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gif" ContentType="image/gif"/>
  <Default Extension="tif" ContentType="image/tiff"/>
  <Default Extension="doc" ContentType="application/msword"/>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notesSlides/notesSlide1.xml" ContentType="application/vnd.openxmlformats-officedocument.presentationml.notesSlide+xml"/>
  <Override PartName="/ppt/tags/tag4.xml" ContentType="application/vnd.openxmlformats-officedocument.presentationml.tags+xml"/>
  <Override PartName="/ppt/notesSlides/notesSlide2.xml" ContentType="application/vnd.openxmlformats-officedocument.presentationml.notesSlide+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notesSlides/notesSlide3.xml" ContentType="application/vnd.openxmlformats-officedocument.presentationml.notesSlide+xml"/>
  <Override PartName="/ppt/tags/tag9.xml" ContentType="application/vnd.openxmlformats-officedocument.presentationml.tags+xml"/>
  <Override PartName="/ppt/tags/tag10.xml" ContentType="application/vnd.openxmlformats-officedocument.presentationml.tags+xml"/>
  <Override PartName="/ppt/notesSlides/notesSlide4.xml" ContentType="application/vnd.openxmlformats-officedocument.presentationml.notesSlide+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notesSlides/notesSlide5.xml" ContentType="application/vnd.openxmlformats-officedocument.presentationml.notesSlide+xml"/>
  <Override PartName="/ppt/tags/tag14.xml" ContentType="application/vnd.openxmlformats-officedocument.presentationml.tags+xml"/>
  <Override PartName="/ppt/tags/tag15.xml" ContentType="application/vnd.openxmlformats-officedocument.presentationml.tags+xml"/>
  <Override PartName="/ppt/notesSlides/notesSlide6.xml" ContentType="application/vnd.openxmlformats-officedocument.presentationml.notesSlide+xml"/>
  <Override PartName="/ppt/tags/tag16.xml" ContentType="application/vnd.openxmlformats-officedocument.presentationml.tags+xml"/>
  <Override PartName="/ppt/notesSlides/notesSlide7.xml" ContentType="application/vnd.openxmlformats-officedocument.presentationml.notesSlide+xml"/>
  <Override PartName="/ppt/tags/tag17.xml" ContentType="application/vnd.openxmlformats-officedocument.presentationml.tags+xml"/>
  <Override PartName="/ppt/notesSlides/notesSlide8.xml" ContentType="application/vnd.openxmlformats-officedocument.presentationml.notesSlide+xml"/>
  <Override PartName="/ppt/tags/tag18.xml" ContentType="application/vnd.openxmlformats-officedocument.presentationml.tags+xml"/>
  <Override PartName="/ppt/notesSlides/notesSlide9.xml" ContentType="application/vnd.openxmlformats-officedocument.presentationml.notesSlide+xml"/>
  <Override PartName="/ppt/tags/tag19.xml" ContentType="application/vnd.openxmlformats-officedocument.presentationml.tags+xml"/>
  <Override PartName="/ppt/tags/tag20.xml" ContentType="application/vnd.openxmlformats-officedocument.presentationml.tags+xml"/>
  <Override PartName="/ppt/notesSlides/notesSlide1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21.xml" ContentType="application/vnd.openxmlformats-officedocument.presentationml.tags+xml"/>
  <Override PartName="/ppt/notesSlides/notesSlide11.xml" ContentType="application/vnd.openxmlformats-officedocument.presentationml.notesSlide+xml"/>
  <Override PartName="/ppt/tags/tag22.xml" ContentType="application/vnd.openxmlformats-officedocument.presentationml.tags+xml"/>
  <Override PartName="/ppt/notesSlides/notesSlide12.xml" ContentType="application/vnd.openxmlformats-officedocument.presentationml.notesSlide+xml"/>
  <Override PartName="/ppt/tags/tag23.xml" ContentType="application/vnd.openxmlformats-officedocument.presentationml.tags+xml"/>
  <Override PartName="/ppt/notesSlides/notesSlide13.xml" ContentType="application/vnd.openxmlformats-officedocument.presentationml.notesSlide+xml"/>
  <Override PartName="/ppt/tags/tag24.xml" ContentType="application/vnd.openxmlformats-officedocument.presentationml.tags+xml"/>
  <Override PartName="/ppt/notesSlides/notesSlide14.xml" ContentType="application/vnd.openxmlformats-officedocument.presentationml.notesSlide+xml"/>
  <Override PartName="/ppt/tags/tag25.xml" ContentType="application/vnd.openxmlformats-officedocument.presentationml.tags+xml"/>
  <Override PartName="/ppt/notesSlides/notesSlide15.xml" ContentType="application/vnd.openxmlformats-officedocument.presentationml.notesSlide+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notesSlides/notesSlide16.xml" ContentType="application/vnd.openxmlformats-officedocument.presentationml.notesSlide+xml"/>
  <Override PartName="/ppt/tags/tag29.xml" ContentType="application/vnd.openxmlformats-officedocument.presentationml.tags+xml"/>
  <Override PartName="/ppt/notesSlides/notesSlide17.xml" ContentType="application/vnd.openxmlformats-officedocument.presentationml.notesSlide+xml"/>
  <Override PartName="/ppt/tags/tag30.xml" ContentType="application/vnd.openxmlformats-officedocument.presentationml.tags+xml"/>
  <Override PartName="/ppt/tags/tag31.xml" ContentType="application/vnd.openxmlformats-officedocument.presentationml.tags+xml"/>
  <Override PartName="/ppt/notesSlides/notesSlide18.xml" ContentType="application/vnd.openxmlformats-officedocument.presentationml.notesSlide+xml"/>
  <Override PartName="/ppt/tags/tag32.xml" ContentType="application/vnd.openxmlformats-officedocument.presentationml.tags+xml"/>
  <Override PartName="/ppt/tags/tag33.xml" ContentType="application/vnd.openxmlformats-officedocument.presentationml.tags+xml"/>
  <Override PartName="/ppt/notesSlides/notesSlide19.xml" ContentType="application/vnd.openxmlformats-officedocument.presentationml.notesSlide+xml"/>
  <Override PartName="/ppt/tags/tag34.xml" ContentType="application/vnd.openxmlformats-officedocument.presentationml.tags+xml"/>
  <Override PartName="/ppt/tags/tag35.xml" ContentType="application/vnd.openxmlformats-officedocument.presentationml.tags+xml"/>
  <Override PartName="/ppt/notesSlides/notesSlide20.xml" ContentType="application/vnd.openxmlformats-officedocument.presentationml.notesSlide+xml"/>
  <Override PartName="/ppt/tags/tag36.xml" ContentType="application/vnd.openxmlformats-officedocument.presentationml.tags+xml"/>
  <Override PartName="/ppt/tags/tag37.xml" ContentType="application/vnd.openxmlformats-officedocument.presentationml.tags+xml"/>
  <Override PartName="/ppt/notesSlides/notesSlide21.xml" ContentType="application/vnd.openxmlformats-officedocument.presentationml.notesSlide+xml"/>
  <Override PartName="/ppt/tags/tag38.xml" ContentType="application/vnd.openxmlformats-officedocument.presentationml.tags+xml"/>
  <Override PartName="/ppt/notesSlides/notesSlide22.xml" ContentType="application/vnd.openxmlformats-officedocument.presentationml.notesSlide+xml"/>
  <Override PartName="/ppt/tags/tag39.xml" ContentType="application/vnd.openxmlformats-officedocument.presentationml.tags+xml"/>
  <Override PartName="/ppt/tags/tag40.xml" ContentType="application/vnd.openxmlformats-officedocument.presentationml.tags+xml"/>
  <Override PartName="/ppt/notesSlides/notesSlide23.xml" ContentType="application/vnd.openxmlformats-officedocument.presentationml.notesSlide+xml"/>
  <Override PartName="/ppt/tags/tag41.xml" ContentType="application/vnd.openxmlformats-officedocument.presentationml.tags+xml"/>
  <Override PartName="/ppt/notesSlides/notesSlide24.xml" ContentType="application/vnd.openxmlformats-officedocument.presentationml.notesSlide+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notesSlides/notesSlide25.xml" ContentType="application/vnd.openxmlformats-officedocument.presentationml.notesSlide+xml"/>
  <Override PartName="/ppt/tags/tag46.xml" ContentType="application/vnd.openxmlformats-officedocument.presentationml.tags+xml"/>
  <Override PartName="/ppt/notesSlides/notesSlide26.xml" ContentType="application/vnd.openxmlformats-officedocument.presentationml.notesSlide+xml"/>
  <Override PartName="/ppt/tags/tag47.xml" ContentType="application/vnd.openxmlformats-officedocument.presentationml.tags+xml"/>
  <Override PartName="/ppt/notesSlides/notesSlide27.xml" ContentType="application/vnd.openxmlformats-officedocument.presentationml.notesSlide+xml"/>
  <Override PartName="/ppt/tags/tag48.xml" ContentType="application/vnd.openxmlformats-officedocument.presentationml.tags+xml"/>
  <Override PartName="/ppt/tags/tag49.xml" ContentType="application/vnd.openxmlformats-officedocument.presentationml.tags+xml"/>
  <Override PartName="/ppt/notesSlides/notesSlide28.xml" ContentType="application/vnd.openxmlformats-officedocument.presentationml.notesSlide+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notesSlides/notesSlide29.xml" ContentType="application/vnd.openxmlformats-officedocument.presentationml.notesSlide+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notesSlides/notesSlide30.xml" ContentType="application/vnd.openxmlformats-officedocument.presentationml.notesSlide+xml"/>
  <Override PartName="/ppt/tags/tag58.xml" ContentType="application/vnd.openxmlformats-officedocument.presentationml.tags+xml"/>
  <Override PartName="/ppt/notesSlides/notesSlide31.xml" ContentType="application/vnd.openxmlformats-officedocument.presentationml.notesSlide+xml"/>
  <Override PartName="/ppt/tags/tag59.xml" ContentType="application/vnd.openxmlformats-officedocument.presentationml.tags+xml"/>
  <Override PartName="/ppt/notesSlides/notesSlide32.xml" ContentType="application/vnd.openxmlformats-officedocument.presentationml.notesSlide+xml"/>
  <Override PartName="/ppt/tags/tag60.xml" ContentType="application/vnd.openxmlformats-officedocument.presentationml.tags+xml"/>
  <Override PartName="/ppt/tags/tag61.xml" ContentType="application/vnd.openxmlformats-officedocument.presentationml.tags+xml"/>
  <Override PartName="/ppt/notesSlides/notesSlide33.xml" ContentType="application/vnd.openxmlformats-officedocument.presentationml.notesSlide+xml"/>
  <Override PartName="/ppt/tags/tag62.xml" ContentType="application/vnd.openxmlformats-officedocument.presentationml.tags+xml"/>
  <Override PartName="/ppt/notesSlides/notesSlide34.xml" ContentType="application/vnd.openxmlformats-officedocument.presentationml.notesSlide+xml"/>
  <Override PartName="/ppt/tags/tag63.xml" ContentType="application/vnd.openxmlformats-officedocument.presentationml.tags+xml"/>
  <Override PartName="/ppt/tags/tag64.xml" ContentType="application/vnd.openxmlformats-officedocument.presentationml.tags+xml"/>
  <Override PartName="/ppt/notesSlides/notesSlide35.xml" ContentType="application/vnd.openxmlformats-officedocument.presentationml.notesSlide+xml"/>
  <Override PartName="/ppt/tags/tag65.xml" ContentType="application/vnd.openxmlformats-officedocument.presentationml.tags+xml"/>
  <Override PartName="/ppt/tags/tag66.xml" ContentType="application/vnd.openxmlformats-officedocument.presentationml.tags+xml"/>
  <Override PartName="/ppt/notesSlides/notesSlide36.xml" ContentType="application/vnd.openxmlformats-officedocument.presentationml.notesSlide+xml"/>
  <Override PartName="/ppt/tags/tag67.xml" ContentType="application/vnd.openxmlformats-officedocument.presentationml.tags+xml"/>
  <Override PartName="/ppt/notesSlides/notesSlide37.xml" ContentType="application/vnd.openxmlformats-officedocument.presentationml.notesSlide+xml"/>
  <Override PartName="/ppt/tags/tag68.xml" ContentType="application/vnd.openxmlformats-officedocument.presentationml.tags+xml"/>
  <Override PartName="/ppt/notesSlides/notesSlide38.xml" ContentType="application/vnd.openxmlformats-officedocument.presentationml.notesSlide+xml"/>
  <Override PartName="/ppt/tags/tag69.xml" ContentType="application/vnd.openxmlformats-officedocument.presentationml.tags+xml"/>
  <Override PartName="/ppt/notesSlides/notesSlide39.xml" ContentType="application/vnd.openxmlformats-officedocument.presentationml.notesSlide+xml"/>
  <Override PartName="/ppt/tags/tag70.xml" ContentType="application/vnd.openxmlformats-officedocument.presentationml.tags+xml"/>
  <Override PartName="/ppt/tags/tag71.xml" ContentType="application/vnd.openxmlformats-officedocument.presentationml.tags+xml"/>
  <Override PartName="/ppt/notesSlides/notesSlide40.xml" ContentType="application/vnd.openxmlformats-officedocument.presentationml.notesSlide+xml"/>
  <Override PartName="/ppt/tags/tag72.xml" ContentType="application/vnd.openxmlformats-officedocument.presentationml.tags+xml"/>
  <Override PartName="/ppt/notesSlides/notesSlide41.xml" ContentType="application/vnd.openxmlformats-officedocument.presentationml.notesSlide+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notesSlides/notesSlide42.xml" ContentType="application/vnd.openxmlformats-officedocument.presentationml.notesSlide+xml"/>
  <Override PartName="/ppt/tags/tag77.xml" ContentType="application/vnd.openxmlformats-officedocument.presentationml.tags+xml"/>
  <Override PartName="/ppt/notesSlides/notesSlide43.xml" ContentType="application/vnd.openxmlformats-officedocument.presentationml.notesSlide+xml"/>
  <Override PartName="/ppt/tags/tag78.xml" ContentType="application/vnd.openxmlformats-officedocument.presentationml.tags+xml"/>
  <Override PartName="/ppt/notesSlides/notesSlide44.xml" ContentType="application/vnd.openxmlformats-officedocument.presentationml.notesSlide+xml"/>
  <Override PartName="/ppt/tags/tag79.xml" ContentType="application/vnd.openxmlformats-officedocument.presentationml.tags+xml"/>
  <Override PartName="/ppt/notesSlides/notesSlide45.xml" ContentType="application/vnd.openxmlformats-officedocument.presentationml.notesSlide+xml"/>
  <Override PartName="/ppt/tags/tag80.xml" ContentType="application/vnd.openxmlformats-officedocument.presentationml.tags+xml"/>
  <Override PartName="/ppt/notesSlides/notesSlide46.xml" ContentType="application/vnd.openxmlformats-officedocument.presentationml.notesSlide+xml"/>
  <Override PartName="/ppt/tags/tag81.xml" ContentType="application/vnd.openxmlformats-officedocument.presentationml.tags+xml"/>
  <Override PartName="/ppt/notesSlides/notesSlide47.xml" ContentType="application/vnd.openxmlformats-officedocument.presentationml.notesSlide+xml"/>
  <Override PartName="/ppt/tags/tag82.xml" ContentType="application/vnd.openxmlformats-officedocument.presentationml.tags+xml"/>
  <Override PartName="/ppt/notesSlides/notesSlide48.xml" ContentType="application/vnd.openxmlformats-officedocument.presentationml.notesSlide+xml"/>
  <Override PartName="/ppt/tags/tag83.xml" ContentType="application/vnd.openxmlformats-officedocument.presentationml.tags+xml"/>
  <Override PartName="/ppt/notesSlides/notesSlide49.xml" ContentType="application/vnd.openxmlformats-officedocument.presentationml.notesSlide+xml"/>
  <Override PartName="/ppt/tags/tag84.xml" ContentType="application/vnd.openxmlformats-officedocument.presentationml.tags+xml"/>
  <Override PartName="/ppt/notesSlides/notesSlide50.xml" ContentType="application/vnd.openxmlformats-officedocument.presentationml.notesSlide+xml"/>
  <Override PartName="/ppt/tags/tag85.xml" ContentType="application/vnd.openxmlformats-officedocument.presentationml.tags+xml"/>
  <Override PartName="/ppt/notesSlides/notesSlide51.xml" ContentType="application/vnd.openxmlformats-officedocument.presentationml.notesSlide+xml"/>
  <Override PartName="/ppt/tags/tag86.xml" ContentType="application/vnd.openxmlformats-officedocument.presentationml.tags+xml"/>
  <Override PartName="/ppt/tags/tag87.xml" ContentType="application/vnd.openxmlformats-officedocument.presentationml.tags+xml"/>
  <Override PartName="/ppt/notesSlides/notesSlide52.xml" ContentType="application/vnd.openxmlformats-officedocument.presentationml.notesSlide+xml"/>
  <Override PartName="/ppt/tags/tag88.xml" ContentType="application/vnd.openxmlformats-officedocument.presentationml.tags+xml"/>
  <Override PartName="/ppt/tags/tag89.xml" ContentType="application/vnd.openxmlformats-officedocument.presentationml.tags+xml"/>
  <Override PartName="/ppt/notesSlides/notesSlide53.xml" ContentType="application/vnd.openxmlformats-officedocument.presentationml.notesSlide+xml"/>
  <Override PartName="/ppt/tags/tag90.xml" ContentType="application/vnd.openxmlformats-officedocument.presentationml.tags+xml"/>
  <Override PartName="/ppt/tags/tag91.xml" ContentType="application/vnd.openxmlformats-officedocument.presentationml.tags+xml"/>
  <Override PartName="/ppt/notesSlides/notesSlide54.xml" ContentType="application/vnd.openxmlformats-officedocument.presentationml.notesSlide+xml"/>
  <Override PartName="/ppt/tags/tag92.xml" ContentType="application/vnd.openxmlformats-officedocument.presentationml.tags+xml"/>
  <Override PartName="/ppt/tags/tag93.xml" ContentType="application/vnd.openxmlformats-officedocument.presentationml.tags+xml"/>
  <Override PartName="/ppt/notesSlides/notesSlide55.xml" ContentType="application/vnd.openxmlformats-officedocument.presentationml.notesSlide+xml"/>
  <Override PartName="/ppt/tags/tag94.xml" ContentType="application/vnd.openxmlformats-officedocument.presentationml.tags+xml"/>
  <Override PartName="/ppt/notesSlides/notesSlide56.xml" ContentType="application/vnd.openxmlformats-officedocument.presentationml.notesSlide+xml"/>
  <Override PartName="/ppt/tags/tag95.xml" ContentType="application/vnd.openxmlformats-officedocument.presentationml.tags+xml"/>
  <Override PartName="/ppt/tags/tag96.xml" ContentType="application/vnd.openxmlformats-officedocument.presentationml.tags+xml"/>
  <Override PartName="/ppt/notesSlides/notesSlide57.xml" ContentType="application/vnd.openxmlformats-officedocument.presentationml.notesSlide+xml"/>
  <Override PartName="/ppt/tags/tag97.xml" ContentType="application/vnd.openxmlformats-officedocument.presentationml.tags+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tags/tag98.xml" ContentType="application/vnd.openxmlformats-officedocument.presentationml.tags+xml"/>
  <Override PartName="/ppt/tags/tag99.xml" ContentType="application/vnd.openxmlformats-officedocument.presentationml.tags+xml"/>
  <Override PartName="/ppt/notesSlides/notesSlide62.xml" ContentType="application/vnd.openxmlformats-officedocument.presentationml.notesSlide+xml"/>
  <Override PartName="/ppt/tags/tag100.xml" ContentType="application/vnd.openxmlformats-officedocument.presentationml.tags+xml"/>
  <Override PartName="/ppt/notesSlides/notesSlide63.xml" ContentType="application/vnd.openxmlformats-officedocument.presentationml.notesSlide+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notesSlides/notesSlide64.xml" ContentType="application/vnd.openxmlformats-officedocument.presentationml.notesSlide+xml"/>
  <Override PartName="/ppt/tags/tag104.xml" ContentType="application/vnd.openxmlformats-officedocument.presentationml.tags+xml"/>
  <Override PartName="/ppt/notesSlides/notesSlide65.xml" ContentType="application/vnd.openxmlformats-officedocument.presentationml.notesSlide+xml"/>
  <Override PartName="/ppt/tags/tag105.xml" ContentType="application/vnd.openxmlformats-officedocument.presentationml.tags+xml"/>
  <Override PartName="/ppt/tags/tag106.xml" ContentType="application/vnd.openxmlformats-officedocument.presentationml.tags+xml"/>
  <Override PartName="/ppt/notesSlides/notesSlide66.xml" ContentType="application/vnd.openxmlformats-officedocument.presentationml.notesSlide+xml"/>
  <Override PartName="/ppt/tags/tag107.xml" ContentType="application/vnd.openxmlformats-officedocument.presentationml.tags+xml"/>
  <Override PartName="/ppt/notesSlides/notesSlide67.xml" ContentType="application/vnd.openxmlformats-officedocument.presentationml.notesSlide+xml"/>
  <Override PartName="/ppt/tags/tag108.xml" ContentType="application/vnd.openxmlformats-officedocument.presentationml.tags+xml"/>
  <Override PartName="/ppt/tags/tag109.xml" ContentType="application/vnd.openxmlformats-officedocument.presentationml.tags+xml"/>
  <Override PartName="/ppt/notesSlides/notesSlide68.xml" ContentType="application/vnd.openxmlformats-officedocument.presentationml.notesSlide+xml"/>
  <Override PartName="/ppt/tags/tag110.xml" ContentType="application/vnd.openxmlformats-officedocument.presentationml.tags+xml"/>
  <Override PartName="/ppt/notesSlides/notesSlide69.xml" ContentType="application/vnd.openxmlformats-officedocument.presentationml.notesSlide+xml"/>
  <Override PartName="/ppt/tags/tag111.xml" ContentType="application/vnd.openxmlformats-officedocument.presentationml.tags+xml"/>
  <Override PartName="/ppt/notesSlides/notesSlide70.xml" ContentType="application/vnd.openxmlformats-officedocument.presentationml.notesSlide+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notesSlides/notesSlide71.xml" ContentType="application/vnd.openxmlformats-officedocument.presentationml.notesSlide+xml"/>
  <Override PartName="/ppt/tags/tag119.xml" ContentType="application/vnd.openxmlformats-officedocument.presentationml.tags+xml"/>
  <Override PartName="/ppt/notesSlides/notesSlide72.xml" ContentType="application/vnd.openxmlformats-officedocument.presentationml.notesSlide+xml"/>
  <Override PartName="/ppt/tags/tag120.xml" ContentType="application/vnd.openxmlformats-officedocument.presentationml.tags+xml"/>
  <Override PartName="/ppt/tags/tag121.xml" ContentType="application/vnd.openxmlformats-officedocument.presentationml.tags+xml"/>
  <Override PartName="/ppt/notesSlides/notesSlide73.xml" ContentType="application/vnd.openxmlformats-officedocument.presentationml.notesSlide+xml"/>
  <Override PartName="/ppt/tags/tag122.xml" ContentType="application/vnd.openxmlformats-officedocument.presentationml.tags+xml"/>
  <Override PartName="/ppt/notesSlides/notesSlide74.xml" ContentType="application/vnd.openxmlformats-officedocument.presentationml.notesSlide+xml"/>
  <Override PartName="/ppt/tags/tag123.xml" ContentType="application/vnd.openxmlformats-officedocument.presentationml.tags+xml"/>
  <Override PartName="/ppt/notesSlides/notesSlide75.xml" ContentType="application/vnd.openxmlformats-officedocument.presentationml.notesSlide+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notesSlides/notesSlide76.xml" ContentType="application/vnd.openxmlformats-officedocument.presentationml.notesSlide+xml"/>
  <Override PartName="/ppt/tags/tag128.xml" ContentType="application/vnd.openxmlformats-officedocument.presentationml.tags+xml"/>
  <Override PartName="/ppt/notesSlides/notesSlide77.xml" ContentType="application/vnd.openxmlformats-officedocument.presentationml.notesSlide+xml"/>
  <Override PartName="/ppt/tags/tag129.xml" ContentType="application/vnd.openxmlformats-officedocument.presentationml.tags+xml"/>
  <Override PartName="/ppt/notesSlides/notesSlide78.xml" ContentType="application/vnd.openxmlformats-officedocument.presentationml.notesSlide+xml"/>
  <Override PartName="/ppt/tags/tag130.xml" ContentType="application/vnd.openxmlformats-officedocument.presentationml.tags+xml"/>
  <Override PartName="/ppt/notesSlides/notesSlide79.xml" ContentType="application/vnd.openxmlformats-officedocument.presentationml.notesSlide+xml"/>
  <Override PartName="/ppt/tags/tag131.xml" ContentType="application/vnd.openxmlformats-officedocument.presentationml.tags+xml"/>
  <Override PartName="/ppt/notesSlides/notesSlide80.xml" ContentType="application/vnd.openxmlformats-officedocument.presentationml.notesSlide+xml"/>
  <Override PartName="/ppt/tags/tag132.xml" ContentType="application/vnd.openxmlformats-officedocument.presentationml.tags+xml"/>
  <Override PartName="/ppt/notesSlides/notesSlide81.xml" ContentType="application/vnd.openxmlformats-officedocument.presentationml.notesSlide+xml"/>
  <Override PartName="/ppt/tags/tag133.xml" ContentType="application/vnd.openxmlformats-officedocument.presentationml.tags+xml"/>
  <Override PartName="/ppt/notesSlides/notesSlide82.xml" ContentType="application/vnd.openxmlformats-officedocument.presentationml.notesSlide+xml"/>
  <Override PartName="/ppt/tags/tag134.xml" ContentType="application/vnd.openxmlformats-officedocument.presentationml.tags+xml"/>
  <Override PartName="/ppt/tags/tag135.xml" ContentType="application/vnd.openxmlformats-officedocument.presentationml.tags+xml"/>
  <Override PartName="/ppt/notesSlides/notesSlide83.xml" ContentType="application/vnd.openxmlformats-officedocument.presentationml.notesSlide+xml"/>
  <Override PartName="/ppt/tags/tag136.xml" ContentType="application/vnd.openxmlformats-officedocument.presentationml.tags+xml"/>
  <Override PartName="/ppt/tags/tag137.xml" ContentType="application/vnd.openxmlformats-officedocument.presentationml.tags+xml"/>
  <Override PartName="/ppt/notesSlides/notesSlide84.xml" ContentType="application/vnd.openxmlformats-officedocument.presentationml.notesSlide+xml"/>
  <Override PartName="/ppt/tags/tag138.xml" ContentType="application/vnd.openxmlformats-officedocument.presentationml.tags+xml"/>
  <Override PartName="/ppt/tags/tag139.xml" ContentType="application/vnd.openxmlformats-officedocument.presentationml.tags+xml"/>
  <Override PartName="/ppt/notesSlides/notesSlide85.xml" ContentType="application/vnd.openxmlformats-officedocument.presentationml.notesSlide+xml"/>
  <Override PartName="/ppt/tags/tag140.xml" ContentType="application/vnd.openxmlformats-officedocument.presentationml.tags+xml"/>
  <Override PartName="/ppt/notesSlides/notesSlide86.xml" ContentType="application/vnd.openxmlformats-officedocument.presentationml.notesSlide+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notesSlides/notesSlide87.xml" ContentType="application/vnd.openxmlformats-officedocument.presentationml.notesSlide+xml"/>
  <Override PartName="/ppt/tags/tag144.xml" ContentType="application/vnd.openxmlformats-officedocument.presentationml.tags+xml"/>
  <Override PartName="/ppt/notesSlides/notesSlide88.xml" ContentType="application/vnd.openxmlformats-officedocument.presentationml.notesSlide+xml"/>
  <Override PartName="/ppt/tags/tag145.xml" ContentType="application/vnd.openxmlformats-officedocument.presentationml.tags+xml"/>
  <Override PartName="/ppt/notesSlides/notesSlide89.xml" ContentType="application/vnd.openxmlformats-officedocument.presentationml.notesSlide+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notesSlides/notesSlide90.xml" ContentType="application/vnd.openxmlformats-officedocument.presentationml.notesSlide+xml"/>
  <Override PartName="/ppt/tags/tag149.xml" ContentType="application/vnd.openxmlformats-officedocument.presentationml.tags+xml"/>
  <Override PartName="/ppt/notesSlides/notesSlide91.xml" ContentType="application/vnd.openxmlformats-officedocument.presentationml.notesSlide+xml"/>
  <Override PartName="/ppt/tags/tag150.xml" ContentType="application/vnd.openxmlformats-officedocument.presentationml.tags+xml"/>
  <Override PartName="/ppt/notesSlides/notesSlide92.xml" ContentType="application/vnd.openxmlformats-officedocument.presentationml.notesSlide+xml"/>
  <Override PartName="/ppt/tags/tag151.xml" ContentType="application/vnd.openxmlformats-officedocument.presentationml.tags+xml"/>
  <Override PartName="/ppt/notesSlides/notesSlide93.xml" ContentType="application/vnd.openxmlformats-officedocument.presentationml.notesSlide+xml"/>
  <Override PartName="/ppt/tags/tag152.xml" ContentType="application/vnd.openxmlformats-officedocument.presentationml.tags+xml"/>
  <Override PartName="/ppt/notesSlides/notesSlide94.xml" ContentType="application/vnd.openxmlformats-officedocument.presentationml.notesSlide+xml"/>
  <Override PartName="/ppt/tags/tag153.xml" ContentType="application/vnd.openxmlformats-officedocument.presentationml.tags+xml"/>
  <Override PartName="/ppt/notesSlides/notesSlide95.xml" ContentType="application/vnd.openxmlformats-officedocument.presentationml.notesSlide+xml"/>
  <Override PartName="/ppt/tags/tag154.xml" ContentType="application/vnd.openxmlformats-officedocument.presentationml.tags+xml"/>
  <Override PartName="/ppt/notesSlides/notesSlide96.xml" ContentType="application/vnd.openxmlformats-officedocument.presentationml.notesSlide+xml"/>
  <Override PartName="/ppt/tags/tag155.xml" ContentType="application/vnd.openxmlformats-officedocument.presentationml.tags+xml"/>
  <Override PartName="/ppt/notesSlides/notesSlide97.xml" ContentType="application/vnd.openxmlformats-officedocument.presentationml.notesSlide+xml"/>
  <Override PartName="/ppt/tags/tag156.xml" ContentType="application/vnd.openxmlformats-officedocument.presentationml.tags+xml"/>
  <Override PartName="/ppt/notesSlides/notesSlide98.xml" ContentType="application/vnd.openxmlformats-officedocument.presentationml.notesSlide+xml"/>
  <Override PartName="/ppt/tags/tag157.xml" ContentType="application/vnd.openxmlformats-officedocument.presentationml.tags+xml"/>
  <Override PartName="/ppt/notesSlides/notesSlide99.xml" ContentType="application/vnd.openxmlformats-officedocument.presentationml.notesSlide+xml"/>
  <Override PartName="/ppt/tags/tag158.xml" ContentType="application/vnd.openxmlformats-officedocument.presentationml.tags+xml"/>
  <Override PartName="/ppt/notesSlides/notesSlide100.xml" ContentType="application/vnd.openxmlformats-officedocument.presentationml.notesSlide+xml"/>
  <Override PartName="/ppt/tags/tag159.xml" ContentType="application/vnd.openxmlformats-officedocument.presentationml.tags+xml"/>
  <Override PartName="/ppt/notesSlides/notesSlide101.xml" ContentType="application/vnd.openxmlformats-officedocument.presentationml.notesSlide+xml"/>
  <Override PartName="/ppt/tags/tag160.xml" ContentType="application/vnd.openxmlformats-officedocument.presentationml.tags+xml"/>
  <Override PartName="/ppt/notesSlides/notesSlide102.xml" ContentType="application/vnd.openxmlformats-officedocument.presentationml.notesSlide+xml"/>
  <Override PartName="/ppt/tags/tag161.xml" ContentType="application/vnd.openxmlformats-officedocument.presentationml.tags+xml"/>
  <Override PartName="/ppt/notesSlides/notesSlide103.xml" ContentType="application/vnd.openxmlformats-officedocument.presentationml.notesSlide+xml"/>
  <Override PartName="/ppt/tags/tag162.xml" ContentType="application/vnd.openxmlformats-officedocument.presentationml.tags+xml"/>
  <Override PartName="/ppt/notesSlides/notesSlide104.xml" ContentType="application/vnd.openxmlformats-officedocument.presentationml.notesSlide+xml"/>
  <Override PartName="/ppt/tags/tag163.xml" ContentType="application/vnd.openxmlformats-officedocument.presentationml.tags+xml"/>
  <Override PartName="/ppt/notesSlides/notesSlide105.xml" ContentType="application/vnd.openxmlformats-officedocument.presentationml.notesSlide+xml"/>
  <Override PartName="/ppt/tags/tag164.xml" ContentType="application/vnd.openxmlformats-officedocument.presentationml.tags+xml"/>
  <Override PartName="/ppt/notesSlides/notesSlide106.xml" ContentType="application/vnd.openxmlformats-officedocument.presentationml.notesSlide+xml"/>
  <Override PartName="/ppt/tags/tag165.xml" ContentType="application/vnd.openxmlformats-officedocument.presentationml.tags+xml"/>
  <Override PartName="/ppt/notesSlides/notesSlide107.xml" ContentType="application/vnd.openxmlformats-officedocument.presentationml.notesSlide+xml"/>
  <Override PartName="/ppt/tags/tag166.xml" ContentType="application/vnd.openxmlformats-officedocument.presentationml.tags+xml"/>
  <Override PartName="/ppt/notesSlides/notesSlide108.xml" ContentType="application/vnd.openxmlformats-officedocument.presentationml.notesSlide+xml"/>
  <Override PartName="/ppt/tags/tag167.xml" ContentType="application/vnd.openxmlformats-officedocument.presentationml.tags+xml"/>
  <Override PartName="/ppt/notesSlides/notesSlide109.xml" ContentType="application/vnd.openxmlformats-officedocument.presentationml.notesSlide+xml"/>
  <Override PartName="/ppt/tags/tag168.xml" ContentType="application/vnd.openxmlformats-officedocument.presentationml.tags+xml"/>
  <Override PartName="/ppt/tags/tag169.xml" ContentType="application/vnd.openxmlformats-officedocument.presentationml.tags+xml"/>
  <Override PartName="/ppt/tags/tag170.xml" ContentType="application/vnd.openxmlformats-officedocument.presentationml.tags+xml"/>
  <Override PartName="/ppt/notesSlides/notesSlide110.xml" ContentType="application/vnd.openxmlformats-officedocument.presentationml.notesSlide+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notesSlides/notesSlide111.xml" ContentType="application/vnd.openxmlformats-officedocument.presentationml.notesSlide+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notesSlides/notesSlide112.xml" ContentType="application/vnd.openxmlformats-officedocument.presentationml.notesSlide+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notesSlides/notesSlide113.xml" ContentType="application/vnd.openxmlformats-officedocument.presentationml.notesSlide+xml"/>
  <Override PartName="/ppt/tags/tag199.xml" ContentType="application/vnd.openxmlformats-officedocument.presentationml.tags+xml"/>
  <Override PartName="/ppt/tags/tag200.xml" ContentType="application/vnd.openxmlformats-officedocument.presentationml.tags+xml"/>
  <Override PartName="/ppt/notesSlides/notesSlide114.xml" ContentType="application/vnd.openxmlformats-officedocument.presentationml.notesSlide+xml"/>
  <Override PartName="/ppt/tags/tag201.xml" ContentType="application/vnd.openxmlformats-officedocument.presentationml.tags+xml"/>
  <Override PartName="/ppt/notesSlides/notesSlide115.xml" ContentType="application/vnd.openxmlformats-officedocument.presentationml.notesSlide+xml"/>
  <Override PartName="/ppt/tags/tag202.xml" ContentType="application/vnd.openxmlformats-officedocument.presentationml.tags+xml"/>
  <Override PartName="/ppt/notesSlides/notesSlide116.xml" ContentType="application/vnd.openxmlformats-officedocument.presentationml.notesSlide+xml"/>
  <Override PartName="/ppt/tags/tag203.xml" ContentType="application/vnd.openxmlformats-officedocument.presentationml.tags+xml"/>
  <Override PartName="/ppt/tags/tag204.xml" ContentType="application/vnd.openxmlformats-officedocument.presentationml.tags+xml"/>
  <Override PartName="/ppt/notesSlides/notesSlide117.xml" ContentType="application/vnd.openxmlformats-officedocument.presentationml.notesSlide+xml"/>
  <Override PartName="/ppt/tags/tag205.xml" ContentType="application/vnd.openxmlformats-officedocument.presentationml.tags+xml"/>
  <Override PartName="/ppt/notesSlides/notesSlide118.xml" ContentType="application/vnd.openxmlformats-officedocument.presentationml.notesSlide+xml"/>
  <Override PartName="/ppt/tags/tag206.xml" ContentType="application/vnd.openxmlformats-officedocument.presentationml.tags+xml"/>
  <Override PartName="/ppt/notesSlides/notesSlide119.xml" ContentType="application/vnd.openxmlformats-officedocument.presentationml.notesSlide+xml"/>
  <Override PartName="/ppt/tags/tag207.xml" ContentType="application/vnd.openxmlformats-officedocument.presentationml.tags+xml"/>
  <Override PartName="/ppt/notesSlides/notesSlide120.xml" ContentType="application/vnd.openxmlformats-officedocument.presentationml.notesSlide+xml"/>
  <Override PartName="/ppt/tags/tag208.xml" ContentType="application/vnd.openxmlformats-officedocument.presentationml.tags+xml"/>
  <Override PartName="/ppt/tags/tag209.xml" ContentType="application/vnd.openxmlformats-officedocument.presentationml.tags+xml"/>
  <Override PartName="/ppt/tags/tag210.xml" ContentType="application/vnd.openxmlformats-officedocument.presentationml.tags+xml"/>
  <Override PartName="/ppt/notesSlides/notesSlide121.xml" ContentType="application/vnd.openxmlformats-officedocument.presentationml.notesSlide+xml"/>
  <Override PartName="/ppt/tags/tag211.xml" ContentType="application/vnd.openxmlformats-officedocument.presentationml.tags+xml"/>
  <Override PartName="/ppt/notesSlides/notesSlide122.xml" ContentType="application/vnd.openxmlformats-officedocument.presentationml.notesSlide+xml"/>
  <Override PartName="/ppt/tags/tag212.xml" ContentType="application/vnd.openxmlformats-officedocument.presentationml.tags+xml"/>
  <Override PartName="/ppt/tags/tag213.xml" ContentType="application/vnd.openxmlformats-officedocument.presentationml.tags+xml"/>
  <Override PartName="/ppt/notesSlides/notesSlide123.xml" ContentType="application/vnd.openxmlformats-officedocument.presentationml.notesSlide+xml"/>
  <Override PartName="/ppt/tags/tag214.xml" ContentType="application/vnd.openxmlformats-officedocument.presentationml.tags+xml"/>
  <Override PartName="/ppt/tags/tag215.xml" ContentType="application/vnd.openxmlformats-officedocument.presentationml.tags+xml"/>
  <Override PartName="/ppt/notesSlides/notesSlide124.xml" ContentType="application/vnd.openxmlformats-officedocument.presentationml.notesSlide+xml"/>
  <Override PartName="/ppt/tags/tag216.xml" ContentType="application/vnd.openxmlformats-officedocument.presentationml.tags+xml"/>
  <Override PartName="/ppt/notesSlides/notesSlide125.xml" ContentType="application/vnd.openxmlformats-officedocument.presentationml.notesSlide+xml"/>
  <Override PartName="/ppt/tags/tag217.xml" ContentType="application/vnd.openxmlformats-officedocument.presentationml.tags+xml"/>
  <Override PartName="/ppt/notesSlides/notesSlide126.xml" ContentType="application/vnd.openxmlformats-officedocument.presentationml.notesSlide+xml"/>
  <Override PartName="/ppt/tags/tag218.xml" ContentType="application/vnd.openxmlformats-officedocument.presentationml.tags+xml"/>
  <Override PartName="/ppt/tags/tag219.xml" ContentType="application/vnd.openxmlformats-officedocument.presentationml.tags+xml"/>
  <Override PartName="/ppt/tags/tag220.xml" ContentType="application/vnd.openxmlformats-officedocument.presentationml.tags+xml"/>
  <Override PartName="/ppt/notesSlides/notesSlide127.xml" ContentType="application/vnd.openxmlformats-officedocument.presentationml.notesSlide+xml"/>
  <Override PartName="/ppt/tags/tag221.xml" ContentType="application/vnd.openxmlformats-officedocument.presentationml.tags+xml"/>
  <Override PartName="/ppt/notesSlides/notesSlide128.xml" ContentType="application/vnd.openxmlformats-officedocument.presentationml.notesSlide+xml"/>
  <Override PartName="/ppt/tags/tag222.xml" ContentType="application/vnd.openxmlformats-officedocument.presentationml.tags+xml"/>
  <Override PartName="/ppt/tags/tag223.xml" ContentType="application/vnd.openxmlformats-officedocument.presentationml.tags+xml"/>
  <Override PartName="/ppt/notesSlides/notesSlide129.xml" ContentType="application/vnd.openxmlformats-officedocument.presentationml.notesSlide+xml"/>
  <Override PartName="/ppt/tags/tag224.xml" ContentType="application/vnd.openxmlformats-officedocument.presentationml.tags+xml"/>
  <Override PartName="/ppt/notesSlides/notesSlide130.xml" ContentType="application/vnd.openxmlformats-officedocument.presentationml.notesSlide+xml"/>
  <Override PartName="/ppt/tags/tag225.xml" ContentType="application/vnd.openxmlformats-officedocument.presentationml.tags+xml"/>
  <Override PartName="/ppt/tags/tag226.xml" ContentType="application/vnd.openxmlformats-officedocument.presentationml.tags+xml"/>
  <Override PartName="/ppt/notesSlides/notesSlide131.xml" ContentType="application/vnd.openxmlformats-officedocument.presentationml.notesSlide+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notesSlides/notesSlide132.xml" ContentType="application/vnd.openxmlformats-officedocument.presentationml.notesSlide+xml"/>
  <Override PartName="/ppt/tags/tag233.xml" ContentType="application/vnd.openxmlformats-officedocument.presentationml.tags+xml"/>
  <Override PartName="/ppt/notesSlides/notesSlide133.xml" ContentType="application/vnd.openxmlformats-officedocument.presentationml.notesSlide+xml"/>
  <Override PartName="/ppt/tags/tag234.xml" ContentType="application/vnd.openxmlformats-officedocument.presentationml.tags+xml"/>
  <Override PartName="/ppt/notesSlides/notesSlide134.xml" ContentType="application/vnd.openxmlformats-officedocument.presentationml.notesSlide+xml"/>
  <Override PartName="/ppt/tags/tag235.xml" ContentType="application/vnd.openxmlformats-officedocument.presentationml.tags+xml"/>
  <Override PartName="/ppt/notesSlides/notesSlide135.xml" ContentType="application/vnd.openxmlformats-officedocument.presentationml.notesSlide+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notesSlides/notesSlide136.xml" ContentType="application/vnd.openxmlformats-officedocument.presentationml.notesSlide+xml"/>
  <Override PartName="/ppt/tags/tag239.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notesSlides/notesSlide137.xml" ContentType="application/vnd.openxmlformats-officedocument.presentationml.notesSlide+xml"/>
  <Override PartName="/ppt/tags/tag242.xml" ContentType="application/vnd.openxmlformats-officedocument.presentationml.tags+xml"/>
  <Override PartName="/ppt/tags/tag243.xml" ContentType="application/vnd.openxmlformats-officedocument.presentationml.tags+xml"/>
  <Override PartName="/ppt/notesSlides/notesSlide138.xml" ContentType="application/vnd.openxmlformats-officedocument.presentationml.notesSlide+xml"/>
  <Override PartName="/ppt/tags/tag244.xml" ContentType="application/vnd.openxmlformats-officedocument.presentationml.tags+xml"/>
  <Override PartName="/ppt/notesSlides/notesSlide139.xml" ContentType="application/vnd.openxmlformats-officedocument.presentationml.notesSlide+xml"/>
  <Override PartName="/ppt/tags/tag245.xml" ContentType="application/vnd.openxmlformats-officedocument.presentationml.tags+xml"/>
  <Override PartName="/ppt/notesSlides/notesSlide140.xml" ContentType="application/vnd.openxmlformats-officedocument.presentationml.notesSlide+xml"/>
  <Override PartName="/ppt/tags/tag246.xml" ContentType="application/vnd.openxmlformats-officedocument.presentationml.tags+xml"/>
  <Override PartName="/ppt/tags/tag247.xml" ContentType="application/vnd.openxmlformats-officedocument.presentationml.tags+xml"/>
  <Override PartName="/ppt/notesSlides/notesSlide141.xml" ContentType="application/vnd.openxmlformats-officedocument.presentationml.notesSlide+xml"/>
  <Override PartName="/ppt/tags/tag248.xml" ContentType="application/vnd.openxmlformats-officedocument.presentationml.tags+xml"/>
  <Override PartName="/ppt/notesSlides/notesSlide142.xml" ContentType="application/vnd.openxmlformats-officedocument.presentationml.notesSlide+xml"/>
  <Override PartName="/ppt/tags/tag249.xml" ContentType="application/vnd.openxmlformats-officedocument.presentationml.tags+xml"/>
  <Override PartName="/ppt/tags/tag250.xml" ContentType="application/vnd.openxmlformats-officedocument.presentationml.tags+xml"/>
  <Override PartName="/ppt/notesSlides/notesSlide143.xml" ContentType="application/vnd.openxmlformats-officedocument.presentationml.notesSlide+xml"/>
  <Override PartName="/ppt/tags/tag251.xml" ContentType="application/vnd.openxmlformats-officedocument.presentationml.tags+xml"/>
  <Override PartName="/ppt/tags/tag252.xml" ContentType="application/vnd.openxmlformats-officedocument.presentationml.tags+xml"/>
  <Override PartName="/ppt/notesSlides/notesSlide144.xml" ContentType="application/vnd.openxmlformats-officedocument.presentationml.notesSlide+xml"/>
  <Override PartName="/ppt/tags/tag253.xml" ContentType="application/vnd.openxmlformats-officedocument.presentationml.tags+xml"/>
  <Override PartName="/ppt/notesSlides/notesSlide145.xml" ContentType="application/vnd.openxmlformats-officedocument.presentationml.notesSlide+xml"/>
  <Override PartName="/ppt/tags/tag254.xml" ContentType="application/vnd.openxmlformats-officedocument.presentationml.tags+xml"/>
  <Override PartName="/ppt/notesSlides/notesSlide146.xml" ContentType="application/vnd.openxmlformats-officedocument.presentationml.notesSlide+xml"/>
  <Override PartName="/ppt/tags/tag255.xml" ContentType="application/vnd.openxmlformats-officedocument.presentationml.tags+xml"/>
  <Override PartName="/ppt/tags/tag256.xml" ContentType="application/vnd.openxmlformats-officedocument.presentationml.tags+xml"/>
  <Override PartName="/ppt/notesSlides/notesSlide147.xml" ContentType="application/vnd.openxmlformats-officedocument.presentationml.notesSlide+xml"/>
  <Override PartName="/ppt/tags/tag257.xml" ContentType="application/vnd.openxmlformats-officedocument.presentationml.tags+xml"/>
  <Override PartName="/ppt/tags/tag258.xml" ContentType="application/vnd.openxmlformats-officedocument.presentationml.tags+xml"/>
  <Override PartName="/ppt/notesSlides/notesSlide14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4110" r:id="rId1"/>
    <p:sldMasterId id="2147484122" r:id="rId2"/>
  </p:sldMasterIdLst>
  <p:notesMasterIdLst>
    <p:notesMasterId r:id="rId239"/>
  </p:notesMasterIdLst>
  <p:handoutMasterIdLst>
    <p:handoutMasterId r:id="rId240"/>
  </p:handoutMasterIdLst>
  <p:sldIdLst>
    <p:sldId id="2347" r:id="rId3"/>
    <p:sldId id="2348" r:id="rId4"/>
    <p:sldId id="2576" r:id="rId5"/>
    <p:sldId id="2578" r:id="rId6"/>
    <p:sldId id="2577" r:id="rId7"/>
    <p:sldId id="2579" r:id="rId8"/>
    <p:sldId id="2352" r:id="rId9"/>
    <p:sldId id="2353" r:id="rId10"/>
    <p:sldId id="2354" r:id="rId11"/>
    <p:sldId id="2580" r:id="rId12"/>
    <p:sldId id="2681" r:id="rId13"/>
    <p:sldId id="2361" r:id="rId14"/>
    <p:sldId id="2586" r:id="rId15"/>
    <p:sldId id="2363" r:id="rId16"/>
    <p:sldId id="2364" r:id="rId17"/>
    <p:sldId id="2365" r:id="rId18"/>
    <p:sldId id="2366" r:id="rId19"/>
    <p:sldId id="2367" r:id="rId20"/>
    <p:sldId id="2588" r:id="rId21"/>
    <p:sldId id="2368" r:id="rId22"/>
    <p:sldId id="2370" r:id="rId23"/>
    <p:sldId id="2371" r:id="rId24"/>
    <p:sldId id="2372" r:id="rId25"/>
    <p:sldId id="2373" r:id="rId26"/>
    <p:sldId id="2374" r:id="rId27"/>
    <p:sldId id="2375" r:id="rId28"/>
    <p:sldId id="2376" r:id="rId29"/>
    <p:sldId id="2377" r:id="rId30"/>
    <p:sldId id="2378" r:id="rId31"/>
    <p:sldId id="2379" r:id="rId32"/>
    <p:sldId id="2380" r:id="rId33"/>
    <p:sldId id="2381" r:id="rId34"/>
    <p:sldId id="2382" r:id="rId35"/>
    <p:sldId id="2383" r:id="rId36"/>
    <p:sldId id="2384" r:id="rId37"/>
    <p:sldId id="2587" r:id="rId38"/>
    <p:sldId id="2386" r:id="rId39"/>
    <p:sldId id="2387" r:id="rId40"/>
    <p:sldId id="2388" r:id="rId41"/>
    <p:sldId id="2389" r:id="rId42"/>
    <p:sldId id="2589" r:id="rId43"/>
    <p:sldId id="2590" r:id="rId44"/>
    <p:sldId id="2392" r:id="rId45"/>
    <p:sldId id="2393" r:id="rId46"/>
    <p:sldId id="2606" r:id="rId47"/>
    <p:sldId id="2394" r:id="rId48"/>
    <p:sldId id="2395" r:id="rId49"/>
    <p:sldId id="2396" r:id="rId50"/>
    <p:sldId id="2592" r:id="rId51"/>
    <p:sldId id="2593" r:id="rId52"/>
    <p:sldId id="2594" r:id="rId53"/>
    <p:sldId id="2596" r:id="rId54"/>
    <p:sldId id="2402" r:id="rId55"/>
    <p:sldId id="2767" r:id="rId56"/>
    <p:sldId id="2403" r:id="rId57"/>
    <p:sldId id="2707" r:id="rId58"/>
    <p:sldId id="2708" r:id="rId59"/>
    <p:sldId id="2731" r:id="rId60"/>
    <p:sldId id="2732" r:id="rId61"/>
    <p:sldId id="2733" r:id="rId62"/>
    <p:sldId id="2734" r:id="rId63"/>
    <p:sldId id="2735" r:id="rId64"/>
    <p:sldId id="2736" r:id="rId65"/>
    <p:sldId id="2737" r:id="rId66"/>
    <p:sldId id="2404" r:id="rId67"/>
    <p:sldId id="2405" r:id="rId68"/>
    <p:sldId id="2762" r:id="rId69"/>
    <p:sldId id="2406" r:id="rId70"/>
    <p:sldId id="2407" r:id="rId71"/>
    <p:sldId id="2408" r:id="rId72"/>
    <p:sldId id="2409" r:id="rId73"/>
    <p:sldId id="2411" r:id="rId74"/>
    <p:sldId id="2410" r:id="rId75"/>
    <p:sldId id="2412" r:id="rId76"/>
    <p:sldId id="2439" r:id="rId77"/>
    <p:sldId id="2440" r:id="rId78"/>
    <p:sldId id="2441" r:id="rId79"/>
    <p:sldId id="2442" r:id="rId80"/>
    <p:sldId id="2443" r:id="rId81"/>
    <p:sldId id="2444" r:id="rId82"/>
    <p:sldId id="2445" r:id="rId83"/>
    <p:sldId id="2691" r:id="rId84"/>
    <p:sldId id="2692" r:id="rId85"/>
    <p:sldId id="2693" r:id="rId86"/>
    <p:sldId id="2694" r:id="rId87"/>
    <p:sldId id="2765" r:id="rId88"/>
    <p:sldId id="2698" r:id="rId89"/>
    <p:sldId id="2699" r:id="rId90"/>
    <p:sldId id="2696" r:id="rId91"/>
    <p:sldId id="2697" r:id="rId92"/>
    <p:sldId id="2700" r:id="rId93"/>
    <p:sldId id="2701" r:id="rId94"/>
    <p:sldId id="2764" r:id="rId95"/>
    <p:sldId id="2702" r:id="rId96"/>
    <p:sldId id="2768" r:id="rId97"/>
    <p:sldId id="2769" r:id="rId98"/>
    <p:sldId id="2770" r:id="rId99"/>
    <p:sldId id="2703" r:id="rId100"/>
    <p:sldId id="2704" r:id="rId101"/>
    <p:sldId id="2705" r:id="rId102"/>
    <p:sldId id="2771" r:id="rId103"/>
    <p:sldId id="2706" r:id="rId104"/>
    <p:sldId id="2621" r:id="rId105"/>
    <p:sldId id="2667" r:id="rId106"/>
    <p:sldId id="2772" r:id="rId107"/>
    <p:sldId id="2773" r:id="rId108"/>
    <p:sldId id="2774" r:id="rId109"/>
    <p:sldId id="2775" r:id="rId110"/>
    <p:sldId id="2776" r:id="rId111"/>
    <p:sldId id="2740" r:id="rId112"/>
    <p:sldId id="2738" r:id="rId113"/>
    <p:sldId id="2739" r:id="rId114"/>
    <p:sldId id="2749" r:id="rId115"/>
    <p:sldId id="2754" r:id="rId116"/>
    <p:sldId id="2752" r:id="rId117"/>
    <p:sldId id="2753" r:id="rId118"/>
    <p:sldId id="2755" r:id="rId119"/>
    <p:sldId id="2761" r:id="rId120"/>
    <p:sldId id="2757" r:id="rId121"/>
    <p:sldId id="2760" r:id="rId122"/>
    <p:sldId id="2758" r:id="rId123"/>
    <p:sldId id="2759" r:id="rId124"/>
    <p:sldId id="2779" r:id="rId125"/>
    <p:sldId id="2780" r:id="rId126"/>
    <p:sldId id="2781" r:id="rId127"/>
    <p:sldId id="2782" r:id="rId128"/>
    <p:sldId id="2783" r:id="rId129"/>
    <p:sldId id="2784" r:id="rId130"/>
    <p:sldId id="2785" r:id="rId131"/>
    <p:sldId id="2786" r:id="rId132"/>
    <p:sldId id="2787" r:id="rId133"/>
    <p:sldId id="2788" r:id="rId134"/>
    <p:sldId id="2789" r:id="rId135"/>
    <p:sldId id="2825" r:id="rId136"/>
    <p:sldId id="2790" r:id="rId137"/>
    <p:sldId id="2791" r:id="rId138"/>
    <p:sldId id="2792" r:id="rId139"/>
    <p:sldId id="2793" r:id="rId140"/>
    <p:sldId id="2794" r:id="rId141"/>
    <p:sldId id="2795" r:id="rId142"/>
    <p:sldId id="2801" r:id="rId143"/>
    <p:sldId id="2802" r:id="rId144"/>
    <p:sldId id="2803" r:id="rId145"/>
    <p:sldId id="2804" r:id="rId146"/>
    <p:sldId id="2805" r:id="rId147"/>
    <p:sldId id="2806" r:id="rId148"/>
    <p:sldId id="2807" r:id="rId149"/>
    <p:sldId id="2808" r:id="rId150"/>
    <p:sldId id="2809" r:id="rId151"/>
    <p:sldId id="2810" r:id="rId152"/>
    <p:sldId id="2811" r:id="rId153"/>
    <p:sldId id="2812" r:id="rId154"/>
    <p:sldId id="2813" r:id="rId155"/>
    <p:sldId id="2814" r:id="rId156"/>
    <p:sldId id="2815" r:id="rId157"/>
    <p:sldId id="2816" r:id="rId158"/>
    <p:sldId id="2817" r:id="rId159"/>
    <p:sldId id="2818" r:id="rId160"/>
    <p:sldId id="2821" r:id="rId161"/>
    <p:sldId id="2822" r:id="rId162"/>
    <p:sldId id="2628" r:id="rId163"/>
    <p:sldId id="2629" r:id="rId164"/>
    <p:sldId id="2633" r:id="rId165"/>
    <p:sldId id="2631" r:id="rId166"/>
    <p:sldId id="2630" r:id="rId167"/>
    <p:sldId id="2636" r:id="rId168"/>
    <p:sldId id="2637" r:id="rId169"/>
    <p:sldId id="2638" r:id="rId170"/>
    <p:sldId id="2639" r:id="rId171"/>
    <p:sldId id="2640" r:id="rId172"/>
    <p:sldId id="2641" r:id="rId173"/>
    <p:sldId id="2642" r:id="rId174"/>
    <p:sldId id="2643" r:id="rId175"/>
    <p:sldId id="2644" r:id="rId176"/>
    <p:sldId id="2645" r:id="rId177"/>
    <p:sldId id="2646" r:id="rId178"/>
    <p:sldId id="2647" r:id="rId179"/>
    <p:sldId id="2648" r:id="rId180"/>
    <p:sldId id="2649" r:id="rId181"/>
    <p:sldId id="2650" r:id="rId182"/>
    <p:sldId id="2651" r:id="rId183"/>
    <p:sldId id="2652" r:id="rId184"/>
    <p:sldId id="2653" r:id="rId185"/>
    <p:sldId id="2654" r:id="rId186"/>
    <p:sldId id="2655" r:id="rId187"/>
    <p:sldId id="2656" r:id="rId188"/>
    <p:sldId id="2657" r:id="rId189"/>
    <p:sldId id="2658" r:id="rId190"/>
    <p:sldId id="2659" r:id="rId191"/>
    <p:sldId id="2660" r:id="rId192"/>
    <p:sldId id="2663" r:id="rId193"/>
    <p:sldId id="2664" r:id="rId194"/>
    <p:sldId id="2665" r:id="rId195"/>
    <p:sldId id="2666" r:id="rId196"/>
    <p:sldId id="2823" r:id="rId197"/>
    <p:sldId id="2824" r:id="rId198"/>
    <p:sldId id="2512" r:id="rId199"/>
    <p:sldId id="2514" r:id="rId200"/>
    <p:sldId id="2515" r:id="rId201"/>
    <p:sldId id="2518" r:id="rId202"/>
    <p:sldId id="2519" r:id="rId203"/>
    <p:sldId id="2520" r:id="rId204"/>
    <p:sldId id="2690" r:id="rId205"/>
    <p:sldId id="2522" r:id="rId206"/>
    <p:sldId id="2523" r:id="rId207"/>
    <p:sldId id="2524" r:id="rId208"/>
    <p:sldId id="2525" r:id="rId209"/>
    <p:sldId id="2526" r:id="rId210"/>
    <p:sldId id="2527" r:id="rId211"/>
    <p:sldId id="2528" r:id="rId212"/>
    <p:sldId id="2530" r:id="rId213"/>
    <p:sldId id="2531" r:id="rId214"/>
    <p:sldId id="2532" r:id="rId215"/>
    <p:sldId id="2533" r:id="rId216"/>
    <p:sldId id="2534" r:id="rId217"/>
    <p:sldId id="2535" r:id="rId218"/>
    <p:sldId id="2536" r:id="rId219"/>
    <p:sldId id="2685" r:id="rId220"/>
    <p:sldId id="2686" r:id="rId221"/>
    <p:sldId id="2687" r:id="rId222"/>
    <p:sldId id="2537" r:id="rId223"/>
    <p:sldId id="2538" r:id="rId224"/>
    <p:sldId id="2539" r:id="rId225"/>
    <p:sldId id="2540" r:id="rId226"/>
    <p:sldId id="2688" r:id="rId227"/>
    <p:sldId id="2544" r:id="rId228"/>
    <p:sldId id="2549" r:id="rId229"/>
    <p:sldId id="2545" r:id="rId230"/>
    <p:sldId id="2550" r:id="rId231"/>
    <p:sldId id="2607" r:id="rId232"/>
    <p:sldId id="2557" r:id="rId233"/>
    <p:sldId id="2624" r:id="rId234"/>
    <p:sldId id="2552" r:id="rId235"/>
    <p:sldId id="2555" r:id="rId236"/>
    <p:sldId id="2689" r:id="rId237"/>
    <p:sldId id="2346" r:id="rId238"/>
  </p:sldIdLst>
  <p:sldSz cx="9144000" cy="6858000" type="letter"/>
  <p:notesSz cx="7010400" cy="9296400"/>
  <p:custDataLst>
    <p:tags r:id="rId241"/>
  </p:custDataLst>
  <p:kinsoku lang="ja-JP" invalStChars="、。，．・：；？！゛゜ヽヾゝゞ々ー’”）〕］｝〉》」』】°‰′″℃￠％ぁぃぅぇぉっゃゅょゎァィゥェォッャュョヮヵヶ!%),.:;?]}｡｣､･ｧｨｩｪｫｬｭｮｯｰﾞﾟ" invalEndChars="‘“（〔［｛〈《「『【￥＄$([\{｢￡"/>
  <p:defaultTextStyle>
    <a:defPPr>
      <a:defRPr lang="en-US"/>
    </a:defPPr>
    <a:lvl1pPr algn="l" rtl="0" eaLnBrk="0" fontAlgn="base" hangingPunct="0">
      <a:spcBef>
        <a:spcPct val="0"/>
      </a:spcBef>
      <a:spcAft>
        <a:spcPct val="0"/>
      </a:spcAft>
      <a:defRPr kern="1200">
        <a:solidFill>
          <a:schemeClr val="tx1"/>
        </a:solidFill>
        <a:latin typeface="Arial" pitchFamily="34" charset="0"/>
        <a:ea typeface="+mn-ea"/>
        <a:cs typeface="+mn-cs"/>
      </a:defRPr>
    </a:lvl1pPr>
    <a:lvl2pPr marL="457200" algn="l" rtl="0" eaLnBrk="0" fontAlgn="base" hangingPunct="0">
      <a:spcBef>
        <a:spcPct val="0"/>
      </a:spcBef>
      <a:spcAft>
        <a:spcPct val="0"/>
      </a:spcAft>
      <a:defRPr kern="1200">
        <a:solidFill>
          <a:schemeClr val="tx1"/>
        </a:solidFill>
        <a:latin typeface="Arial" pitchFamily="34" charset="0"/>
        <a:ea typeface="+mn-ea"/>
        <a:cs typeface="+mn-cs"/>
      </a:defRPr>
    </a:lvl2pPr>
    <a:lvl3pPr marL="914400" algn="l" rtl="0" eaLnBrk="0" fontAlgn="base" hangingPunct="0">
      <a:spcBef>
        <a:spcPct val="0"/>
      </a:spcBef>
      <a:spcAft>
        <a:spcPct val="0"/>
      </a:spcAft>
      <a:defRPr kern="1200">
        <a:solidFill>
          <a:schemeClr val="tx1"/>
        </a:solidFill>
        <a:latin typeface="Arial"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itchFamily="34" charset="0"/>
        <a:ea typeface="+mn-ea"/>
        <a:cs typeface="+mn-cs"/>
      </a:defRPr>
    </a:lvl5pPr>
    <a:lvl6pPr marL="2286000" algn="l" defTabSz="914400" rtl="0" eaLnBrk="1" latinLnBrk="0" hangingPunct="1">
      <a:defRPr kern="1200">
        <a:solidFill>
          <a:schemeClr val="tx1"/>
        </a:solidFill>
        <a:latin typeface="Arial" pitchFamily="34" charset="0"/>
        <a:ea typeface="+mn-ea"/>
        <a:cs typeface="+mn-cs"/>
      </a:defRPr>
    </a:lvl6pPr>
    <a:lvl7pPr marL="2743200" algn="l" defTabSz="914400" rtl="0" eaLnBrk="1" latinLnBrk="0" hangingPunct="1">
      <a:defRPr kern="1200">
        <a:solidFill>
          <a:schemeClr val="tx1"/>
        </a:solidFill>
        <a:latin typeface="Arial" pitchFamily="34" charset="0"/>
        <a:ea typeface="+mn-ea"/>
        <a:cs typeface="+mn-cs"/>
      </a:defRPr>
    </a:lvl7pPr>
    <a:lvl8pPr marL="3200400" algn="l" defTabSz="914400" rtl="0" eaLnBrk="1" latinLnBrk="0" hangingPunct="1">
      <a:defRPr kern="1200">
        <a:solidFill>
          <a:schemeClr val="tx1"/>
        </a:solidFill>
        <a:latin typeface="Arial" pitchFamily="34" charset="0"/>
        <a:ea typeface="+mn-ea"/>
        <a:cs typeface="+mn-cs"/>
      </a:defRPr>
    </a:lvl8pPr>
    <a:lvl9pPr marL="3657600" algn="l" defTabSz="914400" rtl="0" eaLnBrk="1" latinLnBrk="0" hangingPunct="1">
      <a:defRPr kern="1200">
        <a:solidFill>
          <a:schemeClr val="tx1"/>
        </a:solidFill>
        <a:latin typeface="Arial"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27" userDrawn="1">
          <p15:clr>
            <a:srgbClr val="A4A3A4"/>
          </p15:clr>
        </p15:guide>
        <p15:guide id="2" pos="2208"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0000"/>
    <a:srgbClr val="790015"/>
    <a:srgbClr val="FFCC00"/>
    <a:srgbClr val="00FF00"/>
    <a:srgbClr val="33CC33"/>
    <a:srgbClr val="3C0023"/>
    <a:srgbClr val="000665"/>
    <a:srgbClr val="28004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snapVertSplitter="1" vertBarState="minimized" horzBarState="maximized">
    <p:restoredLeft sz="15619" autoAdjust="0"/>
    <p:restoredTop sz="79245" autoAdjust="0"/>
  </p:normalViewPr>
  <p:slideViewPr>
    <p:cSldViewPr>
      <p:cViewPr>
        <p:scale>
          <a:sx n="84" d="100"/>
          <a:sy n="84" d="100"/>
        </p:scale>
        <p:origin x="3036" y="84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0"/>
    </p:cViewPr>
  </p:sorterViewPr>
  <p:notesViewPr>
    <p:cSldViewPr>
      <p:cViewPr varScale="1">
        <p:scale>
          <a:sx n="63" d="100"/>
          <a:sy n="63" d="100"/>
        </p:scale>
        <p:origin x="588" y="66"/>
      </p:cViewPr>
      <p:guideLst>
        <p:guide orient="horz" pos="2927"/>
        <p:guide pos="2208"/>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5.xml"/><Relationship Id="rId21" Type="http://schemas.openxmlformats.org/officeDocument/2006/relationships/slide" Target="slides/slide19.xml"/><Relationship Id="rId42" Type="http://schemas.openxmlformats.org/officeDocument/2006/relationships/slide" Target="slides/slide40.xml"/><Relationship Id="rId63" Type="http://schemas.openxmlformats.org/officeDocument/2006/relationships/slide" Target="slides/slide61.xml"/><Relationship Id="rId84" Type="http://schemas.openxmlformats.org/officeDocument/2006/relationships/slide" Target="slides/slide82.xml"/><Relationship Id="rId138" Type="http://schemas.openxmlformats.org/officeDocument/2006/relationships/slide" Target="slides/slide136.xml"/><Relationship Id="rId159" Type="http://schemas.openxmlformats.org/officeDocument/2006/relationships/slide" Target="slides/slide157.xml"/><Relationship Id="rId170" Type="http://schemas.openxmlformats.org/officeDocument/2006/relationships/slide" Target="slides/slide168.xml"/><Relationship Id="rId191" Type="http://schemas.openxmlformats.org/officeDocument/2006/relationships/slide" Target="slides/slide189.xml"/><Relationship Id="rId205" Type="http://schemas.openxmlformats.org/officeDocument/2006/relationships/slide" Target="slides/slide203.xml"/><Relationship Id="rId226" Type="http://schemas.openxmlformats.org/officeDocument/2006/relationships/slide" Target="slides/slide224.xml"/><Relationship Id="rId107" Type="http://schemas.openxmlformats.org/officeDocument/2006/relationships/slide" Target="slides/slide105.xml"/><Relationship Id="rId11" Type="http://schemas.openxmlformats.org/officeDocument/2006/relationships/slide" Target="slides/slide9.xml"/><Relationship Id="rId32" Type="http://schemas.openxmlformats.org/officeDocument/2006/relationships/slide" Target="slides/slide30.xml"/><Relationship Id="rId53" Type="http://schemas.openxmlformats.org/officeDocument/2006/relationships/slide" Target="slides/slide51.xml"/><Relationship Id="rId74" Type="http://schemas.openxmlformats.org/officeDocument/2006/relationships/slide" Target="slides/slide72.xml"/><Relationship Id="rId128" Type="http://schemas.openxmlformats.org/officeDocument/2006/relationships/slide" Target="slides/slide126.xml"/><Relationship Id="rId149" Type="http://schemas.openxmlformats.org/officeDocument/2006/relationships/slide" Target="slides/slide147.xml"/><Relationship Id="rId5" Type="http://schemas.openxmlformats.org/officeDocument/2006/relationships/slide" Target="slides/slide3.xml"/><Relationship Id="rId95" Type="http://schemas.openxmlformats.org/officeDocument/2006/relationships/slide" Target="slides/slide93.xml"/><Relationship Id="rId160" Type="http://schemas.openxmlformats.org/officeDocument/2006/relationships/slide" Target="slides/slide158.xml"/><Relationship Id="rId181" Type="http://schemas.openxmlformats.org/officeDocument/2006/relationships/slide" Target="slides/slide179.xml"/><Relationship Id="rId216" Type="http://schemas.openxmlformats.org/officeDocument/2006/relationships/slide" Target="slides/slide214.xml"/><Relationship Id="rId237" Type="http://schemas.openxmlformats.org/officeDocument/2006/relationships/slide" Target="slides/slide235.xml"/><Relationship Id="rId22" Type="http://schemas.openxmlformats.org/officeDocument/2006/relationships/slide" Target="slides/slide20.xml"/><Relationship Id="rId43" Type="http://schemas.openxmlformats.org/officeDocument/2006/relationships/slide" Target="slides/slide41.xml"/><Relationship Id="rId64" Type="http://schemas.openxmlformats.org/officeDocument/2006/relationships/slide" Target="slides/slide62.xml"/><Relationship Id="rId118" Type="http://schemas.openxmlformats.org/officeDocument/2006/relationships/slide" Target="slides/slide116.xml"/><Relationship Id="rId139" Type="http://schemas.openxmlformats.org/officeDocument/2006/relationships/slide" Target="slides/slide137.xml"/><Relationship Id="rId85" Type="http://schemas.openxmlformats.org/officeDocument/2006/relationships/slide" Target="slides/slide83.xml"/><Relationship Id="rId150" Type="http://schemas.openxmlformats.org/officeDocument/2006/relationships/slide" Target="slides/slide148.xml"/><Relationship Id="rId171" Type="http://schemas.openxmlformats.org/officeDocument/2006/relationships/slide" Target="slides/slide169.xml"/><Relationship Id="rId192" Type="http://schemas.openxmlformats.org/officeDocument/2006/relationships/slide" Target="slides/slide190.xml"/><Relationship Id="rId206" Type="http://schemas.openxmlformats.org/officeDocument/2006/relationships/slide" Target="slides/slide204.xml"/><Relationship Id="rId227" Type="http://schemas.openxmlformats.org/officeDocument/2006/relationships/slide" Target="slides/slide225.xml"/><Relationship Id="rId201" Type="http://schemas.openxmlformats.org/officeDocument/2006/relationships/slide" Target="slides/slide199.xml"/><Relationship Id="rId222" Type="http://schemas.openxmlformats.org/officeDocument/2006/relationships/slide" Target="slides/slide220.xml"/><Relationship Id="rId243" Type="http://schemas.openxmlformats.org/officeDocument/2006/relationships/viewProps" Target="viewProps.xml"/><Relationship Id="rId12" Type="http://schemas.openxmlformats.org/officeDocument/2006/relationships/slide" Target="slides/slide10.xml"/><Relationship Id="rId17" Type="http://schemas.openxmlformats.org/officeDocument/2006/relationships/slide" Target="slides/slide15.xml"/><Relationship Id="rId33" Type="http://schemas.openxmlformats.org/officeDocument/2006/relationships/slide" Target="slides/slide31.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slide" Target="slides/slide101.xml"/><Relationship Id="rId108" Type="http://schemas.openxmlformats.org/officeDocument/2006/relationships/slide" Target="slides/slide106.xml"/><Relationship Id="rId124" Type="http://schemas.openxmlformats.org/officeDocument/2006/relationships/slide" Target="slides/slide122.xml"/><Relationship Id="rId129" Type="http://schemas.openxmlformats.org/officeDocument/2006/relationships/slide" Target="slides/slide127.xml"/><Relationship Id="rId54" Type="http://schemas.openxmlformats.org/officeDocument/2006/relationships/slide" Target="slides/slide52.xml"/><Relationship Id="rId70" Type="http://schemas.openxmlformats.org/officeDocument/2006/relationships/slide" Target="slides/slide68.xml"/><Relationship Id="rId75" Type="http://schemas.openxmlformats.org/officeDocument/2006/relationships/slide" Target="slides/slide73.xml"/><Relationship Id="rId91" Type="http://schemas.openxmlformats.org/officeDocument/2006/relationships/slide" Target="slides/slide89.xml"/><Relationship Id="rId96" Type="http://schemas.openxmlformats.org/officeDocument/2006/relationships/slide" Target="slides/slide94.xml"/><Relationship Id="rId140" Type="http://schemas.openxmlformats.org/officeDocument/2006/relationships/slide" Target="slides/slide138.xml"/><Relationship Id="rId145" Type="http://schemas.openxmlformats.org/officeDocument/2006/relationships/slide" Target="slides/slide143.xml"/><Relationship Id="rId161" Type="http://schemas.openxmlformats.org/officeDocument/2006/relationships/slide" Target="slides/slide159.xml"/><Relationship Id="rId166" Type="http://schemas.openxmlformats.org/officeDocument/2006/relationships/slide" Target="slides/slide164.xml"/><Relationship Id="rId182" Type="http://schemas.openxmlformats.org/officeDocument/2006/relationships/slide" Target="slides/slide180.xml"/><Relationship Id="rId187" Type="http://schemas.openxmlformats.org/officeDocument/2006/relationships/slide" Target="slides/slide185.xml"/><Relationship Id="rId217" Type="http://schemas.openxmlformats.org/officeDocument/2006/relationships/slide" Target="slides/slide215.xml"/><Relationship Id="rId1" Type="http://schemas.openxmlformats.org/officeDocument/2006/relationships/slideMaster" Target="slideMasters/slideMaster1.xml"/><Relationship Id="rId6" Type="http://schemas.openxmlformats.org/officeDocument/2006/relationships/slide" Target="slides/slide4.xml"/><Relationship Id="rId212" Type="http://schemas.openxmlformats.org/officeDocument/2006/relationships/slide" Target="slides/slide210.xml"/><Relationship Id="rId233" Type="http://schemas.openxmlformats.org/officeDocument/2006/relationships/slide" Target="slides/slide231.xml"/><Relationship Id="rId238" Type="http://schemas.openxmlformats.org/officeDocument/2006/relationships/slide" Target="slides/slide236.xml"/><Relationship Id="rId23" Type="http://schemas.openxmlformats.org/officeDocument/2006/relationships/slide" Target="slides/slide21.xml"/><Relationship Id="rId28" Type="http://schemas.openxmlformats.org/officeDocument/2006/relationships/slide" Target="slides/slide26.xml"/><Relationship Id="rId49" Type="http://schemas.openxmlformats.org/officeDocument/2006/relationships/slide" Target="slides/slide47.xml"/><Relationship Id="rId114" Type="http://schemas.openxmlformats.org/officeDocument/2006/relationships/slide" Target="slides/slide112.xml"/><Relationship Id="rId119" Type="http://schemas.openxmlformats.org/officeDocument/2006/relationships/slide" Target="slides/slide117.xml"/><Relationship Id="rId44" Type="http://schemas.openxmlformats.org/officeDocument/2006/relationships/slide" Target="slides/slide42.xml"/><Relationship Id="rId60" Type="http://schemas.openxmlformats.org/officeDocument/2006/relationships/slide" Target="slides/slide58.xml"/><Relationship Id="rId65" Type="http://schemas.openxmlformats.org/officeDocument/2006/relationships/slide" Target="slides/slide63.xml"/><Relationship Id="rId81" Type="http://schemas.openxmlformats.org/officeDocument/2006/relationships/slide" Target="slides/slide79.xml"/><Relationship Id="rId86" Type="http://schemas.openxmlformats.org/officeDocument/2006/relationships/slide" Target="slides/slide84.xml"/><Relationship Id="rId130" Type="http://schemas.openxmlformats.org/officeDocument/2006/relationships/slide" Target="slides/slide128.xml"/><Relationship Id="rId135" Type="http://schemas.openxmlformats.org/officeDocument/2006/relationships/slide" Target="slides/slide133.xml"/><Relationship Id="rId151" Type="http://schemas.openxmlformats.org/officeDocument/2006/relationships/slide" Target="slides/slide149.xml"/><Relationship Id="rId156" Type="http://schemas.openxmlformats.org/officeDocument/2006/relationships/slide" Target="slides/slide154.xml"/><Relationship Id="rId177" Type="http://schemas.openxmlformats.org/officeDocument/2006/relationships/slide" Target="slides/slide175.xml"/><Relationship Id="rId198" Type="http://schemas.openxmlformats.org/officeDocument/2006/relationships/slide" Target="slides/slide196.xml"/><Relationship Id="rId172" Type="http://schemas.openxmlformats.org/officeDocument/2006/relationships/slide" Target="slides/slide170.xml"/><Relationship Id="rId193" Type="http://schemas.openxmlformats.org/officeDocument/2006/relationships/slide" Target="slides/slide191.xml"/><Relationship Id="rId202" Type="http://schemas.openxmlformats.org/officeDocument/2006/relationships/slide" Target="slides/slide200.xml"/><Relationship Id="rId207" Type="http://schemas.openxmlformats.org/officeDocument/2006/relationships/slide" Target="slides/slide205.xml"/><Relationship Id="rId223" Type="http://schemas.openxmlformats.org/officeDocument/2006/relationships/slide" Target="slides/slide221.xml"/><Relationship Id="rId228" Type="http://schemas.openxmlformats.org/officeDocument/2006/relationships/slide" Target="slides/slide226.xml"/><Relationship Id="rId244" Type="http://schemas.openxmlformats.org/officeDocument/2006/relationships/theme" Target="theme/theme1.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slide" Target="slides/slide10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120" Type="http://schemas.openxmlformats.org/officeDocument/2006/relationships/slide" Target="slides/slide118.xml"/><Relationship Id="rId125" Type="http://schemas.openxmlformats.org/officeDocument/2006/relationships/slide" Target="slides/slide123.xml"/><Relationship Id="rId141" Type="http://schemas.openxmlformats.org/officeDocument/2006/relationships/slide" Target="slides/slide139.xml"/><Relationship Id="rId146" Type="http://schemas.openxmlformats.org/officeDocument/2006/relationships/slide" Target="slides/slide144.xml"/><Relationship Id="rId167" Type="http://schemas.openxmlformats.org/officeDocument/2006/relationships/slide" Target="slides/slide165.xml"/><Relationship Id="rId188" Type="http://schemas.openxmlformats.org/officeDocument/2006/relationships/slide" Target="slides/slide186.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162" Type="http://schemas.openxmlformats.org/officeDocument/2006/relationships/slide" Target="slides/slide160.xml"/><Relationship Id="rId183" Type="http://schemas.openxmlformats.org/officeDocument/2006/relationships/slide" Target="slides/slide181.xml"/><Relationship Id="rId213" Type="http://schemas.openxmlformats.org/officeDocument/2006/relationships/slide" Target="slides/slide211.xml"/><Relationship Id="rId218" Type="http://schemas.openxmlformats.org/officeDocument/2006/relationships/slide" Target="slides/slide216.xml"/><Relationship Id="rId234" Type="http://schemas.openxmlformats.org/officeDocument/2006/relationships/slide" Target="slides/slide232.xml"/><Relationship Id="rId239" Type="http://schemas.openxmlformats.org/officeDocument/2006/relationships/notesMaster" Target="notesMasters/notesMaster1.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slide" Target="slides/slide108.xml"/><Relationship Id="rId115" Type="http://schemas.openxmlformats.org/officeDocument/2006/relationships/slide" Target="slides/slide113.xml"/><Relationship Id="rId131" Type="http://schemas.openxmlformats.org/officeDocument/2006/relationships/slide" Target="slides/slide129.xml"/><Relationship Id="rId136" Type="http://schemas.openxmlformats.org/officeDocument/2006/relationships/slide" Target="slides/slide134.xml"/><Relationship Id="rId157" Type="http://schemas.openxmlformats.org/officeDocument/2006/relationships/slide" Target="slides/slide155.xml"/><Relationship Id="rId178" Type="http://schemas.openxmlformats.org/officeDocument/2006/relationships/slide" Target="slides/slide176.xml"/><Relationship Id="rId61" Type="http://schemas.openxmlformats.org/officeDocument/2006/relationships/slide" Target="slides/slide59.xml"/><Relationship Id="rId82" Type="http://schemas.openxmlformats.org/officeDocument/2006/relationships/slide" Target="slides/slide80.xml"/><Relationship Id="rId152" Type="http://schemas.openxmlformats.org/officeDocument/2006/relationships/slide" Target="slides/slide150.xml"/><Relationship Id="rId173" Type="http://schemas.openxmlformats.org/officeDocument/2006/relationships/slide" Target="slides/slide171.xml"/><Relationship Id="rId194" Type="http://schemas.openxmlformats.org/officeDocument/2006/relationships/slide" Target="slides/slide192.xml"/><Relationship Id="rId199" Type="http://schemas.openxmlformats.org/officeDocument/2006/relationships/slide" Target="slides/slide197.xml"/><Relationship Id="rId203" Type="http://schemas.openxmlformats.org/officeDocument/2006/relationships/slide" Target="slides/slide201.xml"/><Relationship Id="rId208" Type="http://schemas.openxmlformats.org/officeDocument/2006/relationships/slide" Target="slides/slide206.xml"/><Relationship Id="rId229" Type="http://schemas.openxmlformats.org/officeDocument/2006/relationships/slide" Target="slides/slide227.xml"/><Relationship Id="rId19" Type="http://schemas.openxmlformats.org/officeDocument/2006/relationships/slide" Target="slides/slide17.xml"/><Relationship Id="rId224" Type="http://schemas.openxmlformats.org/officeDocument/2006/relationships/slide" Target="slides/slide222.xml"/><Relationship Id="rId240" Type="http://schemas.openxmlformats.org/officeDocument/2006/relationships/handoutMaster" Target="handoutMasters/handoutMaster1.xml"/><Relationship Id="rId245" Type="http://schemas.openxmlformats.org/officeDocument/2006/relationships/tableStyles" Target="tableStyles.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126" Type="http://schemas.openxmlformats.org/officeDocument/2006/relationships/slide" Target="slides/slide124.xml"/><Relationship Id="rId147" Type="http://schemas.openxmlformats.org/officeDocument/2006/relationships/slide" Target="slides/slide145.xml"/><Relationship Id="rId168" Type="http://schemas.openxmlformats.org/officeDocument/2006/relationships/slide" Target="slides/slide166.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slide" Target="slides/slide96.xml"/><Relationship Id="rId121" Type="http://schemas.openxmlformats.org/officeDocument/2006/relationships/slide" Target="slides/slide119.xml"/><Relationship Id="rId142" Type="http://schemas.openxmlformats.org/officeDocument/2006/relationships/slide" Target="slides/slide140.xml"/><Relationship Id="rId163" Type="http://schemas.openxmlformats.org/officeDocument/2006/relationships/slide" Target="slides/slide161.xml"/><Relationship Id="rId184" Type="http://schemas.openxmlformats.org/officeDocument/2006/relationships/slide" Target="slides/slide182.xml"/><Relationship Id="rId189" Type="http://schemas.openxmlformats.org/officeDocument/2006/relationships/slide" Target="slides/slide187.xml"/><Relationship Id="rId219" Type="http://schemas.openxmlformats.org/officeDocument/2006/relationships/slide" Target="slides/slide217.xml"/><Relationship Id="rId3" Type="http://schemas.openxmlformats.org/officeDocument/2006/relationships/slide" Target="slides/slide1.xml"/><Relationship Id="rId214" Type="http://schemas.openxmlformats.org/officeDocument/2006/relationships/slide" Target="slides/slide212.xml"/><Relationship Id="rId230" Type="http://schemas.openxmlformats.org/officeDocument/2006/relationships/slide" Target="slides/slide228.xml"/><Relationship Id="rId235" Type="http://schemas.openxmlformats.org/officeDocument/2006/relationships/slide" Target="slides/slide233.xml"/><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 Id="rId116" Type="http://schemas.openxmlformats.org/officeDocument/2006/relationships/slide" Target="slides/slide114.xml"/><Relationship Id="rId137" Type="http://schemas.openxmlformats.org/officeDocument/2006/relationships/slide" Target="slides/slide135.xml"/><Relationship Id="rId158" Type="http://schemas.openxmlformats.org/officeDocument/2006/relationships/slide" Target="slides/slide156.xml"/><Relationship Id="rId20" Type="http://schemas.openxmlformats.org/officeDocument/2006/relationships/slide" Target="slides/slide18.xml"/><Relationship Id="rId41" Type="http://schemas.openxmlformats.org/officeDocument/2006/relationships/slide" Target="slides/slide39.xml"/><Relationship Id="rId62" Type="http://schemas.openxmlformats.org/officeDocument/2006/relationships/slide" Target="slides/slide60.xml"/><Relationship Id="rId83" Type="http://schemas.openxmlformats.org/officeDocument/2006/relationships/slide" Target="slides/slide81.xml"/><Relationship Id="rId88" Type="http://schemas.openxmlformats.org/officeDocument/2006/relationships/slide" Target="slides/slide86.xml"/><Relationship Id="rId111" Type="http://schemas.openxmlformats.org/officeDocument/2006/relationships/slide" Target="slides/slide109.xml"/><Relationship Id="rId132" Type="http://schemas.openxmlformats.org/officeDocument/2006/relationships/slide" Target="slides/slide130.xml"/><Relationship Id="rId153" Type="http://schemas.openxmlformats.org/officeDocument/2006/relationships/slide" Target="slides/slide151.xml"/><Relationship Id="rId174" Type="http://schemas.openxmlformats.org/officeDocument/2006/relationships/slide" Target="slides/slide172.xml"/><Relationship Id="rId179" Type="http://schemas.openxmlformats.org/officeDocument/2006/relationships/slide" Target="slides/slide177.xml"/><Relationship Id="rId195" Type="http://schemas.openxmlformats.org/officeDocument/2006/relationships/slide" Target="slides/slide193.xml"/><Relationship Id="rId209" Type="http://schemas.openxmlformats.org/officeDocument/2006/relationships/slide" Target="slides/slide207.xml"/><Relationship Id="rId190" Type="http://schemas.openxmlformats.org/officeDocument/2006/relationships/slide" Target="slides/slide188.xml"/><Relationship Id="rId204" Type="http://schemas.openxmlformats.org/officeDocument/2006/relationships/slide" Target="slides/slide202.xml"/><Relationship Id="rId220" Type="http://schemas.openxmlformats.org/officeDocument/2006/relationships/slide" Target="slides/slide218.xml"/><Relationship Id="rId225" Type="http://schemas.openxmlformats.org/officeDocument/2006/relationships/slide" Target="slides/slide223.xml"/><Relationship Id="rId241" Type="http://schemas.openxmlformats.org/officeDocument/2006/relationships/tags" Target="tags/tag1.xml"/><Relationship Id="rId15" Type="http://schemas.openxmlformats.org/officeDocument/2006/relationships/slide" Target="slides/slide13.xml"/><Relationship Id="rId36" Type="http://schemas.openxmlformats.org/officeDocument/2006/relationships/slide" Target="slides/slide34.xml"/><Relationship Id="rId57" Type="http://schemas.openxmlformats.org/officeDocument/2006/relationships/slide" Target="slides/slide55.xml"/><Relationship Id="rId106" Type="http://schemas.openxmlformats.org/officeDocument/2006/relationships/slide" Target="slides/slide104.xml"/><Relationship Id="rId127" Type="http://schemas.openxmlformats.org/officeDocument/2006/relationships/slide" Target="slides/slide125.xml"/><Relationship Id="rId10" Type="http://schemas.openxmlformats.org/officeDocument/2006/relationships/slide" Target="slides/slide8.xml"/><Relationship Id="rId31" Type="http://schemas.openxmlformats.org/officeDocument/2006/relationships/slide" Target="slides/slide29.xml"/><Relationship Id="rId52" Type="http://schemas.openxmlformats.org/officeDocument/2006/relationships/slide" Target="slides/slide50.xml"/><Relationship Id="rId73" Type="http://schemas.openxmlformats.org/officeDocument/2006/relationships/slide" Target="slides/slide71.xml"/><Relationship Id="rId78" Type="http://schemas.openxmlformats.org/officeDocument/2006/relationships/slide" Target="slides/slide76.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122" Type="http://schemas.openxmlformats.org/officeDocument/2006/relationships/slide" Target="slides/slide120.xml"/><Relationship Id="rId143" Type="http://schemas.openxmlformats.org/officeDocument/2006/relationships/slide" Target="slides/slide141.xml"/><Relationship Id="rId148" Type="http://schemas.openxmlformats.org/officeDocument/2006/relationships/slide" Target="slides/slide146.xml"/><Relationship Id="rId164" Type="http://schemas.openxmlformats.org/officeDocument/2006/relationships/slide" Target="slides/slide162.xml"/><Relationship Id="rId169" Type="http://schemas.openxmlformats.org/officeDocument/2006/relationships/slide" Target="slides/slide167.xml"/><Relationship Id="rId185" Type="http://schemas.openxmlformats.org/officeDocument/2006/relationships/slide" Target="slides/slide183.xml"/><Relationship Id="rId4" Type="http://schemas.openxmlformats.org/officeDocument/2006/relationships/slide" Target="slides/slide2.xml"/><Relationship Id="rId9" Type="http://schemas.openxmlformats.org/officeDocument/2006/relationships/slide" Target="slides/slide7.xml"/><Relationship Id="rId180" Type="http://schemas.openxmlformats.org/officeDocument/2006/relationships/slide" Target="slides/slide178.xml"/><Relationship Id="rId210" Type="http://schemas.openxmlformats.org/officeDocument/2006/relationships/slide" Target="slides/slide208.xml"/><Relationship Id="rId215" Type="http://schemas.openxmlformats.org/officeDocument/2006/relationships/slide" Target="slides/slide213.xml"/><Relationship Id="rId236" Type="http://schemas.openxmlformats.org/officeDocument/2006/relationships/slide" Target="slides/slide234.xml"/><Relationship Id="rId26" Type="http://schemas.openxmlformats.org/officeDocument/2006/relationships/slide" Target="slides/slide24.xml"/><Relationship Id="rId231" Type="http://schemas.openxmlformats.org/officeDocument/2006/relationships/slide" Target="slides/slide229.xml"/><Relationship Id="rId47" Type="http://schemas.openxmlformats.org/officeDocument/2006/relationships/slide" Target="slides/slide45.xml"/><Relationship Id="rId68" Type="http://schemas.openxmlformats.org/officeDocument/2006/relationships/slide" Target="slides/slide66.xml"/><Relationship Id="rId89" Type="http://schemas.openxmlformats.org/officeDocument/2006/relationships/slide" Target="slides/slide87.xml"/><Relationship Id="rId112" Type="http://schemas.openxmlformats.org/officeDocument/2006/relationships/slide" Target="slides/slide110.xml"/><Relationship Id="rId133" Type="http://schemas.openxmlformats.org/officeDocument/2006/relationships/slide" Target="slides/slide131.xml"/><Relationship Id="rId154" Type="http://schemas.openxmlformats.org/officeDocument/2006/relationships/slide" Target="slides/slide152.xml"/><Relationship Id="rId175" Type="http://schemas.openxmlformats.org/officeDocument/2006/relationships/slide" Target="slides/slide173.xml"/><Relationship Id="rId196" Type="http://schemas.openxmlformats.org/officeDocument/2006/relationships/slide" Target="slides/slide194.xml"/><Relationship Id="rId200" Type="http://schemas.openxmlformats.org/officeDocument/2006/relationships/slide" Target="slides/slide198.xml"/><Relationship Id="rId16" Type="http://schemas.openxmlformats.org/officeDocument/2006/relationships/slide" Target="slides/slide14.xml"/><Relationship Id="rId221" Type="http://schemas.openxmlformats.org/officeDocument/2006/relationships/slide" Target="slides/slide219.xml"/><Relationship Id="rId242" Type="http://schemas.openxmlformats.org/officeDocument/2006/relationships/presProps" Target="presProps.xml"/><Relationship Id="rId37" Type="http://schemas.openxmlformats.org/officeDocument/2006/relationships/slide" Target="slides/slide35.xml"/><Relationship Id="rId58" Type="http://schemas.openxmlformats.org/officeDocument/2006/relationships/slide" Target="slides/slide56.xml"/><Relationship Id="rId79" Type="http://schemas.openxmlformats.org/officeDocument/2006/relationships/slide" Target="slides/slide77.xml"/><Relationship Id="rId102" Type="http://schemas.openxmlformats.org/officeDocument/2006/relationships/slide" Target="slides/slide100.xml"/><Relationship Id="rId123" Type="http://schemas.openxmlformats.org/officeDocument/2006/relationships/slide" Target="slides/slide121.xml"/><Relationship Id="rId144" Type="http://schemas.openxmlformats.org/officeDocument/2006/relationships/slide" Target="slides/slide142.xml"/><Relationship Id="rId90" Type="http://schemas.openxmlformats.org/officeDocument/2006/relationships/slide" Target="slides/slide88.xml"/><Relationship Id="rId165" Type="http://schemas.openxmlformats.org/officeDocument/2006/relationships/slide" Target="slides/slide163.xml"/><Relationship Id="rId186" Type="http://schemas.openxmlformats.org/officeDocument/2006/relationships/slide" Target="slides/slide184.xml"/><Relationship Id="rId211" Type="http://schemas.openxmlformats.org/officeDocument/2006/relationships/slide" Target="slides/slide209.xml"/><Relationship Id="rId232" Type="http://schemas.openxmlformats.org/officeDocument/2006/relationships/slide" Target="slides/slide230.xml"/><Relationship Id="rId27" Type="http://schemas.openxmlformats.org/officeDocument/2006/relationships/slide" Target="slides/slide25.xml"/><Relationship Id="rId48" Type="http://schemas.openxmlformats.org/officeDocument/2006/relationships/slide" Target="slides/slide46.xml"/><Relationship Id="rId69" Type="http://schemas.openxmlformats.org/officeDocument/2006/relationships/slide" Target="slides/slide67.xml"/><Relationship Id="rId113" Type="http://schemas.openxmlformats.org/officeDocument/2006/relationships/slide" Target="slides/slide111.xml"/><Relationship Id="rId134" Type="http://schemas.openxmlformats.org/officeDocument/2006/relationships/slide" Target="slides/slide132.xml"/><Relationship Id="rId80" Type="http://schemas.openxmlformats.org/officeDocument/2006/relationships/slide" Target="slides/slide78.xml"/><Relationship Id="rId155" Type="http://schemas.openxmlformats.org/officeDocument/2006/relationships/slide" Target="slides/slide153.xml"/><Relationship Id="rId176" Type="http://schemas.openxmlformats.org/officeDocument/2006/relationships/slide" Target="slides/slide174.xml"/><Relationship Id="rId197" Type="http://schemas.openxmlformats.org/officeDocument/2006/relationships/slide" Target="slides/slide195.xml"/></Relationships>
</file>

<file path=ppt/diagrams/_rels/data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image" Target="../media/image29.png"/></Relationships>
</file>

<file path=ppt/diagrams/colors1.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B5B7744-917A-4FD6-AA16-3CB0263912D1}" type="doc">
      <dgm:prSet loTypeId="urn:microsoft.com/office/officeart/2005/8/layout/hList7#1" loCatId="relationship" qsTypeId="urn:microsoft.com/office/officeart/2005/8/quickstyle/simple1" qsCatId="simple" csTypeId="urn:microsoft.com/office/officeart/2005/8/colors/accent0_1" csCatId="mainScheme" phldr="1"/>
      <dgm:spPr/>
    </dgm:pt>
    <dgm:pt modelId="{714289C4-44BF-4423-B73A-D36C7D29CD8B}">
      <dgm:prSet phldrT="[Text]" custT="1"/>
      <dgm:spPr/>
      <dgm:t>
        <a:bodyPr/>
        <a:lstStyle/>
        <a:p>
          <a:r>
            <a:rPr lang="en-US" sz="2400" b="1" u="sng" smtClean="0"/>
            <a:t>Normal</a:t>
          </a:r>
        </a:p>
        <a:p>
          <a:r>
            <a:rPr lang="en-US" sz="2400" b="1" smtClean="0"/>
            <a:t>FBG &lt;100</a:t>
          </a:r>
        </a:p>
        <a:p>
          <a:r>
            <a:rPr lang="en-US" sz="2400" b="1" smtClean="0"/>
            <a:t>Random &lt;140</a:t>
          </a:r>
        </a:p>
        <a:p>
          <a:r>
            <a:rPr lang="en-US" sz="2400" b="1" smtClean="0"/>
            <a:t>A1c &lt;5.7%</a:t>
          </a:r>
          <a:endParaRPr lang="en-US" sz="2400" b="1" dirty="0"/>
        </a:p>
      </dgm:t>
    </dgm:pt>
    <dgm:pt modelId="{5AA015D8-B11C-4C72-B385-36C1E774D1A2}" type="parTrans" cxnId="{2E994245-FA34-4D67-9E2B-743453B3ABA0}">
      <dgm:prSet/>
      <dgm:spPr/>
      <dgm:t>
        <a:bodyPr/>
        <a:lstStyle/>
        <a:p>
          <a:endParaRPr lang="en-US"/>
        </a:p>
      </dgm:t>
    </dgm:pt>
    <dgm:pt modelId="{883B5228-B675-48FD-ADE3-882F219A32FD}" type="sibTrans" cxnId="{2E994245-FA34-4D67-9E2B-743453B3ABA0}">
      <dgm:prSet/>
      <dgm:spPr/>
      <dgm:t>
        <a:bodyPr/>
        <a:lstStyle/>
        <a:p>
          <a:endParaRPr lang="en-US"/>
        </a:p>
      </dgm:t>
    </dgm:pt>
    <dgm:pt modelId="{DAFD5B8F-7307-420F-8AA9-469750D54466}">
      <dgm:prSet phldrT="[Text]" custT="1"/>
      <dgm:spPr/>
      <dgm:t>
        <a:bodyPr/>
        <a:lstStyle/>
        <a:p>
          <a:r>
            <a:rPr lang="en-US" sz="2000" b="1" u="sng" smtClean="0"/>
            <a:t>Prediabetes</a:t>
          </a:r>
        </a:p>
        <a:p>
          <a:r>
            <a:rPr lang="en-US" sz="2000" b="1" smtClean="0"/>
            <a:t>FBG 100-125</a:t>
          </a:r>
        </a:p>
        <a:p>
          <a:r>
            <a:rPr lang="en-US" sz="2000" b="1" smtClean="0"/>
            <a:t>Random 140 - 199</a:t>
          </a:r>
        </a:p>
        <a:p>
          <a:r>
            <a:rPr lang="en-US" sz="2000" b="1" smtClean="0"/>
            <a:t>A1c ~ 5.7- 6.4% </a:t>
          </a:r>
        </a:p>
        <a:p>
          <a:r>
            <a:rPr lang="en-US" sz="2000" b="1" smtClean="0"/>
            <a:t>50% working pancreas</a:t>
          </a:r>
          <a:endParaRPr lang="en-US" sz="2000" b="1" dirty="0"/>
        </a:p>
      </dgm:t>
    </dgm:pt>
    <dgm:pt modelId="{63002CCC-C05A-4123-9188-6CE2F4212990}" type="parTrans" cxnId="{818E502A-FE27-4D49-AAD0-FDEFDFC89433}">
      <dgm:prSet/>
      <dgm:spPr/>
      <dgm:t>
        <a:bodyPr/>
        <a:lstStyle/>
        <a:p>
          <a:endParaRPr lang="en-US"/>
        </a:p>
      </dgm:t>
    </dgm:pt>
    <dgm:pt modelId="{BDA7D873-F110-416A-8950-D7A412F1A1A1}" type="sibTrans" cxnId="{818E502A-FE27-4D49-AAD0-FDEFDFC89433}">
      <dgm:prSet/>
      <dgm:spPr/>
      <dgm:t>
        <a:bodyPr/>
        <a:lstStyle/>
        <a:p>
          <a:endParaRPr lang="en-US"/>
        </a:p>
      </dgm:t>
    </dgm:pt>
    <dgm:pt modelId="{53A7C8F1-6573-416B-BAD0-E203C790D54C}">
      <dgm:prSet phldrT="[Text]" custT="1"/>
      <dgm:spPr/>
      <dgm:t>
        <a:bodyPr/>
        <a:lstStyle/>
        <a:p>
          <a:r>
            <a:rPr lang="en-US" sz="2400" b="1" u="sng" smtClean="0">
              <a:latin typeface="+mn-lt"/>
            </a:rPr>
            <a:t>D</a:t>
          </a:r>
          <a:r>
            <a:rPr kumimoji="0" lang="en-US" sz="2400" b="1" i="0" u="sng" strike="noStrike" cap="none" spc="0" normalizeH="0" baseline="0" noProof="0" smtClean="0">
              <a:ln/>
              <a:effectLst/>
              <a:uLnTx/>
              <a:uFillTx/>
              <a:latin typeface="+mn-lt"/>
              <a:ea typeface="+mn-ea"/>
              <a:cs typeface="+mn-cs"/>
            </a:rPr>
            <a:t>iabetes</a:t>
          </a:r>
        </a:p>
        <a:p>
          <a:pPr rtl="0"/>
          <a:r>
            <a:rPr kumimoji="0" lang="en-US" sz="2400" b="1" i="0" u="none" strike="noStrike" cap="none" spc="0" normalizeH="0" baseline="0" noProof="0" smtClean="0">
              <a:ln/>
              <a:effectLst/>
              <a:uLnTx/>
              <a:uFillTx/>
              <a:latin typeface="+mn-lt"/>
            </a:rPr>
            <a:t>FBG 126 +</a:t>
          </a:r>
        </a:p>
        <a:p>
          <a:pPr rtl="0"/>
          <a:r>
            <a:rPr kumimoji="0" lang="en-US" sz="2400" b="1" i="0" u="none" strike="noStrike" cap="none" spc="0" normalizeH="0" baseline="0" noProof="0" smtClean="0">
              <a:ln/>
              <a:effectLst/>
              <a:uLnTx/>
              <a:uFillTx/>
              <a:latin typeface="+mn-lt"/>
            </a:rPr>
            <a:t>Random 200</a:t>
          </a:r>
          <a:r>
            <a:rPr kumimoji="0" lang="en-US" sz="2400" b="1" i="0" u="none" strike="noStrike" cap="none" spc="0" normalizeH="0" noProof="0" smtClean="0">
              <a:ln/>
              <a:effectLst/>
              <a:uLnTx/>
              <a:uFillTx/>
              <a:latin typeface="+mn-lt"/>
            </a:rPr>
            <a:t> +</a:t>
          </a:r>
          <a:endParaRPr kumimoji="0" lang="en-US" sz="2400" b="1" i="0" u="none" strike="noStrike" cap="none" spc="0" normalizeH="0" baseline="0" noProof="0" smtClean="0">
            <a:ln/>
            <a:effectLst/>
            <a:uLnTx/>
            <a:uFillTx/>
            <a:latin typeface="+mn-lt"/>
          </a:endParaRPr>
        </a:p>
        <a:p>
          <a:r>
            <a:rPr kumimoji="0" lang="en-US" sz="2400" b="1" i="0" u="none" strike="noStrike" cap="none" spc="0" normalizeH="0" baseline="0" noProof="0" smtClean="0">
              <a:ln/>
              <a:effectLst/>
              <a:uLnTx/>
              <a:uFillTx/>
              <a:latin typeface="+mn-lt"/>
            </a:rPr>
            <a:t>A1c</a:t>
          </a:r>
          <a:r>
            <a:rPr kumimoji="0" lang="en-US" sz="2400" b="1" i="0" u="none" strike="noStrike" cap="none" spc="0" normalizeH="0" noProof="0" smtClean="0">
              <a:ln/>
              <a:effectLst/>
              <a:uLnTx/>
              <a:uFillTx/>
              <a:latin typeface="+mn-lt"/>
            </a:rPr>
            <a:t> </a:t>
          </a:r>
          <a:r>
            <a:rPr kumimoji="0" lang="en-US" sz="2400" b="1" i="0" u="none" strike="noStrike" cap="none" spc="0" normalizeH="0" baseline="0" noProof="0" smtClean="0">
              <a:ln/>
              <a:effectLst/>
              <a:uLnTx/>
              <a:uFillTx/>
              <a:latin typeface="+mn-lt"/>
            </a:rPr>
            <a:t>6.5% or +   </a:t>
          </a:r>
        </a:p>
        <a:p>
          <a:pPr rtl="0"/>
          <a:r>
            <a:rPr lang="en-US" sz="2400" b="1" smtClean="0"/>
            <a:t>20% working pancreas</a:t>
          </a:r>
          <a:endParaRPr lang="en-US" sz="2400" b="1" dirty="0"/>
        </a:p>
      </dgm:t>
    </dgm:pt>
    <dgm:pt modelId="{D9354FAC-CB2C-4D5E-AC16-2B482560F86D}" type="parTrans" cxnId="{9F26229F-1FC4-476A-A7FD-B16E1578B86D}">
      <dgm:prSet/>
      <dgm:spPr/>
      <dgm:t>
        <a:bodyPr/>
        <a:lstStyle/>
        <a:p>
          <a:endParaRPr lang="en-US"/>
        </a:p>
      </dgm:t>
    </dgm:pt>
    <dgm:pt modelId="{886A07C9-7549-4FDD-82D5-820D0D3FDA16}" type="sibTrans" cxnId="{9F26229F-1FC4-476A-A7FD-B16E1578B86D}">
      <dgm:prSet/>
      <dgm:spPr/>
      <dgm:t>
        <a:bodyPr/>
        <a:lstStyle/>
        <a:p>
          <a:endParaRPr lang="en-US"/>
        </a:p>
      </dgm:t>
    </dgm:pt>
    <dgm:pt modelId="{21B2BCE8-470C-4505-93DC-36DDE14B2DFF}" type="pres">
      <dgm:prSet presAssocID="{5B5B7744-917A-4FD6-AA16-3CB0263912D1}" presName="Name0" presStyleCnt="0">
        <dgm:presLayoutVars>
          <dgm:dir/>
          <dgm:resizeHandles val="exact"/>
        </dgm:presLayoutVars>
      </dgm:prSet>
      <dgm:spPr/>
    </dgm:pt>
    <dgm:pt modelId="{D737B785-468C-4A0C-9BAF-B33CE9B38ADA}" type="pres">
      <dgm:prSet presAssocID="{5B5B7744-917A-4FD6-AA16-3CB0263912D1}" presName="fgShape" presStyleLbl="fgShp" presStyleIdx="0" presStyleCnt="1" custLinFactNeighborX="103" custLinFactNeighborY="21462"/>
      <dgm:spPr/>
    </dgm:pt>
    <dgm:pt modelId="{E3446D0B-132A-4581-B805-7D509ABBE1A9}" type="pres">
      <dgm:prSet presAssocID="{5B5B7744-917A-4FD6-AA16-3CB0263912D1}" presName="linComp" presStyleCnt="0"/>
      <dgm:spPr/>
    </dgm:pt>
    <dgm:pt modelId="{F0280A93-2598-4B79-BCF2-5A74016DDAA6}" type="pres">
      <dgm:prSet presAssocID="{714289C4-44BF-4423-B73A-D36C7D29CD8B}" presName="compNode" presStyleCnt="0"/>
      <dgm:spPr/>
    </dgm:pt>
    <dgm:pt modelId="{3325B67F-1C1F-4C7F-87F7-63A9F5F04916}" type="pres">
      <dgm:prSet presAssocID="{714289C4-44BF-4423-B73A-D36C7D29CD8B}" presName="bkgdShape" presStyleLbl="node1" presStyleIdx="0" presStyleCnt="3" custLinFactNeighborX="-64"/>
      <dgm:spPr/>
      <dgm:t>
        <a:bodyPr/>
        <a:lstStyle/>
        <a:p>
          <a:endParaRPr lang="en-US"/>
        </a:p>
      </dgm:t>
    </dgm:pt>
    <dgm:pt modelId="{5A6B1BA2-8CEC-4075-979B-58B751678363}" type="pres">
      <dgm:prSet presAssocID="{714289C4-44BF-4423-B73A-D36C7D29CD8B}" presName="nodeTx" presStyleLbl="node1" presStyleIdx="0" presStyleCnt="3">
        <dgm:presLayoutVars>
          <dgm:bulletEnabled val="1"/>
        </dgm:presLayoutVars>
      </dgm:prSet>
      <dgm:spPr/>
      <dgm:t>
        <a:bodyPr/>
        <a:lstStyle/>
        <a:p>
          <a:endParaRPr lang="en-US"/>
        </a:p>
      </dgm:t>
    </dgm:pt>
    <dgm:pt modelId="{E679BF5D-7D68-48F1-9595-1ED90F266B6A}" type="pres">
      <dgm:prSet presAssocID="{714289C4-44BF-4423-B73A-D36C7D29CD8B}" presName="invisiNode" presStyleLbl="node1" presStyleIdx="0" presStyleCnt="3"/>
      <dgm:spPr/>
    </dgm:pt>
    <dgm:pt modelId="{1B13010B-D7B8-48A4-9EA8-0FF90A870D10}" type="pres">
      <dgm:prSet presAssocID="{714289C4-44BF-4423-B73A-D36C7D29CD8B}" presName="imagNode" presStyleLbl="fgImgPlace1" presStyleIdx="0" presStyleCnt="3" custScaleX="122489" custScaleY="110658" custLinFactNeighborX="-2643" custLinFactNeighborY="2395"/>
      <dgm:spPr>
        <a:blipFill rotWithShape="0">
          <a:blip xmlns:r="http://schemas.openxmlformats.org/officeDocument/2006/relationships" r:embed="rId1">
            <a:duotone>
              <a:schemeClr val="dk1">
                <a:hueOff val="0"/>
                <a:satOff val="0"/>
                <a:lumOff val="0"/>
                <a:alphaOff val="0"/>
                <a:shade val="20000"/>
                <a:satMod val="200000"/>
              </a:schemeClr>
              <a:schemeClr val="dk1">
                <a:hueOff val="0"/>
                <a:satOff val="0"/>
                <a:lumOff val="0"/>
                <a:alphaOff val="0"/>
                <a:tint val="12000"/>
                <a:satMod val="190000"/>
              </a:schemeClr>
            </a:duotone>
          </a:blip>
          <a:stretch>
            <a:fillRect/>
          </a:stretch>
        </a:blipFill>
      </dgm:spPr>
      <dgm:t>
        <a:bodyPr/>
        <a:lstStyle/>
        <a:p>
          <a:endParaRPr lang="en-US"/>
        </a:p>
      </dgm:t>
    </dgm:pt>
    <dgm:pt modelId="{A40BD255-8246-4A86-AC24-6E13AC11D8D0}" type="pres">
      <dgm:prSet presAssocID="{883B5228-B675-48FD-ADE3-882F219A32FD}" presName="sibTrans" presStyleLbl="sibTrans2D1" presStyleIdx="0" presStyleCnt="0"/>
      <dgm:spPr/>
      <dgm:t>
        <a:bodyPr/>
        <a:lstStyle/>
        <a:p>
          <a:endParaRPr lang="en-US"/>
        </a:p>
      </dgm:t>
    </dgm:pt>
    <dgm:pt modelId="{B4EC43FF-F280-4D81-B573-0BBE26119323}" type="pres">
      <dgm:prSet presAssocID="{DAFD5B8F-7307-420F-8AA9-469750D54466}" presName="compNode" presStyleCnt="0"/>
      <dgm:spPr/>
    </dgm:pt>
    <dgm:pt modelId="{4C98858D-9DCD-4D61-A6D2-9C95CB504251}" type="pres">
      <dgm:prSet presAssocID="{DAFD5B8F-7307-420F-8AA9-469750D54466}" presName="bkgdShape" presStyleLbl="node1" presStyleIdx="1" presStyleCnt="3" custLinFactNeighborX="-118"/>
      <dgm:spPr/>
      <dgm:t>
        <a:bodyPr/>
        <a:lstStyle/>
        <a:p>
          <a:endParaRPr lang="en-US"/>
        </a:p>
      </dgm:t>
    </dgm:pt>
    <dgm:pt modelId="{1DFC81E9-AEE7-4738-A0AB-51EC388659CE}" type="pres">
      <dgm:prSet presAssocID="{DAFD5B8F-7307-420F-8AA9-469750D54466}" presName="nodeTx" presStyleLbl="node1" presStyleIdx="1" presStyleCnt="3">
        <dgm:presLayoutVars>
          <dgm:bulletEnabled val="1"/>
        </dgm:presLayoutVars>
      </dgm:prSet>
      <dgm:spPr/>
      <dgm:t>
        <a:bodyPr/>
        <a:lstStyle/>
        <a:p>
          <a:endParaRPr lang="en-US"/>
        </a:p>
      </dgm:t>
    </dgm:pt>
    <dgm:pt modelId="{5642C667-2035-465B-88FA-BD5286D1ED4A}" type="pres">
      <dgm:prSet presAssocID="{DAFD5B8F-7307-420F-8AA9-469750D54466}" presName="invisiNode" presStyleLbl="node1" presStyleIdx="1" presStyleCnt="3"/>
      <dgm:spPr/>
    </dgm:pt>
    <dgm:pt modelId="{3606B1B6-912D-4BB2-940E-606747701328}" type="pres">
      <dgm:prSet presAssocID="{DAFD5B8F-7307-420F-8AA9-469750D54466}" presName="imagNode" presStyleLbl="fgImgPlace1" presStyleIdx="1" presStyleCnt="3" custScaleX="60724" custScaleY="66163" custLinFactNeighborX="2870" custLinFactNeighborY="-5329"/>
      <dgm:spPr>
        <a:blipFill rotWithShape="0">
          <a:blip xmlns:r="http://schemas.openxmlformats.org/officeDocument/2006/relationships" r:embed="rId2">
            <a:duotone>
              <a:schemeClr val="dk1">
                <a:hueOff val="0"/>
                <a:satOff val="0"/>
                <a:lumOff val="0"/>
                <a:alphaOff val="0"/>
                <a:shade val="20000"/>
                <a:satMod val="200000"/>
              </a:schemeClr>
              <a:schemeClr val="dk1">
                <a:hueOff val="0"/>
                <a:satOff val="0"/>
                <a:lumOff val="0"/>
                <a:alphaOff val="0"/>
                <a:tint val="12000"/>
                <a:satMod val="190000"/>
              </a:schemeClr>
            </a:duotone>
          </a:blip>
          <a:stretch>
            <a:fillRect/>
          </a:stretch>
        </a:blipFill>
      </dgm:spPr>
      <dgm:t>
        <a:bodyPr/>
        <a:lstStyle/>
        <a:p>
          <a:endParaRPr lang="en-US"/>
        </a:p>
      </dgm:t>
    </dgm:pt>
    <dgm:pt modelId="{6FCB4B09-5AE8-4BCF-9C2E-5DB02F534E9D}" type="pres">
      <dgm:prSet presAssocID="{BDA7D873-F110-416A-8950-D7A412F1A1A1}" presName="sibTrans" presStyleLbl="sibTrans2D1" presStyleIdx="0" presStyleCnt="0"/>
      <dgm:spPr/>
      <dgm:t>
        <a:bodyPr/>
        <a:lstStyle/>
        <a:p>
          <a:endParaRPr lang="en-US"/>
        </a:p>
      </dgm:t>
    </dgm:pt>
    <dgm:pt modelId="{552AA70C-A20B-4D1F-9285-6CFC3143FB01}" type="pres">
      <dgm:prSet presAssocID="{53A7C8F1-6573-416B-BAD0-E203C790D54C}" presName="compNode" presStyleCnt="0"/>
      <dgm:spPr/>
    </dgm:pt>
    <dgm:pt modelId="{84406800-1B15-4073-9BE5-7AED3F8CD968}" type="pres">
      <dgm:prSet presAssocID="{53A7C8F1-6573-416B-BAD0-E203C790D54C}" presName="bkgdShape" presStyleLbl="node1" presStyleIdx="2" presStyleCnt="3" custLinFactNeighborX="8192"/>
      <dgm:spPr/>
      <dgm:t>
        <a:bodyPr/>
        <a:lstStyle/>
        <a:p>
          <a:endParaRPr lang="en-US"/>
        </a:p>
      </dgm:t>
    </dgm:pt>
    <dgm:pt modelId="{80C2ACF9-BD38-4248-9C5A-D57702DCA3FA}" type="pres">
      <dgm:prSet presAssocID="{53A7C8F1-6573-416B-BAD0-E203C790D54C}" presName="nodeTx" presStyleLbl="node1" presStyleIdx="2" presStyleCnt="3">
        <dgm:presLayoutVars>
          <dgm:bulletEnabled val="1"/>
        </dgm:presLayoutVars>
      </dgm:prSet>
      <dgm:spPr/>
      <dgm:t>
        <a:bodyPr/>
        <a:lstStyle/>
        <a:p>
          <a:endParaRPr lang="en-US"/>
        </a:p>
      </dgm:t>
    </dgm:pt>
    <dgm:pt modelId="{A550690B-CD28-43E2-88E8-918DBD12128C}" type="pres">
      <dgm:prSet presAssocID="{53A7C8F1-6573-416B-BAD0-E203C790D54C}" presName="invisiNode" presStyleLbl="node1" presStyleIdx="2" presStyleCnt="3"/>
      <dgm:spPr/>
    </dgm:pt>
    <dgm:pt modelId="{693F3127-73CA-4418-9BEB-76AC94A2C0E0}" type="pres">
      <dgm:prSet presAssocID="{53A7C8F1-6573-416B-BAD0-E203C790D54C}" presName="imagNode" presStyleLbl="fgImgPlace1" presStyleIdx="2" presStyleCnt="3" custScaleX="37897" custScaleY="42985"/>
      <dgm:spPr>
        <a:blipFill rotWithShape="0">
          <a:blip xmlns:r="http://schemas.openxmlformats.org/officeDocument/2006/relationships" r:embed="rId3">
            <a:duotone>
              <a:schemeClr val="dk1">
                <a:hueOff val="0"/>
                <a:satOff val="0"/>
                <a:lumOff val="0"/>
                <a:alphaOff val="0"/>
                <a:shade val="20000"/>
                <a:satMod val="200000"/>
              </a:schemeClr>
              <a:schemeClr val="dk1">
                <a:hueOff val="0"/>
                <a:satOff val="0"/>
                <a:lumOff val="0"/>
                <a:alphaOff val="0"/>
                <a:tint val="12000"/>
                <a:satMod val="190000"/>
              </a:schemeClr>
            </a:duotone>
          </a:blip>
          <a:stretch>
            <a:fillRect/>
          </a:stretch>
        </a:blipFill>
      </dgm:spPr>
    </dgm:pt>
  </dgm:ptLst>
  <dgm:cxnLst>
    <dgm:cxn modelId="{71C04104-5198-432D-A4CB-E09F5093DB8D}" type="presOf" srcId="{BDA7D873-F110-416A-8950-D7A412F1A1A1}" destId="{6FCB4B09-5AE8-4BCF-9C2E-5DB02F534E9D}" srcOrd="0" destOrd="0" presId="urn:microsoft.com/office/officeart/2005/8/layout/hList7#1"/>
    <dgm:cxn modelId="{2C2D687A-D978-4035-8EA0-5C9FE161D712}" type="presOf" srcId="{53A7C8F1-6573-416B-BAD0-E203C790D54C}" destId="{80C2ACF9-BD38-4248-9C5A-D57702DCA3FA}" srcOrd="1" destOrd="0" presId="urn:microsoft.com/office/officeart/2005/8/layout/hList7#1"/>
    <dgm:cxn modelId="{2E994245-FA34-4D67-9E2B-743453B3ABA0}" srcId="{5B5B7744-917A-4FD6-AA16-3CB0263912D1}" destId="{714289C4-44BF-4423-B73A-D36C7D29CD8B}" srcOrd="0" destOrd="0" parTransId="{5AA015D8-B11C-4C72-B385-36C1E774D1A2}" sibTransId="{883B5228-B675-48FD-ADE3-882F219A32FD}"/>
    <dgm:cxn modelId="{9F26229F-1FC4-476A-A7FD-B16E1578B86D}" srcId="{5B5B7744-917A-4FD6-AA16-3CB0263912D1}" destId="{53A7C8F1-6573-416B-BAD0-E203C790D54C}" srcOrd="2" destOrd="0" parTransId="{D9354FAC-CB2C-4D5E-AC16-2B482560F86D}" sibTransId="{886A07C9-7549-4FDD-82D5-820D0D3FDA16}"/>
    <dgm:cxn modelId="{5BFF0647-5BD7-4443-861A-FD12133D5EC8}" type="presOf" srcId="{5B5B7744-917A-4FD6-AA16-3CB0263912D1}" destId="{21B2BCE8-470C-4505-93DC-36DDE14B2DFF}" srcOrd="0" destOrd="0" presId="urn:microsoft.com/office/officeart/2005/8/layout/hList7#1"/>
    <dgm:cxn modelId="{9AF46BD6-AD93-44B0-AD8D-A28B6C733F33}" type="presOf" srcId="{53A7C8F1-6573-416B-BAD0-E203C790D54C}" destId="{84406800-1B15-4073-9BE5-7AED3F8CD968}" srcOrd="0" destOrd="0" presId="urn:microsoft.com/office/officeart/2005/8/layout/hList7#1"/>
    <dgm:cxn modelId="{CF595438-ACAF-4F76-B7F8-0094205053EA}" type="presOf" srcId="{883B5228-B675-48FD-ADE3-882F219A32FD}" destId="{A40BD255-8246-4A86-AC24-6E13AC11D8D0}" srcOrd="0" destOrd="0" presId="urn:microsoft.com/office/officeart/2005/8/layout/hList7#1"/>
    <dgm:cxn modelId="{C7E11096-27D7-49C4-B529-547FC1C5DE7A}" type="presOf" srcId="{714289C4-44BF-4423-B73A-D36C7D29CD8B}" destId="{3325B67F-1C1F-4C7F-87F7-63A9F5F04916}" srcOrd="0" destOrd="0" presId="urn:microsoft.com/office/officeart/2005/8/layout/hList7#1"/>
    <dgm:cxn modelId="{818E502A-FE27-4D49-AAD0-FDEFDFC89433}" srcId="{5B5B7744-917A-4FD6-AA16-3CB0263912D1}" destId="{DAFD5B8F-7307-420F-8AA9-469750D54466}" srcOrd="1" destOrd="0" parTransId="{63002CCC-C05A-4123-9188-6CE2F4212990}" sibTransId="{BDA7D873-F110-416A-8950-D7A412F1A1A1}"/>
    <dgm:cxn modelId="{E117F2C3-B977-4659-AF11-40E8A095D6BC}" type="presOf" srcId="{DAFD5B8F-7307-420F-8AA9-469750D54466}" destId="{1DFC81E9-AEE7-4738-A0AB-51EC388659CE}" srcOrd="1" destOrd="0" presId="urn:microsoft.com/office/officeart/2005/8/layout/hList7#1"/>
    <dgm:cxn modelId="{8E1DF899-04B7-46CE-B539-CF869B5A0DE0}" type="presOf" srcId="{DAFD5B8F-7307-420F-8AA9-469750D54466}" destId="{4C98858D-9DCD-4D61-A6D2-9C95CB504251}" srcOrd="0" destOrd="0" presId="urn:microsoft.com/office/officeart/2005/8/layout/hList7#1"/>
    <dgm:cxn modelId="{81DE7953-1410-42BF-95A7-474E942C12D7}" type="presOf" srcId="{714289C4-44BF-4423-B73A-D36C7D29CD8B}" destId="{5A6B1BA2-8CEC-4075-979B-58B751678363}" srcOrd="1" destOrd="0" presId="urn:microsoft.com/office/officeart/2005/8/layout/hList7#1"/>
    <dgm:cxn modelId="{265FC4EB-EB06-4490-9CE4-BC87381A0ED7}" type="presParOf" srcId="{21B2BCE8-470C-4505-93DC-36DDE14B2DFF}" destId="{D737B785-468C-4A0C-9BAF-B33CE9B38ADA}" srcOrd="0" destOrd="0" presId="urn:microsoft.com/office/officeart/2005/8/layout/hList7#1"/>
    <dgm:cxn modelId="{4B7DDF8A-18CA-4A8E-AF7D-4F20B0C0D282}" type="presParOf" srcId="{21B2BCE8-470C-4505-93DC-36DDE14B2DFF}" destId="{E3446D0B-132A-4581-B805-7D509ABBE1A9}" srcOrd="1" destOrd="0" presId="urn:microsoft.com/office/officeart/2005/8/layout/hList7#1"/>
    <dgm:cxn modelId="{C42FA93C-2C6A-4315-B78D-D6CB70FCA737}" type="presParOf" srcId="{E3446D0B-132A-4581-B805-7D509ABBE1A9}" destId="{F0280A93-2598-4B79-BCF2-5A74016DDAA6}" srcOrd="0" destOrd="0" presId="urn:microsoft.com/office/officeart/2005/8/layout/hList7#1"/>
    <dgm:cxn modelId="{3EF8BF63-C12B-4F86-8382-95998F824457}" type="presParOf" srcId="{F0280A93-2598-4B79-BCF2-5A74016DDAA6}" destId="{3325B67F-1C1F-4C7F-87F7-63A9F5F04916}" srcOrd="0" destOrd="0" presId="urn:microsoft.com/office/officeart/2005/8/layout/hList7#1"/>
    <dgm:cxn modelId="{BADB73E7-05EC-4CDC-A356-7169FE635071}" type="presParOf" srcId="{F0280A93-2598-4B79-BCF2-5A74016DDAA6}" destId="{5A6B1BA2-8CEC-4075-979B-58B751678363}" srcOrd="1" destOrd="0" presId="urn:microsoft.com/office/officeart/2005/8/layout/hList7#1"/>
    <dgm:cxn modelId="{D0E8DFF4-1371-469A-9218-EF11ABD5A562}" type="presParOf" srcId="{F0280A93-2598-4B79-BCF2-5A74016DDAA6}" destId="{E679BF5D-7D68-48F1-9595-1ED90F266B6A}" srcOrd="2" destOrd="0" presId="urn:microsoft.com/office/officeart/2005/8/layout/hList7#1"/>
    <dgm:cxn modelId="{4F3B0F03-6DD3-48BF-AAED-B9CE170E9D67}" type="presParOf" srcId="{F0280A93-2598-4B79-BCF2-5A74016DDAA6}" destId="{1B13010B-D7B8-48A4-9EA8-0FF90A870D10}" srcOrd="3" destOrd="0" presId="urn:microsoft.com/office/officeart/2005/8/layout/hList7#1"/>
    <dgm:cxn modelId="{F2969804-E8C7-4056-A8BE-3BC61ED2F1AD}" type="presParOf" srcId="{E3446D0B-132A-4581-B805-7D509ABBE1A9}" destId="{A40BD255-8246-4A86-AC24-6E13AC11D8D0}" srcOrd="1" destOrd="0" presId="urn:microsoft.com/office/officeart/2005/8/layout/hList7#1"/>
    <dgm:cxn modelId="{167BED51-4FCF-4ACF-BFE0-E10180B300C7}" type="presParOf" srcId="{E3446D0B-132A-4581-B805-7D509ABBE1A9}" destId="{B4EC43FF-F280-4D81-B573-0BBE26119323}" srcOrd="2" destOrd="0" presId="urn:microsoft.com/office/officeart/2005/8/layout/hList7#1"/>
    <dgm:cxn modelId="{E199A6F0-D7CC-4E68-AA62-8FC060A28A55}" type="presParOf" srcId="{B4EC43FF-F280-4D81-B573-0BBE26119323}" destId="{4C98858D-9DCD-4D61-A6D2-9C95CB504251}" srcOrd="0" destOrd="0" presId="urn:microsoft.com/office/officeart/2005/8/layout/hList7#1"/>
    <dgm:cxn modelId="{196EA486-6E20-4D79-B533-BEB230651AE5}" type="presParOf" srcId="{B4EC43FF-F280-4D81-B573-0BBE26119323}" destId="{1DFC81E9-AEE7-4738-A0AB-51EC388659CE}" srcOrd="1" destOrd="0" presId="urn:microsoft.com/office/officeart/2005/8/layout/hList7#1"/>
    <dgm:cxn modelId="{6B3E451A-EB1C-4EC9-98A6-BC2BDF5B78D3}" type="presParOf" srcId="{B4EC43FF-F280-4D81-B573-0BBE26119323}" destId="{5642C667-2035-465B-88FA-BD5286D1ED4A}" srcOrd="2" destOrd="0" presId="urn:microsoft.com/office/officeart/2005/8/layout/hList7#1"/>
    <dgm:cxn modelId="{24B5CF69-1F1E-4CE2-91D0-84496D99A151}" type="presParOf" srcId="{B4EC43FF-F280-4D81-B573-0BBE26119323}" destId="{3606B1B6-912D-4BB2-940E-606747701328}" srcOrd="3" destOrd="0" presId="urn:microsoft.com/office/officeart/2005/8/layout/hList7#1"/>
    <dgm:cxn modelId="{95477E89-2B18-475B-A74D-FEA88572FC1E}" type="presParOf" srcId="{E3446D0B-132A-4581-B805-7D509ABBE1A9}" destId="{6FCB4B09-5AE8-4BCF-9C2E-5DB02F534E9D}" srcOrd="3" destOrd="0" presId="urn:microsoft.com/office/officeart/2005/8/layout/hList7#1"/>
    <dgm:cxn modelId="{BB44478A-5FE9-4021-94CC-ADF702FB3186}" type="presParOf" srcId="{E3446D0B-132A-4581-B805-7D509ABBE1A9}" destId="{552AA70C-A20B-4D1F-9285-6CFC3143FB01}" srcOrd="4" destOrd="0" presId="urn:microsoft.com/office/officeart/2005/8/layout/hList7#1"/>
    <dgm:cxn modelId="{3D6AD217-BAD6-4B91-86B1-6FB436EB51DF}" type="presParOf" srcId="{552AA70C-A20B-4D1F-9285-6CFC3143FB01}" destId="{84406800-1B15-4073-9BE5-7AED3F8CD968}" srcOrd="0" destOrd="0" presId="urn:microsoft.com/office/officeart/2005/8/layout/hList7#1"/>
    <dgm:cxn modelId="{AFC97305-0E4C-4AE6-87A1-F8FF98CE5A86}" type="presParOf" srcId="{552AA70C-A20B-4D1F-9285-6CFC3143FB01}" destId="{80C2ACF9-BD38-4248-9C5A-D57702DCA3FA}" srcOrd="1" destOrd="0" presId="urn:microsoft.com/office/officeart/2005/8/layout/hList7#1"/>
    <dgm:cxn modelId="{CAFD94F0-1EC7-4739-B450-720D03D6DB36}" type="presParOf" srcId="{552AA70C-A20B-4D1F-9285-6CFC3143FB01}" destId="{A550690B-CD28-43E2-88E8-918DBD12128C}" srcOrd="2" destOrd="0" presId="urn:microsoft.com/office/officeart/2005/8/layout/hList7#1"/>
    <dgm:cxn modelId="{DD2FA29A-89A4-4240-AD66-B0CBC2A23BED}" type="presParOf" srcId="{552AA70C-A20B-4D1F-9285-6CFC3143FB01}" destId="{693F3127-73CA-4418-9BEB-76AC94A2C0E0}" srcOrd="3" destOrd="0" presId="urn:microsoft.com/office/officeart/2005/8/layout/hList7#1"/>
  </dgm:cxnLst>
  <dgm:bg/>
  <dgm:whole/>
  <dgm:extLst>
    <a:ext uri="http://schemas.microsoft.com/office/drawing/2008/diagram">
      <dsp:dataModelExt xmlns:dsp="http://schemas.microsoft.com/office/drawing/2008/diagram" relId="rId9"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hList7#1">
  <dgm:title val=""/>
  <dgm:desc val=""/>
  <dgm:catLst>
    <dgm:cat type="list" pri="12000"/>
    <dgm:cat type="process" pri="20000"/>
    <dgm:cat type="relationship" pri="14000"/>
    <dgm:cat type="convert" pri="8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44.png"/></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173.e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176.e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177.e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178.emf"/></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181.emf"/></Relationships>
</file>

<file path=ppt/drawings/_rels/vmlDrawing15.vml.rels><?xml version="1.0" encoding="UTF-8" standalone="yes"?>
<Relationships xmlns="http://schemas.openxmlformats.org/package/2006/relationships"><Relationship Id="rId2" Type="http://schemas.openxmlformats.org/officeDocument/2006/relationships/image" Target="../media/image200.wmf"/><Relationship Id="rId1" Type="http://schemas.openxmlformats.org/officeDocument/2006/relationships/image" Target="../media/image199.wmf"/></Relationships>
</file>

<file path=ppt/drawings/_rels/vmlDrawing16.vml.rels><?xml version="1.0" encoding="UTF-8" standalone="yes"?>
<Relationships xmlns="http://schemas.openxmlformats.org/package/2006/relationships"><Relationship Id="rId1" Type="http://schemas.openxmlformats.org/officeDocument/2006/relationships/image" Target="../media/image217.wmf"/></Relationships>
</file>

<file path=ppt/drawings/_rels/vmlDrawing17.vml.rels><?xml version="1.0" encoding="UTF-8" standalone="yes"?>
<Relationships xmlns="http://schemas.openxmlformats.org/package/2006/relationships"><Relationship Id="rId1" Type="http://schemas.openxmlformats.org/officeDocument/2006/relationships/image" Target="../media/image254.emf"/></Relationships>
</file>

<file path=ppt/drawings/_rels/vmlDrawing18.vml.rels><?xml version="1.0" encoding="UTF-8" standalone="yes"?>
<Relationships xmlns="http://schemas.openxmlformats.org/package/2006/relationships"><Relationship Id="rId1" Type="http://schemas.openxmlformats.org/officeDocument/2006/relationships/image" Target="../media/image269.wmf"/></Relationships>
</file>

<file path=ppt/drawings/_rels/vmlDrawing19.vml.rels><?xml version="1.0" encoding="UTF-8" standalone="yes"?>
<Relationships xmlns="http://schemas.openxmlformats.org/package/2006/relationships"><Relationship Id="rId2" Type="http://schemas.openxmlformats.org/officeDocument/2006/relationships/image" Target="../media/image275.png"/><Relationship Id="rId1" Type="http://schemas.openxmlformats.org/officeDocument/2006/relationships/image" Target="../media/image274.png"/></Relationships>
</file>

<file path=ppt/drawings/_rels/vmlDrawing2.v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image" Target="../media/image65.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91.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92.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33.w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40.w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169.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170.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172.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ChangeArrowheads="1"/>
          </p:cNvSpPr>
          <p:nvPr/>
        </p:nvSpPr>
        <p:spPr bwMode="auto">
          <a:xfrm>
            <a:off x="5410200" y="8703705"/>
            <a:ext cx="1112109" cy="275815"/>
          </a:xfrm>
          <a:prstGeom prst="rect">
            <a:avLst/>
          </a:prstGeom>
          <a:noFill/>
          <a:ln w="12700">
            <a:noFill/>
            <a:miter lim="800000"/>
            <a:headEnd/>
            <a:tailEnd/>
          </a:ln>
          <a:effectLst/>
        </p:spPr>
        <p:txBody>
          <a:bodyPr lIns="91879" tIns="45134" rIns="91879" bIns="45134">
            <a:spAutoFit/>
          </a:bodyPr>
          <a:lstStyle/>
          <a:p>
            <a:pPr>
              <a:defRPr/>
            </a:pPr>
            <a:r>
              <a:rPr lang="en-US" sz="1200" b="1" dirty="0"/>
              <a:t>Page </a:t>
            </a:r>
            <a:fld id="{B66B78B2-30B6-478B-B638-63EED3E235F9}" type="slidenum">
              <a:rPr lang="en-US" sz="1200" b="1"/>
              <a:pPr>
                <a:defRPr/>
              </a:pPr>
              <a:t>‹#›</a:t>
            </a:fld>
            <a:endParaRPr lang="en-US" sz="1200" b="1" dirty="0"/>
          </a:p>
        </p:txBody>
      </p:sp>
      <p:sp>
        <p:nvSpPr>
          <p:cNvPr id="3076" name="Text Box 4"/>
          <p:cNvSpPr txBox="1">
            <a:spLocks noChangeArrowheads="1"/>
          </p:cNvSpPr>
          <p:nvPr/>
        </p:nvSpPr>
        <p:spPr bwMode="auto">
          <a:xfrm>
            <a:off x="152400" y="8703705"/>
            <a:ext cx="5531644" cy="278417"/>
          </a:xfrm>
          <a:prstGeom prst="rect">
            <a:avLst/>
          </a:prstGeom>
          <a:noFill/>
          <a:ln w="12700">
            <a:noFill/>
            <a:miter lim="800000"/>
            <a:headEnd/>
            <a:tailEnd/>
          </a:ln>
          <a:effectLst/>
        </p:spPr>
        <p:txBody>
          <a:bodyPr lIns="92846" tIns="46422" rIns="92846" bIns="46422">
            <a:spAutoFit/>
          </a:bodyPr>
          <a:lstStyle/>
          <a:p>
            <a:pPr algn="ctr">
              <a:spcBef>
                <a:spcPct val="50000"/>
              </a:spcBef>
              <a:defRPr/>
            </a:pPr>
            <a:r>
              <a:rPr lang="en-US" sz="1200" i="1" dirty="0"/>
              <a:t>Diabetes </a:t>
            </a:r>
            <a:r>
              <a:rPr lang="en-US" sz="1200" i="1" dirty="0" smtClean="0"/>
              <a:t>Education Services</a:t>
            </a:r>
            <a:r>
              <a:rPr lang="en-US" sz="1200" i="1" baseline="30000" dirty="0"/>
              <a:t>©      </a:t>
            </a:r>
            <a:r>
              <a:rPr lang="en-US" sz="1200" b="1" dirty="0" smtClean="0"/>
              <a:t>www.DiabetesEd.net</a:t>
            </a:r>
            <a:endParaRPr lang="en-US" sz="1200" b="1" dirty="0"/>
          </a:p>
        </p:txBody>
      </p:sp>
    </p:spTree>
    <p:extLst>
      <p:ext uri="{BB962C8B-B14F-4D97-AF65-F5344CB8AC3E}">
        <p14:creationId xmlns:p14="http://schemas.microsoft.com/office/powerpoint/2010/main" val="202227814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21922" name="Rectangle 2"/>
          <p:cNvSpPr>
            <a:spLocks noGrp="1" noChangeArrowheads="1"/>
          </p:cNvSpPr>
          <p:nvPr>
            <p:ph type="hdr" sz="quarter"/>
          </p:nvPr>
        </p:nvSpPr>
        <p:spPr bwMode="auto">
          <a:xfrm>
            <a:off x="0" y="0"/>
            <a:ext cx="3038145" cy="462669"/>
          </a:xfrm>
          <a:prstGeom prst="rect">
            <a:avLst/>
          </a:prstGeom>
          <a:noFill/>
          <a:ln w="12700">
            <a:noFill/>
            <a:miter lim="800000"/>
            <a:headEnd/>
            <a:tailEnd/>
          </a:ln>
          <a:effectLst/>
        </p:spPr>
        <p:txBody>
          <a:bodyPr vert="horz" wrap="square" lIns="92846" tIns="46422" rIns="92846" bIns="46422" numCol="1" anchor="t" anchorCtr="0" compatLnSpc="1">
            <a:prstTxWarp prst="textNoShape">
              <a:avLst/>
            </a:prstTxWarp>
          </a:bodyPr>
          <a:lstStyle>
            <a:lvl1pPr>
              <a:defRPr sz="1300">
                <a:latin typeface="Times New Roman" pitchFamily="18" charset="0"/>
              </a:defRPr>
            </a:lvl1pPr>
          </a:lstStyle>
          <a:p>
            <a:pPr>
              <a:defRPr/>
            </a:pPr>
            <a:endParaRPr lang="en-US"/>
          </a:p>
        </p:txBody>
      </p:sp>
      <p:sp>
        <p:nvSpPr>
          <p:cNvPr id="721923" name="Rectangle 3"/>
          <p:cNvSpPr>
            <a:spLocks noGrp="1" noChangeArrowheads="1"/>
          </p:cNvSpPr>
          <p:nvPr>
            <p:ph type="dt" idx="1"/>
          </p:nvPr>
        </p:nvSpPr>
        <p:spPr bwMode="auto">
          <a:xfrm>
            <a:off x="3972257" y="0"/>
            <a:ext cx="3038144" cy="462669"/>
          </a:xfrm>
          <a:prstGeom prst="rect">
            <a:avLst/>
          </a:prstGeom>
          <a:noFill/>
          <a:ln w="12700">
            <a:noFill/>
            <a:miter lim="800000"/>
            <a:headEnd/>
            <a:tailEnd/>
          </a:ln>
          <a:effectLst/>
        </p:spPr>
        <p:txBody>
          <a:bodyPr vert="horz" wrap="square" lIns="92846" tIns="46422" rIns="92846" bIns="46422" numCol="1" anchor="t" anchorCtr="0" compatLnSpc="1">
            <a:prstTxWarp prst="textNoShape">
              <a:avLst/>
            </a:prstTxWarp>
          </a:bodyPr>
          <a:lstStyle>
            <a:lvl1pPr algn="r">
              <a:defRPr sz="1300">
                <a:latin typeface="Times New Roman" pitchFamily="18" charset="0"/>
              </a:defRPr>
            </a:lvl1pPr>
          </a:lstStyle>
          <a:p>
            <a:pPr>
              <a:defRPr/>
            </a:pPr>
            <a:endParaRPr lang="en-US"/>
          </a:p>
        </p:txBody>
      </p:sp>
      <p:sp>
        <p:nvSpPr>
          <p:cNvPr id="204804" name="Rectangle 4"/>
          <p:cNvSpPr>
            <a:spLocks noGrp="1" noRot="1" noChangeAspect="1" noChangeArrowheads="1" noTextEdit="1"/>
          </p:cNvSpPr>
          <p:nvPr>
            <p:ph type="sldImg" idx="2"/>
          </p:nvPr>
        </p:nvSpPr>
        <p:spPr bwMode="auto">
          <a:xfrm>
            <a:off x="1196975" y="693738"/>
            <a:ext cx="4616450" cy="346392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21925" name="Rectangle 5"/>
          <p:cNvSpPr>
            <a:spLocks noGrp="1" noChangeArrowheads="1"/>
          </p:cNvSpPr>
          <p:nvPr>
            <p:ph type="body" sz="quarter" idx="3"/>
          </p:nvPr>
        </p:nvSpPr>
        <p:spPr bwMode="auto">
          <a:xfrm>
            <a:off x="934112" y="4388430"/>
            <a:ext cx="5142177" cy="4236256"/>
          </a:xfrm>
          <a:prstGeom prst="rect">
            <a:avLst/>
          </a:prstGeom>
          <a:noFill/>
          <a:ln w="12700">
            <a:noFill/>
            <a:miter lim="800000"/>
            <a:headEnd/>
            <a:tailEnd/>
          </a:ln>
          <a:effectLst/>
        </p:spPr>
        <p:txBody>
          <a:bodyPr vert="horz" wrap="square" lIns="92846" tIns="46422" rIns="92846" bIns="46422"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721926" name="Rectangle 6"/>
          <p:cNvSpPr>
            <a:spLocks noGrp="1" noChangeArrowheads="1"/>
          </p:cNvSpPr>
          <p:nvPr>
            <p:ph type="ftr" sz="quarter" idx="4"/>
          </p:nvPr>
        </p:nvSpPr>
        <p:spPr bwMode="auto">
          <a:xfrm>
            <a:off x="0" y="8855252"/>
            <a:ext cx="3038145" cy="462668"/>
          </a:xfrm>
          <a:prstGeom prst="rect">
            <a:avLst/>
          </a:prstGeom>
          <a:noFill/>
          <a:ln w="12700">
            <a:noFill/>
            <a:miter lim="800000"/>
            <a:headEnd/>
            <a:tailEnd/>
          </a:ln>
          <a:effectLst/>
        </p:spPr>
        <p:txBody>
          <a:bodyPr vert="horz" wrap="square" lIns="92846" tIns="46422" rIns="92846" bIns="46422" numCol="1" anchor="b" anchorCtr="0" compatLnSpc="1">
            <a:prstTxWarp prst="textNoShape">
              <a:avLst/>
            </a:prstTxWarp>
          </a:bodyPr>
          <a:lstStyle>
            <a:lvl1pPr>
              <a:defRPr sz="1300">
                <a:latin typeface="Times New Roman" pitchFamily="18" charset="0"/>
              </a:defRPr>
            </a:lvl1pPr>
          </a:lstStyle>
          <a:p>
            <a:pPr>
              <a:defRPr/>
            </a:pPr>
            <a:r>
              <a:rPr lang="en-US"/>
              <a:t>Diabetes Educational Services© (530) 893 - 8635 </a:t>
            </a:r>
          </a:p>
        </p:txBody>
      </p:sp>
      <p:sp>
        <p:nvSpPr>
          <p:cNvPr id="721927" name="Rectangle 7"/>
          <p:cNvSpPr>
            <a:spLocks noGrp="1" noChangeArrowheads="1"/>
          </p:cNvSpPr>
          <p:nvPr>
            <p:ph type="sldNum" sz="quarter" idx="5"/>
          </p:nvPr>
        </p:nvSpPr>
        <p:spPr bwMode="auto">
          <a:xfrm>
            <a:off x="3972257" y="8855252"/>
            <a:ext cx="3038144" cy="462668"/>
          </a:xfrm>
          <a:prstGeom prst="rect">
            <a:avLst/>
          </a:prstGeom>
          <a:noFill/>
          <a:ln w="12700">
            <a:noFill/>
            <a:miter lim="800000"/>
            <a:headEnd/>
            <a:tailEnd/>
          </a:ln>
          <a:effectLst/>
        </p:spPr>
        <p:txBody>
          <a:bodyPr vert="horz" wrap="square" lIns="92846" tIns="46422" rIns="92846" bIns="46422" numCol="1" anchor="b" anchorCtr="0" compatLnSpc="1">
            <a:prstTxWarp prst="textNoShape">
              <a:avLst/>
            </a:prstTxWarp>
          </a:bodyPr>
          <a:lstStyle>
            <a:lvl1pPr algn="r">
              <a:defRPr sz="1300">
                <a:latin typeface="Times New Roman" pitchFamily="18" charset="0"/>
              </a:defRPr>
            </a:lvl1pPr>
          </a:lstStyle>
          <a:p>
            <a:pPr>
              <a:defRPr/>
            </a:pPr>
            <a:fld id="{C233B0E3-6876-4E53-9EE0-6ED1EFDF6740}" type="slidenum">
              <a:rPr lang="en-US"/>
              <a:pPr>
                <a:defRPr/>
              </a:pPr>
              <a:t>‹#›</a:t>
            </a:fld>
            <a:endParaRPr lang="en-US"/>
          </a:p>
        </p:txBody>
      </p:sp>
    </p:spTree>
    <p:extLst>
      <p:ext uri="{BB962C8B-B14F-4D97-AF65-F5344CB8AC3E}">
        <p14:creationId xmlns:p14="http://schemas.microsoft.com/office/powerpoint/2010/main" val="230096898"/>
      </p:ext>
    </p:extLst>
  </p:cSld>
  <p:clrMap bg1="lt1" tx1="dk1" bg2="lt2" tx2="dk2" accent1="accent1" accent2="accent2" accent3="accent3" accent4="accent4" accent5="accent5" accent6="accent6" hlink="hlink" folHlink="folHlink"/>
  <p:hf hdr="0" dt="0"/>
  <p:notesStyle>
    <a:lvl1pPr algn="l" rtl="0" eaLnBrk="0" fontAlgn="base" hangingPunct="0">
      <a:spcBef>
        <a:spcPct val="30000"/>
      </a:spcBef>
      <a:spcAft>
        <a:spcPct val="0"/>
      </a:spcAft>
      <a:defRPr kumimoji="1"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kumimoji="1"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kumimoji="1"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kumimoji="1"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kumimoji="1"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98.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9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3" Type="http://schemas.openxmlformats.org/officeDocument/2006/relationships/slide" Target="../slides/slide200.xml"/><Relationship Id="rId2" Type="http://schemas.openxmlformats.org/officeDocument/2006/relationships/notesMaster" Target="../notesMasters/notesMaster1.xml"/><Relationship Id="rId1" Type="http://schemas.openxmlformats.org/officeDocument/2006/relationships/tags" Target="../tags/tag208.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201.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3" Type="http://schemas.openxmlformats.org/officeDocument/2006/relationships/slide" Target="../slides/slide202.xml"/><Relationship Id="rId2" Type="http://schemas.openxmlformats.org/officeDocument/2006/relationships/notesMaster" Target="../notesMasters/notesMaster1.xml"/><Relationship Id="rId1" Type="http://schemas.openxmlformats.org/officeDocument/2006/relationships/tags" Target="../tags/tag212.xml"/></Relationships>
</file>

<file path=ppt/notesSlides/_rels/notesSlide123.xml.rels><?xml version="1.0" encoding="UTF-8" standalone="yes"?>
<Relationships xmlns="http://schemas.openxmlformats.org/package/2006/relationships"><Relationship Id="rId3" Type="http://schemas.openxmlformats.org/officeDocument/2006/relationships/slide" Target="../slides/slide203.xml"/><Relationship Id="rId2" Type="http://schemas.openxmlformats.org/officeDocument/2006/relationships/notesMaster" Target="../notesMasters/notesMaster1.xml"/><Relationship Id="rId1" Type="http://schemas.openxmlformats.org/officeDocument/2006/relationships/tags" Target="../tags/tag214.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204.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205.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206.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207.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3" Type="http://schemas.openxmlformats.org/officeDocument/2006/relationships/slide" Target="../slides/slide208.xml"/><Relationship Id="rId2" Type="http://schemas.openxmlformats.org/officeDocument/2006/relationships/notesMaster" Target="../notesMasters/notesMaster1.xml"/><Relationship Id="rId1" Type="http://schemas.openxmlformats.org/officeDocument/2006/relationships/tags" Target="../tags/tag222.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20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3" Type="http://schemas.openxmlformats.org/officeDocument/2006/relationships/slide" Target="../slides/slide210.xml"/><Relationship Id="rId2" Type="http://schemas.openxmlformats.org/officeDocument/2006/relationships/notesMaster" Target="../notesMasters/notesMaster1.xml"/><Relationship Id="rId1" Type="http://schemas.openxmlformats.org/officeDocument/2006/relationships/tags" Target="../tags/tag225.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211.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217.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218.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219.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220.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222.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3" Type="http://schemas.openxmlformats.org/officeDocument/2006/relationships/slide" Target="../slides/slide223.xml"/><Relationship Id="rId2" Type="http://schemas.openxmlformats.org/officeDocument/2006/relationships/notesMaster" Target="../notesMasters/notesMaster1.xml"/><Relationship Id="rId1" Type="http://schemas.openxmlformats.org/officeDocument/2006/relationships/tags" Target="../tags/tag242.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224.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2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226.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228.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229.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3" Type="http://schemas.openxmlformats.org/officeDocument/2006/relationships/slide" Target="../slides/slide230.xml"/><Relationship Id="rId2" Type="http://schemas.openxmlformats.org/officeDocument/2006/relationships/notesMaster" Target="../notesMasters/notesMaster1.xml"/><Relationship Id="rId1" Type="http://schemas.openxmlformats.org/officeDocument/2006/relationships/tags" Target="../tags/tag25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231.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232.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3" Type="http://schemas.openxmlformats.org/officeDocument/2006/relationships/slide" Target="../slides/slide233.xml"/><Relationship Id="rId2" Type="http://schemas.openxmlformats.org/officeDocument/2006/relationships/notesMaster" Target="../notesMasters/notesMaster1.xml"/><Relationship Id="rId1" Type="http://schemas.openxmlformats.org/officeDocument/2006/relationships/tags" Target="../tags/tag255.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234.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23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3" Type="http://schemas.openxmlformats.org/officeDocument/2006/relationships/slide" Target="../slides/slide60.xml"/><Relationship Id="rId2" Type="http://schemas.openxmlformats.org/officeDocument/2006/relationships/notesMaster" Target="../notesMasters/notesMaster1.xml"/><Relationship Id="rId1" Type="http://schemas.openxmlformats.org/officeDocument/2006/relationships/tags" Target="../tags/tag63.xml"/></Relationships>
</file>

<file path=ppt/notesSlides/_rels/notesSlide35.xml.rels><?xml version="1.0" encoding="UTF-8" standalone="yes"?>
<Relationships xmlns="http://schemas.openxmlformats.org/package/2006/relationships"><Relationship Id="rId3" Type="http://schemas.openxmlformats.org/officeDocument/2006/relationships/slide" Target="../slides/slide61.xml"/><Relationship Id="rId2" Type="http://schemas.openxmlformats.org/officeDocument/2006/relationships/notesMaster" Target="../notesMasters/notesMaster1.xml"/><Relationship Id="rId1" Type="http://schemas.openxmlformats.org/officeDocument/2006/relationships/tags" Target="../tags/tag65.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6" name="Slide Image Placeholder 1"/>
          <p:cNvSpPr>
            <a:spLocks noGrp="1" noRot="1" noChangeAspect="1" noTextEdit="1"/>
          </p:cNvSpPr>
          <p:nvPr>
            <p:ph type="sldImg"/>
          </p:nvPr>
        </p:nvSpPr>
        <p:spPr>
          <a:ln/>
        </p:spPr>
      </p:sp>
      <p:sp>
        <p:nvSpPr>
          <p:cNvPr id="21606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21606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5A33F773-5A92-4894-B4BE-1E99263F492A}" type="slidenum">
              <a:rPr lang="en-US" sz="1200" smtClean="0">
                <a:solidFill>
                  <a:srgbClr val="000000"/>
                </a:solidFill>
              </a:rPr>
              <a:pPr eaLnBrk="1" hangingPunct="1"/>
              <a:t>2</a:t>
            </a:fld>
            <a:endParaRPr lang="en-US" sz="1200" smtClean="0">
              <a:solidFill>
                <a:srgbClr val="000000"/>
              </a:solidFill>
            </a:endParaRPr>
          </a:p>
        </p:txBody>
      </p:sp>
    </p:spTree>
    <p:extLst>
      <p:ext uri="{BB962C8B-B14F-4D97-AF65-F5344CB8AC3E}">
        <p14:creationId xmlns:p14="http://schemas.microsoft.com/office/powerpoint/2010/main" val="281998210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50" name="Slide Image Placeholder 1"/>
          <p:cNvSpPr>
            <a:spLocks noGrp="1" noRot="1" noChangeAspect="1" noTextEdit="1"/>
          </p:cNvSpPr>
          <p:nvPr>
            <p:ph type="sldImg"/>
          </p:nvPr>
        </p:nvSpPr>
        <p:spPr>
          <a:ln/>
        </p:spPr>
      </p:sp>
      <p:sp>
        <p:nvSpPr>
          <p:cNvPr id="232451"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232452"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r>
              <a:rPr lang="en-US" smtClean="0">
                <a:solidFill>
                  <a:prstClr val="black"/>
                </a:solidFill>
                <a:latin typeface="Times New Roman" pitchFamily="18" charset="0"/>
              </a:rPr>
              <a:t>Diabetes Educational Services© (530) 893 - 8635 </a:t>
            </a:r>
          </a:p>
        </p:txBody>
      </p:sp>
      <p:sp>
        <p:nvSpPr>
          <p:cNvPr id="232453"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fld id="{A43AFA9B-AD71-4F65-B73E-E975CB03EF9C}" type="slidenum">
              <a:rPr lang="en-US" smtClean="0">
                <a:solidFill>
                  <a:prstClr val="black"/>
                </a:solidFill>
                <a:latin typeface="Times New Roman" pitchFamily="18" charset="0"/>
              </a:rPr>
              <a:pPr/>
              <a:t>19</a:t>
            </a:fld>
            <a:endParaRPr lang="en-US" smtClean="0">
              <a:solidFill>
                <a:prstClr val="black"/>
              </a:solidFill>
              <a:latin typeface="Times New Roman" pitchFamily="18" charset="0"/>
            </a:endParaRPr>
          </a:p>
        </p:txBody>
      </p:sp>
    </p:spTree>
    <p:extLst>
      <p:ext uri="{BB962C8B-B14F-4D97-AF65-F5344CB8AC3E}">
        <p14:creationId xmlns:p14="http://schemas.microsoft.com/office/powerpoint/2010/main" val="1589582575"/>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5570" name="Slide Image Placeholder 1"/>
          <p:cNvSpPr>
            <a:spLocks noGrp="1" noRot="1" noChangeAspect="1" noTextEdit="1"/>
          </p:cNvSpPr>
          <p:nvPr>
            <p:ph type="sldImg"/>
          </p:nvPr>
        </p:nvSpPr>
        <p:spPr>
          <a:ln/>
        </p:spPr>
      </p:sp>
      <p:sp>
        <p:nvSpPr>
          <p:cNvPr id="36557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6557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20" indent="-291161" eaLnBrk="0" hangingPunct="0">
              <a:defRPr sz="2400">
                <a:solidFill>
                  <a:schemeClr val="tx1"/>
                </a:solidFill>
                <a:latin typeface="Times New Roman" pitchFamily="18" charset="0"/>
              </a:defRPr>
            </a:lvl2pPr>
            <a:lvl3pPr marL="1164647" indent="-232929" eaLnBrk="0" hangingPunct="0">
              <a:defRPr sz="2400">
                <a:solidFill>
                  <a:schemeClr val="tx1"/>
                </a:solidFill>
                <a:latin typeface="Times New Roman" pitchFamily="18" charset="0"/>
              </a:defRPr>
            </a:lvl3pPr>
            <a:lvl4pPr marL="1630505" indent="-232929" eaLnBrk="0" hangingPunct="0">
              <a:defRPr sz="2400">
                <a:solidFill>
                  <a:schemeClr val="tx1"/>
                </a:solidFill>
                <a:latin typeface="Times New Roman" pitchFamily="18" charset="0"/>
              </a:defRPr>
            </a:lvl4pPr>
            <a:lvl5pPr marL="2096365" indent="-232929" eaLnBrk="0" hangingPunct="0">
              <a:defRPr sz="2400">
                <a:solidFill>
                  <a:schemeClr val="tx1"/>
                </a:solidFill>
                <a:latin typeface="Times New Roman" pitchFamily="18" charset="0"/>
              </a:defRPr>
            </a:lvl5pPr>
            <a:lvl6pPr marL="2562224" indent="-232929" eaLnBrk="0" fontAlgn="base" hangingPunct="0">
              <a:spcBef>
                <a:spcPct val="0"/>
              </a:spcBef>
              <a:spcAft>
                <a:spcPct val="0"/>
              </a:spcAft>
              <a:defRPr sz="2400">
                <a:solidFill>
                  <a:schemeClr val="tx1"/>
                </a:solidFill>
                <a:latin typeface="Times New Roman" pitchFamily="18" charset="0"/>
              </a:defRPr>
            </a:lvl6pPr>
            <a:lvl7pPr marL="3028082" indent="-232929" eaLnBrk="0" fontAlgn="base" hangingPunct="0">
              <a:spcBef>
                <a:spcPct val="0"/>
              </a:spcBef>
              <a:spcAft>
                <a:spcPct val="0"/>
              </a:spcAft>
              <a:defRPr sz="2400">
                <a:solidFill>
                  <a:schemeClr val="tx1"/>
                </a:solidFill>
                <a:latin typeface="Times New Roman" pitchFamily="18" charset="0"/>
              </a:defRPr>
            </a:lvl7pPr>
            <a:lvl8pPr marL="3493941" indent="-232929" eaLnBrk="0" fontAlgn="base" hangingPunct="0">
              <a:spcBef>
                <a:spcPct val="0"/>
              </a:spcBef>
              <a:spcAft>
                <a:spcPct val="0"/>
              </a:spcAft>
              <a:defRPr sz="2400">
                <a:solidFill>
                  <a:schemeClr val="tx1"/>
                </a:solidFill>
                <a:latin typeface="Times New Roman" pitchFamily="18" charset="0"/>
              </a:defRPr>
            </a:lvl8pPr>
            <a:lvl9pPr marL="3959800" indent="-232929" eaLnBrk="0" fontAlgn="base" hangingPunct="0">
              <a:spcBef>
                <a:spcPct val="0"/>
              </a:spcBef>
              <a:spcAft>
                <a:spcPct val="0"/>
              </a:spcAft>
              <a:defRPr sz="2400">
                <a:solidFill>
                  <a:schemeClr val="tx1"/>
                </a:solidFill>
                <a:latin typeface="Times New Roman" pitchFamily="18" charset="0"/>
              </a:defRPr>
            </a:lvl9pPr>
          </a:lstStyle>
          <a:p>
            <a:pPr eaLnBrk="1" hangingPunct="1"/>
            <a:fld id="{55D354B1-6860-4474-8C2B-C0931ED5F798}" type="slidenum">
              <a:rPr lang="en-US" sz="1300"/>
              <a:pPr eaLnBrk="1" hangingPunct="1"/>
              <a:t>151</a:t>
            </a:fld>
            <a:endParaRPr lang="en-US" sz="1300"/>
          </a:p>
        </p:txBody>
      </p:sp>
    </p:spTree>
    <p:extLst>
      <p:ext uri="{BB962C8B-B14F-4D97-AF65-F5344CB8AC3E}">
        <p14:creationId xmlns:p14="http://schemas.microsoft.com/office/powerpoint/2010/main" val="2816028693"/>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6594" name="Slide Image Placeholder 1"/>
          <p:cNvSpPr>
            <a:spLocks noGrp="1" noRot="1" noChangeAspect="1" noTextEdit="1"/>
          </p:cNvSpPr>
          <p:nvPr>
            <p:ph type="sldImg"/>
          </p:nvPr>
        </p:nvSpPr>
        <p:spPr>
          <a:ln/>
        </p:spPr>
      </p:sp>
      <p:sp>
        <p:nvSpPr>
          <p:cNvPr id="36659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6659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20" indent="-291161" eaLnBrk="0" hangingPunct="0">
              <a:defRPr sz="2400">
                <a:solidFill>
                  <a:schemeClr val="tx1"/>
                </a:solidFill>
                <a:latin typeface="Times New Roman" pitchFamily="18" charset="0"/>
              </a:defRPr>
            </a:lvl2pPr>
            <a:lvl3pPr marL="1164647" indent="-232929" eaLnBrk="0" hangingPunct="0">
              <a:defRPr sz="2400">
                <a:solidFill>
                  <a:schemeClr val="tx1"/>
                </a:solidFill>
                <a:latin typeface="Times New Roman" pitchFamily="18" charset="0"/>
              </a:defRPr>
            </a:lvl3pPr>
            <a:lvl4pPr marL="1630505" indent="-232929" eaLnBrk="0" hangingPunct="0">
              <a:defRPr sz="2400">
                <a:solidFill>
                  <a:schemeClr val="tx1"/>
                </a:solidFill>
                <a:latin typeface="Times New Roman" pitchFamily="18" charset="0"/>
              </a:defRPr>
            </a:lvl4pPr>
            <a:lvl5pPr marL="2096365" indent="-232929" eaLnBrk="0" hangingPunct="0">
              <a:defRPr sz="2400">
                <a:solidFill>
                  <a:schemeClr val="tx1"/>
                </a:solidFill>
                <a:latin typeface="Times New Roman" pitchFamily="18" charset="0"/>
              </a:defRPr>
            </a:lvl5pPr>
            <a:lvl6pPr marL="2562224" indent="-232929" eaLnBrk="0" fontAlgn="base" hangingPunct="0">
              <a:spcBef>
                <a:spcPct val="0"/>
              </a:spcBef>
              <a:spcAft>
                <a:spcPct val="0"/>
              </a:spcAft>
              <a:defRPr sz="2400">
                <a:solidFill>
                  <a:schemeClr val="tx1"/>
                </a:solidFill>
                <a:latin typeface="Times New Roman" pitchFamily="18" charset="0"/>
              </a:defRPr>
            </a:lvl6pPr>
            <a:lvl7pPr marL="3028082" indent="-232929" eaLnBrk="0" fontAlgn="base" hangingPunct="0">
              <a:spcBef>
                <a:spcPct val="0"/>
              </a:spcBef>
              <a:spcAft>
                <a:spcPct val="0"/>
              </a:spcAft>
              <a:defRPr sz="2400">
                <a:solidFill>
                  <a:schemeClr val="tx1"/>
                </a:solidFill>
                <a:latin typeface="Times New Roman" pitchFamily="18" charset="0"/>
              </a:defRPr>
            </a:lvl7pPr>
            <a:lvl8pPr marL="3493941" indent="-232929" eaLnBrk="0" fontAlgn="base" hangingPunct="0">
              <a:spcBef>
                <a:spcPct val="0"/>
              </a:spcBef>
              <a:spcAft>
                <a:spcPct val="0"/>
              </a:spcAft>
              <a:defRPr sz="2400">
                <a:solidFill>
                  <a:schemeClr val="tx1"/>
                </a:solidFill>
                <a:latin typeface="Times New Roman" pitchFamily="18" charset="0"/>
              </a:defRPr>
            </a:lvl8pPr>
            <a:lvl9pPr marL="3959800" indent="-232929" eaLnBrk="0" fontAlgn="base" hangingPunct="0">
              <a:spcBef>
                <a:spcPct val="0"/>
              </a:spcBef>
              <a:spcAft>
                <a:spcPct val="0"/>
              </a:spcAft>
              <a:defRPr sz="2400">
                <a:solidFill>
                  <a:schemeClr val="tx1"/>
                </a:solidFill>
                <a:latin typeface="Times New Roman" pitchFamily="18" charset="0"/>
              </a:defRPr>
            </a:lvl9pPr>
          </a:lstStyle>
          <a:p>
            <a:pPr eaLnBrk="1" hangingPunct="1"/>
            <a:fld id="{84EEC668-4884-4126-9F42-DF1FFF36805C}" type="slidenum">
              <a:rPr lang="en-US" sz="1300"/>
              <a:pPr eaLnBrk="1" hangingPunct="1"/>
              <a:t>152</a:t>
            </a:fld>
            <a:endParaRPr lang="en-US" sz="1300"/>
          </a:p>
        </p:txBody>
      </p:sp>
    </p:spTree>
    <p:extLst>
      <p:ext uri="{BB962C8B-B14F-4D97-AF65-F5344CB8AC3E}">
        <p14:creationId xmlns:p14="http://schemas.microsoft.com/office/powerpoint/2010/main" val="2064869827"/>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7618" name="Slide Image Placeholder 1"/>
          <p:cNvSpPr>
            <a:spLocks noGrp="1" noRot="1" noChangeAspect="1" noTextEdit="1"/>
          </p:cNvSpPr>
          <p:nvPr>
            <p:ph type="sldImg"/>
          </p:nvPr>
        </p:nvSpPr>
        <p:spPr>
          <a:ln/>
        </p:spPr>
      </p:sp>
      <p:sp>
        <p:nvSpPr>
          <p:cNvPr id="3676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6762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20" indent="-291161" eaLnBrk="0" hangingPunct="0">
              <a:defRPr sz="2400">
                <a:solidFill>
                  <a:schemeClr val="tx1"/>
                </a:solidFill>
                <a:latin typeface="Times New Roman" pitchFamily="18" charset="0"/>
              </a:defRPr>
            </a:lvl2pPr>
            <a:lvl3pPr marL="1164647" indent="-232929" eaLnBrk="0" hangingPunct="0">
              <a:defRPr sz="2400">
                <a:solidFill>
                  <a:schemeClr val="tx1"/>
                </a:solidFill>
                <a:latin typeface="Times New Roman" pitchFamily="18" charset="0"/>
              </a:defRPr>
            </a:lvl3pPr>
            <a:lvl4pPr marL="1630505" indent="-232929" eaLnBrk="0" hangingPunct="0">
              <a:defRPr sz="2400">
                <a:solidFill>
                  <a:schemeClr val="tx1"/>
                </a:solidFill>
                <a:latin typeface="Times New Roman" pitchFamily="18" charset="0"/>
              </a:defRPr>
            </a:lvl4pPr>
            <a:lvl5pPr marL="2096365" indent="-232929" eaLnBrk="0" hangingPunct="0">
              <a:defRPr sz="2400">
                <a:solidFill>
                  <a:schemeClr val="tx1"/>
                </a:solidFill>
                <a:latin typeface="Times New Roman" pitchFamily="18" charset="0"/>
              </a:defRPr>
            </a:lvl5pPr>
            <a:lvl6pPr marL="2562224" indent="-232929" eaLnBrk="0" fontAlgn="base" hangingPunct="0">
              <a:spcBef>
                <a:spcPct val="0"/>
              </a:spcBef>
              <a:spcAft>
                <a:spcPct val="0"/>
              </a:spcAft>
              <a:defRPr sz="2400">
                <a:solidFill>
                  <a:schemeClr val="tx1"/>
                </a:solidFill>
                <a:latin typeface="Times New Roman" pitchFamily="18" charset="0"/>
              </a:defRPr>
            </a:lvl6pPr>
            <a:lvl7pPr marL="3028082" indent="-232929" eaLnBrk="0" fontAlgn="base" hangingPunct="0">
              <a:spcBef>
                <a:spcPct val="0"/>
              </a:spcBef>
              <a:spcAft>
                <a:spcPct val="0"/>
              </a:spcAft>
              <a:defRPr sz="2400">
                <a:solidFill>
                  <a:schemeClr val="tx1"/>
                </a:solidFill>
                <a:latin typeface="Times New Roman" pitchFamily="18" charset="0"/>
              </a:defRPr>
            </a:lvl7pPr>
            <a:lvl8pPr marL="3493941" indent="-232929" eaLnBrk="0" fontAlgn="base" hangingPunct="0">
              <a:spcBef>
                <a:spcPct val="0"/>
              </a:spcBef>
              <a:spcAft>
                <a:spcPct val="0"/>
              </a:spcAft>
              <a:defRPr sz="2400">
                <a:solidFill>
                  <a:schemeClr val="tx1"/>
                </a:solidFill>
                <a:latin typeface="Times New Roman" pitchFamily="18" charset="0"/>
              </a:defRPr>
            </a:lvl8pPr>
            <a:lvl9pPr marL="3959800" indent="-232929" eaLnBrk="0" fontAlgn="base" hangingPunct="0">
              <a:spcBef>
                <a:spcPct val="0"/>
              </a:spcBef>
              <a:spcAft>
                <a:spcPct val="0"/>
              </a:spcAft>
              <a:defRPr sz="2400">
                <a:solidFill>
                  <a:schemeClr val="tx1"/>
                </a:solidFill>
                <a:latin typeface="Times New Roman" pitchFamily="18" charset="0"/>
              </a:defRPr>
            </a:lvl9pPr>
          </a:lstStyle>
          <a:p>
            <a:pPr eaLnBrk="1" hangingPunct="1"/>
            <a:fld id="{F8C08100-DC7F-44EA-8367-0F61908CDEA9}" type="slidenum">
              <a:rPr lang="en-US" sz="1300"/>
              <a:pPr eaLnBrk="1" hangingPunct="1"/>
              <a:t>153</a:t>
            </a:fld>
            <a:endParaRPr lang="en-US" sz="1300"/>
          </a:p>
        </p:txBody>
      </p:sp>
    </p:spTree>
    <p:extLst>
      <p:ext uri="{BB962C8B-B14F-4D97-AF65-F5344CB8AC3E}">
        <p14:creationId xmlns:p14="http://schemas.microsoft.com/office/powerpoint/2010/main" val="2058095779"/>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42" name="Slide Image Placeholder 1"/>
          <p:cNvSpPr>
            <a:spLocks noGrp="1" noRot="1" noChangeAspect="1" noTextEdit="1"/>
          </p:cNvSpPr>
          <p:nvPr>
            <p:ph type="sldImg"/>
          </p:nvPr>
        </p:nvSpPr>
        <p:spPr>
          <a:ln/>
        </p:spPr>
      </p:sp>
      <p:sp>
        <p:nvSpPr>
          <p:cNvPr id="3686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6864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20" indent="-291161" eaLnBrk="0" hangingPunct="0">
              <a:defRPr sz="2400">
                <a:solidFill>
                  <a:schemeClr val="tx1"/>
                </a:solidFill>
                <a:latin typeface="Times New Roman" pitchFamily="18" charset="0"/>
              </a:defRPr>
            </a:lvl2pPr>
            <a:lvl3pPr marL="1164647" indent="-232929" eaLnBrk="0" hangingPunct="0">
              <a:defRPr sz="2400">
                <a:solidFill>
                  <a:schemeClr val="tx1"/>
                </a:solidFill>
                <a:latin typeface="Times New Roman" pitchFamily="18" charset="0"/>
              </a:defRPr>
            </a:lvl3pPr>
            <a:lvl4pPr marL="1630505" indent="-232929" eaLnBrk="0" hangingPunct="0">
              <a:defRPr sz="2400">
                <a:solidFill>
                  <a:schemeClr val="tx1"/>
                </a:solidFill>
                <a:latin typeface="Times New Roman" pitchFamily="18" charset="0"/>
              </a:defRPr>
            </a:lvl4pPr>
            <a:lvl5pPr marL="2096365" indent="-232929" eaLnBrk="0" hangingPunct="0">
              <a:defRPr sz="2400">
                <a:solidFill>
                  <a:schemeClr val="tx1"/>
                </a:solidFill>
                <a:latin typeface="Times New Roman" pitchFamily="18" charset="0"/>
              </a:defRPr>
            </a:lvl5pPr>
            <a:lvl6pPr marL="2562224" indent="-232929" eaLnBrk="0" fontAlgn="base" hangingPunct="0">
              <a:spcBef>
                <a:spcPct val="0"/>
              </a:spcBef>
              <a:spcAft>
                <a:spcPct val="0"/>
              </a:spcAft>
              <a:defRPr sz="2400">
                <a:solidFill>
                  <a:schemeClr val="tx1"/>
                </a:solidFill>
                <a:latin typeface="Times New Roman" pitchFamily="18" charset="0"/>
              </a:defRPr>
            </a:lvl6pPr>
            <a:lvl7pPr marL="3028082" indent="-232929" eaLnBrk="0" fontAlgn="base" hangingPunct="0">
              <a:spcBef>
                <a:spcPct val="0"/>
              </a:spcBef>
              <a:spcAft>
                <a:spcPct val="0"/>
              </a:spcAft>
              <a:defRPr sz="2400">
                <a:solidFill>
                  <a:schemeClr val="tx1"/>
                </a:solidFill>
                <a:latin typeface="Times New Roman" pitchFamily="18" charset="0"/>
              </a:defRPr>
            </a:lvl7pPr>
            <a:lvl8pPr marL="3493941" indent="-232929" eaLnBrk="0" fontAlgn="base" hangingPunct="0">
              <a:spcBef>
                <a:spcPct val="0"/>
              </a:spcBef>
              <a:spcAft>
                <a:spcPct val="0"/>
              </a:spcAft>
              <a:defRPr sz="2400">
                <a:solidFill>
                  <a:schemeClr val="tx1"/>
                </a:solidFill>
                <a:latin typeface="Times New Roman" pitchFamily="18" charset="0"/>
              </a:defRPr>
            </a:lvl8pPr>
            <a:lvl9pPr marL="3959800" indent="-232929" eaLnBrk="0" fontAlgn="base" hangingPunct="0">
              <a:spcBef>
                <a:spcPct val="0"/>
              </a:spcBef>
              <a:spcAft>
                <a:spcPct val="0"/>
              </a:spcAft>
              <a:defRPr sz="2400">
                <a:solidFill>
                  <a:schemeClr val="tx1"/>
                </a:solidFill>
                <a:latin typeface="Times New Roman" pitchFamily="18" charset="0"/>
              </a:defRPr>
            </a:lvl9pPr>
          </a:lstStyle>
          <a:p>
            <a:pPr eaLnBrk="1" hangingPunct="1"/>
            <a:fld id="{745A37B4-071F-4CF2-BC56-DE4487E5CA6A}" type="slidenum">
              <a:rPr lang="en-US" sz="1300"/>
              <a:pPr eaLnBrk="1" hangingPunct="1"/>
              <a:t>154</a:t>
            </a:fld>
            <a:endParaRPr lang="en-US" sz="1300"/>
          </a:p>
        </p:txBody>
      </p:sp>
    </p:spTree>
    <p:extLst>
      <p:ext uri="{BB962C8B-B14F-4D97-AF65-F5344CB8AC3E}">
        <p14:creationId xmlns:p14="http://schemas.microsoft.com/office/powerpoint/2010/main" val="1373940282"/>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9666" name="Slide Image Placeholder 1"/>
          <p:cNvSpPr>
            <a:spLocks noGrp="1" noRot="1" noChangeAspect="1" noTextEdit="1"/>
          </p:cNvSpPr>
          <p:nvPr>
            <p:ph type="sldImg"/>
          </p:nvPr>
        </p:nvSpPr>
        <p:spPr>
          <a:ln/>
        </p:spPr>
      </p:sp>
      <p:sp>
        <p:nvSpPr>
          <p:cNvPr id="36966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6966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20" indent="-291161" eaLnBrk="0" hangingPunct="0">
              <a:defRPr sz="2400">
                <a:solidFill>
                  <a:schemeClr val="tx1"/>
                </a:solidFill>
                <a:latin typeface="Times New Roman" pitchFamily="18" charset="0"/>
              </a:defRPr>
            </a:lvl2pPr>
            <a:lvl3pPr marL="1164647" indent="-232929" eaLnBrk="0" hangingPunct="0">
              <a:defRPr sz="2400">
                <a:solidFill>
                  <a:schemeClr val="tx1"/>
                </a:solidFill>
                <a:latin typeface="Times New Roman" pitchFamily="18" charset="0"/>
              </a:defRPr>
            </a:lvl3pPr>
            <a:lvl4pPr marL="1630505" indent="-232929" eaLnBrk="0" hangingPunct="0">
              <a:defRPr sz="2400">
                <a:solidFill>
                  <a:schemeClr val="tx1"/>
                </a:solidFill>
                <a:latin typeface="Times New Roman" pitchFamily="18" charset="0"/>
              </a:defRPr>
            </a:lvl4pPr>
            <a:lvl5pPr marL="2096365" indent="-232929" eaLnBrk="0" hangingPunct="0">
              <a:defRPr sz="2400">
                <a:solidFill>
                  <a:schemeClr val="tx1"/>
                </a:solidFill>
                <a:latin typeface="Times New Roman" pitchFamily="18" charset="0"/>
              </a:defRPr>
            </a:lvl5pPr>
            <a:lvl6pPr marL="2562224" indent="-232929" eaLnBrk="0" fontAlgn="base" hangingPunct="0">
              <a:spcBef>
                <a:spcPct val="0"/>
              </a:spcBef>
              <a:spcAft>
                <a:spcPct val="0"/>
              </a:spcAft>
              <a:defRPr sz="2400">
                <a:solidFill>
                  <a:schemeClr val="tx1"/>
                </a:solidFill>
                <a:latin typeface="Times New Roman" pitchFamily="18" charset="0"/>
              </a:defRPr>
            </a:lvl6pPr>
            <a:lvl7pPr marL="3028082" indent="-232929" eaLnBrk="0" fontAlgn="base" hangingPunct="0">
              <a:spcBef>
                <a:spcPct val="0"/>
              </a:spcBef>
              <a:spcAft>
                <a:spcPct val="0"/>
              </a:spcAft>
              <a:defRPr sz="2400">
                <a:solidFill>
                  <a:schemeClr val="tx1"/>
                </a:solidFill>
                <a:latin typeface="Times New Roman" pitchFamily="18" charset="0"/>
              </a:defRPr>
            </a:lvl7pPr>
            <a:lvl8pPr marL="3493941" indent="-232929" eaLnBrk="0" fontAlgn="base" hangingPunct="0">
              <a:spcBef>
                <a:spcPct val="0"/>
              </a:spcBef>
              <a:spcAft>
                <a:spcPct val="0"/>
              </a:spcAft>
              <a:defRPr sz="2400">
                <a:solidFill>
                  <a:schemeClr val="tx1"/>
                </a:solidFill>
                <a:latin typeface="Times New Roman" pitchFamily="18" charset="0"/>
              </a:defRPr>
            </a:lvl8pPr>
            <a:lvl9pPr marL="3959800" indent="-232929" eaLnBrk="0" fontAlgn="base" hangingPunct="0">
              <a:spcBef>
                <a:spcPct val="0"/>
              </a:spcBef>
              <a:spcAft>
                <a:spcPct val="0"/>
              </a:spcAft>
              <a:defRPr sz="2400">
                <a:solidFill>
                  <a:schemeClr val="tx1"/>
                </a:solidFill>
                <a:latin typeface="Times New Roman" pitchFamily="18" charset="0"/>
              </a:defRPr>
            </a:lvl9pPr>
          </a:lstStyle>
          <a:p>
            <a:pPr eaLnBrk="1" hangingPunct="1"/>
            <a:fld id="{1C564856-DD6C-43CD-B6DE-8886B373C3EC}" type="slidenum">
              <a:rPr lang="en-US" sz="1300"/>
              <a:pPr eaLnBrk="1" hangingPunct="1"/>
              <a:t>155</a:t>
            </a:fld>
            <a:endParaRPr lang="en-US" sz="1300"/>
          </a:p>
        </p:txBody>
      </p:sp>
    </p:spTree>
    <p:extLst>
      <p:ext uri="{BB962C8B-B14F-4D97-AF65-F5344CB8AC3E}">
        <p14:creationId xmlns:p14="http://schemas.microsoft.com/office/powerpoint/2010/main" val="1259523489"/>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0690" name="Slide Image Placeholder 1"/>
          <p:cNvSpPr>
            <a:spLocks noGrp="1" noRot="1" noChangeAspect="1" noTextEdit="1"/>
          </p:cNvSpPr>
          <p:nvPr>
            <p:ph type="sldImg"/>
          </p:nvPr>
        </p:nvSpPr>
        <p:spPr>
          <a:ln/>
        </p:spPr>
      </p:sp>
      <p:sp>
        <p:nvSpPr>
          <p:cNvPr id="3706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706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20" indent="-291161" eaLnBrk="0" hangingPunct="0">
              <a:defRPr sz="2400">
                <a:solidFill>
                  <a:schemeClr val="tx1"/>
                </a:solidFill>
                <a:latin typeface="Times New Roman" pitchFamily="18" charset="0"/>
              </a:defRPr>
            </a:lvl2pPr>
            <a:lvl3pPr marL="1164647" indent="-232929" eaLnBrk="0" hangingPunct="0">
              <a:defRPr sz="2400">
                <a:solidFill>
                  <a:schemeClr val="tx1"/>
                </a:solidFill>
                <a:latin typeface="Times New Roman" pitchFamily="18" charset="0"/>
              </a:defRPr>
            </a:lvl3pPr>
            <a:lvl4pPr marL="1630505" indent="-232929" eaLnBrk="0" hangingPunct="0">
              <a:defRPr sz="2400">
                <a:solidFill>
                  <a:schemeClr val="tx1"/>
                </a:solidFill>
                <a:latin typeface="Times New Roman" pitchFamily="18" charset="0"/>
              </a:defRPr>
            </a:lvl4pPr>
            <a:lvl5pPr marL="2096365" indent="-232929" eaLnBrk="0" hangingPunct="0">
              <a:defRPr sz="2400">
                <a:solidFill>
                  <a:schemeClr val="tx1"/>
                </a:solidFill>
                <a:latin typeface="Times New Roman" pitchFamily="18" charset="0"/>
              </a:defRPr>
            </a:lvl5pPr>
            <a:lvl6pPr marL="2562224" indent="-232929" eaLnBrk="0" fontAlgn="base" hangingPunct="0">
              <a:spcBef>
                <a:spcPct val="0"/>
              </a:spcBef>
              <a:spcAft>
                <a:spcPct val="0"/>
              </a:spcAft>
              <a:defRPr sz="2400">
                <a:solidFill>
                  <a:schemeClr val="tx1"/>
                </a:solidFill>
                <a:latin typeface="Times New Roman" pitchFamily="18" charset="0"/>
              </a:defRPr>
            </a:lvl6pPr>
            <a:lvl7pPr marL="3028082" indent="-232929" eaLnBrk="0" fontAlgn="base" hangingPunct="0">
              <a:spcBef>
                <a:spcPct val="0"/>
              </a:spcBef>
              <a:spcAft>
                <a:spcPct val="0"/>
              </a:spcAft>
              <a:defRPr sz="2400">
                <a:solidFill>
                  <a:schemeClr val="tx1"/>
                </a:solidFill>
                <a:latin typeface="Times New Roman" pitchFamily="18" charset="0"/>
              </a:defRPr>
            </a:lvl7pPr>
            <a:lvl8pPr marL="3493941" indent="-232929" eaLnBrk="0" fontAlgn="base" hangingPunct="0">
              <a:spcBef>
                <a:spcPct val="0"/>
              </a:spcBef>
              <a:spcAft>
                <a:spcPct val="0"/>
              </a:spcAft>
              <a:defRPr sz="2400">
                <a:solidFill>
                  <a:schemeClr val="tx1"/>
                </a:solidFill>
                <a:latin typeface="Times New Roman" pitchFamily="18" charset="0"/>
              </a:defRPr>
            </a:lvl8pPr>
            <a:lvl9pPr marL="3959800" indent="-232929" eaLnBrk="0" fontAlgn="base" hangingPunct="0">
              <a:spcBef>
                <a:spcPct val="0"/>
              </a:spcBef>
              <a:spcAft>
                <a:spcPct val="0"/>
              </a:spcAft>
              <a:defRPr sz="2400">
                <a:solidFill>
                  <a:schemeClr val="tx1"/>
                </a:solidFill>
                <a:latin typeface="Times New Roman" pitchFamily="18" charset="0"/>
              </a:defRPr>
            </a:lvl9pPr>
          </a:lstStyle>
          <a:p>
            <a:pPr eaLnBrk="1" hangingPunct="1"/>
            <a:fld id="{A2ED0D0C-BFD7-4D1A-A7E9-1E179E877D39}" type="slidenum">
              <a:rPr lang="en-US" sz="1300"/>
              <a:pPr eaLnBrk="1" hangingPunct="1"/>
              <a:t>156</a:t>
            </a:fld>
            <a:endParaRPr lang="en-US" sz="1300"/>
          </a:p>
        </p:txBody>
      </p:sp>
    </p:spTree>
    <p:extLst>
      <p:ext uri="{BB962C8B-B14F-4D97-AF65-F5344CB8AC3E}">
        <p14:creationId xmlns:p14="http://schemas.microsoft.com/office/powerpoint/2010/main" val="801159551"/>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1714" name="Slide Image Placeholder 1"/>
          <p:cNvSpPr>
            <a:spLocks noGrp="1" noRot="1" noChangeAspect="1" noTextEdit="1"/>
          </p:cNvSpPr>
          <p:nvPr>
            <p:ph type="sldImg"/>
          </p:nvPr>
        </p:nvSpPr>
        <p:spPr>
          <a:ln/>
        </p:spPr>
      </p:sp>
      <p:sp>
        <p:nvSpPr>
          <p:cNvPr id="37171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7171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20" indent="-291161" eaLnBrk="0" hangingPunct="0">
              <a:defRPr sz="2400">
                <a:solidFill>
                  <a:schemeClr val="tx1"/>
                </a:solidFill>
                <a:latin typeface="Times New Roman" pitchFamily="18" charset="0"/>
              </a:defRPr>
            </a:lvl2pPr>
            <a:lvl3pPr marL="1164647" indent="-232929" eaLnBrk="0" hangingPunct="0">
              <a:defRPr sz="2400">
                <a:solidFill>
                  <a:schemeClr val="tx1"/>
                </a:solidFill>
                <a:latin typeface="Times New Roman" pitchFamily="18" charset="0"/>
              </a:defRPr>
            </a:lvl3pPr>
            <a:lvl4pPr marL="1630505" indent="-232929" eaLnBrk="0" hangingPunct="0">
              <a:defRPr sz="2400">
                <a:solidFill>
                  <a:schemeClr val="tx1"/>
                </a:solidFill>
                <a:latin typeface="Times New Roman" pitchFamily="18" charset="0"/>
              </a:defRPr>
            </a:lvl4pPr>
            <a:lvl5pPr marL="2096365" indent="-232929" eaLnBrk="0" hangingPunct="0">
              <a:defRPr sz="2400">
                <a:solidFill>
                  <a:schemeClr val="tx1"/>
                </a:solidFill>
                <a:latin typeface="Times New Roman" pitchFamily="18" charset="0"/>
              </a:defRPr>
            </a:lvl5pPr>
            <a:lvl6pPr marL="2562224" indent="-232929" eaLnBrk="0" fontAlgn="base" hangingPunct="0">
              <a:spcBef>
                <a:spcPct val="0"/>
              </a:spcBef>
              <a:spcAft>
                <a:spcPct val="0"/>
              </a:spcAft>
              <a:defRPr sz="2400">
                <a:solidFill>
                  <a:schemeClr val="tx1"/>
                </a:solidFill>
                <a:latin typeface="Times New Roman" pitchFamily="18" charset="0"/>
              </a:defRPr>
            </a:lvl6pPr>
            <a:lvl7pPr marL="3028082" indent="-232929" eaLnBrk="0" fontAlgn="base" hangingPunct="0">
              <a:spcBef>
                <a:spcPct val="0"/>
              </a:spcBef>
              <a:spcAft>
                <a:spcPct val="0"/>
              </a:spcAft>
              <a:defRPr sz="2400">
                <a:solidFill>
                  <a:schemeClr val="tx1"/>
                </a:solidFill>
                <a:latin typeface="Times New Roman" pitchFamily="18" charset="0"/>
              </a:defRPr>
            </a:lvl7pPr>
            <a:lvl8pPr marL="3493941" indent="-232929" eaLnBrk="0" fontAlgn="base" hangingPunct="0">
              <a:spcBef>
                <a:spcPct val="0"/>
              </a:spcBef>
              <a:spcAft>
                <a:spcPct val="0"/>
              </a:spcAft>
              <a:defRPr sz="2400">
                <a:solidFill>
                  <a:schemeClr val="tx1"/>
                </a:solidFill>
                <a:latin typeface="Times New Roman" pitchFamily="18" charset="0"/>
              </a:defRPr>
            </a:lvl8pPr>
            <a:lvl9pPr marL="3959800" indent="-232929" eaLnBrk="0" fontAlgn="base" hangingPunct="0">
              <a:spcBef>
                <a:spcPct val="0"/>
              </a:spcBef>
              <a:spcAft>
                <a:spcPct val="0"/>
              </a:spcAft>
              <a:defRPr sz="2400">
                <a:solidFill>
                  <a:schemeClr val="tx1"/>
                </a:solidFill>
                <a:latin typeface="Times New Roman" pitchFamily="18" charset="0"/>
              </a:defRPr>
            </a:lvl9pPr>
          </a:lstStyle>
          <a:p>
            <a:pPr eaLnBrk="1" hangingPunct="1"/>
            <a:fld id="{37BFEBAC-F6A3-489A-B006-0BEE77927FFA}" type="slidenum">
              <a:rPr lang="en-US" sz="1300"/>
              <a:pPr eaLnBrk="1" hangingPunct="1"/>
              <a:t>157</a:t>
            </a:fld>
            <a:endParaRPr lang="en-US" sz="1300"/>
          </a:p>
        </p:txBody>
      </p:sp>
    </p:spTree>
    <p:extLst>
      <p:ext uri="{BB962C8B-B14F-4D97-AF65-F5344CB8AC3E}">
        <p14:creationId xmlns:p14="http://schemas.microsoft.com/office/powerpoint/2010/main" val="1356590293"/>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3762" name="Slide Image Placeholder 1"/>
          <p:cNvSpPr>
            <a:spLocks noGrp="1" noRot="1" noChangeAspect="1" noTextEdit="1"/>
          </p:cNvSpPr>
          <p:nvPr>
            <p:ph type="sldImg"/>
          </p:nvPr>
        </p:nvSpPr>
        <p:spPr>
          <a:ln/>
        </p:spPr>
      </p:sp>
      <p:sp>
        <p:nvSpPr>
          <p:cNvPr id="37376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7376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20" indent="-291161" eaLnBrk="0" hangingPunct="0">
              <a:defRPr sz="2400">
                <a:solidFill>
                  <a:schemeClr val="tx1"/>
                </a:solidFill>
                <a:latin typeface="Times New Roman" pitchFamily="18" charset="0"/>
              </a:defRPr>
            </a:lvl2pPr>
            <a:lvl3pPr marL="1164647" indent="-232929" eaLnBrk="0" hangingPunct="0">
              <a:defRPr sz="2400">
                <a:solidFill>
                  <a:schemeClr val="tx1"/>
                </a:solidFill>
                <a:latin typeface="Times New Roman" pitchFamily="18" charset="0"/>
              </a:defRPr>
            </a:lvl3pPr>
            <a:lvl4pPr marL="1630505" indent="-232929" eaLnBrk="0" hangingPunct="0">
              <a:defRPr sz="2400">
                <a:solidFill>
                  <a:schemeClr val="tx1"/>
                </a:solidFill>
                <a:latin typeface="Times New Roman" pitchFamily="18" charset="0"/>
              </a:defRPr>
            </a:lvl4pPr>
            <a:lvl5pPr marL="2096365" indent="-232929" eaLnBrk="0" hangingPunct="0">
              <a:defRPr sz="2400">
                <a:solidFill>
                  <a:schemeClr val="tx1"/>
                </a:solidFill>
                <a:latin typeface="Times New Roman" pitchFamily="18" charset="0"/>
              </a:defRPr>
            </a:lvl5pPr>
            <a:lvl6pPr marL="2562224" indent="-232929" eaLnBrk="0" fontAlgn="base" hangingPunct="0">
              <a:spcBef>
                <a:spcPct val="0"/>
              </a:spcBef>
              <a:spcAft>
                <a:spcPct val="0"/>
              </a:spcAft>
              <a:defRPr sz="2400">
                <a:solidFill>
                  <a:schemeClr val="tx1"/>
                </a:solidFill>
                <a:latin typeface="Times New Roman" pitchFamily="18" charset="0"/>
              </a:defRPr>
            </a:lvl6pPr>
            <a:lvl7pPr marL="3028082" indent="-232929" eaLnBrk="0" fontAlgn="base" hangingPunct="0">
              <a:spcBef>
                <a:spcPct val="0"/>
              </a:spcBef>
              <a:spcAft>
                <a:spcPct val="0"/>
              </a:spcAft>
              <a:defRPr sz="2400">
                <a:solidFill>
                  <a:schemeClr val="tx1"/>
                </a:solidFill>
                <a:latin typeface="Times New Roman" pitchFamily="18" charset="0"/>
              </a:defRPr>
            </a:lvl7pPr>
            <a:lvl8pPr marL="3493941" indent="-232929" eaLnBrk="0" fontAlgn="base" hangingPunct="0">
              <a:spcBef>
                <a:spcPct val="0"/>
              </a:spcBef>
              <a:spcAft>
                <a:spcPct val="0"/>
              </a:spcAft>
              <a:defRPr sz="2400">
                <a:solidFill>
                  <a:schemeClr val="tx1"/>
                </a:solidFill>
                <a:latin typeface="Times New Roman" pitchFamily="18" charset="0"/>
              </a:defRPr>
            </a:lvl8pPr>
            <a:lvl9pPr marL="3959800" indent="-232929" eaLnBrk="0" fontAlgn="base" hangingPunct="0">
              <a:spcBef>
                <a:spcPct val="0"/>
              </a:spcBef>
              <a:spcAft>
                <a:spcPct val="0"/>
              </a:spcAft>
              <a:defRPr sz="2400">
                <a:solidFill>
                  <a:schemeClr val="tx1"/>
                </a:solidFill>
                <a:latin typeface="Times New Roman" pitchFamily="18" charset="0"/>
              </a:defRPr>
            </a:lvl9pPr>
          </a:lstStyle>
          <a:p>
            <a:pPr eaLnBrk="1" hangingPunct="1"/>
            <a:fld id="{2B9613D5-3D7D-4B4B-BC77-9B76372E5C7E}" type="slidenum">
              <a:rPr lang="en-US" sz="1300"/>
              <a:pPr eaLnBrk="1" hangingPunct="1"/>
              <a:t>158</a:t>
            </a:fld>
            <a:endParaRPr lang="en-US" sz="1300"/>
          </a:p>
        </p:txBody>
      </p:sp>
    </p:spTree>
    <p:extLst>
      <p:ext uri="{BB962C8B-B14F-4D97-AF65-F5344CB8AC3E}">
        <p14:creationId xmlns:p14="http://schemas.microsoft.com/office/powerpoint/2010/main" val="1560299966"/>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30" name="Slide Image Placeholder 1"/>
          <p:cNvSpPr>
            <a:spLocks noGrp="1" noRot="1" noChangeAspect="1" noTextEdit="1"/>
          </p:cNvSpPr>
          <p:nvPr>
            <p:ph type="sldImg"/>
          </p:nvPr>
        </p:nvSpPr>
        <p:spPr>
          <a:ln/>
        </p:spPr>
      </p:sp>
      <p:sp>
        <p:nvSpPr>
          <p:cNvPr id="25293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25293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159DB00B-D67D-4A75-BA0A-50D2CAF743B9}" type="slidenum">
              <a:rPr lang="en-US" sz="1200" smtClean="0">
                <a:solidFill>
                  <a:srgbClr val="000000"/>
                </a:solidFill>
              </a:rPr>
              <a:pPr eaLnBrk="1" hangingPunct="1"/>
              <a:t>159</a:t>
            </a:fld>
            <a:endParaRPr lang="en-US" sz="1200" smtClean="0">
              <a:solidFill>
                <a:srgbClr val="000000"/>
              </a:solidFill>
            </a:endParaRPr>
          </a:p>
        </p:txBody>
      </p:sp>
    </p:spTree>
    <p:extLst>
      <p:ext uri="{BB962C8B-B14F-4D97-AF65-F5344CB8AC3E}">
        <p14:creationId xmlns:p14="http://schemas.microsoft.com/office/powerpoint/2010/main" val="438067667"/>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82" name="Slide Image Placeholder 1"/>
          <p:cNvSpPr>
            <a:spLocks noGrp="1" noRot="1" noChangeAspect="1" noTextEdit="1"/>
          </p:cNvSpPr>
          <p:nvPr>
            <p:ph type="sldImg"/>
          </p:nvPr>
        </p:nvSpPr>
        <p:spPr>
          <a:ln/>
        </p:spPr>
      </p:sp>
      <p:sp>
        <p:nvSpPr>
          <p:cNvPr id="37888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7888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20" indent="-291161" eaLnBrk="0" hangingPunct="0">
              <a:defRPr sz="2400">
                <a:solidFill>
                  <a:schemeClr val="tx1"/>
                </a:solidFill>
                <a:latin typeface="Times New Roman" pitchFamily="18" charset="0"/>
              </a:defRPr>
            </a:lvl2pPr>
            <a:lvl3pPr marL="1164647" indent="-232929" eaLnBrk="0" hangingPunct="0">
              <a:defRPr sz="2400">
                <a:solidFill>
                  <a:schemeClr val="tx1"/>
                </a:solidFill>
                <a:latin typeface="Times New Roman" pitchFamily="18" charset="0"/>
              </a:defRPr>
            </a:lvl3pPr>
            <a:lvl4pPr marL="1630505" indent="-232929" eaLnBrk="0" hangingPunct="0">
              <a:defRPr sz="2400">
                <a:solidFill>
                  <a:schemeClr val="tx1"/>
                </a:solidFill>
                <a:latin typeface="Times New Roman" pitchFamily="18" charset="0"/>
              </a:defRPr>
            </a:lvl4pPr>
            <a:lvl5pPr marL="2096365" indent="-232929" eaLnBrk="0" hangingPunct="0">
              <a:defRPr sz="2400">
                <a:solidFill>
                  <a:schemeClr val="tx1"/>
                </a:solidFill>
                <a:latin typeface="Times New Roman" pitchFamily="18" charset="0"/>
              </a:defRPr>
            </a:lvl5pPr>
            <a:lvl6pPr marL="2562224" indent="-232929" eaLnBrk="0" fontAlgn="base" hangingPunct="0">
              <a:spcBef>
                <a:spcPct val="0"/>
              </a:spcBef>
              <a:spcAft>
                <a:spcPct val="0"/>
              </a:spcAft>
              <a:defRPr sz="2400">
                <a:solidFill>
                  <a:schemeClr val="tx1"/>
                </a:solidFill>
                <a:latin typeface="Times New Roman" pitchFamily="18" charset="0"/>
              </a:defRPr>
            </a:lvl6pPr>
            <a:lvl7pPr marL="3028082" indent="-232929" eaLnBrk="0" fontAlgn="base" hangingPunct="0">
              <a:spcBef>
                <a:spcPct val="0"/>
              </a:spcBef>
              <a:spcAft>
                <a:spcPct val="0"/>
              </a:spcAft>
              <a:defRPr sz="2400">
                <a:solidFill>
                  <a:schemeClr val="tx1"/>
                </a:solidFill>
                <a:latin typeface="Times New Roman" pitchFamily="18" charset="0"/>
              </a:defRPr>
            </a:lvl7pPr>
            <a:lvl8pPr marL="3493941" indent="-232929" eaLnBrk="0" fontAlgn="base" hangingPunct="0">
              <a:spcBef>
                <a:spcPct val="0"/>
              </a:spcBef>
              <a:spcAft>
                <a:spcPct val="0"/>
              </a:spcAft>
              <a:defRPr sz="2400">
                <a:solidFill>
                  <a:schemeClr val="tx1"/>
                </a:solidFill>
                <a:latin typeface="Times New Roman" pitchFamily="18" charset="0"/>
              </a:defRPr>
            </a:lvl8pPr>
            <a:lvl9pPr marL="3959800" indent="-232929" eaLnBrk="0" fontAlgn="base" hangingPunct="0">
              <a:spcBef>
                <a:spcPct val="0"/>
              </a:spcBef>
              <a:spcAft>
                <a:spcPct val="0"/>
              </a:spcAft>
              <a:defRPr sz="2400">
                <a:solidFill>
                  <a:schemeClr val="tx1"/>
                </a:solidFill>
                <a:latin typeface="Times New Roman" pitchFamily="18" charset="0"/>
              </a:defRPr>
            </a:lvl9pPr>
          </a:lstStyle>
          <a:p>
            <a:pPr eaLnBrk="1" hangingPunct="1"/>
            <a:fld id="{0F31D295-B800-4A5C-A11C-A901595E3573}" type="slidenum">
              <a:rPr lang="en-US" sz="1300"/>
              <a:pPr eaLnBrk="1" hangingPunct="1"/>
              <a:t>160</a:t>
            </a:fld>
            <a:endParaRPr lang="en-US" sz="1300"/>
          </a:p>
        </p:txBody>
      </p:sp>
    </p:spTree>
    <p:extLst>
      <p:ext uri="{BB962C8B-B14F-4D97-AF65-F5344CB8AC3E}">
        <p14:creationId xmlns:p14="http://schemas.microsoft.com/office/powerpoint/2010/main" val="9420183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4" name="Slide Image Placeholder 1"/>
          <p:cNvSpPr>
            <a:spLocks noGrp="1" noRot="1" noChangeAspect="1" noTextEdit="1"/>
          </p:cNvSpPr>
          <p:nvPr>
            <p:ph type="sldImg"/>
          </p:nvPr>
        </p:nvSpPr>
        <p:spPr>
          <a:ln/>
        </p:spPr>
      </p:sp>
      <p:sp>
        <p:nvSpPr>
          <p:cNvPr id="218115"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217092" name="Footer Placeholder 3"/>
          <p:cNvSpPr>
            <a:spLocks noGrp="1"/>
          </p:cNvSpPr>
          <p:nvPr>
            <p:ph type="ftr" sz="quarter" idx="4"/>
          </p:nvPr>
        </p:nvSpPr>
        <p:spPr/>
        <p:txBody>
          <a:bodyPr/>
          <a:lstStyle/>
          <a:p>
            <a:pPr>
              <a:defRPr/>
            </a:pPr>
            <a:r>
              <a:rPr lang="en-US" smtClean="0"/>
              <a:t>Diabetes Educational Services© (530) 893 - 8635 </a:t>
            </a:r>
          </a:p>
        </p:txBody>
      </p:sp>
      <p:sp>
        <p:nvSpPr>
          <p:cNvPr id="217093" name="Slide Number Placeholder 4"/>
          <p:cNvSpPr>
            <a:spLocks noGrp="1"/>
          </p:cNvSpPr>
          <p:nvPr>
            <p:ph type="sldNum" sz="quarter" idx="5"/>
          </p:nvPr>
        </p:nvSpPr>
        <p:spPr/>
        <p:txBody>
          <a:bodyPr/>
          <a:lstStyle/>
          <a:p>
            <a:pPr>
              <a:defRPr/>
            </a:pPr>
            <a:fld id="{5275D02A-1DFD-4E4C-B341-4AF450D9CD1D}" type="slidenum">
              <a:rPr lang="en-US" smtClean="0"/>
              <a:pPr>
                <a:defRPr/>
              </a:pPr>
              <a:t>20</a:t>
            </a:fld>
            <a:endParaRPr lang="en-US" smtClean="0"/>
          </a:p>
        </p:txBody>
      </p:sp>
    </p:spTree>
    <p:extLst>
      <p:ext uri="{BB962C8B-B14F-4D97-AF65-F5344CB8AC3E}">
        <p14:creationId xmlns:p14="http://schemas.microsoft.com/office/powerpoint/2010/main" val="1758892544"/>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6" name="Slide Image Placeholder 1"/>
          <p:cNvSpPr>
            <a:spLocks noGrp="1" noRot="1" noChangeAspect="1" noTextEdit="1"/>
          </p:cNvSpPr>
          <p:nvPr>
            <p:ph type="sldImg"/>
          </p:nvPr>
        </p:nvSpPr>
        <p:spPr>
          <a:ln/>
        </p:spPr>
      </p:sp>
      <p:sp>
        <p:nvSpPr>
          <p:cNvPr id="22118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22118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15066F4A-87D9-4817-8048-6ECAA45B5FC8}" type="slidenum">
              <a:rPr lang="en-US" sz="1200" smtClean="0"/>
              <a:pPr eaLnBrk="1" hangingPunct="1"/>
              <a:t>163</a:t>
            </a:fld>
            <a:endParaRPr lang="en-US" sz="1200" smtClean="0"/>
          </a:p>
        </p:txBody>
      </p:sp>
    </p:spTree>
    <p:extLst>
      <p:ext uri="{BB962C8B-B14F-4D97-AF65-F5344CB8AC3E}">
        <p14:creationId xmlns:p14="http://schemas.microsoft.com/office/powerpoint/2010/main" val="3927590030"/>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4306" name="Slide Image Placeholder 1"/>
          <p:cNvSpPr>
            <a:spLocks noGrp="1" noRot="1" noChangeAspect="1" noTextEdit="1"/>
          </p:cNvSpPr>
          <p:nvPr>
            <p:ph type="sldImg"/>
          </p:nvPr>
        </p:nvSpPr>
        <p:spPr>
          <a:ln/>
        </p:spPr>
      </p:sp>
      <p:sp>
        <p:nvSpPr>
          <p:cNvPr id="35430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5430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6B0D31B7-2378-4E9F-A4ED-876B932EC239}" type="slidenum">
              <a:rPr lang="en-US" sz="1200" smtClean="0"/>
              <a:pPr eaLnBrk="1" hangingPunct="1"/>
              <a:t>167</a:t>
            </a:fld>
            <a:endParaRPr lang="en-US" sz="1200" smtClean="0"/>
          </a:p>
        </p:txBody>
      </p:sp>
    </p:spTree>
    <p:extLst>
      <p:ext uri="{BB962C8B-B14F-4D97-AF65-F5344CB8AC3E}">
        <p14:creationId xmlns:p14="http://schemas.microsoft.com/office/powerpoint/2010/main" val="2109372586"/>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9906" name="Slide Image Placeholder 1"/>
          <p:cNvSpPr>
            <a:spLocks noGrp="1" noRot="1" noChangeAspect="1" noTextEdit="1"/>
          </p:cNvSpPr>
          <p:nvPr>
            <p:ph type="sldImg"/>
          </p:nvPr>
        </p:nvSpPr>
        <p:spPr>
          <a:ln/>
        </p:spPr>
      </p:sp>
      <p:sp>
        <p:nvSpPr>
          <p:cNvPr id="37990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37990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9F767B16-1CF1-4362-B84E-852F1947EE5F}" type="slidenum">
              <a:rPr lang="en-US" sz="1300" smtClean="0"/>
              <a:pPr>
                <a:spcBef>
                  <a:spcPct val="0"/>
                </a:spcBef>
              </a:pPr>
              <a:t>175</a:t>
            </a:fld>
            <a:endParaRPr lang="en-US" sz="1300" smtClean="0"/>
          </a:p>
        </p:txBody>
      </p:sp>
    </p:spTree>
    <p:extLst>
      <p:ext uri="{BB962C8B-B14F-4D97-AF65-F5344CB8AC3E}">
        <p14:creationId xmlns:p14="http://schemas.microsoft.com/office/powerpoint/2010/main" val="3712189415"/>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5810" name="Slide Image Placeholder 1"/>
          <p:cNvSpPr>
            <a:spLocks noGrp="1" noRot="1" noChangeAspect="1" noTextEdit="1"/>
          </p:cNvSpPr>
          <p:nvPr>
            <p:ph type="sldImg"/>
          </p:nvPr>
        </p:nvSpPr>
        <p:spPr>
          <a:ln/>
        </p:spPr>
      </p:sp>
      <p:sp>
        <p:nvSpPr>
          <p:cNvPr id="37581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37581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BD7327D2-8146-4D0A-B2B3-11F9E02384FD}" type="slidenum">
              <a:rPr lang="en-US" sz="1300" smtClean="0"/>
              <a:pPr>
                <a:spcBef>
                  <a:spcPct val="0"/>
                </a:spcBef>
              </a:pPr>
              <a:t>191</a:t>
            </a:fld>
            <a:endParaRPr lang="en-US" sz="1300" smtClean="0"/>
          </a:p>
        </p:txBody>
      </p:sp>
    </p:spTree>
    <p:extLst>
      <p:ext uri="{BB962C8B-B14F-4D97-AF65-F5344CB8AC3E}">
        <p14:creationId xmlns:p14="http://schemas.microsoft.com/office/powerpoint/2010/main" val="2874889449"/>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1954" name="Slide Image Placeholder 1"/>
          <p:cNvSpPr>
            <a:spLocks noGrp="1" noRot="1" noChangeAspect="1" noTextEdit="1"/>
          </p:cNvSpPr>
          <p:nvPr>
            <p:ph type="sldImg"/>
          </p:nvPr>
        </p:nvSpPr>
        <p:spPr>
          <a:ln/>
        </p:spPr>
      </p:sp>
      <p:sp>
        <p:nvSpPr>
          <p:cNvPr id="38195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38195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9ABF916C-725D-4F92-BDDC-50526BEA2029}" type="slidenum">
              <a:rPr lang="en-US" sz="1300" smtClean="0"/>
              <a:pPr>
                <a:spcBef>
                  <a:spcPct val="0"/>
                </a:spcBef>
              </a:pPr>
              <a:t>193</a:t>
            </a:fld>
            <a:endParaRPr lang="en-US" sz="1300" smtClean="0"/>
          </a:p>
        </p:txBody>
      </p:sp>
    </p:spTree>
    <p:extLst>
      <p:ext uri="{BB962C8B-B14F-4D97-AF65-F5344CB8AC3E}">
        <p14:creationId xmlns:p14="http://schemas.microsoft.com/office/powerpoint/2010/main" val="722991383"/>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4002" name="Slide Image Placeholder 1"/>
          <p:cNvSpPr>
            <a:spLocks noGrp="1" noRot="1" noChangeAspect="1" noTextEdit="1"/>
          </p:cNvSpPr>
          <p:nvPr>
            <p:ph type="sldImg"/>
          </p:nvPr>
        </p:nvSpPr>
        <p:spPr>
          <a:ln/>
        </p:spPr>
      </p:sp>
      <p:sp>
        <p:nvSpPr>
          <p:cNvPr id="38400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38400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F08E856A-C632-491A-BEBF-9BD41BEFB142}" type="slidenum">
              <a:rPr lang="en-US" sz="1300" smtClean="0"/>
              <a:pPr>
                <a:spcBef>
                  <a:spcPct val="0"/>
                </a:spcBef>
              </a:pPr>
              <a:t>194</a:t>
            </a:fld>
            <a:endParaRPr lang="en-US" sz="1300" smtClean="0"/>
          </a:p>
        </p:txBody>
      </p:sp>
    </p:spTree>
    <p:extLst>
      <p:ext uri="{BB962C8B-B14F-4D97-AF65-F5344CB8AC3E}">
        <p14:creationId xmlns:p14="http://schemas.microsoft.com/office/powerpoint/2010/main" val="3321152962"/>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30" name="Slide Image Placeholder 1"/>
          <p:cNvSpPr>
            <a:spLocks noGrp="1" noRot="1" noChangeAspect="1" noTextEdit="1"/>
          </p:cNvSpPr>
          <p:nvPr>
            <p:ph type="sldImg"/>
          </p:nvPr>
        </p:nvSpPr>
        <p:spPr>
          <a:ln/>
        </p:spPr>
      </p:sp>
      <p:sp>
        <p:nvSpPr>
          <p:cNvPr id="25293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25293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159DB00B-D67D-4A75-BA0A-50D2CAF743B9}" type="slidenum">
              <a:rPr lang="en-US" sz="1200" smtClean="0">
                <a:solidFill>
                  <a:srgbClr val="000000"/>
                </a:solidFill>
              </a:rPr>
              <a:pPr eaLnBrk="1" hangingPunct="1"/>
              <a:t>195</a:t>
            </a:fld>
            <a:endParaRPr lang="en-US" sz="1200" smtClean="0">
              <a:solidFill>
                <a:srgbClr val="000000"/>
              </a:solidFill>
            </a:endParaRPr>
          </a:p>
        </p:txBody>
      </p:sp>
    </p:spTree>
    <p:extLst>
      <p:ext uri="{BB962C8B-B14F-4D97-AF65-F5344CB8AC3E}">
        <p14:creationId xmlns:p14="http://schemas.microsoft.com/office/powerpoint/2010/main" val="1262765990"/>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fld id="{6DE42C8A-3818-45A0-9F39-BA6FEED31035}" type="slidenum">
              <a:rPr lang="en-US" smtClean="0">
                <a:latin typeface="Times New Roman" pitchFamily="18" charset="0"/>
              </a:rPr>
              <a:pPr/>
              <a:t>197</a:t>
            </a:fld>
            <a:endParaRPr lang="en-US" smtClean="0">
              <a:latin typeface="Times New Roman" pitchFamily="18" charset="0"/>
            </a:endParaRPr>
          </a:p>
        </p:txBody>
      </p:sp>
      <p:sp>
        <p:nvSpPr>
          <p:cNvPr id="92163" name="Rectangle 7"/>
          <p:cNvSpPr txBox="1">
            <a:spLocks noGrp="1" noChangeArrowheads="1"/>
          </p:cNvSpPr>
          <p:nvPr/>
        </p:nvSpPr>
        <p:spPr bwMode="auto">
          <a:xfrm>
            <a:off x="3806430" y="8574265"/>
            <a:ext cx="2911872" cy="44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89160" tIns="44579" rIns="89160" bIns="44579"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fld id="{D90FED2B-9E93-4F73-8DE5-879929397290}" type="slidenum">
              <a:rPr lang="en-US" sz="1200">
                <a:latin typeface="Times New Roman" pitchFamily="18" charset="0"/>
              </a:rPr>
              <a:pPr algn="r"/>
              <a:t>197</a:t>
            </a:fld>
            <a:endParaRPr lang="en-US" sz="1200">
              <a:latin typeface="Times New Roman" pitchFamily="18" charset="0"/>
            </a:endParaRPr>
          </a:p>
        </p:txBody>
      </p:sp>
      <p:sp>
        <p:nvSpPr>
          <p:cNvPr id="92164" name="Slide Image Placeholder 1"/>
          <p:cNvSpPr>
            <a:spLocks noGrp="1" noRot="1" noChangeAspect="1" noTextEdit="1"/>
          </p:cNvSpPr>
          <p:nvPr>
            <p:ph type="sldImg"/>
          </p:nvPr>
        </p:nvSpPr>
        <p:spPr>
          <a:ln/>
        </p:spPr>
      </p:sp>
      <p:sp>
        <p:nvSpPr>
          <p:cNvPr id="92165"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92166"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r>
              <a:rPr lang="en-US" smtClean="0">
                <a:latin typeface="Times New Roman" pitchFamily="18" charset="0"/>
              </a:rPr>
              <a:t>Diabetes Educational Services© (530) 893 - 8635 </a:t>
            </a:r>
          </a:p>
        </p:txBody>
      </p:sp>
      <p:sp>
        <p:nvSpPr>
          <p:cNvPr id="92167" name="Slide Number Placeholder 4"/>
          <p:cNvSpPr txBox="1">
            <a:spLocks noGrp="1"/>
          </p:cNvSpPr>
          <p:nvPr/>
        </p:nvSpPr>
        <p:spPr bwMode="auto">
          <a:xfrm>
            <a:off x="3806430" y="8574265"/>
            <a:ext cx="2911872" cy="44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89160" tIns="44579" rIns="89160" bIns="44579"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fld id="{8D61B06E-C78F-4136-96A9-9018EDAF04DD}" type="slidenum">
              <a:rPr lang="en-US" sz="1200">
                <a:latin typeface="Times New Roman" pitchFamily="18" charset="0"/>
              </a:rPr>
              <a:pPr algn="r"/>
              <a:t>197</a:t>
            </a:fld>
            <a:endParaRPr lang="en-US" sz="1200">
              <a:latin typeface="Times New Roman" pitchFamily="18" charset="0"/>
            </a:endParaRPr>
          </a:p>
        </p:txBody>
      </p:sp>
    </p:spTree>
    <p:extLst>
      <p:ext uri="{BB962C8B-B14F-4D97-AF65-F5344CB8AC3E}">
        <p14:creationId xmlns:p14="http://schemas.microsoft.com/office/powerpoint/2010/main" val="2956032348"/>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fld id="{98C58C9C-B723-43A8-A6F8-B029D753D222}" type="slidenum">
              <a:rPr lang="en-US" smtClean="0">
                <a:latin typeface="Times New Roman" pitchFamily="18" charset="0"/>
              </a:rPr>
              <a:pPr/>
              <a:t>198</a:t>
            </a:fld>
            <a:endParaRPr lang="en-US" smtClean="0">
              <a:latin typeface="Times New Roman" pitchFamily="18" charset="0"/>
            </a:endParaRPr>
          </a:p>
        </p:txBody>
      </p:sp>
      <p:sp>
        <p:nvSpPr>
          <p:cNvPr id="95235" name="Rectangle 7"/>
          <p:cNvSpPr txBox="1">
            <a:spLocks noGrp="1" noChangeArrowheads="1"/>
          </p:cNvSpPr>
          <p:nvPr/>
        </p:nvSpPr>
        <p:spPr bwMode="auto">
          <a:xfrm>
            <a:off x="3806430" y="8574265"/>
            <a:ext cx="2911872" cy="44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89160" tIns="44579" rIns="89160" bIns="44579"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fld id="{04ABEA37-578C-43A0-A1B3-4AC575FBE0C8}" type="slidenum">
              <a:rPr lang="en-US" sz="1200">
                <a:latin typeface="Times New Roman" pitchFamily="18" charset="0"/>
              </a:rPr>
              <a:pPr algn="r"/>
              <a:t>198</a:t>
            </a:fld>
            <a:endParaRPr lang="en-US" sz="1200">
              <a:latin typeface="Times New Roman" pitchFamily="18" charset="0"/>
            </a:endParaRPr>
          </a:p>
        </p:txBody>
      </p:sp>
      <p:sp>
        <p:nvSpPr>
          <p:cNvPr id="95236" name="Slide Image Placeholder 1"/>
          <p:cNvSpPr>
            <a:spLocks noGrp="1" noRot="1" noChangeAspect="1" noTextEdit="1"/>
          </p:cNvSpPr>
          <p:nvPr>
            <p:ph type="sldImg"/>
          </p:nvPr>
        </p:nvSpPr>
        <p:spPr>
          <a:ln/>
        </p:spPr>
      </p:sp>
      <p:sp>
        <p:nvSpPr>
          <p:cNvPr id="95237"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95238"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r>
              <a:rPr lang="en-US" smtClean="0">
                <a:latin typeface="Times New Roman" pitchFamily="18" charset="0"/>
              </a:rPr>
              <a:t>Diabetes Educational Services© (530) 893 - 8635 </a:t>
            </a:r>
          </a:p>
        </p:txBody>
      </p:sp>
      <p:sp>
        <p:nvSpPr>
          <p:cNvPr id="95239" name="Slide Number Placeholder 4"/>
          <p:cNvSpPr txBox="1">
            <a:spLocks noGrp="1"/>
          </p:cNvSpPr>
          <p:nvPr/>
        </p:nvSpPr>
        <p:spPr bwMode="auto">
          <a:xfrm>
            <a:off x="3806430" y="8574265"/>
            <a:ext cx="2911872" cy="44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89160" tIns="44579" rIns="89160" bIns="44579"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fld id="{B73A59C3-3EEF-4BAD-80D3-16657768FACC}" type="slidenum">
              <a:rPr lang="en-US" sz="1200">
                <a:latin typeface="Times New Roman" pitchFamily="18" charset="0"/>
              </a:rPr>
              <a:pPr algn="r"/>
              <a:t>198</a:t>
            </a:fld>
            <a:endParaRPr lang="en-US" sz="1200">
              <a:latin typeface="Times New Roman" pitchFamily="18" charset="0"/>
            </a:endParaRPr>
          </a:p>
        </p:txBody>
      </p:sp>
    </p:spTree>
    <p:extLst>
      <p:ext uri="{BB962C8B-B14F-4D97-AF65-F5344CB8AC3E}">
        <p14:creationId xmlns:p14="http://schemas.microsoft.com/office/powerpoint/2010/main" val="884343968"/>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5225" y="701675"/>
            <a:ext cx="4679950" cy="3509963"/>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B8611E9-15D0-EB4D-9B72-77D904F1A499}" type="slidenum">
              <a:rPr lang="en-US" smtClean="0"/>
              <a:pPr/>
              <a:t>199</a:t>
            </a:fld>
            <a:endParaRPr lang="en-US"/>
          </a:p>
        </p:txBody>
      </p:sp>
    </p:spTree>
    <p:extLst>
      <p:ext uri="{BB962C8B-B14F-4D97-AF65-F5344CB8AC3E}">
        <p14:creationId xmlns:p14="http://schemas.microsoft.com/office/powerpoint/2010/main" val="297084326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4" name="Rectangle 6"/>
          <p:cNvSpPr>
            <a:spLocks noGrp="1" noChangeArrowheads="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r>
              <a:rPr lang="en-US" smtClean="0">
                <a:latin typeface="Times New Roman" pitchFamily="18" charset="0"/>
              </a:rPr>
              <a:t>Diabetes Educational Services© (530) 893 - 8635 </a:t>
            </a:r>
          </a:p>
        </p:txBody>
      </p:sp>
      <p:sp>
        <p:nvSpPr>
          <p:cNvPr id="218115"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fld id="{EFCD5287-0EC2-4A0A-A068-ACB08FA0FED4}" type="slidenum">
              <a:rPr lang="en-US" smtClean="0">
                <a:latin typeface="Times New Roman" pitchFamily="18" charset="0"/>
              </a:rPr>
              <a:pPr/>
              <a:t>21</a:t>
            </a:fld>
            <a:endParaRPr lang="en-US" smtClean="0">
              <a:latin typeface="Times New Roman" pitchFamily="18" charset="0"/>
            </a:endParaRPr>
          </a:p>
        </p:txBody>
      </p:sp>
      <p:sp>
        <p:nvSpPr>
          <p:cNvPr id="218116" name="Rectangle 2"/>
          <p:cNvSpPr>
            <a:spLocks noGrp="1" noRot="1" noChangeAspect="1" noChangeArrowheads="1" noTextEdit="1"/>
          </p:cNvSpPr>
          <p:nvPr>
            <p:ph type="sldImg"/>
          </p:nvPr>
        </p:nvSpPr>
        <p:spPr>
          <a:xfrm>
            <a:off x="1182688" y="698500"/>
            <a:ext cx="4646612" cy="3486150"/>
          </a:xfrm>
          <a:ln/>
        </p:spPr>
      </p:sp>
      <p:sp>
        <p:nvSpPr>
          <p:cNvPr id="218117" name="Rectangle 3"/>
          <p:cNvSpPr>
            <a:spLocks noGrp="1" noChangeArrowheads="1"/>
          </p:cNvSpPr>
          <p:nvPr>
            <p:ph type="body" idx="1"/>
          </p:nvPr>
        </p:nvSpPr>
        <p:spPr>
          <a:xfrm>
            <a:off x="701345" y="4416099"/>
            <a:ext cx="5607711" cy="4182457"/>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t>Type 1-absent insulin</a:t>
            </a:r>
          </a:p>
          <a:p>
            <a:r>
              <a:rPr lang="en-US" smtClean="0"/>
              <a:t>Type 2-too much insulin early, then resistence and less secretion</a:t>
            </a:r>
          </a:p>
          <a:p>
            <a:r>
              <a:rPr lang="en-US" smtClean="0"/>
              <a:t>GDm-simliar to Type 2, found during pregnancy</a:t>
            </a:r>
          </a:p>
        </p:txBody>
      </p:sp>
    </p:spTree>
    <p:extLst>
      <p:ext uri="{BB962C8B-B14F-4D97-AF65-F5344CB8AC3E}">
        <p14:creationId xmlns:p14="http://schemas.microsoft.com/office/powerpoint/2010/main" val="2905708427"/>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16130" indent="-275434">
              <a:defRPr>
                <a:solidFill>
                  <a:schemeClr val="tx1"/>
                </a:solidFill>
                <a:latin typeface="Arial" panose="020B0604020202020204" pitchFamily="34" charset="0"/>
              </a:defRPr>
            </a:lvl2pPr>
            <a:lvl3pPr marL="1101738" indent="-220348">
              <a:defRPr>
                <a:solidFill>
                  <a:schemeClr val="tx1"/>
                </a:solidFill>
                <a:latin typeface="Arial" panose="020B0604020202020204" pitchFamily="34" charset="0"/>
              </a:defRPr>
            </a:lvl3pPr>
            <a:lvl4pPr marL="1542433" indent="-220348">
              <a:defRPr>
                <a:solidFill>
                  <a:schemeClr val="tx1"/>
                </a:solidFill>
                <a:latin typeface="Arial" panose="020B0604020202020204" pitchFamily="34" charset="0"/>
              </a:defRPr>
            </a:lvl4pPr>
            <a:lvl5pPr marL="1983128" indent="-220348">
              <a:defRPr>
                <a:solidFill>
                  <a:schemeClr val="tx1"/>
                </a:solidFill>
                <a:latin typeface="Arial" panose="020B0604020202020204" pitchFamily="34" charset="0"/>
              </a:defRPr>
            </a:lvl5pPr>
            <a:lvl6pPr marL="2423823" indent="-220348" eaLnBrk="0" fontAlgn="base" hangingPunct="0">
              <a:spcBef>
                <a:spcPct val="0"/>
              </a:spcBef>
              <a:spcAft>
                <a:spcPct val="0"/>
              </a:spcAft>
              <a:defRPr>
                <a:solidFill>
                  <a:schemeClr val="tx1"/>
                </a:solidFill>
                <a:latin typeface="Arial" panose="020B0604020202020204" pitchFamily="34" charset="0"/>
              </a:defRPr>
            </a:lvl6pPr>
            <a:lvl7pPr marL="2864518" indent="-220348" eaLnBrk="0" fontAlgn="base" hangingPunct="0">
              <a:spcBef>
                <a:spcPct val="0"/>
              </a:spcBef>
              <a:spcAft>
                <a:spcPct val="0"/>
              </a:spcAft>
              <a:defRPr>
                <a:solidFill>
                  <a:schemeClr val="tx1"/>
                </a:solidFill>
                <a:latin typeface="Arial" panose="020B0604020202020204" pitchFamily="34" charset="0"/>
              </a:defRPr>
            </a:lvl7pPr>
            <a:lvl8pPr marL="3305213" indent="-220348" eaLnBrk="0" fontAlgn="base" hangingPunct="0">
              <a:spcBef>
                <a:spcPct val="0"/>
              </a:spcBef>
              <a:spcAft>
                <a:spcPct val="0"/>
              </a:spcAft>
              <a:defRPr>
                <a:solidFill>
                  <a:schemeClr val="tx1"/>
                </a:solidFill>
                <a:latin typeface="Arial" panose="020B0604020202020204" pitchFamily="34" charset="0"/>
              </a:defRPr>
            </a:lvl8pPr>
            <a:lvl9pPr marL="3745908" indent="-220348" eaLnBrk="0" fontAlgn="base" hangingPunct="0">
              <a:spcBef>
                <a:spcPct val="0"/>
              </a:spcBef>
              <a:spcAft>
                <a:spcPct val="0"/>
              </a:spcAft>
              <a:defRPr>
                <a:solidFill>
                  <a:schemeClr val="tx1"/>
                </a:solidFill>
                <a:latin typeface="Arial" panose="020B0604020202020204" pitchFamily="34" charset="0"/>
              </a:defRPr>
            </a:lvl9pPr>
          </a:lstStyle>
          <a:p>
            <a:fld id="{DC2BBA96-E666-488A-9235-E240176522C8}" type="slidenum">
              <a:rPr lang="en-US">
                <a:latin typeface="Times New Roman" panose="02020603050405020304" pitchFamily="18" charset="0"/>
              </a:rPr>
              <a:pPr/>
              <a:t>200</a:t>
            </a:fld>
            <a:endParaRPr lang="en-US">
              <a:latin typeface="Times New Roman" panose="02020603050405020304" pitchFamily="18" charset="0"/>
            </a:endParaRPr>
          </a:p>
        </p:txBody>
      </p:sp>
      <p:sp>
        <p:nvSpPr>
          <p:cNvPr id="91139" name="Rectangle 7"/>
          <p:cNvSpPr txBox="1">
            <a:spLocks noGrp="1" noChangeArrowheads="1"/>
          </p:cNvSpPr>
          <p:nvPr/>
        </p:nvSpPr>
        <p:spPr bwMode="auto">
          <a:xfrm>
            <a:off x="3972258" y="8913090"/>
            <a:ext cx="3038144" cy="4656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2846" tIns="46422" rIns="92846" bIns="46422" anchor="b"/>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a:fld id="{684C1A67-AAC7-4394-AA4E-EB73A38E18F5}" type="slidenum">
              <a:rPr lang="en-US" sz="1300">
                <a:latin typeface="Times New Roman" panose="02020603050405020304" pitchFamily="18" charset="0"/>
              </a:rPr>
              <a:pPr algn="r"/>
              <a:t>200</a:t>
            </a:fld>
            <a:endParaRPr lang="en-US" sz="1300">
              <a:latin typeface="Times New Roman" panose="02020603050405020304" pitchFamily="18" charset="0"/>
            </a:endParaRPr>
          </a:p>
        </p:txBody>
      </p:sp>
      <p:sp>
        <p:nvSpPr>
          <p:cNvPr id="91140" name="Rectangle 6"/>
          <p:cNvSpPr>
            <a:spLocks noGrp="1" noChangeArrowheads="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16130" indent="-275434">
              <a:defRPr>
                <a:solidFill>
                  <a:schemeClr val="tx1"/>
                </a:solidFill>
                <a:latin typeface="Arial" panose="020B0604020202020204" pitchFamily="34" charset="0"/>
              </a:defRPr>
            </a:lvl2pPr>
            <a:lvl3pPr marL="1101738" indent="-220348">
              <a:defRPr>
                <a:solidFill>
                  <a:schemeClr val="tx1"/>
                </a:solidFill>
                <a:latin typeface="Arial" panose="020B0604020202020204" pitchFamily="34" charset="0"/>
              </a:defRPr>
            </a:lvl3pPr>
            <a:lvl4pPr marL="1542433" indent="-220348">
              <a:defRPr>
                <a:solidFill>
                  <a:schemeClr val="tx1"/>
                </a:solidFill>
                <a:latin typeface="Arial" panose="020B0604020202020204" pitchFamily="34" charset="0"/>
              </a:defRPr>
            </a:lvl4pPr>
            <a:lvl5pPr marL="1983128" indent="-220348">
              <a:defRPr>
                <a:solidFill>
                  <a:schemeClr val="tx1"/>
                </a:solidFill>
                <a:latin typeface="Arial" panose="020B0604020202020204" pitchFamily="34" charset="0"/>
              </a:defRPr>
            </a:lvl5pPr>
            <a:lvl6pPr marL="2423823" indent="-220348" eaLnBrk="0" fontAlgn="base" hangingPunct="0">
              <a:spcBef>
                <a:spcPct val="0"/>
              </a:spcBef>
              <a:spcAft>
                <a:spcPct val="0"/>
              </a:spcAft>
              <a:defRPr>
                <a:solidFill>
                  <a:schemeClr val="tx1"/>
                </a:solidFill>
                <a:latin typeface="Arial" panose="020B0604020202020204" pitchFamily="34" charset="0"/>
              </a:defRPr>
            </a:lvl6pPr>
            <a:lvl7pPr marL="2864518" indent="-220348" eaLnBrk="0" fontAlgn="base" hangingPunct="0">
              <a:spcBef>
                <a:spcPct val="0"/>
              </a:spcBef>
              <a:spcAft>
                <a:spcPct val="0"/>
              </a:spcAft>
              <a:defRPr>
                <a:solidFill>
                  <a:schemeClr val="tx1"/>
                </a:solidFill>
                <a:latin typeface="Arial" panose="020B0604020202020204" pitchFamily="34" charset="0"/>
              </a:defRPr>
            </a:lvl7pPr>
            <a:lvl8pPr marL="3305213" indent="-220348" eaLnBrk="0" fontAlgn="base" hangingPunct="0">
              <a:spcBef>
                <a:spcPct val="0"/>
              </a:spcBef>
              <a:spcAft>
                <a:spcPct val="0"/>
              </a:spcAft>
              <a:defRPr>
                <a:solidFill>
                  <a:schemeClr val="tx1"/>
                </a:solidFill>
                <a:latin typeface="Arial" panose="020B0604020202020204" pitchFamily="34" charset="0"/>
              </a:defRPr>
            </a:lvl8pPr>
            <a:lvl9pPr marL="3745908" indent="-220348" eaLnBrk="0" fontAlgn="base" hangingPunct="0">
              <a:spcBef>
                <a:spcPct val="0"/>
              </a:spcBef>
              <a:spcAft>
                <a:spcPct val="0"/>
              </a:spcAft>
              <a:defRPr>
                <a:solidFill>
                  <a:schemeClr val="tx1"/>
                </a:solidFill>
                <a:latin typeface="Arial" panose="020B0604020202020204" pitchFamily="34" charset="0"/>
              </a:defRPr>
            </a:lvl9pPr>
          </a:lstStyle>
          <a:p>
            <a:r>
              <a:rPr lang="en-US" smtClean="0">
                <a:latin typeface="Times New Roman" panose="02020603050405020304" pitchFamily="18" charset="0"/>
              </a:rPr>
              <a:t>Diabetes Education Services© (530) 893 - 8635 </a:t>
            </a:r>
          </a:p>
        </p:txBody>
      </p:sp>
      <p:sp>
        <p:nvSpPr>
          <p:cNvPr id="91141" name="Rectangle 7"/>
          <p:cNvSpPr txBox="1">
            <a:spLocks noGrp="1" noChangeArrowheads="1"/>
          </p:cNvSpPr>
          <p:nvPr/>
        </p:nvSpPr>
        <p:spPr bwMode="auto">
          <a:xfrm>
            <a:off x="3972258" y="8913090"/>
            <a:ext cx="3038144" cy="4656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2846" tIns="46422" rIns="92846" bIns="46422" anchor="b"/>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a:fld id="{BE4EDA75-1404-4102-83DE-5A458B830185}" type="slidenum">
              <a:rPr lang="en-US" sz="1300">
                <a:latin typeface="Times New Roman" panose="02020603050405020304" pitchFamily="18" charset="0"/>
              </a:rPr>
              <a:pPr algn="r"/>
              <a:t>200</a:t>
            </a:fld>
            <a:endParaRPr lang="en-US" sz="1300">
              <a:latin typeface="Times New Roman" panose="02020603050405020304" pitchFamily="18" charset="0"/>
            </a:endParaRPr>
          </a:p>
        </p:txBody>
      </p:sp>
      <p:sp>
        <p:nvSpPr>
          <p:cNvPr id="91142" name="Rectangle 2"/>
          <p:cNvSpPr>
            <a:spLocks noGrp="1" noRot="1" noChangeAspect="1" noChangeArrowheads="1" noTextEdit="1"/>
          </p:cNvSpPr>
          <p:nvPr>
            <p:ph type="sldImg"/>
          </p:nvPr>
        </p:nvSpPr>
        <p:spPr>
          <a:xfrm>
            <a:off x="1182688" y="698500"/>
            <a:ext cx="4648200" cy="3487738"/>
          </a:xfrm>
          <a:ln/>
        </p:spPr>
      </p:sp>
      <p:sp>
        <p:nvSpPr>
          <p:cNvPr id="91143" name="Rectangle 3"/>
          <p:cNvSpPr>
            <a:spLocks noGrp="1" noChangeArrowheads="1"/>
          </p:cNvSpPr>
          <p:nvPr>
            <p:ph type="body" idx="1"/>
            <p:custDataLst>
              <p:tags r:id="rId1"/>
            </p:custDataLst>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t>There are five major classes of oral diabetes medications: thiazolidinediones, biguanides, sulfonylureas, meglitinides, and alpha-glucosidase inhibitors.  These five classes of medication operate in essentially three different ways.</a:t>
            </a:r>
          </a:p>
          <a:p>
            <a:endParaRPr lang="en-US" smtClean="0"/>
          </a:p>
          <a:p>
            <a:r>
              <a:rPr lang="en-US" smtClean="0"/>
              <a:t>Thiazolidinediones and biguanides decrease glucose production in the liver and increase insulin sensitivity in peripheral body tissues.</a:t>
            </a:r>
          </a:p>
          <a:p>
            <a:endParaRPr lang="en-US" smtClean="0"/>
          </a:p>
          <a:p>
            <a:r>
              <a:rPr lang="en-US" smtClean="0"/>
              <a:t>Sulfonylureas and meglitinides stimulate the pancreatic beta cells to make more insulin.</a:t>
            </a:r>
          </a:p>
          <a:p>
            <a:endParaRPr lang="en-US" smtClean="0"/>
          </a:p>
          <a:p>
            <a:r>
              <a:rPr lang="en-US" smtClean="0"/>
              <a:t>Finally, alpha-glucosidase inhibitors slow the absorption of starches in the gut, reducing the amount of glucose that enters the bloodstream.</a:t>
            </a:r>
          </a:p>
        </p:txBody>
      </p:sp>
    </p:spTree>
    <p:extLst>
      <p:ext uri="{BB962C8B-B14F-4D97-AF65-F5344CB8AC3E}">
        <p14:creationId xmlns:p14="http://schemas.microsoft.com/office/powerpoint/2010/main" val="3147276652"/>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fld id="{6C56D856-7B65-4176-827D-6AF3C9128013}" type="slidenum">
              <a:rPr lang="en-US" smtClean="0">
                <a:solidFill>
                  <a:srgbClr val="000000"/>
                </a:solidFill>
                <a:latin typeface="Times New Roman" pitchFamily="18" charset="0"/>
              </a:rPr>
              <a:pPr/>
              <a:t>201</a:t>
            </a:fld>
            <a:endParaRPr lang="en-US" smtClean="0">
              <a:solidFill>
                <a:srgbClr val="000000"/>
              </a:solidFill>
              <a:latin typeface="Times New Roman" pitchFamily="18" charset="0"/>
            </a:endParaRPr>
          </a:p>
        </p:txBody>
      </p:sp>
      <p:sp>
        <p:nvSpPr>
          <p:cNvPr id="99331" name="Rectangle 7"/>
          <p:cNvSpPr txBox="1">
            <a:spLocks noGrp="1" noChangeArrowheads="1"/>
          </p:cNvSpPr>
          <p:nvPr/>
        </p:nvSpPr>
        <p:spPr bwMode="auto">
          <a:xfrm>
            <a:off x="3806430" y="8574265"/>
            <a:ext cx="2911872" cy="44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89160" tIns="44579" rIns="89160" bIns="44579"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fld id="{B887E13E-6B07-40D1-8744-C14E27EDCA62}" type="slidenum">
              <a:rPr lang="en-US" sz="1200">
                <a:solidFill>
                  <a:srgbClr val="000000"/>
                </a:solidFill>
                <a:latin typeface="Times New Roman" pitchFamily="18" charset="0"/>
              </a:rPr>
              <a:pPr algn="r"/>
              <a:t>201</a:t>
            </a:fld>
            <a:endParaRPr lang="en-US" sz="1200">
              <a:solidFill>
                <a:srgbClr val="000000"/>
              </a:solidFill>
              <a:latin typeface="Times New Roman" pitchFamily="18" charset="0"/>
            </a:endParaRPr>
          </a:p>
        </p:txBody>
      </p:sp>
      <p:sp>
        <p:nvSpPr>
          <p:cNvPr id="99332" name="Slide Image Placeholder 1"/>
          <p:cNvSpPr>
            <a:spLocks noGrp="1" noRot="1" noChangeAspect="1" noTextEdit="1"/>
          </p:cNvSpPr>
          <p:nvPr>
            <p:ph type="sldImg"/>
          </p:nvPr>
        </p:nvSpPr>
        <p:spPr>
          <a:ln/>
        </p:spPr>
      </p:sp>
      <p:sp>
        <p:nvSpPr>
          <p:cNvPr id="99333"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99334"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r>
              <a:rPr lang="en-US" smtClean="0">
                <a:solidFill>
                  <a:srgbClr val="000000"/>
                </a:solidFill>
                <a:latin typeface="Times New Roman" pitchFamily="18" charset="0"/>
              </a:rPr>
              <a:t>Diabetes Educational Services© (530) 893 - 8635 </a:t>
            </a:r>
          </a:p>
        </p:txBody>
      </p:sp>
      <p:sp>
        <p:nvSpPr>
          <p:cNvPr id="99335" name="Slide Number Placeholder 4"/>
          <p:cNvSpPr txBox="1">
            <a:spLocks noGrp="1"/>
          </p:cNvSpPr>
          <p:nvPr/>
        </p:nvSpPr>
        <p:spPr bwMode="auto">
          <a:xfrm>
            <a:off x="3806430" y="8574265"/>
            <a:ext cx="2911872" cy="44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89160" tIns="44579" rIns="89160" bIns="44579"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fld id="{13A849BA-8703-4681-A813-756958B33559}" type="slidenum">
              <a:rPr lang="en-US" sz="1200">
                <a:solidFill>
                  <a:srgbClr val="000000"/>
                </a:solidFill>
                <a:latin typeface="Times New Roman" pitchFamily="18" charset="0"/>
              </a:rPr>
              <a:pPr algn="r"/>
              <a:t>201</a:t>
            </a:fld>
            <a:endParaRPr lang="en-US" sz="1200">
              <a:solidFill>
                <a:srgbClr val="000000"/>
              </a:solidFill>
              <a:latin typeface="Times New Roman" pitchFamily="18" charset="0"/>
            </a:endParaRPr>
          </a:p>
        </p:txBody>
      </p:sp>
    </p:spTree>
    <p:extLst>
      <p:ext uri="{BB962C8B-B14F-4D97-AF65-F5344CB8AC3E}">
        <p14:creationId xmlns:p14="http://schemas.microsoft.com/office/powerpoint/2010/main" val="2803517398"/>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fld id="{95F68113-F3AD-41CF-9B6A-349C0DC8FBB1}" type="slidenum">
              <a:rPr lang="en-US" smtClean="0">
                <a:solidFill>
                  <a:srgbClr val="000000"/>
                </a:solidFill>
                <a:latin typeface="Times New Roman" pitchFamily="18" charset="0"/>
              </a:rPr>
              <a:pPr/>
              <a:t>202</a:t>
            </a:fld>
            <a:endParaRPr lang="en-US" smtClean="0">
              <a:solidFill>
                <a:srgbClr val="000000"/>
              </a:solidFill>
              <a:latin typeface="Times New Roman" pitchFamily="18" charset="0"/>
            </a:endParaRPr>
          </a:p>
        </p:txBody>
      </p:sp>
      <p:sp>
        <p:nvSpPr>
          <p:cNvPr id="100355" name="Rectangle 7"/>
          <p:cNvSpPr txBox="1">
            <a:spLocks noGrp="1" noChangeArrowheads="1"/>
          </p:cNvSpPr>
          <p:nvPr/>
        </p:nvSpPr>
        <p:spPr bwMode="auto">
          <a:xfrm>
            <a:off x="3806430" y="8574265"/>
            <a:ext cx="2911872" cy="44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89160" tIns="44579" rIns="89160" bIns="44579"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fld id="{00B6C394-0B95-41CF-B740-CBCED725641E}" type="slidenum">
              <a:rPr lang="en-US" sz="1200">
                <a:solidFill>
                  <a:srgbClr val="000000"/>
                </a:solidFill>
                <a:latin typeface="Times New Roman" pitchFamily="18" charset="0"/>
              </a:rPr>
              <a:pPr algn="r"/>
              <a:t>202</a:t>
            </a:fld>
            <a:endParaRPr lang="en-US" sz="1200">
              <a:solidFill>
                <a:srgbClr val="000000"/>
              </a:solidFill>
              <a:latin typeface="Times New Roman" pitchFamily="18" charset="0"/>
            </a:endParaRPr>
          </a:p>
        </p:txBody>
      </p:sp>
      <p:sp>
        <p:nvSpPr>
          <p:cNvPr id="100356" name="Rectangle 6"/>
          <p:cNvSpPr>
            <a:spLocks noGrp="1" noChangeArrowheads="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r>
              <a:rPr lang="en-US" smtClean="0">
                <a:solidFill>
                  <a:srgbClr val="000000"/>
                </a:solidFill>
                <a:latin typeface="Times New Roman" pitchFamily="18" charset="0"/>
              </a:rPr>
              <a:t>Diabetes Educational Services© (530) 893 - 8635 </a:t>
            </a:r>
          </a:p>
        </p:txBody>
      </p:sp>
      <p:sp>
        <p:nvSpPr>
          <p:cNvPr id="100357" name="Rectangle 7"/>
          <p:cNvSpPr txBox="1">
            <a:spLocks noGrp="1" noChangeArrowheads="1"/>
          </p:cNvSpPr>
          <p:nvPr/>
        </p:nvSpPr>
        <p:spPr bwMode="auto">
          <a:xfrm>
            <a:off x="3806430" y="8574265"/>
            <a:ext cx="2911872" cy="44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89160" tIns="44579" rIns="89160" bIns="44579"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fld id="{C1483E5B-2C96-4210-ACDE-D28028C6700D}" type="slidenum">
              <a:rPr lang="en-US" sz="1200">
                <a:solidFill>
                  <a:srgbClr val="000000"/>
                </a:solidFill>
                <a:latin typeface="Times New Roman" pitchFamily="18" charset="0"/>
              </a:rPr>
              <a:pPr algn="r"/>
              <a:t>202</a:t>
            </a:fld>
            <a:endParaRPr lang="en-US" sz="1200">
              <a:solidFill>
                <a:srgbClr val="000000"/>
              </a:solidFill>
              <a:latin typeface="Times New Roman" pitchFamily="18" charset="0"/>
            </a:endParaRPr>
          </a:p>
        </p:txBody>
      </p:sp>
      <p:sp>
        <p:nvSpPr>
          <p:cNvPr id="100358" name="Rectangle 2"/>
          <p:cNvSpPr>
            <a:spLocks noGrp="1" noRot="1" noChangeAspect="1" noChangeArrowheads="1" noTextEdit="1"/>
          </p:cNvSpPr>
          <p:nvPr>
            <p:ph type="sldImg"/>
          </p:nvPr>
        </p:nvSpPr>
        <p:spPr>
          <a:xfrm>
            <a:off x="1125538" y="671513"/>
            <a:ext cx="4470400" cy="3354387"/>
          </a:xfrm>
          <a:ln/>
        </p:spPr>
      </p:sp>
      <p:sp>
        <p:nvSpPr>
          <p:cNvPr id="100359" name="Rectangle 3"/>
          <p:cNvSpPr>
            <a:spLocks noGrp="1" noChangeArrowheads="1"/>
          </p:cNvSpPr>
          <p:nvPr>
            <p:ph type="body" idx="1"/>
            <p:custDataLst>
              <p:tags r:id="rId1"/>
            </p:custDataLst>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t>The mechanism of action of metformin is not entirely understood, but it's predominant effect is to suppress hepatic glucose production and to enhance insulin sensitivity in peripheral tissues (primarily muscle). It is unclear if insulin sensitivity occurs by metformin binding to cell receptors,which leads to an increase in glucose transporter expression, or whether insulin sensitivity is simply a secondary effect of the suppressed glucose production.</a:t>
            </a:r>
          </a:p>
          <a:p>
            <a:endParaRPr lang="en-US" smtClean="0"/>
          </a:p>
          <a:p>
            <a:r>
              <a:rPr lang="en-US" smtClean="0"/>
              <a:t>Metformin's ability to lower A1C and decrease fasting plasma glucose is similar to that of sulfonylurea drugs.  However, the UKPDS showed that those who received metformin had less hypoglycemia and weight gain than those who received sulfonylureas.</a:t>
            </a:r>
          </a:p>
          <a:p>
            <a:endParaRPr lang="en-US" smtClean="0"/>
          </a:p>
          <a:p>
            <a:r>
              <a:rPr lang="en-US" smtClean="0"/>
              <a:t>Metformin must be avoided in patients with renal impairments, as those patients are at higher risk of experiencing lactic acidosis.  However, metformin is an effective monotherapy and may be an ideal drug for overweight patients since it does not cause weight gain and has been seen to cause modest amounts of weight loss when first administered.  Diarrhea and abdominal discomfort can be alleviated by changes in diet and slow increases in metformin dosage. </a:t>
            </a:r>
          </a:p>
        </p:txBody>
      </p:sp>
    </p:spTree>
    <p:extLst>
      <p:ext uri="{BB962C8B-B14F-4D97-AF65-F5344CB8AC3E}">
        <p14:creationId xmlns:p14="http://schemas.microsoft.com/office/powerpoint/2010/main" val="4116029708"/>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fld id="{39CAD049-B6E0-4748-87EC-3B4174F5D9BB}" type="slidenum">
              <a:rPr lang="en-US" smtClean="0">
                <a:solidFill>
                  <a:srgbClr val="000000"/>
                </a:solidFill>
                <a:latin typeface="Times New Roman" pitchFamily="18" charset="0"/>
              </a:rPr>
              <a:pPr/>
              <a:t>203</a:t>
            </a:fld>
            <a:endParaRPr lang="en-US" smtClean="0">
              <a:solidFill>
                <a:srgbClr val="000000"/>
              </a:solidFill>
              <a:latin typeface="Times New Roman" pitchFamily="18" charset="0"/>
            </a:endParaRPr>
          </a:p>
        </p:txBody>
      </p:sp>
      <p:sp>
        <p:nvSpPr>
          <p:cNvPr id="101379" name="Rectangle 7"/>
          <p:cNvSpPr txBox="1">
            <a:spLocks noGrp="1" noChangeArrowheads="1"/>
          </p:cNvSpPr>
          <p:nvPr/>
        </p:nvSpPr>
        <p:spPr bwMode="auto">
          <a:xfrm>
            <a:off x="3806430" y="8574265"/>
            <a:ext cx="2911872" cy="44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89160" tIns="44579" rIns="89160" bIns="44579"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fontAlgn="auto" hangingPunct="1">
              <a:spcBef>
                <a:spcPts val="0"/>
              </a:spcBef>
              <a:spcAft>
                <a:spcPts val="0"/>
              </a:spcAft>
            </a:pPr>
            <a:fld id="{976F90F4-95E9-4A5B-8526-D79B5FF06BF2}" type="slidenum">
              <a:rPr lang="en-US" sz="1200">
                <a:solidFill>
                  <a:srgbClr val="000000"/>
                </a:solidFill>
                <a:latin typeface="Times New Roman" pitchFamily="18" charset="0"/>
              </a:rPr>
              <a:pPr algn="r" eaLnBrk="1" fontAlgn="auto" hangingPunct="1">
                <a:spcBef>
                  <a:spcPts val="0"/>
                </a:spcBef>
                <a:spcAft>
                  <a:spcPts val="0"/>
                </a:spcAft>
              </a:pPr>
              <a:t>203</a:t>
            </a:fld>
            <a:endParaRPr lang="en-US" sz="1200">
              <a:solidFill>
                <a:srgbClr val="000000"/>
              </a:solidFill>
              <a:latin typeface="Times New Roman" pitchFamily="18" charset="0"/>
            </a:endParaRPr>
          </a:p>
        </p:txBody>
      </p:sp>
      <p:sp>
        <p:nvSpPr>
          <p:cNvPr id="101380" name="Rectangle 6"/>
          <p:cNvSpPr>
            <a:spLocks noGrp="1" noChangeArrowheads="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r>
              <a:rPr lang="en-US" smtClean="0">
                <a:solidFill>
                  <a:srgbClr val="000000"/>
                </a:solidFill>
                <a:latin typeface="Times New Roman" pitchFamily="18" charset="0"/>
              </a:rPr>
              <a:t>Diabetes Educational Services© (530) 893 - 8635 </a:t>
            </a:r>
          </a:p>
        </p:txBody>
      </p:sp>
      <p:sp>
        <p:nvSpPr>
          <p:cNvPr id="101381" name="Rectangle 7"/>
          <p:cNvSpPr txBox="1">
            <a:spLocks noGrp="1" noChangeArrowheads="1"/>
          </p:cNvSpPr>
          <p:nvPr/>
        </p:nvSpPr>
        <p:spPr bwMode="auto">
          <a:xfrm>
            <a:off x="3806430" y="8574265"/>
            <a:ext cx="2911872" cy="44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89160" tIns="44579" rIns="89160" bIns="44579"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fontAlgn="auto" hangingPunct="1">
              <a:spcBef>
                <a:spcPts val="0"/>
              </a:spcBef>
              <a:spcAft>
                <a:spcPts val="0"/>
              </a:spcAft>
            </a:pPr>
            <a:fld id="{6ADC6F63-8B05-4736-B85D-3104FAC280E1}" type="slidenum">
              <a:rPr lang="en-US" sz="1200">
                <a:solidFill>
                  <a:srgbClr val="000000"/>
                </a:solidFill>
                <a:latin typeface="Times New Roman" pitchFamily="18" charset="0"/>
              </a:rPr>
              <a:pPr algn="r" eaLnBrk="1" fontAlgn="auto" hangingPunct="1">
                <a:spcBef>
                  <a:spcPts val="0"/>
                </a:spcBef>
                <a:spcAft>
                  <a:spcPts val="0"/>
                </a:spcAft>
              </a:pPr>
              <a:t>203</a:t>
            </a:fld>
            <a:endParaRPr lang="en-US" sz="1200">
              <a:solidFill>
                <a:srgbClr val="000000"/>
              </a:solidFill>
              <a:latin typeface="Times New Roman" pitchFamily="18" charset="0"/>
            </a:endParaRPr>
          </a:p>
        </p:txBody>
      </p:sp>
      <p:sp>
        <p:nvSpPr>
          <p:cNvPr id="101382" name="Rectangle 2"/>
          <p:cNvSpPr>
            <a:spLocks noGrp="1" noRot="1" noChangeAspect="1" noChangeArrowheads="1" noTextEdit="1"/>
          </p:cNvSpPr>
          <p:nvPr>
            <p:ph type="sldImg"/>
          </p:nvPr>
        </p:nvSpPr>
        <p:spPr>
          <a:xfrm>
            <a:off x="1125538" y="671513"/>
            <a:ext cx="4470400" cy="3354387"/>
          </a:xfrm>
          <a:ln/>
        </p:spPr>
      </p:sp>
      <p:sp>
        <p:nvSpPr>
          <p:cNvPr id="101383" name="Rectangle 3"/>
          <p:cNvSpPr>
            <a:spLocks noGrp="1" noChangeArrowheads="1"/>
          </p:cNvSpPr>
          <p:nvPr>
            <p:ph type="body" idx="1"/>
            <p:custDataLst>
              <p:tags r:id="rId1"/>
            </p:custDataLst>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t>The mechanism of action of metformin is not entirely understood, but it's predominant effect is to suppress hepatic glucose production and to enhance insulin sensitivity in peripheral tissues (primarily muscle). It is unclear if insulin sensitivity occurs by metformin binding to cell receptors,which leads to an increase in glucose transporter expression, or whether insulin sensitivity is simply a secondary effect of the suppressed glucose production.</a:t>
            </a:r>
          </a:p>
          <a:p>
            <a:endParaRPr lang="en-US" smtClean="0"/>
          </a:p>
          <a:p>
            <a:r>
              <a:rPr lang="en-US" smtClean="0"/>
              <a:t>Metformin's ability to lower A1C and decrease fasting plasma glucose is similar to that of sulfonylurea drugs.  However, the UKPDS showed that those who received metformin had less hypoglycemia and weight gain than those who received sulfonylureas.</a:t>
            </a:r>
          </a:p>
          <a:p>
            <a:endParaRPr lang="en-US" smtClean="0"/>
          </a:p>
          <a:p>
            <a:r>
              <a:rPr lang="en-US" smtClean="0"/>
              <a:t>Metformin must be avoided in patients with renal impairments, as those patients are at higher risk of experiencing lactic acidosis.  However, metformin is an effective monotherapy and may be an ideal drug for overweight patients since it does not cause weight gain and has been seen to cause modest amounts of weight loss when first administered.  Diarrhea and abdominal discomfort can be alleviated by changes in diet and slow increases in metformin dosage. </a:t>
            </a:r>
          </a:p>
        </p:txBody>
      </p:sp>
    </p:spTree>
    <p:extLst>
      <p:ext uri="{BB962C8B-B14F-4D97-AF65-F5344CB8AC3E}">
        <p14:creationId xmlns:p14="http://schemas.microsoft.com/office/powerpoint/2010/main" val="3368521693"/>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fld id="{130CA763-479D-40CE-963D-E3707179D370}" type="slidenum">
              <a:rPr lang="en-US" smtClean="0">
                <a:solidFill>
                  <a:srgbClr val="000000"/>
                </a:solidFill>
                <a:latin typeface="Times New Roman" pitchFamily="18" charset="0"/>
              </a:rPr>
              <a:pPr/>
              <a:t>204</a:t>
            </a:fld>
            <a:endParaRPr lang="en-US" smtClean="0">
              <a:solidFill>
                <a:srgbClr val="000000"/>
              </a:solidFill>
              <a:latin typeface="Times New Roman" pitchFamily="18" charset="0"/>
            </a:endParaRPr>
          </a:p>
        </p:txBody>
      </p:sp>
      <p:sp>
        <p:nvSpPr>
          <p:cNvPr id="102403" name="Rectangle 7"/>
          <p:cNvSpPr txBox="1">
            <a:spLocks noGrp="1" noChangeArrowheads="1"/>
          </p:cNvSpPr>
          <p:nvPr/>
        </p:nvSpPr>
        <p:spPr bwMode="auto">
          <a:xfrm>
            <a:off x="3806430" y="8574265"/>
            <a:ext cx="2911872" cy="44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89160" tIns="44579" rIns="89160" bIns="44579"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fld id="{9E45EABD-3960-457E-826F-BCCD088FAA53}" type="slidenum">
              <a:rPr lang="en-US" sz="1200">
                <a:solidFill>
                  <a:srgbClr val="000000"/>
                </a:solidFill>
                <a:latin typeface="Times New Roman" pitchFamily="18" charset="0"/>
              </a:rPr>
              <a:pPr algn="r"/>
              <a:t>204</a:t>
            </a:fld>
            <a:endParaRPr lang="en-US" sz="1200">
              <a:solidFill>
                <a:srgbClr val="000000"/>
              </a:solidFill>
              <a:latin typeface="Times New Roman" pitchFamily="18" charset="0"/>
            </a:endParaRPr>
          </a:p>
        </p:txBody>
      </p:sp>
      <p:sp>
        <p:nvSpPr>
          <p:cNvPr id="102404" name="Slide Image Placeholder 1"/>
          <p:cNvSpPr>
            <a:spLocks noGrp="1" noRot="1" noChangeAspect="1" noTextEdit="1"/>
          </p:cNvSpPr>
          <p:nvPr>
            <p:ph type="sldImg"/>
          </p:nvPr>
        </p:nvSpPr>
        <p:spPr>
          <a:ln/>
        </p:spPr>
      </p:sp>
      <p:sp>
        <p:nvSpPr>
          <p:cNvPr id="102405"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102406"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r>
              <a:rPr lang="en-US" smtClean="0">
                <a:solidFill>
                  <a:srgbClr val="000000"/>
                </a:solidFill>
                <a:latin typeface="Times New Roman" pitchFamily="18" charset="0"/>
              </a:rPr>
              <a:t>Diabetes Educational Services© (530) 893 - 8635 </a:t>
            </a:r>
          </a:p>
        </p:txBody>
      </p:sp>
      <p:sp>
        <p:nvSpPr>
          <p:cNvPr id="102407" name="Slide Number Placeholder 4"/>
          <p:cNvSpPr txBox="1">
            <a:spLocks noGrp="1"/>
          </p:cNvSpPr>
          <p:nvPr/>
        </p:nvSpPr>
        <p:spPr bwMode="auto">
          <a:xfrm>
            <a:off x="3806430" y="8574265"/>
            <a:ext cx="2911872" cy="44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89160" tIns="44579" rIns="89160" bIns="44579"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fld id="{E8092F3D-FC85-418F-8660-9AA3A7AA6367}" type="slidenum">
              <a:rPr lang="en-US" sz="1200">
                <a:solidFill>
                  <a:srgbClr val="000000"/>
                </a:solidFill>
                <a:latin typeface="Times New Roman" pitchFamily="18" charset="0"/>
              </a:rPr>
              <a:pPr algn="r"/>
              <a:t>204</a:t>
            </a:fld>
            <a:endParaRPr lang="en-US" sz="1200">
              <a:solidFill>
                <a:srgbClr val="000000"/>
              </a:solidFill>
              <a:latin typeface="Times New Roman" pitchFamily="18" charset="0"/>
            </a:endParaRPr>
          </a:p>
        </p:txBody>
      </p:sp>
    </p:spTree>
    <p:extLst>
      <p:ext uri="{BB962C8B-B14F-4D97-AF65-F5344CB8AC3E}">
        <p14:creationId xmlns:p14="http://schemas.microsoft.com/office/powerpoint/2010/main" val="4287400783"/>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Slide Image Placeholder 1"/>
          <p:cNvSpPr>
            <a:spLocks noGrp="1" noRot="1" noChangeAspect="1" noTextEdit="1"/>
          </p:cNvSpPr>
          <p:nvPr>
            <p:ph type="sldImg"/>
          </p:nvPr>
        </p:nvSpPr>
        <p:spPr>
          <a:ln/>
        </p:spPr>
      </p:sp>
      <p:sp>
        <p:nvSpPr>
          <p:cNvPr id="103427"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endParaRPr lang="en-US" smtClean="0"/>
          </a:p>
        </p:txBody>
      </p:sp>
      <p:sp>
        <p:nvSpPr>
          <p:cNvPr id="103428"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r>
              <a:rPr lang="en-US" dirty="0" smtClean="0">
                <a:latin typeface="Times New Roman" pitchFamily="18" charset="0"/>
              </a:rPr>
              <a:t>© Copyright 1999-2013, Diabetes Educational Services, All Rights Reserved© Copyright 1999-2013, Diabetes Educational </a:t>
            </a:r>
            <a:r>
              <a:rPr lang="en-US" dirty="0" err="1" smtClean="0">
                <a:latin typeface="Times New Roman" pitchFamily="18" charset="0"/>
              </a:rPr>
              <a:t>ServicesDiabetes</a:t>
            </a:r>
            <a:r>
              <a:rPr lang="en-US" dirty="0" smtClean="0">
                <a:latin typeface="Times New Roman" pitchFamily="18" charset="0"/>
              </a:rPr>
              <a:t> Educational Services© (530) 893 - 8635 </a:t>
            </a:r>
          </a:p>
        </p:txBody>
      </p:sp>
      <p:sp>
        <p:nvSpPr>
          <p:cNvPr id="103429"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fld id="{4084D292-B992-4D24-BEAA-5F9EE49E4A6D}" type="slidenum">
              <a:rPr lang="en-US" smtClean="0">
                <a:latin typeface="Times New Roman" pitchFamily="18" charset="0"/>
              </a:rPr>
              <a:pPr/>
              <a:t>205</a:t>
            </a:fld>
            <a:endParaRPr lang="en-US" smtClean="0">
              <a:latin typeface="Times New Roman" pitchFamily="18" charset="0"/>
            </a:endParaRPr>
          </a:p>
        </p:txBody>
      </p:sp>
    </p:spTree>
    <p:extLst>
      <p:ext uri="{BB962C8B-B14F-4D97-AF65-F5344CB8AC3E}">
        <p14:creationId xmlns:p14="http://schemas.microsoft.com/office/powerpoint/2010/main" val="1833700563"/>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2626" name="Slide Image Placeholder 1"/>
          <p:cNvSpPr>
            <a:spLocks noGrp="1" noRot="1" noChangeAspect="1" noTextEdit="1"/>
          </p:cNvSpPr>
          <p:nvPr>
            <p:ph type="sldImg"/>
          </p:nvPr>
        </p:nvSpPr>
        <p:spPr>
          <a:ln/>
        </p:spPr>
      </p:sp>
      <p:sp>
        <p:nvSpPr>
          <p:cNvPr id="28262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endParaRPr lang="en-US" smtClean="0"/>
          </a:p>
        </p:txBody>
      </p:sp>
      <p:sp>
        <p:nvSpPr>
          <p:cNvPr id="282628" name="Footer Placeholder 3"/>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200" smtClean="0"/>
              <a:t>© Copyright 1999-2012, Diabetes Educational Services, All Rights Reserved© Copyright 1999-2012, Diabetes Educational ServicesDiabetes Educational Services© (530) 893 - 8635 </a:t>
            </a:r>
          </a:p>
        </p:txBody>
      </p:sp>
      <p:sp>
        <p:nvSpPr>
          <p:cNvPr id="282629" name="Slide Number Placeholder 4"/>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E7AD2FD3-2207-4741-8EE7-5B4079A46C46}" type="slidenum">
              <a:rPr lang="en-US" sz="1200" smtClean="0"/>
              <a:pPr eaLnBrk="1" hangingPunct="1"/>
              <a:t>206</a:t>
            </a:fld>
            <a:endParaRPr lang="en-US" sz="1200" smtClean="0"/>
          </a:p>
        </p:txBody>
      </p:sp>
    </p:spTree>
    <p:extLst>
      <p:ext uri="{BB962C8B-B14F-4D97-AF65-F5344CB8AC3E}">
        <p14:creationId xmlns:p14="http://schemas.microsoft.com/office/powerpoint/2010/main" val="1863572563"/>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fld id="{F3097705-B1BA-4476-8732-33A570312E02}" type="slidenum">
              <a:rPr lang="en-US" smtClean="0">
                <a:latin typeface="Times New Roman" pitchFamily="18" charset="0"/>
              </a:rPr>
              <a:pPr/>
              <a:t>207</a:t>
            </a:fld>
            <a:endParaRPr lang="en-US" smtClean="0">
              <a:latin typeface="Times New Roman" pitchFamily="18" charset="0"/>
            </a:endParaRPr>
          </a:p>
        </p:txBody>
      </p:sp>
      <p:sp>
        <p:nvSpPr>
          <p:cNvPr id="104451" name="Rectangle 7"/>
          <p:cNvSpPr txBox="1">
            <a:spLocks noGrp="1" noChangeArrowheads="1"/>
          </p:cNvSpPr>
          <p:nvPr/>
        </p:nvSpPr>
        <p:spPr bwMode="auto">
          <a:xfrm>
            <a:off x="3806430" y="8574265"/>
            <a:ext cx="2911872" cy="44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89160" tIns="44579" rIns="89160" bIns="44579"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fld id="{91666B2A-2EFC-4A8E-BA3A-748F59103D77}" type="slidenum">
              <a:rPr lang="en-US" sz="1200">
                <a:latin typeface="Times New Roman" pitchFamily="18" charset="0"/>
              </a:rPr>
              <a:pPr algn="r"/>
              <a:t>207</a:t>
            </a:fld>
            <a:endParaRPr lang="en-US" sz="1200">
              <a:latin typeface="Times New Roman" pitchFamily="18" charset="0"/>
            </a:endParaRPr>
          </a:p>
        </p:txBody>
      </p:sp>
      <p:sp>
        <p:nvSpPr>
          <p:cNvPr id="104452" name="Slide Image Placeholder 1"/>
          <p:cNvSpPr>
            <a:spLocks noGrp="1" noRot="1" noChangeAspect="1" noTextEdit="1"/>
          </p:cNvSpPr>
          <p:nvPr>
            <p:ph type="sldImg"/>
          </p:nvPr>
        </p:nvSpPr>
        <p:spPr>
          <a:ln/>
        </p:spPr>
      </p:sp>
      <p:sp>
        <p:nvSpPr>
          <p:cNvPr id="104453"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104454"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r>
              <a:rPr lang="en-US" smtClean="0">
                <a:latin typeface="Times New Roman" pitchFamily="18" charset="0"/>
              </a:rPr>
              <a:t>Diabetes Educational Services© (530) 893 - 8635 </a:t>
            </a:r>
          </a:p>
        </p:txBody>
      </p:sp>
      <p:sp>
        <p:nvSpPr>
          <p:cNvPr id="104455" name="Slide Number Placeholder 4"/>
          <p:cNvSpPr txBox="1">
            <a:spLocks noGrp="1"/>
          </p:cNvSpPr>
          <p:nvPr/>
        </p:nvSpPr>
        <p:spPr bwMode="auto">
          <a:xfrm>
            <a:off x="3806430" y="8574265"/>
            <a:ext cx="2911872" cy="44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89160" tIns="44579" rIns="89160" bIns="44579"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fld id="{25726CCA-08D2-4101-8D20-6E336142DC29}" type="slidenum">
              <a:rPr lang="en-US" sz="1200">
                <a:latin typeface="Times New Roman" pitchFamily="18" charset="0"/>
              </a:rPr>
              <a:pPr algn="r"/>
              <a:t>207</a:t>
            </a:fld>
            <a:endParaRPr lang="en-US" sz="1200">
              <a:latin typeface="Times New Roman" pitchFamily="18" charset="0"/>
            </a:endParaRPr>
          </a:p>
        </p:txBody>
      </p:sp>
    </p:spTree>
    <p:extLst>
      <p:ext uri="{BB962C8B-B14F-4D97-AF65-F5344CB8AC3E}">
        <p14:creationId xmlns:p14="http://schemas.microsoft.com/office/powerpoint/2010/main" val="1032150305"/>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fld id="{53F61F08-8B16-4A5A-9A74-C38EC6803E2A}" type="slidenum">
              <a:rPr lang="en-US" smtClean="0">
                <a:latin typeface="Times New Roman" pitchFamily="18" charset="0"/>
              </a:rPr>
              <a:pPr/>
              <a:t>208</a:t>
            </a:fld>
            <a:endParaRPr lang="en-US" smtClean="0">
              <a:latin typeface="Times New Roman" pitchFamily="18" charset="0"/>
            </a:endParaRPr>
          </a:p>
        </p:txBody>
      </p:sp>
      <p:sp>
        <p:nvSpPr>
          <p:cNvPr id="105475" name="Rectangle 7"/>
          <p:cNvSpPr txBox="1">
            <a:spLocks noGrp="1" noChangeArrowheads="1"/>
          </p:cNvSpPr>
          <p:nvPr/>
        </p:nvSpPr>
        <p:spPr bwMode="auto">
          <a:xfrm>
            <a:off x="3806430" y="8574265"/>
            <a:ext cx="2911872" cy="44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89160" tIns="44579" rIns="89160" bIns="44579"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fld id="{5D7C7E92-D500-4F58-81DA-CA813D8A7DA3}" type="slidenum">
              <a:rPr lang="en-US" sz="1200">
                <a:latin typeface="Times New Roman" pitchFamily="18" charset="0"/>
              </a:rPr>
              <a:pPr algn="r"/>
              <a:t>208</a:t>
            </a:fld>
            <a:endParaRPr lang="en-US" sz="1200">
              <a:latin typeface="Times New Roman" pitchFamily="18" charset="0"/>
            </a:endParaRPr>
          </a:p>
        </p:txBody>
      </p:sp>
      <p:sp>
        <p:nvSpPr>
          <p:cNvPr id="105476" name="Rectangle 6"/>
          <p:cNvSpPr>
            <a:spLocks noGrp="1" noChangeArrowheads="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r>
              <a:rPr lang="en-US" smtClean="0">
                <a:latin typeface="Times New Roman" pitchFamily="18" charset="0"/>
              </a:rPr>
              <a:t>Diabetes Educational Services© (530) 893 - 8635 </a:t>
            </a:r>
          </a:p>
        </p:txBody>
      </p:sp>
      <p:sp>
        <p:nvSpPr>
          <p:cNvPr id="105477" name="Rectangle 7"/>
          <p:cNvSpPr txBox="1">
            <a:spLocks noGrp="1" noChangeArrowheads="1"/>
          </p:cNvSpPr>
          <p:nvPr/>
        </p:nvSpPr>
        <p:spPr bwMode="auto">
          <a:xfrm>
            <a:off x="3806430" y="8574265"/>
            <a:ext cx="2911872" cy="44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89160" tIns="44579" rIns="89160" bIns="44579"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fld id="{0857D72C-EAC9-4502-BA35-22D08959031D}" type="slidenum">
              <a:rPr lang="en-US" sz="1200">
                <a:latin typeface="Times New Roman" pitchFamily="18" charset="0"/>
              </a:rPr>
              <a:pPr algn="r"/>
              <a:t>208</a:t>
            </a:fld>
            <a:endParaRPr lang="en-US" sz="1200">
              <a:latin typeface="Times New Roman" pitchFamily="18" charset="0"/>
            </a:endParaRPr>
          </a:p>
        </p:txBody>
      </p:sp>
      <p:sp>
        <p:nvSpPr>
          <p:cNvPr id="105478" name="Rectangle 2"/>
          <p:cNvSpPr>
            <a:spLocks noGrp="1" noRot="1" noChangeAspect="1" noChangeArrowheads="1" noTextEdit="1"/>
          </p:cNvSpPr>
          <p:nvPr>
            <p:ph type="sldImg"/>
          </p:nvPr>
        </p:nvSpPr>
        <p:spPr>
          <a:xfrm>
            <a:off x="1125538" y="671513"/>
            <a:ext cx="4470400" cy="3354387"/>
          </a:xfrm>
          <a:ln/>
        </p:spPr>
      </p:sp>
      <p:sp>
        <p:nvSpPr>
          <p:cNvPr id="105479" name="Rectangle 3"/>
          <p:cNvSpPr>
            <a:spLocks noGrp="1" noChangeArrowheads="1"/>
          </p:cNvSpPr>
          <p:nvPr>
            <p:ph type="body" idx="1"/>
            <p:custDataLst>
              <p:tags r:id="rId1"/>
            </p:custDataLst>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t>Sulfonylureas (SUs) increase insulin secretion by binding to receptors on the surface of pancreatic beta cells, triggering a series of reactions which leads to insulin secretion.</a:t>
            </a:r>
          </a:p>
          <a:p>
            <a:endParaRPr lang="en-US" smtClean="0"/>
          </a:p>
          <a:p>
            <a:r>
              <a:rPr lang="en-US" smtClean="0"/>
              <a:t>Because SUs cause circulating insulin levels to increase, there is a risk of hypoglycemia. There is also some concern that increased insulin levels are associated with cardiovascular disease, however the UKPDS did not show a relationship between increased mortality and SU administration.  Finally, there is concern that SUs will exhaust beta cell function by increasing insulin secretion.  However, the decline in beta cell function is more likely caused by the disease itself, and not the use of SUs.  </a:t>
            </a:r>
          </a:p>
          <a:p>
            <a:endParaRPr lang="en-US" smtClean="0"/>
          </a:p>
          <a:p>
            <a:r>
              <a:rPr lang="en-US" smtClean="0"/>
              <a:t>First generation sulfonylureas are just as efficacious as the second generation drugs, however the second generation may be more potent and safer than first. When diet and exercise fail, SUs are an effective monotherapy. </a:t>
            </a:r>
          </a:p>
        </p:txBody>
      </p:sp>
    </p:spTree>
    <p:extLst>
      <p:ext uri="{BB962C8B-B14F-4D97-AF65-F5344CB8AC3E}">
        <p14:creationId xmlns:p14="http://schemas.microsoft.com/office/powerpoint/2010/main" val="3732850524"/>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fld id="{2798D39C-C33A-4CAC-9B66-2B35B9C5EB5E}" type="slidenum">
              <a:rPr lang="en-US" smtClean="0">
                <a:latin typeface="Times New Roman" pitchFamily="18" charset="0"/>
              </a:rPr>
              <a:pPr/>
              <a:t>209</a:t>
            </a:fld>
            <a:endParaRPr lang="en-US" smtClean="0">
              <a:latin typeface="Times New Roman" pitchFamily="18" charset="0"/>
            </a:endParaRPr>
          </a:p>
        </p:txBody>
      </p:sp>
      <p:sp>
        <p:nvSpPr>
          <p:cNvPr id="107523" name="Rectangle 7"/>
          <p:cNvSpPr txBox="1">
            <a:spLocks noGrp="1" noChangeArrowheads="1"/>
          </p:cNvSpPr>
          <p:nvPr/>
        </p:nvSpPr>
        <p:spPr bwMode="auto">
          <a:xfrm>
            <a:off x="3806430" y="8574265"/>
            <a:ext cx="2911872" cy="44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89160" tIns="44579" rIns="89160" bIns="44579"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fld id="{7B470D1C-D501-4991-9EB0-69BC0A450F9A}" type="slidenum">
              <a:rPr lang="en-US" sz="1200">
                <a:latin typeface="Times New Roman" pitchFamily="18" charset="0"/>
              </a:rPr>
              <a:pPr algn="r"/>
              <a:t>209</a:t>
            </a:fld>
            <a:endParaRPr lang="en-US" sz="1200">
              <a:latin typeface="Times New Roman" pitchFamily="18" charset="0"/>
            </a:endParaRPr>
          </a:p>
        </p:txBody>
      </p:sp>
      <p:sp>
        <p:nvSpPr>
          <p:cNvPr id="107524" name="Slide Image Placeholder 1"/>
          <p:cNvSpPr>
            <a:spLocks noGrp="1" noRot="1" noChangeAspect="1" noTextEdit="1"/>
          </p:cNvSpPr>
          <p:nvPr>
            <p:ph type="sldImg"/>
          </p:nvPr>
        </p:nvSpPr>
        <p:spPr>
          <a:ln/>
        </p:spPr>
      </p:sp>
      <p:sp>
        <p:nvSpPr>
          <p:cNvPr id="107525"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107526"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r>
              <a:rPr lang="en-US" smtClean="0">
                <a:latin typeface="Times New Roman" pitchFamily="18" charset="0"/>
              </a:rPr>
              <a:t>Diabetes Educational Services© (530) 893 - 8635 </a:t>
            </a:r>
          </a:p>
        </p:txBody>
      </p:sp>
      <p:sp>
        <p:nvSpPr>
          <p:cNvPr id="107527" name="Slide Number Placeholder 4"/>
          <p:cNvSpPr txBox="1">
            <a:spLocks noGrp="1"/>
          </p:cNvSpPr>
          <p:nvPr/>
        </p:nvSpPr>
        <p:spPr bwMode="auto">
          <a:xfrm>
            <a:off x="3806430" y="8574265"/>
            <a:ext cx="2911872" cy="44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89160" tIns="44579" rIns="89160" bIns="44579"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fld id="{0043495E-5A58-4A70-AB16-C01D79B18F5F}" type="slidenum">
              <a:rPr lang="en-US" sz="1200">
                <a:latin typeface="Times New Roman" pitchFamily="18" charset="0"/>
              </a:rPr>
              <a:pPr algn="r"/>
              <a:t>209</a:t>
            </a:fld>
            <a:endParaRPr lang="en-US" sz="1200">
              <a:latin typeface="Times New Roman" pitchFamily="18" charset="0"/>
            </a:endParaRPr>
          </a:p>
        </p:txBody>
      </p:sp>
    </p:spTree>
    <p:extLst>
      <p:ext uri="{BB962C8B-B14F-4D97-AF65-F5344CB8AC3E}">
        <p14:creationId xmlns:p14="http://schemas.microsoft.com/office/powerpoint/2010/main" val="1839133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10" name="Slide Image Placeholder 1"/>
          <p:cNvSpPr>
            <a:spLocks noGrp="1" noRot="1" noChangeAspect="1" noTextEdit="1"/>
          </p:cNvSpPr>
          <p:nvPr>
            <p:ph type="sldImg"/>
          </p:nvPr>
        </p:nvSpPr>
        <p:spPr>
          <a:ln/>
        </p:spPr>
      </p:sp>
      <p:sp>
        <p:nvSpPr>
          <p:cNvPr id="222211"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221188" name="Slide Number Placeholder 3"/>
          <p:cNvSpPr>
            <a:spLocks noGrp="1"/>
          </p:cNvSpPr>
          <p:nvPr>
            <p:ph type="sldNum" sz="quarter" idx="5"/>
          </p:nvPr>
        </p:nvSpPr>
        <p:spPr/>
        <p:txBody>
          <a:bodyPr/>
          <a:lstStyle/>
          <a:p>
            <a:pPr>
              <a:defRPr/>
            </a:pPr>
            <a:fld id="{106EFDF9-102F-4F68-8EFB-3F199688A5B7}" type="slidenum">
              <a:rPr lang="en-US" smtClean="0"/>
              <a:pPr>
                <a:defRPr/>
              </a:pPr>
              <a:t>22</a:t>
            </a:fld>
            <a:endParaRPr lang="en-US" smtClean="0"/>
          </a:p>
        </p:txBody>
      </p:sp>
    </p:spTree>
    <p:extLst>
      <p:ext uri="{BB962C8B-B14F-4D97-AF65-F5344CB8AC3E}">
        <p14:creationId xmlns:p14="http://schemas.microsoft.com/office/powerpoint/2010/main" val="2951989925"/>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fld id="{0AB0BD15-4570-4A5C-98FE-3C9BBD168FE1}" type="slidenum">
              <a:rPr lang="en-US" smtClean="0">
                <a:latin typeface="Times New Roman" pitchFamily="18" charset="0"/>
              </a:rPr>
              <a:pPr/>
              <a:t>210</a:t>
            </a:fld>
            <a:endParaRPr lang="en-US" smtClean="0">
              <a:latin typeface="Times New Roman" pitchFamily="18" charset="0"/>
            </a:endParaRPr>
          </a:p>
        </p:txBody>
      </p:sp>
      <p:sp>
        <p:nvSpPr>
          <p:cNvPr id="108547" name="Rectangle 7"/>
          <p:cNvSpPr txBox="1">
            <a:spLocks noGrp="1" noChangeArrowheads="1"/>
          </p:cNvSpPr>
          <p:nvPr/>
        </p:nvSpPr>
        <p:spPr bwMode="auto">
          <a:xfrm>
            <a:off x="3806430" y="8574265"/>
            <a:ext cx="2911872" cy="44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89160" tIns="44579" rIns="89160" bIns="44579"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fld id="{87C3FBE1-7BD0-4DC2-9837-DCBCD2E1CADF}" type="slidenum">
              <a:rPr lang="en-US" sz="1200">
                <a:latin typeface="Times New Roman" pitchFamily="18" charset="0"/>
              </a:rPr>
              <a:pPr algn="r"/>
              <a:t>210</a:t>
            </a:fld>
            <a:endParaRPr lang="en-US" sz="1200">
              <a:latin typeface="Times New Roman" pitchFamily="18" charset="0"/>
            </a:endParaRPr>
          </a:p>
        </p:txBody>
      </p:sp>
      <p:sp>
        <p:nvSpPr>
          <p:cNvPr id="108548" name="Rectangle 6"/>
          <p:cNvSpPr>
            <a:spLocks noGrp="1" noChangeArrowheads="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r>
              <a:rPr lang="en-US" smtClean="0">
                <a:latin typeface="Times New Roman" pitchFamily="18" charset="0"/>
              </a:rPr>
              <a:t>Diabetes Educational Services© (530) 893 - 8635 </a:t>
            </a:r>
          </a:p>
        </p:txBody>
      </p:sp>
      <p:sp>
        <p:nvSpPr>
          <p:cNvPr id="108549" name="Rectangle 7"/>
          <p:cNvSpPr txBox="1">
            <a:spLocks noGrp="1" noChangeArrowheads="1"/>
          </p:cNvSpPr>
          <p:nvPr/>
        </p:nvSpPr>
        <p:spPr bwMode="auto">
          <a:xfrm>
            <a:off x="3806430" y="8574265"/>
            <a:ext cx="2911872" cy="44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89160" tIns="44579" rIns="89160" bIns="44579"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fld id="{86C470A0-EE92-45AA-AA4F-F7778D0DEF54}" type="slidenum">
              <a:rPr lang="en-US" sz="1200">
                <a:latin typeface="Times New Roman" pitchFamily="18" charset="0"/>
              </a:rPr>
              <a:pPr algn="r"/>
              <a:t>210</a:t>
            </a:fld>
            <a:endParaRPr lang="en-US" sz="1200">
              <a:latin typeface="Times New Roman" pitchFamily="18" charset="0"/>
            </a:endParaRPr>
          </a:p>
        </p:txBody>
      </p:sp>
      <p:sp>
        <p:nvSpPr>
          <p:cNvPr id="108550" name="Rectangle 2"/>
          <p:cNvSpPr>
            <a:spLocks noGrp="1" noRot="1" noChangeAspect="1" noChangeArrowheads="1" noTextEdit="1"/>
          </p:cNvSpPr>
          <p:nvPr>
            <p:ph type="sldImg"/>
          </p:nvPr>
        </p:nvSpPr>
        <p:spPr>
          <a:xfrm>
            <a:off x="1125538" y="671513"/>
            <a:ext cx="4470400" cy="3354387"/>
          </a:xfrm>
          <a:ln/>
        </p:spPr>
      </p:sp>
      <p:sp>
        <p:nvSpPr>
          <p:cNvPr id="108551" name="Rectangle 3"/>
          <p:cNvSpPr>
            <a:spLocks noGrp="1" noChangeArrowheads="1"/>
          </p:cNvSpPr>
          <p:nvPr>
            <p:ph type="body" idx="1"/>
            <p:custDataLst>
              <p:tags r:id="rId1"/>
            </p:custDataLst>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t>Sulfonylureas (SUs) increase insulin secretion by binding to receptors on the surface of pancreatic beta cells, triggering a series of reactions which leads to insulin secretion.</a:t>
            </a:r>
          </a:p>
          <a:p>
            <a:endParaRPr lang="en-US" smtClean="0"/>
          </a:p>
          <a:p>
            <a:r>
              <a:rPr lang="en-US" smtClean="0"/>
              <a:t>Because SUs cause circulating insulin levels to increase, there is a risk of hypoglycemia. There is also some concern that increased insulin levels are associated with cardiovascular disease, however the UKPDS did not show a relationship between increased mortality and SU administration.  Finally, there is concern that SUs will exhaust beta cell function by increasing insulin secretion.  However, the decline in beta cell function is more likely caused by the disease itself, and not the use of SUs.  </a:t>
            </a:r>
          </a:p>
          <a:p>
            <a:endParaRPr lang="en-US" smtClean="0"/>
          </a:p>
          <a:p>
            <a:r>
              <a:rPr lang="en-US" smtClean="0"/>
              <a:t>First generation sulfonylureas are just as efficacious as the second generation drugs, however the second generation may be more potent and safer than first. When diet and exercise fail, SUs are an effective monotherapy. </a:t>
            </a:r>
          </a:p>
        </p:txBody>
      </p:sp>
    </p:spTree>
    <p:extLst>
      <p:ext uri="{BB962C8B-B14F-4D97-AF65-F5344CB8AC3E}">
        <p14:creationId xmlns:p14="http://schemas.microsoft.com/office/powerpoint/2010/main" val="2084982043"/>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Slide Image Placeholder 1"/>
          <p:cNvSpPr>
            <a:spLocks noGrp="1" noRot="1" noChangeAspect="1" noTextEdit="1"/>
          </p:cNvSpPr>
          <p:nvPr>
            <p:ph type="sldImg"/>
          </p:nvPr>
        </p:nvSpPr>
        <p:spPr>
          <a:ln/>
        </p:spPr>
      </p:sp>
      <p:sp>
        <p:nvSpPr>
          <p:cNvPr id="112643"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endParaRPr lang="en-US" smtClean="0"/>
          </a:p>
        </p:txBody>
      </p:sp>
      <p:sp>
        <p:nvSpPr>
          <p:cNvPr id="112644"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r>
              <a:rPr lang="en-US" dirty="0" smtClean="0">
                <a:latin typeface="Times New Roman" pitchFamily="18" charset="0"/>
              </a:rPr>
              <a:t>© Copyright 1999-2013, Diabetes Educational Services, All Rights Reserved© Copyright 1999-2013, Diabetes Educational </a:t>
            </a:r>
            <a:r>
              <a:rPr lang="en-US" dirty="0" err="1" smtClean="0">
                <a:latin typeface="Times New Roman" pitchFamily="18" charset="0"/>
              </a:rPr>
              <a:t>ServicesDiabetes</a:t>
            </a:r>
            <a:r>
              <a:rPr lang="en-US" dirty="0" smtClean="0">
                <a:latin typeface="Times New Roman" pitchFamily="18" charset="0"/>
              </a:rPr>
              <a:t> Educational Services© (530) 893 - 8635 </a:t>
            </a:r>
          </a:p>
        </p:txBody>
      </p:sp>
      <p:sp>
        <p:nvSpPr>
          <p:cNvPr id="112645"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fld id="{C47FBFB0-7AB3-4EBC-A787-FB90FB889E13}" type="slidenum">
              <a:rPr lang="en-US" smtClean="0">
                <a:latin typeface="Times New Roman" pitchFamily="18" charset="0"/>
              </a:rPr>
              <a:pPr/>
              <a:t>211</a:t>
            </a:fld>
            <a:endParaRPr lang="en-US" smtClean="0">
              <a:latin typeface="Times New Roman" pitchFamily="18" charset="0"/>
            </a:endParaRPr>
          </a:p>
        </p:txBody>
      </p:sp>
    </p:spTree>
    <p:extLst>
      <p:ext uri="{BB962C8B-B14F-4D97-AF65-F5344CB8AC3E}">
        <p14:creationId xmlns:p14="http://schemas.microsoft.com/office/powerpoint/2010/main" val="3743445744"/>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Slide Image Placeholder 1"/>
          <p:cNvSpPr>
            <a:spLocks noGrp="1" noRot="1" noChangeAspect="1" noTextEdit="1"/>
          </p:cNvSpPr>
          <p:nvPr>
            <p:ph type="sldImg"/>
          </p:nvPr>
        </p:nvSpPr>
        <p:spPr>
          <a:ln/>
        </p:spPr>
      </p:sp>
      <p:sp>
        <p:nvSpPr>
          <p:cNvPr id="113667"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endParaRPr lang="en-US" smtClean="0"/>
          </a:p>
        </p:txBody>
      </p:sp>
      <p:sp>
        <p:nvSpPr>
          <p:cNvPr id="113668"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r>
              <a:rPr lang="en-US" dirty="0" smtClean="0">
                <a:latin typeface="Times New Roman" pitchFamily="18" charset="0"/>
              </a:rPr>
              <a:t>© Copyright 1999-2013, Diabetes Educational Services, All Rights Reserved© Copyright 1999-2013, Diabetes Educational </a:t>
            </a:r>
            <a:r>
              <a:rPr lang="en-US" dirty="0" err="1" smtClean="0">
                <a:latin typeface="Times New Roman" pitchFamily="18" charset="0"/>
              </a:rPr>
              <a:t>ServicesDiabetes</a:t>
            </a:r>
            <a:r>
              <a:rPr lang="en-US" dirty="0" smtClean="0">
                <a:latin typeface="Times New Roman" pitchFamily="18" charset="0"/>
              </a:rPr>
              <a:t> Educational Services© (530) 893 - 8635 </a:t>
            </a:r>
          </a:p>
        </p:txBody>
      </p:sp>
      <p:sp>
        <p:nvSpPr>
          <p:cNvPr id="113669"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fld id="{95B6E0CE-B842-43AF-BC6B-2F85471B83B0}" type="slidenum">
              <a:rPr lang="en-US" smtClean="0">
                <a:latin typeface="Times New Roman" pitchFamily="18" charset="0"/>
              </a:rPr>
              <a:pPr/>
              <a:t>217</a:t>
            </a:fld>
            <a:endParaRPr lang="en-US" smtClean="0">
              <a:latin typeface="Times New Roman" pitchFamily="18" charset="0"/>
            </a:endParaRPr>
          </a:p>
        </p:txBody>
      </p:sp>
    </p:spTree>
    <p:extLst>
      <p:ext uri="{BB962C8B-B14F-4D97-AF65-F5344CB8AC3E}">
        <p14:creationId xmlns:p14="http://schemas.microsoft.com/office/powerpoint/2010/main" val="961864538"/>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pPr eaLnBrk="1" hangingPunct="1"/>
            <a:fld id="{89881CF5-CE82-49CE-B0DF-C5C5728225FC}" type="slidenum">
              <a:rPr lang="en-US" smtClean="0">
                <a:latin typeface="Times New Roman" pitchFamily="18" charset="0"/>
              </a:rPr>
              <a:pPr eaLnBrk="1" hangingPunct="1"/>
              <a:t>218</a:t>
            </a:fld>
            <a:endParaRPr lang="en-US" smtClean="0">
              <a:latin typeface="Times New Roman" pitchFamily="18" charset="0"/>
            </a:endParaRPr>
          </a:p>
        </p:txBody>
      </p:sp>
      <p:sp>
        <p:nvSpPr>
          <p:cNvPr id="126979" name="Rectangle 7"/>
          <p:cNvSpPr txBox="1">
            <a:spLocks noGrp="1" noChangeArrowheads="1"/>
          </p:cNvSpPr>
          <p:nvPr/>
        </p:nvSpPr>
        <p:spPr bwMode="auto">
          <a:xfrm>
            <a:off x="3806430" y="8574265"/>
            <a:ext cx="2911872" cy="44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89151" tIns="44575" rIns="89151" bIns="44575"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fld id="{9CEB5115-A873-43C7-A601-CCF3973147D3}" type="slidenum">
              <a:rPr lang="en-US" sz="1200">
                <a:latin typeface="Times New Roman" pitchFamily="18" charset="0"/>
              </a:rPr>
              <a:pPr algn="r" eaLnBrk="1" hangingPunct="1"/>
              <a:t>218</a:t>
            </a:fld>
            <a:endParaRPr lang="en-US" sz="1200">
              <a:latin typeface="Times New Roman" pitchFamily="18" charset="0"/>
            </a:endParaRPr>
          </a:p>
        </p:txBody>
      </p:sp>
      <p:sp>
        <p:nvSpPr>
          <p:cNvPr id="126980" name="Slide Image Placeholder 1"/>
          <p:cNvSpPr>
            <a:spLocks noGrp="1" noRot="1" noChangeAspect="1" noTextEdit="1"/>
          </p:cNvSpPr>
          <p:nvPr>
            <p:ph type="sldImg"/>
          </p:nvPr>
        </p:nvSpPr>
        <p:spPr>
          <a:ln/>
        </p:spPr>
      </p:sp>
      <p:sp>
        <p:nvSpPr>
          <p:cNvPr id="126981"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126982"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pPr eaLnBrk="1" hangingPunct="1"/>
            <a:r>
              <a:rPr lang="en-US" smtClean="0">
                <a:latin typeface="Times New Roman" pitchFamily="18" charset="0"/>
              </a:rPr>
              <a:t>Diabetes Educational Services© (530) 893 - 8635 </a:t>
            </a:r>
          </a:p>
        </p:txBody>
      </p:sp>
      <p:sp>
        <p:nvSpPr>
          <p:cNvPr id="126983" name="Slide Number Placeholder 4"/>
          <p:cNvSpPr txBox="1">
            <a:spLocks noGrp="1"/>
          </p:cNvSpPr>
          <p:nvPr/>
        </p:nvSpPr>
        <p:spPr bwMode="auto">
          <a:xfrm>
            <a:off x="3806430" y="8574265"/>
            <a:ext cx="2911872" cy="44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89151" tIns="44575" rIns="89151" bIns="44575"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fld id="{25ADC3C1-FEE6-4AFD-A1C0-F8701F86939C}" type="slidenum">
              <a:rPr lang="en-US" sz="1200">
                <a:latin typeface="Times New Roman" pitchFamily="18" charset="0"/>
              </a:rPr>
              <a:pPr algn="r" eaLnBrk="1" hangingPunct="1"/>
              <a:t>218</a:t>
            </a:fld>
            <a:endParaRPr lang="en-US" sz="1200">
              <a:latin typeface="Times New Roman" pitchFamily="18" charset="0"/>
            </a:endParaRPr>
          </a:p>
        </p:txBody>
      </p:sp>
    </p:spTree>
    <p:extLst>
      <p:ext uri="{BB962C8B-B14F-4D97-AF65-F5344CB8AC3E}">
        <p14:creationId xmlns:p14="http://schemas.microsoft.com/office/powerpoint/2010/main" val="2694451716"/>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pPr eaLnBrk="1" hangingPunct="1"/>
            <a:fld id="{0CD34022-1C4B-43FA-83BD-FC15D119E1C8}" type="slidenum">
              <a:rPr lang="en-US" smtClean="0">
                <a:latin typeface="Times New Roman" pitchFamily="18" charset="0"/>
              </a:rPr>
              <a:pPr eaLnBrk="1" hangingPunct="1"/>
              <a:t>219</a:t>
            </a:fld>
            <a:endParaRPr lang="en-US" smtClean="0">
              <a:latin typeface="Times New Roman" pitchFamily="18" charset="0"/>
            </a:endParaRPr>
          </a:p>
        </p:txBody>
      </p:sp>
      <p:sp>
        <p:nvSpPr>
          <p:cNvPr id="128003" name="Rectangle 7"/>
          <p:cNvSpPr txBox="1">
            <a:spLocks noGrp="1" noChangeArrowheads="1"/>
          </p:cNvSpPr>
          <p:nvPr/>
        </p:nvSpPr>
        <p:spPr bwMode="auto">
          <a:xfrm>
            <a:off x="3806430" y="8574265"/>
            <a:ext cx="2911872" cy="44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89151" tIns="44575" rIns="89151" bIns="44575"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fld id="{D89478E1-31BA-4F33-BDCE-C3BBA028DF25}" type="slidenum">
              <a:rPr lang="en-US" sz="1200">
                <a:latin typeface="Times New Roman" pitchFamily="18" charset="0"/>
              </a:rPr>
              <a:pPr algn="r" eaLnBrk="1" hangingPunct="1"/>
              <a:t>219</a:t>
            </a:fld>
            <a:endParaRPr lang="en-US" sz="1200">
              <a:latin typeface="Times New Roman" pitchFamily="18" charset="0"/>
            </a:endParaRPr>
          </a:p>
        </p:txBody>
      </p:sp>
      <p:sp>
        <p:nvSpPr>
          <p:cNvPr id="128004" name="Slide Image Placeholder 1"/>
          <p:cNvSpPr>
            <a:spLocks noGrp="1" noRot="1" noChangeAspect="1" noTextEdit="1"/>
          </p:cNvSpPr>
          <p:nvPr>
            <p:ph type="sldImg"/>
          </p:nvPr>
        </p:nvSpPr>
        <p:spPr>
          <a:ln/>
        </p:spPr>
      </p:sp>
      <p:sp>
        <p:nvSpPr>
          <p:cNvPr id="128005"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128006"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pPr eaLnBrk="1" hangingPunct="1"/>
            <a:r>
              <a:rPr lang="en-US" smtClean="0">
                <a:latin typeface="Times New Roman" pitchFamily="18" charset="0"/>
              </a:rPr>
              <a:t>Diabetes Educational Services© (530) 893 - 8635 </a:t>
            </a:r>
          </a:p>
        </p:txBody>
      </p:sp>
      <p:sp>
        <p:nvSpPr>
          <p:cNvPr id="128007" name="Slide Number Placeholder 4"/>
          <p:cNvSpPr txBox="1">
            <a:spLocks noGrp="1"/>
          </p:cNvSpPr>
          <p:nvPr/>
        </p:nvSpPr>
        <p:spPr bwMode="auto">
          <a:xfrm>
            <a:off x="3806430" y="8574265"/>
            <a:ext cx="2911872" cy="44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89151" tIns="44575" rIns="89151" bIns="44575"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fld id="{4387ED27-72D1-44A7-8D01-ACE3EC6856B8}" type="slidenum">
              <a:rPr lang="en-US" sz="1200">
                <a:latin typeface="Times New Roman" pitchFamily="18" charset="0"/>
              </a:rPr>
              <a:pPr algn="r" eaLnBrk="1" hangingPunct="1"/>
              <a:t>219</a:t>
            </a:fld>
            <a:endParaRPr lang="en-US" sz="1200">
              <a:latin typeface="Times New Roman" pitchFamily="18" charset="0"/>
            </a:endParaRPr>
          </a:p>
        </p:txBody>
      </p:sp>
    </p:spTree>
    <p:extLst>
      <p:ext uri="{BB962C8B-B14F-4D97-AF65-F5344CB8AC3E}">
        <p14:creationId xmlns:p14="http://schemas.microsoft.com/office/powerpoint/2010/main" val="3043312392"/>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Slide Image Placeholder 1"/>
          <p:cNvSpPr>
            <a:spLocks noGrp="1" noRot="1" noChangeAspect="1" noTextEdit="1"/>
          </p:cNvSpPr>
          <p:nvPr>
            <p:ph type="sldImg"/>
          </p:nvPr>
        </p:nvSpPr>
        <p:spPr>
          <a:ln/>
        </p:spPr>
      </p:sp>
      <p:sp>
        <p:nvSpPr>
          <p:cNvPr id="129027"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endParaRPr lang="en-US" smtClean="0"/>
          </a:p>
        </p:txBody>
      </p:sp>
      <p:sp>
        <p:nvSpPr>
          <p:cNvPr id="129028"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r>
              <a:rPr lang="en-US" dirty="0" smtClean="0">
                <a:latin typeface="Times New Roman" pitchFamily="18" charset="0"/>
              </a:rPr>
              <a:t>© Copyright 1999-2013, Diabetes Educational Services, All Rights Reserved© Copyright 1999-2013, Diabetes Educational </a:t>
            </a:r>
            <a:r>
              <a:rPr lang="en-US" dirty="0" err="1" smtClean="0">
                <a:latin typeface="Times New Roman" pitchFamily="18" charset="0"/>
              </a:rPr>
              <a:t>ServicesDiabetes</a:t>
            </a:r>
            <a:r>
              <a:rPr lang="en-US" dirty="0" smtClean="0">
                <a:latin typeface="Times New Roman" pitchFamily="18" charset="0"/>
              </a:rPr>
              <a:t> Educational Services© (530) 893 - 8635 </a:t>
            </a:r>
          </a:p>
        </p:txBody>
      </p:sp>
      <p:sp>
        <p:nvSpPr>
          <p:cNvPr id="129029"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fld id="{1A355DBF-1166-4032-AA06-CDDFC08E3DA8}" type="slidenum">
              <a:rPr lang="en-US" smtClean="0">
                <a:latin typeface="Times New Roman" pitchFamily="18" charset="0"/>
              </a:rPr>
              <a:pPr/>
              <a:t>220</a:t>
            </a:fld>
            <a:endParaRPr lang="en-US" smtClean="0">
              <a:latin typeface="Times New Roman" pitchFamily="18" charset="0"/>
            </a:endParaRPr>
          </a:p>
        </p:txBody>
      </p:sp>
    </p:spTree>
    <p:extLst>
      <p:ext uri="{BB962C8B-B14F-4D97-AF65-F5344CB8AC3E}">
        <p14:creationId xmlns:p14="http://schemas.microsoft.com/office/powerpoint/2010/main" val="870220756"/>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8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9E916F88-B4F4-4385-9206-BEC7AA53E166}" type="slidenum">
              <a:rPr lang="en-US" sz="1200" smtClean="0"/>
              <a:pPr eaLnBrk="1" hangingPunct="1"/>
              <a:t>222</a:t>
            </a:fld>
            <a:endParaRPr lang="en-US" sz="1200" smtClean="0"/>
          </a:p>
        </p:txBody>
      </p:sp>
      <p:sp>
        <p:nvSpPr>
          <p:cNvPr id="290819" name="Rectangle 7"/>
          <p:cNvSpPr txBox="1">
            <a:spLocks noGrp="1" noChangeArrowheads="1"/>
          </p:cNvSpPr>
          <p:nvPr/>
        </p:nvSpPr>
        <p:spPr bwMode="auto">
          <a:xfrm>
            <a:off x="3886200" y="8710613"/>
            <a:ext cx="2971800"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1112" tIns="45555" rIns="91112" bIns="45555" anchor="b"/>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r" eaLnBrk="1" hangingPunct="1"/>
            <a:fld id="{8B00C37C-BC6C-4935-BFB9-0FBAE9FEC163}" type="slidenum">
              <a:rPr lang="en-US" sz="1200"/>
              <a:pPr algn="r" eaLnBrk="1" hangingPunct="1"/>
              <a:t>222</a:t>
            </a:fld>
            <a:endParaRPr lang="en-US" sz="1200"/>
          </a:p>
        </p:txBody>
      </p:sp>
      <p:sp>
        <p:nvSpPr>
          <p:cNvPr id="290820" name="Slide Image Placeholder 1"/>
          <p:cNvSpPr>
            <a:spLocks noGrp="1" noRot="1" noChangeAspect="1" noTextEdit="1"/>
          </p:cNvSpPr>
          <p:nvPr>
            <p:ph type="sldImg"/>
          </p:nvPr>
        </p:nvSpPr>
        <p:spPr>
          <a:ln/>
        </p:spPr>
      </p:sp>
      <p:sp>
        <p:nvSpPr>
          <p:cNvPr id="29082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290822" name="Footer Placeholder 3"/>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200" smtClean="0"/>
              <a:t>Diabetes Educational Services© (530) 893 - 8635 </a:t>
            </a:r>
          </a:p>
        </p:txBody>
      </p:sp>
      <p:sp>
        <p:nvSpPr>
          <p:cNvPr id="290823" name="Slide Number Placeholder 4"/>
          <p:cNvSpPr txBox="1">
            <a:spLocks noGrp="1"/>
          </p:cNvSpPr>
          <p:nvPr/>
        </p:nvSpPr>
        <p:spPr bwMode="auto">
          <a:xfrm>
            <a:off x="3886200" y="8710613"/>
            <a:ext cx="2971800"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1112" tIns="45555" rIns="91112" bIns="45555" anchor="b"/>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r" eaLnBrk="1" hangingPunct="1"/>
            <a:fld id="{C966A7E2-35C8-47FB-A4BF-C1E9EA178D01}" type="slidenum">
              <a:rPr lang="en-US" sz="1200"/>
              <a:pPr algn="r" eaLnBrk="1" hangingPunct="1"/>
              <a:t>222</a:t>
            </a:fld>
            <a:endParaRPr lang="en-US" sz="1200"/>
          </a:p>
        </p:txBody>
      </p:sp>
    </p:spTree>
    <p:extLst>
      <p:ext uri="{BB962C8B-B14F-4D97-AF65-F5344CB8AC3E}">
        <p14:creationId xmlns:p14="http://schemas.microsoft.com/office/powerpoint/2010/main" val="2448204924"/>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fld id="{98547E56-DF52-4A69-B7E1-5AB3AE9BA17B}" type="slidenum">
              <a:rPr lang="en-US" smtClean="0">
                <a:latin typeface="Times New Roman" pitchFamily="18" charset="0"/>
              </a:rPr>
              <a:pPr/>
              <a:t>223</a:t>
            </a:fld>
            <a:endParaRPr lang="en-US" smtClean="0">
              <a:latin typeface="Times New Roman" pitchFamily="18" charset="0"/>
            </a:endParaRPr>
          </a:p>
        </p:txBody>
      </p:sp>
      <p:sp>
        <p:nvSpPr>
          <p:cNvPr id="120835" name="Rectangle 7"/>
          <p:cNvSpPr txBox="1">
            <a:spLocks noGrp="1" noChangeArrowheads="1"/>
          </p:cNvSpPr>
          <p:nvPr/>
        </p:nvSpPr>
        <p:spPr bwMode="auto">
          <a:xfrm>
            <a:off x="3806430" y="8574265"/>
            <a:ext cx="2911872" cy="44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89160" tIns="44579" rIns="89160" bIns="44579"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fld id="{5AB29D68-60AA-49CE-ABF1-9AAD305CBB40}" type="slidenum">
              <a:rPr lang="en-US" sz="1200">
                <a:latin typeface="Times New Roman" pitchFamily="18" charset="0"/>
              </a:rPr>
              <a:pPr algn="r"/>
              <a:t>223</a:t>
            </a:fld>
            <a:endParaRPr lang="en-US" sz="1200">
              <a:latin typeface="Times New Roman" pitchFamily="18" charset="0"/>
            </a:endParaRPr>
          </a:p>
        </p:txBody>
      </p:sp>
      <p:sp>
        <p:nvSpPr>
          <p:cNvPr id="120836" name="Rectangle 6"/>
          <p:cNvSpPr>
            <a:spLocks noGrp="1" noChangeArrowheads="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r>
              <a:rPr lang="en-US" smtClean="0">
                <a:latin typeface="Times New Roman" pitchFamily="18" charset="0"/>
              </a:rPr>
              <a:t>Diabetes Educational Services© (530) 893 - 8635 </a:t>
            </a:r>
          </a:p>
        </p:txBody>
      </p:sp>
      <p:sp>
        <p:nvSpPr>
          <p:cNvPr id="120837" name="Rectangle 7"/>
          <p:cNvSpPr txBox="1">
            <a:spLocks noGrp="1" noChangeArrowheads="1"/>
          </p:cNvSpPr>
          <p:nvPr/>
        </p:nvSpPr>
        <p:spPr bwMode="auto">
          <a:xfrm>
            <a:off x="3806430" y="8574265"/>
            <a:ext cx="2911872" cy="44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89160" tIns="44579" rIns="89160" bIns="44579"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fld id="{D7122222-D52B-42B8-84ED-374AD3FFF08D}" type="slidenum">
              <a:rPr lang="en-US" sz="1200">
                <a:latin typeface="Times New Roman" pitchFamily="18" charset="0"/>
              </a:rPr>
              <a:pPr algn="r"/>
              <a:t>223</a:t>
            </a:fld>
            <a:endParaRPr lang="en-US" sz="1200">
              <a:latin typeface="Times New Roman" pitchFamily="18" charset="0"/>
            </a:endParaRPr>
          </a:p>
        </p:txBody>
      </p:sp>
      <p:sp>
        <p:nvSpPr>
          <p:cNvPr id="120838" name="Rectangle 2"/>
          <p:cNvSpPr>
            <a:spLocks noGrp="1" noRot="1" noChangeAspect="1" noChangeArrowheads="1" noTextEdit="1"/>
          </p:cNvSpPr>
          <p:nvPr>
            <p:ph type="sldImg"/>
          </p:nvPr>
        </p:nvSpPr>
        <p:spPr>
          <a:xfrm>
            <a:off x="339725" y="374650"/>
            <a:ext cx="3500438" cy="2625725"/>
          </a:xfrm>
          <a:ln/>
        </p:spPr>
      </p:sp>
      <p:sp>
        <p:nvSpPr>
          <p:cNvPr id="120839" name="Rectangle 3"/>
          <p:cNvSpPr>
            <a:spLocks noGrp="1" noChangeArrowheads="1"/>
          </p:cNvSpPr>
          <p:nvPr>
            <p:ph type="body" idx="1"/>
            <p:custDataLst>
              <p:tags r:id="rId1"/>
            </p:custDataLst>
          </p:nvPr>
        </p:nvSpPr>
        <p:spPr>
          <a:xfrm>
            <a:off x="372734" y="3149983"/>
            <a:ext cx="5972836" cy="5557336"/>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smtClean="0"/>
              <a:t>Required</a:t>
            </a:r>
          </a:p>
          <a:p>
            <a:pPr lvl="1"/>
            <a:endParaRPr lang="en-US" smtClean="0"/>
          </a:p>
          <a:p>
            <a:r>
              <a:rPr lang="en-US" smtClean="0"/>
              <a:t>DISCUSSION POINTS:</a:t>
            </a:r>
          </a:p>
          <a:p>
            <a:pPr lvl="1"/>
            <a:r>
              <a:rPr lang="en-US" smtClean="0"/>
              <a:t>--Upon food ingestion, GLP-1 is secreted into the circulation from L cells of small intestine. </a:t>
            </a:r>
          </a:p>
          <a:p>
            <a:pPr lvl="1"/>
            <a:r>
              <a:rPr lang="en-US" smtClean="0"/>
              <a:t>--GLP-1 increases beta-cell response by enhancing glucose-dependent insulin secretion. </a:t>
            </a:r>
          </a:p>
          <a:p>
            <a:pPr lvl="1"/>
            <a:r>
              <a:rPr lang="en-US" smtClean="0"/>
              <a:t>--GLP-1 decreases beta-cell workload and hence the demand for insulin secretion by:</a:t>
            </a:r>
          </a:p>
          <a:p>
            <a:pPr lvl="2"/>
            <a:r>
              <a:rPr lang="en-US" smtClean="0"/>
              <a:t>--Regulating the rate of gastric emptying such that meal nutrients are delivered to the small intestine and, in turn, absorbed into the circulation more smoothly, reducing peak nutrient absorption and insulin demand (beta-cell workload)</a:t>
            </a:r>
          </a:p>
          <a:p>
            <a:pPr lvl="2"/>
            <a:r>
              <a:rPr lang="en-US" smtClean="0"/>
              <a:t>--Decreasing postprandial glucagon secretion from pancreatic alpha cells, which helps to maintain the counterregulatory balance between insulin and glucagon  </a:t>
            </a:r>
          </a:p>
          <a:p>
            <a:pPr lvl="2"/>
            <a:r>
              <a:rPr lang="en-US" smtClean="0"/>
              <a:t>--Reducing postprandial glucagon secretion, GLP-1 has an indirect benefit on beta-cell workload, since decreased glucagon secretion will produce decreased postprandial hepatic glucose output</a:t>
            </a:r>
          </a:p>
          <a:p>
            <a:pPr lvl="2"/>
            <a:r>
              <a:rPr lang="en-US" smtClean="0"/>
              <a:t>--Having effects on the central nervous system, resulting in increased satiety (sensation of satisfaction with food intake) and a reduction of food intake</a:t>
            </a:r>
          </a:p>
          <a:p>
            <a:pPr lvl="1"/>
            <a:r>
              <a:rPr lang="en-US" smtClean="0"/>
              <a:t>--By decreasing beta-cell workload and improving beta-cell response, GLP-1 is an important regulator of glucose homeostasis.</a:t>
            </a:r>
          </a:p>
          <a:p>
            <a:pPr lvl="1"/>
            <a:endParaRPr lang="en-US" smtClean="0"/>
          </a:p>
          <a:p>
            <a:r>
              <a:rPr lang="en-US" smtClean="0"/>
              <a:t>SLIDE BACKGROUND:</a:t>
            </a:r>
          </a:p>
          <a:p>
            <a:pPr lvl="1"/>
            <a:r>
              <a:rPr lang="en-US" smtClean="0"/>
              <a:t>--Effect on Beta-cell: Drucker DJ. Diabetes. 1998; 47:159-169</a:t>
            </a:r>
          </a:p>
          <a:p>
            <a:pPr lvl="1"/>
            <a:r>
              <a:rPr lang="en-US" smtClean="0"/>
              <a:t>--Effect on Alpha cell:  Larsson H, et al. Acta Physiol Scand. 1997; 160:413-422</a:t>
            </a:r>
          </a:p>
          <a:p>
            <a:pPr lvl="1"/>
            <a:r>
              <a:rPr lang="en-US" smtClean="0"/>
              <a:t>--Effects on Liver: Larsson H, et al. Acta Physiol Scand. 1997; 160:413-422</a:t>
            </a:r>
          </a:p>
          <a:p>
            <a:pPr lvl="1"/>
            <a:r>
              <a:rPr lang="en-US" smtClean="0"/>
              <a:t>--Effects on Stomach: Nauck MA, et al. Diabetologia. 1996; 39:1546-1553</a:t>
            </a:r>
          </a:p>
          <a:p>
            <a:pPr lvl="1"/>
            <a:r>
              <a:rPr lang="en-US" smtClean="0"/>
              <a:t>--Effects on CNS: Flint A, et al. J Clin Invest. 1998; 101:515-520</a:t>
            </a:r>
          </a:p>
          <a:p>
            <a:pPr lvl="1"/>
            <a:endParaRPr lang="en-US" smtClean="0"/>
          </a:p>
        </p:txBody>
      </p:sp>
    </p:spTree>
    <p:extLst>
      <p:ext uri="{BB962C8B-B14F-4D97-AF65-F5344CB8AC3E}">
        <p14:creationId xmlns:p14="http://schemas.microsoft.com/office/powerpoint/2010/main" val="3840876045"/>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fld id="{E1F53293-1F5D-4814-B2F3-2283F0F249C4}" type="slidenum">
              <a:rPr lang="en-US" smtClean="0">
                <a:latin typeface="Times New Roman" pitchFamily="18" charset="0"/>
              </a:rPr>
              <a:pPr/>
              <a:t>224</a:t>
            </a:fld>
            <a:endParaRPr lang="en-US" smtClean="0">
              <a:latin typeface="Times New Roman" pitchFamily="18" charset="0"/>
            </a:endParaRPr>
          </a:p>
        </p:txBody>
      </p:sp>
      <p:sp>
        <p:nvSpPr>
          <p:cNvPr id="121859" name="Rectangle 7"/>
          <p:cNvSpPr txBox="1">
            <a:spLocks noGrp="1" noChangeArrowheads="1"/>
          </p:cNvSpPr>
          <p:nvPr/>
        </p:nvSpPr>
        <p:spPr bwMode="auto">
          <a:xfrm>
            <a:off x="3806430" y="8574265"/>
            <a:ext cx="2911872" cy="44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89160" tIns="44579" rIns="89160" bIns="44579"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fld id="{7AF127D4-CB96-41C9-95F2-C9C7052C91B8}" type="slidenum">
              <a:rPr lang="en-US" sz="1200">
                <a:latin typeface="Times New Roman" pitchFamily="18" charset="0"/>
              </a:rPr>
              <a:pPr algn="r"/>
              <a:t>224</a:t>
            </a:fld>
            <a:endParaRPr lang="en-US" sz="1200">
              <a:latin typeface="Times New Roman" pitchFamily="18" charset="0"/>
            </a:endParaRPr>
          </a:p>
        </p:txBody>
      </p:sp>
      <p:sp>
        <p:nvSpPr>
          <p:cNvPr id="121860" name="Slide Image Placeholder 1"/>
          <p:cNvSpPr>
            <a:spLocks noGrp="1" noRot="1" noChangeAspect="1" noTextEdit="1"/>
          </p:cNvSpPr>
          <p:nvPr>
            <p:ph type="sldImg"/>
          </p:nvPr>
        </p:nvSpPr>
        <p:spPr>
          <a:ln/>
        </p:spPr>
      </p:sp>
      <p:sp>
        <p:nvSpPr>
          <p:cNvPr id="121861"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121862"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r>
              <a:rPr lang="en-US" smtClean="0">
                <a:latin typeface="Times New Roman" pitchFamily="18" charset="0"/>
              </a:rPr>
              <a:t>Diabetes Educational Services© (530) 893 - 8635 </a:t>
            </a:r>
          </a:p>
        </p:txBody>
      </p:sp>
      <p:sp>
        <p:nvSpPr>
          <p:cNvPr id="121863" name="Slide Number Placeholder 4"/>
          <p:cNvSpPr txBox="1">
            <a:spLocks noGrp="1"/>
          </p:cNvSpPr>
          <p:nvPr/>
        </p:nvSpPr>
        <p:spPr bwMode="auto">
          <a:xfrm>
            <a:off x="3806430" y="8574265"/>
            <a:ext cx="2911872" cy="44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89160" tIns="44579" rIns="89160" bIns="44579"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fld id="{B93A02B8-AEB7-44C6-8B86-EDB20C928191}" type="slidenum">
              <a:rPr lang="en-US" sz="1200">
                <a:latin typeface="Times New Roman" pitchFamily="18" charset="0"/>
              </a:rPr>
              <a:pPr algn="r"/>
              <a:t>224</a:t>
            </a:fld>
            <a:endParaRPr lang="en-US" sz="1200">
              <a:latin typeface="Times New Roman" pitchFamily="18" charset="0"/>
            </a:endParaRPr>
          </a:p>
        </p:txBody>
      </p:sp>
    </p:spTree>
    <p:extLst>
      <p:ext uri="{BB962C8B-B14F-4D97-AF65-F5344CB8AC3E}">
        <p14:creationId xmlns:p14="http://schemas.microsoft.com/office/powerpoint/2010/main" val="2806432723"/>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pPr eaLnBrk="1" hangingPunct="1"/>
            <a:fld id="{B4D343FD-7594-45E9-B271-E28143BCDF17}" type="slidenum">
              <a:rPr lang="en-US" smtClean="0">
                <a:latin typeface="Times New Roman" pitchFamily="18" charset="0"/>
              </a:rPr>
              <a:pPr eaLnBrk="1" hangingPunct="1"/>
              <a:t>225</a:t>
            </a:fld>
            <a:endParaRPr lang="en-US" smtClean="0">
              <a:latin typeface="Times New Roman" pitchFamily="18" charset="0"/>
            </a:endParaRPr>
          </a:p>
        </p:txBody>
      </p:sp>
      <p:sp>
        <p:nvSpPr>
          <p:cNvPr id="122883" name="Rectangle 7"/>
          <p:cNvSpPr txBox="1">
            <a:spLocks noGrp="1" noChangeArrowheads="1"/>
          </p:cNvSpPr>
          <p:nvPr/>
        </p:nvSpPr>
        <p:spPr bwMode="auto">
          <a:xfrm>
            <a:off x="3806430" y="8574265"/>
            <a:ext cx="2911872" cy="44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89151" tIns="44575" rIns="89151" bIns="44575"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fld id="{7D9302E9-0B2C-423F-BC2B-28756EE864D3}" type="slidenum">
              <a:rPr lang="en-US" sz="1200">
                <a:latin typeface="Times New Roman" pitchFamily="18" charset="0"/>
              </a:rPr>
              <a:pPr algn="r" eaLnBrk="1" hangingPunct="1"/>
              <a:t>225</a:t>
            </a:fld>
            <a:endParaRPr lang="en-US" sz="1200">
              <a:latin typeface="Times New Roman" pitchFamily="18" charset="0"/>
            </a:endParaRPr>
          </a:p>
        </p:txBody>
      </p:sp>
      <p:sp>
        <p:nvSpPr>
          <p:cNvPr id="122884" name="Slide Image Placeholder 1"/>
          <p:cNvSpPr>
            <a:spLocks noGrp="1" noRot="1" noChangeAspect="1" noTextEdit="1"/>
          </p:cNvSpPr>
          <p:nvPr>
            <p:ph type="sldImg"/>
          </p:nvPr>
        </p:nvSpPr>
        <p:spPr>
          <a:ln/>
        </p:spPr>
      </p:sp>
      <p:sp>
        <p:nvSpPr>
          <p:cNvPr id="122885"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122886"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pPr eaLnBrk="1" hangingPunct="1"/>
            <a:r>
              <a:rPr lang="en-US" smtClean="0">
                <a:latin typeface="Times New Roman" pitchFamily="18" charset="0"/>
              </a:rPr>
              <a:t>Diabetes Educational Services© (530) 893 - 8635 </a:t>
            </a:r>
          </a:p>
        </p:txBody>
      </p:sp>
      <p:sp>
        <p:nvSpPr>
          <p:cNvPr id="122887" name="Slide Number Placeholder 4"/>
          <p:cNvSpPr txBox="1">
            <a:spLocks noGrp="1"/>
          </p:cNvSpPr>
          <p:nvPr/>
        </p:nvSpPr>
        <p:spPr bwMode="auto">
          <a:xfrm>
            <a:off x="3806430" y="8574265"/>
            <a:ext cx="2911872" cy="44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89151" tIns="44575" rIns="89151" bIns="44575"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fld id="{132DD16B-70E7-455D-8E21-D9F6543384D6}" type="slidenum">
              <a:rPr lang="en-US" sz="1200">
                <a:latin typeface="Times New Roman" pitchFamily="18" charset="0"/>
              </a:rPr>
              <a:pPr algn="r" eaLnBrk="1" hangingPunct="1"/>
              <a:t>225</a:t>
            </a:fld>
            <a:endParaRPr lang="en-US" sz="1200">
              <a:latin typeface="Times New Roman" pitchFamily="18" charset="0"/>
            </a:endParaRPr>
          </a:p>
        </p:txBody>
      </p:sp>
    </p:spTree>
    <p:extLst>
      <p:ext uri="{BB962C8B-B14F-4D97-AF65-F5344CB8AC3E}">
        <p14:creationId xmlns:p14="http://schemas.microsoft.com/office/powerpoint/2010/main" val="422138130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4" name="Slide Image Placeholder 1"/>
          <p:cNvSpPr>
            <a:spLocks noGrp="1" noRot="1" noChangeAspect="1" noTextEdit="1"/>
          </p:cNvSpPr>
          <p:nvPr>
            <p:ph type="sldImg"/>
          </p:nvPr>
        </p:nvSpPr>
        <p:spPr>
          <a:ln/>
        </p:spPr>
      </p:sp>
      <p:sp>
        <p:nvSpPr>
          <p:cNvPr id="223235"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222212" name="Footer Placeholder 3"/>
          <p:cNvSpPr>
            <a:spLocks noGrp="1"/>
          </p:cNvSpPr>
          <p:nvPr>
            <p:ph type="ftr" sz="quarter" idx="4"/>
          </p:nvPr>
        </p:nvSpPr>
        <p:spPr/>
        <p:txBody>
          <a:bodyPr/>
          <a:lstStyle/>
          <a:p>
            <a:pPr>
              <a:defRPr/>
            </a:pPr>
            <a:r>
              <a:rPr lang="en-US" smtClean="0"/>
              <a:t>Diabetes Educational Services© (530) 893 - 8635 </a:t>
            </a:r>
          </a:p>
        </p:txBody>
      </p:sp>
      <p:sp>
        <p:nvSpPr>
          <p:cNvPr id="222213" name="Slide Number Placeholder 4"/>
          <p:cNvSpPr>
            <a:spLocks noGrp="1"/>
          </p:cNvSpPr>
          <p:nvPr>
            <p:ph type="sldNum" sz="quarter" idx="5"/>
          </p:nvPr>
        </p:nvSpPr>
        <p:spPr/>
        <p:txBody>
          <a:bodyPr/>
          <a:lstStyle/>
          <a:p>
            <a:pPr>
              <a:defRPr/>
            </a:pPr>
            <a:fld id="{377292CC-70A0-46DC-9EF0-5BD2639FB8E3}" type="slidenum">
              <a:rPr lang="en-US" smtClean="0"/>
              <a:pPr>
                <a:defRPr/>
              </a:pPr>
              <a:t>23</a:t>
            </a:fld>
            <a:endParaRPr lang="en-US" smtClean="0"/>
          </a:p>
        </p:txBody>
      </p:sp>
    </p:spTree>
    <p:extLst>
      <p:ext uri="{BB962C8B-B14F-4D97-AF65-F5344CB8AC3E}">
        <p14:creationId xmlns:p14="http://schemas.microsoft.com/office/powerpoint/2010/main" val="4292663852"/>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fld id="{A9B301DA-D1BF-4061-889B-497D433D32EC}" type="slidenum">
              <a:rPr lang="en-US" smtClean="0">
                <a:latin typeface="Times New Roman" pitchFamily="18" charset="0"/>
              </a:rPr>
              <a:pPr/>
              <a:t>226</a:t>
            </a:fld>
            <a:endParaRPr lang="en-US" smtClean="0">
              <a:latin typeface="Times New Roman" pitchFamily="18" charset="0"/>
            </a:endParaRPr>
          </a:p>
        </p:txBody>
      </p:sp>
      <p:sp>
        <p:nvSpPr>
          <p:cNvPr id="123907" name="Rectangle 7"/>
          <p:cNvSpPr txBox="1">
            <a:spLocks noGrp="1" noChangeArrowheads="1"/>
          </p:cNvSpPr>
          <p:nvPr/>
        </p:nvSpPr>
        <p:spPr bwMode="auto">
          <a:xfrm>
            <a:off x="3806430" y="8574265"/>
            <a:ext cx="2911872" cy="44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89160" tIns="44579" rIns="89160" bIns="44579"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fld id="{F76927FC-2209-4A1F-86B2-F4952A6B7F53}" type="slidenum">
              <a:rPr lang="en-US" sz="1200">
                <a:latin typeface="Times New Roman" pitchFamily="18" charset="0"/>
              </a:rPr>
              <a:pPr algn="r"/>
              <a:t>226</a:t>
            </a:fld>
            <a:endParaRPr lang="en-US" sz="1200">
              <a:latin typeface="Times New Roman" pitchFamily="18" charset="0"/>
            </a:endParaRPr>
          </a:p>
        </p:txBody>
      </p:sp>
      <p:sp>
        <p:nvSpPr>
          <p:cNvPr id="123908" name="Slide Image Placeholder 1"/>
          <p:cNvSpPr>
            <a:spLocks noGrp="1" noRot="1" noChangeAspect="1" noTextEdit="1"/>
          </p:cNvSpPr>
          <p:nvPr>
            <p:ph type="sldImg"/>
          </p:nvPr>
        </p:nvSpPr>
        <p:spPr>
          <a:ln/>
        </p:spPr>
      </p:sp>
      <p:sp>
        <p:nvSpPr>
          <p:cNvPr id="123909"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123910"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r>
              <a:rPr lang="en-US" smtClean="0">
                <a:latin typeface="Times New Roman" pitchFamily="18" charset="0"/>
              </a:rPr>
              <a:t>Diabetes Educational Services© (530) 893 - 8635 </a:t>
            </a:r>
          </a:p>
        </p:txBody>
      </p:sp>
      <p:sp>
        <p:nvSpPr>
          <p:cNvPr id="123911" name="Slide Number Placeholder 4"/>
          <p:cNvSpPr txBox="1">
            <a:spLocks noGrp="1"/>
          </p:cNvSpPr>
          <p:nvPr/>
        </p:nvSpPr>
        <p:spPr bwMode="auto">
          <a:xfrm>
            <a:off x="3806430" y="8574265"/>
            <a:ext cx="2911872" cy="44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89160" tIns="44579" rIns="89160" bIns="44579"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fld id="{F4B7EF2F-6F51-483C-AEF3-E139142BEFF6}" type="slidenum">
              <a:rPr lang="en-US" sz="1200">
                <a:latin typeface="Times New Roman" pitchFamily="18" charset="0"/>
              </a:rPr>
              <a:pPr algn="r"/>
              <a:t>226</a:t>
            </a:fld>
            <a:endParaRPr lang="en-US" sz="1200">
              <a:latin typeface="Times New Roman" pitchFamily="18" charset="0"/>
            </a:endParaRPr>
          </a:p>
        </p:txBody>
      </p:sp>
    </p:spTree>
    <p:extLst>
      <p:ext uri="{BB962C8B-B14F-4D97-AF65-F5344CB8AC3E}">
        <p14:creationId xmlns:p14="http://schemas.microsoft.com/office/powerpoint/2010/main" val="3938305392"/>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Slide Image Placeholder 1"/>
          <p:cNvSpPr>
            <a:spLocks noGrp="1" noRot="1" noChangeAspect="1" noTextEdit="1"/>
          </p:cNvSpPr>
          <p:nvPr>
            <p:ph type="sldImg"/>
          </p:nvPr>
        </p:nvSpPr>
        <p:spPr>
          <a:ln/>
        </p:spPr>
      </p:sp>
      <p:sp>
        <p:nvSpPr>
          <p:cNvPr id="125955"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endParaRPr lang="en-US" smtClean="0"/>
          </a:p>
        </p:txBody>
      </p:sp>
      <p:sp>
        <p:nvSpPr>
          <p:cNvPr id="125956"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r>
              <a:rPr lang="en-US" dirty="0" smtClean="0">
                <a:latin typeface="Times New Roman" pitchFamily="18" charset="0"/>
              </a:rPr>
              <a:t>© Copyright 1999-2013, Diabetes Educational Services, All Rights Reserved© Copyright 1999-2013, Diabetes Educational </a:t>
            </a:r>
            <a:r>
              <a:rPr lang="en-US" dirty="0" err="1" smtClean="0">
                <a:latin typeface="Times New Roman" pitchFamily="18" charset="0"/>
              </a:rPr>
              <a:t>ServicesDiabetes</a:t>
            </a:r>
            <a:r>
              <a:rPr lang="en-US" dirty="0" smtClean="0">
                <a:latin typeface="Times New Roman" pitchFamily="18" charset="0"/>
              </a:rPr>
              <a:t> Educational Services© (530) 893 - 8635 </a:t>
            </a:r>
          </a:p>
        </p:txBody>
      </p:sp>
      <p:sp>
        <p:nvSpPr>
          <p:cNvPr id="125957"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fld id="{ADDD9BF5-7BFF-4991-AC61-3A95FC7FEED1}" type="slidenum">
              <a:rPr lang="en-US" smtClean="0">
                <a:latin typeface="Times New Roman" pitchFamily="18" charset="0"/>
              </a:rPr>
              <a:pPr/>
              <a:t>228</a:t>
            </a:fld>
            <a:endParaRPr lang="en-US" smtClean="0">
              <a:latin typeface="Times New Roman" pitchFamily="18" charset="0"/>
            </a:endParaRPr>
          </a:p>
        </p:txBody>
      </p:sp>
    </p:spTree>
    <p:extLst>
      <p:ext uri="{BB962C8B-B14F-4D97-AF65-F5344CB8AC3E}">
        <p14:creationId xmlns:p14="http://schemas.microsoft.com/office/powerpoint/2010/main" val="2060018534"/>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1058" name="Slide Image Placeholder 1"/>
          <p:cNvSpPr>
            <a:spLocks noGrp="1" noRot="1" noChangeAspect="1" noTextEdit="1"/>
          </p:cNvSpPr>
          <p:nvPr>
            <p:ph type="sldImg"/>
          </p:nvPr>
        </p:nvSpPr>
        <p:spPr>
          <a:ln/>
        </p:spPr>
      </p:sp>
      <p:sp>
        <p:nvSpPr>
          <p:cNvPr id="30105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endParaRPr lang="en-US" smtClean="0"/>
          </a:p>
        </p:txBody>
      </p:sp>
      <p:sp>
        <p:nvSpPr>
          <p:cNvPr id="301060" name="Footer Placeholder 3"/>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200" smtClean="0"/>
              <a:t>© Copyright 1999-2012, Diabetes Educational Services, All Rights Reserved© Copyright 1999-2012, Diabetes Educational ServicesDiabetes Educational Services© (530) 893 - 8635 </a:t>
            </a:r>
          </a:p>
        </p:txBody>
      </p:sp>
      <p:sp>
        <p:nvSpPr>
          <p:cNvPr id="301061" name="Slide Number Placeholder 4"/>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E5D93AD6-6416-4CBA-8D19-CC590EC91A9A}" type="slidenum">
              <a:rPr lang="en-US" sz="1200" smtClean="0"/>
              <a:pPr eaLnBrk="1" hangingPunct="1"/>
              <a:t>229</a:t>
            </a:fld>
            <a:endParaRPr lang="en-US" sz="1200" smtClean="0"/>
          </a:p>
        </p:txBody>
      </p:sp>
    </p:spTree>
    <p:extLst>
      <p:ext uri="{BB962C8B-B14F-4D97-AF65-F5344CB8AC3E}">
        <p14:creationId xmlns:p14="http://schemas.microsoft.com/office/powerpoint/2010/main" val="24446143"/>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16130" indent="-275434">
              <a:defRPr>
                <a:solidFill>
                  <a:schemeClr val="tx1"/>
                </a:solidFill>
                <a:latin typeface="Arial" panose="020B0604020202020204" pitchFamily="34" charset="0"/>
              </a:defRPr>
            </a:lvl2pPr>
            <a:lvl3pPr marL="1101738" indent="-220348">
              <a:defRPr>
                <a:solidFill>
                  <a:schemeClr val="tx1"/>
                </a:solidFill>
                <a:latin typeface="Arial" panose="020B0604020202020204" pitchFamily="34" charset="0"/>
              </a:defRPr>
            </a:lvl3pPr>
            <a:lvl4pPr marL="1542433" indent="-220348">
              <a:defRPr>
                <a:solidFill>
                  <a:schemeClr val="tx1"/>
                </a:solidFill>
                <a:latin typeface="Arial" panose="020B0604020202020204" pitchFamily="34" charset="0"/>
              </a:defRPr>
            </a:lvl4pPr>
            <a:lvl5pPr marL="1983128" indent="-220348">
              <a:defRPr>
                <a:solidFill>
                  <a:schemeClr val="tx1"/>
                </a:solidFill>
                <a:latin typeface="Arial" panose="020B0604020202020204" pitchFamily="34" charset="0"/>
              </a:defRPr>
            </a:lvl5pPr>
            <a:lvl6pPr marL="2423823" indent="-220348" eaLnBrk="0" fontAlgn="base" hangingPunct="0">
              <a:spcBef>
                <a:spcPct val="0"/>
              </a:spcBef>
              <a:spcAft>
                <a:spcPct val="0"/>
              </a:spcAft>
              <a:defRPr>
                <a:solidFill>
                  <a:schemeClr val="tx1"/>
                </a:solidFill>
                <a:latin typeface="Arial" panose="020B0604020202020204" pitchFamily="34" charset="0"/>
              </a:defRPr>
            </a:lvl6pPr>
            <a:lvl7pPr marL="2864518" indent="-220348" eaLnBrk="0" fontAlgn="base" hangingPunct="0">
              <a:spcBef>
                <a:spcPct val="0"/>
              </a:spcBef>
              <a:spcAft>
                <a:spcPct val="0"/>
              </a:spcAft>
              <a:defRPr>
                <a:solidFill>
                  <a:schemeClr val="tx1"/>
                </a:solidFill>
                <a:latin typeface="Arial" panose="020B0604020202020204" pitchFamily="34" charset="0"/>
              </a:defRPr>
            </a:lvl7pPr>
            <a:lvl8pPr marL="3305213" indent="-220348" eaLnBrk="0" fontAlgn="base" hangingPunct="0">
              <a:spcBef>
                <a:spcPct val="0"/>
              </a:spcBef>
              <a:spcAft>
                <a:spcPct val="0"/>
              </a:spcAft>
              <a:defRPr>
                <a:solidFill>
                  <a:schemeClr val="tx1"/>
                </a:solidFill>
                <a:latin typeface="Arial" panose="020B0604020202020204" pitchFamily="34" charset="0"/>
              </a:defRPr>
            </a:lvl8pPr>
            <a:lvl9pPr marL="3745908" indent="-220348" eaLnBrk="0" fontAlgn="base" hangingPunct="0">
              <a:spcBef>
                <a:spcPct val="0"/>
              </a:spcBef>
              <a:spcAft>
                <a:spcPct val="0"/>
              </a:spcAft>
              <a:defRPr>
                <a:solidFill>
                  <a:schemeClr val="tx1"/>
                </a:solidFill>
                <a:latin typeface="Arial" panose="020B0604020202020204" pitchFamily="34" charset="0"/>
              </a:defRPr>
            </a:lvl9pPr>
          </a:lstStyle>
          <a:p>
            <a:pPr eaLnBrk="1" hangingPunct="1"/>
            <a:fld id="{47F9457B-0DF7-4F7F-8890-57A619E4A267}" type="slidenum">
              <a:rPr lang="en-US">
                <a:latin typeface="Times New Roman" panose="02020603050405020304" pitchFamily="18" charset="0"/>
              </a:rPr>
              <a:pPr eaLnBrk="1" hangingPunct="1"/>
              <a:t>230</a:t>
            </a:fld>
            <a:endParaRPr lang="en-US">
              <a:latin typeface="Times New Roman" panose="02020603050405020304" pitchFamily="18" charset="0"/>
            </a:endParaRPr>
          </a:p>
        </p:txBody>
      </p:sp>
      <p:sp>
        <p:nvSpPr>
          <p:cNvPr id="135171" name="Rectangle 7"/>
          <p:cNvSpPr txBox="1">
            <a:spLocks noGrp="1" noChangeArrowheads="1"/>
          </p:cNvSpPr>
          <p:nvPr/>
        </p:nvSpPr>
        <p:spPr bwMode="auto">
          <a:xfrm>
            <a:off x="3972258" y="8913090"/>
            <a:ext cx="3038144" cy="4656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2837" tIns="46418" rIns="92837" bIns="46418" anchor="b"/>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eaLnBrk="1" hangingPunct="1"/>
            <a:fld id="{D0EF4BA8-7363-4C2D-863B-9143D469F220}" type="slidenum">
              <a:rPr lang="en-US" sz="1300">
                <a:latin typeface="Times New Roman" panose="02020603050405020304" pitchFamily="18" charset="0"/>
              </a:rPr>
              <a:pPr algn="r" eaLnBrk="1" hangingPunct="1"/>
              <a:t>230</a:t>
            </a:fld>
            <a:endParaRPr lang="en-US" sz="1300">
              <a:latin typeface="Times New Roman" panose="02020603050405020304" pitchFamily="18" charset="0"/>
            </a:endParaRPr>
          </a:p>
        </p:txBody>
      </p:sp>
      <p:sp>
        <p:nvSpPr>
          <p:cNvPr id="135172" name="Rectangle 6"/>
          <p:cNvSpPr>
            <a:spLocks noGrp="1" noChangeArrowheads="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16130" indent="-275434">
              <a:defRPr>
                <a:solidFill>
                  <a:schemeClr val="tx1"/>
                </a:solidFill>
                <a:latin typeface="Arial" panose="020B0604020202020204" pitchFamily="34" charset="0"/>
              </a:defRPr>
            </a:lvl2pPr>
            <a:lvl3pPr marL="1101738" indent="-220348">
              <a:defRPr>
                <a:solidFill>
                  <a:schemeClr val="tx1"/>
                </a:solidFill>
                <a:latin typeface="Arial" panose="020B0604020202020204" pitchFamily="34" charset="0"/>
              </a:defRPr>
            </a:lvl3pPr>
            <a:lvl4pPr marL="1542433" indent="-220348">
              <a:defRPr>
                <a:solidFill>
                  <a:schemeClr val="tx1"/>
                </a:solidFill>
                <a:latin typeface="Arial" panose="020B0604020202020204" pitchFamily="34" charset="0"/>
              </a:defRPr>
            </a:lvl4pPr>
            <a:lvl5pPr marL="1983128" indent="-220348">
              <a:defRPr>
                <a:solidFill>
                  <a:schemeClr val="tx1"/>
                </a:solidFill>
                <a:latin typeface="Arial" panose="020B0604020202020204" pitchFamily="34" charset="0"/>
              </a:defRPr>
            </a:lvl5pPr>
            <a:lvl6pPr marL="2423823" indent="-220348" eaLnBrk="0" fontAlgn="base" hangingPunct="0">
              <a:spcBef>
                <a:spcPct val="0"/>
              </a:spcBef>
              <a:spcAft>
                <a:spcPct val="0"/>
              </a:spcAft>
              <a:defRPr>
                <a:solidFill>
                  <a:schemeClr val="tx1"/>
                </a:solidFill>
                <a:latin typeface="Arial" panose="020B0604020202020204" pitchFamily="34" charset="0"/>
              </a:defRPr>
            </a:lvl6pPr>
            <a:lvl7pPr marL="2864518" indent="-220348" eaLnBrk="0" fontAlgn="base" hangingPunct="0">
              <a:spcBef>
                <a:spcPct val="0"/>
              </a:spcBef>
              <a:spcAft>
                <a:spcPct val="0"/>
              </a:spcAft>
              <a:defRPr>
                <a:solidFill>
                  <a:schemeClr val="tx1"/>
                </a:solidFill>
                <a:latin typeface="Arial" panose="020B0604020202020204" pitchFamily="34" charset="0"/>
              </a:defRPr>
            </a:lvl7pPr>
            <a:lvl8pPr marL="3305213" indent="-220348" eaLnBrk="0" fontAlgn="base" hangingPunct="0">
              <a:spcBef>
                <a:spcPct val="0"/>
              </a:spcBef>
              <a:spcAft>
                <a:spcPct val="0"/>
              </a:spcAft>
              <a:defRPr>
                <a:solidFill>
                  <a:schemeClr val="tx1"/>
                </a:solidFill>
                <a:latin typeface="Arial" panose="020B0604020202020204" pitchFamily="34" charset="0"/>
              </a:defRPr>
            </a:lvl8pPr>
            <a:lvl9pPr marL="3745908" indent="-220348"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smtClean="0">
                <a:latin typeface="Times New Roman" panose="02020603050405020304" pitchFamily="18" charset="0"/>
              </a:rPr>
              <a:t>Diabetes Education Services© (530) 893 - 8635 </a:t>
            </a:r>
          </a:p>
        </p:txBody>
      </p:sp>
      <p:sp>
        <p:nvSpPr>
          <p:cNvPr id="135173" name="Rectangle 7"/>
          <p:cNvSpPr txBox="1">
            <a:spLocks noGrp="1" noChangeArrowheads="1"/>
          </p:cNvSpPr>
          <p:nvPr/>
        </p:nvSpPr>
        <p:spPr bwMode="auto">
          <a:xfrm>
            <a:off x="3972258" y="8913090"/>
            <a:ext cx="3038144" cy="4656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2837" tIns="46418" rIns="92837" bIns="46418" anchor="b"/>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eaLnBrk="1" hangingPunct="1"/>
            <a:fld id="{9C78A7B0-BB1B-48B9-8038-82A74C305E27}" type="slidenum">
              <a:rPr lang="en-US" sz="1300">
                <a:latin typeface="Times New Roman" panose="02020603050405020304" pitchFamily="18" charset="0"/>
              </a:rPr>
              <a:pPr algn="r" eaLnBrk="1" hangingPunct="1"/>
              <a:t>230</a:t>
            </a:fld>
            <a:endParaRPr lang="en-US" sz="1300">
              <a:latin typeface="Times New Roman" panose="02020603050405020304" pitchFamily="18" charset="0"/>
            </a:endParaRPr>
          </a:p>
        </p:txBody>
      </p:sp>
      <p:sp>
        <p:nvSpPr>
          <p:cNvPr id="135174" name="Rectangle 2"/>
          <p:cNvSpPr>
            <a:spLocks noGrp="1" noRot="1" noChangeAspect="1" noChangeArrowheads="1" noTextEdit="1"/>
          </p:cNvSpPr>
          <p:nvPr>
            <p:ph type="sldImg"/>
          </p:nvPr>
        </p:nvSpPr>
        <p:spPr>
          <a:xfrm>
            <a:off x="1182688" y="700088"/>
            <a:ext cx="4648200" cy="3486150"/>
          </a:xfrm>
          <a:ln/>
        </p:spPr>
      </p:sp>
      <p:sp>
        <p:nvSpPr>
          <p:cNvPr id="135175" name="Rectangle 3"/>
          <p:cNvSpPr>
            <a:spLocks noGrp="1" noChangeArrowheads="1"/>
          </p:cNvSpPr>
          <p:nvPr>
            <p:ph type="body" idx="1"/>
            <p:custDataLst>
              <p:tags r:id="rId1"/>
            </p:custDataLst>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t>Thiazolidinediones (TZDs) enhance insulin sensitivity in muscle and adipose tissue by binding to cell receptors,which leads to an increase in glucose transporter expression.  TZDs encourage beta cells to respond more efficiently by lowering the amount of glucose and free fatty acids in the bloodstream, both of which are known to be detrimental to insulin secretion. Finally, these drugs reduce glucose production in the liver.</a:t>
            </a:r>
          </a:p>
          <a:p>
            <a:endParaRPr lang="en-US" smtClean="0"/>
          </a:p>
          <a:p>
            <a:r>
              <a:rPr lang="en-US" smtClean="0"/>
              <a:t>Clinical trials indicate that pioglitazone and rosiglitazone are slightly more effective at reducing A1C (1.5-1.6% reduction) than troglitazone (1.1% reduction).  </a:t>
            </a:r>
          </a:p>
          <a:p>
            <a:endParaRPr lang="en-US" smtClean="0"/>
          </a:p>
          <a:p>
            <a:r>
              <a:rPr lang="en-US" smtClean="0"/>
              <a:t>Some of the beneficial side effects of thiazolidinediones include an increase in HDL cholesterol and reduction of triglyceride concentrations.  This class of drugs has also been shown to lower blood pressure and decrease vascular inflammation in vitro.  There are clinical studies underway to further examine the cardiovascular benefit to TZDs.  </a:t>
            </a:r>
          </a:p>
          <a:p>
            <a:endParaRPr lang="en-US" smtClean="0"/>
          </a:p>
          <a:p>
            <a:r>
              <a:rPr lang="en-US" smtClean="0"/>
              <a:t>Some adverse effects of TZDs include weight gain, a potential increase in LDL cholesterol levels, and a possible increase in alanine aminotransferase levels (ALT).  Because of the risk of weight gain, edema, and increased LDL cholesterol, thiazolidinediones are contraindicated in patients with advanced forms of congestive heart failure.  Due to reported cases of liver failure and liver toxicity caused by the increase in ALT levels, TZDs are contraindicated in patients with abnormal liver function.</a:t>
            </a:r>
          </a:p>
          <a:p>
            <a:endParaRPr lang="en-US" smtClean="0"/>
          </a:p>
          <a:p>
            <a:r>
              <a:rPr lang="en-US" smtClean="0"/>
              <a:t>TZDs are the most expensive of the oral antidiabetic agents.</a:t>
            </a:r>
          </a:p>
          <a:p>
            <a:endParaRPr lang="en-US" smtClean="0"/>
          </a:p>
          <a:p>
            <a:endParaRPr lang="en-US" smtClean="0"/>
          </a:p>
        </p:txBody>
      </p:sp>
    </p:spTree>
    <p:extLst>
      <p:ext uri="{BB962C8B-B14F-4D97-AF65-F5344CB8AC3E}">
        <p14:creationId xmlns:p14="http://schemas.microsoft.com/office/powerpoint/2010/main" val="2374108267"/>
      </p:ext>
    </p:extLst>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Slide Image Placeholder 1"/>
          <p:cNvSpPr>
            <a:spLocks noGrp="1" noRot="1" noChangeAspect="1" noTextEdit="1"/>
          </p:cNvSpPr>
          <p:nvPr>
            <p:ph type="sldImg"/>
          </p:nvPr>
        </p:nvSpPr>
        <p:spPr>
          <a:ln/>
        </p:spPr>
      </p:sp>
      <p:sp>
        <p:nvSpPr>
          <p:cNvPr id="136195"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endParaRPr lang="en-US" smtClean="0"/>
          </a:p>
        </p:txBody>
      </p:sp>
      <p:sp>
        <p:nvSpPr>
          <p:cNvPr id="136196"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16130" indent="-275434">
              <a:defRPr>
                <a:solidFill>
                  <a:schemeClr val="tx1"/>
                </a:solidFill>
                <a:latin typeface="Arial" panose="020B0604020202020204" pitchFamily="34" charset="0"/>
              </a:defRPr>
            </a:lvl2pPr>
            <a:lvl3pPr marL="1101738" indent="-220348">
              <a:defRPr>
                <a:solidFill>
                  <a:schemeClr val="tx1"/>
                </a:solidFill>
                <a:latin typeface="Arial" panose="020B0604020202020204" pitchFamily="34" charset="0"/>
              </a:defRPr>
            </a:lvl3pPr>
            <a:lvl4pPr marL="1542433" indent="-220348">
              <a:defRPr>
                <a:solidFill>
                  <a:schemeClr val="tx1"/>
                </a:solidFill>
                <a:latin typeface="Arial" panose="020B0604020202020204" pitchFamily="34" charset="0"/>
              </a:defRPr>
            </a:lvl4pPr>
            <a:lvl5pPr marL="1983128" indent="-220348">
              <a:defRPr>
                <a:solidFill>
                  <a:schemeClr val="tx1"/>
                </a:solidFill>
                <a:latin typeface="Arial" panose="020B0604020202020204" pitchFamily="34" charset="0"/>
              </a:defRPr>
            </a:lvl5pPr>
            <a:lvl6pPr marL="2423823" indent="-220348" eaLnBrk="0" fontAlgn="base" hangingPunct="0">
              <a:spcBef>
                <a:spcPct val="0"/>
              </a:spcBef>
              <a:spcAft>
                <a:spcPct val="0"/>
              </a:spcAft>
              <a:defRPr>
                <a:solidFill>
                  <a:schemeClr val="tx1"/>
                </a:solidFill>
                <a:latin typeface="Arial" panose="020B0604020202020204" pitchFamily="34" charset="0"/>
              </a:defRPr>
            </a:lvl6pPr>
            <a:lvl7pPr marL="2864518" indent="-220348" eaLnBrk="0" fontAlgn="base" hangingPunct="0">
              <a:spcBef>
                <a:spcPct val="0"/>
              </a:spcBef>
              <a:spcAft>
                <a:spcPct val="0"/>
              </a:spcAft>
              <a:defRPr>
                <a:solidFill>
                  <a:schemeClr val="tx1"/>
                </a:solidFill>
                <a:latin typeface="Arial" panose="020B0604020202020204" pitchFamily="34" charset="0"/>
              </a:defRPr>
            </a:lvl7pPr>
            <a:lvl8pPr marL="3305213" indent="-220348" eaLnBrk="0" fontAlgn="base" hangingPunct="0">
              <a:spcBef>
                <a:spcPct val="0"/>
              </a:spcBef>
              <a:spcAft>
                <a:spcPct val="0"/>
              </a:spcAft>
              <a:defRPr>
                <a:solidFill>
                  <a:schemeClr val="tx1"/>
                </a:solidFill>
                <a:latin typeface="Arial" panose="020B0604020202020204" pitchFamily="34" charset="0"/>
              </a:defRPr>
            </a:lvl8pPr>
            <a:lvl9pPr marL="3745908" indent="-220348" eaLnBrk="0" fontAlgn="base" hangingPunct="0">
              <a:spcBef>
                <a:spcPct val="0"/>
              </a:spcBef>
              <a:spcAft>
                <a:spcPct val="0"/>
              </a:spcAft>
              <a:defRPr>
                <a:solidFill>
                  <a:schemeClr val="tx1"/>
                </a:solidFill>
                <a:latin typeface="Arial" panose="020B0604020202020204" pitchFamily="34" charset="0"/>
              </a:defRPr>
            </a:lvl9pPr>
          </a:lstStyle>
          <a:p>
            <a:r>
              <a:rPr lang="en-US" smtClean="0">
                <a:latin typeface="Times New Roman" panose="02020603050405020304" pitchFamily="18" charset="0"/>
              </a:rPr>
              <a:t>© Copyright 1999-2013, Diabetes Education Services, All Rights Reserved© Copyright 1999-2013, Diabetes Education ServicesDiabetes Education Services© (530) 893 - 8635 </a:t>
            </a:r>
          </a:p>
        </p:txBody>
      </p:sp>
      <p:sp>
        <p:nvSpPr>
          <p:cNvPr id="136197"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16130" indent="-275434">
              <a:defRPr>
                <a:solidFill>
                  <a:schemeClr val="tx1"/>
                </a:solidFill>
                <a:latin typeface="Arial" panose="020B0604020202020204" pitchFamily="34" charset="0"/>
              </a:defRPr>
            </a:lvl2pPr>
            <a:lvl3pPr marL="1101738" indent="-220348">
              <a:defRPr>
                <a:solidFill>
                  <a:schemeClr val="tx1"/>
                </a:solidFill>
                <a:latin typeface="Arial" panose="020B0604020202020204" pitchFamily="34" charset="0"/>
              </a:defRPr>
            </a:lvl3pPr>
            <a:lvl4pPr marL="1542433" indent="-220348">
              <a:defRPr>
                <a:solidFill>
                  <a:schemeClr val="tx1"/>
                </a:solidFill>
                <a:latin typeface="Arial" panose="020B0604020202020204" pitchFamily="34" charset="0"/>
              </a:defRPr>
            </a:lvl4pPr>
            <a:lvl5pPr marL="1983128" indent="-220348">
              <a:defRPr>
                <a:solidFill>
                  <a:schemeClr val="tx1"/>
                </a:solidFill>
                <a:latin typeface="Arial" panose="020B0604020202020204" pitchFamily="34" charset="0"/>
              </a:defRPr>
            </a:lvl5pPr>
            <a:lvl6pPr marL="2423823" indent="-220348" eaLnBrk="0" fontAlgn="base" hangingPunct="0">
              <a:spcBef>
                <a:spcPct val="0"/>
              </a:spcBef>
              <a:spcAft>
                <a:spcPct val="0"/>
              </a:spcAft>
              <a:defRPr>
                <a:solidFill>
                  <a:schemeClr val="tx1"/>
                </a:solidFill>
                <a:latin typeface="Arial" panose="020B0604020202020204" pitchFamily="34" charset="0"/>
              </a:defRPr>
            </a:lvl6pPr>
            <a:lvl7pPr marL="2864518" indent="-220348" eaLnBrk="0" fontAlgn="base" hangingPunct="0">
              <a:spcBef>
                <a:spcPct val="0"/>
              </a:spcBef>
              <a:spcAft>
                <a:spcPct val="0"/>
              </a:spcAft>
              <a:defRPr>
                <a:solidFill>
                  <a:schemeClr val="tx1"/>
                </a:solidFill>
                <a:latin typeface="Arial" panose="020B0604020202020204" pitchFamily="34" charset="0"/>
              </a:defRPr>
            </a:lvl7pPr>
            <a:lvl8pPr marL="3305213" indent="-220348" eaLnBrk="0" fontAlgn="base" hangingPunct="0">
              <a:spcBef>
                <a:spcPct val="0"/>
              </a:spcBef>
              <a:spcAft>
                <a:spcPct val="0"/>
              </a:spcAft>
              <a:defRPr>
                <a:solidFill>
                  <a:schemeClr val="tx1"/>
                </a:solidFill>
                <a:latin typeface="Arial" panose="020B0604020202020204" pitchFamily="34" charset="0"/>
              </a:defRPr>
            </a:lvl8pPr>
            <a:lvl9pPr marL="3745908" indent="-220348" eaLnBrk="0" fontAlgn="base" hangingPunct="0">
              <a:spcBef>
                <a:spcPct val="0"/>
              </a:spcBef>
              <a:spcAft>
                <a:spcPct val="0"/>
              </a:spcAft>
              <a:defRPr>
                <a:solidFill>
                  <a:schemeClr val="tx1"/>
                </a:solidFill>
                <a:latin typeface="Arial" panose="020B0604020202020204" pitchFamily="34" charset="0"/>
              </a:defRPr>
            </a:lvl9pPr>
          </a:lstStyle>
          <a:p>
            <a:fld id="{B5B11B2B-13A0-4543-AF9D-72AD112C47FA}" type="slidenum">
              <a:rPr lang="en-US">
                <a:latin typeface="Times New Roman" panose="02020603050405020304" pitchFamily="18" charset="0"/>
              </a:rPr>
              <a:pPr/>
              <a:t>231</a:t>
            </a:fld>
            <a:endParaRPr lang="en-US">
              <a:latin typeface="Times New Roman" panose="02020603050405020304" pitchFamily="18" charset="0"/>
            </a:endParaRPr>
          </a:p>
        </p:txBody>
      </p:sp>
    </p:spTree>
    <p:extLst>
      <p:ext uri="{BB962C8B-B14F-4D97-AF65-F5344CB8AC3E}">
        <p14:creationId xmlns:p14="http://schemas.microsoft.com/office/powerpoint/2010/main" val="3237582993"/>
      </p:ext>
    </p:extLst>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Slide Image Placeholder 1"/>
          <p:cNvSpPr>
            <a:spLocks noGrp="1" noRot="1" noChangeAspect="1" noTextEdit="1"/>
          </p:cNvSpPr>
          <p:nvPr>
            <p:ph type="sldImg"/>
          </p:nvPr>
        </p:nvSpPr>
        <p:spPr>
          <a:ln/>
        </p:spPr>
      </p:sp>
      <p:sp>
        <p:nvSpPr>
          <p:cNvPr id="134147"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endParaRPr lang="en-US" smtClean="0"/>
          </a:p>
        </p:txBody>
      </p:sp>
      <p:sp>
        <p:nvSpPr>
          <p:cNvPr id="134148"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r>
              <a:rPr lang="en-US" dirty="0" smtClean="0">
                <a:solidFill>
                  <a:srgbClr val="000000"/>
                </a:solidFill>
                <a:latin typeface="Times New Roman" pitchFamily="18" charset="0"/>
              </a:rPr>
              <a:t>© Copyright 1999-2013, Diabetes Educational Services, All Rights Reserved© Copyright 1999-2013, Diabetes Educational </a:t>
            </a:r>
            <a:r>
              <a:rPr lang="en-US" dirty="0" err="1" smtClean="0">
                <a:solidFill>
                  <a:srgbClr val="000000"/>
                </a:solidFill>
                <a:latin typeface="Times New Roman" pitchFamily="18" charset="0"/>
              </a:rPr>
              <a:t>ServicesDiabetes</a:t>
            </a:r>
            <a:r>
              <a:rPr lang="en-US" dirty="0" smtClean="0">
                <a:solidFill>
                  <a:srgbClr val="000000"/>
                </a:solidFill>
                <a:latin typeface="Times New Roman" pitchFamily="18" charset="0"/>
              </a:rPr>
              <a:t> Educational Services© (530) 893 - 8635 </a:t>
            </a:r>
          </a:p>
        </p:txBody>
      </p:sp>
      <p:sp>
        <p:nvSpPr>
          <p:cNvPr id="134149"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fld id="{8233A852-DB48-46D7-8523-FC5ED4573E70}" type="slidenum">
              <a:rPr lang="en-US" smtClean="0">
                <a:solidFill>
                  <a:srgbClr val="000000"/>
                </a:solidFill>
                <a:latin typeface="Times New Roman" pitchFamily="18" charset="0"/>
              </a:rPr>
              <a:pPr/>
              <a:t>232</a:t>
            </a:fld>
            <a:endParaRPr lang="en-US" smtClean="0">
              <a:solidFill>
                <a:srgbClr val="000000"/>
              </a:solidFill>
              <a:latin typeface="Times New Roman" pitchFamily="18" charset="0"/>
            </a:endParaRPr>
          </a:p>
        </p:txBody>
      </p:sp>
    </p:spTree>
    <p:extLst>
      <p:ext uri="{BB962C8B-B14F-4D97-AF65-F5344CB8AC3E}">
        <p14:creationId xmlns:p14="http://schemas.microsoft.com/office/powerpoint/2010/main" val="3011715617"/>
      </p:ext>
    </p:extLst>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pPr eaLnBrk="1" hangingPunct="1"/>
            <a:fld id="{6AE1D34A-EF11-4972-845B-2A5C3DE9C72D}" type="slidenum">
              <a:rPr lang="en-US" smtClean="0">
                <a:latin typeface="Times New Roman" pitchFamily="18" charset="0"/>
              </a:rPr>
              <a:pPr eaLnBrk="1" hangingPunct="1"/>
              <a:t>233</a:t>
            </a:fld>
            <a:endParaRPr lang="en-US" smtClean="0">
              <a:latin typeface="Times New Roman" pitchFamily="18" charset="0"/>
            </a:endParaRPr>
          </a:p>
        </p:txBody>
      </p:sp>
      <p:sp>
        <p:nvSpPr>
          <p:cNvPr id="131075" name="Rectangle 7"/>
          <p:cNvSpPr txBox="1">
            <a:spLocks noGrp="1" noChangeArrowheads="1"/>
          </p:cNvSpPr>
          <p:nvPr/>
        </p:nvSpPr>
        <p:spPr bwMode="auto">
          <a:xfrm>
            <a:off x="3806430" y="8574265"/>
            <a:ext cx="2911872" cy="44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89151" tIns="44575" rIns="89151" bIns="44575"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fld id="{C0F947FD-350A-412C-BB92-96A246F9309D}" type="slidenum">
              <a:rPr lang="en-US" sz="1200">
                <a:latin typeface="Times New Roman" pitchFamily="18" charset="0"/>
              </a:rPr>
              <a:pPr algn="r" eaLnBrk="1" hangingPunct="1"/>
              <a:t>233</a:t>
            </a:fld>
            <a:endParaRPr lang="en-US" sz="1200">
              <a:latin typeface="Times New Roman" pitchFamily="18" charset="0"/>
            </a:endParaRPr>
          </a:p>
        </p:txBody>
      </p:sp>
      <p:sp>
        <p:nvSpPr>
          <p:cNvPr id="131076" name="Rectangle 6"/>
          <p:cNvSpPr>
            <a:spLocks noGrp="1" noChangeArrowheads="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pPr eaLnBrk="1" hangingPunct="1"/>
            <a:r>
              <a:rPr lang="en-US" smtClean="0">
                <a:latin typeface="Times New Roman" pitchFamily="18" charset="0"/>
              </a:rPr>
              <a:t>Diabetes Educational Services© (530) 893 - 8635 </a:t>
            </a:r>
          </a:p>
        </p:txBody>
      </p:sp>
      <p:sp>
        <p:nvSpPr>
          <p:cNvPr id="131077" name="Rectangle 7"/>
          <p:cNvSpPr txBox="1">
            <a:spLocks noGrp="1" noChangeArrowheads="1"/>
          </p:cNvSpPr>
          <p:nvPr/>
        </p:nvSpPr>
        <p:spPr bwMode="auto">
          <a:xfrm>
            <a:off x="3806430" y="8574265"/>
            <a:ext cx="2911872" cy="44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89151" tIns="44575" rIns="89151" bIns="44575"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fld id="{575AECC4-D18B-44E6-A131-B17753DE6A71}" type="slidenum">
              <a:rPr lang="en-US" sz="1200">
                <a:latin typeface="Times New Roman" pitchFamily="18" charset="0"/>
              </a:rPr>
              <a:pPr algn="r" eaLnBrk="1" hangingPunct="1"/>
              <a:t>233</a:t>
            </a:fld>
            <a:endParaRPr lang="en-US" sz="1200">
              <a:latin typeface="Times New Roman" pitchFamily="18" charset="0"/>
            </a:endParaRPr>
          </a:p>
        </p:txBody>
      </p:sp>
      <p:sp>
        <p:nvSpPr>
          <p:cNvPr id="131078" name="Rectangle 2"/>
          <p:cNvSpPr>
            <a:spLocks noGrp="1" noRot="1" noChangeAspect="1" noChangeArrowheads="1" noTextEdit="1"/>
          </p:cNvSpPr>
          <p:nvPr>
            <p:ph type="sldImg"/>
          </p:nvPr>
        </p:nvSpPr>
        <p:spPr>
          <a:xfrm>
            <a:off x="1125538" y="673100"/>
            <a:ext cx="4470400" cy="3352800"/>
          </a:xfrm>
          <a:ln/>
        </p:spPr>
      </p:sp>
      <p:sp>
        <p:nvSpPr>
          <p:cNvPr id="131079" name="Rectangle 3"/>
          <p:cNvSpPr>
            <a:spLocks noGrp="1" noChangeArrowheads="1"/>
          </p:cNvSpPr>
          <p:nvPr>
            <p:ph type="body" idx="1"/>
            <p:custDataLst>
              <p:tags r:id="rId1"/>
            </p:custDataLst>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t>Thiazolidinediones (TZDs) enhance insulin sensitivity in muscle and adipose tissue by binding to cell receptors,which leads to an increase in glucose transporter expression.  TZDs encourage beta cells to respond more efficiently by lowering the amount of glucose and free fatty acids in the bloodstream, both of which are known to be detrimental to insulin secretion. Finally, these drugs reduce glucose production in the liver.</a:t>
            </a:r>
          </a:p>
          <a:p>
            <a:endParaRPr lang="en-US" smtClean="0"/>
          </a:p>
          <a:p>
            <a:r>
              <a:rPr lang="en-US" smtClean="0"/>
              <a:t>Clinical trials indicate that pioglitazone and rosiglitazone are slightly more effective at reducing A1C (1.5-1.6% reduction) than troglitazone (1.1% reduction).  </a:t>
            </a:r>
          </a:p>
          <a:p>
            <a:endParaRPr lang="en-US" smtClean="0"/>
          </a:p>
          <a:p>
            <a:r>
              <a:rPr lang="en-US" smtClean="0"/>
              <a:t>Some of the beneficial side effects of thiazolidinediones include an increase in HDL cholesterol and reduction of triglyceride concentrations.  This class of drugs has also been shown to lower blood pressure and decrease vascular inflammation in vitro.  There are clinical studies underway to further examine the cardiovascular benefit to TZDs.  </a:t>
            </a:r>
          </a:p>
          <a:p>
            <a:endParaRPr lang="en-US" smtClean="0"/>
          </a:p>
          <a:p>
            <a:r>
              <a:rPr lang="en-US" smtClean="0"/>
              <a:t>Some adverse effects of TZDs include weight gain, a potential increase in LDL cholesterol levels, and a possible increase in alanine aminotransferase levels (ALT).  Because of the risk of weight gain, edema, and increased LDL cholesterol, thiazolidinediones are contraindicated in patients with advanced forms of congestive heart failure.  Due to reported cases of liver failure and liver toxicity caused by the increase in ALT levels, TZDs are contraindicated in patients with abnormal liver function.</a:t>
            </a:r>
          </a:p>
          <a:p>
            <a:endParaRPr lang="en-US" smtClean="0"/>
          </a:p>
          <a:p>
            <a:r>
              <a:rPr lang="en-US" smtClean="0"/>
              <a:t>TZDs are the most expensive of the oral antidiabetic agents.</a:t>
            </a:r>
          </a:p>
          <a:p>
            <a:endParaRPr lang="en-US" smtClean="0"/>
          </a:p>
          <a:p>
            <a:endParaRPr lang="en-US" smtClean="0"/>
          </a:p>
        </p:txBody>
      </p:sp>
    </p:spTree>
    <p:extLst>
      <p:ext uri="{BB962C8B-B14F-4D97-AF65-F5344CB8AC3E}">
        <p14:creationId xmlns:p14="http://schemas.microsoft.com/office/powerpoint/2010/main" val="1847165866"/>
      </p:ext>
    </p:extLst>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Slide Image Placeholder 1"/>
          <p:cNvSpPr>
            <a:spLocks noGrp="1" noRot="1" noChangeAspect="1" noTextEdit="1"/>
          </p:cNvSpPr>
          <p:nvPr>
            <p:ph type="sldImg"/>
          </p:nvPr>
        </p:nvSpPr>
        <p:spPr>
          <a:ln/>
        </p:spPr>
      </p:sp>
      <p:sp>
        <p:nvSpPr>
          <p:cNvPr id="134147"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endParaRPr lang="en-US" smtClean="0"/>
          </a:p>
        </p:txBody>
      </p:sp>
      <p:sp>
        <p:nvSpPr>
          <p:cNvPr id="134148"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r>
              <a:rPr lang="en-US" dirty="0" smtClean="0">
                <a:latin typeface="Times New Roman" pitchFamily="18" charset="0"/>
              </a:rPr>
              <a:t>© Copyright 1999-2013, Diabetes Educational Services, All Rights Reserved© Copyright 1999-2013, Diabetes Educational </a:t>
            </a:r>
            <a:r>
              <a:rPr lang="en-US" dirty="0" err="1" smtClean="0">
                <a:latin typeface="Times New Roman" pitchFamily="18" charset="0"/>
              </a:rPr>
              <a:t>ServicesDiabetes</a:t>
            </a:r>
            <a:r>
              <a:rPr lang="en-US" dirty="0" smtClean="0">
                <a:latin typeface="Times New Roman" pitchFamily="18" charset="0"/>
              </a:rPr>
              <a:t> Educational Services© (530) 893 - 8635 </a:t>
            </a:r>
          </a:p>
        </p:txBody>
      </p:sp>
      <p:sp>
        <p:nvSpPr>
          <p:cNvPr id="134149"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fld id="{8233A852-DB48-46D7-8523-FC5ED4573E70}" type="slidenum">
              <a:rPr lang="en-US" smtClean="0">
                <a:latin typeface="Times New Roman" pitchFamily="18" charset="0"/>
              </a:rPr>
              <a:pPr/>
              <a:t>234</a:t>
            </a:fld>
            <a:endParaRPr lang="en-US" smtClean="0">
              <a:latin typeface="Times New Roman" pitchFamily="18" charset="0"/>
            </a:endParaRPr>
          </a:p>
        </p:txBody>
      </p:sp>
    </p:spTree>
    <p:extLst>
      <p:ext uri="{BB962C8B-B14F-4D97-AF65-F5344CB8AC3E}">
        <p14:creationId xmlns:p14="http://schemas.microsoft.com/office/powerpoint/2010/main" val="2710619787"/>
      </p:ext>
    </p:extLst>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4" name="Slide Image Placeholder 1"/>
          <p:cNvSpPr>
            <a:spLocks noGrp="1" noRot="1" noChangeAspect="1" noTextEdit="1"/>
          </p:cNvSpPr>
          <p:nvPr>
            <p:ph type="sldImg"/>
          </p:nvPr>
        </p:nvSpPr>
        <p:spPr>
          <a:xfrm>
            <a:off x="1143000" y="685800"/>
            <a:ext cx="4572000" cy="3429000"/>
          </a:xfrm>
          <a:ln/>
        </p:spPr>
      </p:sp>
      <p:sp>
        <p:nvSpPr>
          <p:cNvPr id="264195"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264196"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02738" indent="-270283">
              <a:defRPr>
                <a:solidFill>
                  <a:schemeClr val="tx1"/>
                </a:solidFill>
                <a:latin typeface="Arial" panose="020B0604020202020204" pitchFamily="34" charset="0"/>
              </a:defRPr>
            </a:lvl2pPr>
            <a:lvl3pPr marL="1081135" indent="-216227">
              <a:defRPr>
                <a:solidFill>
                  <a:schemeClr val="tx1"/>
                </a:solidFill>
                <a:latin typeface="Arial" panose="020B0604020202020204" pitchFamily="34" charset="0"/>
              </a:defRPr>
            </a:lvl3pPr>
            <a:lvl4pPr marL="1513590" indent="-216227">
              <a:defRPr>
                <a:solidFill>
                  <a:schemeClr val="tx1"/>
                </a:solidFill>
                <a:latin typeface="Arial" panose="020B0604020202020204" pitchFamily="34" charset="0"/>
              </a:defRPr>
            </a:lvl4pPr>
            <a:lvl5pPr marL="1946044" indent="-216227">
              <a:defRPr>
                <a:solidFill>
                  <a:schemeClr val="tx1"/>
                </a:solidFill>
                <a:latin typeface="Arial" panose="020B0604020202020204" pitchFamily="34" charset="0"/>
              </a:defRPr>
            </a:lvl5pPr>
            <a:lvl6pPr marL="2378498" indent="-216227" eaLnBrk="0" fontAlgn="base" hangingPunct="0">
              <a:spcBef>
                <a:spcPct val="0"/>
              </a:spcBef>
              <a:spcAft>
                <a:spcPct val="0"/>
              </a:spcAft>
              <a:defRPr>
                <a:solidFill>
                  <a:schemeClr val="tx1"/>
                </a:solidFill>
                <a:latin typeface="Arial" panose="020B0604020202020204" pitchFamily="34" charset="0"/>
              </a:defRPr>
            </a:lvl6pPr>
            <a:lvl7pPr marL="2810952" indent="-216227" eaLnBrk="0" fontAlgn="base" hangingPunct="0">
              <a:spcBef>
                <a:spcPct val="0"/>
              </a:spcBef>
              <a:spcAft>
                <a:spcPct val="0"/>
              </a:spcAft>
              <a:defRPr>
                <a:solidFill>
                  <a:schemeClr val="tx1"/>
                </a:solidFill>
                <a:latin typeface="Arial" panose="020B0604020202020204" pitchFamily="34" charset="0"/>
              </a:defRPr>
            </a:lvl7pPr>
            <a:lvl8pPr marL="3243406" indent="-216227" eaLnBrk="0" fontAlgn="base" hangingPunct="0">
              <a:spcBef>
                <a:spcPct val="0"/>
              </a:spcBef>
              <a:spcAft>
                <a:spcPct val="0"/>
              </a:spcAft>
              <a:defRPr>
                <a:solidFill>
                  <a:schemeClr val="tx1"/>
                </a:solidFill>
                <a:latin typeface="Arial" panose="020B0604020202020204" pitchFamily="34" charset="0"/>
              </a:defRPr>
            </a:lvl8pPr>
            <a:lvl9pPr marL="3675860" indent="-216227" eaLnBrk="0" fontAlgn="base" hangingPunct="0">
              <a:spcBef>
                <a:spcPct val="0"/>
              </a:spcBef>
              <a:spcAft>
                <a:spcPct val="0"/>
              </a:spcAft>
              <a:defRPr>
                <a:solidFill>
                  <a:schemeClr val="tx1"/>
                </a:solidFill>
                <a:latin typeface="Arial" panose="020B0604020202020204" pitchFamily="34" charset="0"/>
              </a:defRPr>
            </a:lvl9pPr>
          </a:lstStyle>
          <a:p>
            <a:r>
              <a:rPr lang="en-US" smtClean="0">
                <a:solidFill>
                  <a:prstClr val="black"/>
                </a:solidFill>
                <a:latin typeface="Times New Roman" panose="02020603050405020304" pitchFamily="18" charset="0"/>
              </a:rPr>
              <a:t>Diabetes Educational Services© (530) 893 - 8635 </a:t>
            </a:r>
          </a:p>
        </p:txBody>
      </p:sp>
      <p:sp>
        <p:nvSpPr>
          <p:cNvPr id="264197"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02738" indent="-270283">
              <a:defRPr>
                <a:solidFill>
                  <a:schemeClr val="tx1"/>
                </a:solidFill>
                <a:latin typeface="Arial" panose="020B0604020202020204" pitchFamily="34" charset="0"/>
              </a:defRPr>
            </a:lvl2pPr>
            <a:lvl3pPr marL="1081135" indent="-216227">
              <a:defRPr>
                <a:solidFill>
                  <a:schemeClr val="tx1"/>
                </a:solidFill>
                <a:latin typeface="Arial" panose="020B0604020202020204" pitchFamily="34" charset="0"/>
              </a:defRPr>
            </a:lvl3pPr>
            <a:lvl4pPr marL="1513590" indent="-216227">
              <a:defRPr>
                <a:solidFill>
                  <a:schemeClr val="tx1"/>
                </a:solidFill>
                <a:latin typeface="Arial" panose="020B0604020202020204" pitchFamily="34" charset="0"/>
              </a:defRPr>
            </a:lvl4pPr>
            <a:lvl5pPr marL="1946044" indent="-216227">
              <a:defRPr>
                <a:solidFill>
                  <a:schemeClr val="tx1"/>
                </a:solidFill>
                <a:latin typeface="Arial" panose="020B0604020202020204" pitchFamily="34" charset="0"/>
              </a:defRPr>
            </a:lvl5pPr>
            <a:lvl6pPr marL="2378498" indent="-216227" eaLnBrk="0" fontAlgn="base" hangingPunct="0">
              <a:spcBef>
                <a:spcPct val="0"/>
              </a:spcBef>
              <a:spcAft>
                <a:spcPct val="0"/>
              </a:spcAft>
              <a:defRPr>
                <a:solidFill>
                  <a:schemeClr val="tx1"/>
                </a:solidFill>
                <a:latin typeface="Arial" panose="020B0604020202020204" pitchFamily="34" charset="0"/>
              </a:defRPr>
            </a:lvl6pPr>
            <a:lvl7pPr marL="2810952" indent="-216227" eaLnBrk="0" fontAlgn="base" hangingPunct="0">
              <a:spcBef>
                <a:spcPct val="0"/>
              </a:spcBef>
              <a:spcAft>
                <a:spcPct val="0"/>
              </a:spcAft>
              <a:defRPr>
                <a:solidFill>
                  <a:schemeClr val="tx1"/>
                </a:solidFill>
                <a:latin typeface="Arial" panose="020B0604020202020204" pitchFamily="34" charset="0"/>
              </a:defRPr>
            </a:lvl7pPr>
            <a:lvl8pPr marL="3243406" indent="-216227" eaLnBrk="0" fontAlgn="base" hangingPunct="0">
              <a:spcBef>
                <a:spcPct val="0"/>
              </a:spcBef>
              <a:spcAft>
                <a:spcPct val="0"/>
              </a:spcAft>
              <a:defRPr>
                <a:solidFill>
                  <a:schemeClr val="tx1"/>
                </a:solidFill>
                <a:latin typeface="Arial" panose="020B0604020202020204" pitchFamily="34" charset="0"/>
              </a:defRPr>
            </a:lvl8pPr>
            <a:lvl9pPr marL="3675860" indent="-216227" eaLnBrk="0" fontAlgn="base" hangingPunct="0">
              <a:spcBef>
                <a:spcPct val="0"/>
              </a:spcBef>
              <a:spcAft>
                <a:spcPct val="0"/>
              </a:spcAft>
              <a:defRPr>
                <a:solidFill>
                  <a:schemeClr val="tx1"/>
                </a:solidFill>
                <a:latin typeface="Arial" panose="020B0604020202020204" pitchFamily="34" charset="0"/>
              </a:defRPr>
            </a:lvl9pPr>
          </a:lstStyle>
          <a:p>
            <a:fld id="{0DB4D74C-9B85-4DFD-9115-E1F2E713A514}" type="slidenum">
              <a:rPr lang="en-US">
                <a:solidFill>
                  <a:prstClr val="black"/>
                </a:solidFill>
                <a:latin typeface="Times New Roman" panose="02020603050405020304" pitchFamily="18" charset="0"/>
              </a:rPr>
              <a:pPr/>
              <a:t>236</a:t>
            </a:fld>
            <a:endParaRPr lang="en-US">
              <a:solidFill>
                <a:prstClr val="black"/>
              </a:solidFill>
              <a:latin typeface="Times New Roman" panose="02020603050405020304" pitchFamily="18" charset="0"/>
            </a:endParaRPr>
          </a:p>
        </p:txBody>
      </p:sp>
    </p:spTree>
    <p:extLst>
      <p:ext uri="{BB962C8B-B14F-4D97-AF65-F5344CB8AC3E}">
        <p14:creationId xmlns:p14="http://schemas.microsoft.com/office/powerpoint/2010/main" val="223542122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8" name="Slide Image Placeholder 1"/>
          <p:cNvSpPr>
            <a:spLocks noGrp="1" noRot="1" noChangeAspect="1" noTextEdit="1"/>
          </p:cNvSpPr>
          <p:nvPr>
            <p:ph type="sldImg"/>
          </p:nvPr>
        </p:nvSpPr>
        <p:spPr>
          <a:ln/>
        </p:spPr>
      </p:sp>
      <p:sp>
        <p:nvSpPr>
          <p:cNvPr id="224259"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223236" name="Footer Placeholder 3"/>
          <p:cNvSpPr>
            <a:spLocks noGrp="1"/>
          </p:cNvSpPr>
          <p:nvPr>
            <p:ph type="ftr" sz="quarter" idx="4"/>
          </p:nvPr>
        </p:nvSpPr>
        <p:spPr/>
        <p:txBody>
          <a:bodyPr/>
          <a:lstStyle/>
          <a:p>
            <a:pPr>
              <a:defRPr/>
            </a:pPr>
            <a:r>
              <a:rPr lang="en-US" smtClean="0"/>
              <a:t>Diabetes Educational Services© (530) 893 - 8635 </a:t>
            </a:r>
          </a:p>
        </p:txBody>
      </p:sp>
      <p:sp>
        <p:nvSpPr>
          <p:cNvPr id="223237" name="Slide Number Placeholder 4"/>
          <p:cNvSpPr>
            <a:spLocks noGrp="1"/>
          </p:cNvSpPr>
          <p:nvPr>
            <p:ph type="sldNum" sz="quarter" idx="5"/>
          </p:nvPr>
        </p:nvSpPr>
        <p:spPr/>
        <p:txBody>
          <a:bodyPr/>
          <a:lstStyle/>
          <a:p>
            <a:pPr>
              <a:defRPr/>
            </a:pPr>
            <a:fld id="{5434FEC4-4AB8-4515-A16C-2FD066E78920}" type="slidenum">
              <a:rPr lang="en-US" smtClean="0"/>
              <a:pPr>
                <a:defRPr/>
              </a:pPr>
              <a:t>24</a:t>
            </a:fld>
            <a:endParaRPr lang="en-US" smtClean="0"/>
          </a:p>
        </p:txBody>
      </p:sp>
    </p:spTree>
    <p:extLst>
      <p:ext uri="{BB962C8B-B14F-4D97-AF65-F5344CB8AC3E}">
        <p14:creationId xmlns:p14="http://schemas.microsoft.com/office/powerpoint/2010/main" val="306891481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2" name="Slide Image Placeholder 1"/>
          <p:cNvSpPr>
            <a:spLocks noGrp="1" noRot="1" noChangeAspect="1" noTextEdit="1"/>
          </p:cNvSpPr>
          <p:nvPr>
            <p:ph type="sldImg"/>
          </p:nvPr>
        </p:nvSpPr>
        <p:spPr>
          <a:ln/>
        </p:spPr>
      </p:sp>
      <p:sp>
        <p:nvSpPr>
          <p:cNvPr id="220163"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220164" name="Slide Number Placeholder 3"/>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fld id="{B0A4F941-11C0-4350-B2AE-89A1AFAE80C8}" type="slidenum">
              <a:rPr lang="en-US" smtClean="0">
                <a:latin typeface="Times New Roman" pitchFamily="18" charset="0"/>
              </a:rPr>
              <a:pPr/>
              <a:t>27</a:t>
            </a:fld>
            <a:endParaRPr lang="en-US" smtClean="0">
              <a:latin typeface="Times New Roman" pitchFamily="18" charset="0"/>
            </a:endParaRPr>
          </a:p>
        </p:txBody>
      </p:sp>
    </p:spTree>
    <p:extLst>
      <p:ext uri="{BB962C8B-B14F-4D97-AF65-F5344CB8AC3E}">
        <p14:creationId xmlns:p14="http://schemas.microsoft.com/office/powerpoint/2010/main" val="191645001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8" name="Slide Image Placeholder 1"/>
          <p:cNvSpPr>
            <a:spLocks noGrp="1" noRot="1" noChangeAspect="1" noTextEdit="1"/>
          </p:cNvSpPr>
          <p:nvPr>
            <p:ph type="sldImg"/>
          </p:nvPr>
        </p:nvSpPr>
        <p:spPr>
          <a:ln/>
        </p:spPr>
      </p:sp>
      <p:sp>
        <p:nvSpPr>
          <p:cNvPr id="219139"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219140"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r>
              <a:rPr lang="en-US" smtClean="0">
                <a:latin typeface="Times New Roman" pitchFamily="18" charset="0"/>
              </a:rPr>
              <a:t>Diabetes Educational Services© (530) 893 - 8635 </a:t>
            </a:r>
          </a:p>
        </p:txBody>
      </p:sp>
      <p:sp>
        <p:nvSpPr>
          <p:cNvPr id="219141"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fld id="{AB9D3701-796C-4318-A4CF-125537FF9498}" type="slidenum">
              <a:rPr lang="en-US" smtClean="0">
                <a:latin typeface="Times New Roman" pitchFamily="18" charset="0"/>
              </a:rPr>
              <a:pPr/>
              <a:t>28</a:t>
            </a:fld>
            <a:endParaRPr lang="en-US" smtClean="0">
              <a:latin typeface="Times New Roman" pitchFamily="18" charset="0"/>
            </a:endParaRPr>
          </a:p>
        </p:txBody>
      </p:sp>
    </p:spTree>
    <p:extLst>
      <p:ext uri="{BB962C8B-B14F-4D97-AF65-F5344CB8AC3E}">
        <p14:creationId xmlns:p14="http://schemas.microsoft.com/office/powerpoint/2010/main" val="215275138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8" name="Slide Image Placeholder 1"/>
          <p:cNvSpPr>
            <a:spLocks noGrp="1" noRot="1" noChangeAspect="1" noTextEdit="1"/>
          </p:cNvSpPr>
          <p:nvPr>
            <p:ph type="sldImg"/>
          </p:nvPr>
        </p:nvSpPr>
        <p:spPr>
          <a:ln/>
        </p:spPr>
      </p:sp>
      <p:sp>
        <p:nvSpPr>
          <p:cNvPr id="23449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234500" name="Footer Placeholder 3"/>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200" smtClean="0"/>
              <a:t>Diabetes Educational Services© (530) 893 - 8635 </a:t>
            </a:r>
          </a:p>
        </p:txBody>
      </p:sp>
      <p:sp>
        <p:nvSpPr>
          <p:cNvPr id="234501" name="Slide Number Placeholder 4"/>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71BED6AF-C4A9-4846-AB77-46E4D6C060A7}" type="slidenum">
              <a:rPr lang="en-US" sz="1200" smtClean="0"/>
              <a:pPr eaLnBrk="1" hangingPunct="1"/>
              <a:t>30</a:t>
            </a:fld>
            <a:endParaRPr lang="en-US" sz="1200" smtClean="0"/>
          </a:p>
        </p:txBody>
      </p:sp>
    </p:spTree>
    <p:extLst>
      <p:ext uri="{BB962C8B-B14F-4D97-AF65-F5344CB8AC3E}">
        <p14:creationId xmlns:p14="http://schemas.microsoft.com/office/powerpoint/2010/main" val="174198597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2" name="Slide Image Placeholder 1"/>
          <p:cNvSpPr>
            <a:spLocks noGrp="1" noRot="1" noChangeAspect="1" noTextEdit="1"/>
          </p:cNvSpPr>
          <p:nvPr>
            <p:ph type="sldImg"/>
          </p:nvPr>
        </p:nvSpPr>
        <p:spPr>
          <a:ln/>
        </p:spPr>
      </p:sp>
      <p:sp>
        <p:nvSpPr>
          <p:cNvPr id="23552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23552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6EFC11EB-35C0-4747-A833-09A92FE64456}" type="slidenum">
              <a:rPr lang="en-US" sz="1200" smtClean="0"/>
              <a:pPr eaLnBrk="1" hangingPunct="1"/>
              <a:t>32</a:t>
            </a:fld>
            <a:endParaRPr lang="en-US" sz="1200" smtClean="0"/>
          </a:p>
        </p:txBody>
      </p:sp>
    </p:spTree>
    <p:extLst>
      <p:ext uri="{BB962C8B-B14F-4D97-AF65-F5344CB8AC3E}">
        <p14:creationId xmlns:p14="http://schemas.microsoft.com/office/powerpoint/2010/main" val="8156001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B5E225C-EA32-49AA-BCE1-CBED354D9589}" type="slidenum">
              <a:rPr lang="en-US" smtClean="0">
                <a:solidFill>
                  <a:srgbClr val="000000"/>
                </a:solidFill>
              </a:rPr>
              <a:pPr/>
              <a:t>3</a:t>
            </a:fld>
            <a:endParaRPr lang="en-US">
              <a:solidFill>
                <a:srgbClr val="000000"/>
              </a:solidFill>
            </a:endParaRPr>
          </a:p>
        </p:txBody>
      </p:sp>
    </p:spTree>
    <p:extLst>
      <p:ext uri="{BB962C8B-B14F-4D97-AF65-F5344CB8AC3E}">
        <p14:creationId xmlns:p14="http://schemas.microsoft.com/office/powerpoint/2010/main" val="350160313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8" name="Slide Image Placeholder 1"/>
          <p:cNvSpPr>
            <a:spLocks noGrp="1" noRot="1" noChangeAspect="1" noTextEdit="1"/>
          </p:cNvSpPr>
          <p:nvPr>
            <p:ph type="sldImg"/>
          </p:nvPr>
        </p:nvSpPr>
        <p:spPr>
          <a:ln/>
        </p:spPr>
      </p:sp>
      <p:sp>
        <p:nvSpPr>
          <p:cNvPr id="224259"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224260"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r>
              <a:rPr lang="en-US" smtClean="0">
                <a:latin typeface="Times New Roman" pitchFamily="18" charset="0"/>
              </a:rPr>
              <a:t>Diabetes Educational Services© (530) 893 - 8635 </a:t>
            </a:r>
          </a:p>
        </p:txBody>
      </p:sp>
      <p:sp>
        <p:nvSpPr>
          <p:cNvPr id="224261"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fld id="{DCD0E43B-8B8B-4F3A-BF4C-05C5CEAE7BA8}" type="slidenum">
              <a:rPr lang="en-US" smtClean="0">
                <a:latin typeface="Times New Roman" pitchFamily="18" charset="0"/>
              </a:rPr>
              <a:pPr/>
              <a:t>34</a:t>
            </a:fld>
            <a:endParaRPr lang="en-US" smtClean="0">
              <a:latin typeface="Times New Roman" pitchFamily="18" charset="0"/>
            </a:endParaRPr>
          </a:p>
        </p:txBody>
      </p:sp>
    </p:spTree>
    <p:extLst>
      <p:ext uri="{BB962C8B-B14F-4D97-AF65-F5344CB8AC3E}">
        <p14:creationId xmlns:p14="http://schemas.microsoft.com/office/powerpoint/2010/main" val="339113085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2" name="Slide Image Placeholder 1"/>
          <p:cNvSpPr>
            <a:spLocks noGrp="1" noRot="1" noChangeAspect="1" noTextEdit="1"/>
          </p:cNvSpPr>
          <p:nvPr>
            <p:ph type="sldImg"/>
          </p:nvPr>
        </p:nvSpPr>
        <p:spPr>
          <a:ln/>
        </p:spPr>
      </p:sp>
      <p:sp>
        <p:nvSpPr>
          <p:cNvPr id="235523"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233476" name="Footer Placeholder 3"/>
          <p:cNvSpPr>
            <a:spLocks noGrp="1"/>
          </p:cNvSpPr>
          <p:nvPr>
            <p:ph type="ftr" sz="quarter" idx="4"/>
          </p:nvPr>
        </p:nvSpPr>
        <p:spPr/>
        <p:txBody>
          <a:bodyPr/>
          <a:lstStyle/>
          <a:p>
            <a:pPr>
              <a:defRPr/>
            </a:pPr>
            <a:r>
              <a:rPr lang="en-US" smtClean="0">
                <a:solidFill>
                  <a:prstClr val="black"/>
                </a:solidFill>
              </a:rPr>
              <a:t>Diabetes Educational Services© (530) 893 - 8635 </a:t>
            </a:r>
          </a:p>
        </p:txBody>
      </p:sp>
      <p:sp>
        <p:nvSpPr>
          <p:cNvPr id="233477" name="Slide Number Placeholder 4"/>
          <p:cNvSpPr>
            <a:spLocks noGrp="1"/>
          </p:cNvSpPr>
          <p:nvPr>
            <p:ph type="sldNum" sz="quarter" idx="5"/>
          </p:nvPr>
        </p:nvSpPr>
        <p:spPr/>
        <p:txBody>
          <a:bodyPr/>
          <a:lstStyle/>
          <a:p>
            <a:pPr>
              <a:defRPr/>
            </a:pPr>
            <a:fld id="{6A3A7E85-FDAA-457B-8E68-532E6EDC8ED4}" type="slidenum">
              <a:rPr lang="en-US" smtClean="0">
                <a:solidFill>
                  <a:prstClr val="black"/>
                </a:solidFill>
              </a:rPr>
              <a:pPr>
                <a:defRPr/>
              </a:pPr>
              <a:t>36</a:t>
            </a:fld>
            <a:endParaRPr lang="en-US" smtClean="0">
              <a:solidFill>
                <a:prstClr val="black"/>
              </a:solidFill>
            </a:endParaRPr>
          </a:p>
        </p:txBody>
      </p:sp>
    </p:spTree>
    <p:extLst>
      <p:ext uri="{BB962C8B-B14F-4D97-AF65-F5344CB8AC3E}">
        <p14:creationId xmlns:p14="http://schemas.microsoft.com/office/powerpoint/2010/main" val="252597992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6" name="Slide Image Placeholder 1"/>
          <p:cNvSpPr>
            <a:spLocks noGrp="1" noRot="1" noChangeAspect="1" noTextEdit="1"/>
          </p:cNvSpPr>
          <p:nvPr>
            <p:ph type="sldImg"/>
          </p:nvPr>
        </p:nvSpPr>
        <p:spPr>
          <a:ln/>
        </p:spPr>
      </p:sp>
      <p:sp>
        <p:nvSpPr>
          <p:cNvPr id="236547"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234500" name="Slide Number Placeholder 3"/>
          <p:cNvSpPr>
            <a:spLocks noGrp="1"/>
          </p:cNvSpPr>
          <p:nvPr>
            <p:ph type="sldNum" sz="quarter" idx="5"/>
          </p:nvPr>
        </p:nvSpPr>
        <p:spPr/>
        <p:txBody>
          <a:bodyPr/>
          <a:lstStyle/>
          <a:p>
            <a:pPr>
              <a:defRPr/>
            </a:pPr>
            <a:fld id="{3403178F-306A-4AC8-B483-5BA67E8C6774}" type="slidenum">
              <a:rPr lang="en-US" smtClean="0"/>
              <a:pPr>
                <a:defRPr/>
              </a:pPr>
              <a:t>37</a:t>
            </a:fld>
            <a:endParaRPr lang="en-US" smtClean="0"/>
          </a:p>
        </p:txBody>
      </p:sp>
    </p:spTree>
    <p:extLst>
      <p:ext uri="{BB962C8B-B14F-4D97-AF65-F5344CB8AC3E}">
        <p14:creationId xmlns:p14="http://schemas.microsoft.com/office/powerpoint/2010/main" val="78646841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30" name="Rectangle 6"/>
          <p:cNvSpPr>
            <a:spLocks noGrp="1" noChangeArrowheads="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r>
              <a:rPr lang="en-US" smtClean="0">
                <a:latin typeface="Times New Roman" pitchFamily="18" charset="0"/>
              </a:rPr>
              <a:t>Diabetes Educational Services© (530) 893 - 8635 </a:t>
            </a:r>
          </a:p>
        </p:txBody>
      </p:sp>
      <p:sp>
        <p:nvSpPr>
          <p:cNvPr id="227331"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fld id="{082C16F7-2CEA-4286-AAF0-7C32189E5FCB}" type="slidenum">
              <a:rPr lang="en-US" smtClean="0">
                <a:latin typeface="Times New Roman" pitchFamily="18" charset="0"/>
              </a:rPr>
              <a:pPr/>
              <a:t>39</a:t>
            </a:fld>
            <a:endParaRPr lang="en-US" smtClean="0">
              <a:latin typeface="Times New Roman" pitchFamily="18" charset="0"/>
            </a:endParaRPr>
          </a:p>
        </p:txBody>
      </p:sp>
      <p:sp>
        <p:nvSpPr>
          <p:cNvPr id="227332" name="Rectangle 2"/>
          <p:cNvSpPr>
            <a:spLocks noGrp="1" noRot="1" noChangeAspect="1" noChangeArrowheads="1" noTextEdit="1"/>
          </p:cNvSpPr>
          <p:nvPr>
            <p:ph type="sldImg"/>
          </p:nvPr>
        </p:nvSpPr>
        <p:spPr>
          <a:xfrm>
            <a:off x="847725" y="698500"/>
            <a:ext cx="3946525" cy="2960688"/>
          </a:xfrm>
          <a:ln/>
        </p:spPr>
      </p:sp>
      <p:sp>
        <p:nvSpPr>
          <p:cNvPr id="227333" name="Rectangle 3"/>
          <p:cNvSpPr>
            <a:spLocks noGrp="1" noChangeArrowheads="1"/>
          </p:cNvSpPr>
          <p:nvPr>
            <p:ph type="body" idx="1"/>
          </p:nvPr>
        </p:nvSpPr>
        <p:spPr>
          <a:xfrm>
            <a:off x="730250" y="3942670"/>
            <a:ext cx="5479918" cy="4838801"/>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tabLst>
                <a:tab pos="114765" algn="l"/>
              </a:tabLst>
            </a:pPr>
            <a:r>
              <a:rPr lang="en-US" smtClean="0"/>
              <a:t>These graphs show the typical progressive nature of type 2 diabetes in terms of 2 key indices: increasing plasma glucose level (top panel) and decline in relative </a:t>
            </a:r>
            <a:r>
              <a:rPr lang="en-US" smtClean="0">
                <a:sym typeface="Symbol" pitchFamily="18" charset="2"/>
              </a:rPr>
              <a:t></a:t>
            </a:r>
            <a:r>
              <a:rPr lang="en-US" smtClean="0"/>
              <a:t>-cell function as reflected by the drop in endogenous insulin and rise in insulin resistance (lower panel). </a:t>
            </a:r>
          </a:p>
          <a:p>
            <a:pPr>
              <a:tabLst>
                <a:tab pos="114765" algn="l"/>
              </a:tabLst>
            </a:pPr>
            <a:r>
              <a:rPr lang="en-US" smtClean="0"/>
              <a:t>In the natural history of type 2 diabetes, insulin resistance rises, insulin secretion falls, and glucose levels begin to rise before diabetes is diagnosed. </a:t>
            </a:r>
          </a:p>
          <a:p>
            <a:pPr>
              <a:tabLst>
                <a:tab pos="114765" algn="l"/>
              </a:tabLst>
            </a:pPr>
            <a:r>
              <a:rPr lang="en-US" smtClean="0"/>
              <a:t>Based on the natural history, type 2 diabetes is a disease of progressive insulin failure as shown in the graphic model developed by researchers at the International Diabetes Center.</a:t>
            </a:r>
            <a:r>
              <a:rPr lang="en-US" baseline="30000" smtClean="0"/>
              <a:t>1</a:t>
            </a:r>
            <a:r>
              <a:rPr lang="en-US" smtClean="0"/>
              <a:t> </a:t>
            </a:r>
          </a:p>
          <a:p>
            <a:pPr>
              <a:tabLst>
                <a:tab pos="114765" algn="l"/>
              </a:tabLst>
            </a:pPr>
            <a:r>
              <a:rPr lang="en-US" smtClean="0"/>
              <a:t> Before the onset of diabetes, glucose levels start to rise, with a slightly sharper increase in the postprandial value than in fasting glucose. Both postprandial and fasting plasma glucose levels continue to rise if diabetes is left untreated.</a:t>
            </a:r>
            <a:r>
              <a:rPr lang="en-US" baseline="30000" smtClean="0"/>
              <a:t>2</a:t>
            </a:r>
            <a:r>
              <a:rPr lang="en-US" smtClean="0"/>
              <a:t> </a:t>
            </a:r>
          </a:p>
          <a:p>
            <a:pPr>
              <a:tabLst>
                <a:tab pos="114765" algn="l"/>
              </a:tabLst>
            </a:pPr>
            <a:r>
              <a:rPr lang="en-US" smtClean="0"/>
              <a:t>Prior to the diagnosis of diabetes, resistance of cell receptor sites to insulin starts to increase, while insulin secretion by </a:t>
            </a:r>
            <a:r>
              <a:rPr lang="en-US" smtClean="0">
                <a:sym typeface="Symbol" pitchFamily="18" charset="2"/>
              </a:rPr>
              <a:t></a:t>
            </a:r>
            <a:r>
              <a:rPr lang="en-US" smtClean="0"/>
              <a:t>-cells decreases. Insulin resistance reaches a peak and remains constant. Endogenous insulin secretion continues to decline over the course of diabetes.</a:t>
            </a:r>
            <a:r>
              <a:rPr lang="en-US" baseline="30000" smtClean="0"/>
              <a:t>2 </a:t>
            </a:r>
          </a:p>
          <a:p>
            <a:pPr>
              <a:tabLst>
                <a:tab pos="114765" algn="l"/>
              </a:tabLst>
            </a:pPr>
            <a:endParaRPr lang="en-US" baseline="30000" smtClean="0"/>
          </a:p>
          <a:p>
            <a:pPr>
              <a:tabLst>
                <a:tab pos="114765" algn="l"/>
              </a:tabLst>
            </a:pPr>
            <a:endParaRPr lang="en-US" baseline="30000" smtClean="0"/>
          </a:p>
          <a:p>
            <a:pPr>
              <a:tabLst>
                <a:tab pos="114765" algn="l"/>
              </a:tabLst>
            </a:pPr>
            <a:endParaRPr lang="en-US" b="1" smtClean="0"/>
          </a:p>
          <a:p>
            <a:pPr>
              <a:tabLst>
                <a:tab pos="114765" algn="l"/>
              </a:tabLst>
            </a:pPr>
            <a:endParaRPr lang="en-US" b="1" smtClean="0"/>
          </a:p>
          <a:p>
            <a:pPr>
              <a:tabLst>
                <a:tab pos="114765" algn="l"/>
              </a:tabLst>
            </a:pPr>
            <a:endParaRPr lang="en-US" b="1" smtClean="0"/>
          </a:p>
          <a:p>
            <a:pPr>
              <a:tabLst>
                <a:tab pos="114765" algn="l"/>
              </a:tabLst>
            </a:pPr>
            <a:endParaRPr lang="en-US" b="1" smtClean="0"/>
          </a:p>
          <a:p>
            <a:pPr>
              <a:tabLst>
                <a:tab pos="114765" algn="l"/>
              </a:tabLst>
            </a:pPr>
            <a:endParaRPr lang="en-US" b="1" smtClean="0"/>
          </a:p>
          <a:p>
            <a:pPr>
              <a:tabLst>
                <a:tab pos="114765" algn="l"/>
              </a:tabLst>
            </a:pPr>
            <a:r>
              <a:rPr lang="en-US" b="1" smtClean="0"/>
              <a:t>References:</a:t>
            </a:r>
          </a:p>
          <a:p>
            <a:pPr>
              <a:tabLst>
                <a:tab pos="114765" algn="l"/>
              </a:tabLst>
            </a:pPr>
            <a:r>
              <a:rPr lang="en-US" b="1" smtClean="0"/>
              <a:t>1. </a:t>
            </a:r>
            <a:r>
              <a:rPr lang="en-US" smtClean="0"/>
              <a:t>Kendall DM. Postprandial blood glucose in the management of type 2 diabetes: the emerging role 	of incretin mimetics. Available at: http://www.medscape.com/viewarticle/515693. </a:t>
            </a:r>
            <a:br>
              <a:rPr lang="en-US" smtClean="0"/>
            </a:br>
            <a:r>
              <a:rPr lang="en-US" smtClean="0"/>
              <a:t>	Accessed April 21, 2006.</a:t>
            </a:r>
          </a:p>
          <a:p>
            <a:pPr>
              <a:tabLst>
                <a:tab pos="114765" algn="l"/>
              </a:tabLst>
            </a:pPr>
            <a:r>
              <a:rPr lang="en-US" b="1" smtClean="0"/>
              <a:t>2.</a:t>
            </a:r>
            <a:r>
              <a:rPr lang="en-US" smtClean="0"/>
              <a:t> Ramlo-Halsted BA, Edelman SV. The natural history of type 2 diabetes: implications for clinical 	practice. </a:t>
            </a:r>
            <a:r>
              <a:rPr lang="en-US" i="1" smtClean="0"/>
              <a:t>Prim Care.</a:t>
            </a:r>
            <a:r>
              <a:rPr lang="en-US" smtClean="0"/>
              <a:t> 1999;26:771-789.</a:t>
            </a:r>
            <a:endParaRPr lang="en-US" baseline="30000" smtClean="0"/>
          </a:p>
        </p:txBody>
      </p:sp>
    </p:spTree>
    <p:extLst>
      <p:ext uri="{BB962C8B-B14F-4D97-AF65-F5344CB8AC3E}">
        <p14:creationId xmlns:p14="http://schemas.microsoft.com/office/powerpoint/2010/main" val="376232446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2" name="Slide Image Placeholder 1"/>
          <p:cNvSpPr>
            <a:spLocks noGrp="1" noRot="1" noChangeAspect="1" noTextEdit="1"/>
          </p:cNvSpPr>
          <p:nvPr>
            <p:ph type="sldImg"/>
          </p:nvPr>
        </p:nvSpPr>
        <p:spPr>
          <a:ln/>
        </p:spPr>
      </p:sp>
      <p:sp>
        <p:nvSpPr>
          <p:cNvPr id="2406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24064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3E207F66-1F6E-4970-BC2A-766BDF232AF3}" type="slidenum">
              <a:rPr lang="en-US" sz="1200" smtClean="0"/>
              <a:pPr eaLnBrk="1" hangingPunct="1"/>
              <a:t>40</a:t>
            </a:fld>
            <a:endParaRPr lang="en-US" sz="1200" smtClean="0"/>
          </a:p>
        </p:txBody>
      </p:sp>
    </p:spTree>
    <p:extLst>
      <p:ext uri="{BB962C8B-B14F-4D97-AF65-F5344CB8AC3E}">
        <p14:creationId xmlns:p14="http://schemas.microsoft.com/office/powerpoint/2010/main" val="420733998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66" name="Slide Image Placeholder 1"/>
          <p:cNvSpPr>
            <a:spLocks noGrp="1" noRot="1" noChangeAspect="1" noTextEdit="1"/>
          </p:cNvSpPr>
          <p:nvPr>
            <p:ph type="sldImg"/>
          </p:nvPr>
        </p:nvSpPr>
        <p:spPr>
          <a:ln/>
        </p:spPr>
      </p:sp>
      <p:sp>
        <p:nvSpPr>
          <p:cNvPr id="241667"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241668" name="Footer Placeholder 3"/>
          <p:cNvSpPr>
            <a:spLocks noGrp="1"/>
          </p:cNvSpPr>
          <p:nvPr>
            <p:ph type="ftr" sz="quarter" idx="4"/>
          </p:nvPr>
        </p:nvSpPr>
        <p:spPr/>
        <p:txBody>
          <a:bodyPr/>
          <a:lstStyle/>
          <a:p>
            <a:pPr>
              <a:defRPr/>
            </a:pPr>
            <a:r>
              <a:rPr lang="en-US" smtClean="0"/>
              <a:t>Diabetes Educational Services© (530) 893 - 8635 </a:t>
            </a:r>
          </a:p>
        </p:txBody>
      </p:sp>
      <p:sp>
        <p:nvSpPr>
          <p:cNvPr id="241669" name="Slide Number Placeholder 4"/>
          <p:cNvSpPr>
            <a:spLocks noGrp="1"/>
          </p:cNvSpPr>
          <p:nvPr>
            <p:ph type="sldNum" sz="quarter" idx="5"/>
          </p:nvPr>
        </p:nvSpPr>
        <p:spPr/>
        <p:txBody>
          <a:bodyPr/>
          <a:lstStyle/>
          <a:p>
            <a:pPr>
              <a:defRPr/>
            </a:pPr>
            <a:fld id="{44A056DE-CFA3-4388-B1C0-39698D3C359F}" type="slidenum">
              <a:rPr lang="en-US" smtClean="0"/>
              <a:pPr>
                <a:defRPr/>
              </a:pPr>
              <a:t>44</a:t>
            </a:fld>
            <a:endParaRPr lang="en-US" smtClean="0"/>
          </a:p>
        </p:txBody>
      </p:sp>
    </p:spTree>
    <p:extLst>
      <p:ext uri="{BB962C8B-B14F-4D97-AF65-F5344CB8AC3E}">
        <p14:creationId xmlns:p14="http://schemas.microsoft.com/office/powerpoint/2010/main" val="84440810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6" name="Slide Image Placeholder 1"/>
          <p:cNvSpPr>
            <a:spLocks noGrp="1" noRot="1" noChangeAspect="1" noTextEdit="1"/>
          </p:cNvSpPr>
          <p:nvPr>
            <p:ph type="sldImg"/>
          </p:nvPr>
        </p:nvSpPr>
        <p:spPr>
          <a:ln/>
        </p:spPr>
      </p:sp>
      <p:sp>
        <p:nvSpPr>
          <p:cNvPr id="25190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25190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20" indent="-291161" eaLnBrk="0" hangingPunct="0">
              <a:defRPr sz="2400">
                <a:solidFill>
                  <a:schemeClr val="tx1"/>
                </a:solidFill>
                <a:latin typeface="Times New Roman" pitchFamily="18" charset="0"/>
              </a:defRPr>
            </a:lvl2pPr>
            <a:lvl3pPr marL="1164647" indent="-232929" eaLnBrk="0" hangingPunct="0">
              <a:defRPr sz="2400">
                <a:solidFill>
                  <a:schemeClr val="tx1"/>
                </a:solidFill>
                <a:latin typeface="Times New Roman" pitchFamily="18" charset="0"/>
              </a:defRPr>
            </a:lvl3pPr>
            <a:lvl4pPr marL="1630505" indent="-232929" eaLnBrk="0" hangingPunct="0">
              <a:defRPr sz="2400">
                <a:solidFill>
                  <a:schemeClr val="tx1"/>
                </a:solidFill>
                <a:latin typeface="Times New Roman" pitchFamily="18" charset="0"/>
              </a:defRPr>
            </a:lvl4pPr>
            <a:lvl5pPr marL="2096365" indent="-232929" eaLnBrk="0" hangingPunct="0">
              <a:defRPr sz="2400">
                <a:solidFill>
                  <a:schemeClr val="tx1"/>
                </a:solidFill>
                <a:latin typeface="Times New Roman" pitchFamily="18" charset="0"/>
              </a:defRPr>
            </a:lvl5pPr>
            <a:lvl6pPr marL="2562224" indent="-232929" eaLnBrk="0" fontAlgn="base" hangingPunct="0">
              <a:spcBef>
                <a:spcPct val="0"/>
              </a:spcBef>
              <a:spcAft>
                <a:spcPct val="0"/>
              </a:spcAft>
              <a:defRPr sz="2400">
                <a:solidFill>
                  <a:schemeClr val="tx1"/>
                </a:solidFill>
                <a:latin typeface="Times New Roman" pitchFamily="18" charset="0"/>
              </a:defRPr>
            </a:lvl6pPr>
            <a:lvl7pPr marL="3028082" indent="-232929" eaLnBrk="0" fontAlgn="base" hangingPunct="0">
              <a:spcBef>
                <a:spcPct val="0"/>
              </a:spcBef>
              <a:spcAft>
                <a:spcPct val="0"/>
              </a:spcAft>
              <a:defRPr sz="2400">
                <a:solidFill>
                  <a:schemeClr val="tx1"/>
                </a:solidFill>
                <a:latin typeface="Times New Roman" pitchFamily="18" charset="0"/>
              </a:defRPr>
            </a:lvl7pPr>
            <a:lvl8pPr marL="3493941" indent="-232929" eaLnBrk="0" fontAlgn="base" hangingPunct="0">
              <a:spcBef>
                <a:spcPct val="0"/>
              </a:spcBef>
              <a:spcAft>
                <a:spcPct val="0"/>
              </a:spcAft>
              <a:defRPr sz="2400">
                <a:solidFill>
                  <a:schemeClr val="tx1"/>
                </a:solidFill>
                <a:latin typeface="Times New Roman" pitchFamily="18" charset="0"/>
              </a:defRPr>
            </a:lvl8pPr>
            <a:lvl9pPr marL="3959800" indent="-232929" eaLnBrk="0" fontAlgn="base" hangingPunct="0">
              <a:spcBef>
                <a:spcPct val="0"/>
              </a:spcBef>
              <a:spcAft>
                <a:spcPct val="0"/>
              </a:spcAft>
              <a:defRPr sz="2400">
                <a:solidFill>
                  <a:schemeClr val="tx1"/>
                </a:solidFill>
                <a:latin typeface="Times New Roman" pitchFamily="18" charset="0"/>
              </a:defRPr>
            </a:lvl9pPr>
          </a:lstStyle>
          <a:p>
            <a:pPr eaLnBrk="1" hangingPunct="1"/>
            <a:fld id="{F92D6754-E1F9-4272-9365-1144F399F3FF}" type="slidenum">
              <a:rPr lang="en-US" sz="1300">
                <a:solidFill>
                  <a:srgbClr val="000000"/>
                </a:solidFill>
              </a:rPr>
              <a:pPr eaLnBrk="1" hangingPunct="1"/>
              <a:t>45</a:t>
            </a:fld>
            <a:endParaRPr lang="en-US" sz="1300">
              <a:solidFill>
                <a:srgbClr val="000000"/>
              </a:solidFill>
            </a:endParaRPr>
          </a:p>
        </p:txBody>
      </p:sp>
    </p:spTree>
    <p:extLst>
      <p:ext uri="{BB962C8B-B14F-4D97-AF65-F5344CB8AC3E}">
        <p14:creationId xmlns:p14="http://schemas.microsoft.com/office/powerpoint/2010/main" val="236721761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8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20" indent="-291161" eaLnBrk="0" hangingPunct="0">
              <a:defRPr sz="2400">
                <a:solidFill>
                  <a:schemeClr val="tx1"/>
                </a:solidFill>
                <a:latin typeface="Times New Roman" pitchFamily="18" charset="0"/>
              </a:defRPr>
            </a:lvl2pPr>
            <a:lvl3pPr marL="1164647" indent="-232929" eaLnBrk="0" hangingPunct="0">
              <a:defRPr sz="2400">
                <a:solidFill>
                  <a:schemeClr val="tx1"/>
                </a:solidFill>
                <a:latin typeface="Times New Roman" pitchFamily="18" charset="0"/>
              </a:defRPr>
            </a:lvl3pPr>
            <a:lvl4pPr marL="1630505" indent="-232929" eaLnBrk="0" hangingPunct="0">
              <a:defRPr sz="2400">
                <a:solidFill>
                  <a:schemeClr val="tx1"/>
                </a:solidFill>
                <a:latin typeface="Times New Roman" pitchFamily="18" charset="0"/>
              </a:defRPr>
            </a:lvl4pPr>
            <a:lvl5pPr marL="2096365" indent="-232929" eaLnBrk="0" hangingPunct="0">
              <a:defRPr sz="2400">
                <a:solidFill>
                  <a:schemeClr val="tx1"/>
                </a:solidFill>
                <a:latin typeface="Times New Roman" pitchFamily="18" charset="0"/>
              </a:defRPr>
            </a:lvl5pPr>
            <a:lvl6pPr marL="2562224" indent="-232929" eaLnBrk="0" fontAlgn="base" hangingPunct="0">
              <a:spcBef>
                <a:spcPct val="0"/>
              </a:spcBef>
              <a:spcAft>
                <a:spcPct val="0"/>
              </a:spcAft>
              <a:defRPr sz="2400">
                <a:solidFill>
                  <a:schemeClr val="tx1"/>
                </a:solidFill>
                <a:latin typeface="Times New Roman" pitchFamily="18" charset="0"/>
              </a:defRPr>
            </a:lvl6pPr>
            <a:lvl7pPr marL="3028082" indent="-232929" eaLnBrk="0" fontAlgn="base" hangingPunct="0">
              <a:spcBef>
                <a:spcPct val="0"/>
              </a:spcBef>
              <a:spcAft>
                <a:spcPct val="0"/>
              </a:spcAft>
              <a:defRPr sz="2400">
                <a:solidFill>
                  <a:schemeClr val="tx1"/>
                </a:solidFill>
                <a:latin typeface="Times New Roman" pitchFamily="18" charset="0"/>
              </a:defRPr>
            </a:lvl7pPr>
            <a:lvl8pPr marL="3493941" indent="-232929" eaLnBrk="0" fontAlgn="base" hangingPunct="0">
              <a:spcBef>
                <a:spcPct val="0"/>
              </a:spcBef>
              <a:spcAft>
                <a:spcPct val="0"/>
              </a:spcAft>
              <a:defRPr sz="2400">
                <a:solidFill>
                  <a:schemeClr val="tx1"/>
                </a:solidFill>
                <a:latin typeface="Times New Roman" pitchFamily="18" charset="0"/>
              </a:defRPr>
            </a:lvl8pPr>
            <a:lvl9pPr marL="3959800" indent="-232929" eaLnBrk="0" fontAlgn="base" hangingPunct="0">
              <a:spcBef>
                <a:spcPct val="0"/>
              </a:spcBef>
              <a:spcAft>
                <a:spcPct val="0"/>
              </a:spcAft>
              <a:defRPr sz="2400">
                <a:solidFill>
                  <a:schemeClr val="tx1"/>
                </a:solidFill>
                <a:latin typeface="Times New Roman" pitchFamily="18" charset="0"/>
              </a:defRPr>
            </a:lvl9pPr>
          </a:lstStyle>
          <a:p>
            <a:pPr eaLnBrk="1" hangingPunct="1"/>
            <a:fld id="{CEB75143-B810-4467-B3F7-B829CB5BE84A}" type="slidenum">
              <a:rPr lang="en-US" sz="1300"/>
              <a:pPr eaLnBrk="1" hangingPunct="1"/>
              <a:t>46</a:t>
            </a:fld>
            <a:endParaRPr lang="en-US" sz="1300"/>
          </a:p>
        </p:txBody>
      </p:sp>
      <p:sp>
        <p:nvSpPr>
          <p:cNvPr id="290819" name="Rectangle 7"/>
          <p:cNvSpPr txBox="1">
            <a:spLocks noGrp="1" noChangeArrowheads="1"/>
          </p:cNvSpPr>
          <p:nvPr/>
        </p:nvSpPr>
        <p:spPr bwMode="auto">
          <a:xfrm>
            <a:off x="3972560" y="8855790"/>
            <a:ext cx="3037840" cy="4615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2837" tIns="46418" rIns="92837" bIns="46418" anchor="b"/>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r" eaLnBrk="1" hangingPunct="1"/>
            <a:fld id="{BAC57BA4-783E-46DC-9EE6-D0C57C3B05DB}" type="slidenum">
              <a:rPr lang="en-US" sz="1300"/>
              <a:pPr algn="r" eaLnBrk="1" hangingPunct="1"/>
              <a:t>46</a:t>
            </a:fld>
            <a:endParaRPr lang="en-US" sz="1300"/>
          </a:p>
        </p:txBody>
      </p:sp>
      <p:sp>
        <p:nvSpPr>
          <p:cNvPr id="290820" name="Slide Image Placeholder 1"/>
          <p:cNvSpPr>
            <a:spLocks noGrp="1" noRot="1" noChangeAspect="1" noTextEdit="1"/>
          </p:cNvSpPr>
          <p:nvPr>
            <p:ph type="sldImg"/>
          </p:nvPr>
        </p:nvSpPr>
        <p:spPr>
          <a:ln/>
        </p:spPr>
      </p:sp>
      <p:sp>
        <p:nvSpPr>
          <p:cNvPr id="29082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290822" name="Footer Placeholder 3"/>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20" indent="-291161" eaLnBrk="0" hangingPunct="0">
              <a:defRPr sz="2400">
                <a:solidFill>
                  <a:schemeClr val="tx1"/>
                </a:solidFill>
                <a:latin typeface="Times New Roman" pitchFamily="18" charset="0"/>
              </a:defRPr>
            </a:lvl2pPr>
            <a:lvl3pPr marL="1164647" indent="-232929" eaLnBrk="0" hangingPunct="0">
              <a:defRPr sz="2400">
                <a:solidFill>
                  <a:schemeClr val="tx1"/>
                </a:solidFill>
                <a:latin typeface="Times New Roman" pitchFamily="18" charset="0"/>
              </a:defRPr>
            </a:lvl3pPr>
            <a:lvl4pPr marL="1630505" indent="-232929" eaLnBrk="0" hangingPunct="0">
              <a:defRPr sz="2400">
                <a:solidFill>
                  <a:schemeClr val="tx1"/>
                </a:solidFill>
                <a:latin typeface="Times New Roman" pitchFamily="18" charset="0"/>
              </a:defRPr>
            </a:lvl4pPr>
            <a:lvl5pPr marL="2096365" indent="-232929" eaLnBrk="0" hangingPunct="0">
              <a:defRPr sz="2400">
                <a:solidFill>
                  <a:schemeClr val="tx1"/>
                </a:solidFill>
                <a:latin typeface="Times New Roman" pitchFamily="18" charset="0"/>
              </a:defRPr>
            </a:lvl5pPr>
            <a:lvl6pPr marL="2562224" indent="-232929" eaLnBrk="0" fontAlgn="base" hangingPunct="0">
              <a:spcBef>
                <a:spcPct val="0"/>
              </a:spcBef>
              <a:spcAft>
                <a:spcPct val="0"/>
              </a:spcAft>
              <a:defRPr sz="2400">
                <a:solidFill>
                  <a:schemeClr val="tx1"/>
                </a:solidFill>
                <a:latin typeface="Times New Roman" pitchFamily="18" charset="0"/>
              </a:defRPr>
            </a:lvl6pPr>
            <a:lvl7pPr marL="3028082" indent="-232929" eaLnBrk="0" fontAlgn="base" hangingPunct="0">
              <a:spcBef>
                <a:spcPct val="0"/>
              </a:spcBef>
              <a:spcAft>
                <a:spcPct val="0"/>
              </a:spcAft>
              <a:defRPr sz="2400">
                <a:solidFill>
                  <a:schemeClr val="tx1"/>
                </a:solidFill>
                <a:latin typeface="Times New Roman" pitchFamily="18" charset="0"/>
              </a:defRPr>
            </a:lvl7pPr>
            <a:lvl8pPr marL="3493941" indent="-232929" eaLnBrk="0" fontAlgn="base" hangingPunct="0">
              <a:spcBef>
                <a:spcPct val="0"/>
              </a:spcBef>
              <a:spcAft>
                <a:spcPct val="0"/>
              </a:spcAft>
              <a:defRPr sz="2400">
                <a:solidFill>
                  <a:schemeClr val="tx1"/>
                </a:solidFill>
                <a:latin typeface="Times New Roman" pitchFamily="18" charset="0"/>
              </a:defRPr>
            </a:lvl8pPr>
            <a:lvl9pPr marL="3959800" indent="-232929"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300"/>
              <a:t>Diabetes Educational Services© (530) 893 - 8635 </a:t>
            </a:r>
          </a:p>
        </p:txBody>
      </p:sp>
      <p:sp>
        <p:nvSpPr>
          <p:cNvPr id="290823" name="Slide Number Placeholder 4"/>
          <p:cNvSpPr txBox="1">
            <a:spLocks noGrp="1"/>
          </p:cNvSpPr>
          <p:nvPr/>
        </p:nvSpPr>
        <p:spPr bwMode="auto">
          <a:xfrm>
            <a:off x="3972560" y="8855790"/>
            <a:ext cx="3037840" cy="4615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2837" tIns="46418" rIns="92837" bIns="46418" anchor="b"/>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r" eaLnBrk="1" hangingPunct="1"/>
            <a:fld id="{C388D57E-B763-4DF5-8799-4B6B40A9E5A7}" type="slidenum">
              <a:rPr lang="en-US" sz="1300"/>
              <a:pPr algn="r" eaLnBrk="1" hangingPunct="1"/>
              <a:t>46</a:t>
            </a:fld>
            <a:endParaRPr lang="en-US" sz="1300"/>
          </a:p>
        </p:txBody>
      </p:sp>
    </p:spTree>
    <p:extLst>
      <p:ext uri="{BB962C8B-B14F-4D97-AF65-F5344CB8AC3E}">
        <p14:creationId xmlns:p14="http://schemas.microsoft.com/office/powerpoint/2010/main" val="391952701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Slide Image Placeholder 1"/>
          <p:cNvSpPr>
            <a:spLocks noGrp="1" noRot="1" noChangeAspect="1" noTextEdit="1"/>
          </p:cNvSpPr>
          <p:nvPr>
            <p:ph type="sldImg"/>
          </p:nvPr>
        </p:nvSpPr>
        <p:spPr>
          <a:ln/>
        </p:spPr>
      </p:sp>
      <p:sp>
        <p:nvSpPr>
          <p:cNvPr id="870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87044" name="Footer Placeholder 3"/>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300">
                <a:solidFill>
                  <a:schemeClr val="tx1"/>
                </a:solidFill>
                <a:latin typeface="Times New Roman" panose="02020603050405020304" pitchFamily="18" charset="0"/>
              </a:defRPr>
            </a:lvl1pPr>
            <a:lvl2pPr marL="839516" indent="-321896">
              <a:spcBef>
                <a:spcPct val="30000"/>
              </a:spcBef>
              <a:defRPr sz="1300">
                <a:solidFill>
                  <a:schemeClr val="tx1"/>
                </a:solidFill>
                <a:latin typeface="Times New Roman" panose="02020603050405020304" pitchFamily="18" charset="0"/>
              </a:defRPr>
            </a:lvl2pPr>
            <a:lvl3pPr marL="1292435" indent="-257194">
              <a:spcBef>
                <a:spcPct val="30000"/>
              </a:spcBef>
              <a:defRPr sz="1300">
                <a:solidFill>
                  <a:schemeClr val="tx1"/>
                </a:solidFill>
                <a:latin typeface="Times New Roman" panose="02020603050405020304" pitchFamily="18" charset="0"/>
              </a:defRPr>
            </a:lvl3pPr>
            <a:lvl4pPr marL="1810056" indent="-257194">
              <a:spcBef>
                <a:spcPct val="30000"/>
              </a:spcBef>
              <a:defRPr sz="1300">
                <a:solidFill>
                  <a:schemeClr val="tx1"/>
                </a:solidFill>
                <a:latin typeface="Times New Roman" panose="02020603050405020304" pitchFamily="18" charset="0"/>
              </a:defRPr>
            </a:lvl4pPr>
            <a:lvl5pPr marL="2326058" indent="-257194">
              <a:spcBef>
                <a:spcPct val="30000"/>
              </a:spcBef>
              <a:defRPr sz="1300">
                <a:solidFill>
                  <a:schemeClr val="tx1"/>
                </a:solidFill>
                <a:latin typeface="Times New Roman" panose="02020603050405020304" pitchFamily="18" charset="0"/>
              </a:defRPr>
            </a:lvl5pPr>
            <a:lvl6pPr marL="2791917" indent="-257194" eaLnBrk="0" fontAlgn="base" hangingPunct="0">
              <a:spcBef>
                <a:spcPct val="30000"/>
              </a:spcBef>
              <a:spcAft>
                <a:spcPct val="0"/>
              </a:spcAft>
              <a:defRPr sz="1300">
                <a:solidFill>
                  <a:schemeClr val="tx1"/>
                </a:solidFill>
                <a:latin typeface="Times New Roman" panose="02020603050405020304" pitchFamily="18" charset="0"/>
              </a:defRPr>
            </a:lvl6pPr>
            <a:lvl7pPr marL="3257777" indent="-257194" eaLnBrk="0" fontAlgn="base" hangingPunct="0">
              <a:spcBef>
                <a:spcPct val="30000"/>
              </a:spcBef>
              <a:spcAft>
                <a:spcPct val="0"/>
              </a:spcAft>
              <a:defRPr sz="1300">
                <a:solidFill>
                  <a:schemeClr val="tx1"/>
                </a:solidFill>
                <a:latin typeface="Times New Roman" panose="02020603050405020304" pitchFamily="18" charset="0"/>
              </a:defRPr>
            </a:lvl7pPr>
            <a:lvl8pPr marL="3723635" indent="-257194" eaLnBrk="0" fontAlgn="base" hangingPunct="0">
              <a:spcBef>
                <a:spcPct val="30000"/>
              </a:spcBef>
              <a:spcAft>
                <a:spcPct val="0"/>
              </a:spcAft>
              <a:defRPr sz="1300">
                <a:solidFill>
                  <a:schemeClr val="tx1"/>
                </a:solidFill>
                <a:latin typeface="Times New Roman" panose="02020603050405020304" pitchFamily="18" charset="0"/>
              </a:defRPr>
            </a:lvl8pPr>
            <a:lvl9pPr marL="4189494" indent="-257194" eaLnBrk="0" fontAlgn="base" hangingPunct="0">
              <a:spcBef>
                <a:spcPct val="30000"/>
              </a:spcBef>
              <a:spcAft>
                <a:spcPct val="0"/>
              </a:spcAft>
              <a:defRPr sz="1300">
                <a:solidFill>
                  <a:schemeClr val="tx1"/>
                </a:solidFill>
                <a:latin typeface="Times New Roman" panose="02020603050405020304" pitchFamily="18" charset="0"/>
              </a:defRPr>
            </a:lvl9pPr>
          </a:lstStyle>
          <a:p>
            <a:pPr>
              <a:spcBef>
                <a:spcPct val="0"/>
              </a:spcBef>
            </a:pPr>
            <a:r>
              <a:rPr lang="en-US" sz="1400"/>
              <a:t>Diabetes Educational Services© (530) 893 - 8635 </a:t>
            </a:r>
          </a:p>
        </p:txBody>
      </p:sp>
      <p:sp>
        <p:nvSpPr>
          <p:cNvPr id="87045" name="Slide Number Placeholder 4"/>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300">
                <a:solidFill>
                  <a:schemeClr val="tx1"/>
                </a:solidFill>
                <a:latin typeface="Times New Roman" panose="02020603050405020304" pitchFamily="18" charset="0"/>
              </a:defRPr>
            </a:lvl1pPr>
            <a:lvl2pPr marL="839516" indent="-321896">
              <a:spcBef>
                <a:spcPct val="30000"/>
              </a:spcBef>
              <a:defRPr sz="1300">
                <a:solidFill>
                  <a:schemeClr val="tx1"/>
                </a:solidFill>
                <a:latin typeface="Times New Roman" panose="02020603050405020304" pitchFamily="18" charset="0"/>
              </a:defRPr>
            </a:lvl2pPr>
            <a:lvl3pPr marL="1292435" indent="-257194">
              <a:spcBef>
                <a:spcPct val="30000"/>
              </a:spcBef>
              <a:defRPr sz="1300">
                <a:solidFill>
                  <a:schemeClr val="tx1"/>
                </a:solidFill>
                <a:latin typeface="Times New Roman" panose="02020603050405020304" pitchFamily="18" charset="0"/>
              </a:defRPr>
            </a:lvl3pPr>
            <a:lvl4pPr marL="1810056" indent="-257194">
              <a:spcBef>
                <a:spcPct val="30000"/>
              </a:spcBef>
              <a:defRPr sz="1300">
                <a:solidFill>
                  <a:schemeClr val="tx1"/>
                </a:solidFill>
                <a:latin typeface="Times New Roman" panose="02020603050405020304" pitchFamily="18" charset="0"/>
              </a:defRPr>
            </a:lvl4pPr>
            <a:lvl5pPr marL="2326058" indent="-257194">
              <a:spcBef>
                <a:spcPct val="30000"/>
              </a:spcBef>
              <a:defRPr sz="1300">
                <a:solidFill>
                  <a:schemeClr val="tx1"/>
                </a:solidFill>
                <a:latin typeface="Times New Roman" panose="02020603050405020304" pitchFamily="18" charset="0"/>
              </a:defRPr>
            </a:lvl5pPr>
            <a:lvl6pPr marL="2791917" indent="-257194" eaLnBrk="0" fontAlgn="base" hangingPunct="0">
              <a:spcBef>
                <a:spcPct val="30000"/>
              </a:spcBef>
              <a:spcAft>
                <a:spcPct val="0"/>
              </a:spcAft>
              <a:defRPr sz="1300">
                <a:solidFill>
                  <a:schemeClr val="tx1"/>
                </a:solidFill>
                <a:latin typeface="Times New Roman" panose="02020603050405020304" pitchFamily="18" charset="0"/>
              </a:defRPr>
            </a:lvl6pPr>
            <a:lvl7pPr marL="3257777" indent="-257194" eaLnBrk="0" fontAlgn="base" hangingPunct="0">
              <a:spcBef>
                <a:spcPct val="30000"/>
              </a:spcBef>
              <a:spcAft>
                <a:spcPct val="0"/>
              </a:spcAft>
              <a:defRPr sz="1300">
                <a:solidFill>
                  <a:schemeClr val="tx1"/>
                </a:solidFill>
                <a:latin typeface="Times New Roman" panose="02020603050405020304" pitchFamily="18" charset="0"/>
              </a:defRPr>
            </a:lvl7pPr>
            <a:lvl8pPr marL="3723635" indent="-257194" eaLnBrk="0" fontAlgn="base" hangingPunct="0">
              <a:spcBef>
                <a:spcPct val="30000"/>
              </a:spcBef>
              <a:spcAft>
                <a:spcPct val="0"/>
              </a:spcAft>
              <a:defRPr sz="1300">
                <a:solidFill>
                  <a:schemeClr val="tx1"/>
                </a:solidFill>
                <a:latin typeface="Times New Roman" panose="02020603050405020304" pitchFamily="18" charset="0"/>
              </a:defRPr>
            </a:lvl8pPr>
            <a:lvl9pPr marL="4189494" indent="-257194" eaLnBrk="0" fontAlgn="base" hangingPunct="0">
              <a:spcBef>
                <a:spcPct val="30000"/>
              </a:spcBef>
              <a:spcAft>
                <a:spcPct val="0"/>
              </a:spcAft>
              <a:defRPr sz="1300">
                <a:solidFill>
                  <a:schemeClr val="tx1"/>
                </a:solidFill>
                <a:latin typeface="Times New Roman" panose="02020603050405020304" pitchFamily="18" charset="0"/>
              </a:defRPr>
            </a:lvl9pPr>
          </a:lstStyle>
          <a:p>
            <a:pPr>
              <a:spcBef>
                <a:spcPct val="0"/>
              </a:spcBef>
            </a:pPr>
            <a:fld id="{9F07132B-66B3-4650-9F99-D0027139A699}" type="slidenum">
              <a:rPr lang="en-US" sz="1400"/>
              <a:pPr>
                <a:spcBef>
                  <a:spcPct val="0"/>
                </a:spcBef>
              </a:pPr>
              <a:t>48</a:t>
            </a:fld>
            <a:endParaRPr lang="en-US" sz="1400"/>
          </a:p>
        </p:txBody>
      </p:sp>
    </p:spTree>
    <p:extLst>
      <p:ext uri="{BB962C8B-B14F-4D97-AF65-F5344CB8AC3E}">
        <p14:creationId xmlns:p14="http://schemas.microsoft.com/office/powerpoint/2010/main" val="410246930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2" name="Slide Image Placeholder 1"/>
          <p:cNvSpPr>
            <a:spLocks noGrp="1" noRot="1" noChangeAspect="1" noTextEdit="1"/>
          </p:cNvSpPr>
          <p:nvPr>
            <p:ph type="sldImg"/>
          </p:nvPr>
        </p:nvSpPr>
        <p:spPr>
          <a:ln/>
        </p:spPr>
      </p:sp>
      <p:sp>
        <p:nvSpPr>
          <p:cNvPr id="25088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25088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66" indent="-291179" eaLnBrk="0" hangingPunct="0">
              <a:defRPr sz="2400">
                <a:solidFill>
                  <a:schemeClr val="tx1"/>
                </a:solidFill>
                <a:latin typeface="Times New Roman" pitchFamily="18" charset="0"/>
              </a:defRPr>
            </a:lvl2pPr>
            <a:lvl3pPr marL="1164717" indent="-232943" eaLnBrk="0" hangingPunct="0">
              <a:defRPr sz="2400">
                <a:solidFill>
                  <a:schemeClr val="tx1"/>
                </a:solidFill>
                <a:latin typeface="Times New Roman" pitchFamily="18" charset="0"/>
              </a:defRPr>
            </a:lvl3pPr>
            <a:lvl4pPr marL="1630604" indent="-232943" eaLnBrk="0" hangingPunct="0">
              <a:defRPr sz="2400">
                <a:solidFill>
                  <a:schemeClr val="tx1"/>
                </a:solidFill>
                <a:latin typeface="Times New Roman" pitchFamily="18" charset="0"/>
              </a:defRPr>
            </a:lvl4pPr>
            <a:lvl5pPr marL="2096491" indent="-232943" eaLnBrk="0" hangingPunct="0">
              <a:defRPr sz="2400">
                <a:solidFill>
                  <a:schemeClr val="tx1"/>
                </a:solidFill>
                <a:latin typeface="Times New Roman" pitchFamily="18" charset="0"/>
              </a:defRPr>
            </a:lvl5pPr>
            <a:lvl6pPr marL="2562377" indent="-232943" eaLnBrk="0" fontAlgn="base" hangingPunct="0">
              <a:spcBef>
                <a:spcPct val="0"/>
              </a:spcBef>
              <a:spcAft>
                <a:spcPct val="0"/>
              </a:spcAft>
              <a:defRPr sz="2400">
                <a:solidFill>
                  <a:schemeClr val="tx1"/>
                </a:solidFill>
                <a:latin typeface="Times New Roman" pitchFamily="18" charset="0"/>
              </a:defRPr>
            </a:lvl6pPr>
            <a:lvl7pPr marL="3028264" indent="-232943" eaLnBrk="0" fontAlgn="base" hangingPunct="0">
              <a:spcBef>
                <a:spcPct val="0"/>
              </a:spcBef>
              <a:spcAft>
                <a:spcPct val="0"/>
              </a:spcAft>
              <a:defRPr sz="2400">
                <a:solidFill>
                  <a:schemeClr val="tx1"/>
                </a:solidFill>
                <a:latin typeface="Times New Roman" pitchFamily="18" charset="0"/>
              </a:defRPr>
            </a:lvl7pPr>
            <a:lvl8pPr marL="3494151" indent="-232943" eaLnBrk="0" fontAlgn="base" hangingPunct="0">
              <a:spcBef>
                <a:spcPct val="0"/>
              </a:spcBef>
              <a:spcAft>
                <a:spcPct val="0"/>
              </a:spcAft>
              <a:defRPr sz="2400">
                <a:solidFill>
                  <a:schemeClr val="tx1"/>
                </a:solidFill>
                <a:latin typeface="Times New Roman" pitchFamily="18" charset="0"/>
              </a:defRPr>
            </a:lvl8pPr>
            <a:lvl9pPr marL="3960038" indent="-232943" eaLnBrk="0" fontAlgn="base" hangingPunct="0">
              <a:spcBef>
                <a:spcPct val="0"/>
              </a:spcBef>
              <a:spcAft>
                <a:spcPct val="0"/>
              </a:spcAft>
              <a:defRPr sz="2400">
                <a:solidFill>
                  <a:schemeClr val="tx1"/>
                </a:solidFill>
                <a:latin typeface="Times New Roman" pitchFamily="18" charset="0"/>
              </a:defRPr>
            </a:lvl9pPr>
          </a:lstStyle>
          <a:p>
            <a:fld id="{6CA442B7-7999-4C04-A871-C3EB39AAB729}" type="slidenum">
              <a:rPr lang="en-US" sz="1200">
                <a:solidFill>
                  <a:prstClr val="black"/>
                </a:solidFill>
              </a:rPr>
              <a:pPr/>
              <a:t>51</a:t>
            </a:fld>
            <a:endParaRPr lang="en-US" sz="1200">
              <a:solidFill>
                <a:prstClr val="black"/>
              </a:solidFill>
            </a:endParaRPr>
          </a:p>
        </p:txBody>
      </p:sp>
    </p:spTree>
    <p:extLst>
      <p:ext uri="{BB962C8B-B14F-4D97-AF65-F5344CB8AC3E}">
        <p14:creationId xmlns:p14="http://schemas.microsoft.com/office/powerpoint/2010/main" val="4430572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Slide Image Placeholder 1"/>
          <p:cNvSpPr>
            <a:spLocks noGrp="1" noRot="1" noChangeAspect="1" noTextEdit="1"/>
          </p:cNvSpPr>
          <p:nvPr>
            <p:ph type="sldImg"/>
          </p:nvPr>
        </p:nvSpPr>
        <p:spPr>
          <a:ln/>
        </p:spPr>
      </p:sp>
      <p:sp>
        <p:nvSpPr>
          <p:cNvPr id="205827"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205828"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r>
              <a:rPr lang="en-US" smtClean="0">
                <a:latin typeface="Times New Roman" pitchFamily="18" charset="0"/>
              </a:rPr>
              <a:t>Diabetes Educational Services© (530) 893 - 8635 </a:t>
            </a:r>
          </a:p>
        </p:txBody>
      </p:sp>
      <p:sp>
        <p:nvSpPr>
          <p:cNvPr id="205829"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fld id="{C8EBCA17-4203-47E3-A2FE-ADA6B4AA8A39}" type="slidenum">
              <a:rPr lang="en-US" smtClean="0">
                <a:latin typeface="Times New Roman" pitchFamily="18" charset="0"/>
              </a:rPr>
              <a:pPr/>
              <a:t>7</a:t>
            </a:fld>
            <a:endParaRPr lang="en-US" smtClean="0">
              <a:latin typeface="Times New Roman" pitchFamily="18" charset="0"/>
            </a:endParaRPr>
          </a:p>
        </p:txBody>
      </p:sp>
    </p:spTree>
    <p:extLst>
      <p:ext uri="{BB962C8B-B14F-4D97-AF65-F5344CB8AC3E}">
        <p14:creationId xmlns:p14="http://schemas.microsoft.com/office/powerpoint/2010/main" val="12174945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30" name="Slide Image Placeholder 1"/>
          <p:cNvSpPr>
            <a:spLocks noGrp="1" noRot="1" noChangeAspect="1" noTextEdit="1"/>
          </p:cNvSpPr>
          <p:nvPr>
            <p:ph type="sldImg"/>
          </p:nvPr>
        </p:nvSpPr>
        <p:spPr>
          <a:ln/>
        </p:spPr>
      </p:sp>
      <p:sp>
        <p:nvSpPr>
          <p:cNvPr id="25293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25293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159DB00B-D67D-4A75-BA0A-50D2CAF743B9}" type="slidenum">
              <a:rPr lang="en-US" sz="1200" smtClean="0"/>
              <a:pPr eaLnBrk="1" hangingPunct="1"/>
              <a:t>56</a:t>
            </a:fld>
            <a:endParaRPr lang="en-US" sz="1200" smtClean="0"/>
          </a:p>
        </p:txBody>
      </p:sp>
    </p:spTree>
    <p:extLst>
      <p:ext uri="{BB962C8B-B14F-4D97-AF65-F5344CB8AC3E}">
        <p14:creationId xmlns:p14="http://schemas.microsoft.com/office/powerpoint/2010/main" val="240257764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954" name="Slide Image Placeholder 1"/>
          <p:cNvSpPr>
            <a:spLocks noGrp="1" noRot="1" noChangeAspect="1" noTextEdit="1"/>
          </p:cNvSpPr>
          <p:nvPr>
            <p:ph type="sldImg"/>
          </p:nvPr>
        </p:nvSpPr>
        <p:spPr>
          <a:ln/>
        </p:spPr>
      </p:sp>
      <p:sp>
        <p:nvSpPr>
          <p:cNvPr id="25395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25395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69BF7D87-8FB8-4C72-AB65-A38B46B02EAD}" type="slidenum">
              <a:rPr lang="en-US" sz="1200" smtClean="0">
                <a:solidFill>
                  <a:srgbClr val="000000"/>
                </a:solidFill>
              </a:rPr>
              <a:pPr eaLnBrk="1" hangingPunct="1"/>
              <a:t>57</a:t>
            </a:fld>
            <a:endParaRPr lang="en-US" sz="1200" smtClean="0">
              <a:solidFill>
                <a:srgbClr val="000000"/>
              </a:solidFill>
            </a:endParaRPr>
          </a:p>
        </p:txBody>
      </p:sp>
    </p:spTree>
    <p:extLst>
      <p:ext uri="{BB962C8B-B14F-4D97-AF65-F5344CB8AC3E}">
        <p14:creationId xmlns:p14="http://schemas.microsoft.com/office/powerpoint/2010/main" val="237556374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Slide Image Placeholder 1"/>
          <p:cNvSpPr>
            <a:spLocks noGrp="1" noRot="1" noChangeAspect="1" noTextEdit="1"/>
          </p:cNvSpPr>
          <p:nvPr>
            <p:ph type="sldImg"/>
          </p:nvPr>
        </p:nvSpPr>
        <p:spPr>
          <a:ln/>
        </p:spPr>
      </p:sp>
      <p:sp>
        <p:nvSpPr>
          <p:cNvPr id="188419"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8073F3CE-5A16-4DCF-AAA1-7CD60AB2F9E6}" type="slidenum">
              <a:rPr lang="en-US" smtClean="0"/>
              <a:pPr>
                <a:defRPr/>
              </a:pPr>
              <a:t>58</a:t>
            </a:fld>
            <a:endParaRPr lang="en-US"/>
          </a:p>
        </p:txBody>
      </p:sp>
    </p:spTree>
    <p:extLst>
      <p:ext uri="{BB962C8B-B14F-4D97-AF65-F5344CB8AC3E}">
        <p14:creationId xmlns:p14="http://schemas.microsoft.com/office/powerpoint/2010/main" val="202194515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10" name="Slide Image Placeholder 1"/>
          <p:cNvSpPr>
            <a:spLocks noGrp="1" noRot="1" noChangeAspect="1" noTextEdit="1"/>
          </p:cNvSpPr>
          <p:nvPr>
            <p:ph type="sldImg"/>
          </p:nvPr>
        </p:nvSpPr>
        <p:spPr>
          <a:ln/>
        </p:spPr>
      </p:sp>
      <p:sp>
        <p:nvSpPr>
          <p:cNvPr id="222211"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4" name="Footer Placeholder 3"/>
          <p:cNvSpPr>
            <a:spLocks noGrp="1"/>
          </p:cNvSpPr>
          <p:nvPr>
            <p:ph type="ftr" sz="quarter" idx="4"/>
          </p:nvPr>
        </p:nvSpPr>
        <p:spPr/>
        <p:txBody>
          <a:bodyPr/>
          <a:lstStyle/>
          <a:p>
            <a:pPr>
              <a:defRPr/>
            </a:pPr>
            <a:r>
              <a:rPr lang="en-US" smtClean="0"/>
              <a:t>Diabetes Educational Services© (530) 893 - 8635 </a:t>
            </a:r>
            <a:endParaRPr lang="en-US"/>
          </a:p>
        </p:txBody>
      </p:sp>
      <p:sp>
        <p:nvSpPr>
          <p:cNvPr id="5" name="Slide Number Placeholder 4"/>
          <p:cNvSpPr>
            <a:spLocks noGrp="1"/>
          </p:cNvSpPr>
          <p:nvPr>
            <p:ph type="sldNum" sz="quarter" idx="5"/>
          </p:nvPr>
        </p:nvSpPr>
        <p:spPr/>
        <p:txBody>
          <a:bodyPr/>
          <a:lstStyle/>
          <a:p>
            <a:pPr>
              <a:defRPr/>
            </a:pPr>
            <a:fld id="{792E6699-6889-418B-B80B-A010AB598EA5}" type="slidenum">
              <a:rPr lang="en-US" smtClean="0"/>
              <a:pPr>
                <a:defRPr/>
              </a:pPr>
              <a:t>59</a:t>
            </a:fld>
            <a:endParaRPr lang="en-US"/>
          </a:p>
        </p:txBody>
      </p:sp>
    </p:spTree>
    <p:extLst>
      <p:ext uri="{BB962C8B-B14F-4D97-AF65-F5344CB8AC3E}">
        <p14:creationId xmlns:p14="http://schemas.microsoft.com/office/powerpoint/2010/main" val="328438884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500">
                <a:solidFill>
                  <a:schemeClr val="tx1"/>
                </a:solidFill>
                <a:latin typeface="Tahoma" pitchFamily="34" charset="0"/>
              </a:defRPr>
            </a:lvl1pPr>
            <a:lvl2pPr marL="800191" indent="-307766" eaLnBrk="0" hangingPunct="0">
              <a:defRPr sz="1500">
                <a:solidFill>
                  <a:schemeClr val="tx1"/>
                </a:solidFill>
                <a:latin typeface="Tahoma" pitchFamily="34" charset="0"/>
              </a:defRPr>
            </a:lvl2pPr>
            <a:lvl3pPr marL="1231062" indent="-246212" eaLnBrk="0" hangingPunct="0">
              <a:defRPr sz="1500">
                <a:solidFill>
                  <a:schemeClr val="tx1"/>
                </a:solidFill>
                <a:latin typeface="Tahoma" pitchFamily="34" charset="0"/>
              </a:defRPr>
            </a:lvl3pPr>
            <a:lvl4pPr marL="1723487" indent="-246212" eaLnBrk="0" hangingPunct="0">
              <a:defRPr sz="1500">
                <a:solidFill>
                  <a:schemeClr val="tx1"/>
                </a:solidFill>
                <a:latin typeface="Tahoma" pitchFamily="34" charset="0"/>
              </a:defRPr>
            </a:lvl4pPr>
            <a:lvl5pPr marL="2215912" indent="-246212" eaLnBrk="0" hangingPunct="0">
              <a:defRPr sz="1500">
                <a:solidFill>
                  <a:schemeClr val="tx1"/>
                </a:solidFill>
                <a:latin typeface="Tahoma" pitchFamily="34" charset="0"/>
              </a:defRPr>
            </a:lvl5pPr>
            <a:lvl6pPr marL="2708337" indent="-246212" eaLnBrk="0" fontAlgn="base" hangingPunct="0">
              <a:spcBef>
                <a:spcPct val="0"/>
              </a:spcBef>
              <a:spcAft>
                <a:spcPct val="0"/>
              </a:spcAft>
              <a:defRPr sz="1500">
                <a:solidFill>
                  <a:schemeClr val="tx1"/>
                </a:solidFill>
                <a:latin typeface="Tahoma" pitchFamily="34" charset="0"/>
              </a:defRPr>
            </a:lvl6pPr>
            <a:lvl7pPr marL="3200762" indent="-246212" eaLnBrk="0" fontAlgn="base" hangingPunct="0">
              <a:spcBef>
                <a:spcPct val="0"/>
              </a:spcBef>
              <a:spcAft>
                <a:spcPct val="0"/>
              </a:spcAft>
              <a:defRPr sz="1500">
                <a:solidFill>
                  <a:schemeClr val="tx1"/>
                </a:solidFill>
                <a:latin typeface="Tahoma" pitchFamily="34" charset="0"/>
              </a:defRPr>
            </a:lvl7pPr>
            <a:lvl8pPr marL="3693187" indent="-246212" eaLnBrk="0" fontAlgn="base" hangingPunct="0">
              <a:spcBef>
                <a:spcPct val="0"/>
              </a:spcBef>
              <a:spcAft>
                <a:spcPct val="0"/>
              </a:spcAft>
              <a:defRPr sz="1500">
                <a:solidFill>
                  <a:schemeClr val="tx1"/>
                </a:solidFill>
                <a:latin typeface="Tahoma" pitchFamily="34" charset="0"/>
              </a:defRPr>
            </a:lvl8pPr>
            <a:lvl9pPr marL="4185611" indent="-246212" eaLnBrk="0" fontAlgn="base" hangingPunct="0">
              <a:spcBef>
                <a:spcPct val="0"/>
              </a:spcBef>
              <a:spcAft>
                <a:spcPct val="0"/>
              </a:spcAft>
              <a:defRPr sz="1500">
                <a:solidFill>
                  <a:schemeClr val="tx1"/>
                </a:solidFill>
                <a:latin typeface="Tahoma" pitchFamily="34" charset="0"/>
              </a:defRPr>
            </a:lvl9pPr>
          </a:lstStyle>
          <a:p>
            <a:pPr eaLnBrk="1" hangingPunct="1">
              <a:defRPr/>
            </a:pPr>
            <a:fld id="{FF281D73-AE3C-4D35-8A24-511441E46ADB}" type="slidenum">
              <a:rPr lang="en-US" sz="1300">
                <a:latin typeface="Times New Roman" pitchFamily="18" charset="0"/>
              </a:rPr>
              <a:pPr eaLnBrk="1" hangingPunct="1">
                <a:defRPr/>
              </a:pPr>
              <a:t>60</a:t>
            </a:fld>
            <a:endParaRPr lang="en-US" sz="1300">
              <a:latin typeface="Times New Roman" pitchFamily="18" charset="0"/>
            </a:endParaRPr>
          </a:p>
        </p:txBody>
      </p:sp>
      <p:sp>
        <p:nvSpPr>
          <p:cNvPr id="194563" name="Rectangle 2"/>
          <p:cNvSpPr>
            <a:spLocks noGrp="1" noRot="1" noChangeAspect="1" noChangeArrowheads="1" noTextEdit="1"/>
          </p:cNvSpPr>
          <p:nvPr>
            <p:ph type="sldImg"/>
          </p:nvPr>
        </p:nvSpPr>
        <p:spPr>
          <a:ln/>
        </p:spPr>
      </p:sp>
      <p:sp>
        <p:nvSpPr>
          <p:cNvPr id="194564" name="Rectangle 3"/>
          <p:cNvSpPr>
            <a:spLocks noGrp="1" noChangeArrowheads="1"/>
          </p:cNvSpPr>
          <p:nvPr>
            <p:ph type="body" idx="1"/>
            <p:custDataLst>
              <p:tags r:id="rId1"/>
            </p:custDataLst>
          </p:nvPr>
        </p:nvSpPr>
        <p:spPr>
          <a:xfrm>
            <a:off x="748455" y="4637335"/>
            <a:ext cx="5980854" cy="4392381"/>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t>In a more recent study that involved 2020 consecutive patients admitted to a community hospital in Atlanta, we found that 64% of patients had normal glucose values, 26% had a prior history of diabetes, and that 12% of patients with hyperglycemia, as determined by 2 or more FBG &gt; 126 or RBG &gt; 200, did not had a know history of diabetes prior to admission.</a:t>
            </a:r>
          </a:p>
        </p:txBody>
      </p:sp>
    </p:spTree>
    <p:extLst>
      <p:ext uri="{BB962C8B-B14F-4D97-AF65-F5344CB8AC3E}">
        <p14:creationId xmlns:p14="http://schemas.microsoft.com/office/powerpoint/2010/main" val="197829788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6"/>
          <p:cNvSpPr>
            <a:spLocks noGrp="1" noChangeArrowheads="1"/>
          </p:cNvSpPr>
          <p:nvPr>
            <p:ph type="ftr" sz="quarter" idx="4"/>
          </p:nvPr>
        </p:nvSpPr>
        <p:spPr/>
        <p:txBody>
          <a:bodyPr/>
          <a:lstStyle/>
          <a:p>
            <a:pPr>
              <a:defRPr/>
            </a:pPr>
            <a:r>
              <a:rPr lang="en-US" smtClean="0"/>
              <a:t>Diabetes Educational Services© (530) 893 - 8635 </a:t>
            </a:r>
          </a:p>
        </p:txBody>
      </p:sp>
      <p:sp>
        <p:nvSpPr>
          <p:cNvPr id="46083" name="Rectangle 7"/>
          <p:cNvSpPr>
            <a:spLocks noGrp="1" noChangeArrowheads="1"/>
          </p:cNvSpPr>
          <p:nvPr>
            <p:ph type="sldNum" sz="quarter" idx="5"/>
          </p:nvPr>
        </p:nvSpPr>
        <p:spPr/>
        <p:txBody>
          <a:bodyPr/>
          <a:lstStyle/>
          <a:p>
            <a:pPr>
              <a:defRPr/>
            </a:pPr>
            <a:fld id="{805B158B-BB7A-484D-A900-782795A9AB41}" type="slidenum">
              <a:rPr lang="en-US" smtClean="0"/>
              <a:pPr>
                <a:defRPr/>
              </a:pPr>
              <a:t>61</a:t>
            </a:fld>
            <a:endParaRPr lang="en-US" smtClean="0"/>
          </a:p>
        </p:txBody>
      </p:sp>
      <p:sp>
        <p:nvSpPr>
          <p:cNvPr id="205828" name="Rectangle 2"/>
          <p:cNvSpPr>
            <a:spLocks noGrp="1" noRot="1" noChangeAspect="1" noChangeArrowheads="1" noTextEdit="1"/>
          </p:cNvSpPr>
          <p:nvPr>
            <p:ph type="sldImg"/>
          </p:nvPr>
        </p:nvSpPr>
        <p:spPr>
          <a:xfrm>
            <a:off x="1300163" y="733425"/>
            <a:ext cx="4878387" cy="3660775"/>
          </a:xfrm>
          <a:ln/>
        </p:spPr>
      </p:sp>
      <p:sp>
        <p:nvSpPr>
          <p:cNvPr id="205829" name="Rectangle 3"/>
          <p:cNvSpPr>
            <a:spLocks noGrp="1" noChangeArrowheads="1"/>
          </p:cNvSpPr>
          <p:nvPr>
            <p:ph type="body" idx="1"/>
            <p:custDataLst>
              <p:tags r:id="rId1"/>
            </p:custDataLst>
          </p:nvPr>
        </p:nvSpPr>
        <p:spPr>
          <a:xfrm>
            <a:off x="298028" y="4949399"/>
            <a:ext cx="6898640" cy="4387349"/>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t>The medical records of 2030 consecutive adult patients were analyzed for the presence of hyperglycemia and any association with poor hospital outcomes.</a:t>
            </a:r>
          </a:p>
          <a:p>
            <a:r>
              <a:rPr lang="en-US" smtClean="0"/>
              <a:t>New hyperglycemia was associated with a 16% mortality rate compared with 3% and 1.7% for patients with a prior history of diabetes or normoglycemia (</a:t>
            </a:r>
            <a:r>
              <a:rPr lang="en-US" i="1" smtClean="0"/>
              <a:t>P</a:t>
            </a:r>
            <a:r>
              <a:rPr lang="en-US" smtClean="0"/>
              <a:t>&lt;.01).</a:t>
            </a:r>
          </a:p>
          <a:p>
            <a:r>
              <a:rPr lang="en-US" smtClean="0"/>
              <a:t>The mortality rate was significantly higher for patients with new hyperglycemia regardless of whether they were admitted to the ICU (</a:t>
            </a:r>
            <a:r>
              <a:rPr lang="en-US" i="1" smtClean="0"/>
              <a:t>P</a:t>
            </a:r>
            <a:r>
              <a:rPr lang="en-US" smtClean="0"/>
              <a:t>&lt;.01 for both ICU and non-ICU patients compared with those with diabetes or normoglycemia). Mortality rates were 10% for </a:t>
            </a:r>
            <a:br>
              <a:rPr lang="en-US" smtClean="0"/>
            </a:br>
            <a:r>
              <a:rPr lang="en-US" smtClean="0"/>
              <a:t>non-ICU patients with new hyperglycemia and 31% for ICU patients.</a:t>
            </a:r>
          </a:p>
          <a:p>
            <a:endParaRPr lang="en-US" smtClean="0"/>
          </a:p>
          <a:p>
            <a:endParaRPr lang="en-US" sz="1100" b="1"/>
          </a:p>
          <a:p>
            <a:endParaRPr lang="en-US" sz="1100" b="1"/>
          </a:p>
          <a:p>
            <a:endParaRPr lang="en-US" sz="1100" b="1"/>
          </a:p>
          <a:p>
            <a:endParaRPr lang="en-US" sz="1100" b="1"/>
          </a:p>
          <a:p>
            <a:endParaRPr lang="en-US" sz="1100" b="1"/>
          </a:p>
          <a:p>
            <a:endParaRPr lang="en-US" sz="1100" b="1"/>
          </a:p>
          <a:p>
            <a:endParaRPr lang="en-US" sz="1100" b="1"/>
          </a:p>
          <a:p>
            <a:endParaRPr lang="en-US" sz="1100" b="1"/>
          </a:p>
          <a:p>
            <a:endParaRPr lang="en-US" sz="1100" b="1"/>
          </a:p>
          <a:p>
            <a:pPr>
              <a:spcBef>
                <a:spcPct val="0"/>
              </a:spcBef>
            </a:pPr>
            <a:r>
              <a:rPr lang="en-US" sz="1100" b="1"/>
              <a:t>Reference</a:t>
            </a:r>
          </a:p>
          <a:p>
            <a:pPr>
              <a:spcBef>
                <a:spcPct val="0"/>
              </a:spcBef>
            </a:pPr>
            <a:r>
              <a:rPr lang="en-US" sz="1100"/>
              <a:t>	Umpierrez GE, Isaacs SD, Bazargan N, You X, Thaler LM, Kitabchi AE. Hyperglycemia: an independent marker of in-hospital mortality in patients with undiagnosed diabetes. </a:t>
            </a:r>
            <a:r>
              <a:rPr lang="en-US" sz="1100" i="1"/>
              <a:t>J Clin Endocrinol Metab</a:t>
            </a:r>
            <a:r>
              <a:rPr lang="en-US" sz="1100"/>
              <a:t>. 2002;87:978-982.</a:t>
            </a:r>
          </a:p>
          <a:p>
            <a:endParaRPr lang="en-US" sz="1100"/>
          </a:p>
        </p:txBody>
      </p:sp>
    </p:spTree>
    <p:extLst>
      <p:ext uri="{BB962C8B-B14F-4D97-AF65-F5344CB8AC3E}">
        <p14:creationId xmlns:p14="http://schemas.microsoft.com/office/powerpoint/2010/main" val="323636058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Slide Image Placeholder 1"/>
          <p:cNvSpPr>
            <a:spLocks noGrp="1" noRot="1" noChangeAspect="1" noTextEdit="1"/>
          </p:cNvSpPr>
          <p:nvPr>
            <p:ph type="sldImg"/>
          </p:nvPr>
        </p:nvSpPr>
        <p:spPr>
          <a:ln/>
        </p:spPr>
      </p:sp>
      <p:sp>
        <p:nvSpPr>
          <p:cNvPr id="210947"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4" name="Footer Placeholder 3"/>
          <p:cNvSpPr>
            <a:spLocks noGrp="1"/>
          </p:cNvSpPr>
          <p:nvPr>
            <p:ph type="ftr" sz="quarter" idx="4"/>
          </p:nvPr>
        </p:nvSpPr>
        <p:spPr/>
        <p:txBody>
          <a:bodyPr/>
          <a:lstStyle/>
          <a:p>
            <a:pPr>
              <a:defRPr/>
            </a:pPr>
            <a:r>
              <a:rPr lang="en-US" smtClean="0"/>
              <a:t>Diabetes Educational Services© (530) 893 - 8635 </a:t>
            </a:r>
            <a:endParaRPr lang="en-US"/>
          </a:p>
        </p:txBody>
      </p:sp>
      <p:sp>
        <p:nvSpPr>
          <p:cNvPr id="5" name="Slide Number Placeholder 4"/>
          <p:cNvSpPr>
            <a:spLocks noGrp="1"/>
          </p:cNvSpPr>
          <p:nvPr>
            <p:ph type="sldNum" sz="quarter" idx="5"/>
          </p:nvPr>
        </p:nvSpPr>
        <p:spPr/>
        <p:txBody>
          <a:bodyPr/>
          <a:lstStyle/>
          <a:p>
            <a:pPr>
              <a:defRPr/>
            </a:pPr>
            <a:fld id="{52359979-CBDA-4C5D-B3C8-D9417C0F5BA3}" type="slidenum">
              <a:rPr lang="en-US" smtClean="0"/>
              <a:pPr>
                <a:defRPr/>
              </a:pPr>
              <a:t>62</a:t>
            </a:fld>
            <a:endParaRPr lang="en-US"/>
          </a:p>
        </p:txBody>
      </p:sp>
    </p:spTree>
    <p:extLst>
      <p:ext uri="{BB962C8B-B14F-4D97-AF65-F5344CB8AC3E}">
        <p14:creationId xmlns:p14="http://schemas.microsoft.com/office/powerpoint/2010/main" val="136047519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62" name="Slide Image Placeholder 1"/>
          <p:cNvSpPr>
            <a:spLocks noGrp="1" noRot="1" noChangeAspect="1" noTextEdit="1"/>
          </p:cNvSpPr>
          <p:nvPr>
            <p:ph type="sldImg"/>
          </p:nvPr>
        </p:nvSpPr>
        <p:spPr>
          <a:ln/>
        </p:spPr>
      </p:sp>
      <p:sp>
        <p:nvSpPr>
          <p:cNvPr id="296963"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296964"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r>
              <a:rPr lang="en-US" smtClean="0">
                <a:latin typeface="Times New Roman" pitchFamily="18" charset="0"/>
              </a:rPr>
              <a:t>Diabetes Educational Services© (530) 893 - 8635 </a:t>
            </a:r>
          </a:p>
        </p:txBody>
      </p:sp>
      <p:sp>
        <p:nvSpPr>
          <p:cNvPr id="296965"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fld id="{42C9171A-C8F1-4EBB-9255-191272C7D2A0}" type="slidenum">
              <a:rPr lang="en-US" smtClean="0">
                <a:latin typeface="Times New Roman" pitchFamily="18" charset="0"/>
              </a:rPr>
              <a:pPr/>
              <a:t>63</a:t>
            </a:fld>
            <a:endParaRPr lang="en-US" smtClean="0">
              <a:latin typeface="Times New Roman" pitchFamily="18" charset="0"/>
            </a:endParaRPr>
          </a:p>
        </p:txBody>
      </p:sp>
    </p:spTree>
    <p:extLst>
      <p:ext uri="{BB962C8B-B14F-4D97-AF65-F5344CB8AC3E}">
        <p14:creationId xmlns:p14="http://schemas.microsoft.com/office/powerpoint/2010/main" val="301612919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500">
                <a:solidFill>
                  <a:schemeClr val="tx1"/>
                </a:solidFill>
                <a:latin typeface="Tahoma" pitchFamily="34" charset="0"/>
              </a:defRPr>
            </a:lvl1pPr>
            <a:lvl2pPr marL="800191" indent="-307766" eaLnBrk="0" hangingPunct="0">
              <a:defRPr sz="1500">
                <a:solidFill>
                  <a:schemeClr val="tx1"/>
                </a:solidFill>
                <a:latin typeface="Tahoma" pitchFamily="34" charset="0"/>
              </a:defRPr>
            </a:lvl2pPr>
            <a:lvl3pPr marL="1231062" indent="-246212" eaLnBrk="0" hangingPunct="0">
              <a:defRPr sz="1500">
                <a:solidFill>
                  <a:schemeClr val="tx1"/>
                </a:solidFill>
                <a:latin typeface="Tahoma" pitchFamily="34" charset="0"/>
              </a:defRPr>
            </a:lvl3pPr>
            <a:lvl4pPr marL="1723487" indent="-246212" eaLnBrk="0" hangingPunct="0">
              <a:defRPr sz="1500">
                <a:solidFill>
                  <a:schemeClr val="tx1"/>
                </a:solidFill>
                <a:latin typeface="Tahoma" pitchFamily="34" charset="0"/>
              </a:defRPr>
            </a:lvl4pPr>
            <a:lvl5pPr marL="2215912" indent="-246212" eaLnBrk="0" hangingPunct="0">
              <a:defRPr sz="1500">
                <a:solidFill>
                  <a:schemeClr val="tx1"/>
                </a:solidFill>
                <a:latin typeface="Tahoma" pitchFamily="34" charset="0"/>
              </a:defRPr>
            </a:lvl5pPr>
            <a:lvl6pPr marL="2708337" indent="-246212" eaLnBrk="0" fontAlgn="base" hangingPunct="0">
              <a:spcBef>
                <a:spcPct val="0"/>
              </a:spcBef>
              <a:spcAft>
                <a:spcPct val="0"/>
              </a:spcAft>
              <a:defRPr sz="1500">
                <a:solidFill>
                  <a:schemeClr val="tx1"/>
                </a:solidFill>
                <a:latin typeface="Tahoma" pitchFamily="34" charset="0"/>
              </a:defRPr>
            </a:lvl6pPr>
            <a:lvl7pPr marL="3200762" indent="-246212" eaLnBrk="0" fontAlgn="base" hangingPunct="0">
              <a:spcBef>
                <a:spcPct val="0"/>
              </a:spcBef>
              <a:spcAft>
                <a:spcPct val="0"/>
              </a:spcAft>
              <a:defRPr sz="1500">
                <a:solidFill>
                  <a:schemeClr val="tx1"/>
                </a:solidFill>
                <a:latin typeface="Tahoma" pitchFamily="34" charset="0"/>
              </a:defRPr>
            </a:lvl7pPr>
            <a:lvl8pPr marL="3693187" indent="-246212" eaLnBrk="0" fontAlgn="base" hangingPunct="0">
              <a:spcBef>
                <a:spcPct val="0"/>
              </a:spcBef>
              <a:spcAft>
                <a:spcPct val="0"/>
              </a:spcAft>
              <a:defRPr sz="1500">
                <a:solidFill>
                  <a:schemeClr val="tx1"/>
                </a:solidFill>
                <a:latin typeface="Tahoma" pitchFamily="34" charset="0"/>
              </a:defRPr>
            </a:lvl8pPr>
            <a:lvl9pPr marL="4185611" indent="-246212" eaLnBrk="0" fontAlgn="base" hangingPunct="0">
              <a:spcBef>
                <a:spcPct val="0"/>
              </a:spcBef>
              <a:spcAft>
                <a:spcPct val="0"/>
              </a:spcAft>
              <a:defRPr sz="1500">
                <a:solidFill>
                  <a:schemeClr val="tx1"/>
                </a:solidFill>
                <a:latin typeface="Tahoma" pitchFamily="34" charset="0"/>
              </a:defRPr>
            </a:lvl9pPr>
          </a:lstStyle>
          <a:p>
            <a:pPr eaLnBrk="1" hangingPunct="1">
              <a:defRPr/>
            </a:pPr>
            <a:fld id="{6A9E0469-8DDB-47EF-8AB1-B479863CE7FC}" type="slidenum">
              <a:rPr lang="en-US" sz="1300">
                <a:solidFill>
                  <a:srgbClr val="000000"/>
                </a:solidFill>
                <a:latin typeface="Times New Roman" pitchFamily="18" charset="0"/>
              </a:rPr>
              <a:pPr eaLnBrk="1" hangingPunct="1">
                <a:defRPr/>
              </a:pPr>
              <a:t>64</a:t>
            </a:fld>
            <a:endParaRPr lang="en-US" sz="1300">
              <a:solidFill>
                <a:srgbClr val="000000"/>
              </a:solidFill>
              <a:latin typeface="Times New Roman" pitchFamily="18" charset="0"/>
            </a:endParaRPr>
          </a:p>
        </p:txBody>
      </p:sp>
      <p:sp>
        <p:nvSpPr>
          <p:cNvPr id="209923" name="Rectangle 2"/>
          <p:cNvSpPr>
            <a:spLocks noGrp="1" noRot="1" noChangeAspect="1" noChangeArrowheads="1" noTextEdit="1"/>
          </p:cNvSpPr>
          <p:nvPr>
            <p:ph type="sldImg"/>
          </p:nvPr>
        </p:nvSpPr>
        <p:spPr>
          <a:ln/>
        </p:spPr>
      </p:sp>
      <p:sp>
        <p:nvSpPr>
          <p:cNvPr id="209924"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s-CL" smtClean="0"/>
          </a:p>
        </p:txBody>
      </p:sp>
    </p:spTree>
    <p:extLst>
      <p:ext uri="{BB962C8B-B14F-4D97-AF65-F5344CB8AC3E}">
        <p14:creationId xmlns:p14="http://schemas.microsoft.com/office/powerpoint/2010/main" val="8957523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810" name="Slide Image Placeholder 1"/>
          <p:cNvSpPr>
            <a:spLocks noGrp="1" noRot="1" noChangeAspect="1" noTextEdit="1"/>
          </p:cNvSpPr>
          <p:nvPr>
            <p:ph type="sldImg"/>
          </p:nvPr>
        </p:nvSpPr>
        <p:spPr>
          <a:ln/>
        </p:spPr>
      </p:sp>
      <p:sp>
        <p:nvSpPr>
          <p:cNvPr id="247811"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247812" name="Footer Placeholder 3"/>
          <p:cNvSpPr>
            <a:spLocks noGrp="1"/>
          </p:cNvSpPr>
          <p:nvPr>
            <p:ph type="ftr" sz="quarter" idx="4"/>
          </p:nvPr>
        </p:nvSpPr>
        <p:spPr/>
        <p:txBody>
          <a:bodyPr/>
          <a:lstStyle/>
          <a:p>
            <a:pPr>
              <a:defRPr/>
            </a:pPr>
            <a:r>
              <a:rPr lang="en-US" smtClean="0"/>
              <a:t>Diabetes Educational Services© (530) 893 - 8635 </a:t>
            </a:r>
          </a:p>
        </p:txBody>
      </p:sp>
      <p:sp>
        <p:nvSpPr>
          <p:cNvPr id="247813" name="Slide Number Placeholder 4"/>
          <p:cNvSpPr>
            <a:spLocks noGrp="1"/>
          </p:cNvSpPr>
          <p:nvPr>
            <p:ph type="sldNum" sz="quarter" idx="5"/>
          </p:nvPr>
        </p:nvSpPr>
        <p:spPr/>
        <p:txBody>
          <a:bodyPr/>
          <a:lstStyle/>
          <a:p>
            <a:pPr>
              <a:defRPr/>
            </a:pPr>
            <a:fld id="{B4B54B1E-5E0E-4D4E-8F4F-C99C8F2F4AFD}" type="slidenum">
              <a:rPr lang="en-US" smtClean="0"/>
              <a:pPr>
                <a:defRPr/>
              </a:pPr>
              <a:t>65</a:t>
            </a:fld>
            <a:endParaRPr lang="en-US" smtClean="0"/>
          </a:p>
        </p:txBody>
      </p:sp>
    </p:spTree>
    <p:extLst>
      <p:ext uri="{BB962C8B-B14F-4D97-AF65-F5344CB8AC3E}">
        <p14:creationId xmlns:p14="http://schemas.microsoft.com/office/powerpoint/2010/main" val="37517525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4" name="Slide Image Placeholder 1"/>
          <p:cNvSpPr>
            <a:spLocks noGrp="1" noRot="1" noChangeAspect="1" noTextEdit="1"/>
          </p:cNvSpPr>
          <p:nvPr>
            <p:ph type="sldImg"/>
          </p:nvPr>
        </p:nvSpPr>
        <p:spPr>
          <a:ln/>
        </p:spPr>
      </p:sp>
      <p:sp>
        <p:nvSpPr>
          <p:cNvPr id="21811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21811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C8C0DCD6-70E5-434E-8328-729844F2ABCB}" type="slidenum">
              <a:rPr lang="en-US" sz="1200" smtClean="0"/>
              <a:pPr eaLnBrk="1" hangingPunct="1"/>
              <a:t>9</a:t>
            </a:fld>
            <a:endParaRPr lang="en-US" sz="1200" smtClean="0"/>
          </a:p>
        </p:txBody>
      </p:sp>
    </p:spTree>
    <p:extLst>
      <p:ext uri="{BB962C8B-B14F-4D97-AF65-F5344CB8AC3E}">
        <p14:creationId xmlns:p14="http://schemas.microsoft.com/office/powerpoint/2010/main" val="163813776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7378" name="Slide Image Placeholder 1"/>
          <p:cNvSpPr>
            <a:spLocks noGrp="1" noRot="1" noChangeAspect="1" noTextEdit="1"/>
          </p:cNvSpPr>
          <p:nvPr>
            <p:ph type="sldImg"/>
          </p:nvPr>
        </p:nvSpPr>
        <p:spPr>
          <a:ln/>
        </p:spPr>
      </p:sp>
      <p:sp>
        <p:nvSpPr>
          <p:cNvPr id="35737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35738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4BE74A9C-F736-4A46-8F04-E497F0990AF5}" type="slidenum">
              <a:rPr lang="en-US" sz="1200" smtClean="0"/>
              <a:pPr eaLnBrk="1" hangingPunct="1"/>
              <a:t>67</a:t>
            </a:fld>
            <a:endParaRPr lang="en-US" sz="1200" smtClean="0"/>
          </a:p>
        </p:txBody>
      </p:sp>
    </p:spTree>
    <p:extLst>
      <p:ext uri="{BB962C8B-B14F-4D97-AF65-F5344CB8AC3E}">
        <p14:creationId xmlns:p14="http://schemas.microsoft.com/office/powerpoint/2010/main" val="142148410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02" name="Slide Image Placeholder 1"/>
          <p:cNvSpPr>
            <a:spLocks noGrp="1" noRot="1" noChangeAspect="1" noTextEdit="1"/>
          </p:cNvSpPr>
          <p:nvPr>
            <p:ph type="sldImg"/>
          </p:nvPr>
        </p:nvSpPr>
        <p:spPr>
          <a:ln/>
        </p:spPr>
      </p:sp>
      <p:sp>
        <p:nvSpPr>
          <p:cNvPr id="35840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5840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0503E745-A156-4958-B36E-98399BE22463}" type="slidenum">
              <a:rPr lang="en-US" sz="1200" smtClean="0"/>
              <a:pPr eaLnBrk="1" hangingPunct="1"/>
              <a:t>68</a:t>
            </a:fld>
            <a:endParaRPr lang="en-US" sz="1200" smtClean="0"/>
          </a:p>
        </p:txBody>
      </p:sp>
    </p:spTree>
    <p:extLst>
      <p:ext uri="{BB962C8B-B14F-4D97-AF65-F5344CB8AC3E}">
        <p14:creationId xmlns:p14="http://schemas.microsoft.com/office/powerpoint/2010/main" val="88139353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0450" name="Slide Image Placeholder 1"/>
          <p:cNvSpPr>
            <a:spLocks noGrp="1" noRot="1" noChangeAspect="1" noTextEdit="1"/>
          </p:cNvSpPr>
          <p:nvPr>
            <p:ph type="sldImg"/>
          </p:nvPr>
        </p:nvSpPr>
        <p:spPr>
          <a:ln/>
        </p:spPr>
      </p:sp>
      <p:sp>
        <p:nvSpPr>
          <p:cNvPr id="36045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6045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C378A3FC-A43D-44EB-A4ED-621FAED01260}" type="slidenum">
              <a:rPr lang="en-US" sz="1200" smtClean="0"/>
              <a:pPr eaLnBrk="1" hangingPunct="1"/>
              <a:t>72</a:t>
            </a:fld>
            <a:endParaRPr lang="en-US" sz="1200" smtClean="0"/>
          </a:p>
        </p:txBody>
      </p:sp>
    </p:spTree>
    <p:extLst>
      <p:ext uri="{BB962C8B-B14F-4D97-AF65-F5344CB8AC3E}">
        <p14:creationId xmlns:p14="http://schemas.microsoft.com/office/powerpoint/2010/main" val="329961115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9426" name="Slide Image Placeholder 1"/>
          <p:cNvSpPr>
            <a:spLocks noGrp="1" noRot="1" noChangeAspect="1" noTextEdit="1"/>
          </p:cNvSpPr>
          <p:nvPr>
            <p:ph type="sldImg"/>
          </p:nvPr>
        </p:nvSpPr>
        <p:spPr>
          <a:ln/>
        </p:spPr>
      </p:sp>
      <p:sp>
        <p:nvSpPr>
          <p:cNvPr id="35942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5942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5A13872E-1B2C-45E7-BEB0-04587E7E4990}" type="slidenum">
              <a:rPr lang="en-US" sz="1200" smtClean="0"/>
              <a:pPr eaLnBrk="1" hangingPunct="1"/>
              <a:t>73</a:t>
            </a:fld>
            <a:endParaRPr lang="en-US" sz="1200" smtClean="0"/>
          </a:p>
        </p:txBody>
      </p:sp>
    </p:spTree>
    <p:extLst>
      <p:ext uri="{BB962C8B-B14F-4D97-AF65-F5344CB8AC3E}">
        <p14:creationId xmlns:p14="http://schemas.microsoft.com/office/powerpoint/2010/main" val="292197990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1474" name="Slide Image Placeholder 1"/>
          <p:cNvSpPr>
            <a:spLocks noGrp="1" noRot="1" noChangeAspect="1" noTextEdit="1"/>
          </p:cNvSpPr>
          <p:nvPr>
            <p:ph type="sldImg"/>
          </p:nvPr>
        </p:nvSpPr>
        <p:spPr>
          <a:ln/>
        </p:spPr>
      </p:sp>
      <p:sp>
        <p:nvSpPr>
          <p:cNvPr id="36147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6147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B896B472-23FF-405B-9425-906560F4FA33}" type="slidenum">
              <a:rPr lang="en-US" sz="1200" smtClean="0"/>
              <a:pPr eaLnBrk="1" hangingPunct="1"/>
              <a:t>74</a:t>
            </a:fld>
            <a:endParaRPr lang="en-US" sz="1200" smtClean="0"/>
          </a:p>
        </p:txBody>
      </p:sp>
    </p:spTree>
    <p:extLst>
      <p:ext uri="{BB962C8B-B14F-4D97-AF65-F5344CB8AC3E}">
        <p14:creationId xmlns:p14="http://schemas.microsoft.com/office/powerpoint/2010/main" val="317631962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Slide Image Placeholder 1"/>
          <p:cNvSpPr>
            <a:spLocks noGrp="1" noRot="1" noChangeAspect="1" noTextEdit="1"/>
          </p:cNvSpPr>
          <p:nvPr>
            <p:ph type="sldImg"/>
          </p:nvPr>
        </p:nvSpPr>
        <p:spPr>
          <a:ln/>
        </p:spPr>
      </p:sp>
      <p:sp>
        <p:nvSpPr>
          <p:cNvPr id="36352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6352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9F65FF4F-BFE1-4C58-B864-BA1DC5AF9AAA}" type="slidenum">
              <a:rPr lang="en-US" sz="1200" smtClean="0"/>
              <a:pPr eaLnBrk="1" hangingPunct="1"/>
              <a:t>75</a:t>
            </a:fld>
            <a:endParaRPr lang="en-US" sz="1200" smtClean="0"/>
          </a:p>
        </p:txBody>
      </p:sp>
    </p:spTree>
    <p:extLst>
      <p:ext uri="{BB962C8B-B14F-4D97-AF65-F5344CB8AC3E}">
        <p14:creationId xmlns:p14="http://schemas.microsoft.com/office/powerpoint/2010/main" val="136162930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4546" name="Slide Image Placeholder 1"/>
          <p:cNvSpPr>
            <a:spLocks noGrp="1" noRot="1" noChangeAspect="1" noTextEdit="1"/>
          </p:cNvSpPr>
          <p:nvPr>
            <p:ph type="sldImg"/>
          </p:nvPr>
        </p:nvSpPr>
        <p:spPr>
          <a:ln/>
        </p:spPr>
      </p:sp>
      <p:sp>
        <p:nvSpPr>
          <p:cNvPr id="36454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6454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AF6F4467-F934-4744-A8B0-07EE095F2EB3}" type="slidenum">
              <a:rPr lang="en-US" sz="1200" smtClean="0"/>
              <a:pPr eaLnBrk="1" hangingPunct="1"/>
              <a:t>76</a:t>
            </a:fld>
            <a:endParaRPr lang="en-US" sz="1200" smtClean="0"/>
          </a:p>
        </p:txBody>
      </p:sp>
    </p:spTree>
    <p:extLst>
      <p:ext uri="{BB962C8B-B14F-4D97-AF65-F5344CB8AC3E}">
        <p14:creationId xmlns:p14="http://schemas.microsoft.com/office/powerpoint/2010/main" val="217038795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5570" name="Slide Image Placeholder 1"/>
          <p:cNvSpPr>
            <a:spLocks noGrp="1" noRot="1" noChangeAspect="1" noTextEdit="1"/>
          </p:cNvSpPr>
          <p:nvPr>
            <p:ph type="sldImg"/>
          </p:nvPr>
        </p:nvSpPr>
        <p:spPr>
          <a:ln/>
        </p:spPr>
      </p:sp>
      <p:sp>
        <p:nvSpPr>
          <p:cNvPr id="36557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6557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9D179F1C-8429-4A71-B4DE-9AEDBC7D6B5B}" type="slidenum">
              <a:rPr lang="en-US" sz="1200" smtClean="0"/>
              <a:pPr eaLnBrk="1" hangingPunct="1"/>
              <a:t>77</a:t>
            </a:fld>
            <a:endParaRPr lang="en-US" sz="1200" smtClean="0"/>
          </a:p>
        </p:txBody>
      </p:sp>
    </p:spTree>
    <p:extLst>
      <p:ext uri="{BB962C8B-B14F-4D97-AF65-F5344CB8AC3E}">
        <p14:creationId xmlns:p14="http://schemas.microsoft.com/office/powerpoint/2010/main" val="144288989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6594" name="Slide Image Placeholder 1"/>
          <p:cNvSpPr>
            <a:spLocks noGrp="1" noRot="1" noChangeAspect="1" noTextEdit="1"/>
          </p:cNvSpPr>
          <p:nvPr>
            <p:ph type="sldImg"/>
          </p:nvPr>
        </p:nvSpPr>
        <p:spPr>
          <a:ln/>
        </p:spPr>
      </p:sp>
      <p:sp>
        <p:nvSpPr>
          <p:cNvPr id="36659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6659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BCB18166-6D85-428C-94F7-12900228BE6C}" type="slidenum">
              <a:rPr lang="en-US" sz="1200" smtClean="0"/>
              <a:pPr eaLnBrk="1" hangingPunct="1"/>
              <a:t>78</a:t>
            </a:fld>
            <a:endParaRPr lang="en-US" sz="1200" smtClean="0"/>
          </a:p>
        </p:txBody>
      </p:sp>
    </p:spTree>
    <p:extLst>
      <p:ext uri="{BB962C8B-B14F-4D97-AF65-F5344CB8AC3E}">
        <p14:creationId xmlns:p14="http://schemas.microsoft.com/office/powerpoint/2010/main" val="422143412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7618" name="Slide Image Placeholder 1"/>
          <p:cNvSpPr>
            <a:spLocks noGrp="1" noRot="1" noChangeAspect="1" noTextEdit="1"/>
          </p:cNvSpPr>
          <p:nvPr>
            <p:ph type="sldImg"/>
          </p:nvPr>
        </p:nvSpPr>
        <p:spPr>
          <a:ln/>
        </p:spPr>
      </p:sp>
      <p:sp>
        <p:nvSpPr>
          <p:cNvPr id="3676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367620" name="Footer Placeholder 3"/>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200" smtClean="0"/>
              <a:t>Diabetes Educational Services© (530) 893 - 8635 </a:t>
            </a:r>
          </a:p>
        </p:txBody>
      </p:sp>
      <p:sp>
        <p:nvSpPr>
          <p:cNvPr id="367621" name="Slide Number Placeholder 4"/>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DCD69F63-0E7D-41AF-B4D0-91FFAEF28275}" type="slidenum">
              <a:rPr lang="en-US" sz="1200" smtClean="0"/>
              <a:pPr eaLnBrk="1" hangingPunct="1"/>
              <a:t>79</a:t>
            </a:fld>
            <a:endParaRPr lang="en-US" sz="1200" smtClean="0"/>
          </a:p>
        </p:txBody>
      </p:sp>
    </p:spTree>
    <p:extLst>
      <p:ext uri="{BB962C8B-B14F-4D97-AF65-F5344CB8AC3E}">
        <p14:creationId xmlns:p14="http://schemas.microsoft.com/office/powerpoint/2010/main" val="14160121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2" name="Slide Image Placeholder 1"/>
          <p:cNvSpPr>
            <a:spLocks noGrp="1" noRot="1" noChangeAspect="1" noTextEdit="1"/>
          </p:cNvSpPr>
          <p:nvPr>
            <p:ph type="sldImg"/>
          </p:nvPr>
        </p:nvSpPr>
        <p:spPr>
          <a:ln/>
        </p:spPr>
      </p:sp>
      <p:sp>
        <p:nvSpPr>
          <p:cNvPr id="25600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25600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20" indent="-291161" eaLnBrk="0" hangingPunct="0">
              <a:defRPr sz="2400">
                <a:solidFill>
                  <a:schemeClr val="tx1"/>
                </a:solidFill>
                <a:latin typeface="Times New Roman" pitchFamily="18" charset="0"/>
              </a:defRPr>
            </a:lvl2pPr>
            <a:lvl3pPr marL="1164647" indent="-232929" eaLnBrk="0" hangingPunct="0">
              <a:defRPr sz="2400">
                <a:solidFill>
                  <a:schemeClr val="tx1"/>
                </a:solidFill>
                <a:latin typeface="Times New Roman" pitchFamily="18" charset="0"/>
              </a:defRPr>
            </a:lvl3pPr>
            <a:lvl4pPr marL="1630505" indent="-232929" eaLnBrk="0" hangingPunct="0">
              <a:defRPr sz="2400">
                <a:solidFill>
                  <a:schemeClr val="tx1"/>
                </a:solidFill>
                <a:latin typeface="Times New Roman" pitchFamily="18" charset="0"/>
              </a:defRPr>
            </a:lvl4pPr>
            <a:lvl5pPr marL="2096365" indent="-232929" eaLnBrk="0" hangingPunct="0">
              <a:defRPr sz="2400">
                <a:solidFill>
                  <a:schemeClr val="tx1"/>
                </a:solidFill>
                <a:latin typeface="Times New Roman" pitchFamily="18" charset="0"/>
              </a:defRPr>
            </a:lvl5pPr>
            <a:lvl6pPr marL="2562224" indent="-232929" eaLnBrk="0" fontAlgn="base" hangingPunct="0">
              <a:spcBef>
                <a:spcPct val="0"/>
              </a:spcBef>
              <a:spcAft>
                <a:spcPct val="0"/>
              </a:spcAft>
              <a:defRPr sz="2400">
                <a:solidFill>
                  <a:schemeClr val="tx1"/>
                </a:solidFill>
                <a:latin typeface="Times New Roman" pitchFamily="18" charset="0"/>
              </a:defRPr>
            </a:lvl6pPr>
            <a:lvl7pPr marL="3028082" indent="-232929" eaLnBrk="0" fontAlgn="base" hangingPunct="0">
              <a:spcBef>
                <a:spcPct val="0"/>
              </a:spcBef>
              <a:spcAft>
                <a:spcPct val="0"/>
              </a:spcAft>
              <a:defRPr sz="2400">
                <a:solidFill>
                  <a:schemeClr val="tx1"/>
                </a:solidFill>
                <a:latin typeface="Times New Roman" pitchFamily="18" charset="0"/>
              </a:defRPr>
            </a:lvl7pPr>
            <a:lvl8pPr marL="3493941" indent="-232929" eaLnBrk="0" fontAlgn="base" hangingPunct="0">
              <a:spcBef>
                <a:spcPct val="0"/>
              </a:spcBef>
              <a:spcAft>
                <a:spcPct val="0"/>
              </a:spcAft>
              <a:defRPr sz="2400">
                <a:solidFill>
                  <a:schemeClr val="tx1"/>
                </a:solidFill>
                <a:latin typeface="Times New Roman" pitchFamily="18" charset="0"/>
              </a:defRPr>
            </a:lvl8pPr>
            <a:lvl9pPr marL="3959800" indent="-232929" eaLnBrk="0" fontAlgn="base" hangingPunct="0">
              <a:spcBef>
                <a:spcPct val="0"/>
              </a:spcBef>
              <a:spcAft>
                <a:spcPct val="0"/>
              </a:spcAft>
              <a:defRPr sz="2400">
                <a:solidFill>
                  <a:schemeClr val="tx1"/>
                </a:solidFill>
                <a:latin typeface="Times New Roman" pitchFamily="18" charset="0"/>
              </a:defRPr>
            </a:lvl9pPr>
          </a:lstStyle>
          <a:p>
            <a:pPr eaLnBrk="1" hangingPunct="1"/>
            <a:fld id="{E38BD17F-C71A-41CA-9316-C0CB28ED4AF7}" type="slidenum">
              <a:rPr lang="en-US" sz="1300"/>
              <a:pPr eaLnBrk="1" hangingPunct="1"/>
              <a:t>12</a:t>
            </a:fld>
            <a:endParaRPr lang="en-US" sz="1300"/>
          </a:p>
        </p:txBody>
      </p:sp>
    </p:spTree>
    <p:extLst>
      <p:ext uri="{BB962C8B-B14F-4D97-AF65-F5344CB8AC3E}">
        <p14:creationId xmlns:p14="http://schemas.microsoft.com/office/powerpoint/2010/main" val="214558397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42" name="Slide Image Placeholder 1"/>
          <p:cNvSpPr>
            <a:spLocks noGrp="1" noRot="1" noChangeAspect="1" noTextEdit="1"/>
          </p:cNvSpPr>
          <p:nvPr>
            <p:ph type="sldImg"/>
          </p:nvPr>
        </p:nvSpPr>
        <p:spPr>
          <a:ln/>
        </p:spPr>
      </p:sp>
      <p:sp>
        <p:nvSpPr>
          <p:cNvPr id="3686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6864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8D99A03C-2D96-4A8B-8258-453544665A49}" type="slidenum">
              <a:rPr lang="en-US" sz="1200" smtClean="0"/>
              <a:pPr eaLnBrk="1" hangingPunct="1"/>
              <a:t>80</a:t>
            </a:fld>
            <a:endParaRPr lang="en-US" sz="1200" smtClean="0"/>
          </a:p>
        </p:txBody>
      </p:sp>
    </p:spTree>
    <p:extLst>
      <p:ext uri="{BB962C8B-B14F-4D97-AF65-F5344CB8AC3E}">
        <p14:creationId xmlns:p14="http://schemas.microsoft.com/office/powerpoint/2010/main" val="122205814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9666" name="Slide Image Placeholder 1"/>
          <p:cNvSpPr>
            <a:spLocks noGrp="1" noRot="1" noChangeAspect="1" noTextEdit="1"/>
          </p:cNvSpPr>
          <p:nvPr>
            <p:ph type="sldImg"/>
          </p:nvPr>
        </p:nvSpPr>
        <p:spPr>
          <a:ln/>
        </p:spPr>
      </p:sp>
      <p:sp>
        <p:nvSpPr>
          <p:cNvPr id="36966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6966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321F86C9-8F1E-4169-BD9A-0E71CA7EE9D1}" type="slidenum">
              <a:rPr lang="en-US" sz="1200" smtClean="0"/>
              <a:pPr eaLnBrk="1" hangingPunct="1"/>
              <a:t>81</a:t>
            </a:fld>
            <a:endParaRPr lang="en-US" sz="1200" smtClean="0"/>
          </a:p>
        </p:txBody>
      </p:sp>
    </p:spTree>
    <p:extLst>
      <p:ext uri="{BB962C8B-B14F-4D97-AF65-F5344CB8AC3E}">
        <p14:creationId xmlns:p14="http://schemas.microsoft.com/office/powerpoint/2010/main" val="403273330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8" name="Slide Image Placeholder 1"/>
          <p:cNvSpPr>
            <a:spLocks noGrp="1" noRot="1" noChangeAspect="1" noTextEdit="1"/>
          </p:cNvSpPr>
          <p:nvPr>
            <p:ph type="sldImg"/>
          </p:nvPr>
        </p:nvSpPr>
        <p:spPr>
          <a:ln/>
        </p:spPr>
      </p:sp>
      <p:sp>
        <p:nvSpPr>
          <p:cNvPr id="239619"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08228" name="Slide Number Placeholder 3"/>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600">
                <a:solidFill>
                  <a:schemeClr val="tx1"/>
                </a:solidFill>
                <a:latin typeface="Times New Roman" pitchFamily="18" charset="0"/>
              </a:defRPr>
            </a:lvl1pPr>
            <a:lvl2pPr marL="830160" indent="-319292" eaLnBrk="0" hangingPunct="0">
              <a:defRPr sz="2600">
                <a:solidFill>
                  <a:schemeClr val="tx1"/>
                </a:solidFill>
                <a:latin typeface="Times New Roman" pitchFamily="18" charset="0"/>
              </a:defRPr>
            </a:lvl2pPr>
            <a:lvl3pPr marL="1277168" indent="-255433" eaLnBrk="0" hangingPunct="0">
              <a:defRPr sz="2600">
                <a:solidFill>
                  <a:schemeClr val="tx1"/>
                </a:solidFill>
                <a:latin typeface="Times New Roman" pitchFamily="18" charset="0"/>
              </a:defRPr>
            </a:lvl3pPr>
            <a:lvl4pPr marL="1788035" indent="-255433" eaLnBrk="0" hangingPunct="0">
              <a:defRPr sz="2600">
                <a:solidFill>
                  <a:schemeClr val="tx1"/>
                </a:solidFill>
                <a:latin typeface="Times New Roman" pitchFamily="18" charset="0"/>
              </a:defRPr>
            </a:lvl4pPr>
            <a:lvl5pPr marL="2298902" indent="-255433" eaLnBrk="0" hangingPunct="0">
              <a:defRPr sz="2600">
                <a:solidFill>
                  <a:schemeClr val="tx1"/>
                </a:solidFill>
                <a:latin typeface="Times New Roman" pitchFamily="18" charset="0"/>
              </a:defRPr>
            </a:lvl5pPr>
            <a:lvl6pPr marL="2809770" indent="-255433" eaLnBrk="0" fontAlgn="base" hangingPunct="0">
              <a:spcBef>
                <a:spcPct val="0"/>
              </a:spcBef>
              <a:spcAft>
                <a:spcPct val="0"/>
              </a:spcAft>
              <a:defRPr sz="2600">
                <a:solidFill>
                  <a:schemeClr val="tx1"/>
                </a:solidFill>
                <a:latin typeface="Times New Roman" pitchFamily="18" charset="0"/>
              </a:defRPr>
            </a:lvl6pPr>
            <a:lvl7pPr marL="3320637" indent="-255433" eaLnBrk="0" fontAlgn="base" hangingPunct="0">
              <a:spcBef>
                <a:spcPct val="0"/>
              </a:spcBef>
              <a:spcAft>
                <a:spcPct val="0"/>
              </a:spcAft>
              <a:defRPr sz="2600">
                <a:solidFill>
                  <a:schemeClr val="tx1"/>
                </a:solidFill>
                <a:latin typeface="Times New Roman" pitchFamily="18" charset="0"/>
              </a:defRPr>
            </a:lvl7pPr>
            <a:lvl8pPr marL="3831504" indent="-255433" eaLnBrk="0" fontAlgn="base" hangingPunct="0">
              <a:spcBef>
                <a:spcPct val="0"/>
              </a:spcBef>
              <a:spcAft>
                <a:spcPct val="0"/>
              </a:spcAft>
              <a:defRPr sz="2600">
                <a:solidFill>
                  <a:schemeClr val="tx1"/>
                </a:solidFill>
                <a:latin typeface="Times New Roman" pitchFamily="18" charset="0"/>
              </a:defRPr>
            </a:lvl8pPr>
            <a:lvl9pPr marL="4342371" indent="-255433" eaLnBrk="0" fontAlgn="base" hangingPunct="0">
              <a:spcBef>
                <a:spcPct val="0"/>
              </a:spcBef>
              <a:spcAft>
                <a:spcPct val="0"/>
              </a:spcAft>
              <a:defRPr sz="2600">
                <a:solidFill>
                  <a:schemeClr val="tx1"/>
                </a:solidFill>
                <a:latin typeface="Times New Roman" pitchFamily="18" charset="0"/>
              </a:defRPr>
            </a:lvl9pPr>
          </a:lstStyle>
          <a:p>
            <a:pPr eaLnBrk="1" hangingPunct="1">
              <a:defRPr/>
            </a:pPr>
            <a:fld id="{D6254769-3207-4A1E-B75B-B55E98632125}" type="slidenum">
              <a:rPr lang="en-US" sz="1300">
                <a:solidFill>
                  <a:srgbClr val="000000"/>
                </a:solidFill>
              </a:rPr>
              <a:pPr eaLnBrk="1" hangingPunct="1">
                <a:defRPr/>
              </a:pPr>
              <a:t>82</a:t>
            </a:fld>
            <a:endParaRPr lang="en-US" sz="1300">
              <a:solidFill>
                <a:srgbClr val="000000"/>
              </a:solidFill>
            </a:endParaRPr>
          </a:p>
        </p:txBody>
      </p:sp>
    </p:spTree>
    <p:extLst>
      <p:ext uri="{BB962C8B-B14F-4D97-AF65-F5344CB8AC3E}">
        <p14:creationId xmlns:p14="http://schemas.microsoft.com/office/powerpoint/2010/main" val="300990744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10"/>
          </p:nvPr>
        </p:nvSpPr>
        <p:spPr/>
        <p:txBody>
          <a:bodyPr/>
          <a:lstStyle/>
          <a:p>
            <a:pPr>
              <a:defRPr/>
            </a:pPr>
            <a:r>
              <a:rPr lang="en-US" smtClean="0">
                <a:solidFill>
                  <a:srgbClr val="000000"/>
                </a:solidFill>
              </a:rPr>
              <a:t>Diabetes Educational Services© (530) 893 - 8635 </a:t>
            </a:r>
            <a:endParaRPr lang="en-US">
              <a:solidFill>
                <a:srgbClr val="000000"/>
              </a:solidFill>
            </a:endParaRPr>
          </a:p>
        </p:txBody>
      </p:sp>
      <p:sp>
        <p:nvSpPr>
          <p:cNvPr id="5" name="Slide Number Placeholder 4"/>
          <p:cNvSpPr>
            <a:spLocks noGrp="1"/>
          </p:cNvSpPr>
          <p:nvPr>
            <p:ph type="sldNum" sz="quarter" idx="11"/>
          </p:nvPr>
        </p:nvSpPr>
        <p:spPr/>
        <p:txBody>
          <a:bodyPr/>
          <a:lstStyle/>
          <a:p>
            <a:pPr>
              <a:defRPr/>
            </a:pPr>
            <a:fld id="{F6D126A7-192A-48A1-B416-20ADEE804420}" type="slidenum">
              <a:rPr lang="en-US" smtClean="0">
                <a:solidFill>
                  <a:srgbClr val="000000"/>
                </a:solidFill>
              </a:rPr>
              <a:pPr>
                <a:defRPr/>
              </a:pPr>
              <a:t>83</a:t>
            </a:fld>
            <a:endParaRPr lang="en-US">
              <a:solidFill>
                <a:srgbClr val="000000"/>
              </a:solidFill>
            </a:endParaRPr>
          </a:p>
        </p:txBody>
      </p:sp>
    </p:spTree>
    <p:extLst>
      <p:ext uri="{BB962C8B-B14F-4D97-AF65-F5344CB8AC3E}">
        <p14:creationId xmlns:p14="http://schemas.microsoft.com/office/powerpoint/2010/main" val="345113811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10"/>
          </p:nvPr>
        </p:nvSpPr>
        <p:spPr/>
        <p:txBody>
          <a:bodyPr/>
          <a:lstStyle/>
          <a:p>
            <a:pPr>
              <a:defRPr/>
            </a:pPr>
            <a:r>
              <a:rPr lang="en-US" smtClean="0">
                <a:solidFill>
                  <a:srgbClr val="000000"/>
                </a:solidFill>
              </a:rPr>
              <a:t>Diabetes Educational Services© (530) 893 - 8635 </a:t>
            </a:r>
            <a:endParaRPr lang="en-US">
              <a:solidFill>
                <a:srgbClr val="000000"/>
              </a:solidFill>
            </a:endParaRPr>
          </a:p>
        </p:txBody>
      </p:sp>
      <p:sp>
        <p:nvSpPr>
          <p:cNvPr id="5" name="Slide Number Placeholder 4"/>
          <p:cNvSpPr>
            <a:spLocks noGrp="1"/>
          </p:cNvSpPr>
          <p:nvPr>
            <p:ph type="sldNum" sz="quarter" idx="11"/>
          </p:nvPr>
        </p:nvSpPr>
        <p:spPr/>
        <p:txBody>
          <a:bodyPr/>
          <a:lstStyle/>
          <a:p>
            <a:pPr>
              <a:defRPr/>
            </a:pPr>
            <a:fld id="{F6D126A7-192A-48A1-B416-20ADEE804420}" type="slidenum">
              <a:rPr lang="en-US" smtClean="0">
                <a:solidFill>
                  <a:srgbClr val="000000"/>
                </a:solidFill>
              </a:rPr>
              <a:pPr>
                <a:defRPr/>
              </a:pPr>
              <a:t>84</a:t>
            </a:fld>
            <a:endParaRPr lang="en-US">
              <a:solidFill>
                <a:srgbClr val="000000"/>
              </a:solidFill>
            </a:endParaRPr>
          </a:p>
        </p:txBody>
      </p:sp>
    </p:spTree>
    <p:extLst>
      <p:ext uri="{BB962C8B-B14F-4D97-AF65-F5344CB8AC3E}">
        <p14:creationId xmlns:p14="http://schemas.microsoft.com/office/powerpoint/2010/main" val="24917139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10"/>
          </p:nvPr>
        </p:nvSpPr>
        <p:spPr/>
        <p:txBody>
          <a:bodyPr/>
          <a:lstStyle/>
          <a:p>
            <a:pPr>
              <a:defRPr/>
            </a:pPr>
            <a:r>
              <a:rPr lang="en-US" smtClean="0">
                <a:solidFill>
                  <a:srgbClr val="000000"/>
                </a:solidFill>
              </a:rPr>
              <a:t>Diabetes Educational Services© (530) 893 - 8635 </a:t>
            </a:r>
            <a:endParaRPr lang="en-US">
              <a:solidFill>
                <a:srgbClr val="000000"/>
              </a:solidFill>
            </a:endParaRPr>
          </a:p>
        </p:txBody>
      </p:sp>
      <p:sp>
        <p:nvSpPr>
          <p:cNvPr id="5" name="Slide Number Placeholder 4"/>
          <p:cNvSpPr>
            <a:spLocks noGrp="1"/>
          </p:cNvSpPr>
          <p:nvPr>
            <p:ph type="sldNum" sz="quarter" idx="11"/>
          </p:nvPr>
        </p:nvSpPr>
        <p:spPr/>
        <p:txBody>
          <a:bodyPr/>
          <a:lstStyle/>
          <a:p>
            <a:pPr>
              <a:defRPr/>
            </a:pPr>
            <a:fld id="{F6D126A7-192A-48A1-B416-20ADEE804420}" type="slidenum">
              <a:rPr lang="en-US" smtClean="0">
                <a:solidFill>
                  <a:srgbClr val="000000"/>
                </a:solidFill>
              </a:rPr>
              <a:pPr>
                <a:defRPr/>
              </a:pPr>
              <a:t>85</a:t>
            </a:fld>
            <a:endParaRPr lang="en-US">
              <a:solidFill>
                <a:srgbClr val="000000"/>
              </a:solidFill>
            </a:endParaRPr>
          </a:p>
        </p:txBody>
      </p:sp>
    </p:spTree>
    <p:extLst>
      <p:ext uri="{BB962C8B-B14F-4D97-AF65-F5344CB8AC3E}">
        <p14:creationId xmlns:p14="http://schemas.microsoft.com/office/powerpoint/2010/main" val="2704144551"/>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Slide Image Placeholder 1"/>
          <p:cNvSpPr>
            <a:spLocks noGrp="1" noRot="1" noChangeAspect="1" noTextEdit="1"/>
          </p:cNvSpPr>
          <p:nvPr>
            <p:ph type="sldImg"/>
          </p:nvPr>
        </p:nvSpPr>
        <p:spPr>
          <a:ln/>
        </p:spPr>
      </p:sp>
      <p:sp>
        <p:nvSpPr>
          <p:cNvPr id="265219"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s-CL" smtClean="0"/>
          </a:p>
        </p:txBody>
      </p:sp>
      <p:sp>
        <p:nvSpPr>
          <p:cNvPr id="100356" name="Slide Number Placeholder 3"/>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Tahoma" pitchFamily="34" charset="0"/>
              </a:defRPr>
            </a:lvl1pPr>
            <a:lvl2pPr marL="830160" indent="-319292" eaLnBrk="0" hangingPunct="0">
              <a:defRPr sz="1600">
                <a:solidFill>
                  <a:schemeClr val="tx1"/>
                </a:solidFill>
                <a:latin typeface="Tahoma" pitchFamily="34" charset="0"/>
              </a:defRPr>
            </a:lvl2pPr>
            <a:lvl3pPr marL="1277168" indent="-255433" eaLnBrk="0" hangingPunct="0">
              <a:defRPr sz="1600">
                <a:solidFill>
                  <a:schemeClr val="tx1"/>
                </a:solidFill>
                <a:latin typeface="Tahoma" pitchFamily="34" charset="0"/>
              </a:defRPr>
            </a:lvl3pPr>
            <a:lvl4pPr marL="1788035" indent="-255433" eaLnBrk="0" hangingPunct="0">
              <a:defRPr sz="1600">
                <a:solidFill>
                  <a:schemeClr val="tx1"/>
                </a:solidFill>
                <a:latin typeface="Tahoma" pitchFamily="34" charset="0"/>
              </a:defRPr>
            </a:lvl4pPr>
            <a:lvl5pPr marL="2298902" indent="-255433" eaLnBrk="0" hangingPunct="0">
              <a:defRPr sz="1600">
                <a:solidFill>
                  <a:schemeClr val="tx1"/>
                </a:solidFill>
                <a:latin typeface="Tahoma" pitchFamily="34" charset="0"/>
              </a:defRPr>
            </a:lvl5pPr>
            <a:lvl6pPr marL="2809770" indent="-255433" eaLnBrk="0" fontAlgn="base" hangingPunct="0">
              <a:spcBef>
                <a:spcPct val="0"/>
              </a:spcBef>
              <a:spcAft>
                <a:spcPct val="0"/>
              </a:spcAft>
              <a:defRPr sz="1600">
                <a:solidFill>
                  <a:schemeClr val="tx1"/>
                </a:solidFill>
                <a:latin typeface="Tahoma" pitchFamily="34" charset="0"/>
              </a:defRPr>
            </a:lvl6pPr>
            <a:lvl7pPr marL="3320637" indent="-255433" eaLnBrk="0" fontAlgn="base" hangingPunct="0">
              <a:spcBef>
                <a:spcPct val="0"/>
              </a:spcBef>
              <a:spcAft>
                <a:spcPct val="0"/>
              </a:spcAft>
              <a:defRPr sz="1600">
                <a:solidFill>
                  <a:schemeClr val="tx1"/>
                </a:solidFill>
                <a:latin typeface="Tahoma" pitchFamily="34" charset="0"/>
              </a:defRPr>
            </a:lvl7pPr>
            <a:lvl8pPr marL="3831504" indent="-255433" eaLnBrk="0" fontAlgn="base" hangingPunct="0">
              <a:spcBef>
                <a:spcPct val="0"/>
              </a:spcBef>
              <a:spcAft>
                <a:spcPct val="0"/>
              </a:spcAft>
              <a:defRPr sz="1600">
                <a:solidFill>
                  <a:schemeClr val="tx1"/>
                </a:solidFill>
                <a:latin typeface="Tahoma" pitchFamily="34" charset="0"/>
              </a:defRPr>
            </a:lvl8pPr>
            <a:lvl9pPr marL="4342371" indent="-255433" eaLnBrk="0" fontAlgn="base" hangingPunct="0">
              <a:spcBef>
                <a:spcPct val="0"/>
              </a:spcBef>
              <a:spcAft>
                <a:spcPct val="0"/>
              </a:spcAft>
              <a:defRPr sz="1600">
                <a:solidFill>
                  <a:schemeClr val="tx1"/>
                </a:solidFill>
                <a:latin typeface="Tahoma" pitchFamily="34" charset="0"/>
              </a:defRPr>
            </a:lvl9pPr>
          </a:lstStyle>
          <a:p>
            <a:pPr eaLnBrk="1" hangingPunct="1">
              <a:defRPr/>
            </a:pPr>
            <a:fld id="{99D5EB98-0FED-4AD0-98AB-B32F8795E82C}" type="slidenum">
              <a:rPr lang="en-US" sz="1300">
                <a:solidFill>
                  <a:srgbClr val="000000"/>
                </a:solidFill>
                <a:latin typeface="Times New Roman" pitchFamily="18" charset="0"/>
              </a:rPr>
              <a:pPr eaLnBrk="1" hangingPunct="1">
                <a:defRPr/>
              </a:pPr>
              <a:t>86</a:t>
            </a:fld>
            <a:endParaRPr lang="en-US" sz="1300">
              <a:solidFill>
                <a:srgbClr val="000000"/>
              </a:solidFill>
              <a:latin typeface="Times New Roman" pitchFamily="18" charset="0"/>
            </a:endParaRPr>
          </a:p>
        </p:txBody>
      </p:sp>
    </p:spTree>
    <p:extLst>
      <p:ext uri="{BB962C8B-B14F-4D97-AF65-F5344CB8AC3E}">
        <p14:creationId xmlns:p14="http://schemas.microsoft.com/office/powerpoint/2010/main" val="2598213144"/>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10"/>
          </p:nvPr>
        </p:nvSpPr>
        <p:spPr/>
        <p:txBody>
          <a:bodyPr/>
          <a:lstStyle/>
          <a:p>
            <a:pPr>
              <a:defRPr/>
            </a:pPr>
            <a:r>
              <a:rPr lang="en-US" smtClean="0">
                <a:solidFill>
                  <a:srgbClr val="000000"/>
                </a:solidFill>
              </a:rPr>
              <a:t>Diabetes Educational Services© (530) 893 - 8635 </a:t>
            </a:r>
            <a:endParaRPr lang="en-US">
              <a:solidFill>
                <a:srgbClr val="000000"/>
              </a:solidFill>
            </a:endParaRPr>
          </a:p>
        </p:txBody>
      </p:sp>
      <p:sp>
        <p:nvSpPr>
          <p:cNvPr id="5" name="Slide Number Placeholder 4"/>
          <p:cNvSpPr>
            <a:spLocks noGrp="1"/>
          </p:cNvSpPr>
          <p:nvPr>
            <p:ph type="sldNum" sz="quarter" idx="11"/>
          </p:nvPr>
        </p:nvSpPr>
        <p:spPr/>
        <p:txBody>
          <a:bodyPr/>
          <a:lstStyle/>
          <a:p>
            <a:pPr>
              <a:defRPr/>
            </a:pPr>
            <a:fld id="{F6D126A7-192A-48A1-B416-20ADEE804420}" type="slidenum">
              <a:rPr lang="en-US" smtClean="0">
                <a:solidFill>
                  <a:srgbClr val="000000"/>
                </a:solidFill>
              </a:rPr>
              <a:pPr>
                <a:defRPr/>
              </a:pPr>
              <a:t>87</a:t>
            </a:fld>
            <a:endParaRPr lang="en-US">
              <a:solidFill>
                <a:srgbClr val="000000"/>
              </a:solidFill>
            </a:endParaRPr>
          </a:p>
        </p:txBody>
      </p:sp>
    </p:spTree>
    <p:extLst>
      <p:ext uri="{BB962C8B-B14F-4D97-AF65-F5344CB8AC3E}">
        <p14:creationId xmlns:p14="http://schemas.microsoft.com/office/powerpoint/2010/main" val="3370871378"/>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10"/>
          </p:nvPr>
        </p:nvSpPr>
        <p:spPr/>
        <p:txBody>
          <a:bodyPr/>
          <a:lstStyle/>
          <a:p>
            <a:pPr>
              <a:defRPr/>
            </a:pPr>
            <a:r>
              <a:rPr lang="en-US" smtClean="0">
                <a:solidFill>
                  <a:srgbClr val="000000"/>
                </a:solidFill>
              </a:rPr>
              <a:t>Diabetes Educational Services© (530) 893 - 8635 </a:t>
            </a:r>
            <a:endParaRPr lang="en-US">
              <a:solidFill>
                <a:srgbClr val="000000"/>
              </a:solidFill>
            </a:endParaRPr>
          </a:p>
        </p:txBody>
      </p:sp>
      <p:sp>
        <p:nvSpPr>
          <p:cNvPr id="5" name="Slide Number Placeholder 4"/>
          <p:cNvSpPr>
            <a:spLocks noGrp="1"/>
          </p:cNvSpPr>
          <p:nvPr>
            <p:ph type="sldNum" sz="quarter" idx="11"/>
          </p:nvPr>
        </p:nvSpPr>
        <p:spPr/>
        <p:txBody>
          <a:bodyPr/>
          <a:lstStyle/>
          <a:p>
            <a:pPr>
              <a:defRPr/>
            </a:pPr>
            <a:fld id="{F6D126A7-192A-48A1-B416-20ADEE804420}" type="slidenum">
              <a:rPr lang="en-US" smtClean="0">
                <a:solidFill>
                  <a:srgbClr val="000000"/>
                </a:solidFill>
              </a:rPr>
              <a:pPr>
                <a:defRPr/>
              </a:pPr>
              <a:t>88</a:t>
            </a:fld>
            <a:endParaRPr lang="en-US">
              <a:solidFill>
                <a:srgbClr val="000000"/>
              </a:solidFill>
            </a:endParaRPr>
          </a:p>
        </p:txBody>
      </p:sp>
    </p:spTree>
    <p:extLst>
      <p:ext uri="{BB962C8B-B14F-4D97-AF65-F5344CB8AC3E}">
        <p14:creationId xmlns:p14="http://schemas.microsoft.com/office/powerpoint/2010/main" val="2817311421"/>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4786" name="Slide Image Placeholder 1"/>
          <p:cNvSpPr>
            <a:spLocks noGrp="1" noRot="1" noChangeAspect="1" noTextEdit="1"/>
          </p:cNvSpPr>
          <p:nvPr>
            <p:ph type="sldImg"/>
          </p:nvPr>
        </p:nvSpPr>
        <p:spPr>
          <a:ln/>
        </p:spPr>
      </p:sp>
      <p:sp>
        <p:nvSpPr>
          <p:cNvPr id="37478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7478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20" indent="-291161" eaLnBrk="0" hangingPunct="0">
              <a:defRPr sz="2400">
                <a:solidFill>
                  <a:schemeClr val="tx1"/>
                </a:solidFill>
                <a:latin typeface="Times New Roman" pitchFamily="18" charset="0"/>
              </a:defRPr>
            </a:lvl2pPr>
            <a:lvl3pPr marL="1164647" indent="-232929" eaLnBrk="0" hangingPunct="0">
              <a:defRPr sz="2400">
                <a:solidFill>
                  <a:schemeClr val="tx1"/>
                </a:solidFill>
                <a:latin typeface="Times New Roman" pitchFamily="18" charset="0"/>
              </a:defRPr>
            </a:lvl3pPr>
            <a:lvl4pPr marL="1630505" indent="-232929" eaLnBrk="0" hangingPunct="0">
              <a:defRPr sz="2400">
                <a:solidFill>
                  <a:schemeClr val="tx1"/>
                </a:solidFill>
                <a:latin typeface="Times New Roman" pitchFamily="18" charset="0"/>
              </a:defRPr>
            </a:lvl4pPr>
            <a:lvl5pPr marL="2096365" indent="-232929" eaLnBrk="0" hangingPunct="0">
              <a:defRPr sz="2400">
                <a:solidFill>
                  <a:schemeClr val="tx1"/>
                </a:solidFill>
                <a:latin typeface="Times New Roman" pitchFamily="18" charset="0"/>
              </a:defRPr>
            </a:lvl5pPr>
            <a:lvl6pPr marL="2562224" indent="-232929" eaLnBrk="0" fontAlgn="base" hangingPunct="0">
              <a:spcBef>
                <a:spcPct val="0"/>
              </a:spcBef>
              <a:spcAft>
                <a:spcPct val="0"/>
              </a:spcAft>
              <a:defRPr sz="2400">
                <a:solidFill>
                  <a:schemeClr val="tx1"/>
                </a:solidFill>
                <a:latin typeface="Times New Roman" pitchFamily="18" charset="0"/>
              </a:defRPr>
            </a:lvl6pPr>
            <a:lvl7pPr marL="3028082" indent="-232929" eaLnBrk="0" fontAlgn="base" hangingPunct="0">
              <a:spcBef>
                <a:spcPct val="0"/>
              </a:spcBef>
              <a:spcAft>
                <a:spcPct val="0"/>
              </a:spcAft>
              <a:defRPr sz="2400">
                <a:solidFill>
                  <a:schemeClr val="tx1"/>
                </a:solidFill>
                <a:latin typeface="Times New Roman" pitchFamily="18" charset="0"/>
              </a:defRPr>
            </a:lvl7pPr>
            <a:lvl8pPr marL="3493941" indent="-232929" eaLnBrk="0" fontAlgn="base" hangingPunct="0">
              <a:spcBef>
                <a:spcPct val="0"/>
              </a:spcBef>
              <a:spcAft>
                <a:spcPct val="0"/>
              </a:spcAft>
              <a:defRPr sz="2400">
                <a:solidFill>
                  <a:schemeClr val="tx1"/>
                </a:solidFill>
                <a:latin typeface="Times New Roman" pitchFamily="18" charset="0"/>
              </a:defRPr>
            </a:lvl8pPr>
            <a:lvl9pPr marL="3959800" indent="-232929" eaLnBrk="0" fontAlgn="base" hangingPunct="0">
              <a:spcBef>
                <a:spcPct val="0"/>
              </a:spcBef>
              <a:spcAft>
                <a:spcPct val="0"/>
              </a:spcAft>
              <a:defRPr sz="2400">
                <a:solidFill>
                  <a:schemeClr val="tx1"/>
                </a:solidFill>
                <a:latin typeface="Times New Roman" pitchFamily="18" charset="0"/>
              </a:defRPr>
            </a:lvl9pPr>
          </a:lstStyle>
          <a:p>
            <a:pPr eaLnBrk="1" hangingPunct="1"/>
            <a:fld id="{00A861C3-138D-4111-BE25-E209CDA42088}" type="slidenum">
              <a:rPr lang="en-US" sz="1300"/>
              <a:pPr eaLnBrk="1" hangingPunct="1"/>
              <a:t>89</a:t>
            </a:fld>
            <a:endParaRPr lang="en-US" sz="1300"/>
          </a:p>
        </p:txBody>
      </p:sp>
    </p:spTree>
    <p:extLst>
      <p:ext uri="{BB962C8B-B14F-4D97-AF65-F5344CB8AC3E}">
        <p14:creationId xmlns:p14="http://schemas.microsoft.com/office/powerpoint/2010/main" val="10521712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Slide Image Placeholder 1"/>
          <p:cNvSpPr>
            <a:spLocks noGrp="1" noRot="1" noChangeAspect="1" noTextEdit="1"/>
          </p:cNvSpPr>
          <p:nvPr>
            <p:ph type="sldImg"/>
          </p:nvPr>
        </p:nvSpPr>
        <p:spPr>
          <a:ln/>
        </p:spPr>
      </p:sp>
      <p:sp>
        <p:nvSpPr>
          <p:cNvPr id="211971"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211972" name="Slide Number Placeholder 3"/>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fld id="{D73A2378-5244-4DF6-BF75-8CC27F7D514D}" type="slidenum">
              <a:rPr lang="en-US" smtClean="0">
                <a:latin typeface="Times New Roman" pitchFamily="18" charset="0"/>
              </a:rPr>
              <a:pPr/>
              <a:t>14</a:t>
            </a:fld>
            <a:endParaRPr lang="en-US" smtClean="0">
              <a:latin typeface="Times New Roman" pitchFamily="18" charset="0"/>
            </a:endParaRPr>
          </a:p>
        </p:txBody>
      </p:sp>
    </p:spTree>
    <p:extLst>
      <p:ext uri="{BB962C8B-B14F-4D97-AF65-F5344CB8AC3E}">
        <p14:creationId xmlns:p14="http://schemas.microsoft.com/office/powerpoint/2010/main" val="3150446846"/>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6834" name="Slide Image Placeholder 1"/>
          <p:cNvSpPr>
            <a:spLocks noGrp="1" noRot="1" noChangeAspect="1" noTextEdit="1"/>
          </p:cNvSpPr>
          <p:nvPr>
            <p:ph type="sldImg"/>
          </p:nvPr>
        </p:nvSpPr>
        <p:spPr>
          <a:ln/>
        </p:spPr>
      </p:sp>
      <p:sp>
        <p:nvSpPr>
          <p:cNvPr id="37683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7683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20" indent="-291161" eaLnBrk="0" hangingPunct="0">
              <a:defRPr sz="2400">
                <a:solidFill>
                  <a:schemeClr val="tx1"/>
                </a:solidFill>
                <a:latin typeface="Times New Roman" pitchFamily="18" charset="0"/>
              </a:defRPr>
            </a:lvl2pPr>
            <a:lvl3pPr marL="1164647" indent="-232929" eaLnBrk="0" hangingPunct="0">
              <a:defRPr sz="2400">
                <a:solidFill>
                  <a:schemeClr val="tx1"/>
                </a:solidFill>
                <a:latin typeface="Times New Roman" pitchFamily="18" charset="0"/>
              </a:defRPr>
            </a:lvl3pPr>
            <a:lvl4pPr marL="1630505" indent="-232929" eaLnBrk="0" hangingPunct="0">
              <a:defRPr sz="2400">
                <a:solidFill>
                  <a:schemeClr val="tx1"/>
                </a:solidFill>
                <a:latin typeface="Times New Roman" pitchFamily="18" charset="0"/>
              </a:defRPr>
            </a:lvl4pPr>
            <a:lvl5pPr marL="2096365" indent="-232929" eaLnBrk="0" hangingPunct="0">
              <a:defRPr sz="2400">
                <a:solidFill>
                  <a:schemeClr val="tx1"/>
                </a:solidFill>
                <a:latin typeface="Times New Roman" pitchFamily="18" charset="0"/>
              </a:defRPr>
            </a:lvl5pPr>
            <a:lvl6pPr marL="2562224" indent="-232929" eaLnBrk="0" fontAlgn="base" hangingPunct="0">
              <a:spcBef>
                <a:spcPct val="0"/>
              </a:spcBef>
              <a:spcAft>
                <a:spcPct val="0"/>
              </a:spcAft>
              <a:defRPr sz="2400">
                <a:solidFill>
                  <a:schemeClr val="tx1"/>
                </a:solidFill>
                <a:latin typeface="Times New Roman" pitchFamily="18" charset="0"/>
              </a:defRPr>
            </a:lvl6pPr>
            <a:lvl7pPr marL="3028082" indent="-232929" eaLnBrk="0" fontAlgn="base" hangingPunct="0">
              <a:spcBef>
                <a:spcPct val="0"/>
              </a:spcBef>
              <a:spcAft>
                <a:spcPct val="0"/>
              </a:spcAft>
              <a:defRPr sz="2400">
                <a:solidFill>
                  <a:schemeClr val="tx1"/>
                </a:solidFill>
                <a:latin typeface="Times New Roman" pitchFamily="18" charset="0"/>
              </a:defRPr>
            </a:lvl7pPr>
            <a:lvl8pPr marL="3493941" indent="-232929" eaLnBrk="0" fontAlgn="base" hangingPunct="0">
              <a:spcBef>
                <a:spcPct val="0"/>
              </a:spcBef>
              <a:spcAft>
                <a:spcPct val="0"/>
              </a:spcAft>
              <a:defRPr sz="2400">
                <a:solidFill>
                  <a:schemeClr val="tx1"/>
                </a:solidFill>
                <a:latin typeface="Times New Roman" pitchFamily="18" charset="0"/>
              </a:defRPr>
            </a:lvl8pPr>
            <a:lvl9pPr marL="3959800" indent="-232929" eaLnBrk="0" fontAlgn="base" hangingPunct="0">
              <a:spcBef>
                <a:spcPct val="0"/>
              </a:spcBef>
              <a:spcAft>
                <a:spcPct val="0"/>
              </a:spcAft>
              <a:defRPr sz="2400">
                <a:solidFill>
                  <a:schemeClr val="tx1"/>
                </a:solidFill>
                <a:latin typeface="Times New Roman" pitchFamily="18" charset="0"/>
              </a:defRPr>
            </a:lvl9pPr>
          </a:lstStyle>
          <a:p>
            <a:pPr eaLnBrk="1" hangingPunct="1"/>
            <a:fld id="{CF49861E-BCBB-4963-A1CD-739578B2FDC9}" type="slidenum">
              <a:rPr lang="en-US" sz="1300"/>
              <a:pPr eaLnBrk="1" hangingPunct="1"/>
              <a:t>91</a:t>
            </a:fld>
            <a:endParaRPr lang="en-US" sz="1300"/>
          </a:p>
        </p:txBody>
      </p:sp>
    </p:spTree>
    <p:extLst>
      <p:ext uri="{BB962C8B-B14F-4D97-AF65-F5344CB8AC3E}">
        <p14:creationId xmlns:p14="http://schemas.microsoft.com/office/powerpoint/2010/main" val="2653989552"/>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5810" name="Slide Image Placeholder 1"/>
          <p:cNvSpPr>
            <a:spLocks noGrp="1" noRot="1" noChangeAspect="1" noTextEdit="1"/>
          </p:cNvSpPr>
          <p:nvPr>
            <p:ph type="sldImg"/>
          </p:nvPr>
        </p:nvSpPr>
        <p:spPr>
          <a:ln/>
        </p:spPr>
      </p:sp>
      <p:sp>
        <p:nvSpPr>
          <p:cNvPr id="37581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7581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20" indent="-291161" eaLnBrk="0" hangingPunct="0">
              <a:defRPr sz="2400">
                <a:solidFill>
                  <a:schemeClr val="tx1"/>
                </a:solidFill>
                <a:latin typeface="Times New Roman" pitchFamily="18" charset="0"/>
              </a:defRPr>
            </a:lvl2pPr>
            <a:lvl3pPr marL="1164647" indent="-232929" eaLnBrk="0" hangingPunct="0">
              <a:defRPr sz="2400">
                <a:solidFill>
                  <a:schemeClr val="tx1"/>
                </a:solidFill>
                <a:latin typeface="Times New Roman" pitchFamily="18" charset="0"/>
              </a:defRPr>
            </a:lvl3pPr>
            <a:lvl4pPr marL="1630505" indent="-232929" eaLnBrk="0" hangingPunct="0">
              <a:defRPr sz="2400">
                <a:solidFill>
                  <a:schemeClr val="tx1"/>
                </a:solidFill>
                <a:latin typeface="Times New Roman" pitchFamily="18" charset="0"/>
              </a:defRPr>
            </a:lvl4pPr>
            <a:lvl5pPr marL="2096365" indent="-232929" eaLnBrk="0" hangingPunct="0">
              <a:defRPr sz="2400">
                <a:solidFill>
                  <a:schemeClr val="tx1"/>
                </a:solidFill>
                <a:latin typeface="Times New Roman" pitchFamily="18" charset="0"/>
              </a:defRPr>
            </a:lvl5pPr>
            <a:lvl6pPr marL="2562224" indent="-232929" eaLnBrk="0" fontAlgn="base" hangingPunct="0">
              <a:spcBef>
                <a:spcPct val="0"/>
              </a:spcBef>
              <a:spcAft>
                <a:spcPct val="0"/>
              </a:spcAft>
              <a:defRPr sz="2400">
                <a:solidFill>
                  <a:schemeClr val="tx1"/>
                </a:solidFill>
                <a:latin typeface="Times New Roman" pitchFamily="18" charset="0"/>
              </a:defRPr>
            </a:lvl6pPr>
            <a:lvl7pPr marL="3028082" indent="-232929" eaLnBrk="0" fontAlgn="base" hangingPunct="0">
              <a:spcBef>
                <a:spcPct val="0"/>
              </a:spcBef>
              <a:spcAft>
                <a:spcPct val="0"/>
              </a:spcAft>
              <a:defRPr sz="2400">
                <a:solidFill>
                  <a:schemeClr val="tx1"/>
                </a:solidFill>
                <a:latin typeface="Times New Roman" pitchFamily="18" charset="0"/>
              </a:defRPr>
            </a:lvl7pPr>
            <a:lvl8pPr marL="3493941" indent="-232929" eaLnBrk="0" fontAlgn="base" hangingPunct="0">
              <a:spcBef>
                <a:spcPct val="0"/>
              </a:spcBef>
              <a:spcAft>
                <a:spcPct val="0"/>
              </a:spcAft>
              <a:defRPr sz="2400">
                <a:solidFill>
                  <a:schemeClr val="tx1"/>
                </a:solidFill>
                <a:latin typeface="Times New Roman" pitchFamily="18" charset="0"/>
              </a:defRPr>
            </a:lvl8pPr>
            <a:lvl9pPr marL="3959800" indent="-232929" eaLnBrk="0" fontAlgn="base" hangingPunct="0">
              <a:spcBef>
                <a:spcPct val="0"/>
              </a:spcBef>
              <a:spcAft>
                <a:spcPct val="0"/>
              </a:spcAft>
              <a:defRPr sz="2400">
                <a:solidFill>
                  <a:schemeClr val="tx1"/>
                </a:solidFill>
                <a:latin typeface="Times New Roman" pitchFamily="18" charset="0"/>
              </a:defRPr>
            </a:lvl9pPr>
          </a:lstStyle>
          <a:p>
            <a:pPr eaLnBrk="1" hangingPunct="1"/>
            <a:fld id="{A05DE77C-064D-4D64-89EB-1E24771C6E3E}" type="slidenum">
              <a:rPr lang="en-US" sz="1300"/>
              <a:pPr eaLnBrk="1" hangingPunct="1"/>
              <a:t>92</a:t>
            </a:fld>
            <a:endParaRPr lang="en-US" sz="1300"/>
          </a:p>
        </p:txBody>
      </p:sp>
    </p:spTree>
    <p:extLst>
      <p:ext uri="{BB962C8B-B14F-4D97-AF65-F5344CB8AC3E}">
        <p14:creationId xmlns:p14="http://schemas.microsoft.com/office/powerpoint/2010/main" val="693828609"/>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10"/>
          </p:nvPr>
        </p:nvSpPr>
        <p:spPr/>
        <p:txBody>
          <a:bodyPr/>
          <a:lstStyle/>
          <a:p>
            <a:pPr>
              <a:defRPr/>
            </a:pPr>
            <a:r>
              <a:rPr lang="en-US" smtClean="0"/>
              <a:t>Diabetes Educational Services© (530) 893 - 8635 </a:t>
            </a:r>
            <a:endParaRPr lang="en-US"/>
          </a:p>
        </p:txBody>
      </p:sp>
      <p:sp>
        <p:nvSpPr>
          <p:cNvPr id="5" name="Slide Number Placeholder 4"/>
          <p:cNvSpPr>
            <a:spLocks noGrp="1"/>
          </p:cNvSpPr>
          <p:nvPr>
            <p:ph type="sldNum" sz="quarter" idx="11"/>
          </p:nvPr>
        </p:nvSpPr>
        <p:spPr/>
        <p:txBody>
          <a:bodyPr/>
          <a:lstStyle/>
          <a:p>
            <a:pPr>
              <a:defRPr/>
            </a:pPr>
            <a:fld id="{F6D126A7-192A-48A1-B416-20ADEE804420}" type="slidenum">
              <a:rPr lang="en-US" smtClean="0"/>
              <a:pPr>
                <a:defRPr/>
              </a:pPr>
              <a:t>95</a:t>
            </a:fld>
            <a:endParaRPr lang="en-US"/>
          </a:p>
        </p:txBody>
      </p:sp>
    </p:spTree>
    <p:extLst>
      <p:ext uri="{BB962C8B-B14F-4D97-AF65-F5344CB8AC3E}">
        <p14:creationId xmlns:p14="http://schemas.microsoft.com/office/powerpoint/2010/main" val="1202706541"/>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8375271C-AD0B-436C-B806-386D80B543D0}" type="slidenum">
              <a:rPr lang="en-US" smtClean="0"/>
              <a:pPr>
                <a:defRPr/>
              </a:pPr>
              <a:t>96</a:t>
            </a:fld>
            <a:endParaRPr lang="en-US"/>
          </a:p>
        </p:txBody>
      </p:sp>
    </p:spTree>
    <p:extLst>
      <p:ext uri="{BB962C8B-B14F-4D97-AF65-F5344CB8AC3E}">
        <p14:creationId xmlns:p14="http://schemas.microsoft.com/office/powerpoint/2010/main" val="231156086"/>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10"/>
          </p:nvPr>
        </p:nvSpPr>
        <p:spPr/>
        <p:txBody>
          <a:bodyPr/>
          <a:lstStyle/>
          <a:p>
            <a:pPr>
              <a:defRPr/>
            </a:pPr>
            <a:r>
              <a:rPr lang="en-US" smtClean="0">
                <a:solidFill>
                  <a:srgbClr val="000000"/>
                </a:solidFill>
              </a:rPr>
              <a:t>Diabetes Educational Services© (530) 893 - 8635 </a:t>
            </a:r>
            <a:endParaRPr lang="en-US">
              <a:solidFill>
                <a:srgbClr val="000000"/>
              </a:solidFill>
            </a:endParaRPr>
          </a:p>
        </p:txBody>
      </p:sp>
      <p:sp>
        <p:nvSpPr>
          <p:cNvPr id="5" name="Slide Number Placeholder 4"/>
          <p:cNvSpPr>
            <a:spLocks noGrp="1"/>
          </p:cNvSpPr>
          <p:nvPr>
            <p:ph type="sldNum" sz="quarter" idx="11"/>
          </p:nvPr>
        </p:nvSpPr>
        <p:spPr/>
        <p:txBody>
          <a:bodyPr/>
          <a:lstStyle/>
          <a:p>
            <a:pPr>
              <a:defRPr/>
            </a:pPr>
            <a:fld id="{F6D126A7-192A-48A1-B416-20ADEE804420}" type="slidenum">
              <a:rPr lang="en-US" smtClean="0">
                <a:solidFill>
                  <a:srgbClr val="000000"/>
                </a:solidFill>
              </a:rPr>
              <a:pPr>
                <a:defRPr/>
              </a:pPr>
              <a:t>98</a:t>
            </a:fld>
            <a:endParaRPr lang="en-US">
              <a:solidFill>
                <a:srgbClr val="000000"/>
              </a:solidFill>
            </a:endParaRPr>
          </a:p>
        </p:txBody>
      </p:sp>
    </p:spTree>
    <p:extLst>
      <p:ext uri="{BB962C8B-B14F-4D97-AF65-F5344CB8AC3E}">
        <p14:creationId xmlns:p14="http://schemas.microsoft.com/office/powerpoint/2010/main" val="3035522327"/>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10"/>
          </p:nvPr>
        </p:nvSpPr>
        <p:spPr/>
        <p:txBody>
          <a:bodyPr/>
          <a:lstStyle/>
          <a:p>
            <a:pPr>
              <a:defRPr/>
            </a:pPr>
            <a:r>
              <a:rPr lang="en-US" smtClean="0">
                <a:solidFill>
                  <a:srgbClr val="000000"/>
                </a:solidFill>
              </a:rPr>
              <a:t>Diabetes Educational Services© (530) 893 - 8635 </a:t>
            </a:r>
            <a:endParaRPr lang="en-US">
              <a:solidFill>
                <a:srgbClr val="000000"/>
              </a:solidFill>
            </a:endParaRPr>
          </a:p>
        </p:txBody>
      </p:sp>
      <p:sp>
        <p:nvSpPr>
          <p:cNvPr id="5" name="Slide Number Placeholder 4"/>
          <p:cNvSpPr>
            <a:spLocks noGrp="1"/>
          </p:cNvSpPr>
          <p:nvPr>
            <p:ph type="sldNum" sz="quarter" idx="11"/>
          </p:nvPr>
        </p:nvSpPr>
        <p:spPr/>
        <p:txBody>
          <a:bodyPr/>
          <a:lstStyle/>
          <a:p>
            <a:pPr>
              <a:defRPr/>
            </a:pPr>
            <a:fld id="{F6D126A7-192A-48A1-B416-20ADEE804420}" type="slidenum">
              <a:rPr lang="en-US" smtClean="0">
                <a:solidFill>
                  <a:srgbClr val="000000"/>
                </a:solidFill>
              </a:rPr>
              <a:pPr>
                <a:defRPr/>
              </a:pPr>
              <a:t>99</a:t>
            </a:fld>
            <a:endParaRPr lang="en-US">
              <a:solidFill>
                <a:srgbClr val="000000"/>
              </a:solidFill>
            </a:endParaRPr>
          </a:p>
        </p:txBody>
      </p:sp>
    </p:spTree>
    <p:extLst>
      <p:ext uri="{BB962C8B-B14F-4D97-AF65-F5344CB8AC3E}">
        <p14:creationId xmlns:p14="http://schemas.microsoft.com/office/powerpoint/2010/main" val="4139520603"/>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434" name="Slide Image Placeholder 1"/>
          <p:cNvSpPr>
            <a:spLocks noGrp="1" noRot="1" noChangeAspect="1" noTextEdit="1"/>
          </p:cNvSpPr>
          <p:nvPr>
            <p:ph type="sldImg"/>
          </p:nvPr>
        </p:nvSpPr>
        <p:spPr>
          <a:ln/>
        </p:spPr>
      </p:sp>
      <p:sp>
        <p:nvSpPr>
          <p:cNvPr id="274435"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102404" name="Footer Placeholder 3"/>
          <p:cNvSpPr>
            <a:spLocks noGrp="1"/>
          </p:cNvSpPr>
          <p:nvPr>
            <p:ph type="ftr" sz="quarter" idx="4"/>
          </p:nvPr>
        </p:nvSpPr>
        <p:spPr>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827298" indent="-318191">
              <a:defRPr>
                <a:solidFill>
                  <a:schemeClr val="tx1"/>
                </a:solidFill>
                <a:latin typeface="Arial" pitchFamily="34" charset="0"/>
              </a:defRPr>
            </a:lvl2pPr>
            <a:lvl3pPr marL="1272765" indent="-254554">
              <a:defRPr>
                <a:solidFill>
                  <a:schemeClr val="tx1"/>
                </a:solidFill>
                <a:latin typeface="Arial" pitchFamily="34" charset="0"/>
              </a:defRPr>
            </a:lvl3pPr>
            <a:lvl4pPr marL="1781871" indent="-254554">
              <a:defRPr>
                <a:solidFill>
                  <a:schemeClr val="tx1"/>
                </a:solidFill>
                <a:latin typeface="Arial" pitchFamily="34" charset="0"/>
              </a:defRPr>
            </a:lvl4pPr>
            <a:lvl5pPr marL="2290978" indent="-254554">
              <a:defRPr>
                <a:solidFill>
                  <a:schemeClr val="tx1"/>
                </a:solidFill>
                <a:latin typeface="Arial" pitchFamily="34" charset="0"/>
              </a:defRPr>
            </a:lvl5pPr>
            <a:lvl6pPr marL="2800083" indent="-254554" eaLnBrk="0" fontAlgn="base" hangingPunct="0">
              <a:spcBef>
                <a:spcPct val="0"/>
              </a:spcBef>
              <a:spcAft>
                <a:spcPct val="0"/>
              </a:spcAft>
              <a:defRPr>
                <a:solidFill>
                  <a:schemeClr val="tx1"/>
                </a:solidFill>
                <a:latin typeface="Arial" pitchFamily="34" charset="0"/>
              </a:defRPr>
            </a:lvl6pPr>
            <a:lvl7pPr marL="3309189" indent="-254554" eaLnBrk="0" fontAlgn="base" hangingPunct="0">
              <a:spcBef>
                <a:spcPct val="0"/>
              </a:spcBef>
              <a:spcAft>
                <a:spcPct val="0"/>
              </a:spcAft>
              <a:defRPr>
                <a:solidFill>
                  <a:schemeClr val="tx1"/>
                </a:solidFill>
                <a:latin typeface="Arial" pitchFamily="34" charset="0"/>
              </a:defRPr>
            </a:lvl7pPr>
            <a:lvl8pPr marL="3818295" indent="-254554" eaLnBrk="0" fontAlgn="base" hangingPunct="0">
              <a:spcBef>
                <a:spcPct val="0"/>
              </a:spcBef>
              <a:spcAft>
                <a:spcPct val="0"/>
              </a:spcAft>
              <a:defRPr>
                <a:solidFill>
                  <a:schemeClr val="tx1"/>
                </a:solidFill>
                <a:latin typeface="Arial" pitchFamily="34" charset="0"/>
              </a:defRPr>
            </a:lvl8pPr>
            <a:lvl9pPr marL="4327402" indent="-254554" eaLnBrk="0" fontAlgn="base" hangingPunct="0">
              <a:spcBef>
                <a:spcPct val="0"/>
              </a:spcBef>
              <a:spcAft>
                <a:spcPct val="0"/>
              </a:spcAft>
              <a:defRPr>
                <a:solidFill>
                  <a:schemeClr val="tx1"/>
                </a:solidFill>
                <a:latin typeface="Arial" pitchFamily="34" charset="0"/>
              </a:defRPr>
            </a:lvl9pPr>
          </a:lstStyle>
          <a:p>
            <a:pPr>
              <a:defRPr/>
            </a:pPr>
            <a:r>
              <a:rPr lang="en-US" smtClean="0">
                <a:solidFill>
                  <a:srgbClr val="000000"/>
                </a:solidFill>
                <a:latin typeface="Times New Roman" pitchFamily="18" charset="0"/>
              </a:rPr>
              <a:t>Diabetes Educational Services© (530) 893 - 8635 </a:t>
            </a:r>
          </a:p>
        </p:txBody>
      </p:sp>
      <p:sp>
        <p:nvSpPr>
          <p:cNvPr id="102405" name="Slide Number Placeholder 4"/>
          <p:cNvSpPr>
            <a:spLocks noGrp="1"/>
          </p:cNvSpPr>
          <p:nvPr>
            <p:ph type="sldNum" sz="quarter" idx="5"/>
          </p:nvPr>
        </p:nvSpPr>
        <p:spPr>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827298" indent="-318191">
              <a:defRPr>
                <a:solidFill>
                  <a:schemeClr val="tx1"/>
                </a:solidFill>
                <a:latin typeface="Arial" pitchFamily="34" charset="0"/>
              </a:defRPr>
            </a:lvl2pPr>
            <a:lvl3pPr marL="1272765" indent="-254554">
              <a:defRPr>
                <a:solidFill>
                  <a:schemeClr val="tx1"/>
                </a:solidFill>
                <a:latin typeface="Arial" pitchFamily="34" charset="0"/>
              </a:defRPr>
            </a:lvl3pPr>
            <a:lvl4pPr marL="1781871" indent="-254554">
              <a:defRPr>
                <a:solidFill>
                  <a:schemeClr val="tx1"/>
                </a:solidFill>
                <a:latin typeface="Arial" pitchFamily="34" charset="0"/>
              </a:defRPr>
            </a:lvl4pPr>
            <a:lvl5pPr marL="2290978" indent="-254554">
              <a:defRPr>
                <a:solidFill>
                  <a:schemeClr val="tx1"/>
                </a:solidFill>
                <a:latin typeface="Arial" pitchFamily="34" charset="0"/>
              </a:defRPr>
            </a:lvl5pPr>
            <a:lvl6pPr marL="2800083" indent="-254554" eaLnBrk="0" fontAlgn="base" hangingPunct="0">
              <a:spcBef>
                <a:spcPct val="0"/>
              </a:spcBef>
              <a:spcAft>
                <a:spcPct val="0"/>
              </a:spcAft>
              <a:defRPr>
                <a:solidFill>
                  <a:schemeClr val="tx1"/>
                </a:solidFill>
                <a:latin typeface="Arial" pitchFamily="34" charset="0"/>
              </a:defRPr>
            </a:lvl6pPr>
            <a:lvl7pPr marL="3309189" indent="-254554" eaLnBrk="0" fontAlgn="base" hangingPunct="0">
              <a:spcBef>
                <a:spcPct val="0"/>
              </a:spcBef>
              <a:spcAft>
                <a:spcPct val="0"/>
              </a:spcAft>
              <a:defRPr>
                <a:solidFill>
                  <a:schemeClr val="tx1"/>
                </a:solidFill>
                <a:latin typeface="Arial" pitchFamily="34" charset="0"/>
              </a:defRPr>
            </a:lvl7pPr>
            <a:lvl8pPr marL="3818295" indent="-254554" eaLnBrk="0" fontAlgn="base" hangingPunct="0">
              <a:spcBef>
                <a:spcPct val="0"/>
              </a:spcBef>
              <a:spcAft>
                <a:spcPct val="0"/>
              </a:spcAft>
              <a:defRPr>
                <a:solidFill>
                  <a:schemeClr val="tx1"/>
                </a:solidFill>
                <a:latin typeface="Arial" pitchFamily="34" charset="0"/>
              </a:defRPr>
            </a:lvl8pPr>
            <a:lvl9pPr marL="4327402" indent="-254554" eaLnBrk="0" fontAlgn="base" hangingPunct="0">
              <a:spcBef>
                <a:spcPct val="0"/>
              </a:spcBef>
              <a:spcAft>
                <a:spcPct val="0"/>
              </a:spcAft>
              <a:defRPr>
                <a:solidFill>
                  <a:schemeClr val="tx1"/>
                </a:solidFill>
                <a:latin typeface="Arial" pitchFamily="34" charset="0"/>
              </a:defRPr>
            </a:lvl9pPr>
          </a:lstStyle>
          <a:p>
            <a:pPr>
              <a:defRPr/>
            </a:pPr>
            <a:fld id="{61ECB000-CAA8-4A0F-A209-A3C03775A3B7}" type="slidenum">
              <a:rPr lang="en-US" smtClean="0">
                <a:solidFill>
                  <a:srgbClr val="000000"/>
                </a:solidFill>
                <a:latin typeface="Times New Roman" pitchFamily="18" charset="0"/>
              </a:rPr>
              <a:pPr>
                <a:defRPr/>
              </a:pPr>
              <a:t>100</a:t>
            </a:fld>
            <a:endParaRPr lang="en-US" smtClean="0">
              <a:solidFill>
                <a:srgbClr val="000000"/>
              </a:solidFill>
              <a:latin typeface="Times New Roman" pitchFamily="18" charset="0"/>
            </a:endParaRPr>
          </a:p>
        </p:txBody>
      </p:sp>
    </p:spTree>
    <p:extLst>
      <p:ext uri="{BB962C8B-B14F-4D97-AF65-F5344CB8AC3E}">
        <p14:creationId xmlns:p14="http://schemas.microsoft.com/office/powerpoint/2010/main" val="3654226074"/>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8375271C-AD0B-436C-B806-386D80B543D0}" type="slidenum">
              <a:rPr lang="en-US" smtClean="0"/>
              <a:pPr>
                <a:defRPr/>
              </a:pPr>
              <a:t>101</a:t>
            </a:fld>
            <a:endParaRPr lang="en-US"/>
          </a:p>
        </p:txBody>
      </p:sp>
    </p:spTree>
    <p:extLst>
      <p:ext uri="{BB962C8B-B14F-4D97-AF65-F5344CB8AC3E}">
        <p14:creationId xmlns:p14="http://schemas.microsoft.com/office/powerpoint/2010/main" val="3791744723"/>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10"/>
          </p:nvPr>
        </p:nvSpPr>
        <p:spPr/>
        <p:txBody>
          <a:bodyPr/>
          <a:lstStyle/>
          <a:p>
            <a:pPr>
              <a:defRPr/>
            </a:pPr>
            <a:r>
              <a:rPr lang="en-US" smtClean="0">
                <a:solidFill>
                  <a:srgbClr val="000000"/>
                </a:solidFill>
              </a:rPr>
              <a:t>Diabetes Educational Services© (530) 893 - 8635 </a:t>
            </a:r>
            <a:endParaRPr lang="en-US">
              <a:solidFill>
                <a:srgbClr val="000000"/>
              </a:solidFill>
            </a:endParaRPr>
          </a:p>
        </p:txBody>
      </p:sp>
      <p:sp>
        <p:nvSpPr>
          <p:cNvPr id="5" name="Slide Number Placeholder 4"/>
          <p:cNvSpPr>
            <a:spLocks noGrp="1"/>
          </p:cNvSpPr>
          <p:nvPr>
            <p:ph type="sldNum" sz="quarter" idx="11"/>
          </p:nvPr>
        </p:nvSpPr>
        <p:spPr/>
        <p:txBody>
          <a:bodyPr/>
          <a:lstStyle/>
          <a:p>
            <a:pPr>
              <a:defRPr/>
            </a:pPr>
            <a:fld id="{F6D126A7-192A-48A1-B416-20ADEE804420}" type="slidenum">
              <a:rPr lang="en-US" smtClean="0">
                <a:solidFill>
                  <a:srgbClr val="000000"/>
                </a:solidFill>
              </a:rPr>
              <a:pPr>
                <a:defRPr/>
              </a:pPr>
              <a:t>102</a:t>
            </a:fld>
            <a:endParaRPr lang="en-US">
              <a:solidFill>
                <a:srgbClr val="000000"/>
              </a:solidFill>
            </a:endParaRPr>
          </a:p>
        </p:txBody>
      </p:sp>
    </p:spTree>
    <p:extLst>
      <p:ext uri="{BB962C8B-B14F-4D97-AF65-F5344CB8AC3E}">
        <p14:creationId xmlns:p14="http://schemas.microsoft.com/office/powerpoint/2010/main" val="177369078"/>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226" name="Slide Image Placeholder 1"/>
          <p:cNvSpPr>
            <a:spLocks noGrp="1" noRot="1" noChangeAspect="1" noTextEdit="1"/>
          </p:cNvSpPr>
          <p:nvPr>
            <p:ph type="sldImg"/>
          </p:nvPr>
        </p:nvSpPr>
        <p:spPr>
          <a:ln/>
        </p:spPr>
      </p:sp>
      <p:sp>
        <p:nvSpPr>
          <p:cNvPr id="308227"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308228"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r>
              <a:rPr lang="en-US" smtClean="0">
                <a:latin typeface="Times New Roman" pitchFamily="18" charset="0"/>
              </a:rPr>
              <a:t>Diabetes Educational Services© (530) 893 - 8635 </a:t>
            </a:r>
          </a:p>
        </p:txBody>
      </p:sp>
      <p:sp>
        <p:nvSpPr>
          <p:cNvPr id="308229"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fld id="{298031B1-F6FC-4ACD-A033-07B7940C1D79}" type="slidenum">
              <a:rPr lang="en-US" smtClean="0">
                <a:latin typeface="Times New Roman" pitchFamily="18" charset="0"/>
              </a:rPr>
              <a:pPr/>
              <a:t>103</a:t>
            </a:fld>
            <a:endParaRPr lang="en-US" smtClean="0">
              <a:latin typeface="Times New Roman" pitchFamily="18" charset="0"/>
            </a:endParaRPr>
          </a:p>
        </p:txBody>
      </p:sp>
    </p:spTree>
    <p:extLst>
      <p:ext uri="{BB962C8B-B14F-4D97-AF65-F5344CB8AC3E}">
        <p14:creationId xmlns:p14="http://schemas.microsoft.com/office/powerpoint/2010/main" val="9452799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4" name="Slide Image Placeholder 1"/>
          <p:cNvSpPr>
            <a:spLocks noGrp="1" noRot="1" noChangeAspect="1" noTextEdit="1"/>
          </p:cNvSpPr>
          <p:nvPr>
            <p:ph type="sldImg"/>
          </p:nvPr>
        </p:nvSpPr>
        <p:spPr>
          <a:ln/>
        </p:spPr>
      </p:sp>
      <p:sp>
        <p:nvSpPr>
          <p:cNvPr id="212995"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212996" name="Slide Number Placeholder 3"/>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fld id="{539FFA54-253C-4749-928A-C2064C843A88}" type="slidenum">
              <a:rPr lang="en-US" smtClean="0">
                <a:latin typeface="Times New Roman" pitchFamily="18" charset="0"/>
              </a:rPr>
              <a:pPr/>
              <a:t>15</a:t>
            </a:fld>
            <a:endParaRPr lang="en-US" smtClean="0">
              <a:latin typeface="Times New Roman" pitchFamily="18" charset="0"/>
            </a:endParaRPr>
          </a:p>
        </p:txBody>
      </p:sp>
    </p:spTree>
    <p:extLst>
      <p:ext uri="{BB962C8B-B14F-4D97-AF65-F5344CB8AC3E}">
        <p14:creationId xmlns:p14="http://schemas.microsoft.com/office/powerpoint/2010/main" val="3293027018"/>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5394" name="Slide Image Placeholder 1"/>
          <p:cNvSpPr>
            <a:spLocks noGrp="1" noRot="1" noChangeAspect="1" noTextEdit="1"/>
          </p:cNvSpPr>
          <p:nvPr>
            <p:ph type="sldImg"/>
          </p:nvPr>
        </p:nvSpPr>
        <p:spPr>
          <a:ln/>
        </p:spPr>
      </p:sp>
      <p:sp>
        <p:nvSpPr>
          <p:cNvPr id="31539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1539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82ADA409-6FF0-430E-8BAE-51E3B7C8C9E6}" type="slidenum">
              <a:rPr lang="en-US" sz="1200" smtClean="0"/>
              <a:pPr eaLnBrk="1" hangingPunct="1"/>
              <a:t>104</a:t>
            </a:fld>
            <a:endParaRPr lang="en-US" sz="1200" smtClean="0"/>
          </a:p>
        </p:txBody>
      </p:sp>
    </p:spTree>
    <p:extLst>
      <p:ext uri="{BB962C8B-B14F-4D97-AF65-F5344CB8AC3E}">
        <p14:creationId xmlns:p14="http://schemas.microsoft.com/office/powerpoint/2010/main" val="4206067646"/>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6" name="Slide Image Placeholder 1"/>
          <p:cNvSpPr>
            <a:spLocks noGrp="1" noRot="1" noChangeAspect="1" noTextEdit="1"/>
          </p:cNvSpPr>
          <p:nvPr>
            <p:ph type="sldImg"/>
          </p:nvPr>
        </p:nvSpPr>
        <p:spPr>
          <a:ln/>
        </p:spPr>
      </p:sp>
      <p:sp>
        <p:nvSpPr>
          <p:cNvPr id="25702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25702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ADFDA2DB-989E-41FF-91F1-8897ED22D32A}" type="slidenum">
              <a:rPr lang="en-US" sz="1200" smtClean="0"/>
              <a:pPr eaLnBrk="1" hangingPunct="1"/>
              <a:t>111</a:t>
            </a:fld>
            <a:endParaRPr lang="en-US" sz="1200" smtClean="0"/>
          </a:p>
        </p:txBody>
      </p:sp>
    </p:spTree>
    <p:extLst>
      <p:ext uri="{BB962C8B-B14F-4D97-AF65-F5344CB8AC3E}">
        <p14:creationId xmlns:p14="http://schemas.microsoft.com/office/powerpoint/2010/main" val="2201779127"/>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50" name="Slide Image Placeholder 1"/>
          <p:cNvSpPr>
            <a:spLocks noGrp="1" noRot="1" noChangeAspect="1" noTextEdit="1"/>
          </p:cNvSpPr>
          <p:nvPr>
            <p:ph type="sldImg"/>
          </p:nvPr>
        </p:nvSpPr>
        <p:spPr>
          <a:ln/>
        </p:spPr>
      </p:sp>
      <p:sp>
        <p:nvSpPr>
          <p:cNvPr id="25805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25805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E880EDCB-C949-4A3F-A69F-61D92BFB0E42}" type="slidenum">
              <a:rPr lang="en-US" sz="1200" smtClean="0"/>
              <a:pPr eaLnBrk="1" hangingPunct="1"/>
              <a:t>112</a:t>
            </a:fld>
            <a:endParaRPr lang="en-US" sz="1200" smtClean="0"/>
          </a:p>
        </p:txBody>
      </p:sp>
    </p:spTree>
    <p:extLst>
      <p:ext uri="{BB962C8B-B14F-4D97-AF65-F5344CB8AC3E}">
        <p14:creationId xmlns:p14="http://schemas.microsoft.com/office/powerpoint/2010/main" val="3534306258"/>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42" name="Slide Image Placeholder 1"/>
          <p:cNvSpPr>
            <a:spLocks noGrp="1" noRot="1" noChangeAspect="1" noTextEdit="1"/>
          </p:cNvSpPr>
          <p:nvPr>
            <p:ph type="sldImg"/>
          </p:nvPr>
        </p:nvSpPr>
        <p:spPr>
          <a:ln/>
        </p:spPr>
      </p:sp>
      <p:sp>
        <p:nvSpPr>
          <p:cNvPr id="2662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26624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59B2F18F-446B-4A40-BF89-FFA292D5827B}" type="slidenum">
              <a:rPr lang="en-US" sz="1200" smtClean="0"/>
              <a:pPr eaLnBrk="1" hangingPunct="1"/>
              <a:t>114</a:t>
            </a:fld>
            <a:endParaRPr lang="en-US" sz="1200" smtClean="0"/>
          </a:p>
        </p:txBody>
      </p:sp>
    </p:spTree>
    <p:extLst>
      <p:ext uri="{BB962C8B-B14F-4D97-AF65-F5344CB8AC3E}">
        <p14:creationId xmlns:p14="http://schemas.microsoft.com/office/powerpoint/2010/main" val="1779067096"/>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8" name="Slide Image Placeholder 1"/>
          <p:cNvSpPr>
            <a:spLocks noGrp="1" noRot="1" noChangeAspect="1" noTextEdit="1"/>
          </p:cNvSpPr>
          <p:nvPr>
            <p:ph type="sldImg"/>
          </p:nvPr>
        </p:nvSpPr>
        <p:spPr>
          <a:ln/>
        </p:spPr>
      </p:sp>
      <p:sp>
        <p:nvSpPr>
          <p:cNvPr id="234499"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234500"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r>
              <a:rPr lang="en-US" smtClean="0">
                <a:latin typeface="Times New Roman" pitchFamily="18" charset="0"/>
              </a:rPr>
              <a:t>Diabetes Educational Services© (530) 893 - 8635 </a:t>
            </a:r>
          </a:p>
        </p:txBody>
      </p:sp>
      <p:sp>
        <p:nvSpPr>
          <p:cNvPr id="234501"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fld id="{FBBE7624-4C06-4191-9922-063B54836676}" type="slidenum">
              <a:rPr lang="en-US" smtClean="0">
                <a:latin typeface="Times New Roman" pitchFamily="18" charset="0"/>
              </a:rPr>
              <a:pPr/>
              <a:t>115</a:t>
            </a:fld>
            <a:endParaRPr lang="en-US" smtClean="0">
              <a:latin typeface="Times New Roman" pitchFamily="18" charset="0"/>
            </a:endParaRPr>
          </a:p>
        </p:txBody>
      </p:sp>
    </p:spTree>
    <p:extLst>
      <p:ext uri="{BB962C8B-B14F-4D97-AF65-F5344CB8AC3E}">
        <p14:creationId xmlns:p14="http://schemas.microsoft.com/office/powerpoint/2010/main" val="200992705"/>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290" name="Slide Image Placeholder 1"/>
          <p:cNvSpPr>
            <a:spLocks noGrp="1" noRot="1" noChangeAspect="1" noTextEdit="1"/>
          </p:cNvSpPr>
          <p:nvPr>
            <p:ph type="sldImg"/>
          </p:nvPr>
        </p:nvSpPr>
        <p:spPr>
          <a:ln/>
        </p:spPr>
      </p:sp>
      <p:sp>
        <p:nvSpPr>
          <p:cNvPr id="268291"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268292" name="Footer Placeholder 3"/>
          <p:cNvSpPr>
            <a:spLocks noGrp="1"/>
          </p:cNvSpPr>
          <p:nvPr>
            <p:ph type="ftr" sz="quarter" idx="4"/>
          </p:nvPr>
        </p:nvSpPr>
        <p:spPr/>
        <p:txBody>
          <a:bodyPr/>
          <a:lstStyle/>
          <a:p>
            <a:pPr>
              <a:defRPr/>
            </a:pPr>
            <a:r>
              <a:rPr lang="en-US" smtClean="0"/>
              <a:t>Diabetes Educational Services© (530) 893 - 8635 </a:t>
            </a:r>
          </a:p>
        </p:txBody>
      </p:sp>
      <p:sp>
        <p:nvSpPr>
          <p:cNvPr id="268293" name="Slide Number Placeholder 4"/>
          <p:cNvSpPr>
            <a:spLocks noGrp="1"/>
          </p:cNvSpPr>
          <p:nvPr>
            <p:ph type="sldNum" sz="quarter" idx="5"/>
          </p:nvPr>
        </p:nvSpPr>
        <p:spPr/>
        <p:txBody>
          <a:bodyPr/>
          <a:lstStyle/>
          <a:p>
            <a:pPr>
              <a:defRPr/>
            </a:pPr>
            <a:fld id="{ACAF5703-AA10-472C-A3FD-756054804491}" type="slidenum">
              <a:rPr lang="en-US" smtClean="0"/>
              <a:pPr>
                <a:defRPr/>
              </a:pPr>
              <a:t>116</a:t>
            </a:fld>
            <a:endParaRPr lang="en-US" smtClean="0"/>
          </a:p>
        </p:txBody>
      </p:sp>
    </p:spTree>
    <p:extLst>
      <p:ext uri="{BB962C8B-B14F-4D97-AF65-F5344CB8AC3E}">
        <p14:creationId xmlns:p14="http://schemas.microsoft.com/office/powerpoint/2010/main" val="3808492347"/>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362" name="Slide Image Placeholder 1"/>
          <p:cNvSpPr>
            <a:spLocks noGrp="1" noRot="1" noChangeAspect="1" noTextEdit="1"/>
          </p:cNvSpPr>
          <p:nvPr>
            <p:ph type="sldImg"/>
          </p:nvPr>
        </p:nvSpPr>
        <p:spPr>
          <a:ln/>
        </p:spPr>
      </p:sp>
      <p:sp>
        <p:nvSpPr>
          <p:cNvPr id="27136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27136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204AD8E7-CC02-48E5-9425-8C83C3C373B5}" type="slidenum">
              <a:rPr lang="en-US" sz="1200" smtClean="0"/>
              <a:pPr eaLnBrk="1" hangingPunct="1"/>
              <a:t>120</a:t>
            </a:fld>
            <a:endParaRPr lang="en-US" sz="1200" smtClean="0"/>
          </a:p>
        </p:txBody>
      </p:sp>
    </p:spTree>
    <p:extLst>
      <p:ext uri="{BB962C8B-B14F-4D97-AF65-F5344CB8AC3E}">
        <p14:creationId xmlns:p14="http://schemas.microsoft.com/office/powerpoint/2010/main" val="1629073080"/>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314" name="Slide Image Placeholder 1"/>
          <p:cNvSpPr>
            <a:spLocks noGrp="1" noRot="1" noChangeAspect="1" noTextEdit="1"/>
          </p:cNvSpPr>
          <p:nvPr>
            <p:ph type="sldImg"/>
          </p:nvPr>
        </p:nvSpPr>
        <p:spPr>
          <a:ln/>
        </p:spPr>
      </p:sp>
      <p:sp>
        <p:nvSpPr>
          <p:cNvPr id="26931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26931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28670FFA-3281-454B-91E6-651C67B07024}" type="slidenum">
              <a:rPr lang="en-US" sz="1200" smtClean="0"/>
              <a:pPr eaLnBrk="1" hangingPunct="1"/>
              <a:t>121</a:t>
            </a:fld>
            <a:endParaRPr lang="en-US" sz="1200" smtClean="0"/>
          </a:p>
        </p:txBody>
      </p:sp>
    </p:spTree>
    <p:extLst>
      <p:ext uri="{BB962C8B-B14F-4D97-AF65-F5344CB8AC3E}">
        <p14:creationId xmlns:p14="http://schemas.microsoft.com/office/powerpoint/2010/main" val="1616532287"/>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8" name="Slide Image Placeholder 1"/>
          <p:cNvSpPr>
            <a:spLocks noGrp="1" noRot="1" noChangeAspect="1" noTextEdit="1"/>
          </p:cNvSpPr>
          <p:nvPr>
            <p:ph type="sldImg"/>
          </p:nvPr>
        </p:nvSpPr>
        <p:spPr>
          <a:ln/>
        </p:spPr>
      </p:sp>
      <p:sp>
        <p:nvSpPr>
          <p:cNvPr id="27033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27034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DFBCACCC-B897-4180-B292-FD653A3816D5}" type="slidenum">
              <a:rPr lang="en-US" sz="1200" smtClean="0"/>
              <a:pPr eaLnBrk="1" hangingPunct="1"/>
              <a:t>122</a:t>
            </a:fld>
            <a:endParaRPr lang="en-US" sz="1200" smtClean="0"/>
          </a:p>
        </p:txBody>
      </p:sp>
    </p:spTree>
    <p:extLst>
      <p:ext uri="{BB962C8B-B14F-4D97-AF65-F5344CB8AC3E}">
        <p14:creationId xmlns:p14="http://schemas.microsoft.com/office/powerpoint/2010/main" val="1344838538"/>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2" name="Slide Image Placeholder 1"/>
          <p:cNvSpPr>
            <a:spLocks noGrp="1" noRot="1" noChangeAspect="1" noTextEdit="1"/>
          </p:cNvSpPr>
          <p:nvPr>
            <p:ph type="sldImg"/>
          </p:nvPr>
        </p:nvSpPr>
        <p:spPr>
          <a:ln/>
        </p:spPr>
      </p:sp>
      <p:sp>
        <p:nvSpPr>
          <p:cNvPr id="3430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4304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20" indent="-291161" eaLnBrk="0" hangingPunct="0">
              <a:defRPr sz="2400">
                <a:solidFill>
                  <a:schemeClr val="tx1"/>
                </a:solidFill>
                <a:latin typeface="Times New Roman" pitchFamily="18" charset="0"/>
              </a:defRPr>
            </a:lvl2pPr>
            <a:lvl3pPr marL="1164647" indent="-232929" eaLnBrk="0" hangingPunct="0">
              <a:defRPr sz="2400">
                <a:solidFill>
                  <a:schemeClr val="tx1"/>
                </a:solidFill>
                <a:latin typeface="Times New Roman" pitchFamily="18" charset="0"/>
              </a:defRPr>
            </a:lvl3pPr>
            <a:lvl4pPr marL="1630505" indent="-232929" eaLnBrk="0" hangingPunct="0">
              <a:defRPr sz="2400">
                <a:solidFill>
                  <a:schemeClr val="tx1"/>
                </a:solidFill>
                <a:latin typeface="Times New Roman" pitchFamily="18" charset="0"/>
              </a:defRPr>
            </a:lvl4pPr>
            <a:lvl5pPr marL="2096365" indent="-232929" eaLnBrk="0" hangingPunct="0">
              <a:defRPr sz="2400">
                <a:solidFill>
                  <a:schemeClr val="tx1"/>
                </a:solidFill>
                <a:latin typeface="Times New Roman" pitchFamily="18" charset="0"/>
              </a:defRPr>
            </a:lvl5pPr>
            <a:lvl6pPr marL="2562224" indent="-232929" eaLnBrk="0" fontAlgn="base" hangingPunct="0">
              <a:spcBef>
                <a:spcPct val="0"/>
              </a:spcBef>
              <a:spcAft>
                <a:spcPct val="0"/>
              </a:spcAft>
              <a:defRPr sz="2400">
                <a:solidFill>
                  <a:schemeClr val="tx1"/>
                </a:solidFill>
                <a:latin typeface="Times New Roman" pitchFamily="18" charset="0"/>
              </a:defRPr>
            </a:lvl6pPr>
            <a:lvl7pPr marL="3028082" indent="-232929" eaLnBrk="0" fontAlgn="base" hangingPunct="0">
              <a:spcBef>
                <a:spcPct val="0"/>
              </a:spcBef>
              <a:spcAft>
                <a:spcPct val="0"/>
              </a:spcAft>
              <a:defRPr sz="2400">
                <a:solidFill>
                  <a:schemeClr val="tx1"/>
                </a:solidFill>
                <a:latin typeface="Times New Roman" pitchFamily="18" charset="0"/>
              </a:defRPr>
            </a:lvl7pPr>
            <a:lvl8pPr marL="3493941" indent="-232929" eaLnBrk="0" fontAlgn="base" hangingPunct="0">
              <a:spcBef>
                <a:spcPct val="0"/>
              </a:spcBef>
              <a:spcAft>
                <a:spcPct val="0"/>
              </a:spcAft>
              <a:defRPr sz="2400">
                <a:solidFill>
                  <a:schemeClr val="tx1"/>
                </a:solidFill>
                <a:latin typeface="Times New Roman" pitchFamily="18" charset="0"/>
              </a:defRPr>
            </a:lvl8pPr>
            <a:lvl9pPr marL="3959800" indent="-232929" eaLnBrk="0" fontAlgn="base" hangingPunct="0">
              <a:spcBef>
                <a:spcPct val="0"/>
              </a:spcBef>
              <a:spcAft>
                <a:spcPct val="0"/>
              </a:spcAft>
              <a:defRPr sz="2400">
                <a:solidFill>
                  <a:schemeClr val="tx1"/>
                </a:solidFill>
                <a:latin typeface="Times New Roman" pitchFamily="18" charset="0"/>
              </a:defRPr>
            </a:lvl9pPr>
          </a:lstStyle>
          <a:p>
            <a:pPr eaLnBrk="1" hangingPunct="1"/>
            <a:fld id="{33EB0477-2668-4A35-931B-D2ECF2D88BCD}" type="slidenum">
              <a:rPr lang="en-US" sz="1300"/>
              <a:pPr eaLnBrk="1" hangingPunct="1"/>
              <a:t>123</a:t>
            </a:fld>
            <a:endParaRPr lang="en-US" sz="1300"/>
          </a:p>
        </p:txBody>
      </p:sp>
    </p:spTree>
    <p:extLst>
      <p:ext uri="{BB962C8B-B14F-4D97-AF65-F5344CB8AC3E}">
        <p14:creationId xmlns:p14="http://schemas.microsoft.com/office/powerpoint/2010/main" val="226264948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6" name="Slide Image Placeholder 1"/>
          <p:cNvSpPr>
            <a:spLocks noGrp="1" noRot="1" noChangeAspect="1" noTextEdit="1"/>
          </p:cNvSpPr>
          <p:nvPr>
            <p:ph type="sldImg"/>
          </p:nvPr>
        </p:nvSpPr>
        <p:spPr>
          <a:ln/>
        </p:spPr>
      </p:sp>
      <p:sp>
        <p:nvSpPr>
          <p:cNvPr id="26214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26214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20" indent="-291161" eaLnBrk="0" hangingPunct="0">
              <a:defRPr sz="2400">
                <a:solidFill>
                  <a:schemeClr val="tx1"/>
                </a:solidFill>
                <a:latin typeface="Times New Roman" pitchFamily="18" charset="0"/>
              </a:defRPr>
            </a:lvl2pPr>
            <a:lvl3pPr marL="1164647" indent="-232929" eaLnBrk="0" hangingPunct="0">
              <a:defRPr sz="2400">
                <a:solidFill>
                  <a:schemeClr val="tx1"/>
                </a:solidFill>
                <a:latin typeface="Times New Roman" pitchFamily="18" charset="0"/>
              </a:defRPr>
            </a:lvl3pPr>
            <a:lvl4pPr marL="1630505" indent="-232929" eaLnBrk="0" hangingPunct="0">
              <a:defRPr sz="2400">
                <a:solidFill>
                  <a:schemeClr val="tx1"/>
                </a:solidFill>
                <a:latin typeface="Times New Roman" pitchFamily="18" charset="0"/>
              </a:defRPr>
            </a:lvl4pPr>
            <a:lvl5pPr marL="2096365" indent="-232929" eaLnBrk="0" hangingPunct="0">
              <a:defRPr sz="2400">
                <a:solidFill>
                  <a:schemeClr val="tx1"/>
                </a:solidFill>
                <a:latin typeface="Times New Roman" pitchFamily="18" charset="0"/>
              </a:defRPr>
            </a:lvl5pPr>
            <a:lvl6pPr marL="2562224" indent="-232929" eaLnBrk="0" fontAlgn="base" hangingPunct="0">
              <a:spcBef>
                <a:spcPct val="0"/>
              </a:spcBef>
              <a:spcAft>
                <a:spcPct val="0"/>
              </a:spcAft>
              <a:defRPr sz="2400">
                <a:solidFill>
                  <a:schemeClr val="tx1"/>
                </a:solidFill>
                <a:latin typeface="Times New Roman" pitchFamily="18" charset="0"/>
              </a:defRPr>
            </a:lvl6pPr>
            <a:lvl7pPr marL="3028082" indent="-232929" eaLnBrk="0" fontAlgn="base" hangingPunct="0">
              <a:spcBef>
                <a:spcPct val="0"/>
              </a:spcBef>
              <a:spcAft>
                <a:spcPct val="0"/>
              </a:spcAft>
              <a:defRPr sz="2400">
                <a:solidFill>
                  <a:schemeClr val="tx1"/>
                </a:solidFill>
                <a:latin typeface="Times New Roman" pitchFamily="18" charset="0"/>
              </a:defRPr>
            </a:lvl7pPr>
            <a:lvl8pPr marL="3493941" indent="-232929" eaLnBrk="0" fontAlgn="base" hangingPunct="0">
              <a:spcBef>
                <a:spcPct val="0"/>
              </a:spcBef>
              <a:spcAft>
                <a:spcPct val="0"/>
              </a:spcAft>
              <a:defRPr sz="2400">
                <a:solidFill>
                  <a:schemeClr val="tx1"/>
                </a:solidFill>
                <a:latin typeface="Times New Roman" pitchFamily="18" charset="0"/>
              </a:defRPr>
            </a:lvl8pPr>
            <a:lvl9pPr marL="3959800" indent="-232929" eaLnBrk="0" fontAlgn="base" hangingPunct="0">
              <a:spcBef>
                <a:spcPct val="0"/>
              </a:spcBef>
              <a:spcAft>
                <a:spcPct val="0"/>
              </a:spcAft>
              <a:defRPr sz="2400">
                <a:solidFill>
                  <a:schemeClr val="tx1"/>
                </a:solidFill>
                <a:latin typeface="Times New Roman" pitchFamily="18" charset="0"/>
              </a:defRPr>
            </a:lvl9pPr>
          </a:lstStyle>
          <a:p>
            <a:pPr eaLnBrk="1" hangingPunct="1"/>
            <a:fld id="{6B3A99D4-5EAF-4CE9-9CD1-3E3FC4120439}" type="slidenum">
              <a:rPr lang="en-US" sz="1300"/>
              <a:pPr eaLnBrk="1" hangingPunct="1"/>
              <a:t>16</a:t>
            </a:fld>
            <a:endParaRPr lang="en-US" sz="1300"/>
          </a:p>
        </p:txBody>
      </p:sp>
    </p:spTree>
    <p:extLst>
      <p:ext uri="{BB962C8B-B14F-4D97-AF65-F5344CB8AC3E}">
        <p14:creationId xmlns:p14="http://schemas.microsoft.com/office/powerpoint/2010/main" val="1965076565"/>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4066" name="Slide Image Placeholder 1"/>
          <p:cNvSpPr>
            <a:spLocks noGrp="1" noRot="1" noChangeAspect="1" noTextEdit="1"/>
          </p:cNvSpPr>
          <p:nvPr>
            <p:ph type="sldImg"/>
          </p:nvPr>
        </p:nvSpPr>
        <p:spPr>
          <a:ln/>
        </p:spPr>
      </p:sp>
      <p:sp>
        <p:nvSpPr>
          <p:cNvPr id="34406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4406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20" indent="-291161" eaLnBrk="0" hangingPunct="0">
              <a:defRPr sz="2400">
                <a:solidFill>
                  <a:schemeClr val="tx1"/>
                </a:solidFill>
                <a:latin typeface="Times New Roman" pitchFamily="18" charset="0"/>
              </a:defRPr>
            </a:lvl2pPr>
            <a:lvl3pPr marL="1164647" indent="-232929" eaLnBrk="0" hangingPunct="0">
              <a:defRPr sz="2400">
                <a:solidFill>
                  <a:schemeClr val="tx1"/>
                </a:solidFill>
                <a:latin typeface="Times New Roman" pitchFamily="18" charset="0"/>
              </a:defRPr>
            </a:lvl3pPr>
            <a:lvl4pPr marL="1630505" indent="-232929" eaLnBrk="0" hangingPunct="0">
              <a:defRPr sz="2400">
                <a:solidFill>
                  <a:schemeClr val="tx1"/>
                </a:solidFill>
                <a:latin typeface="Times New Roman" pitchFamily="18" charset="0"/>
              </a:defRPr>
            </a:lvl4pPr>
            <a:lvl5pPr marL="2096365" indent="-232929" eaLnBrk="0" hangingPunct="0">
              <a:defRPr sz="2400">
                <a:solidFill>
                  <a:schemeClr val="tx1"/>
                </a:solidFill>
                <a:latin typeface="Times New Roman" pitchFamily="18" charset="0"/>
              </a:defRPr>
            </a:lvl5pPr>
            <a:lvl6pPr marL="2562224" indent="-232929" eaLnBrk="0" fontAlgn="base" hangingPunct="0">
              <a:spcBef>
                <a:spcPct val="0"/>
              </a:spcBef>
              <a:spcAft>
                <a:spcPct val="0"/>
              </a:spcAft>
              <a:defRPr sz="2400">
                <a:solidFill>
                  <a:schemeClr val="tx1"/>
                </a:solidFill>
                <a:latin typeface="Times New Roman" pitchFamily="18" charset="0"/>
              </a:defRPr>
            </a:lvl6pPr>
            <a:lvl7pPr marL="3028082" indent="-232929" eaLnBrk="0" fontAlgn="base" hangingPunct="0">
              <a:spcBef>
                <a:spcPct val="0"/>
              </a:spcBef>
              <a:spcAft>
                <a:spcPct val="0"/>
              </a:spcAft>
              <a:defRPr sz="2400">
                <a:solidFill>
                  <a:schemeClr val="tx1"/>
                </a:solidFill>
                <a:latin typeface="Times New Roman" pitchFamily="18" charset="0"/>
              </a:defRPr>
            </a:lvl7pPr>
            <a:lvl8pPr marL="3493941" indent="-232929" eaLnBrk="0" fontAlgn="base" hangingPunct="0">
              <a:spcBef>
                <a:spcPct val="0"/>
              </a:spcBef>
              <a:spcAft>
                <a:spcPct val="0"/>
              </a:spcAft>
              <a:defRPr sz="2400">
                <a:solidFill>
                  <a:schemeClr val="tx1"/>
                </a:solidFill>
                <a:latin typeface="Times New Roman" pitchFamily="18" charset="0"/>
              </a:defRPr>
            </a:lvl8pPr>
            <a:lvl9pPr marL="3959800" indent="-232929" eaLnBrk="0" fontAlgn="base" hangingPunct="0">
              <a:spcBef>
                <a:spcPct val="0"/>
              </a:spcBef>
              <a:spcAft>
                <a:spcPct val="0"/>
              </a:spcAft>
              <a:defRPr sz="2400">
                <a:solidFill>
                  <a:schemeClr val="tx1"/>
                </a:solidFill>
                <a:latin typeface="Times New Roman" pitchFamily="18" charset="0"/>
              </a:defRPr>
            </a:lvl9pPr>
          </a:lstStyle>
          <a:p>
            <a:pPr eaLnBrk="1" hangingPunct="1"/>
            <a:fld id="{C7FD22BE-53CC-4C3D-8C89-5493A7DFB505}" type="slidenum">
              <a:rPr lang="en-US" sz="1300"/>
              <a:pPr eaLnBrk="1" hangingPunct="1"/>
              <a:t>124</a:t>
            </a:fld>
            <a:endParaRPr lang="en-US" sz="1300"/>
          </a:p>
        </p:txBody>
      </p:sp>
    </p:spTree>
    <p:extLst>
      <p:ext uri="{BB962C8B-B14F-4D97-AF65-F5344CB8AC3E}">
        <p14:creationId xmlns:p14="http://schemas.microsoft.com/office/powerpoint/2010/main" val="2042613480"/>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5090" name="Slide Image Placeholder 1"/>
          <p:cNvSpPr>
            <a:spLocks noGrp="1" noRot="1" noChangeAspect="1" noTextEdit="1"/>
          </p:cNvSpPr>
          <p:nvPr>
            <p:ph type="sldImg"/>
          </p:nvPr>
        </p:nvSpPr>
        <p:spPr>
          <a:ln/>
        </p:spPr>
      </p:sp>
      <p:sp>
        <p:nvSpPr>
          <p:cNvPr id="3450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450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20" indent="-291161" eaLnBrk="0" hangingPunct="0">
              <a:defRPr sz="2400">
                <a:solidFill>
                  <a:schemeClr val="tx1"/>
                </a:solidFill>
                <a:latin typeface="Times New Roman" pitchFamily="18" charset="0"/>
              </a:defRPr>
            </a:lvl2pPr>
            <a:lvl3pPr marL="1164647" indent="-232929" eaLnBrk="0" hangingPunct="0">
              <a:defRPr sz="2400">
                <a:solidFill>
                  <a:schemeClr val="tx1"/>
                </a:solidFill>
                <a:latin typeface="Times New Roman" pitchFamily="18" charset="0"/>
              </a:defRPr>
            </a:lvl3pPr>
            <a:lvl4pPr marL="1630505" indent="-232929" eaLnBrk="0" hangingPunct="0">
              <a:defRPr sz="2400">
                <a:solidFill>
                  <a:schemeClr val="tx1"/>
                </a:solidFill>
                <a:latin typeface="Times New Roman" pitchFamily="18" charset="0"/>
              </a:defRPr>
            </a:lvl4pPr>
            <a:lvl5pPr marL="2096365" indent="-232929" eaLnBrk="0" hangingPunct="0">
              <a:defRPr sz="2400">
                <a:solidFill>
                  <a:schemeClr val="tx1"/>
                </a:solidFill>
                <a:latin typeface="Times New Roman" pitchFamily="18" charset="0"/>
              </a:defRPr>
            </a:lvl5pPr>
            <a:lvl6pPr marL="2562224" indent="-232929" eaLnBrk="0" fontAlgn="base" hangingPunct="0">
              <a:spcBef>
                <a:spcPct val="0"/>
              </a:spcBef>
              <a:spcAft>
                <a:spcPct val="0"/>
              </a:spcAft>
              <a:defRPr sz="2400">
                <a:solidFill>
                  <a:schemeClr val="tx1"/>
                </a:solidFill>
                <a:latin typeface="Times New Roman" pitchFamily="18" charset="0"/>
              </a:defRPr>
            </a:lvl6pPr>
            <a:lvl7pPr marL="3028082" indent="-232929" eaLnBrk="0" fontAlgn="base" hangingPunct="0">
              <a:spcBef>
                <a:spcPct val="0"/>
              </a:spcBef>
              <a:spcAft>
                <a:spcPct val="0"/>
              </a:spcAft>
              <a:defRPr sz="2400">
                <a:solidFill>
                  <a:schemeClr val="tx1"/>
                </a:solidFill>
                <a:latin typeface="Times New Roman" pitchFamily="18" charset="0"/>
              </a:defRPr>
            </a:lvl7pPr>
            <a:lvl8pPr marL="3493941" indent="-232929" eaLnBrk="0" fontAlgn="base" hangingPunct="0">
              <a:spcBef>
                <a:spcPct val="0"/>
              </a:spcBef>
              <a:spcAft>
                <a:spcPct val="0"/>
              </a:spcAft>
              <a:defRPr sz="2400">
                <a:solidFill>
                  <a:schemeClr val="tx1"/>
                </a:solidFill>
                <a:latin typeface="Times New Roman" pitchFamily="18" charset="0"/>
              </a:defRPr>
            </a:lvl8pPr>
            <a:lvl9pPr marL="3959800" indent="-232929" eaLnBrk="0" fontAlgn="base" hangingPunct="0">
              <a:spcBef>
                <a:spcPct val="0"/>
              </a:spcBef>
              <a:spcAft>
                <a:spcPct val="0"/>
              </a:spcAft>
              <a:defRPr sz="2400">
                <a:solidFill>
                  <a:schemeClr val="tx1"/>
                </a:solidFill>
                <a:latin typeface="Times New Roman" pitchFamily="18" charset="0"/>
              </a:defRPr>
            </a:lvl9pPr>
          </a:lstStyle>
          <a:p>
            <a:pPr eaLnBrk="1" hangingPunct="1"/>
            <a:fld id="{C2671EE1-CB21-4938-9FD8-9CB14D5FC84F}" type="slidenum">
              <a:rPr lang="en-US" sz="1300"/>
              <a:pPr eaLnBrk="1" hangingPunct="1"/>
              <a:t>125</a:t>
            </a:fld>
            <a:endParaRPr lang="en-US" sz="1300"/>
          </a:p>
        </p:txBody>
      </p:sp>
    </p:spTree>
    <p:extLst>
      <p:ext uri="{BB962C8B-B14F-4D97-AF65-F5344CB8AC3E}">
        <p14:creationId xmlns:p14="http://schemas.microsoft.com/office/powerpoint/2010/main" val="2097135328"/>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6114" name="Slide Image Placeholder 1"/>
          <p:cNvSpPr>
            <a:spLocks noGrp="1" noRot="1" noChangeAspect="1" noTextEdit="1"/>
          </p:cNvSpPr>
          <p:nvPr>
            <p:ph type="sldImg"/>
          </p:nvPr>
        </p:nvSpPr>
        <p:spPr>
          <a:ln/>
        </p:spPr>
      </p:sp>
      <p:sp>
        <p:nvSpPr>
          <p:cNvPr id="34611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4611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20" indent="-291161" eaLnBrk="0" hangingPunct="0">
              <a:defRPr sz="2400">
                <a:solidFill>
                  <a:schemeClr val="tx1"/>
                </a:solidFill>
                <a:latin typeface="Times New Roman" pitchFamily="18" charset="0"/>
              </a:defRPr>
            </a:lvl2pPr>
            <a:lvl3pPr marL="1164647" indent="-232929" eaLnBrk="0" hangingPunct="0">
              <a:defRPr sz="2400">
                <a:solidFill>
                  <a:schemeClr val="tx1"/>
                </a:solidFill>
                <a:latin typeface="Times New Roman" pitchFamily="18" charset="0"/>
              </a:defRPr>
            </a:lvl3pPr>
            <a:lvl4pPr marL="1630505" indent="-232929" eaLnBrk="0" hangingPunct="0">
              <a:defRPr sz="2400">
                <a:solidFill>
                  <a:schemeClr val="tx1"/>
                </a:solidFill>
                <a:latin typeface="Times New Roman" pitchFamily="18" charset="0"/>
              </a:defRPr>
            </a:lvl4pPr>
            <a:lvl5pPr marL="2096365" indent="-232929" eaLnBrk="0" hangingPunct="0">
              <a:defRPr sz="2400">
                <a:solidFill>
                  <a:schemeClr val="tx1"/>
                </a:solidFill>
                <a:latin typeface="Times New Roman" pitchFamily="18" charset="0"/>
              </a:defRPr>
            </a:lvl5pPr>
            <a:lvl6pPr marL="2562224" indent="-232929" eaLnBrk="0" fontAlgn="base" hangingPunct="0">
              <a:spcBef>
                <a:spcPct val="0"/>
              </a:spcBef>
              <a:spcAft>
                <a:spcPct val="0"/>
              </a:spcAft>
              <a:defRPr sz="2400">
                <a:solidFill>
                  <a:schemeClr val="tx1"/>
                </a:solidFill>
                <a:latin typeface="Times New Roman" pitchFamily="18" charset="0"/>
              </a:defRPr>
            </a:lvl6pPr>
            <a:lvl7pPr marL="3028082" indent="-232929" eaLnBrk="0" fontAlgn="base" hangingPunct="0">
              <a:spcBef>
                <a:spcPct val="0"/>
              </a:spcBef>
              <a:spcAft>
                <a:spcPct val="0"/>
              </a:spcAft>
              <a:defRPr sz="2400">
                <a:solidFill>
                  <a:schemeClr val="tx1"/>
                </a:solidFill>
                <a:latin typeface="Times New Roman" pitchFamily="18" charset="0"/>
              </a:defRPr>
            </a:lvl7pPr>
            <a:lvl8pPr marL="3493941" indent="-232929" eaLnBrk="0" fontAlgn="base" hangingPunct="0">
              <a:spcBef>
                <a:spcPct val="0"/>
              </a:spcBef>
              <a:spcAft>
                <a:spcPct val="0"/>
              </a:spcAft>
              <a:defRPr sz="2400">
                <a:solidFill>
                  <a:schemeClr val="tx1"/>
                </a:solidFill>
                <a:latin typeface="Times New Roman" pitchFamily="18" charset="0"/>
              </a:defRPr>
            </a:lvl8pPr>
            <a:lvl9pPr marL="3959800" indent="-232929" eaLnBrk="0" fontAlgn="base" hangingPunct="0">
              <a:spcBef>
                <a:spcPct val="0"/>
              </a:spcBef>
              <a:spcAft>
                <a:spcPct val="0"/>
              </a:spcAft>
              <a:defRPr sz="2400">
                <a:solidFill>
                  <a:schemeClr val="tx1"/>
                </a:solidFill>
                <a:latin typeface="Times New Roman" pitchFamily="18" charset="0"/>
              </a:defRPr>
            </a:lvl9pPr>
          </a:lstStyle>
          <a:p>
            <a:pPr eaLnBrk="1" hangingPunct="1"/>
            <a:fld id="{1862F1F5-C0C5-4468-A368-402A2E3CA2A7}" type="slidenum">
              <a:rPr lang="en-US" sz="1300"/>
              <a:pPr eaLnBrk="1" hangingPunct="1"/>
              <a:t>126</a:t>
            </a:fld>
            <a:endParaRPr lang="en-US" sz="1300"/>
          </a:p>
        </p:txBody>
      </p:sp>
    </p:spTree>
    <p:extLst>
      <p:ext uri="{BB962C8B-B14F-4D97-AF65-F5344CB8AC3E}">
        <p14:creationId xmlns:p14="http://schemas.microsoft.com/office/powerpoint/2010/main" val="2427617382"/>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514" name="Slide Image Placeholder 1"/>
          <p:cNvSpPr>
            <a:spLocks noGrp="1" noRot="1" noChangeAspect="1" noTextEdit="1"/>
          </p:cNvSpPr>
          <p:nvPr>
            <p:ph type="sldImg"/>
          </p:nvPr>
        </p:nvSpPr>
        <p:spPr>
          <a:ln/>
        </p:spPr>
      </p:sp>
      <p:sp>
        <p:nvSpPr>
          <p:cNvPr id="32051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smtClean="0"/>
          </a:p>
        </p:txBody>
      </p:sp>
      <p:sp>
        <p:nvSpPr>
          <p:cNvPr id="32051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500">
                <a:solidFill>
                  <a:schemeClr val="tx1"/>
                </a:solidFill>
                <a:latin typeface="Times New Roman" pitchFamily="18" charset="0"/>
              </a:defRPr>
            </a:lvl1pPr>
            <a:lvl2pPr marL="785372" indent="-302066" eaLnBrk="0" hangingPunct="0">
              <a:defRPr sz="2500">
                <a:solidFill>
                  <a:schemeClr val="tx1"/>
                </a:solidFill>
                <a:latin typeface="Times New Roman" pitchFamily="18" charset="0"/>
              </a:defRPr>
            </a:lvl2pPr>
            <a:lvl3pPr marL="1208265" indent="-241653" eaLnBrk="0" hangingPunct="0">
              <a:defRPr sz="2500">
                <a:solidFill>
                  <a:schemeClr val="tx1"/>
                </a:solidFill>
                <a:latin typeface="Times New Roman" pitchFamily="18" charset="0"/>
              </a:defRPr>
            </a:lvl3pPr>
            <a:lvl4pPr marL="1691571" indent="-241653" eaLnBrk="0" hangingPunct="0">
              <a:defRPr sz="2500">
                <a:solidFill>
                  <a:schemeClr val="tx1"/>
                </a:solidFill>
                <a:latin typeface="Times New Roman" pitchFamily="18" charset="0"/>
              </a:defRPr>
            </a:lvl4pPr>
            <a:lvl5pPr marL="2174878" indent="-241653" eaLnBrk="0" hangingPunct="0">
              <a:defRPr sz="2500">
                <a:solidFill>
                  <a:schemeClr val="tx1"/>
                </a:solidFill>
                <a:latin typeface="Times New Roman" pitchFamily="18" charset="0"/>
              </a:defRPr>
            </a:lvl5pPr>
            <a:lvl6pPr marL="2658184" indent="-241653" eaLnBrk="0" fontAlgn="base" hangingPunct="0">
              <a:spcBef>
                <a:spcPct val="0"/>
              </a:spcBef>
              <a:spcAft>
                <a:spcPct val="0"/>
              </a:spcAft>
              <a:defRPr sz="2500">
                <a:solidFill>
                  <a:schemeClr val="tx1"/>
                </a:solidFill>
                <a:latin typeface="Times New Roman" pitchFamily="18" charset="0"/>
              </a:defRPr>
            </a:lvl6pPr>
            <a:lvl7pPr marL="3141490" indent="-241653" eaLnBrk="0" fontAlgn="base" hangingPunct="0">
              <a:spcBef>
                <a:spcPct val="0"/>
              </a:spcBef>
              <a:spcAft>
                <a:spcPct val="0"/>
              </a:spcAft>
              <a:defRPr sz="2500">
                <a:solidFill>
                  <a:schemeClr val="tx1"/>
                </a:solidFill>
                <a:latin typeface="Times New Roman" pitchFamily="18" charset="0"/>
              </a:defRPr>
            </a:lvl7pPr>
            <a:lvl8pPr marL="3624796" indent="-241653" eaLnBrk="0" fontAlgn="base" hangingPunct="0">
              <a:spcBef>
                <a:spcPct val="0"/>
              </a:spcBef>
              <a:spcAft>
                <a:spcPct val="0"/>
              </a:spcAft>
              <a:defRPr sz="2500">
                <a:solidFill>
                  <a:schemeClr val="tx1"/>
                </a:solidFill>
                <a:latin typeface="Times New Roman" pitchFamily="18" charset="0"/>
              </a:defRPr>
            </a:lvl8pPr>
            <a:lvl9pPr marL="4108102" indent="-241653" eaLnBrk="0" fontAlgn="base" hangingPunct="0">
              <a:spcBef>
                <a:spcPct val="0"/>
              </a:spcBef>
              <a:spcAft>
                <a:spcPct val="0"/>
              </a:spcAft>
              <a:defRPr sz="2500">
                <a:solidFill>
                  <a:schemeClr val="tx1"/>
                </a:solidFill>
                <a:latin typeface="Times New Roman" pitchFamily="18" charset="0"/>
              </a:defRPr>
            </a:lvl9pPr>
          </a:lstStyle>
          <a:p>
            <a:pPr eaLnBrk="1" hangingPunct="1"/>
            <a:fld id="{19CABFFC-7907-4A5F-9A7E-C1071A294E47}" type="slidenum">
              <a:rPr lang="en-US" sz="1300">
                <a:solidFill>
                  <a:srgbClr val="000000"/>
                </a:solidFill>
              </a:rPr>
              <a:pPr eaLnBrk="1" hangingPunct="1"/>
              <a:t>128</a:t>
            </a:fld>
            <a:endParaRPr lang="en-US" sz="1300" dirty="0">
              <a:solidFill>
                <a:srgbClr val="000000"/>
              </a:solidFill>
            </a:endParaRPr>
          </a:p>
        </p:txBody>
      </p:sp>
    </p:spTree>
    <p:extLst>
      <p:ext uri="{BB962C8B-B14F-4D97-AF65-F5344CB8AC3E}">
        <p14:creationId xmlns:p14="http://schemas.microsoft.com/office/powerpoint/2010/main" val="2689073681"/>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62" name="Slide Image Placeholder 1"/>
          <p:cNvSpPr>
            <a:spLocks noGrp="1" noRot="1" noChangeAspect="1" noTextEdit="1"/>
          </p:cNvSpPr>
          <p:nvPr>
            <p:ph type="sldImg"/>
          </p:nvPr>
        </p:nvSpPr>
        <p:spPr>
          <a:ln/>
        </p:spPr>
      </p:sp>
      <p:sp>
        <p:nvSpPr>
          <p:cNvPr id="34816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4816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20" indent="-291161" eaLnBrk="0" hangingPunct="0">
              <a:defRPr sz="2400">
                <a:solidFill>
                  <a:schemeClr val="tx1"/>
                </a:solidFill>
                <a:latin typeface="Times New Roman" pitchFamily="18" charset="0"/>
              </a:defRPr>
            </a:lvl2pPr>
            <a:lvl3pPr marL="1164647" indent="-232929" eaLnBrk="0" hangingPunct="0">
              <a:defRPr sz="2400">
                <a:solidFill>
                  <a:schemeClr val="tx1"/>
                </a:solidFill>
                <a:latin typeface="Times New Roman" pitchFamily="18" charset="0"/>
              </a:defRPr>
            </a:lvl3pPr>
            <a:lvl4pPr marL="1630505" indent="-232929" eaLnBrk="0" hangingPunct="0">
              <a:defRPr sz="2400">
                <a:solidFill>
                  <a:schemeClr val="tx1"/>
                </a:solidFill>
                <a:latin typeface="Times New Roman" pitchFamily="18" charset="0"/>
              </a:defRPr>
            </a:lvl4pPr>
            <a:lvl5pPr marL="2096365" indent="-232929" eaLnBrk="0" hangingPunct="0">
              <a:defRPr sz="2400">
                <a:solidFill>
                  <a:schemeClr val="tx1"/>
                </a:solidFill>
                <a:latin typeface="Times New Roman" pitchFamily="18" charset="0"/>
              </a:defRPr>
            </a:lvl5pPr>
            <a:lvl6pPr marL="2562224" indent="-232929" eaLnBrk="0" fontAlgn="base" hangingPunct="0">
              <a:spcBef>
                <a:spcPct val="0"/>
              </a:spcBef>
              <a:spcAft>
                <a:spcPct val="0"/>
              </a:spcAft>
              <a:defRPr sz="2400">
                <a:solidFill>
                  <a:schemeClr val="tx1"/>
                </a:solidFill>
                <a:latin typeface="Times New Roman" pitchFamily="18" charset="0"/>
              </a:defRPr>
            </a:lvl6pPr>
            <a:lvl7pPr marL="3028082" indent="-232929" eaLnBrk="0" fontAlgn="base" hangingPunct="0">
              <a:spcBef>
                <a:spcPct val="0"/>
              </a:spcBef>
              <a:spcAft>
                <a:spcPct val="0"/>
              </a:spcAft>
              <a:defRPr sz="2400">
                <a:solidFill>
                  <a:schemeClr val="tx1"/>
                </a:solidFill>
                <a:latin typeface="Times New Roman" pitchFamily="18" charset="0"/>
              </a:defRPr>
            </a:lvl7pPr>
            <a:lvl8pPr marL="3493941" indent="-232929" eaLnBrk="0" fontAlgn="base" hangingPunct="0">
              <a:spcBef>
                <a:spcPct val="0"/>
              </a:spcBef>
              <a:spcAft>
                <a:spcPct val="0"/>
              </a:spcAft>
              <a:defRPr sz="2400">
                <a:solidFill>
                  <a:schemeClr val="tx1"/>
                </a:solidFill>
                <a:latin typeface="Times New Roman" pitchFamily="18" charset="0"/>
              </a:defRPr>
            </a:lvl8pPr>
            <a:lvl9pPr marL="3959800" indent="-232929" eaLnBrk="0" fontAlgn="base" hangingPunct="0">
              <a:spcBef>
                <a:spcPct val="0"/>
              </a:spcBef>
              <a:spcAft>
                <a:spcPct val="0"/>
              </a:spcAft>
              <a:defRPr sz="2400">
                <a:solidFill>
                  <a:schemeClr val="tx1"/>
                </a:solidFill>
                <a:latin typeface="Times New Roman" pitchFamily="18" charset="0"/>
              </a:defRPr>
            </a:lvl9pPr>
          </a:lstStyle>
          <a:p>
            <a:pPr eaLnBrk="1" hangingPunct="1"/>
            <a:fld id="{71F8C92D-436E-4732-B752-BF9D6B61A38E}" type="slidenum">
              <a:rPr lang="en-US" sz="1300"/>
              <a:pPr eaLnBrk="1" hangingPunct="1"/>
              <a:t>130</a:t>
            </a:fld>
            <a:endParaRPr lang="en-US" sz="1300"/>
          </a:p>
        </p:txBody>
      </p:sp>
    </p:spTree>
    <p:extLst>
      <p:ext uri="{BB962C8B-B14F-4D97-AF65-F5344CB8AC3E}">
        <p14:creationId xmlns:p14="http://schemas.microsoft.com/office/powerpoint/2010/main" val="971010457"/>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9186" name="Slide Image Placeholder 1"/>
          <p:cNvSpPr>
            <a:spLocks noGrp="1" noRot="1" noChangeAspect="1" noTextEdit="1"/>
          </p:cNvSpPr>
          <p:nvPr>
            <p:ph type="sldImg"/>
          </p:nvPr>
        </p:nvSpPr>
        <p:spPr>
          <a:ln/>
        </p:spPr>
      </p:sp>
      <p:sp>
        <p:nvSpPr>
          <p:cNvPr id="34918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4918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20" indent="-291161" eaLnBrk="0" hangingPunct="0">
              <a:defRPr sz="2400">
                <a:solidFill>
                  <a:schemeClr val="tx1"/>
                </a:solidFill>
                <a:latin typeface="Times New Roman" pitchFamily="18" charset="0"/>
              </a:defRPr>
            </a:lvl2pPr>
            <a:lvl3pPr marL="1164647" indent="-232929" eaLnBrk="0" hangingPunct="0">
              <a:defRPr sz="2400">
                <a:solidFill>
                  <a:schemeClr val="tx1"/>
                </a:solidFill>
                <a:latin typeface="Times New Roman" pitchFamily="18" charset="0"/>
              </a:defRPr>
            </a:lvl3pPr>
            <a:lvl4pPr marL="1630505" indent="-232929" eaLnBrk="0" hangingPunct="0">
              <a:defRPr sz="2400">
                <a:solidFill>
                  <a:schemeClr val="tx1"/>
                </a:solidFill>
                <a:latin typeface="Times New Roman" pitchFamily="18" charset="0"/>
              </a:defRPr>
            </a:lvl4pPr>
            <a:lvl5pPr marL="2096365" indent="-232929" eaLnBrk="0" hangingPunct="0">
              <a:defRPr sz="2400">
                <a:solidFill>
                  <a:schemeClr val="tx1"/>
                </a:solidFill>
                <a:latin typeface="Times New Roman" pitchFamily="18" charset="0"/>
              </a:defRPr>
            </a:lvl5pPr>
            <a:lvl6pPr marL="2562224" indent="-232929" eaLnBrk="0" fontAlgn="base" hangingPunct="0">
              <a:spcBef>
                <a:spcPct val="0"/>
              </a:spcBef>
              <a:spcAft>
                <a:spcPct val="0"/>
              </a:spcAft>
              <a:defRPr sz="2400">
                <a:solidFill>
                  <a:schemeClr val="tx1"/>
                </a:solidFill>
                <a:latin typeface="Times New Roman" pitchFamily="18" charset="0"/>
              </a:defRPr>
            </a:lvl6pPr>
            <a:lvl7pPr marL="3028082" indent="-232929" eaLnBrk="0" fontAlgn="base" hangingPunct="0">
              <a:spcBef>
                <a:spcPct val="0"/>
              </a:spcBef>
              <a:spcAft>
                <a:spcPct val="0"/>
              </a:spcAft>
              <a:defRPr sz="2400">
                <a:solidFill>
                  <a:schemeClr val="tx1"/>
                </a:solidFill>
                <a:latin typeface="Times New Roman" pitchFamily="18" charset="0"/>
              </a:defRPr>
            </a:lvl7pPr>
            <a:lvl8pPr marL="3493941" indent="-232929" eaLnBrk="0" fontAlgn="base" hangingPunct="0">
              <a:spcBef>
                <a:spcPct val="0"/>
              </a:spcBef>
              <a:spcAft>
                <a:spcPct val="0"/>
              </a:spcAft>
              <a:defRPr sz="2400">
                <a:solidFill>
                  <a:schemeClr val="tx1"/>
                </a:solidFill>
                <a:latin typeface="Times New Roman" pitchFamily="18" charset="0"/>
              </a:defRPr>
            </a:lvl8pPr>
            <a:lvl9pPr marL="3959800" indent="-232929" eaLnBrk="0" fontAlgn="base" hangingPunct="0">
              <a:spcBef>
                <a:spcPct val="0"/>
              </a:spcBef>
              <a:spcAft>
                <a:spcPct val="0"/>
              </a:spcAft>
              <a:defRPr sz="2400">
                <a:solidFill>
                  <a:schemeClr val="tx1"/>
                </a:solidFill>
                <a:latin typeface="Times New Roman" pitchFamily="18" charset="0"/>
              </a:defRPr>
            </a:lvl9pPr>
          </a:lstStyle>
          <a:p>
            <a:pPr eaLnBrk="1" hangingPunct="1"/>
            <a:fld id="{E7E2468D-A70E-42FD-AC57-DC531BF0041D}" type="slidenum">
              <a:rPr lang="en-US" sz="1300"/>
              <a:pPr eaLnBrk="1" hangingPunct="1"/>
              <a:t>132</a:t>
            </a:fld>
            <a:endParaRPr lang="en-US" sz="1300"/>
          </a:p>
        </p:txBody>
      </p:sp>
    </p:spTree>
    <p:extLst>
      <p:ext uri="{BB962C8B-B14F-4D97-AF65-F5344CB8AC3E}">
        <p14:creationId xmlns:p14="http://schemas.microsoft.com/office/powerpoint/2010/main" val="926356559"/>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0210" name="Slide Image Placeholder 1"/>
          <p:cNvSpPr>
            <a:spLocks noGrp="1" noRot="1" noChangeAspect="1" noTextEdit="1"/>
          </p:cNvSpPr>
          <p:nvPr>
            <p:ph type="sldImg"/>
          </p:nvPr>
        </p:nvSpPr>
        <p:spPr>
          <a:ln/>
        </p:spPr>
      </p:sp>
      <p:sp>
        <p:nvSpPr>
          <p:cNvPr id="35021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5021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20" indent="-291161" eaLnBrk="0" hangingPunct="0">
              <a:defRPr sz="2400">
                <a:solidFill>
                  <a:schemeClr val="tx1"/>
                </a:solidFill>
                <a:latin typeface="Times New Roman" pitchFamily="18" charset="0"/>
              </a:defRPr>
            </a:lvl2pPr>
            <a:lvl3pPr marL="1164647" indent="-232929" eaLnBrk="0" hangingPunct="0">
              <a:defRPr sz="2400">
                <a:solidFill>
                  <a:schemeClr val="tx1"/>
                </a:solidFill>
                <a:latin typeface="Times New Roman" pitchFamily="18" charset="0"/>
              </a:defRPr>
            </a:lvl3pPr>
            <a:lvl4pPr marL="1630505" indent="-232929" eaLnBrk="0" hangingPunct="0">
              <a:defRPr sz="2400">
                <a:solidFill>
                  <a:schemeClr val="tx1"/>
                </a:solidFill>
                <a:latin typeface="Times New Roman" pitchFamily="18" charset="0"/>
              </a:defRPr>
            </a:lvl4pPr>
            <a:lvl5pPr marL="2096365" indent="-232929" eaLnBrk="0" hangingPunct="0">
              <a:defRPr sz="2400">
                <a:solidFill>
                  <a:schemeClr val="tx1"/>
                </a:solidFill>
                <a:latin typeface="Times New Roman" pitchFamily="18" charset="0"/>
              </a:defRPr>
            </a:lvl5pPr>
            <a:lvl6pPr marL="2562224" indent="-232929" eaLnBrk="0" fontAlgn="base" hangingPunct="0">
              <a:spcBef>
                <a:spcPct val="0"/>
              </a:spcBef>
              <a:spcAft>
                <a:spcPct val="0"/>
              </a:spcAft>
              <a:defRPr sz="2400">
                <a:solidFill>
                  <a:schemeClr val="tx1"/>
                </a:solidFill>
                <a:latin typeface="Times New Roman" pitchFamily="18" charset="0"/>
              </a:defRPr>
            </a:lvl6pPr>
            <a:lvl7pPr marL="3028082" indent="-232929" eaLnBrk="0" fontAlgn="base" hangingPunct="0">
              <a:spcBef>
                <a:spcPct val="0"/>
              </a:spcBef>
              <a:spcAft>
                <a:spcPct val="0"/>
              </a:spcAft>
              <a:defRPr sz="2400">
                <a:solidFill>
                  <a:schemeClr val="tx1"/>
                </a:solidFill>
                <a:latin typeface="Times New Roman" pitchFamily="18" charset="0"/>
              </a:defRPr>
            </a:lvl7pPr>
            <a:lvl8pPr marL="3493941" indent="-232929" eaLnBrk="0" fontAlgn="base" hangingPunct="0">
              <a:spcBef>
                <a:spcPct val="0"/>
              </a:spcBef>
              <a:spcAft>
                <a:spcPct val="0"/>
              </a:spcAft>
              <a:defRPr sz="2400">
                <a:solidFill>
                  <a:schemeClr val="tx1"/>
                </a:solidFill>
                <a:latin typeface="Times New Roman" pitchFamily="18" charset="0"/>
              </a:defRPr>
            </a:lvl8pPr>
            <a:lvl9pPr marL="3959800" indent="-232929" eaLnBrk="0" fontAlgn="base" hangingPunct="0">
              <a:spcBef>
                <a:spcPct val="0"/>
              </a:spcBef>
              <a:spcAft>
                <a:spcPct val="0"/>
              </a:spcAft>
              <a:defRPr sz="2400">
                <a:solidFill>
                  <a:schemeClr val="tx1"/>
                </a:solidFill>
                <a:latin typeface="Times New Roman" pitchFamily="18" charset="0"/>
              </a:defRPr>
            </a:lvl9pPr>
          </a:lstStyle>
          <a:p>
            <a:pPr eaLnBrk="1" hangingPunct="1"/>
            <a:fld id="{E8470CB6-84CA-4855-B5FA-128C37304519}" type="slidenum">
              <a:rPr lang="en-US" sz="1300"/>
              <a:pPr eaLnBrk="1" hangingPunct="1"/>
              <a:t>133</a:t>
            </a:fld>
            <a:endParaRPr lang="en-US" sz="1300"/>
          </a:p>
        </p:txBody>
      </p:sp>
    </p:spTree>
    <p:extLst>
      <p:ext uri="{BB962C8B-B14F-4D97-AF65-F5344CB8AC3E}">
        <p14:creationId xmlns:p14="http://schemas.microsoft.com/office/powerpoint/2010/main" val="2393520308"/>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2258" name="Slide Image Placeholder 1"/>
          <p:cNvSpPr>
            <a:spLocks noGrp="1" noRot="1" noChangeAspect="1" noTextEdit="1"/>
          </p:cNvSpPr>
          <p:nvPr>
            <p:ph type="sldImg"/>
          </p:nvPr>
        </p:nvSpPr>
        <p:spPr>
          <a:ln/>
        </p:spPr>
      </p:sp>
      <p:sp>
        <p:nvSpPr>
          <p:cNvPr id="35225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5226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20" indent="-291161" eaLnBrk="0" hangingPunct="0">
              <a:defRPr sz="2400">
                <a:solidFill>
                  <a:schemeClr val="tx1"/>
                </a:solidFill>
                <a:latin typeface="Times New Roman" pitchFamily="18" charset="0"/>
              </a:defRPr>
            </a:lvl2pPr>
            <a:lvl3pPr marL="1164647" indent="-232929" eaLnBrk="0" hangingPunct="0">
              <a:defRPr sz="2400">
                <a:solidFill>
                  <a:schemeClr val="tx1"/>
                </a:solidFill>
                <a:latin typeface="Times New Roman" pitchFamily="18" charset="0"/>
              </a:defRPr>
            </a:lvl3pPr>
            <a:lvl4pPr marL="1630505" indent="-232929" eaLnBrk="0" hangingPunct="0">
              <a:defRPr sz="2400">
                <a:solidFill>
                  <a:schemeClr val="tx1"/>
                </a:solidFill>
                <a:latin typeface="Times New Roman" pitchFamily="18" charset="0"/>
              </a:defRPr>
            </a:lvl4pPr>
            <a:lvl5pPr marL="2096365" indent="-232929" eaLnBrk="0" hangingPunct="0">
              <a:defRPr sz="2400">
                <a:solidFill>
                  <a:schemeClr val="tx1"/>
                </a:solidFill>
                <a:latin typeface="Times New Roman" pitchFamily="18" charset="0"/>
              </a:defRPr>
            </a:lvl5pPr>
            <a:lvl6pPr marL="2562224" indent="-232929" eaLnBrk="0" fontAlgn="base" hangingPunct="0">
              <a:spcBef>
                <a:spcPct val="0"/>
              </a:spcBef>
              <a:spcAft>
                <a:spcPct val="0"/>
              </a:spcAft>
              <a:defRPr sz="2400">
                <a:solidFill>
                  <a:schemeClr val="tx1"/>
                </a:solidFill>
                <a:latin typeface="Times New Roman" pitchFamily="18" charset="0"/>
              </a:defRPr>
            </a:lvl6pPr>
            <a:lvl7pPr marL="3028082" indent="-232929" eaLnBrk="0" fontAlgn="base" hangingPunct="0">
              <a:spcBef>
                <a:spcPct val="0"/>
              </a:spcBef>
              <a:spcAft>
                <a:spcPct val="0"/>
              </a:spcAft>
              <a:defRPr sz="2400">
                <a:solidFill>
                  <a:schemeClr val="tx1"/>
                </a:solidFill>
                <a:latin typeface="Times New Roman" pitchFamily="18" charset="0"/>
              </a:defRPr>
            </a:lvl7pPr>
            <a:lvl8pPr marL="3493941" indent="-232929" eaLnBrk="0" fontAlgn="base" hangingPunct="0">
              <a:spcBef>
                <a:spcPct val="0"/>
              </a:spcBef>
              <a:spcAft>
                <a:spcPct val="0"/>
              </a:spcAft>
              <a:defRPr sz="2400">
                <a:solidFill>
                  <a:schemeClr val="tx1"/>
                </a:solidFill>
                <a:latin typeface="Times New Roman" pitchFamily="18" charset="0"/>
              </a:defRPr>
            </a:lvl8pPr>
            <a:lvl9pPr marL="3959800" indent="-232929" eaLnBrk="0" fontAlgn="base" hangingPunct="0">
              <a:spcBef>
                <a:spcPct val="0"/>
              </a:spcBef>
              <a:spcAft>
                <a:spcPct val="0"/>
              </a:spcAft>
              <a:defRPr sz="2400">
                <a:solidFill>
                  <a:schemeClr val="tx1"/>
                </a:solidFill>
                <a:latin typeface="Times New Roman" pitchFamily="18" charset="0"/>
              </a:defRPr>
            </a:lvl9pPr>
          </a:lstStyle>
          <a:p>
            <a:pPr eaLnBrk="1" hangingPunct="1"/>
            <a:fld id="{D24110AF-06FE-4AF1-8121-86E1682E1314}" type="slidenum">
              <a:rPr lang="en-US" sz="1300"/>
              <a:pPr eaLnBrk="1" hangingPunct="1"/>
              <a:t>136</a:t>
            </a:fld>
            <a:endParaRPr lang="en-US" sz="1300"/>
          </a:p>
        </p:txBody>
      </p:sp>
    </p:spTree>
    <p:extLst>
      <p:ext uri="{BB962C8B-B14F-4D97-AF65-F5344CB8AC3E}">
        <p14:creationId xmlns:p14="http://schemas.microsoft.com/office/powerpoint/2010/main" val="2593145265"/>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3282" name="Slide Image Placeholder 1"/>
          <p:cNvSpPr>
            <a:spLocks noGrp="1" noRot="1" noChangeAspect="1" noTextEdit="1"/>
          </p:cNvSpPr>
          <p:nvPr>
            <p:ph type="sldImg"/>
          </p:nvPr>
        </p:nvSpPr>
        <p:spPr>
          <a:ln/>
        </p:spPr>
      </p:sp>
      <p:sp>
        <p:nvSpPr>
          <p:cNvPr id="35328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5328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500">
                <a:solidFill>
                  <a:schemeClr val="tx1"/>
                </a:solidFill>
                <a:latin typeface="Times New Roman" pitchFamily="18" charset="0"/>
              </a:defRPr>
            </a:lvl1pPr>
            <a:lvl2pPr marL="785257" indent="-302021" eaLnBrk="0" hangingPunct="0">
              <a:defRPr sz="2500">
                <a:solidFill>
                  <a:schemeClr val="tx1"/>
                </a:solidFill>
                <a:latin typeface="Times New Roman" pitchFamily="18" charset="0"/>
              </a:defRPr>
            </a:lvl2pPr>
            <a:lvl3pPr marL="1208088" indent="-241617" eaLnBrk="0" hangingPunct="0">
              <a:defRPr sz="2500">
                <a:solidFill>
                  <a:schemeClr val="tx1"/>
                </a:solidFill>
                <a:latin typeface="Times New Roman" pitchFamily="18" charset="0"/>
              </a:defRPr>
            </a:lvl3pPr>
            <a:lvl4pPr marL="1691323" indent="-241617" eaLnBrk="0" hangingPunct="0">
              <a:defRPr sz="2500">
                <a:solidFill>
                  <a:schemeClr val="tx1"/>
                </a:solidFill>
                <a:latin typeface="Times New Roman" pitchFamily="18" charset="0"/>
              </a:defRPr>
            </a:lvl4pPr>
            <a:lvl5pPr marL="2174559" indent="-241617" eaLnBrk="0" hangingPunct="0">
              <a:defRPr sz="2500">
                <a:solidFill>
                  <a:schemeClr val="tx1"/>
                </a:solidFill>
                <a:latin typeface="Times New Roman" pitchFamily="18" charset="0"/>
              </a:defRPr>
            </a:lvl5pPr>
            <a:lvl6pPr marL="2657795" indent="-241617" eaLnBrk="0" fontAlgn="base" hangingPunct="0">
              <a:spcBef>
                <a:spcPct val="0"/>
              </a:spcBef>
              <a:spcAft>
                <a:spcPct val="0"/>
              </a:spcAft>
              <a:defRPr sz="2500">
                <a:solidFill>
                  <a:schemeClr val="tx1"/>
                </a:solidFill>
                <a:latin typeface="Times New Roman" pitchFamily="18" charset="0"/>
              </a:defRPr>
            </a:lvl6pPr>
            <a:lvl7pPr marL="3141029" indent="-241617" eaLnBrk="0" fontAlgn="base" hangingPunct="0">
              <a:spcBef>
                <a:spcPct val="0"/>
              </a:spcBef>
              <a:spcAft>
                <a:spcPct val="0"/>
              </a:spcAft>
              <a:defRPr sz="2500">
                <a:solidFill>
                  <a:schemeClr val="tx1"/>
                </a:solidFill>
                <a:latin typeface="Times New Roman" pitchFamily="18" charset="0"/>
              </a:defRPr>
            </a:lvl7pPr>
            <a:lvl8pPr marL="3624265" indent="-241617" eaLnBrk="0" fontAlgn="base" hangingPunct="0">
              <a:spcBef>
                <a:spcPct val="0"/>
              </a:spcBef>
              <a:spcAft>
                <a:spcPct val="0"/>
              </a:spcAft>
              <a:defRPr sz="2500">
                <a:solidFill>
                  <a:schemeClr val="tx1"/>
                </a:solidFill>
                <a:latin typeface="Times New Roman" pitchFamily="18" charset="0"/>
              </a:defRPr>
            </a:lvl8pPr>
            <a:lvl9pPr marL="4107501" indent="-241617" eaLnBrk="0" fontAlgn="base" hangingPunct="0">
              <a:spcBef>
                <a:spcPct val="0"/>
              </a:spcBef>
              <a:spcAft>
                <a:spcPct val="0"/>
              </a:spcAft>
              <a:defRPr sz="2500">
                <a:solidFill>
                  <a:schemeClr val="tx1"/>
                </a:solidFill>
                <a:latin typeface="Times New Roman" pitchFamily="18" charset="0"/>
              </a:defRPr>
            </a:lvl9pPr>
          </a:lstStyle>
          <a:p>
            <a:pPr eaLnBrk="1" hangingPunct="1"/>
            <a:fld id="{FB5C6E28-0FAC-4EF6-AE2E-681C9BAF6A48}" type="slidenum">
              <a:rPr lang="en-US" sz="1300"/>
              <a:pPr eaLnBrk="1" hangingPunct="1"/>
              <a:t>137</a:t>
            </a:fld>
            <a:endParaRPr lang="en-US" sz="1300"/>
          </a:p>
        </p:txBody>
      </p:sp>
    </p:spTree>
    <p:extLst>
      <p:ext uri="{BB962C8B-B14F-4D97-AF65-F5344CB8AC3E}">
        <p14:creationId xmlns:p14="http://schemas.microsoft.com/office/powerpoint/2010/main" val="1641033716"/>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1234" name="Slide Image Placeholder 1"/>
          <p:cNvSpPr>
            <a:spLocks noGrp="1" noRot="1" noChangeAspect="1" noTextEdit="1"/>
          </p:cNvSpPr>
          <p:nvPr>
            <p:ph type="sldImg"/>
          </p:nvPr>
        </p:nvSpPr>
        <p:spPr>
          <a:ln/>
        </p:spPr>
      </p:sp>
      <p:sp>
        <p:nvSpPr>
          <p:cNvPr id="35123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5123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20" indent="-291161" eaLnBrk="0" hangingPunct="0">
              <a:defRPr sz="2400">
                <a:solidFill>
                  <a:schemeClr val="tx1"/>
                </a:solidFill>
                <a:latin typeface="Times New Roman" pitchFamily="18" charset="0"/>
              </a:defRPr>
            </a:lvl2pPr>
            <a:lvl3pPr marL="1164647" indent="-232929" eaLnBrk="0" hangingPunct="0">
              <a:defRPr sz="2400">
                <a:solidFill>
                  <a:schemeClr val="tx1"/>
                </a:solidFill>
                <a:latin typeface="Times New Roman" pitchFamily="18" charset="0"/>
              </a:defRPr>
            </a:lvl3pPr>
            <a:lvl4pPr marL="1630505" indent="-232929" eaLnBrk="0" hangingPunct="0">
              <a:defRPr sz="2400">
                <a:solidFill>
                  <a:schemeClr val="tx1"/>
                </a:solidFill>
                <a:latin typeface="Times New Roman" pitchFamily="18" charset="0"/>
              </a:defRPr>
            </a:lvl4pPr>
            <a:lvl5pPr marL="2096365" indent="-232929" eaLnBrk="0" hangingPunct="0">
              <a:defRPr sz="2400">
                <a:solidFill>
                  <a:schemeClr val="tx1"/>
                </a:solidFill>
                <a:latin typeface="Times New Roman" pitchFamily="18" charset="0"/>
              </a:defRPr>
            </a:lvl5pPr>
            <a:lvl6pPr marL="2562224" indent="-232929" eaLnBrk="0" fontAlgn="base" hangingPunct="0">
              <a:spcBef>
                <a:spcPct val="0"/>
              </a:spcBef>
              <a:spcAft>
                <a:spcPct val="0"/>
              </a:spcAft>
              <a:defRPr sz="2400">
                <a:solidFill>
                  <a:schemeClr val="tx1"/>
                </a:solidFill>
                <a:latin typeface="Times New Roman" pitchFamily="18" charset="0"/>
              </a:defRPr>
            </a:lvl6pPr>
            <a:lvl7pPr marL="3028082" indent="-232929" eaLnBrk="0" fontAlgn="base" hangingPunct="0">
              <a:spcBef>
                <a:spcPct val="0"/>
              </a:spcBef>
              <a:spcAft>
                <a:spcPct val="0"/>
              </a:spcAft>
              <a:defRPr sz="2400">
                <a:solidFill>
                  <a:schemeClr val="tx1"/>
                </a:solidFill>
                <a:latin typeface="Times New Roman" pitchFamily="18" charset="0"/>
              </a:defRPr>
            </a:lvl7pPr>
            <a:lvl8pPr marL="3493941" indent="-232929" eaLnBrk="0" fontAlgn="base" hangingPunct="0">
              <a:spcBef>
                <a:spcPct val="0"/>
              </a:spcBef>
              <a:spcAft>
                <a:spcPct val="0"/>
              </a:spcAft>
              <a:defRPr sz="2400">
                <a:solidFill>
                  <a:schemeClr val="tx1"/>
                </a:solidFill>
                <a:latin typeface="Times New Roman" pitchFamily="18" charset="0"/>
              </a:defRPr>
            </a:lvl8pPr>
            <a:lvl9pPr marL="3959800" indent="-232929" eaLnBrk="0" fontAlgn="base" hangingPunct="0">
              <a:spcBef>
                <a:spcPct val="0"/>
              </a:spcBef>
              <a:spcAft>
                <a:spcPct val="0"/>
              </a:spcAft>
              <a:defRPr sz="2400">
                <a:solidFill>
                  <a:schemeClr val="tx1"/>
                </a:solidFill>
                <a:latin typeface="Times New Roman" pitchFamily="18" charset="0"/>
              </a:defRPr>
            </a:lvl9pPr>
          </a:lstStyle>
          <a:p>
            <a:pPr eaLnBrk="1" hangingPunct="1"/>
            <a:fld id="{C2643BDB-ED31-4401-82D6-BAF40B375F9B}" type="slidenum">
              <a:rPr lang="en-US" sz="1300"/>
              <a:pPr eaLnBrk="1" hangingPunct="1"/>
              <a:t>138</a:t>
            </a:fld>
            <a:endParaRPr lang="en-US" sz="1300"/>
          </a:p>
        </p:txBody>
      </p:sp>
    </p:spTree>
    <p:extLst>
      <p:ext uri="{BB962C8B-B14F-4D97-AF65-F5344CB8AC3E}">
        <p14:creationId xmlns:p14="http://schemas.microsoft.com/office/powerpoint/2010/main" val="143399006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8"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fld id="{C20501FD-02C4-4A56-9CC9-B13966A38006}" type="slidenum">
              <a:rPr lang="en-US" smtClean="0">
                <a:latin typeface="Times New Roman" pitchFamily="18" charset="0"/>
              </a:rPr>
              <a:pPr/>
              <a:t>17</a:t>
            </a:fld>
            <a:endParaRPr lang="en-US" smtClean="0">
              <a:latin typeface="Times New Roman" pitchFamily="18" charset="0"/>
            </a:endParaRPr>
          </a:p>
        </p:txBody>
      </p:sp>
      <p:sp>
        <p:nvSpPr>
          <p:cNvPr id="214019" name="Rectangle 7"/>
          <p:cNvSpPr txBox="1">
            <a:spLocks noGrp="1" noChangeArrowheads="1"/>
          </p:cNvSpPr>
          <p:nvPr/>
        </p:nvSpPr>
        <p:spPr bwMode="auto">
          <a:xfrm>
            <a:off x="3972257" y="8855252"/>
            <a:ext cx="3038144" cy="4626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2821" tIns="46409" rIns="92821" bIns="46409"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fld id="{BFE00110-EA2E-4ADB-942F-7BF679DC2B31}" type="slidenum">
              <a:rPr lang="en-US" sz="1300"/>
              <a:pPr algn="r"/>
              <a:t>17</a:t>
            </a:fld>
            <a:endParaRPr lang="en-US" sz="1300"/>
          </a:p>
        </p:txBody>
      </p:sp>
      <p:sp>
        <p:nvSpPr>
          <p:cNvPr id="214020" name="Rectangle 6"/>
          <p:cNvSpPr>
            <a:spLocks noGrp="1" noChangeArrowheads="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r>
              <a:rPr lang="en-US" smtClean="0">
                <a:latin typeface="Times New Roman" pitchFamily="18" charset="0"/>
              </a:rPr>
              <a:t>Diabetes Educational Services© (530) 893 - 8635 </a:t>
            </a:r>
          </a:p>
        </p:txBody>
      </p:sp>
      <p:sp>
        <p:nvSpPr>
          <p:cNvPr id="214021" name="Rectangle 7"/>
          <p:cNvSpPr txBox="1">
            <a:spLocks noGrp="1" noChangeArrowheads="1"/>
          </p:cNvSpPr>
          <p:nvPr/>
        </p:nvSpPr>
        <p:spPr bwMode="auto">
          <a:xfrm>
            <a:off x="3972257" y="8855252"/>
            <a:ext cx="3038144" cy="4626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2821" tIns="46409" rIns="92821" bIns="46409"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fld id="{56F9A6AE-9779-4636-BA51-5084B366F1D3}" type="slidenum">
              <a:rPr lang="en-US" sz="1300"/>
              <a:pPr algn="r"/>
              <a:t>17</a:t>
            </a:fld>
            <a:endParaRPr lang="en-US" sz="1300"/>
          </a:p>
        </p:txBody>
      </p:sp>
      <p:sp>
        <p:nvSpPr>
          <p:cNvPr id="214022" name="Rectangle 2"/>
          <p:cNvSpPr>
            <a:spLocks noGrp="1" noRot="1" noChangeAspect="1" noChangeArrowheads="1" noTextEdit="1"/>
          </p:cNvSpPr>
          <p:nvPr>
            <p:ph type="sldImg"/>
          </p:nvPr>
        </p:nvSpPr>
        <p:spPr>
          <a:xfrm>
            <a:off x="374650" y="387350"/>
            <a:ext cx="3613150" cy="2711450"/>
          </a:xfrm>
          <a:ln/>
        </p:spPr>
      </p:sp>
      <p:sp>
        <p:nvSpPr>
          <p:cNvPr id="214023" name="Rectangle 3"/>
          <p:cNvSpPr>
            <a:spLocks noGrp="1" noChangeArrowheads="1"/>
          </p:cNvSpPr>
          <p:nvPr>
            <p:ph type="body" idx="1"/>
          </p:nvPr>
        </p:nvSpPr>
        <p:spPr>
          <a:xfrm>
            <a:off x="389467" y="3252511"/>
            <a:ext cx="6231467" cy="5739543"/>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smtClean="0"/>
              <a:t>Required</a:t>
            </a:r>
          </a:p>
          <a:p>
            <a:pPr lvl="1"/>
            <a:endParaRPr lang="en-US" smtClean="0"/>
          </a:p>
          <a:p>
            <a:r>
              <a:rPr lang="en-US" smtClean="0"/>
              <a:t>DISCUSSION POINTS:</a:t>
            </a:r>
          </a:p>
          <a:p>
            <a:pPr lvl="1"/>
            <a:r>
              <a:rPr lang="en-US" smtClean="0"/>
              <a:t>--Upon food ingestion, GLP-1 is secreted into the circulation from L cells of small intestine. </a:t>
            </a:r>
          </a:p>
          <a:p>
            <a:pPr lvl="1"/>
            <a:r>
              <a:rPr lang="en-US" smtClean="0"/>
              <a:t>--GLP-1 increases beta-cell response by enhancing glucose-dependent insulin secretion. </a:t>
            </a:r>
          </a:p>
          <a:p>
            <a:pPr lvl="1"/>
            <a:r>
              <a:rPr lang="en-US" smtClean="0"/>
              <a:t>--GLP-1 decreases beta-cell workload and hence the demand for insulin secretion by:</a:t>
            </a:r>
          </a:p>
          <a:p>
            <a:pPr lvl="2"/>
            <a:r>
              <a:rPr lang="en-US" smtClean="0"/>
              <a:t>--Regulating the rate of gastric emptying such that meal nutrients are delivered to the small intestine and, in turn, absorbed into the circulation more smoothly, reducing peak nutrient absorption and insulin demand (beta-cell workload)</a:t>
            </a:r>
          </a:p>
          <a:p>
            <a:pPr lvl="2"/>
            <a:r>
              <a:rPr lang="en-US" smtClean="0"/>
              <a:t>--Decreasing postprandial glucagon secretion from pancreatic alpha cells, which helps to maintain the counterregulatory balance between insulin and glucagon  </a:t>
            </a:r>
          </a:p>
          <a:p>
            <a:pPr lvl="2"/>
            <a:r>
              <a:rPr lang="en-US" smtClean="0"/>
              <a:t>--Reducing postprandial glucagon secretion, GLP-1 has an indirect benefit on beta-cell workload, since decreased glucagon secretion will produce decreased postprandial hepatic glucose output</a:t>
            </a:r>
          </a:p>
          <a:p>
            <a:pPr lvl="2"/>
            <a:r>
              <a:rPr lang="en-US" smtClean="0"/>
              <a:t>--Having effects on the central nervous system, resulting in increased satiety (sensation of satisfaction with food intake) and a reduction of food intake</a:t>
            </a:r>
          </a:p>
          <a:p>
            <a:pPr lvl="1"/>
            <a:r>
              <a:rPr lang="en-US" smtClean="0"/>
              <a:t>--By decreasing beta-cell workload and improving beta-cell response, GLP-1 is an important regulator of glucose homeostasis.</a:t>
            </a:r>
          </a:p>
          <a:p>
            <a:pPr lvl="1"/>
            <a:endParaRPr lang="en-US" smtClean="0"/>
          </a:p>
          <a:p>
            <a:r>
              <a:rPr lang="en-US" smtClean="0"/>
              <a:t>SLIDE BACKGROUND:</a:t>
            </a:r>
          </a:p>
          <a:p>
            <a:pPr lvl="1"/>
            <a:r>
              <a:rPr lang="en-US" smtClean="0"/>
              <a:t>--Effect on Beta-cell: Drucker DJ. Diabetes. 1998; 47:159-169</a:t>
            </a:r>
          </a:p>
          <a:p>
            <a:pPr lvl="1"/>
            <a:r>
              <a:rPr lang="en-US" smtClean="0"/>
              <a:t>--Effect on Alpha cell:  Larsson H, et al. Acta Physiol Scand. 1997; 160:413-422</a:t>
            </a:r>
          </a:p>
          <a:p>
            <a:pPr lvl="1"/>
            <a:r>
              <a:rPr lang="en-US" smtClean="0"/>
              <a:t>--Effects on Liver: Larsson H, et al. Acta Physiol Scand. 1997; 160:413-422</a:t>
            </a:r>
          </a:p>
          <a:p>
            <a:pPr lvl="1"/>
            <a:r>
              <a:rPr lang="en-US" smtClean="0"/>
              <a:t>--Effects on Stomach: Nauck MA, et al. Diabetologia. 1996; 39:1546-1553</a:t>
            </a:r>
          </a:p>
          <a:p>
            <a:pPr lvl="1"/>
            <a:r>
              <a:rPr lang="en-US" smtClean="0"/>
              <a:t>--Effects on CNS: Flint A, et al. J Clin Invest. 1998; 101:515-520</a:t>
            </a:r>
          </a:p>
          <a:p>
            <a:pPr lvl="1"/>
            <a:endParaRPr lang="en-US" smtClean="0"/>
          </a:p>
        </p:txBody>
      </p:sp>
    </p:spTree>
    <p:extLst>
      <p:ext uri="{BB962C8B-B14F-4D97-AF65-F5344CB8AC3E}">
        <p14:creationId xmlns:p14="http://schemas.microsoft.com/office/powerpoint/2010/main" val="2948905"/>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4306" name="Slide Image Placeholder 1"/>
          <p:cNvSpPr>
            <a:spLocks noGrp="1" noRot="1" noChangeAspect="1" noTextEdit="1"/>
          </p:cNvSpPr>
          <p:nvPr>
            <p:ph type="sldImg"/>
          </p:nvPr>
        </p:nvSpPr>
        <p:spPr>
          <a:ln/>
        </p:spPr>
      </p:sp>
      <p:sp>
        <p:nvSpPr>
          <p:cNvPr id="35430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5430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500">
                <a:solidFill>
                  <a:schemeClr val="tx1"/>
                </a:solidFill>
                <a:latin typeface="Times New Roman" pitchFamily="18" charset="0"/>
              </a:defRPr>
            </a:lvl1pPr>
            <a:lvl2pPr marL="785257" indent="-302021" eaLnBrk="0" hangingPunct="0">
              <a:defRPr sz="2500">
                <a:solidFill>
                  <a:schemeClr val="tx1"/>
                </a:solidFill>
                <a:latin typeface="Times New Roman" pitchFamily="18" charset="0"/>
              </a:defRPr>
            </a:lvl2pPr>
            <a:lvl3pPr marL="1208088" indent="-241617" eaLnBrk="0" hangingPunct="0">
              <a:defRPr sz="2500">
                <a:solidFill>
                  <a:schemeClr val="tx1"/>
                </a:solidFill>
                <a:latin typeface="Times New Roman" pitchFamily="18" charset="0"/>
              </a:defRPr>
            </a:lvl3pPr>
            <a:lvl4pPr marL="1691323" indent="-241617" eaLnBrk="0" hangingPunct="0">
              <a:defRPr sz="2500">
                <a:solidFill>
                  <a:schemeClr val="tx1"/>
                </a:solidFill>
                <a:latin typeface="Times New Roman" pitchFamily="18" charset="0"/>
              </a:defRPr>
            </a:lvl4pPr>
            <a:lvl5pPr marL="2174559" indent="-241617" eaLnBrk="0" hangingPunct="0">
              <a:defRPr sz="2500">
                <a:solidFill>
                  <a:schemeClr val="tx1"/>
                </a:solidFill>
                <a:latin typeface="Times New Roman" pitchFamily="18" charset="0"/>
              </a:defRPr>
            </a:lvl5pPr>
            <a:lvl6pPr marL="2657795" indent="-241617" eaLnBrk="0" fontAlgn="base" hangingPunct="0">
              <a:spcBef>
                <a:spcPct val="0"/>
              </a:spcBef>
              <a:spcAft>
                <a:spcPct val="0"/>
              </a:spcAft>
              <a:defRPr sz="2500">
                <a:solidFill>
                  <a:schemeClr val="tx1"/>
                </a:solidFill>
                <a:latin typeface="Times New Roman" pitchFamily="18" charset="0"/>
              </a:defRPr>
            </a:lvl6pPr>
            <a:lvl7pPr marL="3141029" indent="-241617" eaLnBrk="0" fontAlgn="base" hangingPunct="0">
              <a:spcBef>
                <a:spcPct val="0"/>
              </a:spcBef>
              <a:spcAft>
                <a:spcPct val="0"/>
              </a:spcAft>
              <a:defRPr sz="2500">
                <a:solidFill>
                  <a:schemeClr val="tx1"/>
                </a:solidFill>
                <a:latin typeface="Times New Roman" pitchFamily="18" charset="0"/>
              </a:defRPr>
            </a:lvl7pPr>
            <a:lvl8pPr marL="3624265" indent="-241617" eaLnBrk="0" fontAlgn="base" hangingPunct="0">
              <a:spcBef>
                <a:spcPct val="0"/>
              </a:spcBef>
              <a:spcAft>
                <a:spcPct val="0"/>
              </a:spcAft>
              <a:defRPr sz="2500">
                <a:solidFill>
                  <a:schemeClr val="tx1"/>
                </a:solidFill>
                <a:latin typeface="Times New Roman" pitchFamily="18" charset="0"/>
              </a:defRPr>
            </a:lvl8pPr>
            <a:lvl9pPr marL="4107501" indent="-241617" eaLnBrk="0" fontAlgn="base" hangingPunct="0">
              <a:spcBef>
                <a:spcPct val="0"/>
              </a:spcBef>
              <a:spcAft>
                <a:spcPct val="0"/>
              </a:spcAft>
              <a:defRPr sz="2500">
                <a:solidFill>
                  <a:schemeClr val="tx1"/>
                </a:solidFill>
                <a:latin typeface="Times New Roman" pitchFamily="18" charset="0"/>
              </a:defRPr>
            </a:lvl9pPr>
          </a:lstStyle>
          <a:p>
            <a:pPr eaLnBrk="1" hangingPunct="1"/>
            <a:fld id="{30654161-19B0-4DF2-A95E-C96C3BF72B88}" type="slidenum">
              <a:rPr lang="en-US" sz="1300"/>
              <a:pPr eaLnBrk="1" hangingPunct="1"/>
              <a:t>141</a:t>
            </a:fld>
            <a:endParaRPr lang="en-US" sz="1300"/>
          </a:p>
        </p:txBody>
      </p:sp>
    </p:spTree>
    <p:extLst>
      <p:ext uri="{BB962C8B-B14F-4D97-AF65-F5344CB8AC3E}">
        <p14:creationId xmlns:p14="http://schemas.microsoft.com/office/powerpoint/2010/main" val="1900582124"/>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5330" name="Slide Image Placeholder 1"/>
          <p:cNvSpPr>
            <a:spLocks noGrp="1" noRot="1" noChangeAspect="1" noTextEdit="1"/>
          </p:cNvSpPr>
          <p:nvPr>
            <p:ph type="sldImg"/>
          </p:nvPr>
        </p:nvSpPr>
        <p:spPr>
          <a:ln/>
        </p:spPr>
      </p:sp>
      <p:sp>
        <p:nvSpPr>
          <p:cNvPr id="35533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5533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20" indent="-291161" eaLnBrk="0" hangingPunct="0">
              <a:defRPr sz="2400">
                <a:solidFill>
                  <a:schemeClr val="tx1"/>
                </a:solidFill>
                <a:latin typeface="Times New Roman" pitchFamily="18" charset="0"/>
              </a:defRPr>
            </a:lvl2pPr>
            <a:lvl3pPr marL="1164647" indent="-232929" eaLnBrk="0" hangingPunct="0">
              <a:defRPr sz="2400">
                <a:solidFill>
                  <a:schemeClr val="tx1"/>
                </a:solidFill>
                <a:latin typeface="Times New Roman" pitchFamily="18" charset="0"/>
              </a:defRPr>
            </a:lvl3pPr>
            <a:lvl4pPr marL="1630505" indent="-232929" eaLnBrk="0" hangingPunct="0">
              <a:defRPr sz="2400">
                <a:solidFill>
                  <a:schemeClr val="tx1"/>
                </a:solidFill>
                <a:latin typeface="Times New Roman" pitchFamily="18" charset="0"/>
              </a:defRPr>
            </a:lvl4pPr>
            <a:lvl5pPr marL="2096365" indent="-232929" eaLnBrk="0" hangingPunct="0">
              <a:defRPr sz="2400">
                <a:solidFill>
                  <a:schemeClr val="tx1"/>
                </a:solidFill>
                <a:latin typeface="Times New Roman" pitchFamily="18" charset="0"/>
              </a:defRPr>
            </a:lvl5pPr>
            <a:lvl6pPr marL="2562224" indent="-232929" eaLnBrk="0" fontAlgn="base" hangingPunct="0">
              <a:spcBef>
                <a:spcPct val="0"/>
              </a:spcBef>
              <a:spcAft>
                <a:spcPct val="0"/>
              </a:spcAft>
              <a:defRPr sz="2400">
                <a:solidFill>
                  <a:schemeClr val="tx1"/>
                </a:solidFill>
                <a:latin typeface="Times New Roman" pitchFamily="18" charset="0"/>
              </a:defRPr>
            </a:lvl6pPr>
            <a:lvl7pPr marL="3028082" indent="-232929" eaLnBrk="0" fontAlgn="base" hangingPunct="0">
              <a:spcBef>
                <a:spcPct val="0"/>
              </a:spcBef>
              <a:spcAft>
                <a:spcPct val="0"/>
              </a:spcAft>
              <a:defRPr sz="2400">
                <a:solidFill>
                  <a:schemeClr val="tx1"/>
                </a:solidFill>
                <a:latin typeface="Times New Roman" pitchFamily="18" charset="0"/>
              </a:defRPr>
            </a:lvl7pPr>
            <a:lvl8pPr marL="3493941" indent="-232929" eaLnBrk="0" fontAlgn="base" hangingPunct="0">
              <a:spcBef>
                <a:spcPct val="0"/>
              </a:spcBef>
              <a:spcAft>
                <a:spcPct val="0"/>
              </a:spcAft>
              <a:defRPr sz="2400">
                <a:solidFill>
                  <a:schemeClr val="tx1"/>
                </a:solidFill>
                <a:latin typeface="Times New Roman" pitchFamily="18" charset="0"/>
              </a:defRPr>
            </a:lvl8pPr>
            <a:lvl9pPr marL="3959800" indent="-232929" eaLnBrk="0" fontAlgn="base" hangingPunct="0">
              <a:spcBef>
                <a:spcPct val="0"/>
              </a:spcBef>
              <a:spcAft>
                <a:spcPct val="0"/>
              </a:spcAft>
              <a:defRPr sz="2400">
                <a:solidFill>
                  <a:schemeClr val="tx1"/>
                </a:solidFill>
                <a:latin typeface="Times New Roman" pitchFamily="18" charset="0"/>
              </a:defRPr>
            </a:lvl9pPr>
          </a:lstStyle>
          <a:p>
            <a:pPr eaLnBrk="1" hangingPunct="1"/>
            <a:fld id="{7E4FAAB3-5A0F-456E-8921-042E96436652}" type="slidenum">
              <a:rPr lang="en-US" sz="1300"/>
              <a:pPr eaLnBrk="1" hangingPunct="1"/>
              <a:t>142</a:t>
            </a:fld>
            <a:endParaRPr lang="en-US" sz="1300"/>
          </a:p>
        </p:txBody>
      </p:sp>
    </p:spTree>
    <p:extLst>
      <p:ext uri="{BB962C8B-B14F-4D97-AF65-F5344CB8AC3E}">
        <p14:creationId xmlns:p14="http://schemas.microsoft.com/office/powerpoint/2010/main" val="3328094292"/>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6354" name="Slide Image Placeholder 1"/>
          <p:cNvSpPr>
            <a:spLocks noGrp="1" noRot="1" noChangeAspect="1" noTextEdit="1"/>
          </p:cNvSpPr>
          <p:nvPr>
            <p:ph type="sldImg"/>
          </p:nvPr>
        </p:nvSpPr>
        <p:spPr>
          <a:ln/>
        </p:spPr>
      </p:sp>
      <p:sp>
        <p:nvSpPr>
          <p:cNvPr id="35635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5635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20" indent="-291161" eaLnBrk="0" hangingPunct="0">
              <a:defRPr sz="2400">
                <a:solidFill>
                  <a:schemeClr val="tx1"/>
                </a:solidFill>
                <a:latin typeface="Times New Roman" pitchFamily="18" charset="0"/>
              </a:defRPr>
            </a:lvl2pPr>
            <a:lvl3pPr marL="1164647" indent="-232929" eaLnBrk="0" hangingPunct="0">
              <a:defRPr sz="2400">
                <a:solidFill>
                  <a:schemeClr val="tx1"/>
                </a:solidFill>
                <a:latin typeface="Times New Roman" pitchFamily="18" charset="0"/>
              </a:defRPr>
            </a:lvl3pPr>
            <a:lvl4pPr marL="1630505" indent="-232929" eaLnBrk="0" hangingPunct="0">
              <a:defRPr sz="2400">
                <a:solidFill>
                  <a:schemeClr val="tx1"/>
                </a:solidFill>
                <a:latin typeface="Times New Roman" pitchFamily="18" charset="0"/>
              </a:defRPr>
            </a:lvl4pPr>
            <a:lvl5pPr marL="2096365" indent="-232929" eaLnBrk="0" hangingPunct="0">
              <a:defRPr sz="2400">
                <a:solidFill>
                  <a:schemeClr val="tx1"/>
                </a:solidFill>
                <a:latin typeface="Times New Roman" pitchFamily="18" charset="0"/>
              </a:defRPr>
            </a:lvl5pPr>
            <a:lvl6pPr marL="2562224" indent="-232929" eaLnBrk="0" fontAlgn="base" hangingPunct="0">
              <a:spcBef>
                <a:spcPct val="0"/>
              </a:spcBef>
              <a:spcAft>
                <a:spcPct val="0"/>
              </a:spcAft>
              <a:defRPr sz="2400">
                <a:solidFill>
                  <a:schemeClr val="tx1"/>
                </a:solidFill>
                <a:latin typeface="Times New Roman" pitchFamily="18" charset="0"/>
              </a:defRPr>
            </a:lvl6pPr>
            <a:lvl7pPr marL="3028082" indent="-232929" eaLnBrk="0" fontAlgn="base" hangingPunct="0">
              <a:spcBef>
                <a:spcPct val="0"/>
              </a:spcBef>
              <a:spcAft>
                <a:spcPct val="0"/>
              </a:spcAft>
              <a:defRPr sz="2400">
                <a:solidFill>
                  <a:schemeClr val="tx1"/>
                </a:solidFill>
                <a:latin typeface="Times New Roman" pitchFamily="18" charset="0"/>
              </a:defRPr>
            </a:lvl7pPr>
            <a:lvl8pPr marL="3493941" indent="-232929" eaLnBrk="0" fontAlgn="base" hangingPunct="0">
              <a:spcBef>
                <a:spcPct val="0"/>
              </a:spcBef>
              <a:spcAft>
                <a:spcPct val="0"/>
              </a:spcAft>
              <a:defRPr sz="2400">
                <a:solidFill>
                  <a:schemeClr val="tx1"/>
                </a:solidFill>
                <a:latin typeface="Times New Roman" pitchFamily="18" charset="0"/>
              </a:defRPr>
            </a:lvl8pPr>
            <a:lvl9pPr marL="3959800" indent="-232929" eaLnBrk="0" fontAlgn="base" hangingPunct="0">
              <a:spcBef>
                <a:spcPct val="0"/>
              </a:spcBef>
              <a:spcAft>
                <a:spcPct val="0"/>
              </a:spcAft>
              <a:defRPr sz="2400">
                <a:solidFill>
                  <a:schemeClr val="tx1"/>
                </a:solidFill>
                <a:latin typeface="Times New Roman" pitchFamily="18" charset="0"/>
              </a:defRPr>
            </a:lvl9pPr>
          </a:lstStyle>
          <a:p>
            <a:pPr eaLnBrk="1" hangingPunct="1"/>
            <a:fld id="{789E1010-01BA-4387-8ACE-2B3FE67A7E2C}" type="slidenum">
              <a:rPr lang="en-US" sz="1300"/>
              <a:pPr eaLnBrk="1" hangingPunct="1"/>
              <a:t>143</a:t>
            </a:fld>
            <a:endParaRPr lang="en-US" sz="1300"/>
          </a:p>
        </p:txBody>
      </p:sp>
    </p:spTree>
    <p:extLst>
      <p:ext uri="{BB962C8B-B14F-4D97-AF65-F5344CB8AC3E}">
        <p14:creationId xmlns:p14="http://schemas.microsoft.com/office/powerpoint/2010/main" val="204328864"/>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7378" name="Slide Image Placeholder 1"/>
          <p:cNvSpPr>
            <a:spLocks noGrp="1" noRot="1" noChangeAspect="1" noTextEdit="1"/>
          </p:cNvSpPr>
          <p:nvPr>
            <p:ph type="sldImg"/>
          </p:nvPr>
        </p:nvSpPr>
        <p:spPr>
          <a:ln/>
        </p:spPr>
      </p:sp>
      <p:sp>
        <p:nvSpPr>
          <p:cNvPr id="35737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5738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20" indent="-291161" eaLnBrk="0" hangingPunct="0">
              <a:defRPr sz="2400">
                <a:solidFill>
                  <a:schemeClr val="tx1"/>
                </a:solidFill>
                <a:latin typeface="Times New Roman" pitchFamily="18" charset="0"/>
              </a:defRPr>
            </a:lvl2pPr>
            <a:lvl3pPr marL="1164647" indent="-232929" eaLnBrk="0" hangingPunct="0">
              <a:defRPr sz="2400">
                <a:solidFill>
                  <a:schemeClr val="tx1"/>
                </a:solidFill>
                <a:latin typeface="Times New Roman" pitchFamily="18" charset="0"/>
              </a:defRPr>
            </a:lvl3pPr>
            <a:lvl4pPr marL="1630505" indent="-232929" eaLnBrk="0" hangingPunct="0">
              <a:defRPr sz="2400">
                <a:solidFill>
                  <a:schemeClr val="tx1"/>
                </a:solidFill>
                <a:latin typeface="Times New Roman" pitchFamily="18" charset="0"/>
              </a:defRPr>
            </a:lvl4pPr>
            <a:lvl5pPr marL="2096365" indent="-232929" eaLnBrk="0" hangingPunct="0">
              <a:defRPr sz="2400">
                <a:solidFill>
                  <a:schemeClr val="tx1"/>
                </a:solidFill>
                <a:latin typeface="Times New Roman" pitchFamily="18" charset="0"/>
              </a:defRPr>
            </a:lvl5pPr>
            <a:lvl6pPr marL="2562224" indent="-232929" eaLnBrk="0" fontAlgn="base" hangingPunct="0">
              <a:spcBef>
                <a:spcPct val="0"/>
              </a:spcBef>
              <a:spcAft>
                <a:spcPct val="0"/>
              </a:spcAft>
              <a:defRPr sz="2400">
                <a:solidFill>
                  <a:schemeClr val="tx1"/>
                </a:solidFill>
                <a:latin typeface="Times New Roman" pitchFamily="18" charset="0"/>
              </a:defRPr>
            </a:lvl6pPr>
            <a:lvl7pPr marL="3028082" indent="-232929" eaLnBrk="0" fontAlgn="base" hangingPunct="0">
              <a:spcBef>
                <a:spcPct val="0"/>
              </a:spcBef>
              <a:spcAft>
                <a:spcPct val="0"/>
              </a:spcAft>
              <a:defRPr sz="2400">
                <a:solidFill>
                  <a:schemeClr val="tx1"/>
                </a:solidFill>
                <a:latin typeface="Times New Roman" pitchFamily="18" charset="0"/>
              </a:defRPr>
            </a:lvl7pPr>
            <a:lvl8pPr marL="3493941" indent="-232929" eaLnBrk="0" fontAlgn="base" hangingPunct="0">
              <a:spcBef>
                <a:spcPct val="0"/>
              </a:spcBef>
              <a:spcAft>
                <a:spcPct val="0"/>
              </a:spcAft>
              <a:defRPr sz="2400">
                <a:solidFill>
                  <a:schemeClr val="tx1"/>
                </a:solidFill>
                <a:latin typeface="Times New Roman" pitchFamily="18" charset="0"/>
              </a:defRPr>
            </a:lvl8pPr>
            <a:lvl9pPr marL="3959800" indent="-232929" eaLnBrk="0" fontAlgn="base" hangingPunct="0">
              <a:spcBef>
                <a:spcPct val="0"/>
              </a:spcBef>
              <a:spcAft>
                <a:spcPct val="0"/>
              </a:spcAft>
              <a:defRPr sz="2400">
                <a:solidFill>
                  <a:schemeClr val="tx1"/>
                </a:solidFill>
                <a:latin typeface="Times New Roman" pitchFamily="18" charset="0"/>
              </a:defRPr>
            </a:lvl9pPr>
          </a:lstStyle>
          <a:p>
            <a:pPr eaLnBrk="1" hangingPunct="1"/>
            <a:fld id="{B784F5C0-498B-44EB-A6D1-A1901035A3D7}" type="slidenum">
              <a:rPr lang="en-US" sz="1300"/>
              <a:pPr eaLnBrk="1" hangingPunct="1"/>
              <a:t>144</a:t>
            </a:fld>
            <a:endParaRPr lang="en-US" sz="1300"/>
          </a:p>
        </p:txBody>
      </p:sp>
    </p:spTree>
    <p:extLst>
      <p:ext uri="{BB962C8B-B14F-4D97-AF65-F5344CB8AC3E}">
        <p14:creationId xmlns:p14="http://schemas.microsoft.com/office/powerpoint/2010/main" val="3030606925"/>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02" name="Slide Image Placeholder 1"/>
          <p:cNvSpPr>
            <a:spLocks noGrp="1" noRot="1" noChangeAspect="1" noTextEdit="1"/>
          </p:cNvSpPr>
          <p:nvPr>
            <p:ph type="sldImg"/>
          </p:nvPr>
        </p:nvSpPr>
        <p:spPr>
          <a:ln/>
        </p:spPr>
      </p:sp>
      <p:sp>
        <p:nvSpPr>
          <p:cNvPr id="35840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5840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20" indent="-291161" eaLnBrk="0" hangingPunct="0">
              <a:defRPr sz="2400">
                <a:solidFill>
                  <a:schemeClr val="tx1"/>
                </a:solidFill>
                <a:latin typeface="Times New Roman" pitchFamily="18" charset="0"/>
              </a:defRPr>
            </a:lvl2pPr>
            <a:lvl3pPr marL="1164647" indent="-232929" eaLnBrk="0" hangingPunct="0">
              <a:defRPr sz="2400">
                <a:solidFill>
                  <a:schemeClr val="tx1"/>
                </a:solidFill>
                <a:latin typeface="Times New Roman" pitchFamily="18" charset="0"/>
              </a:defRPr>
            </a:lvl3pPr>
            <a:lvl4pPr marL="1630505" indent="-232929" eaLnBrk="0" hangingPunct="0">
              <a:defRPr sz="2400">
                <a:solidFill>
                  <a:schemeClr val="tx1"/>
                </a:solidFill>
                <a:latin typeface="Times New Roman" pitchFamily="18" charset="0"/>
              </a:defRPr>
            </a:lvl4pPr>
            <a:lvl5pPr marL="2096365" indent="-232929" eaLnBrk="0" hangingPunct="0">
              <a:defRPr sz="2400">
                <a:solidFill>
                  <a:schemeClr val="tx1"/>
                </a:solidFill>
                <a:latin typeface="Times New Roman" pitchFamily="18" charset="0"/>
              </a:defRPr>
            </a:lvl5pPr>
            <a:lvl6pPr marL="2562224" indent="-232929" eaLnBrk="0" fontAlgn="base" hangingPunct="0">
              <a:spcBef>
                <a:spcPct val="0"/>
              </a:spcBef>
              <a:spcAft>
                <a:spcPct val="0"/>
              </a:spcAft>
              <a:defRPr sz="2400">
                <a:solidFill>
                  <a:schemeClr val="tx1"/>
                </a:solidFill>
                <a:latin typeface="Times New Roman" pitchFamily="18" charset="0"/>
              </a:defRPr>
            </a:lvl6pPr>
            <a:lvl7pPr marL="3028082" indent="-232929" eaLnBrk="0" fontAlgn="base" hangingPunct="0">
              <a:spcBef>
                <a:spcPct val="0"/>
              </a:spcBef>
              <a:spcAft>
                <a:spcPct val="0"/>
              </a:spcAft>
              <a:defRPr sz="2400">
                <a:solidFill>
                  <a:schemeClr val="tx1"/>
                </a:solidFill>
                <a:latin typeface="Times New Roman" pitchFamily="18" charset="0"/>
              </a:defRPr>
            </a:lvl7pPr>
            <a:lvl8pPr marL="3493941" indent="-232929" eaLnBrk="0" fontAlgn="base" hangingPunct="0">
              <a:spcBef>
                <a:spcPct val="0"/>
              </a:spcBef>
              <a:spcAft>
                <a:spcPct val="0"/>
              </a:spcAft>
              <a:defRPr sz="2400">
                <a:solidFill>
                  <a:schemeClr val="tx1"/>
                </a:solidFill>
                <a:latin typeface="Times New Roman" pitchFamily="18" charset="0"/>
              </a:defRPr>
            </a:lvl8pPr>
            <a:lvl9pPr marL="3959800" indent="-232929" eaLnBrk="0" fontAlgn="base" hangingPunct="0">
              <a:spcBef>
                <a:spcPct val="0"/>
              </a:spcBef>
              <a:spcAft>
                <a:spcPct val="0"/>
              </a:spcAft>
              <a:defRPr sz="2400">
                <a:solidFill>
                  <a:schemeClr val="tx1"/>
                </a:solidFill>
                <a:latin typeface="Times New Roman" pitchFamily="18" charset="0"/>
              </a:defRPr>
            </a:lvl9pPr>
          </a:lstStyle>
          <a:p>
            <a:pPr eaLnBrk="1" hangingPunct="1"/>
            <a:fld id="{0C2E8815-B2F5-4605-8A46-0FF0B5BEA31C}" type="slidenum">
              <a:rPr lang="en-US" sz="1300"/>
              <a:pPr eaLnBrk="1" hangingPunct="1"/>
              <a:t>145</a:t>
            </a:fld>
            <a:endParaRPr lang="en-US" sz="1300"/>
          </a:p>
        </p:txBody>
      </p:sp>
    </p:spTree>
    <p:extLst>
      <p:ext uri="{BB962C8B-B14F-4D97-AF65-F5344CB8AC3E}">
        <p14:creationId xmlns:p14="http://schemas.microsoft.com/office/powerpoint/2010/main" val="559163990"/>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9426" name="Slide Image Placeholder 1"/>
          <p:cNvSpPr>
            <a:spLocks noGrp="1" noRot="1" noChangeAspect="1" noTextEdit="1"/>
          </p:cNvSpPr>
          <p:nvPr>
            <p:ph type="sldImg"/>
          </p:nvPr>
        </p:nvSpPr>
        <p:spPr>
          <a:ln/>
        </p:spPr>
      </p:sp>
      <p:sp>
        <p:nvSpPr>
          <p:cNvPr id="35942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5942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20" indent="-291161" eaLnBrk="0" hangingPunct="0">
              <a:defRPr sz="2400">
                <a:solidFill>
                  <a:schemeClr val="tx1"/>
                </a:solidFill>
                <a:latin typeface="Times New Roman" pitchFamily="18" charset="0"/>
              </a:defRPr>
            </a:lvl2pPr>
            <a:lvl3pPr marL="1164647" indent="-232929" eaLnBrk="0" hangingPunct="0">
              <a:defRPr sz="2400">
                <a:solidFill>
                  <a:schemeClr val="tx1"/>
                </a:solidFill>
                <a:latin typeface="Times New Roman" pitchFamily="18" charset="0"/>
              </a:defRPr>
            </a:lvl3pPr>
            <a:lvl4pPr marL="1630505" indent="-232929" eaLnBrk="0" hangingPunct="0">
              <a:defRPr sz="2400">
                <a:solidFill>
                  <a:schemeClr val="tx1"/>
                </a:solidFill>
                <a:latin typeface="Times New Roman" pitchFamily="18" charset="0"/>
              </a:defRPr>
            </a:lvl4pPr>
            <a:lvl5pPr marL="2096365" indent="-232929" eaLnBrk="0" hangingPunct="0">
              <a:defRPr sz="2400">
                <a:solidFill>
                  <a:schemeClr val="tx1"/>
                </a:solidFill>
                <a:latin typeface="Times New Roman" pitchFamily="18" charset="0"/>
              </a:defRPr>
            </a:lvl5pPr>
            <a:lvl6pPr marL="2562224" indent="-232929" eaLnBrk="0" fontAlgn="base" hangingPunct="0">
              <a:spcBef>
                <a:spcPct val="0"/>
              </a:spcBef>
              <a:spcAft>
                <a:spcPct val="0"/>
              </a:spcAft>
              <a:defRPr sz="2400">
                <a:solidFill>
                  <a:schemeClr val="tx1"/>
                </a:solidFill>
                <a:latin typeface="Times New Roman" pitchFamily="18" charset="0"/>
              </a:defRPr>
            </a:lvl6pPr>
            <a:lvl7pPr marL="3028082" indent="-232929" eaLnBrk="0" fontAlgn="base" hangingPunct="0">
              <a:spcBef>
                <a:spcPct val="0"/>
              </a:spcBef>
              <a:spcAft>
                <a:spcPct val="0"/>
              </a:spcAft>
              <a:defRPr sz="2400">
                <a:solidFill>
                  <a:schemeClr val="tx1"/>
                </a:solidFill>
                <a:latin typeface="Times New Roman" pitchFamily="18" charset="0"/>
              </a:defRPr>
            </a:lvl7pPr>
            <a:lvl8pPr marL="3493941" indent="-232929" eaLnBrk="0" fontAlgn="base" hangingPunct="0">
              <a:spcBef>
                <a:spcPct val="0"/>
              </a:spcBef>
              <a:spcAft>
                <a:spcPct val="0"/>
              </a:spcAft>
              <a:defRPr sz="2400">
                <a:solidFill>
                  <a:schemeClr val="tx1"/>
                </a:solidFill>
                <a:latin typeface="Times New Roman" pitchFamily="18" charset="0"/>
              </a:defRPr>
            </a:lvl8pPr>
            <a:lvl9pPr marL="3959800" indent="-232929" eaLnBrk="0" fontAlgn="base" hangingPunct="0">
              <a:spcBef>
                <a:spcPct val="0"/>
              </a:spcBef>
              <a:spcAft>
                <a:spcPct val="0"/>
              </a:spcAft>
              <a:defRPr sz="2400">
                <a:solidFill>
                  <a:schemeClr val="tx1"/>
                </a:solidFill>
                <a:latin typeface="Times New Roman" pitchFamily="18" charset="0"/>
              </a:defRPr>
            </a:lvl9pPr>
          </a:lstStyle>
          <a:p>
            <a:pPr eaLnBrk="1" hangingPunct="1"/>
            <a:fld id="{598BA1CB-054D-46E8-A33B-072B0E681200}" type="slidenum">
              <a:rPr lang="en-US" sz="1300"/>
              <a:pPr eaLnBrk="1" hangingPunct="1"/>
              <a:t>146</a:t>
            </a:fld>
            <a:endParaRPr lang="en-US" sz="1300"/>
          </a:p>
        </p:txBody>
      </p:sp>
    </p:spTree>
    <p:extLst>
      <p:ext uri="{BB962C8B-B14F-4D97-AF65-F5344CB8AC3E}">
        <p14:creationId xmlns:p14="http://schemas.microsoft.com/office/powerpoint/2010/main" val="3716397633"/>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0450" name="Slide Image Placeholder 1"/>
          <p:cNvSpPr>
            <a:spLocks noGrp="1" noRot="1" noChangeAspect="1" noTextEdit="1"/>
          </p:cNvSpPr>
          <p:nvPr>
            <p:ph type="sldImg"/>
          </p:nvPr>
        </p:nvSpPr>
        <p:spPr>
          <a:ln/>
        </p:spPr>
      </p:sp>
      <p:sp>
        <p:nvSpPr>
          <p:cNvPr id="36045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6045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20" indent="-291161" eaLnBrk="0" hangingPunct="0">
              <a:defRPr sz="2400">
                <a:solidFill>
                  <a:schemeClr val="tx1"/>
                </a:solidFill>
                <a:latin typeface="Times New Roman" pitchFamily="18" charset="0"/>
              </a:defRPr>
            </a:lvl2pPr>
            <a:lvl3pPr marL="1164647" indent="-232929" eaLnBrk="0" hangingPunct="0">
              <a:defRPr sz="2400">
                <a:solidFill>
                  <a:schemeClr val="tx1"/>
                </a:solidFill>
                <a:latin typeface="Times New Roman" pitchFamily="18" charset="0"/>
              </a:defRPr>
            </a:lvl3pPr>
            <a:lvl4pPr marL="1630505" indent="-232929" eaLnBrk="0" hangingPunct="0">
              <a:defRPr sz="2400">
                <a:solidFill>
                  <a:schemeClr val="tx1"/>
                </a:solidFill>
                <a:latin typeface="Times New Roman" pitchFamily="18" charset="0"/>
              </a:defRPr>
            </a:lvl4pPr>
            <a:lvl5pPr marL="2096365" indent="-232929" eaLnBrk="0" hangingPunct="0">
              <a:defRPr sz="2400">
                <a:solidFill>
                  <a:schemeClr val="tx1"/>
                </a:solidFill>
                <a:latin typeface="Times New Roman" pitchFamily="18" charset="0"/>
              </a:defRPr>
            </a:lvl5pPr>
            <a:lvl6pPr marL="2562224" indent="-232929" eaLnBrk="0" fontAlgn="base" hangingPunct="0">
              <a:spcBef>
                <a:spcPct val="0"/>
              </a:spcBef>
              <a:spcAft>
                <a:spcPct val="0"/>
              </a:spcAft>
              <a:defRPr sz="2400">
                <a:solidFill>
                  <a:schemeClr val="tx1"/>
                </a:solidFill>
                <a:latin typeface="Times New Roman" pitchFamily="18" charset="0"/>
              </a:defRPr>
            </a:lvl6pPr>
            <a:lvl7pPr marL="3028082" indent="-232929" eaLnBrk="0" fontAlgn="base" hangingPunct="0">
              <a:spcBef>
                <a:spcPct val="0"/>
              </a:spcBef>
              <a:spcAft>
                <a:spcPct val="0"/>
              </a:spcAft>
              <a:defRPr sz="2400">
                <a:solidFill>
                  <a:schemeClr val="tx1"/>
                </a:solidFill>
                <a:latin typeface="Times New Roman" pitchFamily="18" charset="0"/>
              </a:defRPr>
            </a:lvl7pPr>
            <a:lvl8pPr marL="3493941" indent="-232929" eaLnBrk="0" fontAlgn="base" hangingPunct="0">
              <a:spcBef>
                <a:spcPct val="0"/>
              </a:spcBef>
              <a:spcAft>
                <a:spcPct val="0"/>
              </a:spcAft>
              <a:defRPr sz="2400">
                <a:solidFill>
                  <a:schemeClr val="tx1"/>
                </a:solidFill>
                <a:latin typeface="Times New Roman" pitchFamily="18" charset="0"/>
              </a:defRPr>
            </a:lvl8pPr>
            <a:lvl9pPr marL="3959800" indent="-232929" eaLnBrk="0" fontAlgn="base" hangingPunct="0">
              <a:spcBef>
                <a:spcPct val="0"/>
              </a:spcBef>
              <a:spcAft>
                <a:spcPct val="0"/>
              </a:spcAft>
              <a:defRPr sz="2400">
                <a:solidFill>
                  <a:schemeClr val="tx1"/>
                </a:solidFill>
                <a:latin typeface="Times New Roman" pitchFamily="18" charset="0"/>
              </a:defRPr>
            </a:lvl9pPr>
          </a:lstStyle>
          <a:p>
            <a:pPr eaLnBrk="1" hangingPunct="1"/>
            <a:fld id="{EEAD2A28-9BAC-419B-A128-546E1BF264A9}" type="slidenum">
              <a:rPr lang="en-US" sz="1300"/>
              <a:pPr eaLnBrk="1" hangingPunct="1"/>
              <a:t>147</a:t>
            </a:fld>
            <a:endParaRPr lang="en-US" sz="1300"/>
          </a:p>
        </p:txBody>
      </p:sp>
    </p:spTree>
    <p:extLst>
      <p:ext uri="{BB962C8B-B14F-4D97-AF65-F5344CB8AC3E}">
        <p14:creationId xmlns:p14="http://schemas.microsoft.com/office/powerpoint/2010/main" val="3071269685"/>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1474" name="Slide Image Placeholder 1"/>
          <p:cNvSpPr>
            <a:spLocks noGrp="1" noRot="1" noChangeAspect="1" noTextEdit="1"/>
          </p:cNvSpPr>
          <p:nvPr>
            <p:ph type="sldImg"/>
          </p:nvPr>
        </p:nvSpPr>
        <p:spPr>
          <a:ln/>
        </p:spPr>
      </p:sp>
      <p:sp>
        <p:nvSpPr>
          <p:cNvPr id="36147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6147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20" indent="-291161" eaLnBrk="0" hangingPunct="0">
              <a:defRPr sz="2400">
                <a:solidFill>
                  <a:schemeClr val="tx1"/>
                </a:solidFill>
                <a:latin typeface="Times New Roman" pitchFamily="18" charset="0"/>
              </a:defRPr>
            </a:lvl2pPr>
            <a:lvl3pPr marL="1164647" indent="-232929" eaLnBrk="0" hangingPunct="0">
              <a:defRPr sz="2400">
                <a:solidFill>
                  <a:schemeClr val="tx1"/>
                </a:solidFill>
                <a:latin typeface="Times New Roman" pitchFamily="18" charset="0"/>
              </a:defRPr>
            </a:lvl3pPr>
            <a:lvl4pPr marL="1630505" indent="-232929" eaLnBrk="0" hangingPunct="0">
              <a:defRPr sz="2400">
                <a:solidFill>
                  <a:schemeClr val="tx1"/>
                </a:solidFill>
                <a:latin typeface="Times New Roman" pitchFamily="18" charset="0"/>
              </a:defRPr>
            </a:lvl4pPr>
            <a:lvl5pPr marL="2096365" indent="-232929" eaLnBrk="0" hangingPunct="0">
              <a:defRPr sz="2400">
                <a:solidFill>
                  <a:schemeClr val="tx1"/>
                </a:solidFill>
                <a:latin typeface="Times New Roman" pitchFamily="18" charset="0"/>
              </a:defRPr>
            </a:lvl5pPr>
            <a:lvl6pPr marL="2562224" indent="-232929" eaLnBrk="0" fontAlgn="base" hangingPunct="0">
              <a:spcBef>
                <a:spcPct val="0"/>
              </a:spcBef>
              <a:spcAft>
                <a:spcPct val="0"/>
              </a:spcAft>
              <a:defRPr sz="2400">
                <a:solidFill>
                  <a:schemeClr val="tx1"/>
                </a:solidFill>
                <a:latin typeface="Times New Roman" pitchFamily="18" charset="0"/>
              </a:defRPr>
            </a:lvl6pPr>
            <a:lvl7pPr marL="3028082" indent="-232929" eaLnBrk="0" fontAlgn="base" hangingPunct="0">
              <a:spcBef>
                <a:spcPct val="0"/>
              </a:spcBef>
              <a:spcAft>
                <a:spcPct val="0"/>
              </a:spcAft>
              <a:defRPr sz="2400">
                <a:solidFill>
                  <a:schemeClr val="tx1"/>
                </a:solidFill>
                <a:latin typeface="Times New Roman" pitchFamily="18" charset="0"/>
              </a:defRPr>
            </a:lvl7pPr>
            <a:lvl8pPr marL="3493941" indent="-232929" eaLnBrk="0" fontAlgn="base" hangingPunct="0">
              <a:spcBef>
                <a:spcPct val="0"/>
              </a:spcBef>
              <a:spcAft>
                <a:spcPct val="0"/>
              </a:spcAft>
              <a:defRPr sz="2400">
                <a:solidFill>
                  <a:schemeClr val="tx1"/>
                </a:solidFill>
                <a:latin typeface="Times New Roman" pitchFamily="18" charset="0"/>
              </a:defRPr>
            </a:lvl8pPr>
            <a:lvl9pPr marL="3959800" indent="-232929" eaLnBrk="0" fontAlgn="base" hangingPunct="0">
              <a:spcBef>
                <a:spcPct val="0"/>
              </a:spcBef>
              <a:spcAft>
                <a:spcPct val="0"/>
              </a:spcAft>
              <a:defRPr sz="2400">
                <a:solidFill>
                  <a:schemeClr val="tx1"/>
                </a:solidFill>
                <a:latin typeface="Times New Roman" pitchFamily="18" charset="0"/>
              </a:defRPr>
            </a:lvl9pPr>
          </a:lstStyle>
          <a:p>
            <a:pPr eaLnBrk="1" hangingPunct="1"/>
            <a:fld id="{0B1AF129-3B9C-49E1-9121-D46A0F734775}" type="slidenum">
              <a:rPr lang="en-US" sz="1300"/>
              <a:pPr eaLnBrk="1" hangingPunct="1"/>
              <a:t>148</a:t>
            </a:fld>
            <a:endParaRPr lang="en-US" sz="1300"/>
          </a:p>
        </p:txBody>
      </p:sp>
    </p:spTree>
    <p:extLst>
      <p:ext uri="{BB962C8B-B14F-4D97-AF65-F5344CB8AC3E}">
        <p14:creationId xmlns:p14="http://schemas.microsoft.com/office/powerpoint/2010/main" val="1040826238"/>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Slide Image Placeholder 1"/>
          <p:cNvSpPr>
            <a:spLocks noGrp="1" noRot="1" noChangeAspect="1" noTextEdit="1"/>
          </p:cNvSpPr>
          <p:nvPr>
            <p:ph type="sldImg"/>
          </p:nvPr>
        </p:nvSpPr>
        <p:spPr>
          <a:ln/>
        </p:spPr>
      </p:sp>
      <p:sp>
        <p:nvSpPr>
          <p:cNvPr id="36352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6352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20" indent="-291161" eaLnBrk="0" hangingPunct="0">
              <a:defRPr sz="2400">
                <a:solidFill>
                  <a:schemeClr val="tx1"/>
                </a:solidFill>
                <a:latin typeface="Times New Roman" pitchFamily="18" charset="0"/>
              </a:defRPr>
            </a:lvl2pPr>
            <a:lvl3pPr marL="1164647" indent="-232929" eaLnBrk="0" hangingPunct="0">
              <a:defRPr sz="2400">
                <a:solidFill>
                  <a:schemeClr val="tx1"/>
                </a:solidFill>
                <a:latin typeface="Times New Roman" pitchFamily="18" charset="0"/>
              </a:defRPr>
            </a:lvl3pPr>
            <a:lvl4pPr marL="1630505" indent="-232929" eaLnBrk="0" hangingPunct="0">
              <a:defRPr sz="2400">
                <a:solidFill>
                  <a:schemeClr val="tx1"/>
                </a:solidFill>
                <a:latin typeface="Times New Roman" pitchFamily="18" charset="0"/>
              </a:defRPr>
            </a:lvl4pPr>
            <a:lvl5pPr marL="2096365" indent="-232929" eaLnBrk="0" hangingPunct="0">
              <a:defRPr sz="2400">
                <a:solidFill>
                  <a:schemeClr val="tx1"/>
                </a:solidFill>
                <a:latin typeface="Times New Roman" pitchFamily="18" charset="0"/>
              </a:defRPr>
            </a:lvl5pPr>
            <a:lvl6pPr marL="2562224" indent="-232929" eaLnBrk="0" fontAlgn="base" hangingPunct="0">
              <a:spcBef>
                <a:spcPct val="0"/>
              </a:spcBef>
              <a:spcAft>
                <a:spcPct val="0"/>
              </a:spcAft>
              <a:defRPr sz="2400">
                <a:solidFill>
                  <a:schemeClr val="tx1"/>
                </a:solidFill>
                <a:latin typeface="Times New Roman" pitchFamily="18" charset="0"/>
              </a:defRPr>
            </a:lvl6pPr>
            <a:lvl7pPr marL="3028082" indent="-232929" eaLnBrk="0" fontAlgn="base" hangingPunct="0">
              <a:spcBef>
                <a:spcPct val="0"/>
              </a:spcBef>
              <a:spcAft>
                <a:spcPct val="0"/>
              </a:spcAft>
              <a:defRPr sz="2400">
                <a:solidFill>
                  <a:schemeClr val="tx1"/>
                </a:solidFill>
                <a:latin typeface="Times New Roman" pitchFamily="18" charset="0"/>
              </a:defRPr>
            </a:lvl7pPr>
            <a:lvl8pPr marL="3493941" indent="-232929" eaLnBrk="0" fontAlgn="base" hangingPunct="0">
              <a:spcBef>
                <a:spcPct val="0"/>
              </a:spcBef>
              <a:spcAft>
                <a:spcPct val="0"/>
              </a:spcAft>
              <a:defRPr sz="2400">
                <a:solidFill>
                  <a:schemeClr val="tx1"/>
                </a:solidFill>
                <a:latin typeface="Times New Roman" pitchFamily="18" charset="0"/>
              </a:defRPr>
            </a:lvl8pPr>
            <a:lvl9pPr marL="3959800" indent="-232929" eaLnBrk="0" fontAlgn="base" hangingPunct="0">
              <a:spcBef>
                <a:spcPct val="0"/>
              </a:spcBef>
              <a:spcAft>
                <a:spcPct val="0"/>
              </a:spcAft>
              <a:defRPr sz="2400">
                <a:solidFill>
                  <a:schemeClr val="tx1"/>
                </a:solidFill>
                <a:latin typeface="Times New Roman" pitchFamily="18" charset="0"/>
              </a:defRPr>
            </a:lvl9pPr>
          </a:lstStyle>
          <a:p>
            <a:pPr eaLnBrk="1" hangingPunct="1"/>
            <a:fld id="{675B2BDB-2ECF-4BDC-815D-1208ABA5F518}" type="slidenum">
              <a:rPr lang="en-US" sz="1300"/>
              <a:pPr eaLnBrk="1" hangingPunct="1"/>
              <a:t>149</a:t>
            </a:fld>
            <a:endParaRPr lang="en-US" sz="1300"/>
          </a:p>
        </p:txBody>
      </p:sp>
    </p:spTree>
    <p:extLst>
      <p:ext uri="{BB962C8B-B14F-4D97-AF65-F5344CB8AC3E}">
        <p14:creationId xmlns:p14="http://schemas.microsoft.com/office/powerpoint/2010/main" val="3583771549"/>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4546" name="Slide Image Placeholder 1"/>
          <p:cNvSpPr>
            <a:spLocks noGrp="1" noRot="1" noChangeAspect="1" noTextEdit="1"/>
          </p:cNvSpPr>
          <p:nvPr>
            <p:ph type="sldImg"/>
          </p:nvPr>
        </p:nvSpPr>
        <p:spPr>
          <a:ln/>
        </p:spPr>
      </p:sp>
      <p:sp>
        <p:nvSpPr>
          <p:cNvPr id="36454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6454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20" indent="-291161" eaLnBrk="0" hangingPunct="0">
              <a:defRPr sz="2400">
                <a:solidFill>
                  <a:schemeClr val="tx1"/>
                </a:solidFill>
                <a:latin typeface="Times New Roman" pitchFamily="18" charset="0"/>
              </a:defRPr>
            </a:lvl2pPr>
            <a:lvl3pPr marL="1164647" indent="-232929" eaLnBrk="0" hangingPunct="0">
              <a:defRPr sz="2400">
                <a:solidFill>
                  <a:schemeClr val="tx1"/>
                </a:solidFill>
                <a:latin typeface="Times New Roman" pitchFamily="18" charset="0"/>
              </a:defRPr>
            </a:lvl3pPr>
            <a:lvl4pPr marL="1630505" indent="-232929" eaLnBrk="0" hangingPunct="0">
              <a:defRPr sz="2400">
                <a:solidFill>
                  <a:schemeClr val="tx1"/>
                </a:solidFill>
                <a:latin typeface="Times New Roman" pitchFamily="18" charset="0"/>
              </a:defRPr>
            </a:lvl4pPr>
            <a:lvl5pPr marL="2096365" indent="-232929" eaLnBrk="0" hangingPunct="0">
              <a:defRPr sz="2400">
                <a:solidFill>
                  <a:schemeClr val="tx1"/>
                </a:solidFill>
                <a:latin typeface="Times New Roman" pitchFamily="18" charset="0"/>
              </a:defRPr>
            </a:lvl5pPr>
            <a:lvl6pPr marL="2562224" indent="-232929" eaLnBrk="0" fontAlgn="base" hangingPunct="0">
              <a:spcBef>
                <a:spcPct val="0"/>
              </a:spcBef>
              <a:spcAft>
                <a:spcPct val="0"/>
              </a:spcAft>
              <a:defRPr sz="2400">
                <a:solidFill>
                  <a:schemeClr val="tx1"/>
                </a:solidFill>
                <a:latin typeface="Times New Roman" pitchFamily="18" charset="0"/>
              </a:defRPr>
            </a:lvl6pPr>
            <a:lvl7pPr marL="3028082" indent="-232929" eaLnBrk="0" fontAlgn="base" hangingPunct="0">
              <a:spcBef>
                <a:spcPct val="0"/>
              </a:spcBef>
              <a:spcAft>
                <a:spcPct val="0"/>
              </a:spcAft>
              <a:defRPr sz="2400">
                <a:solidFill>
                  <a:schemeClr val="tx1"/>
                </a:solidFill>
                <a:latin typeface="Times New Roman" pitchFamily="18" charset="0"/>
              </a:defRPr>
            </a:lvl7pPr>
            <a:lvl8pPr marL="3493941" indent="-232929" eaLnBrk="0" fontAlgn="base" hangingPunct="0">
              <a:spcBef>
                <a:spcPct val="0"/>
              </a:spcBef>
              <a:spcAft>
                <a:spcPct val="0"/>
              </a:spcAft>
              <a:defRPr sz="2400">
                <a:solidFill>
                  <a:schemeClr val="tx1"/>
                </a:solidFill>
                <a:latin typeface="Times New Roman" pitchFamily="18" charset="0"/>
              </a:defRPr>
            </a:lvl8pPr>
            <a:lvl9pPr marL="3959800" indent="-232929" eaLnBrk="0" fontAlgn="base" hangingPunct="0">
              <a:spcBef>
                <a:spcPct val="0"/>
              </a:spcBef>
              <a:spcAft>
                <a:spcPct val="0"/>
              </a:spcAft>
              <a:defRPr sz="2400">
                <a:solidFill>
                  <a:schemeClr val="tx1"/>
                </a:solidFill>
                <a:latin typeface="Times New Roman" pitchFamily="18" charset="0"/>
              </a:defRPr>
            </a:lvl9pPr>
          </a:lstStyle>
          <a:p>
            <a:pPr eaLnBrk="1" hangingPunct="1"/>
            <a:fld id="{5EDB238E-CEC3-4F8F-96E1-27337104856F}" type="slidenum">
              <a:rPr lang="en-US" sz="1300"/>
              <a:pPr eaLnBrk="1" hangingPunct="1"/>
              <a:t>150</a:t>
            </a:fld>
            <a:endParaRPr lang="en-US" sz="1300"/>
          </a:p>
        </p:txBody>
      </p:sp>
    </p:spTree>
    <p:extLst>
      <p:ext uri="{BB962C8B-B14F-4D97-AF65-F5344CB8AC3E}">
        <p14:creationId xmlns:p14="http://schemas.microsoft.com/office/powerpoint/2010/main" val="195178902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5.png"/><Relationship Id="rId4" Type="http://schemas.microsoft.com/office/2007/relationships/hdphoto" Target="../media/hdphoto2.wdp"/></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5.png"/><Relationship Id="rId4" Type="http://schemas.microsoft.com/office/2007/relationships/hdphoto" Target="../media/hdphoto2.wdp"/></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2.xml"/><Relationship Id="rId5" Type="http://schemas.openxmlformats.org/officeDocument/2006/relationships/image" Target="../media/image5.png"/><Relationship Id="rId4" Type="http://schemas.microsoft.com/office/2007/relationships/hdphoto" Target="../media/hdphoto1.wdp"/></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2.xml"/><Relationship Id="rId5" Type="http://schemas.openxmlformats.org/officeDocument/2006/relationships/image" Target="../media/image5.png"/><Relationship Id="rId4" Type="http://schemas.microsoft.com/office/2007/relationships/hdphoto" Target="../media/hdphoto1.wdp"/></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2.xml"/><Relationship Id="rId5" Type="http://schemas.openxmlformats.org/officeDocument/2006/relationships/image" Target="../media/image5.png"/><Relationship Id="rId4" Type="http://schemas.microsoft.com/office/2007/relationships/hdphoto" Target="../media/hdphoto1.wdp"/></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2.xml"/><Relationship Id="rId5" Type="http://schemas.openxmlformats.org/officeDocument/2006/relationships/image" Target="../media/image5.png"/><Relationship Id="rId4" Type="http://schemas.microsoft.com/office/2007/relationships/hdphoto" Target="../media/hdphoto1.wdp"/></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2.xml"/><Relationship Id="rId5" Type="http://schemas.openxmlformats.org/officeDocument/2006/relationships/image" Target="../media/image5.png"/><Relationship Id="rId4" Type="http://schemas.microsoft.com/office/2007/relationships/hdphoto" Target="../media/hdphoto1.wdp"/></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2.xml"/><Relationship Id="rId5" Type="http://schemas.openxmlformats.org/officeDocument/2006/relationships/image" Target="../media/image5.png"/><Relationship Id="rId4" Type="http://schemas.microsoft.com/office/2007/relationships/hdphoto" Target="../media/hdphoto1.wdp"/></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5.png"/><Relationship Id="rId4" Type="http://schemas.microsoft.com/office/2007/relationships/hdphoto" Target="../media/hdphoto2.wdp"/></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2.xml"/><Relationship Id="rId5" Type="http://schemas.openxmlformats.org/officeDocument/2006/relationships/image" Target="../media/image5.png"/><Relationship Id="rId4" Type="http://schemas.microsoft.com/office/2007/relationships/hdphoto" Target="../media/hdphoto1.wdp"/></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2.xml"/><Relationship Id="rId4" Type="http://schemas.microsoft.com/office/2007/relationships/hdphoto" Target="../media/hdphoto3.wdp"/></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5.png"/><Relationship Id="rId4" Type="http://schemas.microsoft.com/office/2007/relationships/hdphoto" Target="../media/hdphoto2.wdp"/></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5.png"/><Relationship Id="rId4" Type="http://schemas.microsoft.com/office/2007/relationships/hdphoto" Target="../media/hdphoto2.wdp"/></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5.png"/><Relationship Id="rId4" Type="http://schemas.microsoft.com/office/2007/relationships/hdphoto" Target="../media/hdphoto2.wdp"/></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1219200" y="3352800"/>
            <a:ext cx="6858000" cy="1524000"/>
          </a:xfrm>
          <a:noFill/>
        </p:spPr>
        <p:txBody>
          <a:bodyPr anchor="t" anchorCtr="0">
            <a:normAutofit/>
          </a:bodyPr>
          <a:lstStyle>
            <a:lvl1pPr algn="r">
              <a:defRPr sz="4400">
                <a:solidFill>
                  <a:schemeClr val="tx1"/>
                </a:solidFill>
              </a:defRPr>
            </a:lvl1pPr>
          </a:lstStyle>
          <a:p>
            <a:r>
              <a:rPr kumimoji="0" lang="en-US" dirty="0" smtClean="0"/>
              <a:t>Click to edit Master title style</a:t>
            </a:r>
            <a:endParaRPr kumimoji="0" lang="en-US" dirty="0"/>
          </a:p>
        </p:txBody>
      </p:sp>
      <p:sp>
        <p:nvSpPr>
          <p:cNvPr id="9" name="Subtitle 8"/>
          <p:cNvSpPr>
            <a:spLocks noGrp="1"/>
          </p:cNvSpPr>
          <p:nvPr>
            <p:ph type="subTitle" idx="1"/>
          </p:nvPr>
        </p:nvSpPr>
        <p:spPr>
          <a:xfrm>
            <a:off x="1219200" y="5124450"/>
            <a:ext cx="6858000" cy="533400"/>
          </a:xfrm>
        </p:spPr>
        <p:txBody>
          <a:bodyPr>
            <a:noAutofit/>
          </a:bodyPr>
          <a:lstStyle>
            <a:lvl1pPr marL="0" indent="0" algn="r">
              <a:buNone/>
              <a:defRPr sz="3200">
                <a:solidFill>
                  <a:schemeClr val="tx1"/>
                </a:solidFill>
                <a:latin typeface="Calibri" panose="020F0502020204030204" pitchFamily="34" charset="0"/>
                <a:ea typeface="+mj-ea"/>
                <a:cs typeface="+mj-cs"/>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dirty="0" smtClean="0"/>
              <a:t>Click to edit Master subtitle style</a:t>
            </a:r>
            <a:endParaRPr kumimoji="0" lang="en-US" dirty="0"/>
          </a:p>
        </p:txBody>
      </p:sp>
      <p:sp>
        <p:nvSpPr>
          <p:cNvPr id="21" name="Rectangle 20"/>
          <p:cNvSpPr/>
          <p:nvPr/>
        </p:nvSpPr>
        <p:spPr>
          <a:xfrm>
            <a:off x="904875" y="3276600"/>
            <a:ext cx="7315200" cy="1651635"/>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pPr>
            <a:endParaRPr lang="en-US">
              <a:solidFill>
                <a:prstClr val="white"/>
              </a:solidFill>
            </a:endParaRPr>
          </a:p>
        </p:txBody>
      </p:sp>
      <p:sp>
        <p:nvSpPr>
          <p:cNvPr id="22" name="Rectangle 21"/>
          <p:cNvSpPr/>
          <p:nvPr/>
        </p:nvSpPr>
        <p:spPr>
          <a:xfrm>
            <a:off x="904875" y="3276600"/>
            <a:ext cx="228600" cy="1651635"/>
          </a:xfrm>
          <a:prstGeom prst="rect">
            <a:avLst/>
          </a:prstGeom>
          <a:solidFill>
            <a:srgbClr val="5E3886"/>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pPr>
            <a:endParaRPr lang="en-US">
              <a:solidFill>
                <a:prstClr val="white"/>
              </a:solidFill>
            </a:endParaRPr>
          </a:p>
        </p:txBody>
      </p:sp>
      <p:sp>
        <p:nvSpPr>
          <p:cNvPr id="32" name="Rectangle 31"/>
          <p:cNvSpPr/>
          <p:nvPr/>
        </p:nvSpPr>
        <p:spPr>
          <a:xfrm>
            <a:off x="914400" y="5048250"/>
            <a:ext cx="228600" cy="685800"/>
          </a:xfrm>
          <a:prstGeom prst="rect">
            <a:avLst/>
          </a:prstGeom>
          <a:solidFill>
            <a:srgbClr val="B1D45A"/>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pPr>
            <a:endParaRPr lang="en-US">
              <a:solidFill>
                <a:prstClr val="white"/>
              </a:solidFill>
            </a:endParaRPr>
          </a:p>
        </p:txBody>
      </p:sp>
      <p:pic>
        <p:nvPicPr>
          <p:cNvPr id="13"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03490" y="6291778"/>
            <a:ext cx="8205387"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2"/>
          <p:cNvPicPr>
            <a:picLocks noChangeAspect="1" noChangeArrowheads="1"/>
          </p:cNvPicPr>
          <p:nvPr userDrawn="1"/>
        </p:nvPicPr>
        <p:blipFill>
          <a:blip r:embed="rId3" cstate="print">
            <a:clrChange>
              <a:clrFrom>
                <a:srgbClr val="BFBFBF"/>
              </a:clrFrom>
              <a:clrTo>
                <a:srgbClr val="BFBFBF">
                  <a:alpha val="0"/>
                </a:srgbClr>
              </a:clrTo>
            </a:clrChange>
            <a:biLevel thresh="75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304798" y="6276823"/>
            <a:ext cx="1371602" cy="5337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4"/>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4877637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extLst>
      <p:ext uri="{BB962C8B-B14F-4D97-AF65-F5344CB8AC3E}">
        <p14:creationId xmlns:p14="http://schemas.microsoft.com/office/powerpoint/2010/main" val="17152471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914400" y="274638"/>
            <a:ext cx="5562600" cy="5851525"/>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9" name="Straight Connector 8"/>
          <p:cNvSpPr>
            <a:spLocks noChangeShapeType="1"/>
          </p:cNvSpPr>
          <p:nvPr/>
        </p:nvSpPr>
        <p:spPr bwMode="auto">
          <a:xfrm rot="5400000">
            <a:off x="3629607" y="3201952"/>
            <a:ext cx="585216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pPr eaLnBrk="1" fontAlgn="auto" hangingPunct="1">
              <a:spcBef>
                <a:spcPts val="0"/>
              </a:spcBef>
              <a:spcAft>
                <a:spcPts val="0"/>
              </a:spcAft>
            </a:pPr>
            <a:endParaRPr lang="en-US">
              <a:solidFill>
                <a:prstClr val="black"/>
              </a:solidFill>
              <a:latin typeface="Gill Sans MT"/>
            </a:endParaRPr>
          </a:p>
        </p:txBody>
      </p:sp>
      <p:pic>
        <p:nvPicPr>
          <p:cNvPr id="16"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rot="5400000">
            <a:off x="-2417348" y="2963339"/>
            <a:ext cx="5853141"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2"/>
          <p:cNvPicPr>
            <a:picLocks noChangeAspect="1" noChangeArrowheads="1"/>
          </p:cNvPicPr>
          <p:nvPr userDrawn="1"/>
        </p:nvPicPr>
        <p:blipFill>
          <a:blip r:embed="rId3" cstate="print">
            <a:clrChange>
              <a:clrFrom>
                <a:srgbClr val="BFBFBF"/>
              </a:clrFrom>
              <a:clrTo>
                <a:srgbClr val="BFBFBF">
                  <a:alpha val="0"/>
                </a:srgbClr>
              </a:clrTo>
            </a:clrChange>
            <a:biLevel thresh="75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rot="5400000">
            <a:off x="-190350" y="495150"/>
            <a:ext cx="1371602" cy="5337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 name="Picture 17"/>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rot="5400000">
            <a:off x="-512698" y="4961024"/>
            <a:ext cx="2212848" cy="672800"/>
          </a:xfrm>
          <a:prstGeom prst="rect">
            <a:avLst/>
          </a:prstGeom>
        </p:spPr>
      </p:pic>
    </p:spTree>
    <p:extLst>
      <p:ext uri="{BB962C8B-B14F-4D97-AF65-F5344CB8AC3E}">
        <p14:creationId xmlns:p14="http://schemas.microsoft.com/office/powerpoint/2010/main" val="25305384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5613" y="273050"/>
            <a:ext cx="8226425"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5613" y="1598613"/>
            <a:ext cx="4037012" cy="44973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5025" y="1598613"/>
            <a:ext cx="4037013" cy="44973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70"/>
          <p:cNvSpPr>
            <a:spLocks noGrp="1" noChangeArrowheads="1"/>
          </p:cNvSpPr>
          <p:nvPr>
            <p:ph type="sldNum" sz="quarter" idx="10"/>
          </p:nvPr>
        </p:nvSpPr>
        <p:spPr>
          <a:xfrm>
            <a:off x="6251448" y="6556248"/>
            <a:ext cx="588336" cy="228600"/>
          </a:xfrm>
          <a:prstGeom prst="rect">
            <a:avLst/>
          </a:prstGeom>
          <a:ln/>
        </p:spPr>
        <p:txBody>
          <a:bodyPr/>
          <a:lstStyle>
            <a:lvl1pPr>
              <a:defRPr/>
            </a:lvl1pPr>
          </a:lstStyle>
          <a:p>
            <a:pPr>
              <a:defRPr/>
            </a:pPr>
            <a:fld id="{114813B1-857E-4D46-BE5D-9A28513CA6BB}" type="slidenum">
              <a:rPr lang="en-US"/>
              <a:pPr>
                <a:defRPr/>
              </a:pPr>
              <a:t>‹#›</a:t>
            </a:fld>
            <a:endParaRPr lang="en-US"/>
          </a:p>
        </p:txBody>
      </p:sp>
    </p:spTree>
    <p:extLst>
      <p:ext uri="{BB962C8B-B14F-4D97-AF65-F5344CB8AC3E}">
        <p14:creationId xmlns:p14="http://schemas.microsoft.com/office/powerpoint/2010/main" val="269891160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AndTx">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339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648200" y="1600200"/>
            <a:ext cx="4038600" cy="45339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218"/>
          <p:cNvSpPr>
            <a:spLocks noGrp="1" noChangeArrowheads="1"/>
          </p:cNvSpPr>
          <p:nvPr>
            <p:ph type="sldNum" sz="quarter" idx="10"/>
          </p:nvPr>
        </p:nvSpPr>
        <p:spPr>
          <a:xfrm>
            <a:off x="6251448" y="6556248"/>
            <a:ext cx="588336" cy="228600"/>
          </a:xfrm>
          <a:prstGeom prst="rect">
            <a:avLst/>
          </a:prstGeom>
        </p:spPr>
        <p:txBody>
          <a:bodyPr/>
          <a:lstStyle>
            <a:lvl1pPr>
              <a:defRPr/>
            </a:lvl1pPr>
          </a:lstStyle>
          <a:p>
            <a:pPr>
              <a:defRPr/>
            </a:pPr>
            <a:fld id="{AE7B05DB-FC04-4768-9B1A-64CA06E6BA5A}" type="slidenum">
              <a:rPr lang="en-US"/>
              <a:pPr>
                <a:defRPr/>
              </a:pPr>
              <a:t>‹#›</a:t>
            </a:fld>
            <a:endParaRPr lang="en-US"/>
          </a:p>
        </p:txBody>
      </p:sp>
      <p:sp>
        <p:nvSpPr>
          <p:cNvPr id="6" name="Rectangle 219"/>
          <p:cNvSpPr>
            <a:spLocks noGrp="1" noChangeArrowheads="1"/>
          </p:cNvSpPr>
          <p:nvPr>
            <p:ph type="dt" sz="half" idx="11"/>
          </p:nvPr>
        </p:nvSpPr>
        <p:spPr>
          <a:xfrm>
            <a:off x="457200" y="6243638"/>
            <a:ext cx="2133600" cy="457200"/>
          </a:xfrm>
          <a:prstGeom prst="rect">
            <a:avLst/>
          </a:prstGeom>
        </p:spPr>
        <p:txBody>
          <a:bodyPr/>
          <a:lstStyle>
            <a:lvl1pPr>
              <a:defRPr>
                <a:latin typeface="Arial" charset="0"/>
              </a:defRPr>
            </a:lvl1pPr>
          </a:lstStyle>
          <a:p>
            <a:pPr>
              <a:defRPr/>
            </a:pPr>
            <a:endParaRPr lang="en-US"/>
          </a:p>
        </p:txBody>
      </p:sp>
    </p:spTree>
    <p:extLst>
      <p:ext uri="{BB962C8B-B14F-4D97-AF65-F5344CB8AC3E}">
        <p14:creationId xmlns:p14="http://schemas.microsoft.com/office/powerpoint/2010/main" val="176041337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5613" y="273050"/>
            <a:ext cx="8226425"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5613" y="1598613"/>
            <a:ext cx="4037012" cy="44973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5025" y="1598613"/>
            <a:ext cx="4037013" cy="21717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5025" y="3922713"/>
            <a:ext cx="4037013" cy="21732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70"/>
          <p:cNvSpPr>
            <a:spLocks noGrp="1" noChangeArrowheads="1"/>
          </p:cNvSpPr>
          <p:nvPr>
            <p:ph type="sldNum" sz="quarter" idx="10"/>
          </p:nvPr>
        </p:nvSpPr>
        <p:spPr>
          <a:xfrm>
            <a:off x="6251448" y="6556248"/>
            <a:ext cx="588336" cy="228600"/>
          </a:xfrm>
          <a:prstGeom prst="rect">
            <a:avLst/>
          </a:prstGeom>
          <a:ln/>
        </p:spPr>
        <p:txBody>
          <a:bodyPr/>
          <a:lstStyle>
            <a:lvl1pPr>
              <a:defRPr/>
            </a:lvl1pPr>
          </a:lstStyle>
          <a:p>
            <a:pPr>
              <a:defRPr/>
            </a:pPr>
            <a:fld id="{CBE6F69D-EC7C-4158-B48B-7F1BD0375DFA}" type="slidenum">
              <a:rPr lang="en-US"/>
              <a:pPr>
                <a:defRPr/>
              </a:pPr>
              <a:t>‹#›</a:t>
            </a:fld>
            <a:endParaRPr lang="en-US"/>
          </a:p>
        </p:txBody>
      </p:sp>
    </p:spTree>
    <p:extLst>
      <p:ext uri="{BB962C8B-B14F-4D97-AF65-F5344CB8AC3E}">
        <p14:creationId xmlns:p14="http://schemas.microsoft.com/office/powerpoint/2010/main" val="246826455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5613" y="273050"/>
            <a:ext cx="8226425"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5613" y="1598613"/>
            <a:ext cx="4037012" cy="44973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5025" y="1598613"/>
            <a:ext cx="4037013" cy="21717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5025" y="3922713"/>
            <a:ext cx="4037013" cy="21732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70"/>
          <p:cNvSpPr>
            <a:spLocks noGrp="1" noChangeArrowheads="1"/>
          </p:cNvSpPr>
          <p:nvPr>
            <p:ph type="sldNum" sz="quarter" idx="10"/>
          </p:nvPr>
        </p:nvSpPr>
        <p:spPr>
          <a:xfrm>
            <a:off x="6251448" y="6556248"/>
            <a:ext cx="588336" cy="228600"/>
          </a:xfrm>
          <a:prstGeom prst="rect">
            <a:avLst/>
          </a:prstGeom>
          <a:ln/>
        </p:spPr>
        <p:txBody>
          <a:bodyPr/>
          <a:lstStyle>
            <a:lvl1pPr>
              <a:defRPr/>
            </a:lvl1pPr>
          </a:lstStyle>
          <a:p>
            <a:pPr>
              <a:defRPr/>
            </a:pPr>
            <a:fld id="{BD444616-E14A-46A0-A6D3-6E66F6B1A6DF}" type="slidenum">
              <a:rPr lang="en-US"/>
              <a:pPr>
                <a:defRPr/>
              </a:pPr>
              <a:t>‹#›</a:t>
            </a:fld>
            <a:endParaRPr lang="en-US"/>
          </a:p>
        </p:txBody>
      </p:sp>
    </p:spTree>
    <p:extLst>
      <p:ext uri="{BB962C8B-B14F-4D97-AF65-F5344CB8AC3E}">
        <p14:creationId xmlns:p14="http://schemas.microsoft.com/office/powerpoint/2010/main" val="261382528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838200" y="3048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914400" y="1752600"/>
            <a:ext cx="3810000" cy="4800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876800" y="1752600"/>
            <a:ext cx="3810000" cy="4800600"/>
          </a:xfrm>
        </p:spPr>
        <p:txBody>
          <a:bodyPr/>
          <a:lstStyle/>
          <a:p>
            <a:pPr lvl="0"/>
            <a:r>
              <a:rPr lang="en-US" noProof="0" smtClean="0"/>
              <a:t>Click icon to add clip art</a:t>
            </a:r>
          </a:p>
        </p:txBody>
      </p:sp>
    </p:spTree>
    <p:extLst>
      <p:ext uri="{BB962C8B-B14F-4D97-AF65-F5344CB8AC3E}">
        <p14:creationId xmlns:p14="http://schemas.microsoft.com/office/powerpoint/2010/main" val="353838281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5613" y="273050"/>
            <a:ext cx="8226425"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455613" y="1598613"/>
            <a:ext cx="4037012" cy="21717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5025" y="1598613"/>
            <a:ext cx="4037013" cy="21717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55613" y="3922713"/>
            <a:ext cx="4037012" cy="21732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5025" y="3922713"/>
            <a:ext cx="4037013" cy="21732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70"/>
          <p:cNvSpPr>
            <a:spLocks noGrp="1" noChangeArrowheads="1"/>
          </p:cNvSpPr>
          <p:nvPr>
            <p:ph type="sldNum" sz="quarter" idx="10"/>
          </p:nvPr>
        </p:nvSpPr>
        <p:spPr>
          <a:xfrm>
            <a:off x="6553200" y="6242050"/>
            <a:ext cx="2130425" cy="474663"/>
          </a:xfrm>
          <a:prstGeom prst="rect">
            <a:avLst/>
          </a:prstGeom>
        </p:spPr>
        <p:txBody>
          <a:bodyPr/>
          <a:lstStyle>
            <a:lvl1pPr>
              <a:defRPr/>
            </a:lvl1pPr>
          </a:lstStyle>
          <a:p>
            <a:pPr>
              <a:defRPr/>
            </a:pPr>
            <a:fld id="{194AD6B3-B1B7-49E5-B823-7FEAA2E29BEA}" type="slidenum">
              <a:rPr lang="en-US"/>
              <a:pPr>
                <a:defRPr/>
              </a:pPr>
              <a:t>‹#›</a:t>
            </a:fld>
            <a:endParaRPr lang="en-US"/>
          </a:p>
        </p:txBody>
      </p:sp>
    </p:spTree>
    <p:extLst>
      <p:ext uri="{BB962C8B-B14F-4D97-AF65-F5344CB8AC3E}">
        <p14:creationId xmlns:p14="http://schemas.microsoft.com/office/powerpoint/2010/main" val="62255310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xAndMedia">
  <p:cSld name="Title, Text and Media Clip">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339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Media Placeholder 3"/>
          <p:cNvSpPr>
            <a:spLocks noGrp="1"/>
          </p:cNvSpPr>
          <p:nvPr>
            <p:ph type="media" sz="half" idx="2"/>
          </p:nvPr>
        </p:nvSpPr>
        <p:spPr>
          <a:xfrm>
            <a:off x="4648200" y="1600200"/>
            <a:ext cx="4038600" cy="4533900"/>
          </a:xfrm>
        </p:spPr>
        <p:txBody>
          <a:bodyPr/>
          <a:lstStyle/>
          <a:p>
            <a:pPr lvl="0"/>
            <a:endParaRPr lang="en-US" noProof="0" smtClean="0"/>
          </a:p>
        </p:txBody>
      </p:sp>
      <p:sp>
        <p:nvSpPr>
          <p:cNvPr id="5" name="Rectangle 218"/>
          <p:cNvSpPr>
            <a:spLocks noGrp="1" noChangeArrowheads="1"/>
          </p:cNvSpPr>
          <p:nvPr>
            <p:ph type="sldNum" sz="quarter" idx="10"/>
          </p:nvPr>
        </p:nvSpPr>
        <p:spPr>
          <a:xfrm>
            <a:off x="6251448" y="6556248"/>
            <a:ext cx="588336" cy="228600"/>
          </a:xfrm>
          <a:prstGeom prst="rect">
            <a:avLst/>
          </a:prstGeom>
        </p:spPr>
        <p:txBody>
          <a:bodyPr/>
          <a:lstStyle>
            <a:lvl1pPr>
              <a:defRPr/>
            </a:lvl1pPr>
          </a:lstStyle>
          <a:p>
            <a:pPr>
              <a:defRPr/>
            </a:pPr>
            <a:fld id="{D37BA7FA-DEB3-4EB5-A868-60568F930B69}" type="slidenum">
              <a:rPr lang="en-US"/>
              <a:pPr>
                <a:defRPr/>
              </a:pPr>
              <a:t>‹#›</a:t>
            </a:fld>
            <a:endParaRPr lang="en-US"/>
          </a:p>
        </p:txBody>
      </p:sp>
      <p:sp>
        <p:nvSpPr>
          <p:cNvPr id="6" name="Rectangle 219"/>
          <p:cNvSpPr>
            <a:spLocks noGrp="1" noChangeArrowheads="1"/>
          </p:cNvSpPr>
          <p:nvPr>
            <p:ph type="dt" sz="half" idx="11"/>
          </p:nvPr>
        </p:nvSpPr>
        <p:spPr>
          <a:xfrm>
            <a:off x="457200" y="6243638"/>
            <a:ext cx="2133600" cy="457200"/>
          </a:xfrm>
          <a:prstGeom prst="rect">
            <a:avLst/>
          </a:prstGeom>
        </p:spPr>
        <p:txBody>
          <a:bodyPr/>
          <a:lstStyle>
            <a:lvl1pPr>
              <a:defRPr>
                <a:latin typeface="Arial" charset="0"/>
              </a:defRPr>
            </a:lvl1pPr>
          </a:lstStyle>
          <a:p>
            <a:pPr>
              <a:defRPr/>
            </a:pPr>
            <a:endParaRPr lang="en-US"/>
          </a:p>
        </p:txBody>
      </p:sp>
    </p:spTree>
    <p:extLst>
      <p:ext uri="{BB962C8B-B14F-4D97-AF65-F5344CB8AC3E}">
        <p14:creationId xmlns:p14="http://schemas.microsoft.com/office/powerpoint/2010/main" val="214833054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00"/>
            <a:ext cx="8229600" cy="4533900"/>
          </a:xfrm>
        </p:spPr>
        <p:txBody>
          <a:bodyPr/>
          <a:lstStyle/>
          <a:p>
            <a:pPr lvl="0"/>
            <a:endParaRPr lang="en-US" noProof="0" smtClean="0"/>
          </a:p>
        </p:txBody>
      </p:sp>
      <p:sp>
        <p:nvSpPr>
          <p:cNvPr id="4" name="Rectangle 218"/>
          <p:cNvSpPr>
            <a:spLocks noGrp="1" noChangeArrowheads="1"/>
          </p:cNvSpPr>
          <p:nvPr>
            <p:ph type="sldNum" sz="quarter" idx="10"/>
          </p:nvPr>
        </p:nvSpPr>
        <p:spPr>
          <a:xfrm>
            <a:off x="6251448" y="6556248"/>
            <a:ext cx="588336" cy="228600"/>
          </a:xfrm>
          <a:prstGeom prst="rect">
            <a:avLst/>
          </a:prstGeom>
        </p:spPr>
        <p:txBody>
          <a:bodyPr/>
          <a:lstStyle>
            <a:lvl1pPr>
              <a:defRPr/>
            </a:lvl1pPr>
          </a:lstStyle>
          <a:p>
            <a:pPr>
              <a:defRPr/>
            </a:pPr>
            <a:fld id="{58C7E323-D131-4E3A-9E2F-77C209BD0B77}" type="slidenum">
              <a:rPr lang="en-US"/>
              <a:pPr>
                <a:defRPr/>
              </a:pPr>
              <a:t>‹#›</a:t>
            </a:fld>
            <a:endParaRPr lang="en-US"/>
          </a:p>
        </p:txBody>
      </p:sp>
      <p:sp>
        <p:nvSpPr>
          <p:cNvPr id="5" name="Rectangle 219"/>
          <p:cNvSpPr>
            <a:spLocks noGrp="1" noChangeArrowheads="1"/>
          </p:cNvSpPr>
          <p:nvPr>
            <p:ph type="dt" sz="half" idx="11"/>
          </p:nvPr>
        </p:nvSpPr>
        <p:spPr>
          <a:xfrm>
            <a:off x="457200" y="6243638"/>
            <a:ext cx="2133600" cy="457200"/>
          </a:xfrm>
          <a:prstGeom prst="rect">
            <a:avLst/>
          </a:prstGeom>
        </p:spPr>
        <p:txBody>
          <a:bodyPr/>
          <a:lstStyle>
            <a:lvl1pPr>
              <a:defRPr>
                <a:latin typeface="Arial" charset="0"/>
              </a:defRPr>
            </a:lvl1pPr>
          </a:lstStyle>
          <a:p>
            <a:pPr>
              <a:defRPr/>
            </a:pPr>
            <a:endParaRPr lang="en-US"/>
          </a:p>
        </p:txBody>
      </p:sp>
    </p:spTree>
    <p:extLst>
      <p:ext uri="{BB962C8B-B14F-4D97-AF65-F5344CB8AC3E}">
        <p14:creationId xmlns:p14="http://schemas.microsoft.com/office/powerpoint/2010/main" val="17990945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4400"/>
            </a:lvl1pPr>
          </a:lstStyle>
          <a:p>
            <a:r>
              <a:rPr kumimoji="0" lang="en-US" dirty="0" smtClean="0"/>
              <a:t>Click to edit Master title style</a:t>
            </a:r>
            <a:endParaRPr kumimoji="0" lang="en-US" dirty="0"/>
          </a:p>
        </p:txBody>
      </p:sp>
      <p:sp>
        <p:nvSpPr>
          <p:cNvPr id="8" name="Content Placeholder 7"/>
          <p:cNvSpPr>
            <a:spLocks noGrp="1"/>
          </p:cNvSpPr>
          <p:nvPr>
            <p:ph sz="quarter" idx="1"/>
          </p:nvPr>
        </p:nvSpPr>
        <p:spPr>
          <a:xfrm>
            <a:off x="457200" y="1219200"/>
            <a:ext cx="8229600" cy="4937760"/>
          </a:xfrm>
        </p:spPr>
        <p:txBody>
          <a:bodyPr/>
          <a:lstStyle>
            <a:lvl1pPr>
              <a:defRPr sz="3200"/>
            </a:lvl1pPr>
            <a:lvl2pPr>
              <a:defRPr sz="2600"/>
            </a:lvl2pPr>
            <a:lvl3pPr>
              <a:defRPr sz="2200"/>
            </a:lvl3pPr>
          </a:lstStyle>
          <a:p>
            <a:pPr lvl="0" eaLnBrk="1" latinLnBrk="0" hangingPunct="1"/>
            <a:r>
              <a:rPr lang="en-US" dirty="0" smtClean="0"/>
              <a:t>Click to edit Master text styles</a:t>
            </a:r>
          </a:p>
          <a:p>
            <a:pPr lvl="1" eaLnBrk="1" latinLnBrk="0" hangingPunct="1"/>
            <a:r>
              <a:rPr lang="en-US" dirty="0" smtClean="0"/>
              <a:t>Second level</a:t>
            </a:r>
          </a:p>
          <a:p>
            <a:pPr lvl="2" eaLnBrk="1" latinLnBrk="0" hangingPunct="1"/>
            <a:r>
              <a:rPr lang="en-US" dirty="0" smtClean="0"/>
              <a:t>Third level</a:t>
            </a:r>
          </a:p>
          <a:p>
            <a:pPr lvl="3" eaLnBrk="1" latinLnBrk="0" hangingPunct="1"/>
            <a:r>
              <a:rPr lang="en-US" dirty="0" smtClean="0"/>
              <a:t>Fourth level</a:t>
            </a:r>
          </a:p>
          <a:p>
            <a:pPr lvl="4" eaLnBrk="1" latinLnBrk="0" hangingPunct="1"/>
            <a:r>
              <a:rPr lang="en-US" dirty="0" smtClean="0"/>
              <a:t>Fifth level</a:t>
            </a:r>
            <a:endParaRPr kumimoji="0" lang="en-US" dirty="0"/>
          </a:p>
        </p:txBody>
      </p:sp>
    </p:spTree>
    <p:extLst>
      <p:ext uri="{BB962C8B-B14F-4D97-AF65-F5344CB8AC3E}">
        <p14:creationId xmlns:p14="http://schemas.microsoft.com/office/powerpoint/2010/main" val="23364339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04800"/>
            <a:ext cx="7772400" cy="1143000"/>
          </a:xfrm>
        </p:spPr>
        <p:txBody>
          <a:bodyPr/>
          <a:lstStyle/>
          <a:p>
            <a:r>
              <a:rPr lang="en-US" smtClean="0"/>
              <a:t>Click to edit Master title style</a:t>
            </a:r>
            <a:endParaRPr lang="en-US"/>
          </a:p>
        </p:txBody>
      </p:sp>
      <p:sp>
        <p:nvSpPr>
          <p:cNvPr id="3" name="ClipArt Placeholder 2"/>
          <p:cNvSpPr>
            <a:spLocks noGrp="1"/>
          </p:cNvSpPr>
          <p:nvPr>
            <p:ph type="clipArt" sz="half" idx="1"/>
          </p:nvPr>
        </p:nvSpPr>
        <p:spPr>
          <a:xfrm>
            <a:off x="914400" y="1752600"/>
            <a:ext cx="3810000" cy="4800600"/>
          </a:xfrm>
        </p:spPr>
        <p:txBody>
          <a:bodyPr/>
          <a:lstStyle/>
          <a:p>
            <a:pPr lvl="0"/>
            <a:r>
              <a:rPr lang="en-US" noProof="0" smtClean="0"/>
              <a:t>Click icon to add clip art</a:t>
            </a:r>
          </a:p>
        </p:txBody>
      </p:sp>
      <p:sp>
        <p:nvSpPr>
          <p:cNvPr id="4" name="Text Placeholder 3"/>
          <p:cNvSpPr>
            <a:spLocks noGrp="1"/>
          </p:cNvSpPr>
          <p:nvPr>
            <p:ph type="body" sz="half" idx="2"/>
          </p:nvPr>
        </p:nvSpPr>
        <p:spPr>
          <a:xfrm>
            <a:off x="4876800" y="1752600"/>
            <a:ext cx="3810000" cy="4800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21329557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838200" y="304800"/>
            <a:ext cx="7772400" cy="11430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914400" y="1752600"/>
            <a:ext cx="7772400" cy="4800600"/>
          </a:xfrm>
        </p:spPr>
        <p:txBody>
          <a:bodyPr/>
          <a:lstStyle/>
          <a:p>
            <a:pPr lvl="0"/>
            <a:r>
              <a:rPr lang="en-US" noProof="0" smtClean="0"/>
              <a:t>Click icon to add chart</a:t>
            </a:r>
          </a:p>
        </p:txBody>
      </p:sp>
    </p:spTree>
    <p:extLst>
      <p:ext uri="{BB962C8B-B14F-4D97-AF65-F5344CB8AC3E}">
        <p14:creationId xmlns:p14="http://schemas.microsoft.com/office/powerpoint/2010/main" val="181508641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1219200" y="3352800"/>
            <a:ext cx="6858000" cy="1524000"/>
          </a:xfrm>
          <a:noFill/>
        </p:spPr>
        <p:txBody>
          <a:bodyPr anchor="t" anchorCtr="0">
            <a:normAutofit/>
          </a:bodyPr>
          <a:lstStyle>
            <a:lvl1pPr algn="r">
              <a:defRPr sz="4400">
                <a:solidFill>
                  <a:schemeClr val="tx1"/>
                </a:solidFill>
              </a:defRPr>
            </a:lvl1pPr>
          </a:lstStyle>
          <a:p>
            <a:endParaRPr kumimoji="0" lang="en-US" dirty="0"/>
          </a:p>
        </p:txBody>
      </p:sp>
      <p:sp>
        <p:nvSpPr>
          <p:cNvPr id="9" name="Subtitle 8"/>
          <p:cNvSpPr>
            <a:spLocks noGrp="1"/>
          </p:cNvSpPr>
          <p:nvPr>
            <p:ph type="subTitle" idx="1"/>
          </p:nvPr>
        </p:nvSpPr>
        <p:spPr>
          <a:xfrm>
            <a:off x="1219200" y="5124450"/>
            <a:ext cx="6858000" cy="533400"/>
          </a:xfrm>
        </p:spPr>
        <p:txBody>
          <a:bodyPr>
            <a:noAutofit/>
          </a:bodyPr>
          <a:lstStyle>
            <a:lvl1pPr marL="0" indent="0" algn="r">
              <a:buNone/>
              <a:defRPr sz="3200">
                <a:solidFill>
                  <a:schemeClr val="tx1"/>
                </a:solidFill>
                <a:latin typeface="Calibri" panose="020F0502020204030204" pitchFamily="34" charset="0"/>
                <a:ea typeface="+mj-ea"/>
                <a:cs typeface="+mj-cs"/>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dirty="0" smtClean="0"/>
              <a:t>Click to edit Master subtitle style</a:t>
            </a:r>
            <a:endParaRPr kumimoji="0" lang="en-US" dirty="0"/>
          </a:p>
        </p:txBody>
      </p:sp>
      <p:sp>
        <p:nvSpPr>
          <p:cNvPr id="21" name="Rectangle 20"/>
          <p:cNvSpPr/>
          <p:nvPr/>
        </p:nvSpPr>
        <p:spPr>
          <a:xfrm>
            <a:off x="904875" y="3276600"/>
            <a:ext cx="7315200" cy="1655064"/>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pPr>
            <a:endParaRPr lang="en-US">
              <a:solidFill>
                <a:prstClr val="white"/>
              </a:solidFill>
            </a:endParaRPr>
          </a:p>
        </p:txBody>
      </p:sp>
      <p:sp>
        <p:nvSpPr>
          <p:cNvPr id="22" name="Rectangle 21"/>
          <p:cNvSpPr/>
          <p:nvPr/>
        </p:nvSpPr>
        <p:spPr>
          <a:xfrm>
            <a:off x="904875" y="3276600"/>
            <a:ext cx="228600" cy="1651635"/>
          </a:xfrm>
          <a:prstGeom prst="rect">
            <a:avLst/>
          </a:prstGeom>
          <a:solidFill>
            <a:srgbClr val="B1D45A"/>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pPr>
            <a:endParaRPr lang="en-US">
              <a:solidFill>
                <a:prstClr val="white"/>
              </a:solidFill>
            </a:endParaRPr>
          </a:p>
        </p:txBody>
      </p:sp>
      <p:sp>
        <p:nvSpPr>
          <p:cNvPr id="32" name="Rectangle 31"/>
          <p:cNvSpPr/>
          <p:nvPr/>
        </p:nvSpPr>
        <p:spPr>
          <a:xfrm>
            <a:off x="914400" y="5048250"/>
            <a:ext cx="228600" cy="685800"/>
          </a:xfrm>
          <a:prstGeom prst="rect">
            <a:avLst/>
          </a:prstGeom>
          <a:solidFill>
            <a:srgbClr val="5E3886"/>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pPr>
            <a:endParaRPr lang="en-US">
              <a:solidFill>
                <a:prstClr val="white"/>
              </a:solidFill>
            </a:endParaRPr>
          </a:p>
        </p:txBody>
      </p:sp>
      <p:pic>
        <p:nvPicPr>
          <p:cNvPr id="24"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77852" y="6305550"/>
            <a:ext cx="8229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 name="Picture 2"/>
          <p:cNvPicPr>
            <a:picLocks noChangeAspect="1" noChangeArrowheads="1"/>
          </p:cNvPicPr>
          <p:nvPr userDrawn="1"/>
        </p:nvPicPr>
        <p:blipFill>
          <a:blip r:embed="rId3" cstate="print">
            <a:clrChange>
              <a:clrFrom>
                <a:srgbClr val="BFBFBF"/>
              </a:clrFrom>
              <a:clrTo>
                <a:srgbClr val="BFBFBF">
                  <a:alpha val="0"/>
                </a:srgbClr>
              </a:clrTo>
            </a:clrChange>
            <a:lum bright="70000" contrast="-70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477852" y="6344160"/>
            <a:ext cx="1046148" cy="4070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7" name="Picture 26"/>
          <p:cNvPicPr>
            <a:picLocks noChangeAspect="1"/>
          </p:cNvPicPr>
          <p:nvPr userDrawn="1"/>
        </p:nvPicPr>
        <p:blipFill>
          <a:blip r:embed="rId5" cstate="print">
            <a:lum bright="70000" contrast="-70000"/>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17489701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8" name="Content Placeholder 7"/>
          <p:cNvSpPr>
            <a:spLocks noGrp="1"/>
          </p:cNvSpPr>
          <p:nvPr>
            <p:ph sz="quarter" idx="1"/>
          </p:nvPr>
        </p:nvSpPr>
        <p:spPr>
          <a:xfrm>
            <a:off x="457200" y="1219200"/>
            <a:ext cx="8229600" cy="493776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pic>
        <p:nvPicPr>
          <p:cNvPr id="10"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77852" y="6305550"/>
            <a:ext cx="8229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2"/>
          <p:cNvPicPr>
            <a:picLocks noChangeAspect="1" noChangeArrowheads="1"/>
          </p:cNvPicPr>
          <p:nvPr userDrawn="1"/>
        </p:nvPicPr>
        <p:blipFill>
          <a:blip r:embed="rId3" cstate="print">
            <a:clrChange>
              <a:clrFrom>
                <a:srgbClr val="BFBFBF"/>
              </a:clrFrom>
              <a:clrTo>
                <a:srgbClr val="BFBFBF">
                  <a:alpha val="0"/>
                </a:srgbClr>
              </a:clrTo>
            </a:clrChange>
            <a:lum bright="70000" contrast="-70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477852" y="6344160"/>
            <a:ext cx="1046148" cy="4070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Picture 13"/>
          <p:cNvPicPr>
            <a:picLocks noChangeAspect="1"/>
          </p:cNvPicPr>
          <p:nvPr userDrawn="1"/>
        </p:nvPicPr>
        <p:blipFill>
          <a:blip r:embed="rId5" cstate="print">
            <a:lum bright="70000" contrast="-70000"/>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18750829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219200" y="2971800"/>
            <a:ext cx="6858000" cy="1066800"/>
          </a:xfrm>
        </p:spPr>
        <p:txBody>
          <a:bodyPr anchor="t" anchorCtr="0">
            <a:normAutofit/>
          </a:bodyPr>
          <a:lstStyle>
            <a:lvl1pPr algn="r">
              <a:buNone/>
              <a:defRPr sz="4400" b="0" cap="none" baseline="0">
                <a:solidFill>
                  <a:schemeClr val="bg1"/>
                </a:solidFill>
              </a:defRPr>
            </a:lvl1pPr>
          </a:lstStyle>
          <a:p>
            <a:r>
              <a:rPr kumimoji="0" lang="en-US" dirty="0" smtClean="0"/>
              <a:t>Click to edit Master title style</a:t>
            </a:r>
            <a:endParaRPr kumimoji="0" lang="en-US" dirty="0"/>
          </a:p>
        </p:txBody>
      </p:sp>
      <p:sp>
        <p:nvSpPr>
          <p:cNvPr id="3" name="Text Placeholder 2"/>
          <p:cNvSpPr>
            <a:spLocks noGrp="1"/>
          </p:cNvSpPr>
          <p:nvPr>
            <p:ph type="body" idx="1"/>
          </p:nvPr>
        </p:nvSpPr>
        <p:spPr>
          <a:xfrm>
            <a:off x="914400" y="4267200"/>
            <a:ext cx="7315200" cy="1143000"/>
          </a:xfrm>
        </p:spPr>
        <p:txBody>
          <a:bodyPr anchor="t" anchorCtr="0"/>
          <a:lstStyle>
            <a:lvl1pPr marL="0" indent="0" algn="r">
              <a:buNone/>
              <a:defRPr sz="20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dirty="0" smtClean="0"/>
              <a:t>Click to edit Master text styles</a:t>
            </a:r>
          </a:p>
        </p:txBody>
      </p:sp>
      <p:sp>
        <p:nvSpPr>
          <p:cNvPr id="7" name="Rectangle 6"/>
          <p:cNvSpPr/>
          <p:nvPr/>
        </p:nvSpPr>
        <p:spPr>
          <a:xfrm>
            <a:off x="914400" y="2819400"/>
            <a:ext cx="7315200" cy="1280160"/>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pPr>
            <a:endParaRPr lang="en-US">
              <a:solidFill>
                <a:prstClr val="white"/>
              </a:solidFill>
            </a:endParaRPr>
          </a:p>
        </p:txBody>
      </p:sp>
      <p:sp>
        <p:nvSpPr>
          <p:cNvPr id="8" name="Rectangle 7"/>
          <p:cNvSpPr/>
          <p:nvPr/>
        </p:nvSpPr>
        <p:spPr>
          <a:xfrm>
            <a:off x="914400" y="2819400"/>
            <a:ext cx="228600" cy="1280160"/>
          </a:xfrm>
          <a:prstGeom prst="rect">
            <a:avLst/>
          </a:prstGeom>
          <a:solidFill>
            <a:srgbClr val="5E3886"/>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pPr>
            <a:endParaRPr lang="en-US">
              <a:solidFill>
                <a:prstClr val="white"/>
              </a:solidFill>
            </a:endParaRPr>
          </a:p>
        </p:txBody>
      </p:sp>
      <p:sp>
        <p:nvSpPr>
          <p:cNvPr id="12" name="Subtitle 8"/>
          <p:cNvSpPr txBox="1">
            <a:spLocks/>
          </p:cNvSpPr>
          <p:nvPr userDrawn="1"/>
        </p:nvSpPr>
        <p:spPr>
          <a:xfrm>
            <a:off x="1219200" y="4572000"/>
            <a:ext cx="6858000" cy="533400"/>
          </a:xfrm>
          <a:prstGeom prst="rect">
            <a:avLst/>
          </a:prstGeom>
        </p:spPr>
        <p:txBody>
          <a:bodyPr vert="horz">
            <a:noAutofit/>
          </a:bodyPr>
          <a:lstStyle>
            <a:lvl1pPr marL="0" indent="0" algn="r" rtl="0" eaLnBrk="1" latinLnBrk="0" hangingPunct="1">
              <a:spcBef>
                <a:spcPts val="600"/>
              </a:spcBef>
              <a:buClr>
                <a:srgbClr val="5E3886"/>
              </a:buClr>
              <a:buSzPct val="76000"/>
              <a:buFont typeface="Wingdings 3"/>
              <a:buNone/>
              <a:defRPr kumimoji="0" sz="2000" kern="1200">
                <a:solidFill>
                  <a:schemeClr val="tx1"/>
                </a:solidFill>
                <a:latin typeface="Calibri" panose="020F0502020204030204" pitchFamily="34" charset="0"/>
                <a:ea typeface="+mj-ea"/>
                <a:cs typeface="+mj-cs"/>
              </a:defRPr>
            </a:lvl1pPr>
            <a:lvl2pPr marL="457200" indent="0" algn="ctr" rtl="0" eaLnBrk="1" latinLnBrk="0" hangingPunct="1">
              <a:spcBef>
                <a:spcPts val="500"/>
              </a:spcBef>
              <a:buClr>
                <a:srgbClr val="5E3886"/>
              </a:buClr>
              <a:buSzPct val="76000"/>
              <a:buFont typeface="Wingdings 3"/>
              <a:buNone/>
              <a:defRPr kumimoji="0" sz="2300" kern="1200">
                <a:solidFill>
                  <a:schemeClr val="tx1"/>
                </a:solidFill>
                <a:latin typeface="Calibri" panose="020F0502020204030204" pitchFamily="34" charset="0"/>
                <a:ea typeface="+mn-ea"/>
                <a:cs typeface="+mn-cs"/>
              </a:defRPr>
            </a:lvl2pPr>
            <a:lvl3pPr marL="914400" indent="0" algn="ctr" rtl="0" eaLnBrk="1" latinLnBrk="0" hangingPunct="1">
              <a:spcBef>
                <a:spcPts val="500"/>
              </a:spcBef>
              <a:buClr>
                <a:srgbClr val="5E3886"/>
              </a:buClr>
              <a:buSzPct val="76000"/>
              <a:buFont typeface="Wingdings 3"/>
              <a:buNone/>
              <a:defRPr kumimoji="0" sz="2000" kern="1200">
                <a:solidFill>
                  <a:schemeClr val="tx1"/>
                </a:solidFill>
                <a:latin typeface="Calibri" panose="020F0502020204030204" pitchFamily="34" charset="0"/>
                <a:ea typeface="+mn-ea"/>
                <a:cs typeface="+mn-cs"/>
              </a:defRPr>
            </a:lvl3pPr>
            <a:lvl4pPr marL="1371600" indent="0" algn="ctr" rtl="0" eaLnBrk="1" latinLnBrk="0" hangingPunct="1">
              <a:spcBef>
                <a:spcPts val="400"/>
              </a:spcBef>
              <a:buClr>
                <a:srgbClr val="5E3886"/>
              </a:buClr>
              <a:buSzPct val="70000"/>
              <a:buFont typeface="Wingdings"/>
              <a:buNone/>
              <a:defRPr kumimoji="0" sz="1800" kern="1200">
                <a:solidFill>
                  <a:schemeClr val="tx1"/>
                </a:solidFill>
                <a:latin typeface="Calibri" panose="020F0502020204030204" pitchFamily="34" charset="0"/>
                <a:ea typeface="+mn-ea"/>
                <a:cs typeface="+mn-cs"/>
              </a:defRPr>
            </a:lvl4pPr>
            <a:lvl5pPr marL="1828800" indent="0" algn="ctr" rtl="0" eaLnBrk="1" latinLnBrk="0" hangingPunct="1">
              <a:spcBef>
                <a:spcPts val="300"/>
              </a:spcBef>
              <a:buClr>
                <a:srgbClr val="5E3886"/>
              </a:buClr>
              <a:buSzPct val="70000"/>
              <a:buFont typeface="Wingdings"/>
              <a:buNone/>
              <a:defRPr kumimoji="0" sz="1600" kern="1200">
                <a:solidFill>
                  <a:schemeClr val="tx1"/>
                </a:solidFill>
                <a:latin typeface="Calibri" panose="020F0502020204030204" pitchFamily="34" charset="0"/>
                <a:ea typeface="+mn-ea"/>
                <a:cs typeface="+mn-cs"/>
              </a:defRPr>
            </a:lvl5pPr>
            <a:lvl6pPr marL="2286000" indent="0" algn="ctr" rtl="0" eaLnBrk="1" latinLnBrk="0" hangingPunct="1">
              <a:spcBef>
                <a:spcPts val="300"/>
              </a:spcBef>
              <a:buClr>
                <a:srgbClr val="9FB8CD">
                  <a:shade val="75000"/>
                </a:srgbClr>
              </a:buClr>
              <a:buSzPct val="75000"/>
              <a:buFont typeface="Wingdings 3"/>
              <a:buNone/>
              <a:defRPr kumimoji="0" lang="en-US" sz="1600" kern="1200" smtClean="0">
                <a:solidFill>
                  <a:schemeClr val="tx1"/>
                </a:solidFill>
                <a:latin typeface="+mn-lt"/>
                <a:ea typeface="+mn-ea"/>
                <a:cs typeface="+mn-cs"/>
              </a:defRPr>
            </a:lvl6pPr>
            <a:lvl7pPr marL="2743200" indent="0" algn="ctr" rtl="0" eaLnBrk="1" latinLnBrk="0" hangingPunct="1">
              <a:spcBef>
                <a:spcPts val="300"/>
              </a:spcBef>
              <a:buClr>
                <a:srgbClr val="727CA3">
                  <a:shade val="75000"/>
                </a:srgbClr>
              </a:buClr>
              <a:buSzPct val="75000"/>
              <a:buFont typeface="Wingdings 3"/>
              <a:buNone/>
              <a:defRPr kumimoji="0" lang="en-US" sz="1400" kern="1200" smtClean="0">
                <a:solidFill>
                  <a:schemeClr val="tx1"/>
                </a:solidFill>
                <a:latin typeface="+mn-lt"/>
                <a:ea typeface="+mn-ea"/>
                <a:cs typeface="+mn-cs"/>
              </a:defRPr>
            </a:lvl7pPr>
            <a:lvl8pPr marL="3200400" indent="0" algn="ctr" rtl="0" eaLnBrk="1" latinLnBrk="0" hangingPunct="1">
              <a:spcBef>
                <a:spcPts val="300"/>
              </a:spcBef>
              <a:buClr>
                <a:prstClr val="white">
                  <a:shade val="50000"/>
                </a:prstClr>
              </a:buClr>
              <a:buSzPct val="75000"/>
              <a:buFont typeface="Wingdings 3"/>
              <a:buNone/>
              <a:defRPr kumimoji="0" lang="en-US" sz="1400" kern="1200" smtClean="0">
                <a:solidFill>
                  <a:schemeClr val="tx1"/>
                </a:solidFill>
                <a:latin typeface="+mn-lt"/>
                <a:ea typeface="+mn-ea"/>
                <a:cs typeface="+mn-cs"/>
              </a:defRPr>
            </a:lvl8pPr>
            <a:lvl9pPr marL="3657600" indent="0" algn="ctr" rtl="0" eaLnBrk="1" latinLnBrk="0" hangingPunct="1">
              <a:spcBef>
                <a:spcPts val="300"/>
              </a:spcBef>
              <a:buClr>
                <a:srgbClr val="9FB8CD"/>
              </a:buClr>
              <a:buSzPct val="75000"/>
              <a:buFont typeface="Wingdings 3"/>
              <a:buNone/>
              <a:defRPr kumimoji="0" lang="en-US" sz="1200" kern="1200" smtClean="0">
                <a:solidFill>
                  <a:schemeClr val="tx1"/>
                </a:solidFill>
                <a:latin typeface="+mn-lt"/>
                <a:ea typeface="+mn-ea"/>
                <a:cs typeface="+mn-cs"/>
              </a:defRPr>
            </a:lvl9pPr>
          </a:lstStyle>
          <a:p>
            <a:pPr fontAlgn="auto">
              <a:spcAft>
                <a:spcPts val="0"/>
              </a:spcAft>
              <a:defRPr/>
            </a:pPr>
            <a:r>
              <a:rPr lang="en-US" sz="3200" dirty="0" smtClean="0">
                <a:solidFill>
                  <a:sysClr val="windowText" lastClr="000000"/>
                </a:solidFill>
              </a:rPr>
              <a:t>Click to edit Master subtitle style</a:t>
            </a:r>
            <a:endParaRPr lang="en-US" sz="3200" dirty="0">
              <a:solidFill>
                <a:sysClr val="windowText" lastClr="000000"/>
              </a:solidFill>
            </a:endParaRPr>
          </a:p>
        </p:txBody>
      </p:sp>
      <p:pic>
        <p:nvPicPr>
          <p:cNvPr id="14"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77852" y="6305550"/>
            <a:ext cx="8229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2"/>
          <p:cNvPicPr>
            <a:picLocks noChangeAspect="1" noChangeArrowheads="1"/>
          </p:cNvPicPr>
          <p:nvPr userDrawn="1"/>
        </p:nvPicPr>
        <p:blipFill>
          <a:blip r:embed="rId3" cstate="print">
            <a:clrChange>
              <a:clrFrom>
                <a:srgbClr val="BFBFBF"/>
              </a:clrFrom>
              <a:clrTo>
                <a:srgbClr val="BFBFBF">
                  <a:alpha val="0"/>
                </a:srgbClr>
              </a:clrTo>
            </a:clrChange>
            <a:lum bright="70000" contrast="-70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477852" y="6344160"/>
            <a:ext cx="1046148" cy="4070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 name="Picture 16"/>
          <p:cNvPicPr>
            <a:picLocks noChangeAspect="1"/>
          </p:cNvPicPr>
          <p:nvPr userDrawn="1"/>
        </p:nvPicPr>
        <p:blipFill>
          <a:blip r:embed="rId5" cstate="print">
            <a:lum bright="70000" contrast="-70000"/>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358364730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lstStyle/>
          <a:p>
            <a:r>
              <a:rPr kumimoji="0" lang="en-US" dirty="0" smtClean="0"/>
              <a:t>Click to edit Master title style</a:t>
            </a:r>
            <a:endParaRPr kumimoji="0" lang="en-US" dirty="0"/>
          </a:p>
        </p:txBody>
      </p:sp>
      <p:sp>
        <p:nvSpPr>
          <p:cNvPr id="9" name="Content Placeholder 8"/>
          <p:cNvSpPr>
            <a:spLocks noGrp="1"/>
          </p:cNvSpPr>
          <p:nvPr>
            <p:ph sz="quarter" idx="1"/>
          </p:nvPr>
        </p:nvSpPr>
        <p:spPr>
          <a:xfrm>
            <a:off x="457200" y="1219200"/>
            <a:ext cx="4041648" cy="493776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1" name="Content Placeholder 10"/>
          <p:cNvSpPr>
            <a:spLocks noGrp="1"/>
          </p:cNvSpPr>
          <p:nvPr>
            <p:ph sz="quarter" idx="2"/>
          </p:nvPr>
        </p:nvSpPr>
        <p:spPr>
          <a:xfrm>
            <a:off x="4632198" y="1216152"/>
            <a:ext cx="4041648" cy="493776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pic>
        <p:nvPicPr>
          <p:cNvPr id="12"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77852" y="6305550"/>
            <a:ext cx="8229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2"/>
          <p:cNvPicPr>
            <a:picLocks noChangeAspect="1" noChangeArrowheads="1"/>
          </p:cNvPicPr>
          <p:nvPr userDrawn="1"/>
        </p:nvPicPr>
        <p:blipFill>
          <a:blip r:embed="rId3" cstate="print">
            <a:clrChange>
              <a:clrFrom>
                <a:srgbClr val="BFBFBF"/>
              </a:clrFrom>
              <a:clrTo>
                <a:srgbClr val="BFBFBF">
                  <a:alpha val="0"/>
                </a:srgbClr>
              </a:clrTo>
            </a:clrChange>
            <a:lum bright="70000" contrast="-70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477852" y="6344160"/>
            <a:ext cx="1046148" cy="4070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 name="Picture 14"/>
          <p:cNvPicPr>
            <a:picLocks noChangeAspect="1"/>
          </p:cNvPicPr>
          <p:nvPr userDrawn="1"/>
        </p:nvPicPr>
        <p:blipFill>
          <a:blip r:embed="rId5" cstate="print">
            <a:lum bright="70000" contrast="-70000"/>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1710919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nchor="ctr"/>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285875"/>
            <a:ext cx="4040188" cy="685800"/>
          </a:xfrm>
          <a:noFill/>
          <a:ln>
            <a:noFill/>
          </a:ln>
        </p:spPr>
        <p:txBody>
          <a:bodyPr lIns="91440" anchor="b" anchorCtr="0">
            <a:noAutofit/>
          </a:bodyPr>
          <a:lstStyle>
            <a:lvl1pPr marL="0" indent="0">
              <a:buNone/>
              <a:defRPr sz="3200" b="1">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dirty="0" smtClean="0"/>
              <a:t>Click to edit</a:t>
            </a:r>
          </a:p>
        </p:txBody>
      </p:sp>
      <p:sp>
        <p:nvSpPr>
          <p:cNvPr id="4" name="Text Placeholder 3"/>
          <p:cNvSpPr>
            <a:spLocks noGrp="1"/>
          </p:cNvSpPr>
          <p:nvPr>
            <p:ph type="body" sz="half" idx="3"/>
          </p:nvPr>
        </p:nvSpPr>
        <p:spPr>
          <a:xfrm>
            <a:off x="4648200" y="1295400"/>
            <a:ext cx="4041775" cy="685800"/>
          </a:xfrm>
          <a:noFill/>
          <a:ln>
            <a:noFill/>
          </a:ln>
        </p:spPr>
        <p:txBody>
          <a:bodyPr lIns="91440" anchor="b" anchorCtr="0">
            <a:noAutofit/>
          </a:bodyPr>
          <a:lstStyle>
            <a:lvl1pPr marL="0" indent="0">
              <a:buNone/>
              <a:defRPr sz="3200" b="1">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dirty="0" smtClean="0"/>
              <a:t>Click to edit</a:t>
            </a:r>
          </a:p>
        </p:txBody>
      </p:sp>
      <p:sp>
        <p:nvSpPr>
          <p:cNvPr id="11" name="Content Placeholder 10"/>
          <p:cNvSpPr>
            <a:spLocks noGrp="1"/>
          </p:cNvSpPr>
          <p:nvPr>
            <p:ph sz="quarter" idx="2"/>
          </p:nvPr>
        </p:nvSpPr>
        <p:spPr>
          <a:xfrm>
            <a:off x="457200" y="2133600"/>
            <a:ext cx="4038600" cy="4038600"/>
          </a:xfrm>
        </p:spPr>
        <p:txBody>
          <a:bodyPr/>
          <a:lstStyle/>
          <a:p>
            <a:pPr lvl="0" eaLnBrk="1" latinLnBrk="0" hangingPunct="1"/>
            <a:r>
              <a:rPr lang="en-US" dirty="0" smtClean="0"/>
              <a:t>Click to edit Master text styles</a:t>
            </a:r>
          </a:p>
          <a:p>
            <a:pPr lvl="1" eaLnBrk="1" latinLnBrk="0" hangingPunct="1"/>
            <a:r>
              <a:rPr lang="en-US" dirty="0" smtClean="0"/>
              <a:t>Second level</a:t>
            </a:r>
          </a:p>
          <a:p>
            <a:pPr lvl="2" eaLnBrk="1" latinLnBrk="0" hangingPunct="1"/>
            <a:r>
              <a:rPr lang="en-US" dirty="0" smtClean="0"/>
              <a:t>Third level</a:t>
            </a:r>
          </a:p>
          <a:p>
            <a:pPr lvl="3" eaLnBrk="1" latinLnBrk="0" hangingPunct="1"/>
            <a:r>
              <a:rPr lang="en-US" dirty="0" smtClean="0"/>
              <a:t>Fourth level</a:t>
            </a:r>
          </a:p>
          <a:p>
            <a:pPr lvl="4" eaLnBrk="1" latinLnBrk="0" hangingPunct="1"/>
            <a:r>
              <a:rPr lang="en-US" dirty="0" smtClean="0"/>
              <a:t>Fifth level</a:t>
            </a:r>
            <a:endParaRPr kumimoji="0" lang="en-US" dirty="0"/>
          </a:p>
        </p:txBody>
      </p:sp>
      <p:sp>
        <p:nvSpPr>
          <p:cNvPr id="13" name="Content Placeholder 12"/>
          <p:cNvSpPr>
            <a:spLocks noGrp="1"/>
          </p:cNvSpPr>
          <p:nvPr>
            <p:ph sz="quarter" idx="4"/>
          </p:nvPr>
        </p:nvSpPr>
        <p:spPr>
          <a:xfrm>
            <a:off x="4648200" y="2133600"/>
            <a:ext cx="4038600" cy="40386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extLst>
      <p:ext uri="{BB962C8B-B14F-4D97-AF65-F5344CB8AC3E}">
        <p14:creationId xmlns:p14="http://schemas.microsoft.com/office/powerpoint/2010/main" val="18334758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lstStyle/>
          <a:p>
            <a:r>
              <a:rPr kumimoji="0" lang="en-US" smtClean="0"/>
              <a:t>Click to edit Master title style</a:t>
            </a:r>
            <a:endParaRPr kumimoji="0" lang="en-US"/>
          </a:p>
        </p:txBody>
      </p:sp>
    </p:spTree>
    <p:extLst>
      <p:ext uri="{BB962C8B-B14F-4D97-AF65-F5344CB8AC3E}">
        <p14:creationId xmlns:p14="http://schemas.microsoft.com/office/powerpoint/2010/main" val="29091143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pic>
        <p:nvPicPr>
          <p:cNvPr id="9"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77852" y="6305550"/>
            <a:ext cx="8229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2"/>
          <p:cNvPicPr>
            <a:picLocks noChangeAspect="1" noChangeArrowheads="1"/>
          </p:cNvPicPr>
          <p:nvPr userDrawn="1"/>
        </p:nvPicPr>
        <p:blipFill>
          <a:blip r:embed="rId3" cstate="print">
            <a:clrChange>
              <a:clrFrom>
                <a:srgbClr val="BFBFBF"/>
              </a:clrFrom>
              <a:clrTo>
                <a:srgbClr val="BFBFBF">
                  <a:alpha val="0"/>
                </a:srgbClr>
              </a:clrTo>
            </a:clrChange>
            <a:lum bright="70000" contrast="-70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477852" y="6344160"/>
            <a:ext cx="1046148" cy="4070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11"/>
          <p:cNvPicPr>
            <a:picLocks noChangeAspect="1"/>
          </p:cNvPicPr>
          <p:nvPr userDrawn="1"/>
        </p:nvPicPr>
        <p:blipFill>
          <a:blip r:embed="rId5" cstate="print">
            <a:lum bright="70000" contrast="-70000"/>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14947334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24600" y="304800"/>
            <a:ext cx="2514600" cy="838200"/>
          </a:xfrm>
        </p:spPr>
        <p:txBody>
          <a:bodyPr anchor="b" anchorCtr="0">
            <a:noAutofit/>
          </a:bodyPr>
          <a:lstStyle>
            <a:lvl1pPr algn="l">
              <a:buNone/>
              <a:defRPr sz="2000" b="1">
                <a:solidFill>
                  <a:schemeClr val="tx1"/>
                </a:solidFill>
                <a:latin typeface="+mn-lt"/>
                <a:ea typeface="+mn-ea"/>
                <a:cs typeface="+mn-cs"/>
              </a:defRPr>
            </a:lvl1pPr>
          </a:lstStyle>
          <a:p>
            <a:r>
              <a:rPr kumimoji="0" lang="en-US" dirty="0" smtClean="0"/>
              <a:t>Click to edit Master title style</a:t>
            </a:r>
            <a:endParaRPr kumimoji="0" lang="en-US" dirty="0"/>
          </a:p>
        </p:txBody>
      </p:sp>
      <p:sp>
        <p:nvSpPr>
          <p:cNvPr id="3" name="Text Placeholder 2"/>
          <p:cNvSpPr>
            <a:spLocks noGrp="1"/>
          </p:cNvSpPr>
          <p:nvPr>
            <p:ph type="body" idx="2"/>
          </p:nvPr>
        </p:nvSpPr>
        <p:spPr>
          <a:xfrm>
            <a:off x="6324600" y="1219200"/>
            <a:ext cx="2514600" cy="4843463"/>
          </a:xfrm>
        </p:spPr>
        <p:txBody>
          <a:bodyPr/>
          <a:lstStyle>
            <a:lvl1pPr marL="0" indent="0">
              <a:lnSpc>
                <a:spcPts val="2200"/>
              </a:lnSpc>
              <a:spcAft>
                <a:spcPts val="1000"/>
              </a:spcAft>
              <a:buNone/>
              <a:defRPr sz="1600">
                <a:solidFill>
                  <a:schemeClr val="tx1"/>
                </a:solidFill>
              </a:defRPr>
            </a:lvl1pPr>
            <a:lvl2pPr>
              <a:buNone/>
              <a:defRPr sz="1200"/>
            </a:lvl2pPr>
            <a:lvl3pPr>
              <a:buNone/>
              <a:defRPr sz="1000"/>
            </a:lvl3pPr>
            <a:lvl4pPr>
              <a:buNone/>
              <a:defRPr sz="900"/>
            </a:lvl4pPr>
            <a:lvl5pPr>
              <a:buNone/>
              <a:defRPr sz="900"/>
            </a:lvl5pPr>
          </a:lstStyle>
          <a:p>
            <a:pPr lvl="0" eaLnBrk="1" latinLnBrk="0" hangingPunct="1"/>
            <a:r>
              <a:rPr kumimoji="0" lang="en-US" dirty="0" smtClean="0"/>
              <a:t>Click to edit Master text styles</a:t>
            </a:r>
          </a:p>
        </p:txBody>
      </p:sp>
      <p:sp>
        <p:nvSpPr>
          <p:cNvPr id="10" name="Straight Connector 9"/>
          <p:cNvSpPr>
            <a:spLocks noChangeShapeType="1"/>
          </p:cNvSpPr>
          <p:nvPr/>
        </p:nvSpPr>
        <p:spPr bwMode="auto">
          <a:xfrm rot="5400000">
            <a:off x="3160645" y="3324225"/>
            <a:ext cx="603504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pPr eaLnBrk="1" fontAlgn="auto" hangingPunct="1">
              <a:spcBef>
                <a:spcPts val="0"/>
              </a:spcBef>
              <a:spcAft>
                <a:spcPts val="0"/>
              </a:spcAft>
            </a:pPr>
            <a:endParaRPr lang="en-US" dirty="0">
              <a:solidFill>
                <a:prstClr val="black"/>
              </a:solidFill>
              <a:latin typeface="Gill Sans MT"/>
            </a:endParaRPr>
          </a:p>
        </p:txBody>
      </p:sp>
      <p:sp>
        <p:nvSpPr>
          <p:cNvPr id="12" name="Content Placeholder 11"/>
          <p:cNvSpPr>
            <a:spLocks noGrp="1"/>
          </p:cNvSpPr>
          <p:nvPr>
            <p:ph sz="quarter" idx="1"/>
          </p:nvPr>
        </p:nvSpPr>
        <p:spPr>
          <a:xfrm>
            <a:off x="304800" y="304800"/>
            <a:ext cx="5715000" cy="5715000"/>
          </a:xfrm>
        </p:spPr>
        <p:txBody>
          <a:bodyPr/>
          <a:lstStyle/>
          <a:p>
            <a:pPr lvl="0" eaLnBrk="1" latinLnBrk="0" hangingPunct="1"/>
            <a:r>
              <a:rPr lang="en-US" dirty="0" smtClean="0"/>
              <a:t>Click to edit Master text styles</a:t>
            </a:r>
          </a:p>
          <a:p>
            <a:pPr lvl="1" eaLnBrk="1" latinLnBrk="0" hangingPunct="1"/>
            <a:r>
              <a:rPr lang="en-US" dirty="0" smtClean="0"/>
              <a:t>Second level</a:t>
            </a:r>
          </a:p>
          <a:p>
            <a:pPr lvl="2" eaLnBrk="1" latinLnBrk="0" hangingPunct="1"/>
            <a:r>
              <a:rPr lang="en-US" dirty="0" smtClean="0"/>
              <a:t>Third level</a:t>
            </a:r>
          </a:p>
          <a:p>
            <a:pPr lvl="3" eaLnBrk="1" latinLnBrk="0" hangingPunct="1"/>
            <a:r>
              <a:rPr lang="en-US" dirty="0" smtClean="0"/>
              <a:t>Fourth level</a:t>
            </a:r>
          </a:p>
          <a:p>
            <a:pPr lvl="4" eaLnBrk="1" latinLnBrk="0" hangingPunct="1"/>
            <a:r>
              <a:rPr lang="en-US" dirty="0" smtClean="0"/>
              <a:t>Fifth level</a:t>
            </a:r>
            <a:endParaRPr kumimoji="0" lang="en-US" dirty="0"/>
          </a:p>
        </p:txBody>
      </p:sp>
      <p:pic>
        <p:nvPicPr>
          <p:cNvPr id="14"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77852" y="6305550"/>
            <a:ext cx="8229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2"/>
          <p:cNvPicPr>
            <a:picLocks noChangeAspect="1" noChangeArrowheads="1"/>
          </p:cNvPicPr>
          <p:nvPr userDrawn="1"/>
        </p:nvPicPr>
        <p:blipFill>
          <a:blip r:embed="rId3" cstate="print">
            <a:clrChange>
              <a:clrFrom>
                <a:srgbClr val="BFBFBF"/>
              </a:clrFrom>
              <a:clrTo>
                <a:srgbClr val="BFBFBF">
                  <a:alpha val="0"/>
                </a:srgbClr>
              </a:clrTo>
            </a:clrChange>
            <a:lum bright="70000" contrast="-70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477852" y="6344160"/>
            <a:ext cx="1046148" cy="4070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 name="Picture 16"/>
          <p:cNvPicPr>
            <a:picLocks noChangeAspect="1"/>
          </p:cNvPicPr>
          <p:nvPr userDrawn="1"/>
        </p:nvPicPr>
        <p:blipFill>
          <a:blip r:embed="rId5" cstate="print">
            <a:lum bright="70000" contrast="-70000"/>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3859993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219200" y="2971800"/>
            <a:ext cx="6858000" cy="1066800"/>
          </a:xfrm>
        </p:spPr>
        <p:txBody>
          <a:bodyPr anchor="t" anchorCtr="0">
            <a:normAutofit/>
          </a:bodyPr>
          <a:lstStyle>
            <a:lvl1pPr algn="r">
              <a:buNone/>
              <a:defRPr sz="4400" b="0" cap="none" baseline="0">
                <a:solidFill>
                  <a:schemeClr val="tx1"/>
                </a:solidFill>
              </a:defRPr>
            </a:lvl1pPr>
          </a:lstStyle>
          <a:p>
            <a:r>
              <a:rPr kumimoji="0" lang="en-US" dirty="0" smtClean="0"/>
              <a:t>Click to edit Master title style</a:t>
            </a:r>
            <a:endParaRPr kumimoji="0" lang="en-US" dirty="0"/>
          </a:p>
        </p:txBody>
      </p:sp>
      <p:sp>
        <p:nvSpPr>
          <p:cNvPr id="3" name="Text Placeholder 2"/>
          <p:cNvSpPr>
            <a:spLocks noGrp="1"/>
          </p:cNvSpPr>
          <p:nvPr>
            <p:ph type="body" idx="1"/>
          </p:nvPr>
        </p:nvSpPr>
        <p:spPr>
          <a:xfrm>
            <a:off x="1295400" y="4267200"/>
            <a:ext cx="6781800" cy="1143000"/>
          </a:xfrm>
        </p:spPr>
        <p:txBody>
          <a:bodyPr anchor="t" anchorCtr="0">
            <a:normAutofit/>
          </a:bodyPr>
          <a:lstStyle>
            <a:lvl1pPr marL="0" indent="0" algn="r">
              <a:buNone/>
              <a:defRPr sz="3200">
                <a:solidFill>
                  <a:schemeClr val="bg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dirty="0" smtClean="0"/>
              <a:t>Click to edit Master text styles</a:t>
            </a:r>
          </a:p>
        </p:txBody>
      </p:sp>
      <p:sp>
        <p:nvSpPr>
          <p:cNvPr id="7" name="Rectangle 6"/>
          <p:cNvSpPr/>
          <p:nvPr/>
        </p:nvSpPr>
        <p:spPr>
          <a:xfrm>
            <a:off x="914400" y="2819400"/>
            <a:ext cx="7315200" cy="1280160"/>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pPr>
            <a:endParaRPr lang="en-US">
              <a:solidFill>
                <a:prstClr val="white"/>
              </a:solidFill>
            </a:endParaRPr>
          </a:p>
        </p:txBody>
      </p:sp>
      <p:sp>
        <p:nvSpPr>
          <p:cNvPr id="8" name="Rectangle 7"/>
          <p:cNvSpPr/>
          <p:nvPr/>
        </p:nvSpPr>
        <p:spPr>
          <a:xfrm>
            <a:off x="914400" y="2819400"/>
            <a:ext cx="228600" cy="1280160"/>
          </a:xfrm>
          <a:prstGeom prst="rect">
            <a:avLst/>
          </a:prstGeom>
          <a:solidFill>
            <a:srgbClr val="B1D45A"/>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pPr>
            <a:endParaRPr lang="en-US">
              <a:solidFill>
                <a:prstClr val="white"/>
              </a:solidFill>
            </a:endParaRPr>
          </a:p>
        </p:txBody>
      </p:sp>
      <p:pic>
        <p:nvPicPr>
          <p:cNvPr id="14"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03490" y="6291778"/>
            <a:ext cx="8205387"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2"/>
          <p:cNvPicPr>
            <a:picLocks noChangeAspect="1" noChangeArrowheads="1"/>
          </p:cNvPicPr>
          <p:nvPr userDrawn="1"/>
        </p:nvPicPr>
        <p:blipFill>
          <a:blip r:embed="rId3" cstate="print">
            <a:clrChange>
              <a:clrFrom>
                <a:srgbClr val="BFBFBF"/>
              </a:clrFrom>
              <a:clrTo>
                <a:srgbClr val="BFBFBF">
                  <a:alpha val="0"/>
                </a:srgbClr>
              </a:clrTo>
            </a:clrChange>
            <a:biLevel thresh="75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304798" y="6276823"/>
            <a:ext cx="1371602" cy="5337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 name="Picture 15"/>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19695750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500856"/>
            <a:ext cx="8229600" cy="674688"/>
          </a:xfrm>
          <a:ln>
            <a:solidFill>
              <a:schemeClr val="accent1"/>
            </a:solidFill>
          </a:ln>
        </p:spPr>
        <p:txBody>
          <a:bodyPr lIns="274320" anchor="ctr">
            <a:noAutofit/>
          </a:bodyPr>
          <a:lstStyle>
            <a:lvl1pPr algn="r">
              <a:buNone/>
              <a:defRPr sz="4400" b="0">
                <a:solidFill>
                  <a:schemeClr val="tx1"/>
                </a:solidFill>
              </a:defRPr>
            </a:lvl1pPr>
          </a:lstStyle>
          <a:p>
            <a:r>
              <a:rPr kumimoji="0" lang="en-US" dirty="0" smtClean="0"/>
              <a:t>Click to edit Master title style</a:t>
            </a:r>
            <a:endParaRPr kumimoji="0" lang="en-US" dirty="0"/>
          </a:p>
        </p:txBody>
      </p:sp>
      <p:sp>
        <p:nvSpPr>
          <p:cNvPr id="3" name="Picture Placeholder 2"/>
          <p:cNvSpPr>
            <a:spLocks noGrp="1"/>
          </p:cNvSpPr>
          <p:nvPr>
            <p:ph type="pic" idx="1"/>
          </p:nvPr>
        </p:nvSpPr>
        <p:spPr>
          <a:xfrm>
            <a:off x="457200" y="1905000"/>
            <a:ext cx="8229600" cy="4270248"/>
          </a:xfrm>
          <a:solidFill>
            <a:schemeClr val="tx1">
              <a:shade val="50000"/>
            </a:schemeClr>
          </a:solidFill>
          <a:ln>
            <a:noFill/>
          </a:ln>
          <a:effectLst/>
        </p:spPr>
        <p:txBody>
          <a:bodyPr/>
          <a:lstStyle>
            <a:lvl1pPr marL="0" indent="0">
              <a:spcBef>
                <a:spcPts val="600"/>
              </a:spcBef>
              <a:buNone/>
              <a:defRPr sz="3200"/>
            </a:lvl1pPr>
          </a:lstStyle>
          <a:p>
            <a:r>
              <a:rPr kumimoji="0" lang="en-US" dirty="0" smtClean="0"/>
              <a:t>Click icon to add picture</a:t>
            </a:r>
            <a:endParaRPr kumimoji="0" lang="en-US" dirty="0"/>
          </a:p>
        </p:txBody>
      </p:sp>
      <p:sp>
        <p:nvSpPr>
          <p:cNvPr id="4" name="Text Placeholder 3"/>
          <p:cNvSpPr>
            <a:spLocks noGrp="1"/>
          </p:cNvSpPr>
          <p:nvPr>
            <p:ph type="body" sz="half" idx="2"/>
          </p:nvPr>
        </p:nvSpPr>
        <p:spPr>
          <a:xfrm>
            <a:off x="457200" y="1219200"/>
            <a:ext cx="8229600" cy="533400"/>
          </a:xfrm>
        </p:spPr>
        <p:txBody>
          <a:bodyPr anchor="ctr" anchorCtr="0">
            <a:noAutofit/>
          </a:bodyPr>
          <a:lstStyle>
            <a:lvl1pPr marL="0" indent="0" algn="l">
              <a:buFontTx/>
              <a:buNone/>
              <a:defRPr sz="3200">
                <a:solidFill>
                  <a:schemeClr val="bg1"/>
                </a:solidFill>
              </a:defRPr>
            </a:lvl1pPr>
            <a:lvl2pPr>
              <a:defRPr sz="1200"/>
            </a:lvl2pPr>
            <a:lvl3pPr>
              <a:defRPr sz="1000"/>
            </a:lvl3pPr>
            <a:lvl4pPr>
              <a:defRPr sz="900"/>
            </a:lvl4pPr>
            <a:lvl5pPr>
              <a:defRPr sz="900"/>
            </a:lvl5pPr>
          </a:lstStyle>
          <a:p>
            <a:pPr lvl="0" eaLnBrk="1" latinLnBrk="0" hangingPunct="1"/>
            <a:r>
              <a:rPr kumimoji="0" lang="en-US" dirty="0" smtClean="0"/>
              <a:t>Click to edit Master text styles</a:t>
            </a:r>
          </a:p>
        </p:txBody>
      </p:sp>
      <p:sp>
        <p:nvSpPr>
          <p:cNvPr id="10" name="Rectangle 9"/>
          <p:cNvSpPr/>
          <p:nvPr/>
        </p:nvSpPr>
        <p:spPr>
          <a:xfrm>
            <a:off x="457200" y="500856"/>
            <a:ext cx="182880" cy="685800"/>
          </a:xfrm>
          <a:prstGeom prst="rect">
            <a:avLst/>
          </a:prstGeom>
          <a:solidFill>
            <a:srgbClr val="5E3886"/>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pPr>
            <a:endParaRPr lang="en-US">
              <a:solidFill>
                <a:prstClr val="white"/>
              </a:solidFill>
            </a:endParaRPr>
          </a:p>
        </p:txBody>
      </p:sp>
      <p:pic>
        <p:nvPicPr>
          <p:cNvPr id="13"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77852" y="6305550"/>
            <a:ext cx="8229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2"/>
          <p:cNvPicPr>
            <a:picLocks noChangeAspect="1" noChangeArrowheads="1"/>
          </p:cNvPicPr>
          <p:nvPr userDrawn="1"/>
        </p:nvPicPr>
        <p:blipFill>
          <a:blip r:embed="rId3" cstate="print">
            <a:clrChange>
              <a:clrFrom>
                <a:srgbClr val="BFBFBF"/>
              </a:clrFrom>
              <a:clrTo>
                <a:srgbClr val="BFBFBF">
                  <a:alpha val="0"/>
                </a:srgbClr>
              </a:clrTo>
            </a:clrChange>
            <a:lum bright="70000" contrast="-70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477852" y="6344160"/>
            <a:ext cx="1046148" cy="4070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 name="Picture 15"/>
          <p:cNvPicPr>
            <a:picLocks noChangeAspect="1"/>
          </p:cNvPicPr>
          <p:nvPr userDrawn="1"/>
        </p:nvPicPr>
        <p:blipFill>
          <a:blip r:embed="rId5" cstate="print">
            <a:lum bright="70000" contrast="-70000"/>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103785772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stStyle>
          <a:p>
            <a:pPr lvl="0" eaLnBrk="1" latinLnBrk="0" hangingPunct="1"/>
            <a:r>
              <a:rPr lang="en-US" dirty="0" smtClean="0"/>
              <a:t>Click to edit Master text styles</a:t>
            </a:r>
          </a:p>
          <a:p>
            <a:pPr lvl="1" eaLnBrk="1" latinLnBrk="0" hangingPunct="1"/>
            <a:r>
              <a:rPr lang="en-US" dirty="0" smtClean="0"/>
              <a:t>Second level</a:t>
            </a:r>
          </a:p>
          <a:p>
            <a:pPr lvl="2" eaLnBrk="1" latinLnBrk="0" hangingPunct="1"/>
            <a:r>
              <a:rPr lang="en-US" dirty="0" smtClean="0"/>
              <a:t>Third level</a:t>
            </a:r>
          </a:p>
          <a:p>
            <a:pPr lvl="3" eaLnBrk="1" latinLnBrk="0" hangingPunct="1"/>
            <a:r>
              <a:rPr lang="en-US" dirty="0" smtClean="0"/>
              <a:t>Fourth level</a:t>
            </a:r>
          </a:p>
          <a:p>
            <a:pPr lvl="4" eaLnBrk="1" latinLnBrk="0" hangingPunct="1"/>
            <a:r>
              <a:rPr lang="en-US" dirty="0" smtClean="0"/>
              <a:t>Fifth level</a:t>
            </a:r>
            <a:endParaRPr kumimoji="0" lang="en-US" dirty="0"/>
          </a:p>
        </p:txBody>
      </p:sp>
    </p:spTree>
    <p:extLst>
      <p:ext uri="{BB962C8B-B14F-4D97-AF65-F5344CB8AC3E}">
        <p14:creationId xmlns:p14="http://schemas.microsoft.com/office/powerpoint/2010/main" val="15571077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914400" y="274638"/>
            <a:ext cx="5562600" cy="5851525"/>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9" name="Straight Connector 8"/>
          <p:cNvSpPr>
            <a:spLocks noChangeShapeType="1"/>
          </p:cNvSpPr>
          <p:nvPr/>
        </p:nvSpPr>
        <p:spPr bwMode="auto">
          <a:xfrm rot="5400000">
            <a:off x="3629607" y="3201952"/>
            <a:ext cx="585216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pPr eaLnBrk="1" fontAlgn="auto" hangingPunct="1">
              <a:spcBef>
                <a:spcPts val="0"/>
              </a:spcBef>
              <a:spcAft>
                <a:spcPts val="0"/>
              </a:spcAft>
            </a:pPr>
            <a:endParaRPr lang="en-US">
              <a:solidFill>
                <a:prstClr val="black"/>
              </a:solidFill>
              <a:latin typeface="Gill Sans MT"/>
            </a:endParaRPr>
          </a:p>
        </p:txBody>
      </p:sp>
      <p:pic>
        <p:nvPicPr>
          <p:cNvPr id="13"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rot="5400000">
            <a:off x="-2394473" y="2957775"/>
            <a:ext cx="5864268"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2"/>
          <p:cNvPicPr>
            <a:picLocks noChangeAspect="1" noChangeArrowheads="1"/>
          </p:cNvPicPr>
          <p:nvPr userDrawn="1"/>
        </p:nvPicPr>
        <p:blipFill>
          <a:blip r:embed="rId3" cstate="print">
            <a:clrChange>
              <a:clrFrom>
                <a:srgbClr val="BFBFBF"/>
              </a:clrFrom>
              <a:clrTo>
                <a:srgbClr val="BFBFBF">
                  <a:alpha val="0"/>
                </a:srgbClr>
              </a:clrTo>
            </a:clrChange>
            <a:lum bright="70000" contrast="-70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rot="5400000">
            <a:off x="160911" y="432965"/>
            <a:ext cx="745466" cy="4070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907161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5613" y="273050"/>
            <a:ext cx="8226425"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5613" y="1598613"/>
            <a:ext cx="4037012" cy="44973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5026" y="1598613"/>
            <a:ext cx="4037013" cy="21717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5026" y="3922715"/>
            <a:ext cx="4037013" cy="21732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70"/>
          <p:cNvSpPr>
            <a:spLocks noGrp="1" noChangeArrowheads="1"/>
          </p:cNvSpPr>
          <p:nvPr>
            <p:ph type="sldNum" sz="quarter" idx="10"/>
          </p:nvPr>
        </p:nvSpPr>
        <p:spPr>
          <a:xfrm>
            <a:off x="6251448" y="6556248"/>
            <a:ext cx="588336" cy="228600"/>
          </a:xfrm>
          <a:prstGeom prst="rect">
            <a:avLst/>
          </a:prstGeom>
          <a:ln/>
        </p:spPr>
        <p:txBody>
          <a:bodyPr/>
          <a:lstStyle>
            <a:lvl1pPr>
              <a:defRPr/>
            </a:lvl1pPr>
          </a:lstStyle>
          <a:p>
            <a:pPr>
              <a:defRPr/>
            </a:pPr>
            <a:fld id="{BD444616-E14A-46A0-A6D3-6E66F6B1A6DF}" type="slidenum">
              <a:rPr lang="en-US">
                <a:solidFill>
                  <a:srgbClr val="B13F9A"/>
                </a:solidFill>
              </a:rPr>
              <a:pPr>
                <a:defRPr/>
              </a:pPr>
              <a:t>‹#›</a:t>
            </a:fld>
            <a:endParaRPr lang="en-US">
              <a:solidFill>
                <a:srgbClr val="B13F9A"/>
              </a:solidFill>
            </a:endParaRPr>
          </a:p>
        </p:txBody>
      </p:sp>
    </p:spTree>
    <p:extLst>
      <p:ext uri="{BB962C8B-B14F-4D97-AF65-F5344CB8AC3E}">
        <p14:creationId xmlns:p14="http://schemas.microsoft.com/office/powerpoint/2010/main" val="180744172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5613" y="273050"/>
            <a:ext cx="8226425"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5613" y="1598613"/>
            <a:ext cx="4037012" cy="44973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5026" y="1598613"/>
            <a:ext cx="4037013" cy="21717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5026" y="3922715"/>
            <a:ext cx="4037013" cy="21732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70"/>
          <p:cNvSpPr>
            <a:spLocks noGrp="1" noChangeArrowheads="1"/>
          </p:cNvSpPr>
          <p:nvPr>
            <p:ph type="sldNum" sz="quarter" idx="10"/>
          </p:nvPr>
        </p:nvSpPr>
        <p:spPr>
          <a:xfrm>
            <a:off x="6251448" y="6556248"/>
            <a:ext cx="588336" cy="228600"/>
          </a:xfrm>
          <a:prstGeom prst="rect">
            <a:avLst/>
          </a:prstGeom>
          <a:ln/>
        </p:spPr>
        <p:txBody>
          <a:bodyPr/>
          <a:lstStyle>
            <a:lvl1pPr>
              <a:defRPr/>
            </a:lvl1pPr>
          </a:lstStyle>
          <a:p>
            <a:pPr eaLnBrk="1" fontAlgn="auto" hangingPunct="1">
              <a:spcBef>
                <a:spcPts val="0"/>
              </a:spcBef>
              <a:spcAft>
                <a:spcPts val="0"/>
              </a:spcAft>
              <a:defRPr/>
            </a:pPr>
            <a:fld id="{CBE6F69D-EC7C-4158-B48B-7F1BD0375DFA}" type="slidenum">
              <a:rPr lang="en-US">
                <a:solidFill>
                  <a:srgbClr val="B13F9A"/>
                </a:solidFill>
                <a:latin typeface="Gill Sans MT"/>
              </a:rPr>
              <a:pPr eaLnBrk="1" fontAlgn="auto" hangingPunct="1">
                <a:spcBef>
                  <a:spcPts val="0"/>
                </a:spcBef>
                <a:spcAft>
                  <a:spcPts val="0"/>
                </a:spcAft>
                <a:defRPr/>
              </a:pPr>
              <a:t>‹#›</a:t>
            </a:fld>
            <a:endParaRPr lang="en-US">
              <a:solidFill>
                <a:srgbClr val="B13F9A"/>
              </a:solidFill>
              <a:latin typeface="Gill Sans MT"/>
            </a:endParaRPr>
          </a:p>
        </p:txBody>
      </p:sp>
    </p:spTree>
    <p:extLst>
      <p:ext uri="{BB962C8B-B14F-4D97-AF65-F5344CB8AC3E}">
        <p14:creationId xmlns:p14="http://schemas.microsoft.com/office/powerpoint/2010/main" val="337129090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04800"/>
            <a:ext cx="7772400" cy="1143000"/>
          </a:xfrm>
        </p:spPr>
        <p:txBody>
          <a:bodyPr/>
          <a:lstStyle/>
          <a:p>
            <a:r>
              <a:rPr lang="en-US" smtClean="0"/>
              <a:t>Click to edit Master title style</a:t>
            </a:r>
            <a:endParaRPr lang="en-US"/>
          </a:p>
        </p:txBody>
      </p:sp>
      <p:sp>
        <p:nvSpPr>
          <p:cNvPr id="3" name="ClipArt Placeholder 2"/>
          <p:cNvSpPr>
            <a:spLocks noGrp="1"/>
          </p:cNvSpPr>
          <p:nvPr>
            <p:ph type="clipArt" sz="half" idx="1"/>
          </p:nvPr>
        </p:nvSpPr>
        <p:spPr>
          <a:xfrm>
            <a:off x="914400" y="1752600"/>
            <a:ext cx="3810000" cy="4800600"/>
          </a:xfrm>
        </p:spPr>
        <p:txBody>
          <a:bodyPr/>
          <a:lstStyle/>
          <a:p>
            <a:pPr lvl="0"/>
            <a:r>
              <a:rPr lang="en-US" noProof="0" smtClean="0"/>
              <a:t>Click icon to add clip art</a:t>
            </a:r>
          </a:p>
        </p:txBody>
      </p:sp>
      <p:sp>
        <p:nvSpPr>
          <p:cNvPr id="4" name="Text Placeholder 3"/>
          <p:cNvSpPr>
            <a:spLocks noGrp="1"/>
          </p:cNvSpPr>
          <p:nvPr>
            <p:ph type="body" sz="half" idx="2"/>
          </p:nvPr>
        </p:nvSpPr>
        <p:spPr>
          <a:xfrm>
            <a:off x="4876800" y="1752600"/>
            <a:ext cx="3810000" cy="4800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11495872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objAndTx">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339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648200" y="1600200"/>
            <a:ext cx="4038600" cy="45339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218"/>
          <p:cNvSpPr>
            <a:spLocks noGrp="1" noChangeArrowheads="1"/>
          </p:cNvSpPr>
          <p:nvPr>
            <p:ph type="sldNum" sz="quarter" idx="10"/>
          </p:nvPr>
        </p:nvSpPr>
        <p:spPr>
          <a:xfrm>
            <a:off x="6251448" y="6556248"/>
            <a:ext cx="588336" cy="228600"/>
          </a:xfrm>
          <a:prstGeom prst="rect">
            <a:avLst/>
          </a:prstGeom>
        </p:spPr>
        <p:txBody>
          <a:bodyPr/>
          <a:lstStyle>
            <a:lvl1pPr>
              <a:defRPr/>
            </a:lvl1pPr>
          </a:lstStyle>
          <a:p>
            <a:pPr>
              <a:defRPr/>
            </a:pPr>
            <a:fld id="{AE7B05DB-FC04-4768-9B1A-64CA06E6BA5A}" type="slidenum">
              <a:rPr lang="en-US"/>
              <a:pPr>
                <a:defRPr/>
              </a:pPr>
              <a:t>‹#›</a:t>
            </a:fld>
            <a:endParaRPr lang="en-US"/>
          </a:p>
        </p:txBody>
      </p:sp>
      <p:sp>
        <p:nvSpPr>
          <p:cNvPr id="6" name="Rectangle 219"/>
          <p:cNvSpPr>
            <a:spLocks noGrp="1" noChangeArrowheads="1"/>
          </p:cNvSpPr>
          <p:nvPr>
            <p:ph type="dt" sz="half" idx="11"/>
          </p:nvPr>
        </p:nvSpPr>
        <p:spPr>
          <a:xfrm>
            <a:off x="457200" y="6243638"/>
            <a:ext cx="2133600" cy="457200"/>
          </a:xfrm>
          <a:prstGeom prst="rect">
            <a:avLst/>
          </a:prstGeom>
        </p:spPr>
        <p:txBody>
          <a:bodyPr/>
          <a:lstStyle>
            <a:lvl1pPr>
              <a:defRPr>
                <a:latin typeface="Arial" charset="0"/>
              </a:defRPr>
            </a:lvl1pPr>
          </a:lstStyle>
          <a:p>
            <a:pPr>
              <a:defRPr/>
            </a:pPr>
            <a:endParaRPr lang="en-US"/>
          </a:p>
        </p:txBody>
      </p:sp>
    </p:spTree>
    <p:extLst>
      <p:ext uri="{BB962C8B-B14F-4D97-AF65-F5344CB8AC3E}">
        <p14:creationId xmlns:p14="http://schemas.microsoft.com/office/powerpoint/2010/main" val="2205280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lstStyle/>
          <a:p>
            <a:r>
              <a:rPr kumimoji="0" lang="en-US" smtClean="0"/>
              <a:t>Click to edit Master title style</a:t>
            </a:r>
            <a:endParaRPr kumimoji="0" lang="en-US"/>
          </a:p>
        </p:txBody>
      </p:sp>
      <p:sp>
        <p:nvSpPr>
          <p:cNvPr id="9" name="Content Placeholder 8"/>
          <p:cNvSpPr>
            <a:spLocks noGrp="1"/>
          </p:cNvSpPr>
          <p:nvPr>
            <p:ph sz="quarter" idx="1"/>
          </p:nvPr>
        </p:nvSpPr>
        <p:spPr>
          <a:xfrm>
            <a:off x="457200" y="1219200"/>
            <a:ext cx="4041648" cy="493776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1" name="Content Placeholder 10"/>
          <p:cNvSpPr>
            <a:spLocks noGrp="1"/>
          </p:cNvSpPr>
          <p:nvPr>
            <p:ph sz="quarter" idx="2"/>
          </p:nvPr>
        </p:nvSpPr>
        <p:spPr>
          <a:xfrm>
            <a:off x="4632198" y="1216152"/>
            <a:ext cx="4041648" cy="493776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extLst>
      <p:ext uri="{BB962C8B-B14F-4D97-AF65-F5344CB8AC3E}">
        <p14:creationId xmlns:p14="http://schemas.microsoft.com/office/powerpoint/2010/main" val="37838605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nchor="ctr"/>
          <a:lstStyle>
            <a:lvl1pPr>
              <a:defRPr/>
            </a:lvl1pPr>
          </a:lstStyle>
          <a:p>
            <a:r>
              <a:rPr kumimoji="0" lang="en-US" dirty="0" smtClean="0"/>
              <a:t>Click to edit Master title style</a:t>
            </a:r>
            <a:endParaRPr kumimoji="0" lang="en-US" dirty="0"/>
          </a:p>
        </p:txBody>
      </p:sp>
      <p:sp>
        <p:nvSpPr>
          <p:cNvPr id="3" name="Text Placeholder 2"/>
          <p:cNvSpPr>
            <a:spLocks noGrp="1"/>
          </p:cNvSpPr>
          <p:nvPr>
            <p:ph type="body" idx="1"/>
          </p:nvPr>
        </p:nvSpPr>
        <p:spPr>
          <a:xfrm>
            <a:off x="457200" y="1285875"/>
            <a:ext cx="4040188" cy="685800"/>
          </a:xfrm>
          <a:noFill/>
          <a:ln>
            <a:noFill/>
          </a:ln>
        </p:spPr>
        <p:txBody>
          <a:bodyPr lIns="91440" anchor="b" anchorCtr="0">
            <a:noAutofit/>
          </a:bodyPr>
          <a:lstStyle>
            <a:lvl1pPr marL="0" indent="0">
              <a:buNone/>
              <a:defRPr sz="3200" b="1">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dirty="0" smtClean="0"/>
              <a:t>Click to edit</a:t>
            </a:r>
          </a:p>
        </p:txBody>
      </p:sp>
      <p:sp>
        <p:nvSpPr>
          <p:cNvPr id="4" name="Text Placeholder 3"/>
          <p:cNvSpPr>
            <a:spLocks noGrp="1"/>
          </p:cNvSpPr>
          <p:nvPr>
            <p:ph type="body" sz="half" idx="3"/>
          </p:nvPr>
        </p:nvSpPr>
        <p:spPr>
          <a:xfrm>
            <a:off x="4648200" y="1295400"/>
            <a:ext cx="4041775" cy="685800"/>
          </a:xfrm>
          <a:noFill/>
          <a:ln>
            <a:noFill/>
          </a:ln>
        </p:spPr>
        <p:txBody>
          <a:bodyPr lIns="91440" anchor="b" anchorCtr="0">
            <a:noAutofit/>
          </a:bodyPr>
          <a:lstStyle>
            <a:lvl1pPr marL="0" indent="0">
              <a:buNone/>
              <a:defRPr sz="3200" b="1">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dirty="0" smtClean="0"/>
              <a:t>Click to edit</a:t>
            </a:r>
          </a:p>
        </p:txBody>
      </p:sp>
      <p:sp>
        <p:nvSpPr>
          <p:cNvPr id="11" name="Content Placeholder 10"/>
          <p:cNvSpPr>
            <a:spLocks noGrp="1"/>
          </p:cNvSpPr>
          <p:nvPr>
            <p:ph sz="quarter" idx="2"/>
          </p:nvPr>
        </p:nvSpPr>
        <p:spPr>
          <a:xfrm>
            <a:off x="457200" y="2133600"/>
            <a:ext cx="4038600" cy="4038600"/>
          </a:xfrm>
        </p:spPr>
        <p:txBody>
          <a:bodyPr/>
          <a:lstStyle/>
          <a:p>
            <a:pPr lvl="0" eaLnBrk="1" latinLnBrk="0" hangingPunct="1"/>
            <a:r>
              <a:rPr lang="en-US" dirty="0" smtClean="0"/>
              <a:t>Click to edit Master text styles</a:t>
            </a:r>
          </a:p>
          <a:p>
            <a:pPr lvl="1" eaLnBrk="1" latinLnBrk="0" hangingPunct="1"/>
            <a:r>
              <a:rPr lang="en-US" dirty="0" smtClean="0"/>
              <a:t>Second level</a:t>
            </a:r>
          </a:p>
          <a:p>
            <a:pPr lvl="2" eaLnBrk="1" latinLnBrk="0" hangingPunct="1"/>
            <a:r>
              <a:rPr lang="en-US" dirty="0" smtClean="0"/>
              <a:t>Third level</a:t>
            </a:r>
          </a:p>
          <a:p>
            <a:pPr lvl="3" eaLnBrk="1" latinLnBrk="0" hangingPunct="1"/>
            <a:r>
              <a:rPr lang="en-US" dirty="0" smtClean="0"/>
              <a:t>Fourth level</a:t>
            </a:r>
          </a:p>
          <a:p>
            <a:pPr lvl="4" eaLnBrk="1" latinLnBrk="0" hangingPunct="1"/>
            <a:r>
              <a:rPr lang="en-US" dirty="0" smtClean="0"/>
              <a:t>Fifth level</a:t>
            </a:r>
            <a:endParaRPr kumimoji="0" lang="en-US" dirty="0"/>
          </a:p>
        </p:txBody>
      </p:sp>
      <p:sp>
        <p:nvSpPr>
          <p:cNvPr id="13" name="Content Placeholder 12"/>
          <p:cNvSpPr>
            <a:spLocks noGrp="1"/>
          </p:cNvSpPr>
          <p:nvPr>
            <p:ph sz="quarter" idx="4"/>
          </p:nvPr>
        </p:nvSpPr>
        <p:spPr>
          <a:xfrm>
            <a:off x="4648200" y="2133600"/>
            <a:ext cx="4038600" cy="40386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extLst>
      <p:ext uri="{BB962C8B-B14F-4D97-AF65-F5344CB8AC3E}">
        <p14:creationId xmlns:p14="http://schemas.microsoft.com/office/powerpoint/2010/main" val="15266068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lstStyle/>
          <a:p>
            <a:r>
              <a:rPr kumimoji="0" lang="en-US" smtClean="0"/>
              <a:t>Click to edit Master title style</a:t>
            </a:r>
            <a:endParaRPr kumimoji="0" lang="en-US"/>
          </a:p>
        </p:txBody>
      </p:sp>
    </p:spTree>
    <p:extLst>
      <p:ext uri="{BB962C8B-B14F-4D97-AF65-F5344CB8AC3E}">
        <p14:creationId xmlns:p14="http://schemas.microsoft.com/office/powerpoint/2010/main" val="8444424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pic>
        <p:nvPicPr>
          <p:cNvPr id="12"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03490" y="6291778"/>
            <a:ext cx="8205387"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2"/>
          <p:cNvPicPr>
            <a:picLocks noChangeAspect="1" noChangeArrowheads="1"/>
          </p:cNvPicPr>
          <p:nvPr userDrawn="1"/>
        </p:nvPicPr>
        <p:blipFill>
          <a:blip r:embed="rId3" cstate="print">
            <a:clrChange>
              <a:clrFrom>
                <a:srgbClr val="BFBFBF"/>
              </a:clrFrom>
              <a:clrTo>
                <a:srgbClr val="BFBFBF">
                  <a:alpha val="0"/>
                </a:srgbClr>
              </a:clrTo>
            </a:clrChange>
            <a:biLevel thresh="75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304798" y="6276823"/>
            <a:ext cx="1371602" cy="5337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Picture 13"/>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30852599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24600" y="304800"/>
            <a:ext cx="2514600" cy="838200"/>
          </a:xfrm>
        </p:spPr>
        <p:txBody>
          <a:bodyPr anchor="b" anchorCtr="0">
            <a:noAutofit/>
          </a:bodyPr>
          <a:lstStyle>
            <a:lvl1pPr algn="l">
              <a:buNone/>
              <a:defRPr sz="2000" b="1">
                <a:solidFill>
                  <a:schemeClr val="bg1"/>
                </a:solidFill>
                <a:latin typeface="Calibri" panose="020F0502020204030204" pitchFamily="34" charset="0"/>
                <a:ea typeface="+mn-ea"/>
                <a:cs typeface="+mn-cs"/>
              </a:defRPr>
            </a:lvl1pPr>
          </a:lstStyle>
          <a:p>
            <a:r>
              <a:rPr kumimoji="0" lang="en-US" dirty="0" smtClean="0"/>
              <a:t>Click to edit Master title style</a:t>
            </a:r>
            <a:endParaRPr kumimoji="0" lang="en-US" dirty="0"/>
          </a:p>
        </p:txBody>
      </p:sp>
      <p:sp>
        <p:nvSpPr>
          <p:cNvPr id="3" name="Text Placeholder 2"/>
          <p:cNvSpPr>
            <a:spLocks noGrp="1"/>
          </p:cNvSpPr>
          <p:nvPr>
            <p:ph type="body" idx="2"/>
          </p:nvPr>
        </p:nvSpPr>
        <p:spPr>
          <a:xfrm>
            <a:off x="6324600" y="1219200"/>
            <a:ext cx="2514600" cy="4843463"/>
          </a:xfrm>
        </p:spPr>
        <p:txBody>
          <a:bodyPr/>
          <a:lstStyle>
            <a:lvl1pPr marL="0" indent="0">
              <a:lnSpc>
                <a:spcPts val="2200"/>
              </a:lnSpc>
              <a:spcAft>
                <a:spcPts val="1000"/>
              </a:spcAft>
              <a:buNone/>
              <a:defRPr sz="1600">
                <a:solidFill>
                  <a:schemeClr val="tx1"/>
                </a:solidFill>
              </a:defRPr>
            </a:lvl1pPr>
            <a:lvl2pPr>
              <a:buNone/>
              <a:defRPr sz="1200"/>
            </a:lvl2pPr>
            <a:lvl3pPr>
              <a:buNone/>
              <a:defRPr sz="1000"/>
            </a:lvl3pPr>
            <a:lvl4pPr>
              <a:buNone/>
              <a:defRPr sz="900"/>
            </a:lvl4pPr>
            <a:lvl5pPr>
              <a:buNone/>
              <a:defRPr sz="900"/>
            </a:lvl5pPr>
          </a:lstStyle>
          <a:p>
            <a:pPr lvl="0" eaLnBrk="1" latinLnBrk="0" hangingPunct="1"/>
            <a:r>
              <a:rPr kumimoji="0" lang="en-US" dirty="0" smtClean="0"/>
              <a:t>Click to edit Master text styles</a:t>
            </a:r>
          </a:p>
        </p:txBody>
      </p:sp>
      <p:sp>
        <p:nvSpPr>
          <p:cNvPr id="10" name="Straight Connector 9"/>
          <p:cNvSpPr>
            <a:spLocks noChangeShapeType="1"/>
          </p:cNvSpPr>
          <p:nvPr/>
        </p:nvSpPr>
        <p:spPr bwMode="auto">
          <a:xfrm rot="5400000">
            <a:off x="3160645" y="3324225"/>
            <a:ext cx="603504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pPr eaLnBrk="1" fontAlgn="auto" hangingPunct="1">
              <a:spcBef>
                <a:spcPts val="0"/>
              </a:spcBef>
              <a:spcAft>
                <a:spcPts val="0"/>
              </a:spcAft>
            </a:pPr>
            <a:endParaRPr lang="en-US" dirty="0">
              <a:solidFill>
                <a:prstClr val="black"/>
              </a:solidFill>
              <a:latin typeface="Gill Sans MT"/>
            </a:endParaRPr>
          </a:p>
        </p:txBody>
      </p:sp>
      <p:sp>
        <p:nvSpPr>
          <p:cNvPr id="12" name="Content Placeholder 11"/>
          <p:cNvSpPr>
            <a:spLocks noGrp="1"/>
          </p:cNvSpPr>
          <p:nvPr>
            <p:ph sz="quarter" idx="1"/>
          </p:nvPr>
        </p:nvSpPr>
        <p:spPr>
          <a:xfrm>
            <a:off x="304800" y="304800"/>
            <a:ext cx="5715000" cy="5715000"/>
          </a:xfrm>
        </p:spPr>
        <p:txBody>
          <a:bodyPr/>
          <a:lstStyle/>
          <a:p>
            <a:pPr lvl="0" eaLnBrk="1" latinLnBrk="0" hangingPunct="1"/>
            <a:r>
              <a:rPr lang="en-US" dirty="0" smtClean="0"/>
              <a:t>Click to edit Master text styles</a:t>
            </a:r>
          </a:p>
          <a:p>
            <a:pPr lvl="1" eaLnBrk="1" latinLnBrk="0" hangingPunct="1"/>
            <a:r>
              <a:rPr lang="en-US" dirty="0" smtClean="0"/>
              <a:t>Second level</a:t>
            </a:r>
          </a:p>
          <a:p>
            <a:pPr lvl="2" eaLnBrk="1" latinLnBrk="0" hangingPunct="1"/>
            <a:r>
              <a:rPr lang="en-US" dirty="0" smtClean="0"/>
              <a:t>Third level</a:t>
            </a:r>
          </a:p>
          <a:p>
            <a:pPr lvl="3" eaLnBrk="1" latinLnBrk="0" hangingPunct="1"/>
            <a:r>
              <a:rPr lang="en-US" dirty="0" smtClean="0"/>
              <a:t>Fourth level</a:t>
            </a:r>
          </a:p>
          <a:p>
            <a:pPr lvl="4" eaLnBrk="1" latinLnBrk="0" hangingPunct="1"/>
            <a:r>
              <a:rPr lang="en-US" dirty="0" smtClean="0"/>
              <a:t>Fifth level</a:t>
            </a:r>
            <a:endParaRPr kumimoji="0" lang="en-US" dirty="0"/>
          </a:p>
        </p:txBody>
      </p:sp>
      <p:pic>
        <p:nvPicPr>
          <p:cNvPr id="17"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03490" y="6291778"/>
            <a:ext cx="8205387"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Picture 2"/>
          <p:cNvPicPr>
            <a:picLocks noChangeAspect="1" noChangeArrowheads="1"/>
          </p:cNvPicPr>
          <p:nvPr userDrawn="1"/>
        </p:nvPicPr>
        <p:blipFill>
          <a:blip r:embed="rId3" cstate="print">
            <a:clrChange>
              <a:clrFrom>
                <a:srgbClr val="BFBFBF"/>
              </a:clrFrom>
              <a:clrTo>
                <a:srgbClr val="BFBFBF">
                  <a:alpha val="0"/>
                </a:srgbClr>
              </a:clrTo>
            </a:clrChange>
            <a:biLevel thresh="75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304798" y="6276823"/>
            <a:ext cx="1371602" cy="5337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 name="Picture 18"/>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20544782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500856"/>
            <a:ext cx="8229600" cy="674688"/>
          </a:xfrm>
          <a:ln>
            <a:solidFill>
              <a:schemeClr val="accent1"/>
            </a:solidFill>
          </a:ln>
        </p:spPr>
        <p:txBody>
          <a:bodyPr lIns="274320" anchor="ctr">
            <a:noAutofit/>
          </a:bodyPr>
          <a:lstStyle>
            <a:lvl1pPr algn="r">
              <a:buNone/>
              <a:defRPr sz="4400" b="0">
                <a:solidFill>
                  <a:schemeClr val="tx1"/>
                </a:solidFill>
              </a:defRPr>
            </a:lvl1pPr>
          </a:lstStyle>
          <a:p>
            <a:r>
              <a:rPr kumimoji="0" lang="en-US" dirty="0" smtClean="0"/>
              <a:t>Click to edit Master title style</a:t>
            </a:r>
            <a:endParaRPr kumimoji="0" lang="en-US" dirty="0"/>
          </a:p>
        </p:txBody>
      </p:sp>
      <p:sp>
        <p:nvSpPr>
          <p:cNvPr id="3" name="Picture Placeholder 2"/>
          <p:cNvSpPr>
            <a:spLocks noGrp="1"/>
          </p:cNvSpPr>
          <p:nvPr>
            <p:ph type="pic" idx="1"/>
          </p:nvPr>
        </p:nvSpPr>
        <p:spPr>
          <a:xfrm>
            <a:off x="457200" y="1905000"/>
            <a:ext cx="8229600" cy="4270248"/>
          </a:xfrm>
          <a:solidFill>
            <a:schemeClr val="tx1">
              <a:shade val="50000"/>
            </a:schemeClr>
          </a:solidFill>
          <a:ln>
            <a:noFill/>
          </a:ln>
          <a:effectLst/>
        </p:spPr>
        <p:txBody>
          <a:bodyPr/>
          <a:lstStyle>
            <a:lvl1pPr marL="0" indent="0">
              <a:spcBef>
                <a:spcPts val="600"/>
              </a:spcBef>
              <a:buNone/>
              <a:defRPr sz="3200"/>
            </a:lvl1pPr>
          </a:lstStyle>
          <a:p>
            <a:r>
              <a:rPr kumimoji="0" lang="en-US" smtClean="0"/>
              <a:t>Click icon to add picture</a:t>
            </a:r>
            <a:endParaRPr kumimoji="0" lang="en-US" dirty="0"/>
          </a:p>
        </p:txBody>
      </p:sp>
      <p:sp>
        <p:nvSpPr>
          <p:cNvPr id="4" name="Text Placeholder 3"/>
          <p:cNvSpPr>
            <a:spLocks noGrp="1"/>
          </p:cNvSpPr>
          <p:nvPr>
            <p:ph type="body" sz="half" idx="2"/>
          </p:nvPr>
        </p:nvSpPr>
        <p:spPr>
          <a:xfrm>
            <a:off x="457200" y="1219200"/>
            <a:ext cx="8229600" cy="533400"/>
          </a:xfrm>
        </p:spPr>
        <p:txBody>
          <a:bodyPr anchor="ctr" anchorCtr="0">
            <a:noAutofit/>
          </a:bodyPr>
          <a:lstStyle>
            <a:lvl1pPr marL="0" indent="0" algn="l">
              <a:buFontTx/>
              <a:buNone/>
              <a:defRPr sz="3200">
                <a:solidFill>
                  <a:schemeClr val="bg1"/>
                </a:solidFill>
              </a:defRPr>
            </a:lvl1pPr>
            <a:lvl2pPr>
              <a:defRPr sz="1200"/>
            </a:lvl2pPr>
            <a:lvl3pPr>
              <a:defRPr sz="1000"/>
            </a:lvl3pPr>
            <a:lvl4pPr>
              <a:defRPr sz="900"/>
            </a:lvl4pPr>
            <a:lvl5pPr>
              <a:defRPr sz="900"/>
            </a:lvl5pPr>
          </a:lstStyle>
          <a:p>
            <a:pPr lvl="0" eaLnBrk="1" latinLnBrk="0" hangingPunct="1"/>
            <a:r>
              <a:rPr kumimoji="0" lang="en-US" dirty="0" smtClean="0"/>
              <a:t>Click to edit Master text styles</a:t>
            </a:r>
          </a:p>
        </p:txBody>
      </p:sp>
      <p:sp>
        <p:nvSpPr>
          <p:cNvPr id="10" name="Rectangle 9"/>
          <p:cNvSpPr/>
          <p:nvPr/>
        </p:nvSpPr>
        <p:spPr>
          <a:xfrm>
            <a:off x="457200" y="500856"/>
            <a:ext cx="182880" cy="685800"/>
          </a:xfrm>
          <a:prstGeom prst="rect">
            <a:avLst/>
          </a:prstGeom>
          <a:solidFill>
            <a:srgbClr val="B1D45A"/>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pPr>
            <a:endParaRPr lang="en-US">
              <a:solidFill>
                <a:prstClr val="white"/>
              </a:solidFill>
            </a:endParaRPr>
          </a:p>
        </p:txBody>
      </p:sp>
      <p:pic>
        <p:nvPicPr>
          <p:cNvPr id="16"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03490" y="6291778"/>
            <a:ext cx="8205387"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2"/>
          <p:cNvPicPr>
            <a:picLocks noChangeAspect="1" noChangeArrowheads="1"/>
          </p:cNvPicPr>
          <p:nvPr userDrawn="1"/>
        </p:nvPicPr>
        <p:blipFill>
          <a:blip r:embed="rId3" cstate="print">
            <a:clrChange>
              <a:clrFrom>
                <a:srgbClr val="BFBFBF"/>
              </a:clrFrom>
              <a:clrTo>
                <a:srgbClr val="BFBFBF">
                  <a:alpha val="0"/>
                </a:srgbClr>
              </a:clrTo>
            </a:clrChange>
            <a:biLevel thresh="75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304798" y="6276823"/>
            <a:ext cx="1371602" cy="5337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 name="Picture 17"/>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180665363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image" Target="../media/image4.png"/><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image" Target="../media/image3.pn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microsoft.com/office/2007/relationships/hdphoto" Target="../media/hdphoto1.wdp"/><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2.png"/><Relationship Id="rId28" Type="http://schemas.openxmlformats.org/officeDocument/2006/relationships/image" Target="../media/image5.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 Id="rId27" Type="http://schemas.microsoft.com/office/2007/relationships/hdphoto" Target="../media/hdphoto2.wdp"/></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9.xml"/><Relationship Id="rId13" Type="http://schemas.openxmlformats.org/officeDocument/2006/relationships/slideLayout" Target="../slideLayouts/slideLayout34.xml"/><Relationship Id="rId18" Type="http://schemas.openxmlformats.org/officeDocument/2006/relationships/image" Target="../media/image2.png"/><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slideLayout" Target="../slideLayouts/slideLayout33.xml"/><Relationship Id="rId17" Type="http://schemas.openxmlformats.org/officeDocument/2006/relationships/image" Target="../media/image6.png"/><Relationship Id="rId2" Type="http://schemas.openxmlformats.org/officeDocument/2006/relationships/slideLayout" Target="../slideLayouts/slideLayout23.xml"/><Relationship Id="rId16" Type="http://schemas.openxmlformats.org/officeDocument/2006/relationships/theme" Target="../theme/theme2.xml"/><Relationship Id="rId20" Type="http://schemas.openxmlformats.org/officeDocument/2006/relationships/image" Target="../media/image5.png"/><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5" Type="http://schemas.openxmlformats.org/officeDocument/2006/relationships/slideLayout" Target="../slideLayouts/slideLayout36.xml"/><Relationship Id="rId10" Type="http://schemas.openxmlformats.org/officeDocument/2006/relationships/slideLayout" Target="../slideLayouts/slideLayout31.xml"/><Relationship Id="rId19" Type="http://schemas.microsoft.com/office/2007/relationships/hdphoto" Target="../media/hdphoto1.wdp"/><Relationship Id="rId4" Type="http://schemas.openxmlformats.org/officeDocument/2006/relationships/slideLayout" Target="../slideLayouts/slideLayout25.xml"/><Relationship Id="rId9" Type="http://schemas.openxmlformats.org/officeDocument/2006/relationships/slideLayout" Target="../slideLayouts/slideLayout30.xml"/><Relationship Id="rId14" Type="http://schemas.openxmlformats.org/officeDocument/2006/relationships/slideLayout" Target="../slideLayouts/slideLayout3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457200" y="152400"/>
            <a:ext cx="8229600" cy="990600"/>
          </a:xfrm>
          <a:prstGeom prst="rect">
            <a:avLst/>
          </a:prstGeom>
          <a:solidFill>
            <a:srgbClr val="5E3886"/>
          </a:solidFill>
        </p:spPr>
        <p:txBody>
          <a:bodyPr vert="horz" anchor="b" anchorCtr="0">
            <a:normAutofit/>
          </a:bodyPr>
          <a:lstStyle/>
          <a:p>
            <a:r>
              <a:rPr kumimoji="0" lang="en-US" dirty="0" smtClean="0"/>
              <a:t>Click to edit Master title style</a:t>
            </a:r>
            <a:endParaRPr kumimoji="0" lang="en-US" dirty="0"/>
          </a:p>
        </p:txBody>
      </p:sp>
      <p:sp>
        <p:nvSpPr>
          <p:cNvPr id="13" name="Text Placeholder 12"/>
          <p:cNvSpPr>
            <a:spLocks noGrp="1"/>
          </p:cNvSpPr>
          <p:nvPr>
            <p:ph type="body" idx="1"/>
          </p:nvPr>
        </p:nvSpPr>
        <p:spPr>
          <a:xfrm>
            <a:off x="457200" y="1219200"/>
            <a:ext cx="8229600" cy="4910328"/>
          </a:xfrm>
          <a:prstGeom prst="rect">
            <a:avLst/>
          </a:prstGeom>
        </p:spPr>
        <p:txBody>
          <a:bodyPr vert="horz">
            <a:normAutofit/>
          </a:bodyPr>
          <a:lstStyle/>
          <a:p>
            <a:pPr lvl="0" eaLnBrk="1" latinLnBrk="0" hangingPunct="1"/>
            <a:r>
              <a:rPr kumimoji="0" lang="en-US" dirty="0" smtClean="0"/>
              <a:t>Click to edit Master text styles</a:t>
            </a:r>
          </a:p>
          <a:p>
            <a:pPr lvl="1" eaLnBrk="1" latinLnBrk="0" hangingPunct="1"/>
            <a:r>
              <a:rPr kumimoji="0" lang="en-US" dirty="0" smtClean="0"/>
              <a:t>Second level</a:t>
            </a:r>
          </a:p>
          <a:p>
            <a:pPr lvl="2" eaLnBrk="1" latinLnBrk="0" hangingPunct="1"/>
            <a:r>
              <a:rPr kumimoji="0" lang="en-US" dirty="0" smtClean="0"/>
              <a:t>Third level</a:t>
            </a:r>
          </a:p>
          <a:p>
            <a:pPr lvl="3" eaLnBrk="1" latinLnBrk="0" hangingPunct="1"/>
            <a:r>
              <a:rPr kumimoji="0" lang="en-US" dirty="0" smtClean="0"/>
              <a:t>Fourth level</a:t>
            </a:r>
          </a:p>
          <a:p>
            <a:pPr lvl="4" eaLnBrk="1" latinLnBrk="0" hangingPunct="1"/>
            <a:r>
              <a:rPr kumimoji="0" lang="en-US" dirty="0" smtClean="0"/>
              <a:t>Fifth level</a:t>
            </a:r>
            <a:endParaRPr kumimoji="0" lang="en-US" dirty="0"/>
          </a:p>
        </p:txBody>
      </p:sp>
      <p:sp>
        <p:nvSpPr>
          <p:cNvPr id="29" name="Straight Connector 28"/>
          <p:cNvSpPr>
            <a:spLocks noChangeShapeType="1"/>
          </p:cNvSpPr>
          <p:nvPr/>
        </p:nvSpPr>
        <p:spPr bwMode="auto">
          <a:xfrm>
            <a:off x="457200" y="1143000"/>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pPr eaLnBrk="1" fontAlgn="auto" hangingPunct="1">
              <a:spcBef>
                <a:spcPts val="0"/>
              </a:spcBef>
              <a:spcAft>
                <a:spcPts val="0"/>
              </a:spcAft>
            </a:pPr>
            <a:endParaRPr lang="en-US">
              <a:solidFill>
                <a:prstClr val="black"/>
              </a:solidFill>
              <a:latin typeface="Gill Sans MT"/>
            </a:endParaRPr>
          </a:p>
        </p:txBody>
      </p:sp>
      <p:pic>
        <p:nvPicPr>
          <p:cNvPr id="21" name="Picture 2"/>
          <p:cNvPicPr>
            <a:picLocks noChangeAspect="1" noChangeArrowheads="1"/>
          </p:cNvPicPr>
          <p:nvPr userDrawn="1"/>
        </p:nvPicPr>
        <p:blipFill>
          <a:blip r:embed="rId23" cstate="print">
            <a:clrChange>
              <a:clrFrom>
                <a:srgbClr val="BFBFBF"/>
              </a:clrFrom>
              <a:clrTo>
                <a:srgbClr val="BFBFBF">
                  <a:alpha val="0"/>
                </a:srgbClr>
              </a:clrTo>
            </a:clrChange>
            <a:lum bright="70000" contrast="-70000"/>
            <a:extLst>
              <a:ext uri="{BEBA8EAE-BF5A-486C-A8C5-ECC9F3942E4B}">
                <a14:imgProps xmlns:a14="http://schemas.microsoft.com/office/drawing/2010/main">
                  <a14:imgLayer r:embed="rId2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309071" y="4229610"/>
            <a:ext cx="1046148" cy="4070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4" name="Picture 3"/>
          <p:cNvPicPr>
            <a:picLocks noChangeAspect="1" noChangeArrowheads="1"/>
          </p:cNvPicPr>
          <p:nvPr userDrawn="1"/>
        </p:nvPicPr>
        <p:blipFill>
          <a:blip r:embed="rId25">
            <a:extLst>
              <a:ext uri="{28A0092B-C50C-407E-A947-70E740481C1C}">
                <a14:useLocalDpi xmlns:a14="http://schemas.microsoft.com/office/drawing/2010/main" val="0"/>
              </a:ext>
            </a:extLst>
          </a:blip>
          <a:srcRect/>
          <a:stretch>
            <a:fillRect/>
          </a:stretch>
        </p:blipFill>
        <p:spPr bwMode="auto">
          <a:xfrm>
            <a:off x="503490" y="6291778"/>
            <a:ext cx="8205387"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 name="Picture 2"/>
          <p:cNvPicPr>
            <a:picLocks noChangeAspect="1" noChangeArrowheads="1"/>
          </p:cNvPicPr>
          <p:nvPr userDrawn="1"/>
        </p:nvPicPr>
        <p:blipFill>
          <a:blip r:embed="rId26" cstate="print">
            <a:clrChange>
              <a:clrFrom>
                <a:srgbClr val="BFBFBF"/>
              </a:clrFrom>
              <a:clrTo>
                <a:srgbClr val="BFBFBF">
                  <a:alpha val="0"/>
                </a:srgbClr>
              </a:clrTo>
            </a:clrChange>
            <a:biLevel thresh="75000"/>
            <a:extLst>
              <a:ext uri="{BEBA8EAE-BF5A-486C-A8C5-ECC9F3942E4B}">
                <a14:imgProps xmlns:a14="http://schemas.microsoft.com/office/drawing/2010/main">
                  <a14:imgLayer r:embed="rId27">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304798" y="6276823"/>
            <a:ext cx="1371602" cy="5337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6" name="Picture 25"/>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564983602"/>
      </p:ext>
    </p:extLst>
  </p:cSld>
  <p:clrMap bg1="lt1" tx1="dk1" bg2="lt2" tx2="dk2" accent1="accent1" accent2="accent2" accent3="accent3" accent4="accent4" accent5="accent5" accent6="accent6" hlink="hlink" folHlink="folHlink"/>
  <p:sldLayoutIdLst>
    <p:sldLayoutId id="2147484111" r:id="rId1"/>
    <p:sldLayoutId id="2147484112" r:id="rId2"/>
    <p:sldLayoutId id="2147484113" r:id="rId3"/>
    <p:sldLayoutId id="2147484114" r:id="rId4"/>
    <p:sldLayoutId id="2147484115" r:id="rId5"/>
    <p:sldLayoutId id="2147484116" r:id="rId6"/>
    <p:sldLayoutId id="2147484117" r:id="rId7"/>
    <p:sldLayoutId id="2147484118" r:id="rId8"/>
    <p:sldLayoutId id="2147484119" r:id="rId9"/>
    <p:sldLayoutId id="2147484120" r:id="rId10"/>
    <p:sldLayoutId id="2147484121" r:id="rId11"/>
    <p:sldLayoutId id="2147484134" r:id="rId12"/>
    <p:sldLayoutId id="2147484135" r:id="rId13"/>
    <p:sldLayoutId id="2147484136" r:id="rId14"/>
    <p:sldLayoutId id="2147484137" r:id="rId15"/>
    <p:sldLayoutId id="2147484138" r:id="rId16"/>
    <p:sldLayoutId id="2147484139" r:id="rId17"/>
    <p:sldLayoutId id="2147484140" r:id="rId18"/>
    <p:sldLayoutId id="2147484141" r:id="rId19"/>
    <p:sldLayoutId id="2147484142" r:id="rId20"/>
    <p:sldLayoutId id="2147484143" r:id="rId2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rtl="0" eaLnBrk="1" latinLnBrk="0" hangingPunct="1">
        <a:spcBef>
          <a:spcPct val="0"/>
        </a:spcBef>
        <a:buNone/>
        <a:defRPr kumimoji="0" sz="4400" kern="1200">
          <a:solidFill>
            <a:schemeClr val="bg1"/>
          </a:solidFill>
          <a:latin typeface="Calibri" panose="020F0502020204030204" pitchFamily="34" charset="0"/>
          <a:ea typeface="+mj-ea"/>
          <a:cs typeface="+mj-cs"/>
        </a:defRPr>
      </a:lvl1pPr>
    </p:titleStyle>
    <p:bodyStyle>
      <a:lvl1pPr marL="274320" indent="-274320" algn="l" rtl="0" eaLnBrk="1" latinLnBrk="0" hangingPunct="1">
        <a:spcBef>
          <a:spcPts val="600"/>
        </a:spcBef>
        <a:buClr>
          <a:srgbClr val="86AA2C"/>
        </a:buClr>
        <a:buSzPct val="76000"/>
        <a:buFont typeface="Wingdings 3"/>
        <a:buChar char=""/>
        <a:defRPr kumimoji="0" sz="3200" kern="1200">
          <a:solidFill>
            <a:schemeClr val="tx1"/>
          </a:solidFill>
          <a:latin typeface="Calibri" panose="020F0502020204030204" pitchFamily="34" charset="0"/>
          <a:ea typeface="+mn-ea"/>
          <a:cs typeface="+mn-cs"/>
        </a:defRPr>
      </a:lvl1pPr>
      <a:lvl2pPr marL="548640" indent="-274320" algn="l" rtl="0" eaLnBrk="1" latinLnBrk="0" hangingPunct="1">
        <a:spcBef>
          <a:spcPts val="500"/>
        </a:spcBef>
        <a:buClr>
          <a:srgbClr val="86AA2C"/>
        </a:buClr>
        <a:buSzPct val="76000"/>
        <a:buFont typeface="Wingdings 3"/>
        <a:buChar char=""/>
        <a:defRPr kumimoji="0" sz="2600" kern="1200">
          <a:solidFill>
            <a:schemeClr val="tx1"/>
          </a:solidFill>
          <a:latin typeface="Calibri" panose="020F0502020204030204" pitchFamily="34" charset="0"/>
          <a:ea typeface="+mn-ea"/>
          <a:cs typeface="+mn-cs"/>
        </a:defRPr>
      </a:lvl2pPr>
      <a:lvl3pPr marL="822960" indent="-228600" algn="l" rtl="0" eaLnBrk="1" latinLnBrk="0" hangingPunct="1">
        <a:spcBef>
          <a:spcPts val="500"/>
        </a:spcBef>
        <a:buClr>
          <a:srgbClr val="86AA2C"/>
        </a:buClr>
        <a:buSzPct val="76000"/>
        <a:buFont typeface="Wingdings 3"/>
        <a:buChar char=""/>
        <a:defRPr kumimoji="0" sz="2200" kern="1200">
          <a:solidFill>
            <a:schemeClr val="tx1"/>
          </a:solidFill>
          <a:latin typeface="Calibri" panose="020F0502020204030204" pitchFamily="34" charset="0"/>
          <a:ea typeface="+mn-ea"/>
          <a:cs typeface="+mn-cs"/>
        </a:defRPr>
      </a:lvl3pPr>
      <a:lvl4pPr marL="1097280" indent="-228600" algn="l" rtl="0" eaLnBrk="1" latinLnBrk="0" hangingPunct="1">
        <a:spcBef>
          <a:spcPts val="400"/>
        </a:spcBef>
        <a:buClr>
          <a:srgbClr val="86AA2C"/>
        </a:buClr>
        <a:buSzPct val="70000"/>
        <a:buFont typeface="Wingdings"/>
        <a:buChar char=""/>
        <a:defRPr kumimoji="0" sz="1800" kern="1200">
          <a:solidFill>
            <a:schemeClr val="tx1"/>
          </a:solidFill>
          <a:latin typeface="Calibri" panose="020F0502020204030204" pitchFamily="34" charset="0"/>
          <a:ea typeface="+mn-ea"/>
          <a:cs typeface="+mn-cs"/>
        </a:defRPr>
      </a:lvl4pPr>
      <a:lvl5pPr marL="1371600" indent="-228600" algn="l" rtl="0" eaLnBrk="1" latinLnBrk="0" hangingPunct="1">
        <a:spcBef>
          <a:spcPts val="300"/>
        </a:spcBef>
        <a:buClr>
          <a:srgbClr val="86AA2C"/>
        </a:buClr>
        <a:buSzPct val="70000"/>
        <a:buFont typeface="Wingdings"/>
        <a:buChar char=""/>
        <a:defRPr kumimoji="0" sz="1600" kern="1200">
          <a:solidFill>
            <a:schemeClr val="tx1"/>
          </a:solidFill>
          <a:latin typeface="Calibri" panose="020F0502020204030204" pitchFamily="34" charset="0"/>
          <a:ea typeface="+mn-ea"/>
          <a:cs typeface="+mn-cs"/>
        </a:defRPr>
      </a:lvl5pPr>
      <a:lvl6pPr marL="1645920" indent="-182880" algn="l" rtl="0" eaLnBrk="1" latinLnBrk="0" hangingPunct="1">
        <a:spcBef>
          <a:spcPts val="300"/>
        </a:spcBef>
        <a:buClr>
          <a:srgbClr val="9FB8CD">
            <a:shade val="75000"/>
          </a:srgbClr>
        </a:buClr>
        <a:buSzPct val="75000"/>
        <a:buFont typeface="Wingdings 3"/>
        <a:buChar char=""/>
        <a:defRPr kumimoji="0" lang="en-US" sz="1600" kern="1200" smtClean="0">
          <a:solidFill>
            <a:schemeClr val="tx1"/>
          </a:solidFill>
          <a:latin typeface="+mn-lt"/>
          <a:ea typeface="+mn-ea"/>
          <a:cs typeface="+mn-cs"/>
        </a:defRPr>
      </a:lvl6pPr>
      <a:lvl7pPr marL="1828800" indent="-182880" algn="l" rtl="0" eaLnBrk="1" latinLnBrk="0" hangingPunct="1">
        <a:spcBef>
          <a:spcPts val="300"/>
        </a:spcBef>
        <a:buClr>
          <a:srgbClr val="727CA3">
            <a:shade val="75000"/>
          </a:srgbClr>
        </a:buClr>
        <a:buSzPct val="75000"/>
        <a:buFont typeface="Wingdings 3"/>
        <a:buChar char=""/>
        <a:defRPr kumimoji="0" lang="en-US" sz="1400" kern="1200" smtClean="0">
          <a:solidFill>
            <a:schemeClr val="tx1"/>
          </a:solidFill>
          <a:latin typeface="+mn-lt"/>
          <a:ea typeface="+mn-ea"/>
          <a:cs typeface="+mn-cs"/>
        </a:defRPr>
      </a:lvl7pPr>
      <a:lvl8pPr marL="2011680" indent="-182880" algn="l" rtl="0" eaLnBrk="1" latinLnBrk="0" hangingPunct="1">
        <a:spcBef>
          <a:spcPts val="300"/>
        </a:spcBef>
        <a:buClr>
          <a:prstClr val="white">
            <a:shade val="50000"/>
          </a:prstClr>
        </a:buClr>
        <a:buSzPct val="75000"/>
        <a:buFont typeface="Wingdings 3"/>
        <a:buChar char=""/>
        <a:defRPr kumimoji="0" lang="en-US" sz="1400" kern="1200" smtClean="0">
          <a:solidFill>
            <a:schemeClr val="tx1"/>
          </a:solidFill>
          <a:latin typeface="+mn-lt"/>
          <a:ea typeface="+mn-ea"/>
          <a:cs typeface="+mn-cs"/>
        </a:defRPr>
      </a:lvl8pPr>
      <a:lvl9pPr marL="2194560" indent="-182880" algn="l" rtl="0" eaLnBrk="1" latinLnBrk="0" hangingPunct="1">
        <a:spcBef>
          <a:spcPts val="300"/>
        </a:spcBef>
        <a:buClr>
          <a:srgbClr val="9FB8CD"/>
        </a:buClr>
        <a:buSzPct val="75000"/>
        <a:buFont typeface="Wingdings 3"/>
        <a:buChar char=""/>
        <a:defRPr kumimoji="0" lang="en-US" sz="1200" kern="1200" smtClean="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457200" y="152400"/>
            <a:ext cx="8229600" cy="990600"/>
          </a:xfrm>
          <a:prstGeom prst="rect">
            <a:avLst/>
          </a:prstGeom>
          <a:solidFill>
            <a:srgbClr val="B1D45A"/>
          </a:solidFill>
        </p:spPr>
        <p:txBody>
          <a:bodyPr vert="horz" anchor="b" anchorCtr="0">
            <a:normAutofit/>
          </a:bodyPr>
          <a:lstStyle/>
          <a:p>
            <a:r>
              <a:rPr kumimoji="0" lang="en-US" dirty="0" smtClean="0"/>
              <a:t>Click to edit Master title style</a:t>
            </a:r>
            <a:endParaRPr kumimoji="0" lang="en-US" dirty="0"/>
          </a:p>
        </p:txBody>
      </p:sp>
      <p:sp>
        <p:nvSpPr>
          <p:cNvPr id="13" name="Text Placeholder 12"/>
          <p:cNvSpPr>
            <a:spLocks noGrp="1"/>
          </p:cNvSpPr>
          <p:nvPr>
            <p:ph type="body" idx="1"/>
          </p:nvPr>
        </p:nvSpPr>
        <p:spPr>
          <a:xfrm>
            <a:off x="457200" y="1219200"/>
            <a:ext cx="8229600" cy="4910328"/>
          </a:xfrm>
          <a:prstGeom prst="rect">
            <a:avLst/>
          </a:prstGeom>
        </p:spPr>
        <p:txBody>
          <a:bodyPr vert="horz">
            <a:normAutofit/>
          </a:bodyPr>
          <a:lstStyle/>
          <a:p>
            <a:pPr lvl="0" eaLnBrk="1" latinLnBrk="0" hangingPunct="1"/>
            <a:r>
              <a:rPr kumimoji="0" lang="en-US" dirty="0" smtClean="0"/>
              <a:t>Click to edit Master text styles</a:t>
            </a:r>
          </a:p>
          <a:p>
            <a:pPr lvl="1" eaLnBrk="1" latinLnBrk="0" hangingPunct="1"/>
            <a:r>
              <a:rPr kumimoji="0" lang="en-US" dirty="0" smtClean="0"/>
              <a:t>Second level</a:t>
            </a:r>
          </a:p>
          <a:p>
            <a:pPr lvl="2" eaLnBrk="1" latinLnBrk="0" hangingPunct="1"/>
            <a:r>
              <a:rPr kumimoji="0" lang="en-US" dirty="0" smtClean="0"/>
              <a:t>Third level</a:t>
            </a:r>
          </a:p>
          <a:p>
            <a:pPr lvl="3" eaLnBrk="1" latinLnBrk="0" hangingPunct="1"/>
            <a:r>
              <a:rPr kumimoji="0" lang="en-US" dirty="0" smtClean="0"/>
              <a:t>Fourth level</a:t>
            </a:r>
          </a:p>
          <a:p>
            <a:pPr lvl="4" eaLnBrk="1" latinLnBrk="0" hangingPunct="1"/>
            <a:r>
              <a:rPr kumimoji="0" lang="en-US" dirty="0" smtClean="0"/>
              <a:t>Fifth level</a:t>
            </a:r>
            <a:endParaRPr kumimoji="0" lang="en-US" dirty="0"/>
          </a:p>
        </p:txBody>
      </p:sp>
      <p:sp>
        <p:nvSpPr>
          <p:cNvPr id="29" name="Straight Connector 28"/>
          <p:cNvSpPr>
            <a:spLocks noChangeShapeType="1"/>
          </p:cNvSpPr>
          <p:nvPr/>
        </p:nvSpPr>
        <p:spPr bwMode="auto">
          <a:xfrm>
            <a:off x="457200" y="1143000"/>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pPr eaLnBrk="1" fontAlgn="auto" hangingPunct="1">
              <a:spcBef>
                <a:spcPts val="0"/>
              </a:spcBef>
              <a:spcAft>
                <a:spcPts val="0"/>
              </a:spcAft>
            </a:pPr>
            <a:endParaRPr lang="en-US">
              <a:solidFill>
                <a:prstClr val="black"/>
              </a:solidFill>
              <a:latin typeface="Gill Sans MT"/>
            </a:endParaRPr>
          </a:p>
        </p:txBody>
      </p:sp>
      <p:pic>
        <p:nvPicPr>
          <p:cNvPr id="12" name="Picture 2"/>
          <p:cNvPicPr>
            <a:picLocks noChangeAspect="1" noChangeArrowheads="1"/>
          </p:cNvPicPr>
          <p:nvPr userDrawn="1"/>
        </p:nvPicPr>
        <p:blipFill>
          <a:blip r:embed="rId17">
            <a:extLst>
              <a:ext uri="{28A0092B-C50C-407E-A947-70E740481C1C}">
                <a14:useLocalDpi xmlns:a14="http://schemas.microsoft.com/office/drawing/2010/main" val="0"/>
              </a:ext>
            </a:extLst>
          </a:blip>
          <a:srcRect/>
          <a:stretch>
            <a:fillRect/>
          </a:stretch>
        </p:blipFill>
        <p:spPr bwMode="auto">
          <a:xfrm>
            <a:off x="477852" y="6305550"/>
            <a:ext cx="8229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2"/>
          <p:cNvPicPr>
            <a:picLocks noChangeAspect="1" noChangeArrowheads="1"/>
          </p:cNvPicPr>
          <p:nvPr userDrawn="1"/>
        </p:nvPicPr>
        <p:blipFill>
          <a:blip r:embed="rId18" cstate="print">
            <a:clrChange>
              <a:clrFrom>
                <a:srgbClr val="BFBFBF"/>
              </a:clrFrom>
              <a:clrTo>
                <a:srgbClr val="BFBFBF">
                  <a:alpha val="0"/>
                </a:srgbClr>
              </a:clrTo>
            </a:clrChange>
            <a:lum bright="70000" contrast="-70000"/>
            <a:extLst>
              <a:ext uri="{BEBA8EAE-BF5A-486C-A8C5-ECC9F3942E4B}">
                <a14:imgProps xmlns:a14="http://schemas.microsoft.com/office/drawing/2010/main">
                  <a14:imgLayer r:embed="rId19">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477852" y="6344160"/>
            <a:ext cx="1046148" cy="4070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4" name="Picture 23"/>
          <p:cNvPicPr>
            <a:picLocks noChangeAspect="1"/>
          </p:cNvPicPr>
          <p:nvPr userDrawn="1"/>
        </p:nvPicPr>
        <p:blipFill>
          <a:blip r:embed="rId20" cstate="print">
            <a:lum bright="70000" contrast="-70000"/>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2386693863"/>
      </p:ext>
    </p:extLst>
  </p:cSld>
  <p:clrMap bg1="lt1" tx1="dk1" bg2="lt2" tx2="dk2" accent1="accent1" accent2="accent2" accent3="accent3" accent4="accent4" accent5="accent5" accent6="accent6" hlink="hlink" folHlink="folHlink"/>
  <p:sldLayoutIdLst>
    <p:sldLayoutId id="2147484123" r:id="rId1"/>
    <p:sldLayoutId id="2147484124" r:id="rId2"/>
    <p:sldLayoutId id="2147484125" r:id="rId3"/>
    <p:sldLayoutId id="2147484126" r:id="rId4"/>
    <p:sldLayoutId id="2147484127" r:id="rId5"/>
    <p:sldLayoutId id="2147484128" r:id="rId6"/>
    <p:sldLayoutId id="2147484129" r:id="rId7"/>
    <p:sldLayoutId id="2147484130" r:id="rId8"/>
    <p:sldLayoutId id="2147484131" r:id="rId9"/>
    <p:sldLayoutId id="2147484132" r:id="rId10"/>
    <p:sldLayoutId id="2147484133" r:id="rId11"/>
    <p:sldLayoutId id="2147484144" r:id="rId12"/>
    <p:sldLayoutId id="2147484145" r:id="rId13"/>
    <p:sldLayoutId id="2147484146" r:id="rId14"/>
    <p:sldLayoutId id="2147484147" r:id="rId1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rtl="0" eaLnBrk="1" latinLnBrk="0" hangingPunct="1">
        <a:spcBef>
          <a:spcPct val="0"/>
        </a:spcBef>
        <a:buNone/>
        <a:defRPr kumimoji="0" sz="4400" kern="1200">
          <a:solidFill>
            <a:schemeClr val="tx1"/>
          </a:solidFill>
          <a:latin typeface="Calibri" panose="020F0502020204030204" pitchFamily="34" charset="0"/>
          <a:ea typeface="+mj-ea"/>
          <a:cs typeface="+mj-cs"/>
        </a:defRPr>
      </a:lvl1pPr>
    </p:titleStyle>
    <p:bodyStyle>
      <a:lvl1pPr marL="274320" indent="-274320" algn="l" rtl="0" eaLnBrk="1" latinLnBrk="0" hangingPunct="1">
        <a:spcBef>
          <a:spcPts val="600"/>
        </a:spcBef>
        <a:buClr>
          <a:srgbClr val="5E3886"/>
        </a:buClr>
        <a:buSzPct val="76000"/>
        <a:buFont typeface="Wingdings 3"/>
        <a:buChar char=""/>
        <a:defRPr kumimoji="0" sz="3200" kern="1200">
          <a:solidFill>
            <a:schemeClr val="tx1"/>
          </a:solidFill>
          <a:latin typeface="Calibri" panose="020F0502020204030204" pitchFamily="34" charset="0"/>
          <a:ea typeface="+mn-ea"/>
          <a:cs typeface="+mn-cs"/>
        </a:defRPr>
      </a:lvl1pPr>
      <a:lvl2pPr marL="548640" indent="-274320" algn="l" rtl="0" eaLnBrk="1" latinLnBrk="0" hangingPunct="1">
        <a:spcBef>
          <a:spcPts val="500"/>
        </a:spcBef>
        <a:buClr>
          <a:srgbClr val="5E3886"/>
        </a:buClr>
        <a:buSzPct val="76000"/>
        <a:buFont typeface="Wingdings 3"/>
        <a:buChar char=""/>
        <a:defRPr kumimoji="0" sz="2600" kern="1200">
          <a:solidFill>
            <a:schemeClr val="tx1"/>
          </a:solidFill>
          <a:latin typeface="Calibri" panose="020F0502020204030204" pitchFamily="34" charset="0"/>
          <a:ea typeface="+mn-ea"/>
          <a:cs typeface="+mn-cs"/>
        </a:defRPr>
      </a:lvl2pPr>
      <a:lvl3pPr marL="822960" indent="-228600" algn="l" rtl="0" eaLnBrk="1" latinLnBrk="0" hangingPunct="1">
        <a:spcBef>
          <a:spcPts val="500"/>
        </a:spcBef>
        <a:buClr>
          <a:srgbClr val="5E3886"/>
        </a:buClr>
        <a:buSzPct val="76000"/>
        <a:buFont typeface="Wingdings 3"/>
        <a:buChar char=""/>
        <a:defRPr kumimoji="0" sz="2200" kern="1200">
          <a:solidFill>
            <a:schemeClr val="tx1"/>
          </a:solidFill>
          <a:latin typeface="Calibri" panose="020F0502020204030204" pitchFamily="34" charset="0"/>
          <a:ea typeface="+mn-ea"/>
          <a:cs typeface="+mn-cs"/>
        </a:defRPr>
      </a:lvl3pPr>
      <a:lvl4pPr marL="1097280" indent="-228600" algn="l" rtl="0" eaLnBrk="1" latinLnBrk="0" hangingPunct="1">
        <a:spcBef>
          <a:spcPts val="400"/>
        </a:spcBef>
        <a:buClr>
          <a:srgbClr val="5E3886"/>
        </a:buClr>
        <a:buSzPct val="70000"/>
        <a:buFont typeface="Wingdings"/>
        <a:buChar char=""/>
        <a:defRPr kumimoji="0" sz="1800" kern="1200">
          <a:solidFill>
            <a:schemeClr val="tx1"/>
          </a:solidFill>
          <a:latin typeface="Calibri" panose="020F0502020204030204" pitchFamily="34" charset="0"/>
          <a:ea typeface="+mn-ea"/>
          <a:cs typeface="+mn-cs"/>
        </a:defRPr>
      </a:lvl4pPr>
      <a:lvl5pPr marL="1371600" indent="-228600" algn="l" rtl="0" eaLnBrk="1" latinLnBrk="0" hangingPunct="1">
        <a:spcBef>
          <a:spcPts val="300"/>
        </a:spcBef>
        <a:buClr>
          <a:srgbClr val="5E3886"/>
        </a:buClr>
        <a:buSzPct val="70000"/>
        <a:buFont typeface="Wingdings"/>
        <a:buChar char=""/>
        <a:defRPr kumimoji="0" sz="1600" kern="1200">
          <a:solidFill>
            <a:schemeClr val="tx1"/>
          </a:solidFill>
          <a:latin typeface="Calibri" panose="020F0502020204030204" pitchFamily="34" charset="0"/>
          <a:ea typeface="+mn-ea"/>
          <a:cs typeface="+mn-cs"/>
        </a:defRPr>
      </a:lvl5pPr>
      <a:lvl6pPr marL="1645920" indent="-182880" algn="l" rtl="0" eaLnBrk="1" latinLnBrk="0" hangingPunct="1">
        <a:spcBef>
          <a:spcPts val="300"/>
        </a:spcBef>
        <a:buClr>
          <a:srgbClr val="9FB8CD">
            <a:shade val="75000"/>
          </a:srgbClr>
        </a:buClr>
        <a:buSzPct val="75000"/>
        <a:buFont typeface="Wingdings 3"/>
        <a:buChar char=""/>
        <a:defRPr kumimoji="0" lang="en-US" sz="1600" kern="1200" smtClean="0">
          <a:solidFill>
            <a:schemeClr val="tx1"/>
          </a:solidFill>
          <a:latin typeface="+mn-lt"/>
          <a:ea typeface="+mn-ea"/>
          <a:cs typeface="+mn-cs"/>
        </a:defRPr>
      </a:lvl6pPr>
      <a:lvl7pPr marL="1828800" indent="-182880" algn="l" rtl="0" eaLnBrk="1" latinLnBrk="0" hangingPunct="1">
        <a:spcBef>
          <a:spcPts val="300"/>
        </a:spcBef>
        <a:buClr>
          <a:srgbClr val="727CA3">
            <a:shade val="75000"/>
          </a:srgbClr>
        </a:buClr>
        <a:buSzPct val="75000"/>
        <a:buFont typeface="Wingdings 3"/>
        <a:buChar char=""/>
        <a:defRPr kumimoji="0" lang="en-US" sz="1400" kern="1200" smtClean="0">
          <a:solidFill>
            <a:schemeClr val="tx1"/>
          </a:solidFill>
          <a:latin typeface="+mn-lt"/>
          <a:ea typeface="+mn-ea"/>
          <a:cs typeface="+mn-cs"/>
        </a:defRPr>
      </a:lvl7pPr>
      <a:lvl8pPr marL="2011680" indent="-182880" algn="l" rtl="0" eaLnBrk="1" latinLnBrk="0" hangingPunct="1">
        <a:spcBef>
          <a:spcPts val="300"/>
        </a:spcBef>
        <a:buClr>
          <a:prstClr val="white">
            <a:shade val="50000"/>
          </a:prstClr>
        </a:buClr>
        <a:buSzPct val="75000"/>
        <a:buFont typeface="Wingdings 3"/>
        <a:buChar char=""/>
        <a:defRPr kumimoji="0" lang="en-US" sz="1400" kern="1200" smtClean="0">
          <a:solidFill>
            <a:schemeClr val="tx1"/>
          </a:solidFill>
          <a:latin typeface="+mn-lt"/>
          <a:ea typeface="+mn-ea"/>
          <a:cs typeface="+mn-cs"/>
        </a:defRPr>
      </a:lvl8pPr>
      <a:lvl9pPr marL="2194560" indent="-182880" algn="l" rtl="0" eaLnBrk="1" latinLnBrk="0" hangingPunct="1">
        <a:spcBef>
          <a:spcPts val="300"/>
        </a:spcBef>
        <a:buClr>
          <a:srgbClr val="9FB8CD"/>
        </a:buClr>
        <a:buSzPct val="75000"/>
        <a:buFont typeface="Wingdings 3"/>
        <a:buChar char=""/>
        <a:defRPr kumimoji="0" lang="en-US" sz="1200" kern="1200" smtClean="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slideLayout" Target="../slideLayouts/slideLayout1.xml"/><Relationship Id="rId1" Type="http://schemas.openxmlformats.org/officeDocument/2006/relationships/tags" Target="../tags/tag2.xml"/><Relationship Id="rId4" Type="http://schemas.openxmlformats.org/officeDocument/2006/relationships/image" Target="../media/image9.jpeg"/></Relationships>
</file>

<file path=ppt/slides/_rels/slide1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slideLayout" Target="../slideLayouts/slideLayout23.xml"/><Relationship Id="rId1" Type="http://schemas.openxmlformats.org/officeDocument/2006/relationships/tags" Target="../tags/tag11.xml"/></Relationships>
</file>

<file path=ppt/slides/_rels/slide100.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tags" Target="../tags/tag106.xml"/><Relationship Id="rId1" Type="http://schemas.openxmlformats.org/officeDocument/2006/relationships/tags" Target="../tags/tag105.xml"/><Relationship Id="rId5" Type="http://schemas.openxmlformats.org/officeDocument/2006/relationships/image" Target="../media/image130.jpeg"/><Relationship Id="rId4" Type="http://schemas.openxmlformats.org/officeDocument/2006/relationships/notesSlide" Target="../notesSlides/notesSlide66.xml"/></Relationships>
</file>

<file path=ppt/slides/_rels/slide101.xml.rels><?xml version="1.0" encoding="UTF-8" standalone="yes"?>
<Relationships xmlns="http://schemas.openxmlformats.org/package/2006/relationships"><Relationship Id="rId3" Type="http://schemas.openxmlformats.org/officeDocument/2006/relationships/notesSlide" Target="../notesSlides/notesSlide67.xml"/><Relationship Id="rId2" Type="http://schemas.openxmlformats.org/officeDocument/2006/relationships/slideLayout" Target="../slideLayouts/slideLayout23.xml"/><Relationship Id="rId1" Type="http://schemas.openxmlformats.org/officeDocument/2006/relationships/tags" Target="../tags/tag107.xml"/><Relationship Id="rId4" Type="http://schemas.openxmlformats.org/officeDocument/2006/relationships/image" Target="../media/image128.WMF"/></Relationships>
</file>

<file path=ppt/slides/_rels/slide102.xml.rels><?xml version="1.0" encoding="UTF-8" standalone="yes"?>
<Relationships xmlns="http://schemas.openxmlformats.org/package/2006/relationships"><Relationship Id="rId3" Type="http://schemas.openxmlformats.org/officeDocument/2006/relationships/slideLayout" Target="../slideLayouts/slideLayout36.xml"/><Relationship Id="rId2" Type="http://schemas.openxmlformats.org/officeDocument/2006/relationships/tags" Target="../tags/tag109.xml"/><Relationship Id="rId1" Type="http://schemas.openxmlformats.org/officeDocument/2006/relationships/tags" Target="../tags/tag108.xml"/><Relationship Id="rId6" Type="http://schemas.openxmlformats.org/officeDocument/2006/relationships/hyperlink" Target="http://www.hospitalmedicine.org/resourceroomredesign/html/12clinical_tools/04_insulin_ordersiv.Cfm" TargetMode="External"/><Relationship Id="rId5" Type="http://schemas.openxmlformats.org/officeDocument/2006/relationships/image" Target="../media/image131.jpeg"/><Relationship Id="rId4" Type="http://schemas.openxmlformats.org/officeDocument/2006/relationships/notesSlide" Target="../notesSlides/notesSlide68.xml"/></Relationships>
</file>

<file path=ppt/slides/_rels/slide103.xml.rels><?xml version="1.0" encoding="UTF-8" standalone="yes"?>
<Relationships xmlns="http://schemas.openxmlformats.org/package/2006/relationships"><Relationship Id="rId3" Type="http://schemas.openxmlformats.org/officeDocument/2006/relationships/notesSlide" Target="../notesSlides/notesSlide69.xml"/><Relationship Id="rId2" Type="http://schemas.openxmlformats.org/officeDocument/2006/relationships/slideLayout" Target="../slideLayouts/slideLayout23.xml"/><Relationship Id="rId1" Type="http://schemas.openxmlformats.org/officeDocument/2006/relationships/tags" Target="../tags/tag110.xml"/><Relationship Id="rId4" Type="http://schemas.openxmlformats.org/officeDocument/2006/relationships/image" Target="../media/image132.jpeg"/></Relationships>
</file>

<file path=ppt/slides/_rels/slide104.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tags" Target="../tags/tag111.xml"/><Relationship Id="rId1" Type="http://schemas.openxmlformats.org/officeDocument/2006/relationships/vmlDrawing" Target="../drawings/vmlDrawing5.vml"/><Relationship Id="rId6" Type="http://schemas.openxmlformats.org/officeDocument/2006/relationships/image" Target="../media/image133.wmf"/><Relationship Id="rId5" Type="http://schemas.openxmlformats.org/officeDocument/2006/relationships/oleObject" Target="../embeddings/oleObject6.bin"/><Relationship Id="rId4" Type="http://schemas.openxmlformats.org/officeDocument/2006/relationships/notesSlide" Target="../notesSlides/notesSlide70.xml"/></Relationships>
</file>

<file path=ppt/slides/_rels/slide105.xml.rels><?xml version="1.0" encoding="UTF-8" standalone="yes"?>
<Relationships xmlns="http://schemas.openxmlformats.org/package/2006/relationships"><Relationship Id="rId3" Type="http://schemas.openxmlformats.org/officeDocument/2006/relationships/image" Target="../media/image134.jpeg"/><Relationship Id="rId2" Type="http://schemas.openxmlformats.org/officeDocument/2006/relationships/slideLayout" Target="../slideLayouts/slideLayout23.xml"/><Relationship Id="rId1" Type="http://schemas.openxmlformats.org/officeDocument/2006/relationships/tags" Target="../tags/tag112.xml"/></Relationships>
</file>

<file path=ppt/slides/_rels/slide106.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slideLayout" Target="../slideLayouts/slideLayout23.xml"/><Relationship Id="rId1" Type="http://schemas.openxmlformats.org/officeDocument/2006/relationships/tags" Target="../tags/tag113.xml"/></Relationships>
</file>

<file path=ppt/slides/_rels/slide107.xml.rels><?xml version="1.0" encoding="UTF-8" standalone="yes"?>
<Relationships xmlns="http://schemas.openxmlformats.org/package/2006/relationships"><Relationship Id="rId3" Type="http://schemas.openxmlformats.org/officeDocument/2006/relationships/image" Target="../media/image136.jpeg"/><Relationship Id="rId2" Type="http://schemas.openxmlformats.org/officeDocument/2006/relationships/slideLayout" Target="../slideLayouts/slideLayout23.xml"/><Relationship Id="rId1" Type="http://schemas.openxmlformats.org/officeDocument/2006/relationships/tags" Target="../tags/tag114.xml"/></Relationships>
</file>

<file path=ppt/slides/_rels/slide108.xml.rels><?xml version="1.0" encoding="UTF-8" standalone="yes"?>
<Relationships xmlns="http://schemas.openxmlformats.org/package/2006/relationships"><Relationship Id="rId3" Type="http://schemas.openxmlformats.org/officeDocument/2006/relationships/image" Target="../media/image137.jpeg"/><Relationship Id="rId2" Type="http://schemas.openxmlformats.org/officeDocument/2006/relationships/slideLayout" Target="../slideLayouts/slideLayout23.xml"/><Relationship Id="rId1" Type="http://schemas.openxmlformats.org/officeDocument/2006/relationships/tags" Target="../tags/tag115.xml"/><Relationship Id="rId4" Type="http://schemas.openxmlformats.org/officeDocument/2006/relationships/image" Target="../media/image135.png"/></Relationships>
</file>

<file path=ppt/slides/_rels/slide109.xml.rels><?xml version="1.0" encoding="UTF-8" standalone="yes"?>
<Relationships xmlns="http://schemas.openxmlformats.org/package/2006/relationships"><Relationship Id="rId3" Type="http://schemas.openxmlformats.org/officeDocument/2006/relationships/image" Target="../media/image138.jpeg"/><Relationship Id="rId2" Type="http://schemas.openxmlformats.org/officeDocument/2006/relationships/slideLayout" Target="../slideLayouts/slideLayout23.xml"/><Relationship Id="rId1" Type="http://schemas.openxmlformats.org/officeDocument/2006/relationships/tags" Target="../tags/tag116.xml"/></Relationships>
</file>

<file path=ppt/slides/_rels/slide1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slideLayout" Target="../slideLayouts/slideLayout23.xml"/><Relationship Id="rId1" Type="http://schemas.openxmlformats.org/officeDocument/2006/relationships/tags" Target="../tags/tag12.xml"/></Relationships>
</file>

<file path=ppt/slides/_rels/slide110.xml.rels><?xml version="1.0" encoding="UTF-8" standalone="yes"?>
<Relationships xmlns="http://schemas.openxmlformats.org/package/2006/relationships"><Relationship Id="rId3" Type="http://schemas.openxmlformats.org/officeDocument/2006/relationships/image" Target="../media/image139.wmf"/><Relationship Id="rId2" Type="http://schemas.openxmlformats.org/officeDocument/2006/relationships/slideLayout" Target="../slideLayouts/slideLayout23.xml"/><Relationship Id="rId1" Type="http://schemas.openxmlformats.org/officeDocument/2006/relationships/tags" Target="../tags/tag117.xml"/></Relationships>
</file>

<file path=ppt/slides/_rels/slide111.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tags" Target="../tags/tag118.xml"/><Relationship Id="rId1" Type="http://schemas.openxmlformats.org/officeDocument/2006/relationships/vmlDrawing" Target="../drawings/vmlDrawing6.vml"/><Relationship Id="rId6" Type="http://schemas.openxmlformats.org/officeDocument/2006/relationships/image" Target="../media/image140.wmf"/><Relationship Id="rId5" Type="http://schemas.openxmlformats.org/officeDocument/2006/relationships/oleObject" Target="../embeddings/oleObject7.bin"/><Relationship Id="rId4" Type="http://schemas.openxmlformats.org/officeDocument/2006/relationships/notesSlide" Target="../notesSlides/notesSlide71.xml"/></Relationships>
</file>

<file path=ppt/slides/_rels/slide112.xml.rels><?xml version="1.0" encoding="UTF-8" standalone="yes"?>
<Relationships xmlns="http://schemas.openxmlformats.org/package/2006/relationships"><Relationship Id="rId3" Type="http://schemas.openxmlformats.org/officeDocument/2006/relationships/notesSlide" Target="../notesSlides/notesSlide72.xml"/><Relationship Id="rId2" Type="http://schemas.openxmlformats.org/officeDocument/2006/relationships/slideLayout" Target="../slideLayouts/slideLayout27.xml"/><Relationship Id="rId1" Type="http://schemas.openxmlformats.org/officeDocument/2006/relationships/tags" Target="../tags/tag119.xml"/><Relationship Id="rId4" Type="http://schemas.openxmlformats.org/officeDocument/2006/relationships/image" Target="../media/image141.png"/></Relationships>
</file>

<file path=ppt/slides/_rels/slide113.xml.rels><?xml version="1.0" encoding="UTF-8" standalone="yes"?>
<Relationships xmlns="http://schemas.openxmlformats.org/package/2006/relationships"><Relationship Id="rId3" Type="http://schemas.openxmlformats.org/officeDocument/2006/relationships/image" Target="../media/image142.JPG"/><Relationship Id="rId2" Type="http://schemas.openxmlformats.org/officeDocument/2006/relationships/slideLayout" Target="../slideLayouts/slideLayout23.xml"/><Relationship Id="rId1" Type="http://schemas.openxmlformats.org/officeDocument/2006/relationships/tags" Target="../tags/tag120.xml"/></Relationships>
</file>

<file path=ppt/slides/_rels/slide114.xml.rels><?xml version="1.0" encoding="UTF-8" standalone="yes"?>
<Relationships xmlns="http://schemas.openxmlformats.org/package/2006/relationships"><Relationship Id="rId3" Type="http://schemas.openxmlformats.org/officeDocument/2006/relationships/notesSlide" Target="../notesSlides/notesSlide73.xml"/><Relationship Id="rId2" Type="http://schemas.openxmlformats.org/officeDocument/2006/relationships/slideLayout" Target="../slideLayouts/slideLayout23.xml"/><Relationship Id="rId1" Type="http://schemas.openxmlformats.org/officeDocument/2006/relationships/tags" Target="../tags/tag121.xml"/></Relationships>
</file>

<file path=ppt/slides/_rels/slide115.xml.rels><?xml version="1.0" encoding="UTF-8" standalone="yes"?>
<Relationships xmlns="http://schemas.openxmlformats.org/package/2006/relationships"><Relationship Id="rId3" Type="http://schemas.openxmlformats.org/officeDocument/2006/relationships/notesSlide" Target="../notesSlides/notesSlide74.xml"/><Relationship Id="rId2" Type="http://schemas.openxmlformats.org/officeDocument/2006/relationships/slideLayout" Target="../slideLayouts/slideLayout23.xml"/><Relationship Id="rId1" Type="http://schemas.openxmlformats.org/officeDocument/2006/relationships/tags" Target="../tags/tag122.xml"/><Relationship Id="rId4" Type="http://schemas.openxmlformats.org/officeDocument/2006/relationships/image" Target="../media/image143.jpeg"/></Relationships>
</file>

<file path=ppt/slides/_rels/slide116.xml.rels><?xml version="1.0" encoding="UTF-8" standalone="yes"?>
<Relationships xmlns="http://schemas.openxmlformats.org/package/2006/relationships"><Relationship Id="rId3" Type="http://schemas.openxmlformats.org/officeDocument/2006/relationships/notesSlide" Target="../notesSlides/notesSlide75.xml"/><Relationship Id="rId2" Type="http://schemas.openxmlformats.org/officeDocument/2006/relationships/slideLayout" Target="../slideLayouts/slideLayout23.xml"/><Relationship Id="rId1" Type="http://schemas.openxmlformats.org/officeDocument/2006/relationships/tags" Target="../tags/tag123.xml"/><Relationship Id="rId4" Type="http://schemas.openxmlformats.org/officeDocument/2006/relationships/image" Target="../media/image144.jpeg"/></Relationships>
</file>

<file path=ppt/slides/_rels/slide117.xml.rels><?xml version="1.0" encoding="UTF-8" standalone="yes"?>
<Relationships xmlns="http://schemas.openxmlformats.org/package/2006/relationships"><Relationship Id="rId3" Type="http://schemas.openxmlformats.org/officeDocument/2006/relationships/image" Target="../media/image145.jpeg"/><Relationship Id="rId2" Type="http://schemas.openxmlformats.org/officeDocument/2006/relationships/slideLayout" Target="../slideLayouts/slideLayout23.xml"/><Relationship Id="rId1" Type="http://schemas.openxmlformats.org/officeDocument/2006/relationships/tags" Target="../tags/tag124.xml"/></Relationships>
</file>

<file path=ppt/slides/_rels/slide11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slideLayout" Target="../slideLayouts/slideLayout23.xml"/><Relationship Id="rId1" Type="http://schemas.openxmlformats.org/officeDocument/2006/relationships/tags" Target="../tags/tag125.xml"/></Relationships>
</file>

<file path=ppt/slides/_rels/slide119.xml.rels><?xml version="1.0" encoding="UTF-8" standalone="yes"?>
<Relationships xmlns="http://schemas.openxmlformats.org/package/2006/relationships"><Relationship Id="rId3" Type="http://schemas.openxmlformats.org/officeDocument/2006/relationships/image" Target="../media/image146.wmf"/><Relationship Id="rId2" Type="http://schemas.openxmlformats.org/officeDocument/2006/relationships/slideLayout" Target="../slideLayouts/slideLayout23.xml"/><Relationship Id="rId1" Type="http://schemas.openxmlformats.org/officeDocument/2006/relationships/tags" Target="../tags/tag126.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3.xml"/><Relationship Id="rId1" Type="http://schemas.openxmlformats.org/officeDocument/2006/relationships/tags" Target="../tags/tag13.xml"/><Relationship Id="rId4" Type="http://schemas.openxmlformats.org/officeDocument/2006/relationships/image" Target="../media/image22.jpeg"/></Relationships>
</file>

<file path=ppt/slides/_rels/slide120.xml.rels><?xml version="1.0" encoding="UTF-8" standalone="yes"?>
<Relationships xmlns="http://schemas.openxmlformats.org/package/2006/relationships"><Relationship Id="rId3" Type="http://schemas.openxmlformats.org/officeDocument/2006/relationships/notesSlide" Target="../notesSlides/notesSlide76.xml"/><Relationship Id="rId2" Type="http://schemas.openxmlformats.org/officeDocument/2006/relationships/slideLayout" Target="../slideLayouts/slideLayout23.xml"/><Relationship Id="rId1" Type="http://schemas.openxmlformats.org/officeDocument/2006/relationships/tags" Target="../tags/tag127.xml"/></Relationships>
</file>

<file path=ppt/slides/_rels/slide121.xml.rels><?xml version="1.0" encoding="UTF-8" standalone="yes"?>
<Relationships xmlns="http://schemas.openxmlformats.org/package/2006/relationships"><Relationship Id="rId3" Type="http://schemas.openxmlformats.org/officeDocument/2006/relationships/notesSlide" Target="../notesSlides/notesSlide77.xml"/><Relationship Id="rId2" Type="http://schemas.openxmlformats.org/officeDocument/2006/relationships/slideLayout" Target="../slideLayouts/slideLayout23.xml"/><Relationship Id="rId1" Type="http://schemas.openxmlformats.org/officeDocument/2006/relationships/tags" Target="../tags/tag128.xml"/><Relationship Id="rId4" Type="http://schemas.openxmlformats.org/officeDocument/2006/relationships/image" Target="../media/image88.wmf"/></Relationships>
</file>

<file path=ppt/slides/_rels/slide122.xml.rels><?xml version="1.0" encoding="UTF-8" standalone="yes"?>
<Relationships xmlns="http://schemas.openxmlformats.org/package/2006/relationships"><Relationship Id="rId3" Type="http://schemas.openxmlformats.org/officeDocument/2006/relationships/notesSlide" Target="../notesSlides/notesSlide78.xml"/><Relationship Id="rId2" Type="http://schemas.openxmlformats.org/officeDocument/2006/relationships/slideLayout" Target="../slideLayouts/slideLayout23.xml"/><Relationship Id="rId1" Type="http://schemas.openxmlformats.org/officeDocument/2006/relationships/tags" Target="../tags/tag129.xml"/></Relationships>
</file>

<file path=ppt/slides/_rels/slide123.xml.rels><?xml version="1.0" encoding="UTF-8" standalone="yes"?>
<Relationships xmlns="http://schemas.openxmlformats.org/package/2006/relationships"><Relationship Id="rId3" Type="http://schemas.openxmlformats.org/officeDocument/2006/relationships/notesSlide" Target="../notesSlides/notesSlide79.xml"/><Relationship Id="rId2" Type="http://schemas.openxmlformats.org/officeDocument/2006/relationships/slideLayout" Target="../slideLayouts/slideLayout23.xml"/><Relationship Id="rId1" Type="http://schemas.openxmlformats.org/officeDocument/2006/relationships/tags" Target="../tags/tag130.xml"/><Relationship Id="rId4" Type="http://schemas.openxmlformats.org/officeDocument/2006/relationships/image" Target="../media/image147.png"/></Relationships>
</file>

<file path=ppt/slides/_rels/slide124.xml.rels><?xml version="1.0" encoding="UTF-8" standalone="yes"?>
<Relationships xmlns="http://schemas.openxmlformats.org/package/2006/relationships"><Relationship Id="rId3" Type="http://schemas.openxmlformats.org/officeDocument/2006/relationships/notesSlide" Target="../notesSlides/notesSlide80.xml"/><Relationship Id="rId2" Type="http://schemas.openxmlformats.org/officeDocument/2006/relationships/slideLayout" Target="../slideLayouts/slideLayout23.xml"/><Relationship Id="rId1" Type="http://schemas.openxmlformats.org/officeDocument/2006/relationships/tags" Target="../tags/tag131.xml"/><Relationship Id="rId5" Type="http://schemas.openxmlformats.org/officeDocument/2006/relationships/image" Target="../media/image148.png"/><Relationship Id="rId4" Type="http://schemas.openxmlformats.org/officeDocument/2006/relationships/image" Target="../media/image51.png"/></Relationships>
</file>

<file path=ppt/slides/_rels/slide125.xml.rels><?xml version="1.0" encoding="UTF-8" standalone="yes"?>
<Relationships xmlns="http://schemas.openxmlformats.org/package/2006/relationships"><Relationship Id="rId3" Type="http://schemas.openxmlformats.org/officeDocument/2006/relationships/notesSlide" Target="../notesSlides/notesSlide81.xml"/><Relationship Id="rId2" Type="http://schemas.openxmlformats.org/officeDocument/2006/relationships/slideLayout" Target="../slideLayouts/slideLayout23.xml"/><Relationship Id="rId1" Type="http://schemas.openxmlformats.org/officeDocument/2006/relationships/tags" Target="../tags/tag132.xml"/><Relationship Id="rId4" Type="http://schemas.openxmlformats.org/officeDocument/2006/relationships/image" Target="../media/image149.png"/></Relationships>
</file>

<file path=ppt/slides/_rels/slide126.xml.rels><?xml version="1.0" encoding="UTF-8" standalone="yes"?>
<Relationships xmlns="http://schemas.openxmlformats.org/package/2006/relationships"><Relationship Id="rId3" Type="http://schemas.openxmlformats.org/officeDocument/2006/relationships/notesSlide" Target="../notesSlides/notesSlide82.xml"/><Relationship Id="rId2" Type="http://schemas.openxmlformats.org/officeDocument/2006/relationships/slideLayout" Target="../slideLayouts/slideLayout23.xml"/><Relationship Id="rId1" Type="http://schemas.openxmlformats.org/officeDocument/2006/relationships/tags" Target="../tags/tag133.xml"/><Relationship Id="rId4" Type="http://schemas.openxmlformats.org/officeDocument/2006/relationships/image" Target="../media/image36.jpeg"/></Relationships>
</file>

<file path=ppt/slides/_rels/slide127.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slideLayout" Target="../slideLayouts/slideLayout23.xml"/><Relationship Id="rId1" Type="http://schemas.openxmlformats.org/officeDocument/2006/relationships/tags" Target="../tags/tag134.xml"/><Relationship Id="rId4" Type="http://schemas.openxmlformats.org/officeDocument/2006/relationships/image" Target="../media/image151.png"/></Relationships>
</file>

<file path=ppt/slides/_rels/slide128.xml.rels><?xml version="1.0" encoding="UTF-8" standalone="yes"?>
<Relationships xmlns="http://schemas.openxmlformats.org/package/2006/relationships"><Relationship Id="rId3" Type="http://schemas.openxmlformats.org/officeDocument/2006/relationships/notesSlide" Target="../notesSlides/notesSlide83.xml"/><Relationship Id="rId2" Type="http://schemas.openxmlformats.org/officeDocument/2006/relationships/slideLayout" Target="../slideLayouts/slideLayout23.xml"/><Relationship Id="rId1" Type="http://schemas.openxmlformats.org/officeDocument/2006/relationships/tags" Target="../tags/tag135.xml"/><Relationship Id="rId5" Type="http://schemas.openxmlformats.org/officeDocument/2006/relationships/image" Target="../media/image153.jpeg"/><Relationship Id="rId4" Type="http://schemas.openxmlformats.org/officeDocument/2006/relationships/image" Target="../media/image152.jpeg"/></Relationships>
</file>

<file path=ppt/slides/_rels/slide129.xml.rels><?xml version="1.0" encoding="UTF-8" standalone="yes"?>
<Relationships xmlns="http://schemas.openxmlformats.org/package/2006/relationships"><Relationship Id="rId3" Type="http://schemas.openxmlformats.org/officeDocument/2006/relationships/image" Target="../media/image154.jpeg"/><Relationship Id="rId2" Type="http://schemas.openxmlformats.org/officeDocument/2006/relationships/slideLayout" Target="../slideLayouts/slideLayout23.xml"/><Relationship Id="rId1" Type="http://schemas.openxmlformats.org/officeDocument/2006/relationships/tags" Target="../tags/tag136.xml"/></Relationships>
</file>

<file path=ppt/slides/_rels/slide1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slideLayout" Target="../slideLayouts/slideLayout28.xml"/><Relationship Id="rId1" Type="http://schemas.openxmlformats.org/officeDocument/2006/relationships/tags" Target="../tags/tag14.xml"/></Relationships>
</file>

<file path=ppt/slides/_rels/slide130.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video" Target="file:///C:\Documents%20and%20Settings\Owner.BEVERLY-Q62OQR5\Local%20Settings\Temporary%20Internet%20Files\Content.IE5\PV3ENANH\MPj04071720000%5b1%5d.jpg" TargetMode="External"/><Relationship Id="rId1" Type="http://schemas.openxmlformats.org/officeDocument/2006/relationships/tags" Target="../tags/tag137.xml"/><Relationship Id="rId5" Type="http://schemas.openxmlformats.org/officeDocument/2006/relationships/image" Target="../media/image155.png"/><Relationship Id="rId4" Type="http://schemas.openxmlformats.org/officeDocument/2006/relationships/notesSlide" Target="../notesSlides/notesSlide84.xml"/></Relationships>
</file>

<file path=ppt/slides/_rels/slide131.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slideLayout" Target="../slideLayouts/slideLayout23.xml"/><Relationship Id="rId1" Type="http://schemas.openxmlformats.org/officeDocument/2006/relationships/tags" Target="../tags/tag138.xml"/></Relationships>
</file>

<file path=ppt/slides/_rels/slide132.xml.rels><?xml version="1.0" encoding="UTF-8" standalone="yes"?>
<Relationships xmlns="http://schemas.openxmlformats.org/package/2006/relationships"><Relationship Id="rId3" Type="http://schemas.openxmlformats.org/officeDocument/2006/relationships/notesSlide" Target="../notesSlides/notesSlide85.xml"/><Relationship Id="rId2" Type="http://schemas.openxmlformats.org/officeDocument/2006/relationships/slideLayout" Target="../slideLayouts/slideLayout23.xml"/><Relationship Id="rId1" Type="http://schemas.openxmlformats.org/officeDocument/2006/relationships/tags" Target="../tags/tag139.xml"/></Relationships>
</file>

<file path=ppt/slides/_rels/slide133.xml.rels><?xml version="1.0" encoding="UTF-8" standalone="yes"?>
<Relationships xmlns="http://schemas.openxmlformats.org/package/2006/relationships"><Relationship Id="rId3" Type="http://schemas.openxmlformats.org/officeDocument/2006/relationships/notesSlide" Target="../notesSlides/notesSlide86.xml"/><Relationship Id="rId2" Type="http://schemas.openxmlformats.org/officeDocument/2006/relationships/slideLayout" Target="../slideLayouts/slideLayout23.xml"/><Relationship Id="rId1" Type="http://schemas.openxmlformats.org/officeDocument/2006/relationships/tags" Target="../tags/tag140.xml"/><Relationship Id="rId5" Type="http://schemas.openxmlformats.org/officeDocument/2006/relationships/image" Target="../media/image158.wmf"/><Relationship Id="rId4" Type="http://schemas.openxmlformats.org/officeDocument/2006/relationships/image" Target="../media/image157.wmf"/></Relationships>
</file>

<file path=ppt/slides/_rels/slide134.xml.rels><?xml version="1.0" encoding="UTF-8" standalone="yes"?>
<Relationships xmlns="http://schemas.openxmlformats.org/package/2006/relationships"><Relationship Id="rId3" Type="http://schemas.openxmlformats.org/officeDocument/2006/relationships/hyperlink" Target="http://www.diabetesed.net/page/_files/Diabetes-Meds-on-a-Budget.pdf" TargetMode="External"/><Relationship Id="rId2" Type="http://schemas.openxmlformats.org/officeDocument/2006/relationships/slideLayout" Target="../slideLayouts/slideLayout23.xml"/><Relationship Id="rId1" Type="http://schemas.openxmlformats.org/officeDocument/2006/relationships/tags" Target="../tags/tag141.xml"/><Relationship Id="rId5" Type="http://schemas.openxmlformats.org/officeDocument/2006/relationships/image" Target="../media/image160.png"/><Relationship Id="rId4" Type="http://schemas.openxmlformats.org/officeDocument/2006/relationships/image" Target="../media/image159.jpeg"/></Relationships>
</file>

<file path=ppt/slides/_rels/slide135.xml.rels><?xml version="1.0" encoding="UTF-8" standalone="yes"?>
<Relationships xmlns="http://schemas.openxmlformats.org/package/2006/relationships"><Relationship Id="rId3" Type="http://schemas.openxmlformats.org/officeDocument/2006/relationships/image" Target="../media/image161.JPG"/><Relationship Id="rId2" Type="http://schemas.openxmlformats.org/officeDocument/2006/relationships/slideLayout" Target="../slideLayouts/slideLayout23.xml"/><Relationship Id="rId1" Type="http://schemas.openxmlformats.org/officeDocument/2006/relationships/tags" Target="../tags/tag142.xml"/></Relationships>
</file>

<file path=ppt/slides/_rels/slide136.xml.rels><?xml version="1.0" encoding="UTF-8" standalone="yes"?>
<Relationships xmlns="http://schemas.openxmlformats.org/package/2006/relationships"><Relationship Id="rId3" Type="http://schemas.openxmlformats.org/officeDocument/2006/relationships/notesSlide" Target="../notesSlides/notesSlide87.xml"/><Relationship Id="rId2" Type="http://schemas.openxmlformats.org/officeDocument/2006/relationships/slideLayout" Target="../slideLayouts/slideLayout23.xml"/><Relationship Id="rId1" Type="http://schemas.openxmlformats.org/officeDocument/2006/relationships/tags" Target="../tags/tag143.xml"/><Relationship Id="rId4" Type="http://schemas.openxmlformats.org/officeDocument/2006/relationships/image" Target="../media/image162.jpeg"/></Relationships>
</file>

<file path=ppt/slides/_rels/slide137.xml.rels><?xml version="1.0" encoding="UTF-8" standalone="yes"?>
<Relationships xmlns="http://schemas.openxmlformats.org/package/2006/relationships"><Relationship Id="rId3" Type="http://schemas.openxmlformats.org/officeDocument/2006/relationships/notesSlide" Target="../notesSlides/notesSlide88.xml"/><Relationship Id="rId2" Type="http://schemas.openxmlformats.org/officeDocument/2006/relationships/slideLayout" Target="../slideLayouts/slideLayout23.xml"/><Relationship Id="rId1" Type="http://schemas.openxmlformats.org/officeDocument/2006/relationships/tags" Target="../tags/tag144.xml"/><Relationship Id="rId6" Type="http://schemas.openxmlformats.org/officeDocument/2006/relationships/image" Target="../media/image165.png"/><Relationship Id="rId5" Type="http://schemas.openxmlformats.org/officeDocument/2006/relationships/image" Target="../media/image164.jpeg"/><Relationship Id="rId4" Type="http://schemas.openxmlformats.org/officeDocument/2006/relationships/image" Target="../media/image163.png"/></Relationships>
</file>

<file path=ppt/slides/_rels/slide138.xml.rels><?xml version="1.0" encoding="UTF-8" standalone="yes"?>
<Relationships xmlns="http://schemas.openxmlformats.org/package/2006/relationships"><Relationship Id="rId3" Type="http://schemas.openxmlformats.org/officeDocument/2006/relationships/notesSlide" Target="../notesSlides/notesSlide89.xml"/><Relationship Id="rId2" Type="http://schemas.openxmlformats.org/officeDocument/2006/relationships/slideLayout" Target="../slideLayouts/slideLayout23.xml"/><Relationship Id="rId1" Type="http://schemas.openxmlformats.org/officeDocument/2006/relationships/tags" Target="../tags/tag145.xml"/></Relationships>
</file>

<file path=ppt/slides/_rels/slide139.xml.rels><?xml version="1.0" encoding="UTF-8" standalone="yes"?>
<Relationships xmlns="http://schemas.openxmlformats.org/package/2006/relationships"><Relationship Id="rId2" Type="http://schemas.openxmlformats.org/officeDocument/2006/relationships/slideLayout" Target="../slideLayouts/slideLayout23.xml"/><Relationship Id="rId1" Type="http://schemas.openxmlformats.org/officeDocument/2006/relationships/tags" Target="../tags/tag146.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3.xml"/><Relationship Id="rId1" Type="http://schemas.openxmlformats.org/officeDocument/2006/relationships/tags" Target="../tags/tag15.xml"/></Relationships>
</file>

<file path=ppt/slides/_rels/slide140.xml.rels><?xml version="1.0" encoding="UTF-8" standalone="yes"?>
<Relationships xmlns="http://schemas.openxmlformats.org/package/2006/relationships"><Relationship Id="rId3" Type="http://schemas.openxmlformats.org/officeDocument/2006/relationships/image" Target="../media/image166.png"/><Relationship Id="rId2" Type="http://schemas.openxmlformats.org/officeDocument/2006/relationships/slideLayout" Target="../slideLayouts/slideLayout23.xml"/><Relationship Id="rId1" Type="http://schemas.openxmlformats.org/officeDocument/2006/relationships/tags" Target="../tags/tag147.xml"/><Relationship Id="rId5" Type="http://schemas.openxmlformats.org/officeDocument/2006/relationships/image" Target="../media/image168.png"/><Relationship Id="rId4" Type="http://schemas.openxmlformats.org/officeDocument/2006/relationships/image" Target="../media/image167.png"/></Relationships>
</file>

<file path=ppt/slides/_rels/slide141.xml.rels><?xml version="1.0" encoding="UTF-8" standalone="yes"?>
<Relationships xmlns="http://schemas.openxmlformats.org/package/2006/relationships"><Relationship Id="rId3" Type="http://schemas.openxmlformats.org/officeDocument/2006/relationships/notesSlide" Target="../notesSlides/notesSlide90.xml"/><Relationship Id="rId2" Type="http://schemas.openxmlformats.org/officeDocument/2006/relationships/slideLayout" Target="../slideLayouts/slideLayout23.xml"/><Relationship Id="rId1" Type="http://schemas.openxmlformats.org/officeDocument/2006/relationships/tags" Target="../tags/tag148.xml"/><Relationship Id="rId4" Type="http://schemas.openxmlformats.org/officeDocument/2006/relationships/image" Target="../media/image158.wmf"/></Relationships>
</file>

<file path=ppt/slides/_rels/slide142.xml.rels><?xml version="1.0" encoding="UTF-8" standalone="yes"?>
<Relationships xmlns="http://schemas.openxmlformats.org/package/2006/relationships"><Relationship Id="rId3" Type="http://schemas.openxmlformats.org/officeDocument/2006/relationships/notesSlide" Target="../notesSlides/notesSlide91.xml"/><Relationship Id="rId2" Type="http://schemas.openxmlformats.org/officeDocument/2006/relationships/slideLayout" Target="../slideLayouts/slideLayout23.xml"/><Relationship Id="rId1" Type="http://schemas.openxmlformats.org/officeDocument/2006/relationships/tags" Target="../tags/tag149.xml"/></Relationships>
</file>

<file path=ppt/slides/_rels/slide143.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tags" Target="../tags/tag150.xml"/><Relationship Id="rId1" Type="http://schemas.openxmlformats.org/officeDocument/2006/relationships/vmlDrawing" Target="../drawings/vmlDrawing7.vml"/><Relationship Id="rId6" Type="http://schemas.openxmlformats.org/officeDocument/2006/relationships/image" Target="../media/image169.emf"/><Relationship Id="rId5" Type="http://schemas.openxmlformats.org/officeDocument/2006/relationships/oleObject" Target="../embeddings/Microsoft_Word_97_-_2003_Document1.doc"/><Relationship Id="rId4" Type="http://schemas.openxmlformats.org/officeDocument/2006/relationships/notesSlide" Target="../notesSlides/notesSlide92.xml"/></Relationships>
</file>

<file path=ppt/slides/_rels/slide144.xml.rels><?xml version="1.0" encoding="UTF-8" standalone="yes"?>
<Relationships xmlns="http://schemas.openxmlformats.org/package/2006/relationships"><Relationship Id="rId3" Type="http://schemas.openxmlformats.org/officeDocument/2006/relationships/notesSlide" Target="../notesSlides/notesSlide93.xml"/><Relationship Id="rId2" Type="http://schemas.openxmlformats.org/officeDocument/2006/relationships/slideLayout" Target="../slideLayouts/slideLayout23.xml"/><Relationship Id="rId1" Type="http://schemas.openxmlformats.org/officeDocument/2006/relationships/tags" Target="../tags/tag151.xml"/></Relationships>
</file>

<file path=ppt/slides/_rels/slide145.xml.rels><?xml version="1.0" encoding="UTF-8" standalone="yes"?>
<Relationships xmlns="http://schemas.openxmlformats.org/package/2006/relationships"><Relationship Id="rId3" Type="http://schemas.openxmlformats.org/officeDocument/2006/relationships/notesSlide" Target="../notesSlides/notesSlide94.xml"/><Relationship Id="rId2" Type="http://schemas.openxmlformats.org/officeDocument/2006/relationships/slideLayout" Target="../slideLayouts/slideLayout23.xml"/><Relationship Id="rId1" Type="http://schemas.openxmlformats.org/officeDocument/2006/relationships/tags" Target="../tags/tag152.xml"/><Relationship Id="rId4" Type="http://schemas.openxmlformats.org/officeDocument/2006/relationships/image" Target="../media/image157.wmf"/></Relationships>
</file>

<file path=ppt/slides/_rels/slide146.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tags" Target="../tags/tag153.xml"/><Relationship Id="rId1" Type="http://schemas.openxmlformats.org/officeDocument/2006/relationships/vmlDrawing" Target="../drawings/vmlDrawing8.vml"/><Relationship Id="rId6" Type="http://schemas.openxmlformats.org/officeDocument/2006/relationships/image" Target="../media/image170.emf"/><Relationship Id="rId5" Type="http://schemas.openxmlformats.org/officeDocument/2006/relationships/oleObject" Target="../embeddings/Microsoft_Word_97_-_2003_Document2.doc"/><Relationship Id="rId4" Type="http://schemas.openxmlformats.org/officeDocument/2006/relationships/notesSlide" Target="../notesSlides/notesSlide95.xml"/></Relationships>
</file>

<file path=ppt/slides/_rels/slide147.xml.rels><?xml version="1.0" encoding="UTF-8" standalone="yes"?>
<Relationships xmlns="http://schemas.openxmlformats.org/package/2006/relationships"><Relationship Id="rId3" Type="http://schemas.openxmlformats.org/officeDocument/2006/relationships/notesSlide" Target="../notesSlides/notesSlide96.xml"/><Relationship Id="rId2" Type="http://schemas.openxmlformats.org/officeDocument/2006/relationships/slideLayout" Target="../slideLayouts/slideLayout23.xml"/><Relationship Id="rId1" Type="http://schemas.openxmlformats.org/officeDocument/2006/relationships/tags" Target="../tags/tag154.xml"/><Relationship Id="rId4" Type="http://schemas.openxmlformats.org/officeDocument/2006/relationships/image" Target="../media/image171.png"/></Relationships>
</file>

<file path=ppt/slides/_rels/slide148.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tags" Target="../tags/tag155.xml"/><Relationship Id="rId1" Type="http://schemas.openxmlformats.org/officeDocument/2006/relationships/vmlDrawing" Target="../drawings/vmlDrawing9.vml"/><Relationship Id="rId6" Type="http://schemas.openxmlformats.org/officeDocument/2006/relationships/image" Target="../media/image172.emf"/><Relationship Id="rId5" Type="http://schemas.openxmlformats.org/officeDocument/2006/relationships/oleObject" Target="../embeddings/Microsoft_Word_97_-_2003_Document3.doc"/><Relationship Id="rId4" Type="http://schemas.openxmlformats.org/officeDocument/2006/relationships/notesSlide" Target="../notesSlides/notesSlide97.xml"/></Relationships>
</file>

<file path=ppt/slides/_rels/slide149.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tags" Target="../tags/tag156.xml"/><Relationship Id="rId1" Type="http://schemas.openxmlformats.org/officeDocument/2006/relationships/vmlDrawing" Target="../drawings/vmlDrawing10.vml"/><Relationship Id="rId6" Type="http://schemas.openxmlformats.org/officeDocument/2006/relationships/image" Target="../media/image173.emf"/><Relationship Id="rId5" Type="http://schemas.openxmlformats.org/officeDocument/2006/relationships/oleObject" Target="../embeddings/Microsoft_Word_97_-_2003_Document4.doc"/><Relationship Id="rId4" Type="http://schemas.openxmlformats.org/officeDocument/2006/relationships/notesSlide" Target="../notesSlides/notesSlide98.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3.xml"/><Relationship Id="rId1" Type="http://schemas.openxmlformats.org/officeDocument/2006/relationships/tags" Target="../tags/tag16.xml"/><Relationship Id="rId5" Type="http://schemas.openxmlformats.org/officeDocument/2006/relationships/image" Target="../media/image25.png"/><Relationship Id="rId4" Type="http://schemas.openxmlformats.org/officeDocument/2006/relationships/image" Target="../media/image24.jpeg"/></Relationships>
</file>

<file path=ppt/slides/_rels/slide150.xml.rels><?xml version="1.0" encoding="UTF-8" standalone="yes"?>
<Relationships xmlns="http://schemas.openxmlformats.org/package/2006/relationships"><Relationship Id="rId3" Type="http://schemas.openxmlformats.org/officeDocument/2006/relationships/notesSlide" Target="../notesSlides/notesSlide99.xml"/><Relationship Id="rId2" Type="http://schemas.openxmlformats.org/officeDocument/2006/relationships/slideLayout" Target="../slideLayouts/slideLayout23.xml"/><Relationship Id="rId1" Type="http://schemas.openxmlformats.org/officeDocument/2006/relationships/tags" Target="../tags/tag157.xml"/><Relationship Id="rId4" Type="http://schemas.openxmlformats.org/officeDocument/2006/relationships/image" Target="../media/image174.wmf"/></Relationships>
</file>

<file path=ppt/slides/_rels/slide151.xml.rels><?xml version="1.0" encoding="UTF-8" standalone="yes"?>
<Relationships xmlns="http://schemas.openxmlformats.org/package/2006/relationships"><Relationship Id="rId3" Type="http://schemas.openxmlformats.org/officeDocument/2006/relationships/notesSlide" Target="../notesSlides/notesSlide100.xml"/><Relationship Id="rId2" Type="http://schemas.openxmlformats.org/officeDocument/2006/relationships/slideLayout" Target="../slideLayouts/slideLayout23.xml"/><Relationship Id="rId1" Type="http://schemas.openxmlformats.org/officeDocument/2006/relationships/tags" Target="../tags/tag158.xml"/><Relationship Id="rId4" Type="http://schemas.openxmlformats.org/officeDocument/2006/relationships/image" Target="../media/image175.wmf"/></Relationships>
</file>

<file path=ppt/slides/_rels/slide152.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tags" Target="../tags/tag159.xml"/><Relationship Id="rId1" Type="http://schemas.openxmlformats.org/officeDocument/2006/relationships/vmlDrawing" Target="../drawings/vmlDrawing11.vml"/><Relationship Id="rId6" Type="http://schemas.openxmlformats.org/officeDocument/2006/relationships/image" Target="../media/image176.emf"/><Relationship Id="rId5" Type="http://schemas.openxmlformats.org/officeDocument/2006/relationships/oleObject" Target="../embeddings/Microsoft_Word_97_-_2003_Document5.doc"/><Relationship Id="rId4" Type="http://schemas.openxmlformats.org/officeDocument/2006/relationships/notesSlide" Target="../notesSlides/notesSlide101.xml"/></Relationships>
</file>

<file path=ppt/slides/_rels/slide153.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tags" Target="../tags/tag160.xml"/><Relationship Id="rId1" Type="http://schemas.openxmlformats.org/officeDocument/2006/relationships/vmlDrawing" Target="../drawings/vmlDrawing12.vml"/><Relationship Id="rId6" Type="http://schemas.openxmlformats.org/officeDocument/2006/relationships/image" Target="../media/image177.emf"/><Relationship Id="rId5" Type="http://schemas.openxmlformats.org/officeDocument/2006/relationships/oleObject" Target="../embeddings/Microsoft_Word_97_-_2003_Document6.doc"/><Relationship Id="rId4" Type="http://schemas.openxmlformats.org/officeDocument/2006/relationships/notesSlide" Target="../notesSlides/notesSlide102.xml"/></Relationships>
</file>

<file path=ppt/slides/_rels/slide154.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tags" Target="../tags/tag161.xml"/><Relationship Id="rId1" Type="http://schemas.openxmlformats.org/officeDocument/2006/relationships/vmlDrawing" Target="../drawings/vmlDrawing13.vml"/><Relationship Id="rId6" Type="http://schemas.openxmlformats.org/officeDocument/2006/relationships/image" Target="../media/image178.emf"/><Relationship Id="rId5" Type="http://schemas.openxmlformats.org/officeDocument/2006/relationships/oleObject" Target="../embeddings/Microsoft_Word_97_-_2003_Document7.doc"/><Relationship Id="rId4" Type="http://schemas.openxmlformats.org/officeDocument/2006/relationships/notesSlide" Target="../notesSlides/notesSlide103.xml"/></Relationships>
</file>

<file path=ppt/slides/_rels/slide155.xml.rels><?xml version="1.0" encoding="UTF-8" standalone="yes"?>
<Relationships xmlns="http://schemas.openxmlformats.org/package/2006/relationships"><Relationship Id="rId3" Type="http://schemas.openxmlformats.org/officeDocument/2006/relationships/notesSlide" Target="../notesSlides/notesSlide104.xml"/><Relationship Id="rId2" Type="http://schemas.openxmlformats.org/officeDocument/2006/relationships/slideLayout" Target="../slideLayouts/slideLayout23.xml"/><Relationship Id="rId1" Type="http://schemas.openxmlformats.org/officeDocument/2006/relationships/tags" Target="../tags/tag162.xml"/><Relationship Id="rId5" Type="http://schemas.openxmlformats.org/officeDocument/2006/relationships/image" Target="../media/image180.png"/><Relationship Id="rId4" Type="http://schemas.openxmlformats.org/officeDocument/2006/relationships/image" Target="../media/image179.png"/></Relationships>
</file>

<file path=ppt/slides/_rels/slide156.xml.rels><?xml version="1.0" encoding="UTF-8" standalone="yes"?>
<Relationships xmlns="http://schemas.openxmlformats.org/package/2006/relationships"><Relationship Id="rId3" Type="http://schemas.openxmlformats.org/officeDocument/2006/relationships/notesSlide" Target="../notesSlides/notesSlide105.xml"/><Relationship Id="rId2" Type="http://schemas.openxmlformats.org/officeDocument/2006/relationships/slideLayout" Target="../slideLayouts/slideLayout23.xml"/><Relationship Id="rId1" Type="http://schemas.openxmlformats.org/officeDocument/2006/relationships/tags" Target="../tags/tag163.xml"/><Relationship Id="rId5" Type="http://schemas.openxmlformats.org/officeDocument/2006/relationships/image" Target="../media/image180.png"/><Relationship Id="rId4" Type="http://schemas.openxmlformats.org/officeDocument/2006/relationships/image" Target="../media/image179.png"/></Relationships>
</file>

<file path=ppt/slides/_rels/slide157.xml.rels><?xml version="1.0" encoding="UTF-8" standalone="yes"?>
<Relationships xmlns="http://schemas.openxmlformats.org/package/2006/relationships"><Relationship Id="rId3" Type="http://schemas.openxmlformats.org/officeDocument/2006/relationships/notesSlide" Target="../notesSlides/notesSlide106.xml"/><Relationship Id="rId2" Type="http://schemas.openxmlformats.org/officeDocument/2006/relationships/slideLayout" Target="../slideLayouts/slideLayout23.xml"/><Relationship Id="rId1" Type="http://schemas.openxmlformats.org/officeDocument/2006/relationships/tags" Target="../tags/tag164.xml"/><Relationship Id="rId5" Type="http://schemas.openxmlformats.org/officeDocument/2006/relationships/image" Target="../media/image180.png"/><Relationship Id="rId4" Type="http://schemas.openxmlformats.org/officeDocument/2006/relationships/image" Target="../media/image179.png"/></Relationships>
</file>

<file path=ppt/slides/_rels/slide158.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tags" Target="../tags/tag165.xml"/><Relationship Id="rId1" Type="http://schemas.openxmlformats.org/officeDocument/2006/relationships/vmlDrawing" Target="../drawings/vmlDrawing14.vml"/><Relationship Id="rId6" Type="http://schemas.openxmlformats.org/officeDocument/2006/relationships/image" Target="../media/image181.emf"/><Relationship Id="rId5" Type="http://schemas.openxmlformats.org/officeDocument/2006/relationships/oleObject" Target="../embeddings/Microsoft_Word_97_-_2003_Document8.doc"/><Relationship Id="rId4" Type="http://schemas.openxmlformats.org/officeDocument/2006/relationships/notesSlide" Target="../notesSlides/notesSlide107.xml"/></Relationships>
</file>

<file path=ppt/slides/_rels/slide159.xml.rels><?xml version="1.0" encoding="UTF-8" standalone="yes"?>
<Relationships xmlns="http://schemas.openxmlformats.org/package/2006/relationships"><Relationship Id="rId3" Type="http://schemas.openxmlformats.org/officeDocument/2006/relationships/notesSlide" Target="../notesSlides/notesSlide108.xml"/><Relationship Id="rId2" Type="http://schemas.openxmlformats.org/officeDocument/2006/relationships/slideLayout" Target="../slideLayouts/slideLayout23.xml"/><Relationship Id="rId1" Type="http://schemas.openxmlformats.org/officeDocument/2006/relationships/tags" Target="../tags/tag166.xml"/><Relationship Id="rId4" Type="http://schemas.openxmlformats.org/officeDocument/2006/relationships/image" Target="../media/image88.wmf"/></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3.xml"/><Relationship Id="rId1" Type="http://schemas.openxmlformats.org/officeDocument/2006/relationships/tags" Target="../tags/tag17.xml"/></Relationships>
</file>

<file path=ppt/slides/_rels/slide160.xml.rels><?xml version="1.0" encoding="UTF-8" standalone="yes"?>
<Relationships xmlns="http://schemas.openxmlformats.org/package/2006/relationships"><Relationship Id="rId3" Type="http://schemas.openxmlformats.org/officeDocument/2006/relationships/notesSlide" Target="../notesSlides/notesSlide109.xml"/><Relationship Id="rId2" Type="http://schemas.openxmlformats.org/officeDocument/2006/relationships/slideLayout" Target="../slideLayouts/slideLayout23.xml"/><Relationship Id="rId1" Type="http://schemas.openxmlformats.org/officeDocument/2006/relationships/tags" Target="../tags/tag167.xml"/></Relationships>
</file>

<file path=ppt/slides/_rels/slide161.xml.rels><?xml version="1.0" encoding="UTF-8" standalone="yes"?>
<Relationships xmlns="http://schemas.openxmlformats.org/package/2006/relationships"><Relationship Id="rId3" Type="http://schemas.openxmlformats.org/officeDocument/2006/relationships/image" Target="../media/image182.jpeg"/><Relationship Id="rId2" Type="http://schemas.openxmlformats.org/officeDocument/2006/relationships/slideLayout" Target="../slideLayouts/slideLayout23.xml"/><Relationship Id="rId1" Type="http://schemas.openxmlformats.org/officeDocument/2006/relationships/tags" Target="../tags/tag168.xml"/></Relationships>
</file>

<file path=ppt/slides/_rels/slide162.xml.rels><?xml version="1.0" encoding="UTF-8" standalone="yes"?>
<Relationships xmlns="http://schemas.openxmlformats.org/package/2006/relationships"><Relationship Id="rId3" Type="http://schemas.openxmlformats.org/officeDocument/2006/relationships/image" Target="../media/image183.png"/><Relationship Id="rId2" Type="http://schemas.openxmlformats.org/officeDocument/2006/relationships/slideLayout" Target="../slideLayouts/slideLayout23.xml"/><Relationship Id="rId1" Type="http://schemas.openxmlformats.org/officeDocument/2006/relationships/tags" Target="../tags/tag169.xml"/><Relationship Id="rId4" Type="http://schemas.openxmlformats.org/officeDocument/2006/relationships/image" Target="../media/image184.png"/></Relationships>
</file>

<file path=ppt/slides/_rels/slide163.xml.rels><?xml version="1.0" encoding="UTF-8" standalone="yes"?>
<Relationships xmlns="http://schemas.openxmlformats.org/package/2006/relationships"><Relationship Id="rId3" Type="http://schemas.openxmlformats.org/officeDocument/2006/relationships/notesSlide" Target="../notesSlides/notesSlide110.xml"/><Relationship Id="rId2" Type="http://schemas.openxmlformats.org/officeDocument/2006/relationships/slideLayout" Target="../slideLayouts/slideLayout23.xml"/><Relationship Id="rId1" Type="http://schemas.openxmlformats.org/officeDocument/2006/relationships/tags" Target="../tags/tag170.xml"/><Relationship Id="rId4" Type="http://schemas.openxmlformats.org/officeDocument/2006/relationships/image" Target="../media/image185.jpeg"/></Relationships>
</file>

<file path=ppt/slides/_rels/slide164.xml.rels><?xml version="1.0" encoding="UTF-8" standalone="yes"?>
<Relationships xmlns="http://schemas.openxmlformats.org/package/2006/relationships"><Relationship Id="rId3" Type="http://schemas.openxmlformats.org/officeDocument/2006/relationships/image" Target="../media/image186.png"/><Relationship Id="rId2" Type="http://schemas.openxmlformats.org/officeDocument/2006/relationships/slideLayout" Target="../slideLayouts/slideLayout23.xml"/><Relationship Id="rId1" Type="http://schemas.openxmlformats.org/officeDocument/2006/relationships/tags" Target="../tags/tag171.xml"/></Relationships>
</file>

<file path=ppt/slides/_rels/slide165.xml.rels><?xml version="1.0" encoding="UTF-8" standalone="yes"?>
<Relationships xmlns="http://schemas.openxmlformats.org/package/2006/relationships"><Relationship Id="rId3" Type="http://schemas.openxmlformats.org/officeDocument/2006/relationships/image" Target="../media/image187.png"/><Relationship Id="rId2" Type="http://schemas.openxmlformats.org/officeDocument/2006/relationships/slideLayout" Target="../slideLayouts/slideLayout23.xml"/><Relationship Id="rId1" Type="http://schemas.openxmlformats.org/officeDocument/2006/relationships/tags" Target="../tags/tag172.xml"/></Relationships>
</file>

<file path=ppt/slides/_rels/slide166.xml.rels><?xml version="1.0" encoding="UTF-8" standalone="yes"?>
<Relationships xmlns="http://schemas.openxmlformats.org/package/2006/relationships"><Relationship Id="rId3" Type="http://schemas.openxmlformats.org/officeDocument/2006/relationships/image" Target="../media/image188.jpeg"/><Relationship Id="rId2" Type="http://schemas.openxmlformats.org/officeDocument/2006/relationships/slideLayout" Target="../slideLayouts/slideLayout23.xml"/><Relationship Id="rId1" Type="http://schemas.openxmlformats.org/officeDocument/2006/relationships/tags" Target="../tags/tag173.xml"/></Relationships>
</file>

<file path=ppt/slides/_rels/slide167.xml.rels><?xml version="1.0" encoding="UTF-8" standalone="yes"?>
<Relationships xmlns="http://schemas.openxmlformats.org/package/2006/relationships"><Relationship Id="rId3" Type="http://schemas.openxmlformats.org/officeDocument/2006/relationships/notesSlide" Target="../notesSlides/notesSlide111.xml"/><Relationship Id="rId2" Type="http://schemas.openxmlformats.org/officeDocument/2006/relationships/slideLayout" Target="../slideLayouts/slideLayout23.xml"/><Relationship Id="rId1" Type="http://schemas.openxmlformats.org/officeDocument/2006/relationships/tags" Target="../tags/tag174.xml"/><Relationship Id="rId4" Type="http://schemas.openxmlformats.org/officeDocument/2006/relationships/image" Target="../media/image189.wmf"/></Relationships>
</file>

<file path=ppt/slides/_rels/slide168.xml.rels><?xml version="1.0" encoding="UTF-8" standalone="yes"?>
<Relationships xmlns="http://schemas.openxmlformats.org/package/2006/relationships"><Relationship Id="rId3" Type="http://schemas.openxmlformats.org/officeDocument/2006/relationships/image" Target="../media/image190.jpeg"/><Relationship Id="rId2" Type="http://schemas.openxmlformats.org/officeDocument/2006/relationships/slideLayout" Target="../slideLayouts/slideLayout23.xml"/><Relationship Id="rId1" Type="http://schemas.openxmlformats.org/officeDocument/2006/relationships/tags" Target="../tags/tag175.xml"/></Relationships>
</file>

<file path=ppt/slides/_rels/slide169.xml.rels><?xml version="1.0" encoding="UTF-8" standalone="yes"?>
<Relationships xmlns="http://schemas.openxmlformats.org/package/2006/relationships"><Relationship Id="rId3" Type="http://schemas.openxmlformats.org/officeDocument/2006/relationships/image" Target="../media/image191.jpeg"/><Relationship Id="rId2" Type="http://schemas.openxmlformats.org/officeDocument/2006/relationships/slideLayout" Target="../slideLayouts/slideLayout23.xml"/><Relationship Id="rId1" Type="http://schemas.openxmlformats.org/officeDocument/2006/relationships/tags" Target="../tags/tag176.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3.xml"/><Relationship Id="rId1" Type="http://schemas.openxmlformats.org/officeDocument/2006/relationships/tags" Target="../tags/tag18.xml"/><Relationship Id="rId4" Type="http://schemas.openxmlformats.org/officeDocument/2006/relationships/image" Target="../media/image26.png"/></Relationships>
</file>

<file path=ppt/slides/_rels/slide170.xml.rels><?xml version="1.0" encoding="UTF-8" standalone="yes"?>
<Relationships xmlns="http://schemas.openxmlformats.org/package/2006/relationships"><Relationship Id="rId3" Type="http://schemas.openxmlformats.org/officeDocument/2006/relationships/image" Target="../media/image192.wmf"/><Relationship Id="rId2" Type="http://schemas.openxmlformats.org/officeDocument/2006/relationships/slideLayout" Target="../slideLayouts/slideLayout23.xml"/><Relationship Id="rId1" Type="http://schemas.openxmlformats.org/officeDocument/2006/relationships/tags" Target="../tags/tag177.xml"/></Relationships>
</file>

<file path=ppt/slides/_rels/slide171.xml.rels><?xml version="1.0" encoding="UTF-8" standalone="yes"?>
<Relationships xmlns="http://schemas.openxmlformats.org/package/2006/relationships"><Relationship Id="rId3" Type="http://schemas.openxmlformats.org/officeDocument/2006/relationships/image" Target="../media/image193.jpeg"/><Relationship Id="rId2" Type="http://schemas.openxmlformats.org/officeDocument/2006/relationships/slideLayout" Target="../slideLayouts/slideLayout23.xml"/><Relationship Id="rId1" Type="http://schemas.openxmlformats.org/officeDocument/2006/relationships/tags" Target="../tags/tag178.xml"/></Relationships>
</file>

<file path=ppt/slides/_rels/slide172.xml.rels><?xml version="1.0" encoding="UTF-8" standalone="yes"?>
<Relationships xmlns="http://schemas.openxmlformats.org/package/2006/relationships"><Relationship Id="rId3" Type="http://schemas.openxmlformats.org/officeDocument/2006/relationships/image" Target="../media/image194.png"/><Relationship Id="rId2" Type="http://schemas.openxmlformats.org/officeDocument/2006/relationships/slideLayout" Target="../slideLayouts/slideLayout23.xml"/><Relationship Id="rId1" Type="http://schemas.openxmlformats.org/officeDocument/2006/relationships/tags" Target="../tags/tag179.xml"/></Relationships>
</file>

<file path=ppt/slides/_rels/slide173.xml.rels><?xml version="1.0" encoding="UTF-8" standalone="yes"?>
<Relationships xmlns="http://schemas.openxmlformats.org/package/2006/relationships"><Relationship Id="rId3" Type="http://schemas.openxmlformats.org/officeDocument/2006/relationships/image" Target="../media/image195.JPG"/><Relationship Id="rId2" Type="http://schemas.openxmlformats.org/officeDocument/2006/relationships/slideLayout" Target="../slideLayouts/slideLayout23.xml"/><Relationship Id="rId1" Type="http://schemas.openxmlformats.org/officeDocument/2006/relationships/tags" Target="../tags/tag180.xml"/></Relationships>
</file>

<file path=ppt/slides/_rels/slide174.xml.rels><?xml version="1.0" encoding="UTF-8" standalone="yes"?>
<Relationships xmlns="http://schemas.openxmlformats.org/package/2006/relationships"><Relationship Id="rId3" Type="http://schemas.openxmlformats.org/officeDocument/2006/relationships/image" Target="../media/image196.wmf"/><Relationship Id="rId2" Type="http://schemas.openxmlformats.org/officeDocument/2006/relationships/slideLayout" Target="../slideLayouts/slideLayout23.xml"/><Relationship Id="rId1" Type="http://schemas.openxmlformats.org/officeDocument/2006/relationships/tags" Target="../tags/tag181.xml"/><Relationship Id="rId5" Type="http://schemas.openxmlformats.org/officeDocument/2006/relationships/image" Target="../media/image198.wmf"/><Relationship Id="rId4" Type="http://schemas.openxmlformats.org/officeDocument/2006/relationships/image" Target="../media/image197.wmf"/></Relationships>
</file>

<file path=ppt/slides/_rels/slide175.xml.rels><?xml version="1.0" encoding="UTF-8" standalone="yes"?>
<Relationships xmlns="http://schemas.openxmlformats.org/package/2006/relationships"><Relationship Id="rId8" Type="http://schemas.openxmlformats.org/officeDocument/2006/relationships/image" Target="../media/image200.wmf"/><Relationship Id="rId3" Type="http://schemas.openxmlformats.org/officeDocument/2006/relationships/slideLayout" Target="../slideLayouts/slideLayout23.xml"/><Relationship Id="rId7" Type="http://schemas.openxmlformats.org/officeDocument/2006/relationships/oleObject" Target="../embeddings/oleObject9.bin"/><Relationship Id="rId2" Type="http://schemas.openxmlformats.org/officeDocument/2006/relationships/tags" Target="../tags/tag182.xml"/><Relationship Id="rId1" Type="http://schemas.openxmlformats.org/officeDocument/2006/relationships/vmlDrawing" Target="../drawings/vmlDrawing15.vml"/><Relationship Id="rId6" Type="http://schemas.openxmlformats.org/officeDocument/2006/relationships/image" Target="../media/image199.wmf"/><Relationship Id="rId5" Type="http://schemas.openxmlformats.org/officeDocument/2006/relationships/oleObject" Target="../embeddings/oleObject8.bin"/><Relationship Id="rId4" Type="http://schemas.openxmlformats.org/officeDocument/2006/relationships/notesSlide" Target="../notesSlides/notesSlide112.xml"/><Relationship Id="rId9" Type="http://schemas.openxmlformats.org/officeDocument/2006/relationships/image" Target="../media/image201.jpeg"/></Relationships>
</file>

<file path=ppt/slides/_rels/slide176.xml.rels><?xml version="1.0" encoding="UTF-8" standalone="yes"?>
<Relationships xmlns="http://schemas.openxmlformats.org/package/2006/relationships"><Relationship Id="rId8" Type="http://schemas.openxmlformats.org/officeDocument/2006/relationships/image" Target="../media/image207.jpeg"/><Relationship Id="rId3" Type="http://schemas.openxmlformats.org/officeDocument/2006/relationships/image" Target="../media/image202.png"/><Relationship Id="rId7" Type="http://schemas.openxmlformats.org/officeDocument/2006/relationships/image" Target="../media/image206.jpeg"/><Relationship Id="rId2" Type="http://schemas.openxmlformats.org/officeDocument/2006/relationships/slideLayout" Target="../slideLayouts/slideLayout23.xml"/><Relationship Id="rId1" Type="http://schemas.openxmlformats.org/officeDocument/2006/relationships/tags" Target="../tags/tag183.xml"/><Relationship Id="rId6" Type="http://schemas.openxmlformats.org/officeDocument/2006/relationships/image" Target="../media/image205.jpeg"/><Relationship Id="rId5" Type="http://schemas.openxmlformats.org/officeDocument/2006/relationships/image" Target="../media/image204.jpeg"/><Relationship Id="rId4" Type="http://schemas.openxmlformats.org/officeDocument/2006/relationships/image" Target="../media/image203.jpeg"/></Relationships>
</file>

<file path=ppt/slides/_rels/slide177.xml.rels><?xml version="1.0" encoding="UTF-8" standalone="yes"?>
<Relationships xmlns="http://schemas.openxmlformats.org/package/2006/relationships"><Relationship Id="rId3" Type="http://schemas.openxmlformats.org/officeDocument/2006/relationships/image" Target="../media/image208.png"/><Relationship Id="rId2" Type="http://schemas.openxmlformats.org/officeDocument/2006/relationships/slideLayout" Target="../slideLayouts/slideLayout23.xml"/><Relationship Id="rId1" Type="http://schemas.openxmlformats.org/officeDocument/2006/relationships/tags" Target="../tags/tag184.xml"/><Relationship Id="rId4" Type="http://schemas.openxmlformats.org/officeDocument/2006/relationships/image" Target="../media/image209.jpeg"/></Relationships>
</file>

<file path=ppt/slides/_rels/slide178.xml.rels><?xml version="1.0" encoding="UTF-8" standalone="yes"?>
<Relationships xmlns="http://schemas.openxmlformats.org/package/2006/relationships"><Relationship Id="rId3" Type="http://schemas.openxmlformats.org/officeDocument/2006/relationships/image" Target="../media/image210.WMF"/><Relationship Id="rId2" Type="http://schemas.openxmlformats.org/officeDocument/2006/relationships/slideLayout" Target="../slideLayouts/slideLayout23.xml"/><Relationship Id="rId1" Type="http://schemas.openxmlformats.org/officeDocument/2006/relationships/tags" Target="../tags/tag185.xml"/></Relationships>
</file>

<file path=ppt/slides/_rels/slide179.xml.rels><?xml version="1.0" encoding="UTF-8" standalone="yes"?>
<Relationships xmlns="http://schemas.openxmlformats.org/package/2006/relationships"><Relationship Id="rId3" Type="http://schemas.openxmlformats.org/officeDocument/2006/relationships/image" Target="../media/image201.jpeg"/><Relationship Id="rId2" Type="http://schemas.openxmlformats.org/officeDocument/2006/relationships/slideLayout" Target="../slideLayouts/slideLayout23.xml"/><Relationship Id="rId1" Type="http://schemas.openxmlformats.org/officeDocument/2006/relationships/tags" Target="../tags/tag186.xml"/></Relationships>
</file>

<file path=ppt/slides/_rels/slide18.xml.rels><?xml version="1.0" encoding="UTF-8" standalone="yes"?>
<Relationships xmlns="http://schemas.openxmlformats.org/package/2006/relationships"><Relationship Id="rId3" Type="http://schemas.openxmlformats.org/officeDocument/2006/relationships/image" Target="../media/image27.wmf"/><Relationship Id="rId2" Type="http://schemas.openxmlformats.org/officeDocument/2006/relationships/slideLayout" Target="../slideLayouts/slideLayout23.xml"/><Relationship Id="rId1" Type="http://schemas.openxmlformats.org/officeDocument/2006/relationships/tags" Target="../tags/tag19.xml"/></Relationships>
</file>

<file path=ppt/slides/_rels/slide180.xml.rels><?xml version="1.0" encoding="UTF-8" standalone="yes"?>
<Relationships xmlns="http://schemas.openxmlformats.org/package/2006/relationships"><Relationship Id="rId3" Type="http://schemas.openxmlformats.org/officeDocument/2006/relationships/image" Target="../media/image211.jpeg"/><Relationship Id="rId2" Type="http://schemas.openxmlformats.org/officeDocument/2006/relationships/slideLayout" Target="../slideLayouts/slideLayout23.xml"/><Relationship Id="rId1" Type="http://schemas.openxmlformats.org/officeDocument/2006/relationships/tags" Target="../tags/tag187.xml"/></Relationships>
</file>

<file path=ppt/slides/_rels/slide181.xml.rels><?xml version="1.0" encoding="UTF-8" standalone="yes"?>
<Relationships xmlns="http://schemas.openxmlformats.org/package/2006/relationships"><Relationship Id="rId3" Type="http://schemas.openxmlformats.org/officeDocument/2006/relationships/image" Target="../media/image212.PNG"/><Relationship Id="rId2" Type="http://schemas.openxmlformats.org/officeDocument/2006/relationships/slideLayout" Target="../slideLayouts/slideLayout23.xml"/><Relationship Id="rId1" Type="http://schemas.openxmlformats.org/officeDocument/2006/relationships/tags" Target="../tags/tag188.xml"/></Relationships>
</file>

<file path=ppt/slides/_rels/slide182.xml.rels><?xml version="1.0" encoding="UTF-8" standalone="yes"?>
<Relationships xmlns="http://schemas.openxmlformats.org/package/2006/relationships"><Relationship Id="rId3" Type="http://schemas.openxmlformats.org/officeDocument/2006/relationships/image" Target="../media/image213.png"/><Relationship Id="rId2" Type="http://schemas.openxmlformats.org/officeDocument/2006/relationships/slideLayout" Target="../slideLayouts/slideLayout23.xml"/><Relationship Id="rId1" Type="http://schemas.openxmlformats.org/officeDocument/2006/relationships/tags" Target="../tags/tag189.xml"/></Relationships>
</file>

<file path=ppt/slides/_rels/slide183.xml.rels><?xml version="1.0" encoding="UTF-8" standalone="yes"?>
<Relationships xmlns="http://schemas.openxmlformats.org/package/2006/relationships"><Relationship Id="rId3" Type="http://schemas.openxmlformats.org/officeDocument/2006/relationships/image" Target="../media/image214.jpeg"/><Relationship Id="rId2" Type="http://schemas.openxmlformats.org/officeDocument/2006/relationships/slideLayout" Target="../slideLayouts/slideLayout23.xml"/><Relationship Id="rId1" Type="http://schemas.openxmlformats.org/officeDocument/2006/relationships/tags" Target="../tags/tag190.xml"/></Relationships>
</file>

<file path=ppt/slides/_rels/slide184.xml.rels><?xml version="1.0" encoding="UTF-8" standalone="yes"?>
<Relationships xmlns="http://schemas.openxmlformats.org/package/2006/relationships"><Relationship Id="rId3" Type="http://schemas.openxmlformats.org/officeDocument/2006/relationships/image" Target="../media/image215.jpeg"/><Relationship Id="rId2" Type="http://schemas.openxmlformats.org/officeDocument/2006/relationships/slideLayout" Target="../slideLayouts/slideLayout23.xml"/><Relationship Id="rId1" Type="http://schemas.openxmlformats.org/officeDocument/2006/relationships/tags" Target="../tags/tag191.xml"/></Relationships>
</file>

<file path=ppt/slides/_rels/slide185.xml.rels><?xml version="1.0" encoding="UTF-8" standalone="yes"?>
<Relationships xmlns="http://schemas.openxmlformats.org/package/2006/relationships"><Relationship Id="rId3" Type="http://schemas.openxmlformats.org/officeDocument/2006/relationships/image" Target="../media/image216.jpeg"/><Relationship Id="rId2" Type="http://schemas.openxmlformats.org/officeDocument/2006/relationships/slideLayout" Target="../slideLayouts/slideLayout23.xml"/><Relationship Id="rId1" Type="http://schemas.openxmlformats.org/officeDocument/2006/relationships/tags" Target="../tags/tag192.xml"/><Relationship Id="rId4" Type="http://schemas.microsoft.com/office/2007/relationships/hdphoto" Target="../media/hdphoto4.wdp"/></Relationships>
</file>

<file path=ppt/slides/_rels/slide186.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tags" Target="../tags/tag193.xml"/><Relationship Id="rId1" Type="http://schemas.openxmlformats.org/officeDocument/2006/relationships/vmlDrawing" Target="../drawings/vmlDrawing16.vml"/><Relationship Id="rId5" Type="http://schemas.openxmlformats.org/officeDocument/2006/relationships/image" Target="../media/image217.wmf"/><Relationship Id="rId4" Type="http://schemas.openxmlformats.org/officeDocument/2006/relationships/oleObject" Target="../embeddings/oleObject10.bin"/></Relationships>
</file>

<file path=ppt/slides/_rels/slide187.xml.rels><?xml version="1.0" encoding="UTF-8" standalone="yes"?>
<Relationships xmlns="http://schemas.openxmlformats.org/package/2006/relationships"><Relationship Id="rId8" Type="http://schemas.openxmlformats.org/officeDocument/2006/relationships/image" Target="../media/image223.jpeg"/><Relationship Id="rId3" Type="http://schemas.openxmlformats.org/officeDocument/2006/relationships/image" Target="../media/image218.png"/><Relationship Id="rId7" Type="http://schemas.openxmlformats.org/officeDocument/2006/relationships/image" Target="../media/image222.png"/><Relationship Id="rId12" Type="http://schemas.openxmlformats.org/officeDocument/2006/relationships/image" Target="../media/image227.jpeg"/><Relationship Id="rId2" Type="http://schemas.openxmlformats.org/officeDocument/2006/relationships/slideLayout" Target="../slideLayouts/slideLayout23.xml"/><Relationship Id="rId1" Type="http://schemas.openxmlformats.org/officeDocument/2006/relationships/tags" Target="../tags/tag194.xml"/><Relationship Id="rId6" Type="http://schemas.openxmlformats.org/officeDocument/2006/relationships/image" Target="../media/image221.jpeg"/><Relationship Id="rId11" Type="http://schemas.openxmlformats.org/officeDocument/2006/relationships/image" Target="../media/image226.jpeg"/><Relationship Id="rId5" Type="http://schemas.openxmlformats.org/officeDocument/2006/relationships/image" Target="../media/image220.png"/><Relationship Id="rId10" Type="http://schemas.openxmlformats.org/officeDocument/2006/relationships/image" Target="../media/image225.jpeg"/><Relationship Id="rId4" Type="http://schemas.openxmlformats.org/officeDocument/2006/relationships/image" Target="../media/image219.png"/><Relationship Id="rId9" Type="http://schemas.openxmlformats.org/officeDocument/2006/relationships/image" Target="../media/image224.jpeg"/></Relationships>
</file>

<file path=ppt/slides/_rels/slide188.xml.rels><?xml version="1.0" encoding="UTF-8" standalone="yes"?>
<Relationships xmlns="http://schemas.openxmlformats.org/package/2006/relationships"><Relationship Id="rId8" Type="http://schemas.openxmlformats.org/officeDocument/2006/relationships/image" Target="../media/image232.jpeg"/><Relationship Id="rId3" Type="http://schemas.openxmlformats.org/officeDocument/2006/relationships/image" Target="../media/image219.png"/><Relationship Id="rId7" Type="http://schemas.openxmlformats.org/officeDocument/2006/relationships/image" Target="../media/image231.jpeg"/><Relationship Id="rId12" Type="http://schemas.openxmlformats.org/officeDocument/2006/relationships/image" Target="../media/image236.png"/><Relationship Id="rId2" Type="http://schemas.openxmlformats.org/officeDocument/2006/relationships/slideLayout" Target="../slideLayouts/slideLayout23.xml"/><Relationship Id="rId1" Type="http://schemas.openxmlformats.org/officeDocument/2006/relationships/tags" Target="../tags/tag195.xml"/><Relationship Id="rId6" Type="http://schemas.openxmlformats.org/officeDocument/2006/relationships/image" Target="../media/image230.jpeg"/><Relationship Id="rId11" Type="http://schemas.openxmlformats.org/officeDocument/2006/relationships/image" Target="../media/image235.png"/><Relationship Id="rId5" Type="http://schemas.openxmlformats.org/officeDocument/2006/relationships/image" Target="../media/image229.jpeg"/><Relationship Id="rId10" Type="http://schemas.openxmlformats.org/officeDocument/2006/relationships/image" Target="../media/image234.png"/><Relationship Id="rId4" Type="http://schemas.openxmlformats.org/officeDocument/2006/relationships/image" Target="../media/image228.jpeg"/><Relationship Id="rId9" Type="http://schemas.openxmlformats.org/officeDocument/2006/relationships/image" Target="../media/image233.jpeg"/></Relationships>
</file>

<file path=ppt/slides/_rels/slide189.xml.rels><?xml version="1.0" encoding="UTF-8" standalone="yes"?>
<Relationships xmlns="http://schemas.openxmlformats.org/package/2006/relationships"><Relationship Id="rId8" Type="http://schemas.openxmlformats.org/officeDocument/2006/relationships/image" Target="../media/image242.jpeg"/><Relationship Id="rId3" Type="http://schemas.openxmlformats.org/officeDocument/2006/relationships/image" Target="../media/image237.jpeg"/><Relationship Id="rId7" Type="http://schemas.openxmlformats.org/officeDocument/2006/relationships/image" Target="../media/image241.jpeg"/><Relationship Id="rId2" Type="http://schemas.openxmlformats.org/officeDocument/2006/relationships/slideLayout" Target="../slideLayouts/slideLayout23.xml"/><Relationship Id="rId1" Type="http://schemas.openxmlformats.org/officeDocument/2006/relationships/tags" Target="../tags/tag196.xml"/><Relationship Id="rId6" Type="http://schemas.openxmlformats.org/officeDocument/2006/relationships/image" Target="../media/image240.jpeg"/><Relationship Id="rId5" Type="http://schemas.openxmlformats.org/officeDocument/2006/relationships/image" Target="../media/image239.jpeg"/><Relationship Id="rId4" Type="http://schemas.openxmlformats.org/officeDocument/2006/relationships/image" Target="../media/image238.jpeg"/><Relationship Id="rId9" Type="http://schemas.openxmlformats.org/officeDocument/2006/relationships/image" Target="../media/image243.jpeg"/></Relationships>
</file>

<file path=ppt/slides/_rels/slide19.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notesSlide" Target="../notesSlides/notesSlide10.xml"/><Relationship Id="rId7" Type="http://schemas.openxmlformats.org/officeDocument/2006/relationships/diagramQuickStyle" Target="../diagrams/quickStyle1.xml"/><Relationship Id="rId2" Type="http://schemas.openxmlformats.org/officeDocument/2006/relationships/slideLayout" Target="../slideLayouts/slideLayout34.xml"/><Relationship Id="rId1" Type="http://schemas.openxmlformats.org/officeDocument/2006/relationships/tags" Target="../tags/tag20.xml"/><Relationship Id="rId6" Type="http://schemas.openxmlformats.org/officeDocument/2006/relationships/diagramLayout" Target="../diagrams/layout1.xml"/><Relationship Id="rId5" Type="http://schemas.openxmlformats.org/officeDocument/2006/relationships/diagramData" Target="../diagrams/data1.xml"/><Relationship Id="rId4" Type="http://schemas.openxmlformats.org/officeDocument/2006/relationships/image" Target="../media/image28.png"/><Relationship Id="rId9" Type="http://schemas.microsoft.com/office/2007/relationships/diagramDrawing" Target="../diagrams/drawing1.xml"/></Relationships>
</file>

<file path=ppt/slides/_rels/slide190.xml.rels><?xml version="1.0" encoding="UTF-8" standalone="yes"?>
<Relationships xmlns="http://schemas.openxmlformats.org/package/2006/relationships"><Relationship Id="rId8" Type="http://schemas.openxmlformats.org/officeDocument/2006/relationships/image" Target="../media/image248.jpeg"/><Relationship Id="rId3" Type="http://schemas.openxmlformats.org/officeDocument/2006/relationships/image" Target="../media/image219.png"/><Relationship Id="rId7" Type="http://schemas.openxmlformats.org/officeDocument/2006/relationships/image" Target="../media/image247.jpeg"/><Relationship Id="rId12" Type="http://schemas.openxmlformats.org/officeDocument/2006/relationships/image" Target="../media/image252.png"/><Relationship Id="rId2" Type="http://schemas.openxmlformats.org/officeDocument/2006/relationships/slideLayout" Target="../slideLayouts/slideLayout23.xml"/><Relationship Id="rId1" Type="http://schemas.openxmlformats.org/officeDocument/2006/relationships/tags" Target="../tags/tag197.xml"/><Relationship Id="rId6" Type="http://schemas.openxmlformats.org/officeDocument/2006/relationships/image" Target="../media/image246.jpeg"/><Relationship Id="rId11" Type="http://schemas.openxmlformats.org/officeDocument/2006/relationships/image" Target="../media/image251.jpeg"/><Relationship Id="rId5" Type="http://schemas.openxmlformats.org/officeDocument/2006/relationships/image" Target="../media/image245.png"/><Relationship Id="rId10" Type="http://schemas.openxmlformats.org/officeDocument/2006/relationships/image" Target="../media/image250.jpeg"/><Relationship Id="rId4" Type="http://schemas.openxmlformats.org/officeDocument/2006/relationships/image" Target="../media/image244.jpeg"/><Relationship Id="rId9" Type="http://schemas.openxmlformats.org/officeDocument/2006/relationships/image" Target="../media/image249.jpeg"/></Relationships>
</file>

<file path=ppt/slides/_rels/slide191.xml.rels><?xml version="1.0" encoding="UTF-8" standalone="yes"?>
<Relationships xmlns="http://schemas.openxmlformats.org/package/2006/relationships"><Relationship Id="rId3" Type="http://schemas.openxmlformats.org/officeDocument/2006/relationships/notesSlide" Target="../notesSlides/notesSlide113.xml"/><Relationship Id="rId2" Type="http://schemas.openxmlformats.org/officeDocument/2006/relationships/slideLayout" Target="../slideLayouts/slideLayout23.xml"/><Relationship Id="rId1" Type="http://schemas.openxmlformats.org/officeDocument/2006/relationships/tags" Target="../tags/tag198.xml"/><Relationship Id="rId4" Type="http://schemas.openxmlformats.org/officeDocument/2006/relationships/image" Target="../media/image253.emf"/></Relationships>
</file>

<file path=ppt/slides/_rels/slide192.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tags" Target="../tags/tag199.xml"/><Relationship Id="rId1" Type="http://schemas.openxmlformats.org/officeDocument/2006/relationships/vmlDrawing" Target="../drawings/vmlDrawing17.vml"/><Relationship Id="rId5" Type="http://schemas.openxmlformats.org/officeDocument/2006/relationships/image" Target="../media/image254.emf"/><Relationship Id="rId4" Type="http://schemas.openxmlformats.org/officeDocument/2006/relationships/oleObject" Target="../embeddings/Microsoft_Word_97_-_2003_Document9.doc"/></Relationships>
</file>

<file path=ppt/slides/_rels/slide193.xml.rels><?xml version="1.0" encoding="UTF-8" standalone="yes"?>
<Relationships xmlns="http://schemas.openxmlformats.org/package/2006/relationships"><Relationship Id="rId3" Type="http://schemas.openxmlformats.org/officeDocument/2006/relationships/notesSlide" Target="../notesSlides/notesSlide114.xml"/><Relationship Id="rId7" Type="http://schemas.openxmlformats.org/officeDocument/2006/relationships/hyperlink" Target="http://www.dce.org/publications/education-handouts/" TargetMode="External"/><Relationship Id="rId2" Type="http://schemas.openxmlformats.org/officeDocument/2006/relationships/slideLayout" Target="../slideLayouts/slideLayout23.xml"/><Relationship Id="rId1" Type="http://schemas.openxmlformats.org/officeDocument/2006/relationships/tags" Target="../tags/tag200.xml"/><Relationship Id="rId6" Type="http://schemas.openxmlformats.org/officeDocument/2006/relationships/hyperlink" Target="http://www.americanheart.org/" TargetMode="External"/><Relationship Id="rId5" Type="http://schemas.openxmlformats.org/officeDocument/2006/relationships/hyperlink" Target="http://www.diabetes.org/" TargetMode="External"/><Relationship Id="rId4" Type="http://schemas.openxmlformats.org/officeDocument/2006/relationships/hyperlink" Target="http://www.eatright.org/" TargetMode="External"/></Relationships>
</file>

<file path=ppt/slides/_rels/slide194.xml.rels><?xml version="1.0" encoding="UTF-8" standalone="yes"?>
<Relationships xmlns="http://schemas.openxmlformats.org/package/2006/relationships"><Relationship Id="rId3" Type="http://schemas.openxmlformats.org/officeDocument/2006/relationships/notesSlide" Target="../notesSlides/notesSlide115.xml"/><Relationship Id="rId2" Type="http://schemas.openxmlformats.org/officeDocument/2006/relationships/slideLayout" Target="../slideLayouts/slideLayout23.xml"/><Relationship Id="rId1" Type="http://schemas.openxmlformats.org/officeDocument/2006/relationships/tags" Target="../tags/tag201.xml"/><Relationship Id="rId5" Type="http://schemas.openxmlformats.org/officeDocument/2006/relationships/hyperlink" Target="http://www.niddk.nih.gov/" TargetMode="External"/><Relationship Id="rId4" Type="http://schemas.openxmlformats.org/officeDocument/2006/relationships/hyperlink" Target="http://www.nhlbi.nih.gov/" TargetMode="External"/></Relationships>
</file>

<file path=ppt/slides/_rels/slide195.xml.rels><?xml version="1.0" encoding="UTF-8" standalone="yes"?>
<Relationships xmlns="http://schemas.openxmlformats.org/package/2006/relationships"><Relationship Id="rId3" Type="http://schemas.openxmlformats.org/officeDocument/2006/relationships/notesSlide" Target="../notesSlides/notesSlide116.xml"/><Relationship Id="rId2" Type="http://schemas.openxmlformats.org/officeDocument/2006/relationships/slideLayout" Target="../slideLayouts/slideLayout23.xml"/><Relationship Id="rId1" Type="http://schemas.openxmlformats.org/officeDocument/2006/relationships/tags" Target="../tags/tag202.xml"/><Relationship Id="rId4" Type="http://schemas.openxmlformats.org/officeDocument/2006/relationships/image" Target="../media/image88.wmf"/></Relationships>
</file>

<file path=ppt/slides/_rels/slide196.xml.rels><?xml version="1.0" encoding="UTF-8" standalone="yes"?>
<Relationships xmlns="http://schemas.openxmlformats.org/package/2006/relationships"><Relationship Id="rId2" Type="http://schemas.openxmlformats.org/officeDocument/2006/relationships/slideLayout" Target="../slideLayouts/slideLayout23.xml"/><Relationship Id="rId1" Type="http://schemas.openxmlformats.org/officeDocument/2006/relationships/tags" Target="../tags/tag203.xml"/></Relationships>
</file>

<file path=ppt/slides/_rels/slide197.xml.rels><?xml version="1.0" encoding="UTF-8" standalone="yes"?>
<Relationships xmlns="http://schemas.openxmlformats.org/package/2006/relationships"><Relationship Id="rId3" Type="http://schemas.openxmlformats.org/officeDocument/2006/relationships/notesSlide" Target="../notesSlides/notesSlide117.xml"/><Relationship Id="rId2" Type="http://schemas.openxmlformats.org/officeDocument/2006/relationships/slideLayout" Target="../slideLayouts/slideLayout23.xml"/><Relationship Id="rId1" Type="http://schemas.openxmlformats.org/officeDocument/2006/relationships/tags" Target="../tags/tag204.xml"/><Relationship Id="rId4" Type="http://schemas.openxmlformats.org/officeDocument/2006/relationships/image" Target="../media/image255.jpeg"/></Relationships>
</file>

<file path=ppt/slides/_rels/slide198.xml.rels><?xml version="1.0" encoding="UTF-8" standalone="yes"?>
<Relationships xmlns="http://schemas.openxmlformats.org/package/2006/relationships"><Relationship Id="rId3" Type="http://schemas.openxmlformats.org/officeDocument/2006/relationships/notesSlide" Target="../notesSlides/notesSlide118.xml"/><Relationship Id="rId2" Type="http://schemas.openxmlformats.org/officeDocument/2006/relationships/slideLayout" Target="../slideLayouts/slideLayout23.xml"/><Relationship Id="rId1" Type="http://schemas.openxmlformats.org/officeDocument/2006/relationships/tags" Target="../tags/tag205.xml"/></Relationships>
</file>

<file path=ppt/slides/_rels/slide199.xml.rels><?xml version="1.0" encoding="UTF-8" standalone="yes"?>
<Relationships xmlns="http://schemas.openxmlformats.org/package/2006/relationships"><Relationship Id="rId3" Type="http://schemas.openxmlformats.org/officeDocument/2006/relationships/notesSlide" Target="../notesSlides/notesSlide119.xml"/><Relationship Id="rId2" Type="http://schemas.openxmlformats.org/officeDocument/2006/relationships/slideLayout" Target="../slideLayouts/slideLayout23.xml"/><Relationship Id="rId1" Type="http://schemas.openxmlformats.org/officeDocument/2006/relationships/tags" Target="../tags/tag206.xml"/><Relationship Id="rId4" Type="http://schemas.openxmlformats.org/officeDocument/2006/relationships/image" Target="../media/image256.wmf"/></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3.xml"/><Relationship Id="rId1" Type="http://schemas.openxmlformats.org/officeDocument/2006/relationships/tags" Target="../tags/tag3.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3.xml"/><Relationship Id="rId1" Type="http://schemas.openxmlformats.org/officeDocument/2006/relationships/tags" Target="../tags/tag21.xml"/><Relationship Id="rId6" Type="http://schemas.openxmlformats.org/officeDocument/2006/relationships/image" Target="../media/image15.jpeg"/><Relationship Id="rId5" Type="http://schemas.openxmlformats.org/officeDocument/2006/relationships/hyperlink" Target="http://www.worlddiabetesday.org/node/4494" TargetMode="External"/><Relationship Id="rId4" Type="http://schemas.openxmlformats.org/officeDocument/2006/relationships/image" Target="../media/image32.png"/></Relationships>
</file>

<file path=ppt/slides/_rels/slide200.xml.rels><?xml version="1.0" encoding="UTF-8" standalone="yes"?>
<Relationships xmlns="http://schemas.openxmlformats.org/package/2006/relationships"><Relationship Id="rId3" Type="http://schemas.openxmlformats.org/officeDocument/2006/relationships/notesSlide" Target="../notesSlides/notesSlide120.xml"/><Relationship Id="rId2" Type="http://schemas.openxmlformats.org/officeDocument/2006/relationships/slideLayout" Target="../slideLayouts/slideLayout23.xml"/><Relationship Id="rId1" Type="http://schemas.openxmlformats.org/officeDocument/2006/relationships/tags" Target="../tags/tag207.xml"/></Relationships>
</file>

<file path=ppt/slides/_rels/slide201.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tags" Target="../tags/tag210.xml"/><Relationship Id="rId1" Type="http://schemas.openxmlformats.org/officeDocument/2006/relationships/tags" Target="../tags/tag209.xml"/><Relationship Id="rId6" Type="http://schemas.openxmlformats.org/officeDocument/2006/relationships/image" Target="../media/image51.png"/><Relationship Id="rId5" Type="http://schemas.openxmlformats.org/officeDocument/2006/relationships/image" Target="../media/image257.wmf"/><Relationship Id="rId4" Type="http://schemas.openxmlformats.org/officeDocument/2006/relationships/notesSlide" Target="../notesSlides/notesSlide121.xml"/></Relationships>
</file>

<file path=ppt/slides/_rels/slide202.xml.rels><?xml version="1.0" encoding="UTF-8" standalone="yes"?>
<Relationships xmlns="http://schemas.openxmlformats.org/package/2006/relationships"><Relationship Id="rId3" Type="http://schemas.openxmlformats.org/officeDocument/2006/relationships/notesSlide" Target="../notesSlides/notesSlide122.xml"/><Relationship Id="rId2" Type="http://schemas.openxmlformats.org/officeDocument/2006/relationships/slideLayout" Target="../slideLayouts/slideLayout23.xml"/><Relationship Id="rId1" Type="http://schemas.openxmlformats.org/officeDocument/2006/relationships/tags" Target="../tags/tag211.xml"/></Relationships>
</file>

<file path=ppt/slides/_rels/slide203.xml.rels><?xml version="1.0" encoding="UTF-8" standalone="yes"?>
<Relationships xmlns="http://schemas.openxmlformats.org/package/2006/relationships"><Relationship Id="rId3" Type="http://schemas.openxmlformats.org/officeDocument/2006/relationships/notesSlide" Target="../notesSlides/notesSlide123.xml"/><Relationship Id="rId2" Type="http://schemas.openxmlformats.org/officeDocument/2006/relationships/slideLayout" Target="../slideLayouts/slideLayout23.xml"/><Relationship Id="rId1" Type="http://schemas.openxmlformats.org/officeDocument/2006/relationships/tags" Target="../tags/tag213.xml"/></Relationships>
</file>

<file path=ppt/slides/_rels/slide204.xml.rels><?xml version="1.0" encoding="UTF-8" standalone="yes"?>
<Relationships xmlns="http://schemas.openxmlformats.org/package/2006/relationships"><Relationship Id="rId3" Type="http://schemas.openxmlformats.org/officeDocument/2006/relationships/notesSlide" Target="../notesSlides/notesSlide124.xml"/><Relationship Id="rId2" Type="http://schemas.openxmlformats.org/officeDocument/2006/relationships/slideLayout" Target="../slideLayouts/slideLayout23.xml"/><Relationship Id="rId1" Type="http://schemas.openxmlformats.org/officeDocument/2006/relationships/tags" Target="../tags/tag215.xml"/><Relationship Id="rId4" Type="http://schemas.openxmlformats.org/officeDocument/2006/relationships/image" Target="../media/image258.PNG"/></Relationships>
</file>

<file path=ppt/slides/_rels/slide205.xml.rels><?xml version="1.0" encoding="UTF-8" standalone="yes"?>
<Relationships xmlns="http://schemas.openxmlformats.org/package/2006/relationships"><Relationship Id="rId3" Type="http://schemas.openxmlformats.org/officeDocument/2006/relationships/notesSlide" Target="../notesSlides/notesSlide125.xml"/><Relationship Id="rId2" Type="http://schemas.openxmlformats.org/officeDocument/2006/relationships/slideLayout" Target="../slideLayouts/slideLayout23.xml"/><Relationship Id="rId1" Type="http://schemas.openxmlformats.org/officeDocument/2006/relationships/tags" Target="../tags/tag216.xml"/></Relationships>
</file>

<file path=ppt/slides/_rels/slide206.xml.rels><?xml version="1.0" encoding="UTF-8" standalone="yes"?>
<Relationships xmlns="http://schemas.openxmlformats.org/package/2006/relationships"><Relationship Id="rId3" Type="http://schemas.openxmlformats.org/officeDocument/2006/relationships/notesSlide" Target="../notesSlides/notesSlide126.xml"/><Relationship Id="rId2" Type="http://schemas.openxmlformats.org/officeDocument/2006/relationships/slideLayout" Target="../slideLayouts/slideLayout23.xml"/><Relationship Id="rId1" Type="http://schemas.openxmlformats.org/officeDocument/2006/relationships/tags" Target="../tags/tag217.xml"/><Relationship Id="rId4" Type="http://schemas.openxmlformats.org/officeDocument/2006/relationships/image" Target="../media/image259.jpeg"/></Relationships>
</file>

<file path=ppt/slides/_rels/slide207.xml.rels><?xml version="1.0" encoding="UTF-8" standalone="yes"?>
<Relationships xmlns="http://schemas.openxmlformats.org/package/2006/relationships"><Relationship Id="rId3" Type="http://schemas.openxmlformats.org/officeDocument/2006/relationships/tags" Target="../tags/tag220.xml"/><Relationship Id="rId7" Type="http://schemas.openxmlformats.org/officeDocument/2006/relationships/image" Target="../media/image261.wmf"/><Relationship Id="rId2" Type="http://schemas.openxmlformats.org/officeDocument/2006/relationships/tags" Target="../tags/tag219.xml"/><Relationship Id="rId1" Type="http://schemas.openxmlformats.org/officeDocument/2006/relationships/tags" Target="../tags/tag218.xml"/><Relationship Id="rId6" Type="http://schemas.openxmlformats.org/officeDocument/2006/relationships/image" Target="../media/image260.jpeg"/><Relationship Id="rId5" Type="http://schemas.openxmlformats.org/officeDocument/2006/relationships/notesSlide" Target="../notesSlides/notesSlide127.xml"/><Relationship Id="rId4" Type="http://schemas.openxmlformats.org/officeDocument/2006/relationships/slideLayout" Target="../slideLayouts/slideLayout23.xml"/></Relationships>
</file>

<file path=ppt/slides/_rels/slide208.xml.rels><?xml version="1.0" encoding="UTF-8" standalone="yes"?>
<Relationships xmlns="http://schemas.openxmlformats.org/package/2006/relationships"><Relationship Id="rId3" Type="http://schemas.openxmlformats.org/officeDocument/2006/relationships/notesSlide" Target="../notesSlides/notesSlide128.xml"/><Relationship Id="rId2" Type="http://schemas.openxmlformats.org/officeDocument/2006/relationships/slideLayout" Target="../slideLayouts/slideLayout23.xml"/><Relationship Id="rId1" Type="http://schemas.openxmlformats.org/officeDocument/2006/relationships/tags" Target="../tags/tag221.xml"/><Relationship Id="rId4" Type="http://schemas.openxmlformats.org/officeDocument/2006/relationships/image" Target="../media/image262.WMF"/></Relationships>
</file>

<file path=ppt/slides/_rels/slide209.xml.rels><?xml version="1.0" encoding="UTF-8" standalone="yes"?>
<Relationships xmlns="http://schemas.openxmlformats.org/package/2006/relationships"><Relationship Id="rId3" Type="http://schemas.openxmlformats.org/officeDocument/2006/relationships/notesSlide" Target="../notesSlides/notesSlide129.xml"/><Relationship Id="rId2" Type="http://schemas.openxmlformats.org/officeDocument/2006/relationships/slideLayout" Target="../slideLayouts/slideLayout23.xml"/><Relationship Id="rId1" Type="http://schemas.openxmlformats.org/officeDocument/2006/relationships/tags" Target="../tags/tag223.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3.xml"/><Relationship Id="rId1" Type="http://schemas.openxmlformats.org/officeDocument/2006/relationships/tags" Target="../tags/tag22.xml"/><Relationship Id="rId4" Type="http://schemas.openxmlformats.org/officeDocument/2006/relationships/image" Target="../media/image33.jpg"/></Relationships>
</file>

<file path=ppt/slides/_rels/slide210.xml.rels><?xml version="1.0" encoding="UTF-8" standalone="yes"?>
<Relationships xmlns="http://schemas.openxmlformats.org/package/2006/relationships"><Relationship Id="rId3" Type="http://schemas.openxmlformats.org/officeDocument/2006/relationships/notesSlide" Target="../notesSlides/notesSlide130.xml"/><Relationship Id="rId2" Type="http://schemas.openxmlformats.org/officeDocument/2006/relationships/slideLayout" Target="../slideLayouts/slideLayout23.xml"/><Relationship Id="rId1" Type="http://schemas.openxmlformats.org/officeDocument/2006/relationships/tags" Target="../tags/tag224.xml"/><Relationship Id="rId4" Type="http://schemas.openxmlformats.org/officeDocument/2006/relationships/image" Target="../media/image263.jpeg"/></Relationships>
</file>

<file path=ppt/slides/_rels/slide211.xml.rels><?xml version="1.0" encoding="UTF-8" standalone="yes"?>
<Relationships xmlns="http://schemas.openxmlformats.org/package/2006/relationships"><Relationship Id="rId3" Type="http://schemas.openxmlformats.org/officeDocument/2006/relationships/notesSlide" Target="../notesSlides/notesSlide131.xml"/><Relationship Id="rId2" Type="http://schemas.openxmlformats.org/officeDocument/2006/relationships/slideLayout" Target="../slideLayouts/slideLayout23.xml"/><Relationship Id="rId1" Type="http://schemas.openxmlformats.org/officeDocument/2006/relationships/tags" Target="../tags/tag226.xml"/></Relationships>
</file>

<file path=ppt/slides/_rels/slide212.xml.rels><?xml version="1.0" encoding="UTF-8" standalone="yes"?>
<Relationships xmlns="http://schemas.openxmlformats.org/package/2006/relationships"><Relationship Id="rId3" Type="http://schemas.openxmlformats.org/officeDocument/2006/relationships/image" Target="../media/image264.WMF"/><Relationship Id="rId2" Type="http://schemas.openxmlformats.org/officeDocument/2006/relationships/slideLayout" Target="../slideLayouts/slideLayout23.xml"/><Relationship Id="rId1" Type="http://schemas.openxmlformats.org/officeDocument/2006/relationships/tags" Target="../tags/tag227.xml"/></Relationships>
</file>

<file path=ppt/slides/_rels/slide213.xml.rels><?xml version="1.0" encoding="UTF-8" standalone="yes"?>
<Relationships xmlns="http://schemas.openxmlformats.org/package/2006/relationships"><Relationship Id="rId3" Type="http://schemas.openxmlformats.org/officeDocument/2006/relationships/image" Target="../media/image265.WMF"/><Relationship Id="rId2" Type="http://schemas.openxmlformats.org/officeDocument/2006/relationships/slideLayout" Target="../slideLayouts/slideLayout23.xml"/><Relationship Id="rId1" Type="http://schemas.openxmlformats.org/officeDocument/2006/relationships/tags" Target="../tags/tag228.xml"/></Relationships>
</file>

<file path=ppt/slides/_rels/slide21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slideLayout" Target="../slideLayouts/slideLayout23.xml"/><Relationship Id="rId1" Type="http://schemas.openxmlformats.org/officeDocument/2006/relationships/tags" Target="../tags/tag229.xml"/><Relationship Id="rId5" Type="http://schemas.openxmlformats.org/officeDocument/2006/relationships/image" Target="../media/image266.jpeg"/><Relationship Id="rId4" Type="http://schemas.openxmlformats.org/officeDocument/2006/relationships/image" Target="../media/image52.png"/></Relationships>
</file>

<file path=ppt/slides/_rels/slide2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slideLayout" Target="../slideLayouts/slideLayout23.xml"/><Relationship Id="rId1" Type="http://schemas.openxmlformats.org/officeDocument/2006/relationships/tags" Target="../tags/tag230.xml"/><Relationship Id="rId5" Type="http://schemas.openxmlformats.org/officeDocument/2006/relationships/image" Target="../media/image268.WMF"/><Relationship Id="rId4" Type="http://schemas.openxmlformats.org/officeDocument/2006/relationships/image" Target="../media/image267.png"/></Relationships>
</file>

<file path=ppt/slides/_rels/slide216.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tags" Target="../tags/tag231.xml"/><Relationship Id="rId1" Type="http://schemas.openxmlformats.org/officeDocument/2006/relationships/vmlDrawing" Target="../drawings/vmlDrawing18.vml"/><Relationship Id="rId6" Type="http://schemas.openxmlformats.org/officeDocument/2006/relationships/image" Target="../media/image269.wmf"/><Relationship Id="rId5" Type="http://schemas.openxmlformats.org/officeDocument/2006/relationships/oleObject" Target="../embeddings/oleObject11.bin"/><Relationship Id="rId4" Type="http://schemas.openxmlformats.org/officeDocument/2006/relationships/image" Target="../media/image267.png"/></Relationships>
</file>

<file path=ppt/slides/_rels/slide217.xml.rels><?xml version="1.0" encoding="UTF-8" standalone="yes"?>
<Relationships xmlns="http://schemas.openxmlformats.org/package/2006/relationships"><Relationship Id="rId3" Type="http://schemas.openxmlformats.org/officeDocument/2006/relationships/notesSlide" Target="../notesSlides/notesSlide132.xml"/><Relationship Id="rId2" Type="http://schemas.openxmlformats.org/officeDocument/2006/relationships/slideLayout" Target="../slideLayouts/slideLayout23.xml"/><Relationship Id="rId1" Type="http://schemas.openxmlformats.org/officeDocument/2006/relationships/tags" Target="../tags/tag232.xml"/><Relationship Id="rId4" Type="http://schemas.openxmlformats.org/officeDocument/2006/relationships/image" Target="../media/image270.jpeg"/></Relationships>
</file>

<file path=ppt/slides/_rels/slide218.xml.rels><?xml version="1.0" encoding="UTF-8" standalone="yes"?>
<Relationships xmlns="http://schemas.openxmlformats.org/package/2006/relationships"><Relationship Id="rId3" Type="http://schemas.openxmlformats.org/officeDocument/2006/relationships/notesSlide" Target="../notesSlides/notesSlide133.xml"/><Relationship Id="rId2" Type="http://schemas.openxmlformats.org/officeDocument/2006/relationships/slideLayout" Target="../slideLayouts/slideLayout23.xml"/><Relationship Id="rId1" Type="http://schemas.openxmlformats.org/officeDocument/2006/relationships/tags" Target="../tags/tag233.xml"/></Relationships>
</file>

<file path=ppt/slides/_rels/slide219.xml.rels><?xml version="1.0" encoding="UTF-8" standalone="yes"?>
<Relationships xmlns="http://schemas.openxmlformats.org/package/2006/relationships"><Relationship Id="rId3" Type="http://schemas.openxmlformats.org/officeDocument/2006/relationships/notesSlide" Target="../notesSlides/notesSlide134.xml"/><Relationship Id="rId2" Type="http://schemas.openxmlformats.org/officeDocument/2006/relationships/slideLayout" Target="../slideLayouts/slideLayout23.xml"/><Relationship Id="rId1" Type="http://schemas.openxmlformats.org/officeDocument/2006/relationships/tags" Target="../tags/tag234.xml"/><Relationship Id="rId4" Type="http://schemas.openxmlformats.org/officeDocument/2006/relationships/image" Target="../media/image271.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3.xml"/><Relationship Id="rId1" Type="http://schemas.openxmlformats.org/officeDocument/2006/relationships/tags" Target="../tags/tag23.xml"/><Relationship Id="rId5" Type="http://schemas.openxmlformats.org/officeDocument/2006/relationships/image" Target="../media/image35.jpeg"/><Relationship Id="rId4" Type="http://schemas.openxmlformats.org/officeDocument/2006/relationships/image" Target="../media/image34.jpeg"/></Relationships>
</file>

<file path=ppt/slides/_rels/slide220.xml.rels><?xml version="1.0" encoding="UTF-8" standalone="yes"?>
<Relationships xmlns="http://schemas.openxmlformats.org/package/2006/relationships"><Relationship Id="rId3" Type="http://schemas.openxmlformats.org/officeDocument/2006/relationships/notesSlide" Target="../notesSlides/notesSlide135.xml"/><Relationship Id="rId2" Type="http://schemas.openxmlformats.org/officeDocument/2006/relationships/slideLayout" Target="../slideLayouts/slideLayout23.xml"/><Relationship Id="rId1" Type="http://schemas.openxmlformats.org/officeDocument/2006/relationships/tags" Target="../tags/tag235.xml"/></Relationships>
</file>

<file path=ppt/slides/_rels/slide221.xml.rels><?xml version="1.0" encoding="UTF-8" standalone="yes"?>
<Relationships xmlns="http://schemas.openxmlformats.org/package/2006/relationships"><Relationship Id="rId3" Type="http://schemas.openxmlformats.org/officeDocument/2006/relationships/image" Target="../media/image272.jpeg"/><Relationship Id="rId2" Type="http://schemas.openxmlformats.org/officeDocument/2006/relationships/slideLayout" Target="../slideLayouts/slideLayout23.xml"/><Relationship Id="rId1" Type="http://schemas.openxmlformats.org/officeDocument/2006/relationships/tags" Target="../tags/tag236.xml"/></Relationships>
</file>

<file path=ppt/slides/_rels/slide222.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tags" Target="../tags/tag238.xml"/><Relationship Id="rId1" Type="http://schemas.openxmlformats.org/officeDocument/2006/relationships/tags" Target="../tags/tag237.xml"/><Relationship Id="rId5" Type="http://schemas.openxmlformats.org/officeDocument/2006/relationships/image" Target="../media/image273.jpeg"/><Relationship Id="rId4" Type="http://schemas.openxmlformats.org/officeDocument/2006/relationships/notesSlide" Target="../notesSlides/notesSlide136.xml"/></Relationships>
</file>

<file path=ppt/slides/_rels/slide223.xml.rels><?xml version="1.0" encoding="UTF-8" standalone="yes"?>
<Relationships xmlns="http://schemas.openxmlformats.org/package/2006/relationships"><Relationship Id="rId3" Type="http://schemas.openxmlformats.org/officeDocument/2006/relationships/tags" Target="../tags/tag241.xml"/><Relationship Id="rId2" Type="http://schemas.openxmlformats.org/officeDocument/2006/relationships/tags" Target="../tags/tag240.xml"/><Relationship Id="rId1" Type="http://schemas.openxmlformats.org/officeDocument/2006/relationships/tags" Target="../tags/tag239.xml"/><Relationship Id="rId6" Type="http://schemas.openxmlformats.org/officeDocument/2006/relationships/image" Target="../media/image26.png"/><Relationship Id="rId5" Type="http://schemas.openxmlformats.org/officeDocument/2006/relationships/notesSlide" Target="../notesSlides/notesSlide137.xml"/><Relationship Id="rId4" Type="http://schemas.openxmlformats.org/officeDocument/2006/relationships/slideLayout" Target="../slideLayouts/slideLayout23.xml"/></Relationships>
</file>

<file path=ppt/slides/_rels/slide224.xml.rels><?xml version="1.0" encoding="UTF-8" standalone="yes"?>
<Relationships xmlns="http://schemas.openxmlformats.org/package/2006/relationships"><Relationship Id="rId8" Type="http://schemas.openxmlformats.org/officeDocument/2006/relationships/image" Target="../media/image275.png"/><Relationship Id="rId3" Type="http://schemas.openxmlformats.org/officeDocument/2006/relationships/slideLayout" Target="../slideLayouts/slideLayout23.xml"/><Relationship Id="rId7" Type="http://schemas.openxmlformats.org/officeDocument/2006/relationships/oleObject" Target="../embeddings/oleObject13.bin"/><Relationship Id="rId2" Type="http://schemas.openxmlformats.org/officeDocument/2006/relationships/tags" Target="../tags/tag243.xml"/><Relationship Id="rId1" Type="http://schemas.openxmlformats.org/officeDocument/2006/relationships/vmlDrawing" Target="../drawings/vmlDrawing19.vml"/><Relationship Id="rId6" Type="http://schemas.openxmlformats.org/officeDocument/2006/relationships/image" Target="../media/image274.png"/><Relationship Id="rId5" Type="http://schemas.openxmlformats.org/officeDocument/2006/relationships/oleObject" Target="../embeddings/oleObject12.bin"/><Relationship Id="rId4" Type="http://schemas.openxmlformats.org/officeDocument/2006/relationships/notesSlide" Target="../notesSlides/notesSlide138.xml"/></Relationships>
</file>

<file path=ppt/slides/_rels/slide225.xml.rels><?xml version="1.0" encoding="UTF-8" standalone="yes"?>
<Relationships xmlns="http://schemas.openxmlformats.org/package/2006/relationships"><Relationship Id="rId3" Type="http://schemas.openxmlformats.org/officeDocument/2006/relationships/notesSlide" Target="../notesSlides/notesSlide139.xml"/><Relationship Id="rId2" Type="http://schemas.openxmlformats.org/officeDocument/2006/relationships/slideLayout" Target="../slideLayouts/slideLayout23.xml"/><Relationship Id="rId1" Type="http://schemas.openxmlformats.org/officeDocument/2006/relationships/tags" Target="../tags/tag244.xml"/><Relationship Id="rId5" Type="http://schemas.openxmlformats.org/officeDocument/2006/relationships/image" Target="../media/image277.png"/><Relationship Id="rId4" Type="http://schemas.openxmlformats.org/officeDocument/2006/relationships/image" Target="../media/image276.png"/></Relationships>
</file>

<file path=ppt/slides/_rels/slide226.xml.rels><?xml version="1.0" encoding="UTF-8" standalone="yes"?>
<Relationships xmlns="http://schemas.openxmlformats.org/package/2006/relationships"><Relationship Id="rId3" Type="http://schemas.openxmlformats.org/officeDocument/2006/relationships/notesSlide" Target="../notesSlides/notesSlide140.xml"/><Relationship Id="rId2" Type="http://schemas.openxmlformats.org/officeDocument/2006/relationships/slideLayout" Target="../slideLayouts/slideLayout23.xml"/><Relationship Id="rId1" Type="http://schemas.openxmlformats.org/officeDocument/2006/relationships/tags" Target="../tags/tag245.xml"/></Relationships>
</file>

<file path=ppt/slides/_rels/slide227.xml.rels><?xml version="1.0" encoding="UTF-8" standalone="yes"?>
<Relationships xmlns="http://schemas.openxmlformats.org/package/2006/relationships"><Relationship Id="rId3" Type="http://schemas.openxmlformats.org/officeDocument/2006/relationships/image" Target="../media/image278.JPG"/><Relationship Id="rId2" Type="http://schemas.openxmlformats.org/officeDocument/2006/relationships/slideLayout" Target="../slideLayouts/slideLayout23.xml"/><Relationship Id="rId1" Type="http://schemas.openxmlformats.org/officeDocument/2006/relationships/tags" Target="../tags/tag246.xml"/></Relationships>
</file>

<file path=ppt/slides/_rels/slide228.xml.rels><?xml version="1.0" encoding="UTF-8" standalone="yes"?>
<Relationships xmlns="http://schemas.openxmlformats.org/package/2006/relationships"><Relationship Id="rId3" Type="http://schemas.openxmlformats.org/officeDocument/2006/relationships/notesSlide" Target="../notesSlides/notesSlide141.xml"/><Relationship Id="rId2" Type="http://schemas.openxmlformats.org/officeDocument/2006/relationships/slideLayout" Target="../slideLayouts/slideLayout23.xml"/><Relationship Id="rId1" Type="http://schemas.openxmlformats.org/officeDocument/2006/relationships/tags" Target="../tags/tag247.xml"/></Relationships>
</file>

<file path=ppt/slides/_rels/slide229.xml.rels><?xml version="1.0" encoding="UTF-8" standalone="yes"?>
<Relationships xmlns="http://schemas.openxmlformats.org/package/2006/relationships"><Relationship Id="rId3" Type="http://schemas.openxmlformats.org/officeDocument/2006/relationships/notesSlide" Target="../notesSlides/notesSlide142.xml"/><Relationship Id="rId2" Type="http://schemas.openxmlformats.org/officeDocument/2006/relationships/slideLayout" Target="../slideLayouts/slideLayout23.xml"/><Relationship Id="rId1" Type="http://schemas.openxmlformats.org/officeDocument/2006/relationships/tags" Target="../tags/tag248.xml"/><Relationship Id="rId4" Type="http://schemas.openxmlformats.org/officeDocument/2006/relationships/image" Target="../media/image279.gif"/></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3.xml"/><Relationship Id="rId1" Type="http://schemas.openxmlformats.org/officeDocument/2006/relationships/tags" Target="../tags/tag24.xml"/><Relationship Id="rId4" Type="http://schemas.openxmlformats.org/officeDocument/2006/relationships/image" Target="../media/image36.jpeg"/></Relationships>
</file>

<file path=ppt/slides/_rels/slide230.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tags" Target="../tags/tag250.xml"/><Relationship Id="rId1" Type="http://schemas.openxmlformats.org/officeDocument/2006/relationships/tags" Target="../tags/tag249.xml"/><Relationship Id="rId5" Type="http://schemas.openxmlformats.org/officeDocument/2006/relationships/image" Target="../media/image280.png"/><Relationship Id="rId4" Type="http://schemas.openxmlformats.org/officeDocument/2006/relationships/notesSlide" Target="../notesSlides/notesSlide143.xml"/></Relationships>
</file>

<file path=ppt/slides/_rels/slide231.xml.rels><?xml version="1.0" encoding="UTF-8" standalone="yes"?>
<Relationships xmlns="http://schemas.openxmlformats.org/package/2006/relationships"><Relationship Id="rId3" Type="http://schemas.openxmlformats.org/officeDocument/2006/relationships/notesSlide" Target="../notesSlides/notesSlide144.xml"/><Relationship Id="rId2" Type="http://schemas.openxmlformats.org/officeDocument/2006/relationships/slideLayout" Target="../slideLayouts/slideLayout23.xml"/><Relationship Id="rId1" Type="http://schemas.openxmlformats.org/officeDocument/2006/relationships/tags" Target="../tags/tag252.xml"/><Relationship Id="rId4" Type="http://schemas.openxmlformats.org/officeDocument/2006/relationships/image" Target="../media/image281.WMF"/></Relationships>
</file>

<file path=ppt/slides/_rels/slide232.xml.rels><?xml version="1.0" encoding="UTF-8" standalone="yes"?>
<Relationships xmlns="http://schemas.openxmlformats.org/package/2006/relationships"><Relationship Id="rId3" Type="http://schemas.openxmlformats.org/officeDocument/2006/relationships/notesSlide" Target="../notesSlides/notesSlide145.xml"/><Relationship Id="rId2" Type="http://schemas.openxmlformats.org/officeDocument/2006/relationships/slideLayout" Target="../slideLayouts/slideLayout23.xml"/><Relationship Id="rId1" Type="http://schemas.openxmlformats.org/officeDocument/2006/relationships/tags" Target="../tags/tag253.xml"/></Relationships>
</file>

<file path=ppt/slides/_rels/slide233.xml.rels><?xml version="1.0" encoding="UTF-8" standalone="yes"?>
<Relationships xmlns="http://schemas.openxmlformats.org/package/2006/relationships"><Relationship Id="rId3" Type="http://schemas.openxmlformats.org/officeDocument/2006/relationships/notesSlide" Target="../notesSlides/notesSlide146.xml"/><Relationship Id="rId2" Type="http://schemas.openxmlformats.org/officeDocument/2006/relationships/slideLayout" Target="../slideLayouts/slideLayout23.xml"/><Relationship Id="rId1" Type="http://schemas.openxmlformats.org/officeDocument/2006/relationships/tags" Target="../tags/tag254.xml"/></Relationships>
</file>

<file path=ppt/slides/_rels/slide234.xml.rels><?xml version="1.0" encoding="UTF-8" standalone="yes"?>
<Relationships xmlns="http://schemas.openxmlformats.org/package/2006/relationships"><Relationship Id="rId3" Type="http://schemas.openxmlformats.org/officeDocument/2006/relationships/notesSlide" Target="../notesSlides/notesSlide147.xml"/><Relationship Id="rId2" Type="http://schemas.openxmlformats.org/officeDocument/2006/relationships/slideLayout" Target="../slideLayouts/slideLayout23.xml"/><Relationship Id="rId1" Type="http://schemas.openxmlformats.org/officeDocument/2006/relationships/tags" Target="../tags/tag256.xml"/></Relationships>
</file>

<file path=ppt/slides/_rels/slide235.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slideLayout" Target="../slideLayouts/slideLayout23.xml"/><Relationship Id="rId1" Type="http://schemas.openxmlformats.org/officeDocument/2006/relationships/tags" Target="../tags/tag257.xml"/></Relationships>
</file>

<file path=ppt/slides/_rels/slide236.xml.rels><?xml version="1.0" encoding="UTF-8" standalone="yes"?>
<Relationships xmlns="http://schemas.openxmlformats.org/package/2006/relationships"><Relationship Id="rId3" Type="http://schemas.openxmlformats.org/officeDocument/2006/relationships/notesSlide" Target="../notesSlides/notesSlide148.xml"/><Relationship Id="rId2" Type="http://schemas.openxmlformats.org/officeDocument/2006/relationships/slideLayout" Target="../slideLayouts/slideLayout25.xml"/><Relationship Id="rId1" Type="http://schemas.openxmlformats.org/officeDocument/2006/relationships/tags" Target="../tags/tag258.xml"/><Relationship Id="rId5" Type="http://schemas.openxmlformats.org/officeDocument/2006/relationships/image" Target="../media/image283.tif"/><Relationship Id="rId4" Type="http://schemas.openxmlformats.org/officeDocument/2006/relationships/image" Target="../media/image282.jpe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3.xml"/><Relationship Id="rId1" Type="http://schemas.openxmlformats.org/officeDocument/2006/relationships/tags" Target="../tags/tag25.xml"/><Relationship Id="rId4" Type="http://schemas.openxmlformats.org/officeDocument/2006/relationships/image" Target="../media/image37.jpeg"/></Relationships>
</file>

<file path=ppt/slides/_rels/slide25.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slideLayout" Target="../slideLayouts/slideLayout23.xml"/><Relationship Id="rId1" Type="http://schemas.openxmlformats.org/officeDocument/2006/relationships/tags" Target="../tags/tag26.xml"/></Relationships>
</file>

<file path=ppt/slides/_rels/slide26.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slideLayout" Target="../slideLayouts/slideLayout23.xml"/><Relationship Id="rId1" Type="http://schemas.openxmlformats.org/officeDocument/2006/relationships/tags" Target="../tags/tag27.xml"/></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16.xml"/><Relationship Id="rId7" Type="http://schemas.openxmlformats.org/officeDocument/2006/relationships/image" Target="../media/image43.png"/><Relationship Id="rId2" Type="http://schemas.openxmlformats.org/officeDocument/2006/relationships/slideLayout" Target="../slideLayouts/slideLayout23.xml"/><Relationship Id="rId1" Type="http://schemas.openxmlformats.org/officeDocument/2006/relationships/tags" Target="../tags/tag28.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tags" Target="../tags/tag29.xml"/><Relationship Id="rId1" Type="http://schemas.openxmlformats.org/officeDocument/2006/relationships/vmlDrawing" Target="../drawings/vmlDrawing1.vml"/><Relationship Id="rId6" Type="http://schemas.openxmlformats.org/officeDocument/2006/relationships/image" Target="../media/image44.png"/><Relationship Id="rId5" Type="http://schemas.openxmlformats.org/officeDocument/2006/relationships/oleObject" Target="../embeddings/oleObject1.bin"/><Relationship Id="rId4" Type="http://schemas.openxmlformats.org/officeDocument/2006/relationships/notesSlide" Target="../notesSlides/notesSlide17.xml"/></Relationships>
</file>

<file path=ppt/slides/_rels/slide2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slideLayout" Target="../slideLayouts/slideLayout23.xml"/><Relationship Id="rId1" Type="http://schemas.openxmlformats.org/officeDocument/2006/relationships/tags" Target="../tags/tag30.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5.xml"/><Relationship Id="rId1" Type="http://schemas.openxmlformats.org/officeDocument/2006/relationships/tags" Target="../tags/tag4.xml"/><Relationship Id="rId4" Type="http://schemas.openxmlformats.org/officeDocument/2006/relationships/image" Target="../media/image10.wmf"/></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23.xml"/><Relationship Id="rId1" Type="http://schemas.openxmlformats.org/officeDocument/2006/relationships/tags" Target="../tags/tag31.xml"/><Relationship Id="rId4" Type="http://schemas.openxmlformats.org/officeDocument/2006/relationships/image" Target="../media/image46.jpeg"/></Relationships>
</file>

<file path=ppt/slides/_rels/slide31.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47.jpeg"/><Relationship Id="rId7" Type="http://schemas.openxmlformats.org/officeDocument/2006/relationships/image" Target="../media/image51.png"/><Relationship Id="rId2" Type="http://schemas.openxmlformats.org/officeDocument/2006/relationships/slideLayout" Target="../slideLayouts/slideLayout23.xml"/><Relationship Id="rId1" Type="http://schemas.openxmlformats.org/officeDocument/2006/relationships/tags" Target="../tags/tag32.xml"/><Relationship Id="rId6" Type="http://schemas.openxmlformats.org/officeDocument/2006/relationships/image" Target="../media/image50.jpeg"/><Relationship Id="rId11" Type="http://schemas.openxmlformats.org/officeDocument/2006/relationships/image" Target="../media/image55.jpeg"/><Relationship Id="rId5" Type="http://schemas.openxmlformats.org/officeDocument/2006/relationships/image" Target="../media/image49.jpeg"/><Relationship Id="rId10" Type="http://schemas.openxmlformats.org/officeDocument/2006/relationships/image" Target="../media/image54.png"/><Relationship Id="rId4" Type="http://schemas.openxmlformats.org/officeDocument/2006/relationships/image" Target="../media/image48.jpeg"/><Relationship Id="rId9" Type="http://schemas.openxmlformats.org/officeDocument/2006/relationships/image" Target="../media/image53.pn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23.xml"/><Relationship Id="rId1" Type="http://schemas.openxmlformats.org/officeDocument/2006/relationships/tags" Target="../tags/tag33.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s>
</file>

<file path=ppt/slides/_rels/slide3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slideLayout" Target="../slideLayouts/slideLayout23.xml"/><Relationship Id="rId1" Type="http://schemas.openxmlformats.org/officeDocument/2006/relationships/tags" Target="../tags/tag34.xml"/><Relationship Id="rId4" Type="http://schemas.openxmlformats.org/officeDocument/2006/relationships/image" Target="../media/image60.pn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23.xml"/><Relationship Id="rId1" Type="http://schemas.openxmlformats.org/officeDocument/2006/relationships/tags" Target="../tags/tag35.xml"/><Relationship Id="rId4" Type="http://schemas.openxmlformats.org/officeDocument/2006/relationships/image" Target="../media/image61.jpeg"/></Relationships>
</file>

<file path=ppt/slides/_rels/slide3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slideLayout" Target="../slideLayouts/slideLayout23.xml"/><Relationship Id="rId1" Type="http://schemas.openxmlformats.org/officeDocument/2006/relationships/tags" Target="../tags/tag36.xml"/></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28.xml"/><Relationship Id="rId1" Type="http://schemas.openxmlformats.org/officeDocument/2006/relationships/tags" Target="../tags/tag37.xml"/><Relationship Id="rId5" Type="http://schemas.openxmlformats.org/officeDocument/2006/relationships/image" Target="../media/image64.png"/><Relationship Id="rId4" Type="http://schemas.openxmlformats.org/officeDocument/2006/relationships/image" Target="../media/image63.png"/></Relationships>
</file>

<file path=ppt/slides/_rels/slide37.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slideLayout" Target="../slideLayouts/slideLayout23.xml"/><Relationship Id="rId7" Type="http://schemas.openxmlformats.org/officeDocument/2006/relationships/oleObject" Target="../embeddings/oleObject3.bin"/><Relationship Id="rId2" Type="http://schemas.openxmlformats.org/officeDocument/2006/relationships/tags" Target="../tags/tag38.xml"/><Relationship Id="rId1" Type="http://schemas.openxmlformats.org/officeDocument/2006/relationships/vmlDrawing" Target="../drawings/vmlDrawing2.vml"/><Relationship Id="rId6" Type="http://schemas.openxmlformats.org/officeDocument/2006/relationships/image" Target="../media/image65.png"/><Relationship Id="rId5" Type="http://schemas.openxmlformats.org/officeDocument/2006/relationships/oleObject" Target="../embeddings/oleObject2.bin"/><Relationship Id="rId4" Type="http://schemas.openxmlformats.org/officeDocument/2006/relationships/notesSlide" Target="../notesSlides/notesSlide22.xml"/><Relationship Id="rId9" Type="http://schemas.openxmlformats.org/officeDocument/2006/relationships/image" Target="../media/image67.jpeg"/></Relationships>
</file>

<file path=ppt/slides/_rels/slide38.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slideLayout" Target="../slideLayouts/slideLayout23.xml"/><Relationship Id="rId1" Type="http://schemas.openxmlformats.org/officeDocument/2006/relationships/tags" Target="../tags/tag39.xml"/></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23.xml"/><Relationship Id="rId1" Type="http://schemas.openxmlformats.org/officeDocument/2006/relationships/tags" Target="../tags/tag40.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slideLayout" Target="../slideLayouts/slideLayout23.xml"/><Relationship Id="rId1" Type="http://schemas.openxmlformats.org/officeDocument/2006/relationships/tags" Target="../tags/tag5.xml"/></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23.xml"/><Relationship Id="rId1" Type="http://schemas.openxmlformats.org/officeDocument/2006/relationships/tags" Target="../tags/tag41.xml"/><Relationship Id="rId4" Type="http://schemas.openxmlformats.org/officeDocument/2006/relationships/image" Target="../media/image69.jpeg"/></Relationships>
</file>

<file path=ppt/slides/_rels/slide41.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slideLayout" Target="../slideLayouts/slideLayout23.xml"/><Relationship Id="rId1" Type="http://schemas.openxmlformats.org/officeDocument/2006/relationships/tags" Target="../tags/tag42.xml"/></Relationships>
</file>

<file path=ppt/slides/_rels/slide42.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slideLayout" Target="../slideLayouts/slideLayout23.xml"/><Relationship Id="rId1" Type="http://schemas.openxmlformats.org/officeDocument/2006/relationships/tags" Target="../tags/tag43.xml"/></Relationships>
</file>

<file path=ppt/slides/_rels/slide43.xml.rels><?xml version="1.0" encoding="UTF-8" standalone="yes"?>
<Relationships xmlns="http://schemas.openxmlformats.org/package/2006/relationships"><Relationship Id="rId2" Type="http://schemas.openxmlformats.org/officeDocument/2006/relationships/slideLayout" Target="../slideLayouts/slideLayout23.xml"/><Relationship Id="rId1" Type="http://schemas.openxmlformats.org/officeDocument/2006/relationships/tags" Target="../tags/tag44.xml"/></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23.xml"/><Relationship Id="rId1" Type="http://schemas.openxmlformats.org/officeDocument/2006/relationships/tags" Target="../tags/tag45.xml"/><Relationship Id="rId4" Type="http://schemas.openxmlformats.org/officeDocument/2006/relationships/image" Target="../media/image72.jpeg"/></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23.xml"/><Relationship Id="rId1" Type="http://schemas.openxmlformats.org/officeDocument/2006/relationships/tags" Target="../tags/tag46.xml"/><Relationship Id="rId4" Type="http://schemas.openxmlformats.org/officeDocument/2006/relationships/image" Target="../media/image73.wmf"/></Relationships>
</file>

<file path=ppt/slides/_rels/slide46.xml.rels><?xml version="1.0" encoding="UTF-8" standalone="yes"?>
<Relationships xmlns="http://schemas.openxmlformats.org/package/2006/relationships"><Relationship Id="rId8" Type="http://schemas.openxmlformats.org/officeDocument/2006/relationships/image" Target="../media/image77.wmf"/><Relationship Id="rId3" Type="http://schemas.openxmlformats.org/officeDocument/2006/relationships/slideLayout" Target="../slideLayouts/slideLayout23.xml"/><Relationship Id="rId7" Type="http://schemas.openxmlformats.org/officeDocument/2006/relationships/image" Target="../media/image76.jpeg"/><Relationship Id="rId2" Type="http://schemas.openxmlformats.org/officeDocument/2006/relationships/video" Target="file:///C:\Documents%20and%20Settings\Owner.BEVERLY-Q62OQR5\Local%20Settings\Temporary%20Internet%20Files\Content.IE5\FEVPHX2W\MPj04331280000%5b1%5d.jpg" TargetMode="External"/><Relationship Id="rId1" Type="http://schemas.openxmlformats.org/officeDocument/2006/relationships/tags" Target="../tags/tag47.xml"/><Relationship Id="rId6" Type="http://schemas.openxmlformats.org/officeDocument/2006/relationships/image" Target="../media/image75.wmf"/><Relationship Id="rId11" Type="http://schemas.openxmlformats.org/officeDocument/2006/relationships/image" Target="../media/image80.wmf"/><Relationship Id="rId5" Type="http://schemas.openxmlformats.org/officeDocument/2006/relationships/image" Target="../media/image74.wmf"/><Relationship Id="rId10" Type="http://schemas.openxmlformats.org/officeDocument/2006/relationships/image" Target="../media/image79.wmf"/><Relationship Id="rId4" Type="http://schemas.openxmlformats.org/officeDocument/2006/relationships/notesSlide" Target="../notesSlides/notesSlide27.xml"/><Relationship Id="rId9" Type="http://schemas.openxmlformats.org/officeDocument/2006/relationships/image" Target="../media/image78.wmf"/></Relationships>
</file>

<file path=ppt/slides/_rels/slide47.xml.rels><?xml version="1.0" encoding="UTF-8" standalone="yes"?>
<Relationships xmlns="http://schemas.openxmlformats.org/package/2006/relationships"><Relationship Id="rId2" Type="http://schemas.openxmlformats.org/officeDocument/2006/relationships/slideLayout" Target="../slideLayouts/slideLayout23.xml"/><Relationship Id="rId1" Type="http://schemas.openxmlformats.org/officeDocument/2006/relationships/tags" Target="../tags/tag48.xml"/></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23.xml"/><Relationship Id="rId1" Type="http://schemas.openxmlformats.org/officeDocument/2006/relationships/tags" Target="../tags/tag49.xml"/><Relationship Id="rId4" Type="http://schemas.openxmlformats.org/officeDocument/2006/relationships/image" Target="../media/image81.jpeg"/></Relationships>
</file>

<file path=ppt/slides/_rels/slide49.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slideLayout" Target="../slideLayouts/slideLayout23.xml"/><Relationship Id="rId1" Type="http://schemas.openxmlformats.org/officeDocument/2006/relationships/tags" Target="../tags/tag50.xml"/></Relationships>
</file>

<file path=ppt/slides/_rels/slide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slideLayout" Target="../slideLayouts/slideLayout25.xml"/><Relationship Id="rId1" Type="http://schemas.openxmlformats.org/officeDocument/2006/relationships/tags" Target="../tags/tag6.xml"/></Relationships>
</file>

<file path=ppt/slides/_rels/slide50.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slideLayout" Target="../slideLayouts/slideLayout23.xml"/><Relationship Id="rId1" Type="http://schemas.openxmlformats.org/officeDocument/2006/relationships/tags" Target="../tags/tag51.xml"/></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23.xml"/><Relationship Id="rId1" Type="http://schemas.openxmlformats.org/officeDocument/2006/relationships/tags" Target="../tags/tag52.xml"/><Relationship Id="rId4" Type="http://schemas.openxmlformats.org/officeDocument/2006/relationships/image" Target="../media/image84.WMF"/></Relationships>
</file>

<file path=ppt/slides/_rels/slide52.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slideLayout" Target="../slideLayouts/slideLayout23.xml"/><Relationship Id="rId1" Type="http://schemas.openxmlformats.org/officeDocument/2006/relationships/tags" Target="../tags/tag53.xml"/></Relationships>
</file>

<file path=ppt/slides/_rels/slide53.xml.rels><?xml version="1.0" encoding="UTF-8" standalone="yes"?>
<Relationships xmlns="http://schemas.openxmlformats.org/package/2006/relationships"><Relationship Id="rId2" Type="http://schemas.openxmlformats.org/officeDocument/2006/relationships/slideLayout" Target="../slideLayouts/slideLayout23.xml"/><Relationship Id="rId1" Type="http://schemas.openxmlformats.org/officeDocument/2006/relationships/tags" Target="../tags/tag54.xml"/></Relationships>
</file>

<file path=ppt/slides/_rels/slide54.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slideLayout" Target="../slideLayouts/slideLayout23.xml"/><Relationship Id="rId1" Type="http://schemas.openxmlformats.org/officeDocument/2006/relationships/tags" Target="../tags/tag55.xml"/></Relationships>
</file>

<file path=ppt/slides/_rels/slide55.xml.rels><?xml version="1.0" encoding="UTF-8" standalone="yes"?>
<Relationships xmlns="http://schemas.openxmlformats.org/package/2006/relationships"><Relationship Id="rId3" Type="http://schemas.openxmlformats.org/officeDocument/2006/relationships/image" Target="../media/image87.WMF"/><Relationship Id="rId2" Type="http://schemas.openxmlformats.org/officeDocument/2006/relationships/slideLayout" Target="../slideLayouts/slideLayout23.xml"/><Relationship Id="rId1" Type="http://schemas.openxmlformats.org/officeDocument/2006/relationships/tags" Target="../tags/tag56.xml"/></Relationships>
</file>

<file path=ppt/slides/_rels/slide56.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23.xml"/><Relationship Id="rId1" Type="http://schemas.openxmlformats.org/officeDocument/2006/relationships/tags" Target="../tags/tag57.xml"/><Relationship Id="rId4" Type="http://schemas.openxmlformats.org/officeDocument/2006/relationships/image" Target="../media/image88.wmf"/></Relationships>
</file>

<file path=ppt/slides/_rels/slide57.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23.xml"/><Relationship Id="rId1" Type="http://schemas.openxmlformats.org/officeDocument/2006/relationships/tags" Target="../tags/tag58.xml"/></Relationships>
</file>

<file path=ppt/slides/_rels/slide58.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video" Target="file:///C:\Documents%20and%20Settings\Owner.BEVERLY-Q62OQR5\Local%20Settings\Temporary%20Internet%20Files\Content.IE5\7K0PDBCK\MPj04027010000%5b1%5d.jpg" TargetMode="External"/><Relationship Id="rId1" Type="http://schemas.openxmlformats.org/officeDocument/2006/relationships/tags" Target="../tags/tag59.xml"/><Relationship Id="rId5" Type="http://schemas.openxmlformats.org/officeDocument/2006/relationships/image" Target="../media/image89.png"/><Relationship Id="rId4" Type="http://schemas.openxmlformats.org/officeDocument/2006/relationships/notesSlide" Target="../notesSlides/notesSlide32.xml"/></Relationships>
</file>

<file path=ppt/slides/_rels/slide59.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tags" Target="../tags/tag61.xml"/><Relationship Id="rId1" Type="http://schemas.openxmlformats.org/officeDocument/2006/relationships/tags" Target="../tags/tag60.xml"/><Relationship Id="rId5" Type="http://schemas.openxmlformats.org/officeDocument/2006/relationships/image" Target="../media/image90.jpeg"/><Relationship Id="rId4" Type="http://schemas.openxmlformats.org/officeDocument/2006/relationships/notesSlide" Target="../notesSlides/notesSlide33.xml"/></Relationships>
</file>

<file path=ppt/slides/_rels/slide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slideLayout" Target="../slideLayouts/slideLayout23.xml"/><Relationship Id="rId1" Type="http://schemas.openxmlformats.org/officeDocument/2006/relationships/tags" Target="../tags/tag7.xml"/><Relationship Id="rId4" Type="http://schemas.openxmlformats.org/officeDocument/2006/relationships/image" Target="../media/image14.png"/></Relationships>
</file>

<file path=ppt/slides/_rels/slide60.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tags" Target="../tags/tag62.xml"/><Relationship Id="rId1" Type="http://schemas.openxmlformats.org/officeDocument/2006/relationships/vmlDrawing" Target="../drawings/vmlDrawing3.vml"/><Relationship Id="rId6" Type="http://schemas.openxmlformats.org/officeDocument/2006/relationships/image" Target="../media/image91.emf"/><Relationship Id="rId5" Type="http://schemas.openxmlformats.org/officeDocument/2006/relationships/oleObject" Target="../embeddings/oleObject4.bin"/><Relationship Id="rId4" Type="http://schemas.openxmlformats.org/officeDocument/2006/relationships/notesSlide" Target="../notesSlides/notesSlide34.xml"/></Relationships>
</file>

<file path=ppt/slides/_rels/slide61.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tags" Target="../tags/tag64.xml"/><Relationship Id="rId1" Type="http://schemas.openxmlformats.org/officeDocument/2006/relationships/vmlDrawing" Target="../drawings/vmlDrawing4.vml"/><Relationship Id="rId6" Type="http://schemas.openxmlformats.org/officeDocument/2006/relationships/image" Target="../media/image92.emf"/><Relationship Id="rId5" Type="http://schemas.openxmlformats.org/officeDocument/2006/relationships/oleObject" Target="../embeddings/oleObject5.bin"/><Relationship Id="rId4" Type="http://schemas.openxmlformats.org/officeDocument/2006/relationships/notesSlide" Target="../notesSlides/notesSlide35.xml"/></Relationships>
</file>

<file path=ppt/slides/_rels/slide62.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23.xml"/><Relationship Id="rId1" Type="http://schemas.openxmlformats.org/officeDocument/2006/relationships/tags" Target="../tags/tag66.xml"/><Relationship Id="rId4" Type="http://schemas.openxmlformats.org/officeDocument/2006/relationships/image" Target="../media/image93.jpeg"/></Relationships>
</file>

<file path=ppt/slides/_rels/slide63.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23.xml"/><Relationship Id="rId1" Type="http://schemas.openxmlformats.org/officeDocument/2006/relationships/tags" Target="../tags/tag67.xml"/><Relationship Id="rId4" Type="http://schemas.openxmlformats.org/officeDocument/2006/relationships/image" Target="../media/image94.jpeg"/></Relationships>
</file>

<file path=ppt/slides/_rels/slide64.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23.xml"/><Relationship Id="rId1" Type="http://schemas.openxmlformats.org/officeDocument/2006/relationships/tags" Target="../tags/tag68.xml"/><Relationship Id="rId4" Type="http://schemas.openxmlformats.org/officeDocument/2006/relationships/image" Target="../media/image95.jpeg"/></Relationships>
</file>

<file path=ppt/slides/_rels/slide65.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23.xml"/><Relationship Id="rId1" Type="http://schemas.openxmlformats.org/officeDocument/2006/relationships/tags" Target="../tags/tag69.xml"/><Relationship Id="rId4" Type="http://schemas.openxmlformats.org/officeDocument/2006/relationships/image" Target="../media/image96.jpeg"/></Relationships>
</file>

<file path=ppt/slides/_rels/slide66.xml.rels><?xml version="1.0" encoding="UTF-8" standalone="yes"?>
<Relationships xmlns="http://schemas.openxmlformats.org/package/2006/relationships"><Relationship Id="rId2" Type="http://schemas.openxmlformats.org/officeDocument/2006/relationships/slideLayout" Target="../slideLayouts/slideLayout23.xml"/><Relationship Id="rId1" Type="http://schemas.openxmlformats.org/officeDocument/2006/relationships/tags" Target="../tags/tag70.xml"/></Relationships>
</file>

<file path=ppt/slides/_rels/slide67.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23.xml"/><Relationship Id="rId1" Type="http://schemas.openxmlformats.org/officeDocument/2006/relationships/tags" Target="../tags/tag71.xml"/><Relationship Id="rId4" Type="http://schemas.openxmlformats.org/officeDocument/2006/relationships/image" Target="../media/image97.JPG"/></Relationships>
</file>

<file path=ppt/slides/_rels/slide68.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23.xml"/><Relationship Id="rId1" Type="http://schemas.openxmlformats.org/officeDocument/2006/relationships/tags" Target="../tags/tag72.xml"/><Relationship Id="rId4" Type="http://schemas.openxmlformats.org/officeDocument/2006/relationships/image" Target="../media/image98.wmf"/></Relationships>
</file>

<file path=ppt/slides/_rels/slide69.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slideLayout" Target="../slideLayouts/slideLayout23.xml"/><Relationship Id="rId1" Type="http://schemas.openxmlformats.org/officeDocument/2006/relationships/tags" Target="../tags/tag73.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3.xml"/><Relationship Id="rId1" Type="http://schemas.openxmlformats.org/officeDocument/2006/relationships/tags" Target="../tags/tag8.xml"/><Relationship Id="rId5" Type="http://schemas.openxmlformats.org/officeDocument/2006/relationships/image" Target="../media/image15.jpeg"/><Relationship Id="rId4" Type="http://schemas.openxmlformats.org/officeDocument/2006/relationships/hyperlink" Target="http://www.worlddiabetesday.org/node/4494" TargetMode="External"/></Relationships>
</file>

<file path=ppt/slides/_rels/slide70.xml.rels><?xml version="1.0" encoding="UTF-8" standalone="yes"?>
<Relationships xmlns="http://schemas.openxmlformats.org/package/2006/relationships"><Relationship Id="rId3" Type="http://schemas.openxmlformats.org/officeDocument/2006/relationships/image" Target="../media/image100.WMF"/><Relationship Id="rId2" Type="http://schemas.openxmlformats.org/officeDocument/2006/relationships/slideLayout" Target="../slideLayouts/slideLayout23.xml"/><Relationship Id="rId1" Type="http://schemas.openxmlformats.org/officeDocument/2006/relationships/tags" Target="../tags/tag74.xml"/></Relationships>
</file>

<file path=ppt/slides/_rels/slide71.xml.rels><?xml version="1.0" encoding="UTF-8" standalone="yes"?>
<Relationships xmlns="http://schemas.openxmlformats.org/package/2006/relationships"><Relationship Id="rId2" Type="http://schemas.openxmlformats.org/officeDocument/2006/relationships/slideLayout" Target="../slideLayouts/slideLayout23.xml"/><Relationship Id="rId1" Type="http://schemas.openxmlformats.org/officeDocument/2006/relationships/tags" Target="../tags/tag75.xml"/></Relationships>
</file>

<file path=ppt/slides/_rels/slide72.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23.xml"/><Relationship Id="rId1" Type="http://schemas.openxmlformats.org/officeDocument/2006/relationships/tags" Target="../tags/tag76.xml"/><Relationship Id="rId6" Type="http://schemas.openxmlformats.org/officeDocument/2006/relationships/image" Target="../media/image101.PNG"/><Relationship Id="rId5" Type="http://schemas.openxmlformats.org/officeDocument/2006/relationships/image" Target="../media/image52.png"/><Relationship Id="rId4" Type="http://schemas.openxmlformats.org/officeDocument/2006/relationships/image" Target="../media/image51.png"/></Relationships>
</file>

<file path=ppt/slides/_rels/slide73.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23.xml"/><Relationship Id="rId1" Type="http://schemas.openxmlformats.org/officeDocument/2006/relationships/tags" Target="../tags/tag77.xml"/><Relationship Id="rId4" Type="http://schemas.openxmlformats.org/officeDocument/2006/relationships/image" Target="../media/image102.WMF"/></Relationships>
</file>

<file path=ppt/slides/_rels/slide74.xml.rels><?xml version="1.0" encoding="UTF-8" standalone="yes"?>
<Relationships xmlns="http://schemas.openxmlformats.org/package/2006/relationships"><Relationship Id="rId3" Type="http://schemas.openxmlformats.org/officeDocument/2006/relationships/notesSlide" Target="../notesSlides/notesSlide44.xml"/><Relationship Id="rId7" Type="http://schemas.openxmlformats.org/officeDocument/2006/relationships/image" Target="../media/image106.png"/><Relationship Id="rId2" Type="http://schemas.openxmlformats.org/officeDocument/2006/relationships/slideLayout" Target="../slideLayouts/slideLayout23.xml"/><Relationship Id="rId1" Type="http://schemas.openxmlformats.org/officeDocument/2006/relationships/tags" Target="../tags/tag78.xml"/><Relationship Id="rId6" Type="http://schemas.openxmlformats.org/officeDocument/2006/relationships/image" Target="../media/image105.png"/><Relationship Id="rId5" Type="http://schemas.openxmlformats.org/officeDocument/2006/relationships/image" Target="../media/image104.png"/><Relationship Id="rId4" Type="http://schemas.openxmlformats.org/officeDocument/2006/relationships/image" Target="../media/image103.png"/></Relationships>
</file>

<file path=ppt/slides/_rels/slide75.xml.rels><?xml version="1.0" encoding="UTF-8" standalone="yes"?>
<Relationships xmlns="http://schemas.openxmlformats.org/package/2006/relationships"><Relationship Id="rId3" Type="http://schemas.openxmlformats.org/officeDocument/2006/relationships/notesSlide" Target="../notesSlides/notesSlide45.xml"/><Relationship Id="rId2" Type="http://schemas.openxmlformats.org/officeDocument/2006/relationships/slideLayout" Target="../slideLayouts/slideLayout23.xml"/><Relationship Id="rId1" Type="http://schemas.openxmlformats.org/officeDocument/2006/relationships/tags" Target="../tags/tag79.xml"/></Relationships>
</file>

<file path=ppt/slides/_rels/slide76.xml.rels><?xml version="1.0" encoding="UTF-8" standalone="yes"?>
<Relationships xmlns="http://schemas.openxmlformats.org/package/2006/relationships"><Relationship Id="rId3" Type="http://schemas.openxmlformats.org/officeDocument/2006/relationships/notesSlide" Target="../notesSlides/notesSlide46.xml"/><Relationship Id="rId2" Type="http://schemas.openxmlformats.org/officeDocument/2006/relationships/slideLayout" Target="../slideLayouts/slideLayout23.xml"/><Relationship Id="rId1" Type="http://schemas.openxmlformats.org/officeDocument/2006/relationships/tags" Target="../tags/tag80.xml"/><Relationship Id="rId4" Type="http://schemas.openxmlformats.org/officeDocument/2006/relationships/image" Target="../media/image107.jpeg"/></Relationships>
</file>

<file path=ppt/slides/_rels/slide77.xml.rels><?xml version="1.0" encoding="UTF-8" standalone="yes"?>
<Relationships xmlns="http://schemas.openxmlformats.org/package/2006/relationships"><Relationship Id="rId3" Type="http://schemas.openxmlformats.org/officeDocument/2006/relationships/notesSlide" Target="../notesSlides/notesSlide47.xml"/><Relationship Id="rId2" Type="http://schemas.openxmlformats.org/officeDocument/2006/relationships/slideLayout" Target="../slideLayouts/slideLayout23.xml"/><Relationship Id="rId1" Type="http://schemas.openxmlformats.org/officeDocument/2006/relationships/tags" Target="../tags/tag81.xml"/><Relationship Id="rId4" Type="http://schemas.openxmlformats.org/officeDocument/2006/relationships/image" Target="../media/image108.jpeg"/></Relationships>
</file>

<file path=ppt/slides/_rels/slide78.xml.rels><?xml version="1.0" encoding="UTF-8" standalone="yes"?>
<Relationships xmlns="http://schemas.openxmlformats.org/package/2006/relationships"><Relationship Id="rId3" Type="http://schemas.openxmlformats.org/officeDocument/2006/relationships/notesSlide" Target="../notesSlides/notesSlide48.xml"/><Relationship Id="rId2" Type="http://schemas.openxmlformats.org/officeDocument/2006/relationships/slideLayout" Target="../slideLayouts/slideLayout23.xml"/><Relationship Id="rId1" Type="http://schemas.openxmlformats.org/officeDocument/2006/relationships/tags" Target="../tags/tag82.xml"/><Relationship Id="rId4" Type="http://schemas.openxmlformats.org/officeDocument/2006/relationships/image" Target="../media/image109.jpeg"/></Relationships>
</file>

<file path=ppt/slides/_rels/slide79.xml.rels><?xml version="1.0" encoding="UTF-8" standalone="yes"?>
<Relationships xmlns="http://schemas.openxmlformats.org/package/2006/relationships"><Relationship Id="rId8" Type="http://schemas.openxmlformats.org/officeDocument/2006/relationships/image" Target="../media/image111.png"/><Relationship Id="rId3" Type="http://schemas.openxmlformats.org/officeDocument/2006/relationships/slideLayout" Target="../slideLayouts/slideLayout23.xml"/><Relationship Id="rId7" Type="http://schemas.openxmlformats.org/officeDocument/2006/relationships/hyperlink" Target="http://www.drscholls.com/product.aspx?prodid=46" TargetMode="External"/><Relationship Id="rId2" Type="http://schemas.openxmlformats.org/officeDocument/2006/relationships/video" Target="file:///C:\Documents%20and%20Settings\Owner.BEVERLY-Q62OQR5\Local%20Settings\Temporary%20Internet%20Files\Content.IE5\YAC5GU9Y\MPj03154670000%5b1%5d.jpg" TargetMode="External"/><Relationship Id="rId1" Type="http://schemas.openxmlformats.org/officeDocument/2006/relationships/tags" Target="../tags/tag83.xml"/><Relationship Id="rId6" Type="http://schemas.openxmlformats.org/officeDocument/2006/relationships/image" Target="../media/image110.jpeg"/><Relationship Id="rId11" Type="http://schemas.openxmlformats.org/officeDocument/2006/relationships/image" Target="../media/image114.wmf"/><Relationship Id="rId5" Type="http://schemas.openxmlformats.org/officeDocument/2006/relationships/hyperlink" Target="http://www.northcoastfootcare.com/footcare-info/corns-callus.html" TargetMode="External"/><Relationship Id="rId10" Type="http://schemas.openxmlformats.org/officeDocument/2006/relationships/image" Target="../media/image113.png"/><Relationship Id="rId4" Type="http://schemas.openxmlformats.org/officeDocument/2006/relationships/notesSlide" Target="../notesSlides/notesSlide49.xml"/><Relationship Id="rId9" Type="http://schemas.openxmlformats.org/officeDocument/2006/relationships/image" Target="../media/image112.wmf"/></Relationships>
</file>

<file path=ppt/slides/_rels/slide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slideLayout" Target="../slideLayouts/slideLayout23.xml"/><Relationship Id="rId1" Type="http://schemas.openxmlformats.org/officeDocument/2006/relationships/tags" Target="../tags/tag9.xml"/><Relationship Id="rId4" Type="http://schemas.openxmlformats.org/officeDocument/2006/relationships/image" Target="../media/image17.jpeg"/></Relationships>
</file>

<file path=ppt/slides/_rels/slide80.xml.rels><?xml version="1.0" encoding="UTF-8" standalone="yes"?>
<Relationships xmlns="http://schemas.openxmlformats.org/package/2006/relationships"><Relationship Id="rId3" Type="http://schemas.openxmlformats.org/officeDocument/2006/relationships/notesSlide" Target="../notesSlides/notesSlide50.xml"/><Relationship Id="rId2" Type="http://schemas.openxmlformats.org/officeDocument/2006/relationships/slideLayout" Target="../slideLayouts/slideLayout23.xml"/><Relationship Id="rId1" Type="http://schemas.openxmlformats.org/officeDocument/2006/relationships/tags" Target="../tags/tag84.xml"/><Relationship Id="rId4" Type="http://schemas.openxmlformats.org/officeDocument/2006/relationships/image" Target="../media/image115.png"/></Relationships>
</file>

<file path=ppt/slides/_rels/slide81.xml.rels><?xml version="1.0" encoding="UTF-8" standalone="yes"?>
<Relationships xmlns="http://schemas.openxmlformats.org/package/2006/relationships"><Relationship Id="rId3" Type="http://schemas.openxmlformats.org/officeDocument/2006/relationships/notesSlide" Target="../notesSlides/notesSlide51.xml"/><Relationship Id="rId2" Type="http://schemas.openxmlformats.org/officeDocument/2006/relationships/slideLayout" Target="../slideLayouts/slideLayout23.xml"/><Relationship Id="rId1" Type="http://schemas.openxmlformats.org/officeDocument/2006/relationships/tags" Target="../tags/tag85.xml"/></Relationships>
</file>

<file path=ppt/slides/_rels/slide82.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tags" Target="../tags/tag87.xml"/><Relationship Id="rId1" Type="http://schemas.openxmlformats.org/officeDocument/2006/relationships/tags" Target="../tags/tag86.xml"/><Relationship Id="rId5" Type="http://schemas.openxmlformats.org/officeDocument/2006/relationships/image" Target="../media/image116.jpeg"/><Relationship Id="rId4" Type="http://schemas.openxmlformats.org/officeDocument/2006/relationships/notesSlide" Target="../notesSlides/notesSlide52.xml"/></Relationships>
</file>

<file path=ppt/slides/_rels/slide83.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tags" Target="../tags/tag89.xml"/><Relationship Id="rId1" Type="http://schemas.openxmlformats.org/officeDocument/2006/relationships/tags" Target="../tags/tag88.xml"/><Relationship Id="rId5" Type="http://schemas.openxmlformats.org/officeDocument/2006/relationships/image" Target="../media/image117.jpeg"/><Relationship Id="rId4" Type="http://schemas.openxmlformats.org/officeDocument/2006/relationships/notesSlide" Target="../notesSlides/notesSlide53.xml"/></Relationships>
</file>

<file path=ppt/slides/_rels/slide84.xml.rels><?xml version="1.0" encoding="UTF-8" standalone="yes"?>
<Relationships xmlns="http://schemas.openxmlformats.org/package/2006/relationships"><Relationship Id="rId3" Type="http://schemas.openxmlformats.org/officeDocument/2006/relationships/slideLayout" Target="../slideLayouts/slideLayout33.xml"/><Relationship Id="rId2" Type="http://schemas.openxmlformats.org/officeDocument/2006/relationships/tags" Target="../tags/tag91.xml"/><Relationship Id="rId1" Type="http://schemas.openxmlformats.org/officeDocument/2006/relationships/tags" Target="../tags/tag90.xml"/><Relationship Id="rId5" Type="http://schemas.openxmlformats.org/officeDocument/2006/relationships/image" Target="../media/image118.wmf"/><Relationship Id="rId4" Type="http://schemas.openxmlformats.org/officeDocument/2006/relationships/notesSlide" Target="../notesSlides/notesSlide54.xml"/></Relationships>
</file>

<file path=ppt/slides/_rels/slide85.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tags" Target="../tags/tag93.xml"/><Relationship Id="rId1" Type="http://schemas.openxmlformats.org/officeDocument/2006/relationships/tags" Target="../tags/tag92.xml"/><Relationship Id="rId5" Type="http://schemas.openxmlformats.org/officeDocument/2006/relationships/image" Target="../media/image119.jpeg"/><Relationship Id="rId4" Type="http://schemas.openxmlformats.org/officeDocument/2006/relationships/notesSlide" Target="../notesSlides/notesSlide55.xml"/></Relationships>
</file>

<file path=ppt/slides/_rels/slide86.xml.rels><?xml version="1.0" encoding="UTF-8" standalone="yes"?>
<Relationships xmlns="http://schemas.openxmlformats.org/package/2006/relationships"><Relationship Id="rId3" Type="http://schemas.openxmlformats.org/officeDocument/2006/relationships/notesSlide" Target="../notesSlides/notesSlide56.xml"/><Relationship Id="rId2" Type="http://schemas.openxmlformats.org/officeDocument/2006/relationships/slideLayout" Target="../slideLayouts/slideLayout28.xml"/><Relationship Id="rId1" Type="http://schemas.openxmlformats.org/officeDocument/2006/relationships/tags" Target="../tags/tag94.xml"/><Relationship Id="rId4" Type="http://schemas.openxmlformats.org/officeDocument/2006/relationships/hyperlink" Target="http://www.diabetesed.net/page/_files/umpierrezInpatientnonicuGuidelines1.ppt" TargetMode="External"/></Relationships>
</file>

<file path=ppt/slides/_rels/slide87.xml.rels><?xml version="1.0" encoding="UTF-8" standalone="yes"?>
<Relationships xmlns="http://schemas.openxmlformats.org/package/2006/relationships"><Relationship Id="rId3" Type="http://schemas.openxmlformats.org/officeDocument/2006/relationships/slideLayout" Target="../slideLayouts/slideLayout35.xml"/><Relationship Id="rId2" Type="http://schemas.openxmlformats.org/officeDocument/2006/relationships/tags" Target="../tags/tag96.xml"/><Relationship Id="rId1" Type="http://schemas.openxmlformats.org/officeDocument/2006/relationships/tags" Target="../tags/tag95.xml"/><Relationship Id="rId5" Type="http://schemas.openxmlformats.org/officeDocument/2006/relationships/image" Target="../media/image120.jpeg"/><Relationship Id="rId4" Type="http://schemas.openxmlformats.org/officeDocument/2006/relationships/notesSlide" Target="../notesSlides/notesSlide57.xml"/></Relationships>
</file>

<file path=ppt/slides/_rels/slide88.xml.rels><?xml version="1.0" encoding="UTF-8" standalone="yes"?>
<Relationships xmlns="http://schemas.openxmlformats.org/package/2006/relationships"><Relationship Id="rId3" Type="http://schemas.openxmlformats.org/officeDocument/2006/relationships/notesSlide" Target="../notesSlides/notesSlide58.xml"/><Relationship Id="rId2" Type="http://schemas.openxmlformats.org/officeDocument/2006/relationships/slideLayout" Target="../slideLayouts/slideLayout23.xml"/><Relationship Id="rId1" Type="http://schemas.openxmlformats.org/officeDocument/2006/relationships/tags" Target="../tags/tag97.xml"/><Relationship Id="rId4" Type="http://schemas.openxmlformats.org/officeDocument/2006/relationships/image" Target="../media/image121.png"/></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3.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3.xml"/><Relationship Id="rId1" Type="http://schemas.openxmlformats.org/officeDocument/2006/relationships/tags" Target="../tags/tag10.xml"/><Relationship Id="rId5" Type="http://schemas.openxmlformats.org/officeDocument/2006/relationships/image" Target="../media/image19.jpeg"/><Relationship Id="rId4" Type="http://schemas.openxmlformats.org/officeDocument/2006/relationships/image" Target="../media/image18.png"/></Relationships>
</file>

<file path=ppt/slides/_rels/slide90.xml.rels><?xml version="1.0" encoding="UTF-8" standalone="yes"?>
<Relationships xmlns="http://schemas.openxmlformats.org/package/2006/relationships"><Relationship Id="rId2" Type="http://schemas.openxmlformats.org/officeDocument/2006/relationships/image" Target="../media/image122.jpeg"/><Relationship Id="rId1" Type="http://schemas.openxmlformats.org/officeDocument/2006/relationships/slideLayout" Target="../slideLayouts/slideLayout23.xml"/></Relationships>
</file>

<file path=ppt/slides/_rels/slide91.xml.rels><?xml version="1.0" encoding="UTF-8" standalone="yes"?>
<Relationships xmlns="http://schemas.openxmlformats.org/package/2006/relationships"><Relationship Id="rId3" Type="http://schemas.openxmlformats.org/officeDocument/2006/relationships/hyperlink" Target="http://www.ciwmb.ca.gov/HHW/HealthCare/Collection/" TargetMode="External"/><Relationship Id="rId2" Type="http://schemas.openxmlformats.org/officeDocument/2006/relationships/notesSlide" Target="../notesSlides/notesSlide60.xml"/><Relationship Id="rId1" Type="http://schemas.openxmlformats.org/officeDocument/2006/relationships/slideLayout" Target="../slideLayouts/slideLayout23.xml"/><Relationship Id="rId5" Type="http://schemas.openxmlformats.org/officeDocument/2006/relationships/image" Target="../media/image124.jpeg"/><Relationship Id="rId4" Type="http://schemas.openxmlformats.org/officeDocument/2006/relationships/image" Target="../media/image123.jpeg"/></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3.xml"/></Relationships>
</file>

<file path=ppt/slides/_rels/slide93.xml.rels><?xml version="1.0" encoding="UTF-8" standalone="yes"?>
<Relationships xmlns="http://schemas.openxmlformats.org/package/2006/relationships"><Relationship Id="rId2" Type="http://schemas.openxmlformats.org/officeDocument/2006/relationships/image" Target="../media/image125.WMF"/><Relationship Id="rId1" Type="http://schemas.openxmlformats.org/officeDocument/2006/relationships/slideLayout" Target="../slideLayouts/slideLayout23.xml"/></Relationships>
</file>

<file path=ppt/slides/_rels/slide94.xml.rels><?xml version="1.0" encoding="UTF-8" standalone="yes"?>
<Relationships xmlns="http://schemas.openxmlformats.org/package/2006/relationships"><Relationship Id="rId2" Type="http://schemas.openxmlformats.org/officeDocument/2006/relationships/image" Target="../media/image126.jpeg"/><Relationship Id="rId1" Type="http://schemas.openxmlformats.org/officeDocument/2006/relationships/slideLayout" Target="../slideLayouts/slideLayout23.xml"/></Relationships>
</file>

<file path=ppt/slides/_rels/slide95.xml.rels><?xml version="1.0" encoding="UTF-8" standalone="yes"?>
<Relationships xmlns="http://schemas.openxmlformats.org/package/2006/relationships"><Relationship Id="rId3" Type="http://schemas.openxmlformats.org/officeDocument/2006/relationships/slideLayout" Target="../slideLayouts/slideLayout35.xml"/><Relationship Id="rId2" Type="http://schemas.openxmlformats.org/officeDocument/2006/relationships/tags" Target="../tags/tag99.xml"/><Relationship Id="rId1" Type="http://schemas.openxmlformats.org/officeDocument/2006/relationships/tags" Target="../tags/tag98.xml"/><Relationship Id="rId5" Type="http://schemas.openxmlformats.org/officeDocument/2006/relationships/image" Target="../media/image127.jpeg"/><Relationship Id="rId4" Type="http://schemas.openxmlformats.org/officeDocument/2006/relationships/notesSlide" Target="../notesSlides/notesSlide62.xml"/></Relationships>
</file>

<file path=ppt/slides/_rels/slide96.xml.rels><?xml version="1.0" encoding="UTF-8" standalone="yes"?>
<Relationships xmlns="http://schemas.openxmlformats.org/package/2006/relationships"><Relationship Id="rId3" Type="http://schemas.openxmlformats.org/officeDocument/2006/relationships/notesSlide" Target="../notesSlides/notesSlide63.xml"/><Relationship Id="rId2" Type="http://schemas.openxmlformats.org/officeDocument/2006/relationships/slideLayout" Target="../slideLayouts/slideLayout23.xml"/><Relationship Id="rId1" Type="http://schemas.openxmlformats.org/officeDocument/2006/relationships/tags" Target="../tags/tag100.xml"/><Relationship Id="rId4" Type="http://schemas.openxmlformats.org/officeDocument/2006/relationships/image" Target="../media/image128.WMF"/></Relationships>
</file>

<file path=ppt/slides/_rels/slide97.xml.rels><?xml version="1.0" encoding="UTF-8" standalone="yes"?>
<Relationships xmlns="http://schemas.openxmlformats.org/package/2006/relationships"><Relationship Id="rId3" Type="http://schemas.openxmlformats.org/officeDocument/2006/relationships/image" Target="../media/image128.WMF"/><Relationship Id="rId2" Type="http://schemas.openxmlformats.org/officeDocument/2006/relationships/slideLayout" Target="../slideLayouts/slideLayout23.xml"/><Relationship Id="rId1" Type="http://schemas.openxmlformats.org/officeDocument/2006/relationships/tags" Target="../tags/tag101.xml"/></Relationships>
</file>

<file path=ppt/slides/_rels/slide98.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tags" Target="../tags/tag103.xml"/><Relationship Id="rId1" Type="http://schemas.openxmlformats.org/officeDocument/2006/relationships/tags" Target="../tags/tag102.xml"/><Relationship Id="rId5" Type="http://schemas.openxmlformats.org/officeDocument/2006/relationships/image" Target="../media/image129.wmf"/><Relationship Id="rId4" Type="http://schemas.openxmlformats.org/officeDocument/2006/relationships/notesSlide" Target="../notesSlides/notesSlide64.xml"/></Relationships>
</file>

<file path=ppt/slides/_rels/slide99.xml.rels><?xml version="1.0" encoding="UTF-8" standalone="yes"?>
<Relationships xmlns="http://schemas.openxmlformats.org/package/2006/relationships"><Relationship Id="rId3" Type="http://schemas.openxmlformats.org/officeDocument/2006/relationships/notesSlide" Target="../notesSlides/notesSlide65.xml"/><Relationship Id="rId2" Type="http://schemas.openxmlformats.org/officeDocument/2006/relationships/slideLayout" Target="../slideLayouts/slideLayout27.xml"/><Relationship Id="rId1" Type="http://schemas.openxmlformats.org/officeDocument/2006/relationships/tags" Target="../tags/tag10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ctrTitle"/>
          </p:nvPr>
        </p:nvSpPr>
        <p:spPr/>
        <p:txBody>
          <a:bodyPr>
            <a:normAutofit fontScale="90000"/>
          </a:bodyPr>
          <a:lstStyle/>
          <a:p>
            <a:r>
              <a:rPr lang="en-US" sz="4900" dirty="0"/>
              <a:t>Welcome to </a:t>
            </a:r>
            <a:br>
              <a:rPr lang="en-US" sz="4900" dirty="0"/>
            </a:br>
            <a:r>
              <a:rPr lang="en-US" sz="4900" dirty="0"/>
              <a:t>Diabetes in the 21st </a:t>
            </a:r>
            <a:r>
              <a:rPr lang="en-US" sz="4900" dirty="0" smtClean="0"/>
              <a:t>Century</a:t>
            </a:r>
            <a:r>
              <a:rPr lang="en-US" b="1" dirty="0">
                <a:solidFill>
                  <a:schemeClr val="accent2">
                    <a:lumMod val="75000"/>
                  </a:schemeClr>
                </a:solidFill>
              </a:rPr>
              <a:t/>
            </a:r>
            <a:br>
              <a:rPr lang="en-US" b="1" dirty="0">
                <a:solidFill>
                  <a:schemeClr val="accent2">
                    <a:lumMod val="75000"/>
                  </a:schemeClr>
                </a:solidFill>
              </a:rPr>
            </a:br>
            <a:endParaRPr lang="en-US" dirty="0"/>
          </a:p>
        </p:txBody>
      </p:sp>
      <p:sp>
        <p:nvSpPr>
          <p:cNvPr id="11" name="Subtitle 10"/>
          <p:cNvSpPr>
            <a:spLocks noGrp="1"/>
          </p:cNvSpPr>
          <p:nvPr>
            <p:ph type="subTitle" idx="1"/>
          </p:nvPr>
        </p:nvSpPr>
        <p:spPr>
          <a:xfrm>
            <a:off x="1219200" y="5124450"/>
            <a:ext cx="6858000" cy="1123950"/>
          </a:xfrm>
        </p:spPr>
        <p:txBody>
          <a:bodyPr/>
          <a:lstStyle/>
          <a:p>
            <a:pPr lvl="0">
              <a:lnSpc>
                <a:spcPts val="2400"/>
              </a:lnSpc>
              <a:spcBef>
                <a:spcPts val="0"/>
              </a:spcBef>
              <a:buClr>
                <a:srgbClr val="86AA2C"/>
              </a:buClr>
            </a:pPr>
            <a:r>
              <a:rPr lang="en-US" sz="2400" dirty="0">
                <a:solidFill>
                  <a:prstClr val="black"/>
                </a:solidFill>
              </a:rPr>
              <a:t>Beverly </a:t>
            </a:r>
            <a:r>
              <a:rPr lang="en-US" sz="2400" dirty="0" err="1">
                <a:solidFill>
                  <a:prstClr val="black"/>
                </a:solidFill>
              </a:rPr>
              <a:t>Dyck</a:t>
            </a:r>
            <a:r>
              <a:rPr lang="en-US" sz="2400" dirty="0">
                <a:solidFill>
                  <a:prstClr val="black"/>
                </a:solidFill>
              </a:rPr>
              <a:t> Thomassian, RN, MPH, BC-ADM, CDE</a:t>
            </a:r>
          </a:p>
          <a:p>
            <a:pPr lvl="0">
              <a:lnSpc>
                <a:spcPts val="2400"/>
              </a:lnSpc>
              <a:spcBef>
                <a:spcPts val="0"/>
              </a:spcBef>
              <a:buClr>
                <a:srgbClr val="86AA2C"/>
              </a:buClr>
            </a:pPr>
            <a:r>
              <a:rPr lang="en-US" sz="2400" dirty="0">
                <a:solidFill>
                  <a:prstClr val="black"/>
                </a:solidFill>
              </a:rPr>
              <a:t>President, Diabetes Education </a:t>
            </a:r>
            <a:r>
              <a:rPr lang="en-US" sz="2400" dirty="0" smtClean="0">
                <a:solidFill>
                  <a:prstClr val="black"/>
                </a:solidFill>
              </a:rPr>
              <a:t>Services</a:t>
            </a:r>
          </a:p>
          <a:p>
            <a:pPr lvl="0">
              <a:lnSpc>
                <a:spcPts val="2400"/>
              </a:lnSpc>
              <a:spcBef>
                <a:spcPts val="0"/>
              </a:spcBef>
              <a:buClr>
                <a:srgbClr val="86AA2C"/>
              </a:buClr>
            </a:pPr>
            <a:r>
              <a:rPr lang="en-US" sz="2400" dirty="0" smtClean="0">
                <a:solidFill>
                  <a:prstClr val="black"/>
                </a:solidFill>
              </a:rPr>
              <a:t>www.DiabetesEd.net</a:t>
            </a:r>
            <a:endParaRPr lang="en-US" sz="2400" dirty="0">
              <a:solidFill>
                <a:prstClr val="black"/>
              </a:solidFill>
            </a:endParaRPr>
          </a:p>
        </p:txBody>
      </p:sp>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89100" y="543839"/>
            <a:ext cx="5765800" cy="1894561"/>
          </a:xfrm>
          <a:prstGeom prst="rect">
            <a:avLst/>
          </a:prstGeom>
        </p:spPr>
      </p:pic>
      <p:pic>
        <p:nvPicPr>
          <p:cNvPr id="13" name="Picture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848600" y="228600"/>
            <a:ext cx="999334" cy="13970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264"/>
          <p:cNvSpPr txBox="1">
            <a:spLocks noChangeArrowheads="1"/>
          </p:cNvSpPr>
          <p:nvPr/>
        </p:nvSpPr>
        <p:spPr bwMode="auto">
          <a:xfrm>
            <a:off x="2362200" y="6480842"/>
            <a:ext cx="4020652"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000" dirty="0">
                <a:latin typeface="Calibri" panose="020F0502020204030204" pitchFamily="34" charset="0"/>
              </a:rPr>
              <a:t>© Copyright </a:t>
            </a:r>
            <a:r>
              <a:rPr lang="en-US" sz="1000" dirty="0" smtClean="0">
                <a:latin typeface="Calibri" panose="020F0502020204030204" pitchFamily="34" charset="0"/>
              </a:rPr>
              <a:t>1999-2014, </a:t>
            </a:r>
            <a:r>
              <a:rPr lang="en-US" sz="1000" dirty="0">
                <a:latin typeface="Calibri" panose="020F0502020204030204" pitchFamily="34" charset="0"/>
              </a:rPr>
              <a:t>Diabetes </a:t>
            </a:r>
            <a:r>
              <a:rPr lang="en-US" sz="1000" dirty="0" smtClean="0">
                <a:latin typeface="Calibri" panose="020F0502020204030204" pitchFamily="34" charset="0"/>
              </a:rPr>
              <a:t>Education Services</a:t>
            </a:r>
            <a:r>
              <a:rPr lang="en-US" sz="1000" dirty="0">
                <a:latin typeface="Calibri" panose="020F0502020204030204" pitchFamily="34" charset="0"/>
              </a:rPr>
              <a:t>, All Rights Reserved.</a:t>
            </a:r>
          </a:p>
        </p:txBody>
      </p:sp>
    </p:spTree>
    <p:custDataLst>
      <p:tags r:id="rId1"/>
    </p:custDataLst>
    <p:extLst>
      <p:ext uri="{BB962C8B-B14F-4D97-AF65-F5344CB8AC3E}">
        <p14:creationId xmlns:p14="http://schemas.microsoft.com/office/powerpoint/2010/main" val="24300586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0268" y="304800"/>
            <a:ext cx="7924800" cy="1363133"/>
          </a:xfrm>
        </p:spPr>
        <p:txBody>
          <a:bodyPr>
            <a:normAutofit fontScale="90000"/>
          </a:bodyPr>
          <a:lstStyle/>
          <a:p>
            <a:r>
              <a:rPr lang="en-US" dirty="0" smtClean="0"/>
              <a:t/>
            </a:r>
            <a:br>
              <a:rPr lang="en-US" dirty="0" smtClean="0"/>
            </a:br>
            <a:r>
              <a:rPr lang="en-US" dirty="0"/>
              <a:t/>
            </a:r>
            <a:br>
              <a:rPr lang="en-US" dirty="0"/>
            </a:br>
            <a:r>
              <a:rPr lang="en-US" dirty="0" smtClean="0"/>
              <a:t>Why Should Zip Code Determine Life Expectancy?</a:t>
            </a:r>
            <a:endParaRPr lang="en-US" dirty="0"/>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474134" y="1745394"/>
            <a:ext cx="7857067" cy="4228972"/>
          </a:xfrm>
        </p:spPr>
      </p:pic>
      <p:sp>
        <p:nvSpPr>
          <p:cNvPr id="3" name="TextBox 2"/>
          <p:cNvSpPr txBox="1"/>
          <p:nvPr/>
        </p:nvSpPr>
        <p:spPr>
          <a:xfrm>
            <a:off x="440268" y="5975589"/>
            <a:ext cx="7755467" cy="338554"/>
          </a:xfrm>
          <a:prstGeom prst="rect">
            <a:avLst/>
          </a:prstGeom>
          <a:noFill/>
        </p:spPr>
        <p:txBody>
          <a:bodyPr wrap="square" rtlCol="0">
            <a:spAutoFit/>
          </a:bodyPr>
          <a:lstStyle/>
          <a:p>
            <a:r>
              <a:rPr lang="en-US" sz="1600" b="1" dirty="0">
                <a:solidFill>
                  <a:srgbClr val="C00000"/>
                </a:solidFill>
                <a:latin typeface="Times New Roman" pitchFamily="18" charset="0"/>
              </a:rPr>
              <a:t>California Endowment – look up your zip code at www.measureofamerica.org</a:t>
            </a:r>
          </a:p>
        </p:txBody>
      </p:sp>
    </p:spTree>
    <p:custDataLst>
      <p:tags r:id="rId1"/>
    </p:custDataLst>
    <p:extLst>
      <p:ext uri="{BB962C8B-B14F-4D97-AF65-F5344CB8AC3E}">
        <p14:creationId xmlns:p14="http://schemas.microsoft.com/office/powerpoint/2010/main" val="39529122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7138" name="Rectangle 2"/>
          <p:cNvSpPr>
            <a:spLocks noGrp="1" noChangeArrowheads="1"/>
          </p:cNvSpPr>
          <p:nvPr>
            <p:ph type="title"/>
          </p:nvPr>
        </p:nvSpPr>
        <p:spPr>
          <a:xfrm>
            <a:off x="457200" y="320040"/>
            <a:ext cx="8305800" cy="746760"/>
          </a:xfrm>
        </p:spPr>
        <p:txBody>
          <a:bodyPr>
            <a:normAutofit fontScale="90000"/>
          </a:bodyPr>
          <a:lstStyle/>
          <a:p>
            <a:pPr eaLnBrk="1" hangingPunct="1">
              <a:defRPr/>
            </a:pPr>
            <a:r>
              <a:rPr lang="en-US" sz="4800" dirty="0" smtClean="0"/>
              <a:t>BG Running High? </a:t>
            </a:r>
          </a:p>
        </p:txBody>
      </p:sp>
      <p:sp>
        <p:nvSpPr>
          <p:cNvPr id="1627139" name="Rectangle 3"/>
          <p:cNvSpPr>
            <a:spLocks noGrp="1" noChangeArrowheads="1"/>
          </p:cNvSpPr>
          <p:nvPr>
            <p:ph type="body" idx="1"/>
          </p:nvPr>
        </p:nvSpPr>
        <p:spPr>
          <a:xfrm>
            <a:off x="3498850" y="1371600"/>
            <a:ext cx="5264150" cy="5486400"/>
          </a:xfrm>
        </p:spPr>
        <p:txBody>
          <a:bodyPr/>
          <a:lstStyle/>
          <a:p>
            <a:pPr eaLnBrk="1" hangingPunct="1">
              <a:defRPr/>
            </a:pPr>
            <a:r>
              <a:rPr lang="en-US" sz="4000" dirty="0" smtClean="0"/>
              <a:t>Possible Causes</a:t>
            </a:r>
          </a:p>
          <a:p>
            <a:pPr lvl="1" eaLnBrk="1" hangingPunct="1">
              <a:defRPr/>
            </a:pPr>
            <a:r>
              <a:rPr lang="en-US" sz="3600" dirty="0" smtClean="0"/>
              <a:t>Glucose Toxic</a:t>
            </a:r>
            <a:endParaRPr lang="en-US" sz="3600" dirty="0" smtClean="0">
              <a:solidFill>
                <a:srgbClr val="FFFF00"/>
              </a:solidFill>
            </a:endParaRPr>
          </a:p>
          <a:p>
            <a:pPr lvl="1" eaLnBrk="1" hangingPunct="1">
              <a:defRPr/>
            </a:pPr>
            <a:r>
              <a:rPr lang="en-US" sz="3600" dirty="0" smtClean="0"/>
              <a:t>Infection</a:t>
            </a:r>
          </a:p>
          <a:p>
            <a:pPr lvl="1" eaLnBrk="1" hangingPunct="1">
              <a:defRPr/>
            </a:pPr>
            <a:r>
              <a:rPr lang="en-US" sz="3600" dirty="0" smtClean="0"/>
              <a:t>Started on steroids</a:t>
            </a:r>
          </a:p>
          <a:p>
            <a:pPr lvl="1" eaLnBrk="1" hangingPunct="1">
              <a:defRPr/>
            </a:pPr>
            <a:r>
              <a:rPr lang="en-US" sz="3600" dirty="0" smtClean="0"/>
              <a:t>Physical stress</a:t>
            </a:r>
          </a:p>
          <a:p>
            <a:pPr lvl="1" eaLnBrk="1" hangingPunct="1">
              <a:defRPr/>
            </a:pPr>
            <a:r>
              <a:rPr lang="en-US" sz="3600" dirty="0" smtClean="0"/>
              <a:t>Insulin dose too low</a:t>
            </a:r>
          </a:p>
          <a:p>
            <a:pPr marL="0" indent="0" eaLnBrk="1" hangingPunct="1">
              <a:buFont typeface="Wingdings" pitchFamily="2" charset="2"/>
              <a:buNone/>
              <a:defRPr/>
            </a:pPr>
            <a:endParaRPr lang="en-US" sz="4000" dirty="0" smtClean="0"/>
          </a:p>
        </p:txBody>
      </p:sp>
      <p:pic>
        <p:nvPicPr>
          <p:cNvPr id="161796" name="Picture 2" descr="C:\Users\bev\AppData\Local\Microsoft\Windows\Temporary Internet Files\Content.IE5\INEAQAQO\MP900409423[1].jpg"/>
          <p:cNvPicPr>
            <a:picLocks noChangeAspect="1" noChangeArrowheads="1"/>
          </p:cNvPicPr>
          <p:nvPr>
            <p:custDataLst>
              <p:tags r:id="rId2"/>
            </p:custDataLst>
          </p:nvPr>
        </p:nvPicPr>
        <p:blipFill>
          <a:blip r:embed="rId5" cstate="print">
            <a:extLst>
              <a:ext uri="{28A0092B-C50C-407E-A947-70E740481C1C}">
                <a14:useLocalDpi xmlns:a14="http://schemas.microsoft.com/office/drawing/2010/main" val="0"/>
              </a:ext>
            </a:extLst>
          </a:blip>
          <a:srcRect/>
          <a:stretch>
            <a:fillRect/>
          </a:stretch>
        </p:blipFill>
        <p:spPr bwMode="auto">
          <a:xfrm>
            <a:off x="762000" y="1447800"/>
            <a:ext cx="273685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4690684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dirty="0" smtClean="0"/>
              <a:t>Calculate Daily  Insulin Needs</a:t>
            </a:r>
            <a:endParaRPr lang="en-US" dirty="0"/>
          </a:p>
        </p:txBody>
      </p:sp>
      <p:sp>
        <p:nvSpPr>
          <p:cNvPr id="7" name="Content Placeholder 6"/>
          <p:cNvSpPr>
            <a:spLocks noGrp="1"/>
          </p:cNvSpPr>
          <p:nvPr>
            <p:ph idx="1"/>
          </p:nvPr>
        </p:nvSpPr>
        <p:spPr>
          <a:xfrm>
            <a:off x="228600" y="1600200"/>
            <a:ext cx="7848600" cy="4901261"/>
          </a:xfrm>
        </p:spPr>
        <p:txBody>
          <a:bodyPr/>
          <a:lstStyle/>
          <a:p>
            <a:r>
              <a:rPr lang="en-US" dirty="0" smtClean="0"/>
              <a:t>Based on unique characteristics of </a:t>
            </a:r>
            <a:r>
              <a:rPr lang="en-US" dirty="0" err="1" smtClean="0"/>
              <a:t>pt</a:t>
            </a:r>
            <a:r>
              <a:rPr lang="en-US" dirty="0" smtClean="0"/>
              <a:t>, where would you start?</a:t>
            </a:r>
          </a:p>
          <a:p>
            <a:pPr lvl="1"/>
            <a:r>
              <a:rPr lang="en-US" dirty="0" smtClean="0"/>
              <a:t>Body </a:t>
            </a:r>
            <a:r>
              <a:rPr lang="en-US" dirty="0" err="1" smtClean="0"/>
              <a:t>wt</a:t>
            </a:r>
            <a:r>
              <a:rPr lang="en-US" dirty="0" smtClean="0"/>
              <a:t> in Kg x _________  = </a:t>
            </a:r>
            <a:r>
              <a:rPr lang="en-US" dirty="0" smtClean="0">
                <a:solidFill>
                  <a:srgbClr val="C00000"/>
                </a:solidFill>
              </a:rPr>
              <a:t>total daily dose</a:t>
            </a:r>
          </a:p>
          <a:p>
            <a:pPr lvl="1"/>
            <a:r>
              <a:rPr lang="en-US" dirty="0" smtClean="0"/>
              <a:t>May need more or less based on clinical presentation</a:t>
            </a:r>
          </a:p>
          <a:p>
            <a:pPr marL="457200" lvl="1" indent="0">
              <a:buNone/>
            </a:pPr>
            <a:endParaRPr lang="en-US" dirty="0" smtClean="0"/>
          </a:p>
          <a:p>
            <a:pPr marL="457200" lvl="1" indent="0">
              <a:buNone/>
            </a:pPr>
            <a:endParaRPr lang="en-US" dirty="0"/>
          </a:p>
          <a:p>
            <a:pPr marL="457200" lvl="1" indent="0">
              <a:buNone/>
            </a:pPr>
            <a:r>
              <a:rPr lang="en-US" sz="2800" dirty="0" smtClean="0"/>
              <a:t>Less 0.3 u/kg	</a:t>
            </a:r>
            <a:r>
              <a:rPr lang="en-US" sz="2800" dirty="0"/>
              <a:t> </a:t>
            </a:r>
            <a:r>
              <a:rPr lang="en-US" sz="2800" dirty="0" smtClean="0"/>
              <a:t>   0.5u/kg	        More 1.0 u/kg</a:t>
            </a:r>
          </a:p>
          <a:p>
            <a:pPr marL="457200" lvl="1" indent="0">
              <a:buNone/>
            </a:pPr>
            <a:endParaRPr lang="en-US" dirty="0"/>
          </a:p>
          <a:p>
            <a:pPr marL="457200" lvl="1" indent="0">
              <a:buNone/>
            </a:pPr>
            <a:r>
              <a:rPr lang="en-US" sz="2400" dirty="0" smtClean="0"/>
              <a:t>Thin, elderly, </a:t>
            </a:r>
            <a:r>
              <a:rPr lang="en-US" sz="2400" dirty="0" smtClean="0">
                <a:sym typeface="Wingdings" panose="05000000000000000000" pitchFamily="2" charset="2"/>
              </a:rPr>
              <a:t> </a:t>
            </a:r>
            <a:r>
              <a:rPr lang="en-US" sz="2400" dirty="0" err="1" smtClean="0">
                <a:sym typeface="Wingdings" panose="05000000000000000000" pitchFamily="2" charset="2"/>
              </a:rPr>
              <a:t>creat</a:t>
            </a:r>
            <a:r>
              <a:rPr lang="en-US" sz="2400" dirty="0" smtClean="0">
                <a:sym typeface="Wingdings" panose="05000000000000000000" pitchFamily="2" charset="2"/>
              </a:rPr>
              <a:t>     </a:t>
            </a:r>
            <a:r>
              <a:rPr lang="en-US" sz="2000" dirty="0">
                <a:sym typeface="Wingdings" panose="05000000000000000000" pitchFamily="2" charset="2"/>
              </a:rPr>
              <a:t> </a:t>
            </a:r>
            <a:r>
              <a:rPr lang="en-US" sz="2000" dirty="0" smtClean="0">
                <a:sym typeface="Wingdings" panose="05000000000000000000" pitchFamily="2" charset="2"/>
              </a:rPr>
              <a:t>    </a:t>
            </a:r>
            <a:r>
              <a:rPr lang="en-US" sz="2000" dirty="0" smtClean="0">
                <a:sym typeface="Wingdings" panose="05000000000000000000" pitchFamily="2" charset="2"/>
              </a:rPr>
              <a:t>             </a:t>
            </a:r>
            <a:r>
              <a:rPr lang="en-US" sz="2400" dirty="0" smtClean="0">
                <a:sym typeface="Wingdings" panose="05000000000000000000" pitchFamily="2" charset="2"/>
              </a:rPr>
              <a:t>Heavy</a:t>
            </a:r>
            <a:r>
              <a:rPr lang="en-US" sz="2400" dirty="0" smtClean="0">
                <a:sym typeface="Wingdings" panose="05000000000000000000" pitchFamily="2" charset="2"/>
              </a:rPr>
              <a:t>, infection, steroids</a:t>
            </a:r>
            <a:endParaRPr lang="en-US" sz="2000" dirty="0" smtClean="0"/>
          </a:p>
        </p:txBody>
      </p:sp>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96690" y="2216631"/>
            <a:ext cx="1764780" cy="2289600"/>
          </a:xfrm>
          <a:prstGeom prst="rect">
            <a:avLst/>
          </a:prstGeom>
        </p:spPr>
      </p:pic>
      <p:cxnSp>
        <p:nvCxnSpPr>
          <p:cNvPr id="3" name="Straight Arrow Connector 2"/>
          <p:cNvCxnSpPr/>
          <p:nvPr/>
        </p:nvCxnSpPr>
        <p:spPr bwMode="auto">
          <a:xfrm>
            <a:off x="609600" y="4800600"/>
            <a:ext cx="7269480" cy="0"/>
          </a:xfrm>
          <a:prstGeom prst="straightConnector1">
            <a:avLst/>
          </a:prstGeom>
          <a:solidFill>
            <a:schemeClr val="accent1"/>
          </a:solidFill>
          <a:ln w="50800" cap="flat" cmpd="sng" algn="ctr">
            <a:solidFill>
              <a:srgbClr val="C00000"/>
            </a:solidFill>
            <a:prstDash val="solid"/>
            <a:round/>
            <a:headEnd type="triangle"/>
            <a:tailEnd type="triangle"/>
          </a:ln>
          <a:effectLst/>
        </p:spPr>
      </p:cxnSp>
    </p:spTree>
    <p:custDataLst>
      <p:tags r:id="rId1"/>
    </p:custDataLst>
    <p:extLst>
      <p:ext uri="{BB962C8B-B14F-4D97-AF65-F5344CB8AC3E}">
        <p14:creationId xmlns:p14="http://schemas.microsoft.com/office/powerpoint/2010/main" val="28954882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1219200"/>
          </a:xfrm>
        </p:spPr>
        <p:txBody>
          <a:bodyPr>
            <a:normAutofit fontScale="90000"/>
          </a:bodyPr>
          <a:lstStyle/>
          <a:p>
            <a:pPr>
              <a:defRPr/>
            </a:pPr>
            <a:r>
              <a:rPr lang="en-US" dirty="0" smtClean="0"/>
              <a:t>Intensify Insulin therapy or start insulin Drip</a:t>
            </a:r>
            <a:endParaRPr lang="en-US" dirty="0"/>
          </a:p>
        </p:txBody>
      </p:sp>
      <p:sp>
        <p:nvSpPr>
          <p:cNvPr id="4" name="Text Placeholder 3"/>
          <p:cNvSpPr>
            <a:spLocks noGrp="1"/>
          </p:cNvSpPr>
          <p:nvPr>
            <p:ph type="body" sz="half" idx="2"/>
          </p:nvPr>
        </p:nvSpPr>
        <p:spPr/>
        <p:txBody>
          <a:bodyPr/>
          <a:lstStyle/>
          <a:p>
            <a:pPr>
              <a:buFont typeface="Arial" pitchFamily="34" charset="0"/>
              <a:buChar char="•"/>
              <a:defRPr/>
            </a:pPr>
            <a:r>
              <a:rPr lang="en-US" dirty="0" smtClean="0"/>
              <a:t>100 units insulin in 100 cc NS Bag</a:t>
            </a:r>
          </a:p>
          <a:p>
            <a:pPr>
              <a:defRPr/>
            </a:pPr>
            <a:r>
              <a:rPr lang="en-US" dirty="0" smtClean="0"/>
              <a:t>1 cc = 1unit of insulin</a:t>
            </a:r>
          </a:p>
          <a:p>
            <a:pPr>
              <a:defRPr/>
            </a:pPr>
            <a:endParaRPr lang="en-US" dirty="0" smtClean="0"/>
          </a:p>
        </p:txBody>
      </p:sp>
      <p:pic>
        <p:nvPicPr>
          <p:cNvPr id="164869" name="Picture 2" descr="C:\Users\Beverly\AppData\Local\Microsoft\Windows\Temporary Internet Files\Content.IE5\QRSMXX6N\MP900442747[1].jpg"/>
          <p:cNvPicPr>
            <a:picLocks noChangeAspect="1" noChangeArrowheads="1"/>
          </p:cNvPicPr>
          <p:nvPr>
            <p:custDataLst>
              <p:tags r:id="rId2"/>
            </p:custDataLst>
          </p:nvPr>
        </p:nvPicPr>
        <p:blipFill>
          <a:blip r:embed="rId5">
            <a:extLst>
              <a:ext uri="{28A0092B-C50C-407E-A947-70E740481C1C}">
                <a14:useLocalDpi xmlns:a14="http://schemas.microsoft.com/office/drawing/2010/main" val="0"/>
              </a:ext>
            </a:extLst>
          </a:blip>
          <a:srcRect/>
          <a:stretch>
            <a:fillRect/>
          </a:stretch>
        </p:blipFill>
        <p:spPr bwMode="auto">
          <a:xfrm>
            <a:off x="533400" y="1761037"/>
            <a:ext cx="3962400" cy="396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4754880" y="4191000"/>
            <a:ext cx="4343400" cy="1015663"/>
          </a:xfrm>
          <a:prstGeom prst="rect">
            <a:avLst/>
          </a:prstGeom>
          <a:noFill/>
        </p:spPr>
        <p:txBody>
          <a:bodyPr wrap="square" rtlCol="0">
            <a:spAutoFit/>
          </a:bodyPr>
          <a:lstStyle/>
          <a:p>
            <a:r>
              <a:rPr lang="en-US" sz="2000" b="1" dirty="0">
                <a:solidFill>
                  <a:srgbClr val="FFC000"/>
                </a:solidFill>
                <a:hlinkClick r:id="rId6"/>
              </a:rPr>
              <a:t>Society of Hospital Medicine listing of sample </a:t>
            </a:r>
            <a:r>
              <a:rPr lang="en-US" sz="2000" b="1" dirty="0" smtClean="0">
                <a:solidFill>
                  <a:srgbClr val="FFC000"/>
                </a:solidFill>
                <a:hlinkClick r:id="rId6"/>
              </a:rPr>
              <a:t>Insulin Drip </a:t>
            </a:r>
            <a:r>
              <a:rPr lang="en-US" sz="2000" b="1" dirty="0">
                <a:solidFill>
                  <a:srgbClr val="FFC000"/>
                </a:solidFill>
                <a:hlinkClick r:id="rId6"/>
              </a:rPr>
              <a:t>Protocols</a:t>
            </a:r>
            <a:endParaRPr lang="en-US" sz="2000" dirty="0">
              <a:solidFill>
                <a:srgbClr val="FFC000"/>
              </a:solidFill>
            </a:endParaRPr>
          </a:p>
        </p:txBody>
      </p:sp>
    </p:spTree>
    <p:custDataLst>
      <p:tags r:id="rId1"/>
    </p:custDataLst>
    <p:extLst>
      <p:ext uri="{BB962C8B-B14F-4D97-AF65-F5344CB8AC3E}">
        <p14:creationId xmlns:p14="http://schemas.microsoft.com/office/powerpoint/2010/main" val="94169867"/>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Rectangle 1026"/>
          <p:cNvSpPr>
            <a:spLocks noGrp="1" noRot="1" noChangeArrowheads="1"/>
          </p:cNvSpPr>
          <p:nvPr>
            <p:ph type="title"/>
          </p:nvPr>
        </p:nvSpPr>
        <p:spPr/>
        <p:txBody>
          <a:bodyPr/>
          <a:lstStyle/>
          <a:p>
            <a:pPr eaLnBrk="1" hangingPunct="1"/>
            <a:r>
              <a:rPr lang="en-US" dirty="0" smtClean="0"/>
              <a:t>Bottom Line</a:t>
            </a:r>
          </a:p>
        </p:txBody>
      </p:sp>
      <p:sp>
        <p:nvSpPr>
          <p:cNvPr id="200707" name="Rectangle 1027"/>
          <p:cNvSpPr>
            <a:spLocks noGrp="1" noChangeArrowheads="1"/>
          </p:cNvSpPr>
          <p:nvPr>
            <p:ph sz="quarter" idx="1"/>
          </p:nvPr>
        </p:nvSpPr>
        <p:spPr>
          <a:xfrm>
            <a:off x="457200" y="1219200"/>
            <a:ext cx="5715000" cy="4937760"/>
          </a:xfrm>
        </p:spPr>
        <p:txBody>
          <a:bodyPr>
            <a:normAutofit fontScale="92500" lnSpcReduction="20000"/>
          </a:bodyPr>
          <a:lstStyle/>
          <a:p>
            <a:pPr eaLnBrk="1" hangingPunct="1"/>
            <a:r>
              <a:rPr lang="en-US" sz="2000" dirty="0" smtClean="0"/>
              <a:t> </a:t>
            </a:r>
            <a:r>
              <a:rPr lang="en-US" sz="2800" dirty="0" smtClean="0"/>
              <a:t>30-40% of hospitalized patients have diabetes</a:t>
            </a:r>
          </a:p>
          <a:p>
            <a:pPr lvl="1" eaLnBrk="1" hangingPunct="1"/>
            <a:r>
              <a:rPr lang="en-US" sz="2400" dirty="0" smtClean="0"/>
              <a:t>10% aren’t officially diagnosed</a:t>
            </a:r>
          </a:p>
          <a:p>
            <a:pPr eaLnBrk="1" hangingPunct="1"/>
            <a:r>
              <a:rPr lang="en-US" sz="2800" dirty="0" smtClean="0"/>
              <a:t>Cardiovascular disease is the leading cause of hospitalization for people with diabetes</a:t>
            </a:r>
          </a:p>
          <a:p>
            <a:pPr eaLnBrk="1" hangingPunct="1"/>
            <a:r>
              <a:rPr lang="en-US" sz="2800" dirty="0" smtClean="0"/>
              <a:t>Look for patients with hyperglycemia and </a:t>
            </a:r>
            <a:r>
              <a:rPr lang="en-US" sz="2800" dirty="0" err="1" smtClean="0"/>
              <a:t>cardiometabolic</a:t>
            </a:r>
            <a:r>
              <a:rPr lang="en-US" sz="2800" dirty="0" smtClean="0"/>
              <a:t> risk factors: smokers, HTN,</a:t>
            </a:r>
          </a:p>
          <a:p>
            <a:pPr eaLnBrk="1" hangingPunct="1">
              <a:buFont typeface="Wingdings" pitchFamily="2" charset="2"/>
              <a:buNone/>
            </a:pPr>
            <a:r>
              <a:rPr lang="en-US" sz="2800" dirty="0" smtClean="0"/>
              <a:t>   central obesity, abnormal lipids, </a:t>
            </a:r>
            <a:r>
              <a:rPr lang="en-US" sz="2800" dirty="0" err="1" smtClean="0"/>
              <a:t>Acanthosis</a:t>
            </a:r>
            <a:r>
              <a:rPr lang="en-US" sz="2800" dirty="0" smtClean="0"/>
              <a:t>.</a:t>
            </a:r>
          </a:p>
          <a:p>
            <a:pPr eaLnBrk="1" hangingPunct="1"/>
            <a:r>
              <a:rPr lang="en-US" sz="2800" dirty="0" smtClean="0"/>
              <a:t>Provide education and promote self-advocacy</a:t>
            </a:r>
          </a:p>
        </p:txBody>
      </p:sp>
      <p:pic>
        <p:nvPicPr>
          <p:cNvPr id="37890" name="Picture 2" descr="C:\Users\Beverly\AppData\Local\Microsoft\Windows\Temporary Internet Files\Content.IE5\KORAASHY\MP900422623[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867400" y="4175760"/>
            <a:ext cx="2938512" cy="198120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0201616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0515" name="Rectangle 3"/>
          <p:cNvSpPr>
            <a:spLocks noGrp="1" noChangeArrowheads="1"/>
          </p:cNvSpPr>
          <p:nvPr>
            <p:ph sz="quarter" idx="1"/>
          </p:nvPr>
        </p:nvSpPr>
        <p:spPr/>
        <p:txBody>
          <a:bodyPr lIns="90477" tIns="44445" rIns="90477" bIns="44445"/>
          <a:lstStyle/>
          <a:p>
            <a:pPr eaLnBrk="1" hangingPunct="1">
              <a:defRPr/>
            </a:pPr>
            <a:endParaRPr lang="en-US" dirty="0" smtClean="0"/>
          </a:p>
          <a:p>
            <a:pPr eaLnBrk="1" hangingPunct="1">
              <a:defRPr/>
            </a:pPr>
            <a:r>
              <a:rPr lang="en-US" dirty="0" smtClean="0"/>
              <a:t>Prevention</a:t>
            </a:r>
          </a:p>
          <a:p>
            <a:pPr eaLnBrk="1" hangingPunct="1">
              <a:defRPr/>
            </a:pPr>
            <a:r>
              <a:rPr lang="en-US" dirty="0" smtClean="0"/>
              <a:t>Goals </a:t>
            </a:r>
          </a:p>
          <a:p>
            <a:pPr eaLnBrk="1" hangingPunct="1">
              <a:defRPr/>
            </a:pPr>
            <a:r>
              <a:rPr lang="en-US" dirty="0" smtClean="0"/>
              <a:t>Insulin</a:t>
            </a:r>
            <a:endParaRPr lang="en-US" dirty="0" smtClean="0"/>
          </a:p>
          <a:p>
            <a:pPr eaLnBrk="1" hangingPunct="1">
              <a:defRPr/>
            </a:pPr>
            <a:r>
              <a:rPr lang="en-US" dirty="0" smtClean="0"/>
              <a:t>Meal </a:t>
            </a:r>
            <a:r>
              <a:rPr lang="en-US" dirty="0" smtClean="0"/>
              <a:t>Plan</a:t>
            </a:r>
          </a:p>
          <a:p>
            <a:pPr eaLnBrk="1" hangingPunct="1">
              <a:defRPr/>
            </a:pPr>
            <a:r>
              <a:rPr lang="en-US" dirty="0" smtClean="0"/>
              <a:t>Exercise / </a:t>
            </a:r>
            <a:r>
              <a:rPr lang="en-US" dirty="0" smtClean="0"/>
              <a:t>Activity</a:t>
            </a:r>
          </a:p>
          <a:p>
            <a:pPr eaLnBrk="1" hangingPunct="1">
              <a:defRPr/>
            </a:pPr>
            <a:r>
              <a:rPr lang="en-US" dirty="0" smtClean="0"/>
              <a:t>Medications</a:t>
            </a:r>
            <a:endParaRPr lang="en-US" dirty="0" smtClean="0"/>
          </a:p>
        </p:txBody>
      </p:sp>
      <p:graphicFrame>
        <p:nvGraphicFramePr>
          <p:cNvPr id="126980" name="Object 1024"/>
          <p:cNvGraphicFramePr>
            <a:graphicFrameLocks noChangeAspect="1"/>
          </p:cNvGraphicFramePr>
          <p:nvPr>
            <p:extLst/>
          </p:nvPr>
        </p:nvGraphicFramePr>
        <p:xfrm>
          <a:off x="5181600" y="1371600"/>
          <a:ext cx="3179762" cy="4151313"/>
        </p:xfrm>
        <a:graphic>
          <a:graphicData uri="http://schemas.openxmlformats.org/presentationml/2006/ole">
            <mc:AlternateContent xmlns:mc="http://schemas.openxmlformats.org/markup-compatibility/2006">
              <mc:Choice xmlns:v="urn:schemas-microsoft-com:vml" Requires="v">
                <p:oleObj spid="_x0000_s75812" name="Clip" r:id="rId5" imgW="2646630" imgH="3453897" progId="MS_ClipArt_Gallery.5">
                  <p:embed/>
                </p:oleObj>
              </mc:Choice>
              <mc:Fallback>
                <p:oleObj name="Clip" r:id="rId5" imgW="2646630" imgH="3453897" progId="MS_ClipArt_Gallery.5">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81600" y="1371600"/>
                        <a:ext cx="3179762" cy="41513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2" name="Title 1"/>
          <p:cNvSpPr>
            <a:spLocks noGrp="1"/>
          </p:cNvSpPr>
          <p:nvPr>
            <p:ph type="title"/>
          </p:nvPr>
        </p:nvSpPr>
        <p:spPr/>
        <p:txBody>
          <a:bodyPr/>
          <a:lstStyle/>
          <a:p>
            <a:r>
              <a:rPr lang="en-US" dirty="0" smtClean="0"/>
              <a:t>Diabetes Self-Management</a:t>
            </a:r>
            <a:endParaRPr lang="en-US" dirty="0"/>
          </a:p>
        </p:txBody>
      </p:sp>
    </p:spTree>
    <p:custDataLst>
      <p:tags r:id="rId2"/>
    </p:custDataLst>
    <p:extLst>
      <p:ext uri="{BB962C8B-B14F-4D97-AF65-F5344CB8AC3E}">
        <p14:creationId xmlns:p14="http://schemas.microsoft.com/office/powerpoint/2010/main" val="124286932"/>
      </p:ext>
    </p:extLst>
  </p:cSld>
  <p:clrMapOvr>
    <a:masterClrMapping/>
  </p:clrMapOvr>
  <p:transition/>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Title 1"/>
          <p:cNvSpPr>
            <a:spLocks noGrp="1"/>
          </p:cNvSpPr>
          <p:nvPr>
            <p:ph type="title"/>
          </p:nvPr>
        </p:nvSpPr>
        <p:spPr/>
        <p:txBody>
          <a:bodyPr/>
          <a:lstStyle/>
          <a:p>
            <a:r>
              <a:rPr lang="en-US" smtClean="0"/>
              <a:t>Financial Advisor</a:t>
            </a:r>
          </a:p>
        </p:txBody>
      </p:sp>
      <p:sp>
        <p:nvSpPr>
          <p:cNvPr id="3" name="Content Placeholder 2"/>
          <p:cNvSpPr>
            <a:spLocks noGrp="1"/>
          </p:cNvSpPr>
          <p:nvPr>
            <p:ph sz="quarter" idx="1"/>
          </p:nvPr>
        </p:nvSpPr>
        <p:spPr>
          <a:xfrm>
            <a:off x="457200" y="1219200"/>
            <a:ext cx="5105400" cy="4937760"/>
          </a:xfrm>
        </p:spPr>
        <p:txBody>
          <a:bodyPr/>
          <a:lstStyle/>
          <a:p>
            <a:pPr>
              <a:defRPr/>
            </a:pPr>
            <a:r>
              <a:rPr lang="en-US" dirty="0" smtClean="0"/>
              <a:t>Mid 30s, friendly, he smiles to greet you and you notice his gums are inflamed.  You’d guess a BMI of 26 or so, with most of the extra weight in the waist area. </a:t>
            </a:r>
          </a:p>
          <a:p>
            <a:pPr>
              <a:defRPr/>
            </a:pPr>
            <a:r>
              <a:rPr lang="en-US" dirty="0" smtClean="0"/>
              <a:t>If you could give him some health related suggestions, what would they be?</a:t>
            </a:r>
            <a:endParaRPr lang="en-US" dirty="0"/>
          </a:p>
        </p:txBody>
      </p:sp>
      <p:pic>
        <p:nvPicPr>
          <p:cNvPr id="61444" name="Picture 7" descr="C:\Users\Beverly\AppData\Local\Microsoft\Windows\Temporary Internet Files\Content.IE5\GL06SCAX\MP900443489[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02781" y="1239430"/>
            <a:ext cx="3203575"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4997525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Grp="1" noChangeArrowheads="1"/>
          </p:cNvSpPr>
          <p:nvPr>
            <p:ph type="title"/>
          </p:nvPr>
        </p:nvSpPr>
        <p:spPr>
          <a:xfrm>
            <a:off x="228600" y="304800"/>
            <a:ext cx="8397639" cy="1298960"/>
          </a:xfrm>
        </p:spPr>
        <p:txBody>
          <a:bodyPr>
            <a:noAutofit/>
          </a:bodyPr>
          <a:lstStyle/>
          <a:p>
            <a:r>
              <a:rPr lang="en-US" sz="4000" dirty="0"/>
              <a:t>Can we stop pre diabetes from progressing?</a:t>
            </a:r>
          </a:p>
        </p:txBody>
      </p:sp>
      <p:sp>
        <p:nvSpPr>
          <p:cNvPr id="71683" name="Rectangle 3"/>
          <p:cNvSpPr>
            <a:spLocks noGrp="1" noChangeArrowheads="1"/>
          </p:cNvSpPr>
          <p:nvPr>
            <p:ph idx="1"/>
          </p:nvPr>
        </p:nvSpPr>
        <p:spPr>
          <a:xfrm>
            <a:off x="304800" y="1828800"/>
            <a:ext cx="8263467" cy="4131733"/>
          </a:xfrm>
        </p:spPr>
        <p:txBody>
          <a:bodyPr>
            <a:normAutofit/>
          </a:bodyPr>
          <a:lstStyle/>
          <a:p>
            <a:pPr eaLnBrk="1" hangingPunct="1">
              <a:buFont typeface="Wingdings" pitchFamily="2" charset="2"/>
              <a:buNone/>
            </a:pPr>
            <a:r>
              <a:rPr lang="en-US" dirty="0"/>
              <a:t>3, 234 people w/ Pre-Diabetes randomized:</a:t>
            </a:r>
          </a:p>
          <a:p>
            <a:pPr lvl="1" eaLnBrk="1" hangingPunct="1"/>
            <a:r>
              <a:rPr lang="en-US" sz="3200" dirty="0"/>
              <a:t>Placebo</a:t>
            </a:r>
          </a:p>
          <a:p>
            <a:pPr lvl="1" eaLnBrk="1" hangingPunct="1"/>
            <a:r>
              <a:rPr lang="en-US" sz="3467" dirty="0"/>
              <a:t>Diet/Exercise or </a:t>
            </a:r>
          </a:p>
          <a:p>
            <a:pPr lvl="1" eaLnBrk="1" hangingPunct="1"/>
            <a:r>
              <a:rPr lang="en-US" sz="3200" dirty="0"/>
              <a:t>Metformin  </a:t>
            </a:r>
          </a:p>
          <a:p>
            <a:pPr eaLnBrk="1" hangingPunct="1">
              <a:buFont typeface="Wingdings" pitchFamily="2" charset="2"/>
              <a:buNone/>
            </a:pPr>
            <a:r>
              <a:rPr lang="en-US" dirty="0"/>
              <a:t>over a three year </a:t>
            </a:r>
            <a:r>
              <a:rPr lang="en-US" dirty="0" smtClean="0"/>
              <a:t>period</a:t>
            </a:r>
          </a:p>
          <a:p>
            <a:pPr eaLnBrk="1" hangingPunct="1">
              <a:buFont typeface="Wingdings" pitchFamily="2" charset="2"/>
              <a:buNone/>
            </a:pPr>
            <a:endParaRPr lang="en-US" sz="2133" dirty="0"/>
          </a:p>
          <a:p>
            <a:pPr eaLnBrk="1" hangingPunct="1">
              <a:buFont typeface="Wingdings" pitchFamily="2" charset="2"/>
              <a:buNone/>
            </a:pPr>
            <a:endParaRPr lang="en-US" sz="2133" dirty="0" smtClean="0"/>
          </a:p>
          <a:p>
            <a:pPr eaLnBrk="1" hangingPunct="1">
              <a:buFont typeface="Wingdings" pitchFamily="2" charset="2"/>
              <a:buNone/>
            </a:pPr>
            <a:r>
              <a:rPr lang="en-US" sz="2133" dirty="0" smtClean="0"/>
              <a:t>Diabetes </a:t>
            </a:r>
            <a:r>
              <a:rPr lang="en-US" sz="2133" dirty="0"/>
              <a:t>Prevention Program </a:t>
            </a:r>
            <a:r>
              <a:rPr lang="en-US" sz="2133" dirty="0" smtClean="0"/>
              <a:t>(</a:t>
            </a:r>
            <a:r>
              <a:rPr lang="en-US" sz="2133" dirty="0"/>
              <a:t>DPP) 2001</a:t>
            </a:r>
          </a:p>
        </p:txBody>
      </p:sp>
      <p:pic>
        <p:nvPicPr>
          <p:cNvPr id="3" name="Picture 2"/>
          <p:cNvPicPr>
            <a:picLocks noChangeAspect="1"/>
          </p:cNvPicPr>
          <p:nvPr/>
        </p:nvPicPr>
        <p:blipFill>
          <a:blip r:embed="rId3"/>
          <a:stretch>
            <a:fillRect/>
          </a:stretch>
        </p:blipFill>
        <p:spPr>
          <a:xfrm>
            <a:off x="5029200" y="4419600"/>
            <a:ext cx="3367428" cy="1648998"/>
          </a:xfrm>
          <a:prstGeom prst="rect">
            <a:avLst/>
          </a:prstGeom>
        </p:spPr>
      </p:pic>
    </p:spTree>
    <p:custDataLst>
      <p:tags r:id="rId1"/>
    </p:custDataLst>
    <p:extLst>
      <p:ext uri="{BB962C8B-B14F-4D97-AF65-F5344CB8AC3E}">
        <p14:creationId xmlns:p14="http://schemas.microsoft.com/office/powerpoint/2010/main" val="39920356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ChangeArrowheads="1"/>
          </p:cNvSpPr>
          <p:nvPr>
            <p:ph type="title"/>
          </p:nvPr>
        </p:nvSpPr>
        <p:spPr>
          <a:xfrm>
            <a:off x="533400" y="304800"/>
            <a:ext cx="8111067" cy="1066800"/>
          </a:xfrm>
        </p:spPr>
        <p:txBody>
          <a:bodyPr>
            <a:normAutofit/>
          </a:bodyPr>
          <a:lstStyle/>
          <a:p>
            <a:pPr eaLnBrk="1" hangingPunct="1"/>
            <a:r>
              <a:rPr lang="en-US" dirty="0" smtClean="0"/>
              <a:t>Diabetes Prevention Program</a:t>
            </a:r>
          </a:p>
        </p:txBody>
      </p:sp>
      <p:sp>
        <p:nvSpPr>
          <p:cNvPr id="1910787" name="Rectangle 3"/>
          <p:cNvSpPr>
            <a:spLocks noGrp="1" noChangeArrowheads="1"/>
          </p:cNvSpPr>
          <p:nvPr>
            <p:ph idx="1"/>
          </p:nvPr>
        </p:nvSpPr>
        <p:spPr>
          <a:xfrm>
            <a:off x="609600" y="1600200"/>
            <a:ext cx="6781799" cy="4267199"/>
          </a:xfrm>
        </p:spPr>
        <p:txBody>
          <a:bodyPr>
            <a:normAutofit/>
          </a:bodyPr>
          <a:lstStyle/>
          <a:p>
            <a:pPr eaLnBrk="1" hangingPunct="1"/>
            <a:r>
              <a:rPr lang="en-US" sz="2844" dirty="0"/>
              <a:t> Standard Group - 29% developed DM  </a:t>
            </a:r>
            <a:endParaRPr lang="en-US" sz="3911" dirty="0"/>
          </a:p>
          <a:p>
            <a:pPr eaLnBrk="1" hangingPunct="1"/>
            <a:r>
              <a:rPr lang="en-US" sz="2844" dirty="0"/>
              <a:t> Lifestyle Results - 14% developed DM</a:t>
            </a:r>
            <a:endParaRPr lang="en-US" sz="3911" dirty="0"/>
          </a:p>
          <a:p>
            <a:pPr lvl="1"/>
            <a:r>
              <a:rPr lang="en-US" sz="2800" dirty="0"/>
              <a:t>58% (71% for 60yrs +) </a:t>
            </a:r>
            <a:r>
              <a:rPr lang="en-US" sz="2800" dirty="0" smtClean="0"/>
              <a:t>Risk reduction</a:t>
            </a:r>
            <a:endParaRPr lang="en-US" sz="2489" dirty="0" smtClean="0"/>
          </a:p>
          <a:p>
            <a:pPr lvl="2"/>
            <a:r>
              <a:rPr lang="en-US" sz="2800" dirty="0" smtClean="0"/>
              <a:t>30 </a:t>
            </a:r>
            <a:r>
              <a:rPr lang="en-US" sz="2800" dirty="0" err="1"/>
              <a:t>mins</a:t>
            </a:r>
            <a:r>
              <a:rPr lang="en-US" sz="2800" dirty="0"/>
              <a:t> daily </a:t>
            </a:r>
            <a:r>
              <a:rPr lang="en-US" sz="2800" dirty="0" smtClean="0"/>
              <a:t>activity</a:t>
            </a:r>
            <a:endParaRPr lang="en-US" sz="2800" dirty="0"/>
          </a:p>
          <a:p>
            <a:pPr lvl="2"/>
            <a:r>
              <a:rPr lang="en-US" sz="2800" dirty="0" smtClean="0"/>
              <a:t>5-7</a:t>
            </a:r>
            <a:r>
              <a:rPr lang="en-US" sz="2800" dirty="0"/>
              <a:t>% of body </a:t>
            </a:r>
            <a:r>
              <a:rPr lang="en-US" sz="2800" dirty="0" err="1" smtClean="0"/>
              <a:t>wt</a:t>
            </a:r>
            <a:r>
              <a:rPr lang="en-US" sz="2800" dirty="0" smtClean="0"/>
              <a:t> loss</a:t>
            </a:r>
            <a:endParaRPr lang="en-US" sz="2800" dirty="0"/>
          </a:p>
          <a:p>
            <a:pPr eaLnBrk="1" hangingPunct="1"/>
            <a:r>
              <a:rPr lang="en-US" sz="2844" dirty="0"/>
              <a:t> Metformin 850 BID - 22% developed DM</a:t>
            </a:r>
            <a:endParaRPr lang="en-US" sz="3911" dirty="0"/>
          </a:p>
          <a:p>
            <a:pPr lvl="1" eaLnBrk="1" hangingPunct="1"/>
            <a:r>
              <a:rPr lang="en-US" sz="2844" dirty="0" smtClean="0"/>
              <a:t>31% risk reduction </a:t>
            </a:r>
            <a:r>
              <a:rPr lang="en-US" sz="2844" dirty="0"/>
              <a:t>(less effective with elderly and thinner </a:t>
            </a:r>
            <a:r>
              <a:rPr lang="en-US" sz="2844" dirty="0" err="1"/>
              <a:t>pt’s</a:t>
            </a:r>
            <a:r>
              <a:rPr lang="en-US" sz="2844" dirty="0"/>
              <a:t>)</a:t>
            </a:r>
            <a:endParaRPr lang="en-US" dirty="0" smtClean="0"/>
          </a:p>
          <a:p>
            <a:pPr eaLnBrk="1" hangingPunct="1"/>
            <a:endParaRPr lang="en-US" dirty="0" smtClean="0"/>
          </a:p>
        </p:txBody>
      </p:sp>
      <p:pic>
        <p:nvPicPr>
          <p:cNvPr id="2050" name="Picture 2" descr="C:\Users\bev_000\AppData\Local\Microsoft\Windows\INetCache\IE\KGG2IXS1\MP900442509[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38291" y="2514600"/>
            <a:ext cx="1574800" cy="236220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5741819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910787">
                                            <p:txEl>
                                              <p:pRg st="0" end="0"/>
                                            </p:txEl>
                                          </p:spTgt>
                                        </p:tgtEl>
                                        <p:attrNameLst>
                                          <p:attrName>style.visibility</p:attrName>
                                        </p:attrNameLst>
                                      </p:cBhvr>
                                      <p:to>
                                        <p:strVal val="visible"/>
                                      </p:to>
                                    </p:set>
                                    <p:anim calcmode="lin" valueType="num">
                                      <p:cBhvr additive="base">
                                        <p:cTn id="7" dur="500" fill="hold"/>
                                        <p:tgtEl>
                                          <p:spTgt spid="191078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91078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1910787">
                                            <p:txEl>
                                              <p:pRg st="1" end="1"/>
                                            </p:txEl>
                                          </p:spTgt>
                                        </p:tgtEl>
                                        <p:attrNameLst>
                                          <p:attrName>style.visibility</p:attrName>
                                        </p:attrNameLst>
                                      </p:cBhvr>
                                      <p:to>
                                        <p:strVal val="visible"/>
                                      </p:to>
                                    </p:set>
                                    <p:anim calcmode="lin" valueType="num">
                                      <p:cBhvr additive="base">
                                        <p:cTn id="13" dur="500" fill="hold"/>
                                        <p:tgtEl>
                                          <p:spTgt spid="1910787">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910787">
                                            <p:txEl>
                                              <p:pRg st="1" end="1"/>
                                            </p:txEl>
                                          </p:spTgt>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1910787">
                                            <p:txEl>
                                              <p:pRg st="2" end="2"/>
                                            </p:txEl>
                                          </p:spTgt>
                                        </p:tgtEl>
                                        <p:attrNameLst>
                                          <p:attrName>style.visibility</p:attrName>
                                        </p:attrNameLst>
                                      </p:cBhvr>
                                      <p:to>
                                        <p:strVal val="visible"/>
                                      </p:to>
                                    </p:set>
                                    <p:anim calcmode="lin" valueType="num">
                                      <p:cBhvr additive="base">
                                        <p:cTn id="17" dur="500" fill="hold"/>
                                        <p:tgtEl>
                                          <p:spTgt spid="1910787">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1910787">
                                            <p:txEl>
                                              <p:pRg st="2" end="2"/>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1910787">
                                            <p:txEl>
                                              <p:pRg st="3" end="3"/>
                                            </p:txEl>
                                          </p:spTgt>
                                        </p:tgtEl>
                                        <p:attrNameLst>
                                          <p:attrName>style.visibility</p:attrName>
                                        </p:attrNameLst>
                                      </p:cBhvr>
                                      <p:to>
                                        <p:strVal val="visible"/>
                                      </p:to>
                                    </p:set>
                                    <p:anim calcmode="lin" valueType="num">
                                      <p:cBhvr additive="base">
                                        <p:cTn id="21" dur="500" fill="hold"/>
                                        <p:tgtEl>
                                          <p:spTgt spid="1910787">
                                            <p:txEl>
                                              <p:pRg st="3" end="3"/>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1910787">
                                            <p:txEl>
                                              <p:pRg st="3" end="3"/>
                                            </p:txEl>
                                          </p:spTgt>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1910787">
                                            <p:txEl>
                                              <p:pRg st="4" end="4"/>
                                            </p:txEl>
                                          </p:spTgt>
                                        </p:tgtEl>
                                        <p:attrNameLst>
                                          <p:attrName>style.visibility</p:attrName>
                                        </p:attrNameLst>
                                      </p:cBhvr>
                                      <p:to>
                                        <p:strVal val="visible"/>
                                      </p:to>
                                    </p:set>
                                    <p:anim calcmode="lin" valueType="num">
                                      <p:cBhvr additive="base">
                                        <p:cTn id="25" dur="500" fill="hold"/>
                                        <p:tgtEl>
                                          <p:spTgt spid="1910787">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910787">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nodeType="clickEffect">
                                  <p:stCondLst>
                                    <p:cond delay="0"/>
                                  </p:stCondLst>
                                  <p:childTnLst>
                                    <p:set>
                                      <p:cBhvr>
                                        <p:cTn id="30" dur="1" fill="hold">
                                          <p:stCondLst>
                                            <p:cond delay="0"/>
                                          </p:stCondLst>
                                        </p:cTn>
                                        <p:tgtEl>
                                          <p:spTgt spid="1910787">
                                            <p:txEl>
                                              <p:pRg st="5" end="5"/>
                                            </p:txEl>
                                          </p:spTgt>
                                        </p:tgtEl>
                                        <p:attrNameLst>
                                          <p:attrName>style.visibility</p:attrName>
                                        </p:attrNameLst>
                                      </p:cBhvr>
                                      <p:to>
                                        <p:strVal val="visible"/>
                                      </p:to>
                                    </p:set>
                                    <p:anim calcmode="lin" valueType="num">
                                      <p:cBhvr additive="base">
                                        <p:cTn id="31" dur="500" fill="hold"/>
                                        <p:tgtEl>
                                          <p:spTgt spid="1910787">
                                            <p:txEl>
                                              <p:pRg st="5" end="5"/>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1910787">
                                            <p:txEl>
                                              <p:pRg st="5" end="5"/>
                                            </p:txEl>
                                          </p:spTgt>
                                        </p:tgtEl>
                                        <p:attrNameLst>
                                          <p:attrName>ppt_y</p:attrName>
                                        </p:attrNameLst>
                                      </p:cBhvr>
                                      <p:tavLst>
                                        <p:tav tm="0">
                                          <p:val>
                                            <p:strVal val="#ppt_y"/>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1910787">
                                            <p:txEl>
                                              <p:pRg st="6" end="6"/>
                                            </p:txEl>
                                          </p:spTgt>
                                        </p:tgtEl>
                                        <p:attrNameLst>
                                          <p:attrName>style.visibility</p:attrName>
                                        </p:attrNameLst>
                                      </p:cBhvr>
                                      <p:to>
                                        <p:strVal val="visible"/>
                                      </p:to>
                                    </p:set>
                                    <p:anim calcmode="lin" valueType="num">
                                      <p:cBhvr additive="base">
                                        <p:cTn id="35" dur="500" fill="hold"/>
                                        <p:tgtEl>
                                          <p:spTgt spid="1910787">
                                            <p:txEl>
                                              <p:pRg st="6" end="6"/>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1910787">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Weight loss and Prevention</a:t>
            </a:r>
            <a:endParaRPr lang="en-US" dirty="0"/>
          </a:p>
        </p:txBody>
      </p:sp>
      <p:sp>
        <p:nvSpPr>
          <p:cNvPr id="3" name="Text Placeholder 2"/>
          <p:cNvSpPr>
            <a:spLocks noGrp="1"/>
          </p:cNvSpPr>
          <p:nvPr>
            <p:ph sz="quarter" idx="1"/>
          </p:nvPr>
        </p:nvSpPr>
        <p:spPr>
          <a:xfrm>
            <a:off x="457200" y="1752600"/>
            <a:ext cx="8229600" cy="4404360"/>
          </a:xfrm>
        </p:spPr>
        <p:txBody>
          <a:bodyPr/>
          <a:lstStyle/>
          <a:p>
            <a:r>
              <a:rPr lang="en-US" dirty="0" smtClean="0"/>
              <a:t>For every 2.2 pounds of weight loss, risk of type 2 diabetes was reduced by 13%.</a:t>
            </a:r>
            <a:endParaRPr lang="en-US" dirty="0"/>
          </a:p>
        </p:txBody>
      </p:sp>
      <p:pic>
        <p:nvPicPr>
          <p:cNvPr id="3074" name="Picture 2" descr="C:\Users\bev_000\AppData\Local\Microsoft\Windows\INetCache\IE\ZBVN0FQ4\MP900422456[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14400" y="2895599"/>
            <a:ext cx="4467235" cy="324921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4"/>
          <a:stretch>
            <a:fillRect/>
          </a:stretch>
        </p:blipFill>
        <p:spPr>
          <a:xfrm>
            <a:off x="5638800" y="4526179"/>
            <a:ext cx="2910228" cy="1425111"/>
          </a:xfrm>
          <a:prstGeom prst="rect">
            <a:avLst/>
          </a:prstGeom>
        </p:spPr>
      </p:pic>
    </p:spTree>
    <p:custDataLst>
      <p:tags r:id="rId1"/>
    </p:custDataLst>
    <p:extLst>
      <p:ext uri="{BB962C8B-B14F-4D97-AF65-F5344CB8AC3E}">
        <p14:creationId xmlns:p14="http://schemas.microsoft.com/office/powerpoint/2010/main" val="37955139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1" name="Picture 3" descr="22151004"/>
          <p:cNvPicPr>
            <a:picLocks noGrp="1" noChangeAspect="1" noChangeArrowheads="1"/>
          </p:cNvPicPr>
          <p:nvPr>
            <p:ph sz="quarter" idx="1"/>
          </p:nvPr>
        </p:nvPicPr>
        <p:blipFill>
          <a:blip r:embed="rId3">
            <a:extLst>
              <a:ext uri="{28A0092B-C50C-407E-A947-70E740481C1C}">
                <a14:useLocalDpi xmlns:a14="http://schemas.microsoft.com/office/drawing/2010/main" val="0"/>
              </a:ext>
            </a:extLst>
          </a:blip>
          <a:stretch>
            <a:fillRect/>
          </a:stretch>
        </p:blipFill>
        <p:spPr>
          <a:xfrm>
            <a:off x="685800" y="304800"/>
            <a:ext cx="7824696" cy="5886306"/>
          </a:xfrm>
          <a:noFill/>
        </p:spPr>
      </p:pic>
    </p:spTree>
    <p:custDataLst>
      <p:tags r:id="rId1"/>
    </p:custDataLst>
    <p:extLst>
      <p:ext uri="{BB962C8B-B14F-4D97-AF65-F5344CB8AC3E}">
        <p14:creationId xmlns:p14="http://schemas.microsoft.com/office/powerpoint/2010/main" val="36250650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p:cNvSpPr>
            <a:spLocks noGrp="1"/>
          </p:cNvSpPr>
          <p:nvPr>
            <p:ph type="title"/>
          </p:nvPr>
        </p:nvSpPr>
        <p:spPr>
          <a:xfrm>
            <a:off x="457200" y="152400"/>
            <a:ext cx="8229600" cy="1219200"/>
          </a:xfrm>
        </p:spPr>
        <p:txBody>
          <a:bodyPr>
            <a:noAutofit/>
          </a:bodyPr>
          <a:lstStyle/>
          <a:p>
            <a:r>
              <a:rPr lang="en-US" sz="3600" dirty="0" smtClean="0"/>
              <a:t>Free Live Webinars and Live Seminars at DiabetesEd.net</a:t>
            </a:r>
          </a:p>
        </p:txBody>
      </p:sp>
      <p:sp>
        <p:nvSpPr>
          <p:cNvPr id="3" name="Content Placeholder 2"/>
          <p:cNvSpPr>
            <a:spLocks noGrp="1"/>
          </p:cNvSpPr>
          <p:nvPr>
            <p:ph sz="quarter" idx="1"/>
          </p:nvPr>
        </p:nvSpPr>
        <p:spPr>
          <a:xfrm>
            <a:off x="685800" y="1905000"/>
            <a:ext cx="8229600" cy="4343400"/>
          </a:xfrm>
        </p:spPr>
        <p:txBody>
          <a:bodyPr/>
          <a:lstStyle/>
          <a:p>
            <a:pPr>
              <a:defRPr/>
            </a:pPr>
            <a:r>
              <a:rPr lang="en-US" dirty="0" smtClean="0"/>
              <a:t>Free Webinars</a:t>
            </a:r>
          </a:p>
          <a:p>
            <a:pPr lvl="1">
              <a:defRPr/>
            </a:pPr>
            <a:r>
              <a:rPr lang="en-US" dirty="0" smtClean="0"/>
              <a:t>Preparing to take CDE  </a:t>
            </a:r>
          </a:p>
          <a:p>
            <a:pPr lvl="1">
              <a:defRPr/>
            </a:pPr>
            <a:r>
              <a:rPr lang="en-US" dirty="0" smtClean="0"/>
              <a:t>New Frontiers  </a:t>
            </a:r>
          </a:p>
          <a:p>
            <a:pPr lvl="1">
              <a:defRPr/>
            </a:pPr>
            <a:r>
              <a:rPr lang="en-US" dirty="0" smtClean="0"/>
              <a:t>New Medications </a:t>
            </a:r>
          </a:p>
          <a:p>
            <a:pPr lvl="1">
              <a:defRPr/>
            </a:pPr>
            <a:r>
              <a:rPr lang="en-US" dirty="0" smtClean="0"/>
              <a:t>BC-ADM </a:t>
            </a: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5181600" y="2057400"/>
            <a:ext cx="3276600" cy="2670480"/>
          </a:xfrm>
          <a:prstGeom prst="rect">
            <a:avLst/>
          </a:prstGeom>
        </p:spPr>
      </p:pic>
    </p:spTree>
    <p:custDataLst>
      <p:tags r:id="rId1"/>
    </p:custDataLst>
    <p:extLst>
      <p:ext uri="{BB962C8B-B14F-4D97-AF65-F5344CB8AC3E}">
        <p14:creationId xmlns:p14="http://schemas.microsoft.com/office/powerpoint/2010/main" val="13388288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Grp="1" noChangeArrowheads="1"/>
          </p:cNvSpPr>
          <p:nvPr>
            <p:ph type="title"/>
          </p:nvPr>
        </p:nvSpPr>
        <p:spPr/>
        <p:txBody>
          <a:bodyPr>
            <a:normAutofit fontScale="90000"/>
          </a:bodyPr>
          <a:lstStyle/>
          <a:p>
            <a:pPr eaLnBrk="1" hangingPunct="1"/>
            <a:r>
              <a:rPr lang="en-US" sz="5200" smtClean="0"/>
              <a:t/>
            </a:r>
            <a:br>
              <a:rPr lang="en-US" sz="5200" smtClean="0"/>
            </a:br>
            <a:r>
              <a:rPr lang="en-US" sz="5200" smtClean="0"/>
              <a:t>  Control Matters</a:t>
            </a:r>
          </a:p>
        </p:txBody>
      </p:sp>
      <p:sp>
        <p:nvSpPr>
          <p:cNvPr id="67587" name="Rectangle 3"/>
          <p:cNvSpPr>
            <a:spLocks noGrp="1" noChangeArrowheads="1"/>
          </p:cNvSpPr>
          <p:nvPr>
            <p:ph sz="quarter" idx="1"/>
          </p:nvPr>
        </p:nvSpPr>
        <p:spPr/>
        <p:txBody>
          <a:bodyPr/>
          <a:lstStyle/>
          <a:p>
            <a:pPr eaLnBrk="1" hangingPunct="1"/>
            <a:r>
              <a:rPr lang="en-US" b="1" smtClean="0"/>
              <a:t>Trials</a:t>
            </a:r>
          </a:p>
          <a:p>
            <a:pPr eaLnBrk="1" hangingPunct="1"/>
            <a:r>
              <a:rPr lang="en-US" b="1" smtClean="0"/>
              <a:t>Practice Recommendations</a:t>
            </a:r>
          </a:p>
          <a:p>
            <a:pPr eaLnBrk="1" hangingPunct="1"/>
            <a:endParaRPr lang="en-US" smtClean="0"/>
          </a:p>
        </p:txBody>
      </p:sp>
      <p:pic>
        <p:nvPicPr>
          <p:cNvPr id="67588" name="Picture 4" descr="BD05544_[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76600" y="2362200"/>
            <a:ext cx="4475162" cy="401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28704697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ChangeArrowheads="1"/>
          </p:cNvSpPr>
          <p:nvPr>
            <p:ph type="title"/>
          </p:nvPr>
        </p:nvSpPr>
        <p:spPr/>
        <p:txBody>
          <a:bodyPr/>
          <a:lstStyle/>
          <a:p>
            <a:pPr eaLnBrk="1" hangingPunct="1"/>
            <a:r>
              <a:rPr lang="en-US" sz="4400" smtClean="0"/>
              <a:t>Complications - Why?</a:t>
            </a:r>
            <a:endParaRPr lang="en-US" smtClean="0"/>
          </a:p>
        </p:txBody>
      </p:sp>
      <p:sp>
        <p:nvSpPr>
          <p:cNvPr id="928771" name="Rectangle 3"/>
          <p:cNvSpPr>
            <a:spLocks noGrp="1" noChangeArrowheads="1"/>
          </p:cNvSpPr>
          <p:nvPr>
            <p:ph sz="quarter" idx="1"/>
          </p:nvPr>
        </p:nvSpPr>
        <p:spPr>
          <a:xfrm>
            <a:off x="3581400" y="1219200"/>
            <a:ext cx="5105400" cy="4937760"/>
          </a:xfrm>
        </p:spPr>
        <p:txBody>
          <a:bodyPr/>
          <a:lstStyle/>
          <a:p>
            <a:pPr eaLnBrk="1" hangingPunct="1">
              <a:defRPr/>
            </a:pPr>
            <a:r>
              <a:rPr lang="en-US" dirty="0" smtClean="0"/>
              <a:t>Degree of hyperglycemia “glucose toxicity”</a:t>
            </a:r>
          </a:p>
          <a:p>
            <a:pPr eaLnBrk="1" hangingPunct="1">
              <a:defRPr/>
            </a:pPr>
            <a:r>
              <a:rPr lang="en-US" dirty="0" smtClean="0"/>
              <a:t>Duration of hyperglycemia</a:t>
            </a:r>
          </a:p>
          <a:p>
            <a:pPr eaLnBrk="1" hangingPunct="1">
              <a:defRPr/>
            </a:pPr>
            <a:r>
              <a:rPr lang="en-US" dirty="0" smtClean="0"/>
              <a:t>Genes</a:t>
            </a:r>
          </a:p>
          <a:p>
            <a:pPr eaLnBrk="1" hangingPunct="1">
              <a:defRPr/>
            </a:pPr>
            <a:r>
              <a:rPr lang="en-US" dirty="0" smtClean="0"/>
              <a:t>Multiple risk factors: smoking, vascular disease, dyslipidemia, hypertension, other</a:t>
            </a:r>
          </a:p>
        </p:txBody>
      </p:sp>
      <p:graphicFrame>
        <p:nvGraphicFramePr>
          <p:cNvPr id="58372" name="Object 4"/>
          <p:cNvGraphicFramePr>
            <a:graphicFrameLocks noChangeAspect="1"/>
          </p:cNvGraphicFramePr>
          <p:nvPr>
            <p:extLst/>
          </p:nvPr>
        </p:nvGraphicFramePr>
        <p:xfrm>
          <a:off x="609600" y="1371600"/>
          <a:ext cx="2584450" cy="3463925"/>
        </p:xfrm>
        <a:graphic>
          <a:graphicData uri="http://schemas.openxmlformats.org/presentationml/2006/ole">
            <mc:AlternateContent xmlns:mc="http://schemas.openxmlformats.org/markup-compatibility/2006">
              <mc:Choice xmlns:v="urn:schemas-microsoft-com:vml" Requires="v">
                <p:oleObj spid="_x0000_s81926" name="Clip" r:id="rId5" imgW="2584764" imgH="3464459" progId="MS_ClipArt_Gallery.5">
                  <p:embed/>
                </p:oleObj>
              </mc:Choice>
              <mc:Fallback>
                <p:oleObj name="Clip" r:id="rId5" imgW="2584764" imgH="3464459" progId="MS_ClipArt_Gallery.5">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9600" y="1371600"/>
                        <a:ext cx="2584450" cy="34639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custDataLst>
      <p:tags r:id="rId2"/>
    </p:custDataLst>
    <p:extLst>
      <p:ext uri="{BB962C8B-B14F-4D97-AF65-F5344CB8AC3E}">
        <p14:creationId xmlns:p14="http://schemas.microsoft.com/office/powerpoint/2010/main" val="3559043089"/>
      </p:ext>
    </p:extLst>
  </p:cSld>
  <p:clrMapOvr>
    <a:masterClrMapping/>
  </p:clrMapOvr>
  <p:transition/>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a:stretch>
            <a:fillRect/>
          </a:stretch>
        </p:blipFill>
        <p:spPr>
          <a:xfrm>
            <a:off x="0" y="0"/>
            <a:ext cx="8230313" cy="993734"/>
          </a:xfrm>
          <a:prstGeom prst="rect">
            <a:avLst/>
          </a:prstGeom>
        </p:spPr>
      </p:pic>
      <p:sp>
        <p:nvSpPr>
          <p:cNvPr id="3" name="Title 2"/>
          <p:cNvSpPr>
            <a:spLocks noGrp="1"/>
          </p:cNvSpPr>
          <p:nvPr>
            <p:ph type="title"/>
          </p:nvPr>
        </p:nvSpPr>
        <p:spPr/>
        <p:txBody>
          <a:bodyPr/>
          <a:lstStyle/>
          <a:p>
            <a:r>
              <a:rPr lang="en-US" dirty="0" smtClean="0"/>
              <a:t>Diabetes Complications</a:t>
            </a:r>
            <a:endParaRPr lang="en-US" dirty="0"/>
          </a:p>
        </p:txBody>
      </p:sp>
      <p:sp>
        <p:nvSpPr>
          <p:cNvPr id="929795" name="Rectangle 3"/>
          <p:cNvSpPr>
            <a:spLocks noGrp="1" noChangeArrowheads="1"/>
          </p:cNvSpPr>
          <p:nvPr>
            <p:ph sz="quarter" idx="4294967295"/>
          </p:nvPr>
        </p:nvSpPr>
        <p:spPr>
          <a:xfrm>
            <a:off x="457200" y="1219200"/>
            <a:ext cx="7772400" cy="4937125"/>
          </a:xfrm>
        </p:spPr>
        <p:txBody>
          <a:bodyPr lIns="90477" tIns="44445" rIns="90477" bIns="44445">
            <a:normAutofit/>
          </a:bodyPr>
          <a:lstStyle/>
          <a:p>
            <a:pPr eaLnBrk="1" hangingPunct="1">
              <a:defRPr/>
            </a:pPr>
            <a:r>
              <a:rPr lang="en-US" sz="2800" dirty="0" smtClean="0"/>
              <a:t>Heart disease leading cause of death. </a:t>
            </a:r>
          </a:p>
          <a:p>
            <a:pPr eaLnBrk="1" hangingPunct="1">
              <a:defRPr/>
            </a:pPr>
            <a:r>
              <a:rPr lang="en-US" sz="2800" dirty="0" smtClean="0"/>
              <a:t>CAD death rates are about 2 -4x’s as high as adults without diabetes (it’s not getting better)</a:t>
            </a:r>
          </a:p>
          <a:p>
            <a:pPr eaLnBrk="1" hangingPunct="1">
              <a:defRPr/>
            </a:pPr>
            <a:r>
              <a:rPr lang="en-US" sz="2800" dirty="0" smtClean="0"/>
              <a:t>Risk of stroke is 2 - 4 times higher</a:t>
            </a:r>
          </a:p>
          <a:p>
            <a:pPr eaLnBrk="1" hangingPunct="1">
              <a:defRPr/>
            </a:pPr>
            <a:r>
              <a:rPr lang="en-US" sz="2800" dirty="0" smtClean="0"/>
              <a:t>60% - 65% of people with DM have HTN.</a:t>
            </a:r>
          </a:p>
          <a:p>
            <a:pPr eaLnBrk="1" hangingPunct="1">
              <a:defRPr/>
            </a:pPr>
            <a:r>
              <a:rPr lang="en-US" sz="2800" dirty="0" smtClean="0"/>
              <a:t>DM accounts for 40% of new cases of ESRD</a:t>
            </a:r>
          </a:p>
          <a:p>
            <a:pPr eaLnBrk="1" hangingPunct="1">
              <a:defRPr/>
            </a:pPr>
            <a:r>
              <a:rPr lang="en-US" sz="2800" dirty="0" smtClean="0"/>
              <a:t>60 - 70% have mild - severe forms of neuropathy</a:t>
            </a:r>
          </a:p>
          <a:p>
            <a:pPr eaLnBrk="1" hangingPunct="1">
              <a:defRPr/>
            </a:pPr>
            <a:r>
              <a:rPr lang="en-US" sz="2800" dirty="0" smtClean="0"/>
              <a:t>Diabetes is the leading cause of blindness</a:t>
            </a:r>
          </a:p>
          <a:p>
            <a:pPr eaLnBrk="1" hangingPunct="1">
              <a:defRPr/>
            </a:pPr>
            <a:r>
              <a:rPr lang="en-US" sz="2800" dirty="0" smtClean="0"/>
              <a:t>Accounts for 50% of lower limb amputations</a:t>
            </a:r>
            <a:endParaRPr lang="en-US" sz="2400" dirty="0" smtClean="0"/>
          </a:p>
        </p:txBody>
      </p:sp>
    </p:spTree>
    <p:custDataLst>
      <p:tags r:id="rId1"/>
    </p:custDataLst>
    <p:extLst>
      <p:ext uri="{BB962C8B-B14F-4D97-AF65-F5344CB8AC3E}">
        <p14:creationId xmlns:p14="http://schemas.microsoft.com/office/powerpoint/2010/main" val="3095472137"/>
      </p:ext>
    </p:extLst>
  </p:cSld>
  <p:clrMapOvr>
    <a:masterClrMapping/>
  </p:clrMapOvr>
  <p:transition/>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p:cNvSpPr>
            <a:spLocks noGrp="1" noChangeArrowheads="1"/>
          </p:cNvSpPr>
          <p:nvPr>
            <p:ph type="title"/>
          </p:nvPr>
        </p:nvSpPr>
        <p:spPr/>
        <p:txBody>
          <a:bodyPr/>
          <a:lstStyle/>
          <a:p>
            <a:pPr eaLnBrk="1" hangingPunct="1"/>
            <a:r>
              <a:rPr lang="en-US" dirty="0" smtClean="0"/>
              <a:t>Goals of Care</a:t>
            </a:r>
          </a:p>
        </p:txBody>
      </p:sp>
      <p:pic>
        <p:nvPicPr>
          <p:cNvPr id="5" name="Content Placeholder 4"/>
          <p:cNvPicPr>
            <a:picLocks noGrp="1" noChangeAspect="1"/>
          </p:cNvPicPr>
          <p:nvPr>
            <p:ph sz="quarter" idx="1"/>
          </p:nvPr>
        </p:nvPicPr>
        <p:blipFill>
          <a:blip r:embed="rId3">
            <a:extLst>
              <a:ext uri="{28A0092B-C50C-407E-A947-70E740481C1C}">
                <a14:useLocalDpi xmlns:a14="http://schemas.microsoft.com/office/drawing/2010/main" val="0"/>
              </a:ext>
            </a:extLst>
          </a:blip>
          <a:stretch>
            <a:fillRect/>
          </a:stretch>
        </p:blipFill>
        <p:spPr>
          <a:xfrm>
            <a:off x="1524000" y="1447800"/>
            <a:ext cx="5638800" cy="3759200"/>
          </a:xfrm>
        </p:spPr>
      </p:pic>
    </p:spTree>
    <p:custDataLst>
      <p:tags r:id="rId1"/>
    </p:custDataLst>
    <p:extLst>
      <p:ext uri="{BB962C8B-B14F-4D97-AF65-F5344CB8AC3E}">
        <p14:creationId xmlns:p14="http://schemas.microsoft.com/office/powerpoint/2010/main" val="37549639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noChangeArrowheads="1"/>
          </p:cNvSpPr>
          <p:nvPr>
            <p:ph type="title"/>
          </p:nvPr>
        </p:nvSpPr>
        <p:spPr/>
        <p:txBody>
          <a:bodyPr/>
          <a:lstStyle/>
          <a:p>
            <a:pPr eaLnBrk="1" hangingPunct="1"/>
            <a:r>
              <a:rPr lang="en-US" smtClean="0"/>
              <a:t>ABCs of Diabetes –  </a:t>
            </a:r>
          </a:p>
        </p:txBody>
      </p:sp>
      <p:sp>
        <p:nvSpPr>
          <p:cNvPr id="1699843" name="Rectangle 3"/>
          <p:cNvSpPr>
            <a:spLocks noGrp="1" noChangeArrowheads="1"/>
          </p:cNvSpPr>
          <p:nvPr>
            <p:ph sz="quarter" idx="1"/>
          </p:nvPr>
        </p:nvSpPr>
        <p:spPr/>
        <p:txBody>
          <a:bodyPr/>
          <a:lstStyle/>
          <a:p>
            <a:pPr eaLnBrk="1" hangingPunct="1">
              <a:lnSpc>
                <a:spcPct val="90000"/>
              </a:lnSpc>
              <a:defRPr/>
            </a:pPr>
            <a:r>
              <a:rPr lang="en-US" sz="4000" dirty="0" smtClean="0">
                <a:solidFill>
                  <a:schemeClr val="tx2">
                    <a:lumMod val="75000"/>
                  </a:schemeClr>
                </a:solidFill>
              </a:rPr>
              <a:t>A</a:t>
            </a:r>
            <a:r>
              <a:rPr lang="en-US" dirty="0" smtClean="0"/>
              <a:t>1c less than 7% (</a:t>
            </a:r>
            <a:r>
              <a:rPr lang="en-US" dirty="0" err="1" smtClean="0"/>
              <a:t>avg</a:t>
            </a:r>
            <a:r>
              <a:rPr lang="en-US" dirty="0" smtClean="0"/>
              <a:t> 3 month BG)</a:t>
            </a:r>
          </a:p>
          <a:p>
            <a:pPr lvl="1" eaLnBrk="1" hangingPunct="1">
              <a:lnSpc>
                <a:spcPct val="90000"/>
              </a:lnSpc>
              <a:defRPr/>
            </a:pPr>
            <a:r>
              <a:rPr lang="en-US" dirty="0" smtClean="0"/>
              <a:t>Pre-meal BG 70-130</a:t>
            </a:r>
          </a:p>
          <a:p>
            <a:pPr lvl="1" eaLnBrk="1" hangingPunct="1">
              <a:lnSpc>
                <a:spcPct val="90000"/>
              </a:lnSpc>
              <a:defRPr/>
            </a:pPr>
            <a:r>
              <a:rPr lang="en-US" dirty="0" smtClean="0"/>
              <a:t>Post meal BG &lt;180</a:t>
            </a:r>
          </a:p>
          <a:p>
            <a:pPr eaLnBrk="1" hangingPunct="1">
              <a:lnSpc>
                <a:spcPct val="90000"/>
              </a:lnSpc>
              <a:defRPr/>
            </a:pPr>
            <a:r>
              <a:rPr lang="en-US" sz="4000" dirty="0" smtClean="0">
                <a:solidFill>
                  <a:schemeClr val="tx2">
                    <a:lumMod val="75000"/>
                  </a:schemeClr>
                </a:solidFill>
              </a:rPr>
              <a:t>B</a:t>
            </a:r>
            <a:r>
              <a:rPr lang="en-US" dirty="0" smtClean="0"/>
              <a:t>lood Pressure &lt; 140/80</a:t>
            </a:r>
          </a:p>
          <a:p>
            <a:pPr eaLnBrk="1" hangingPunct="1">
              <a:lnSpc>
                <a:spcPct val="90000"/>
              </a:lnSpc>
              <a:defRPr/>
            </a:pPr>
            <a:r>
              <a:rPr lang="en-US" sz="4000" dirty="0" smtClean="0">
                <a:solidFill>
                  <a:schemeClr val="tx2">
                    <a:lumMod val="75000"/>
                  </a:schemeClr>
                </a:solidFill>
              </a:rPr>
              <a:t>C</a:t>
            </a:r>
            <a:r>
              <a:rPr lang="en-US" dirty="0" smtClean="0"/>
              <a:t>holesterol </a:t>
            </a:r>
          </a:p>
          <a:p>
            <a:pPr lvl="1" eaLnBrk="1" hangingPunct="1">
              <a:lnSpc>
                <a:spcPct val="90000"/>
              </a:lnSpc>
              <a:defRPr/>
            </a:pPr>
            <a:r>
              <a:rPr lang="en-US" dirty="0" smtClean="0"/>
              <a:t>HDL &gt;40</a:t>
            </a:r>
          </a:p>
          <a:p>
            <a:pPr lvl="1" eaLnBrk="1" hangingPunct="1">
              <a:lnSpc>
                <a:spcPct val="90000"/>
              </a:lnSpc>
              <a:defRPr/>
            </a:pPr>
            <a:r>
              <a:rPr lang="en-US" dirty="0" smtClean="0"/>
              <a:t>LDL &lt;100 (if CHD, &lt;70)</a:t>
            </a:r>
          </a:p>
          <a:p>
            <a:pPr lvl="1" eaLnBrk="1" hangingPunct="1">
              <a:lnSpc>
                <a:spcPct val="90000"/>
              </a:lnSpc>
              <a:defRPr/>
            </a:pPr>
            <a:r>
              <a:rPr lang="en-US" dirty="0" smtClean="0"/>
              <a:t>Triglyceride &lt; 150</a:t>
            </a:r>
          </a:p>
          <a:p>
            <a:pPr eaLnBrk="1" hangingPunct="1">
              <a:lnSpc>
                <a:spcPct val="90000"/>
              </a:lnSpc>
              <a:defRPr/>
            </a:pPr>
            <a:endParaRPr lang="en-US" dirty="0" smtClean="0"/>
          </a:p>
        </p:txBody>
      </p:sp>
    </p:spTree>
    <p:custDataLst>
      <p:tags r:id="rId1"/>
    </p:custDataLst>
    <p:extLst>
      <p:ext uri="{BB962C8B-B14F-4D97-AF65-F5344CB8AC3E}">
        <p14:creationId xmlns:p14="http://schemas.microsoft.com/office/powerpoint/2010/main" val="23545228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2"/>
          <p:cNvSpPr>
            <a:spLocks noGrp="1" noChangeArrowheads="1"/>
          </p:cNvSpPr>
          <p:nvPr>
            <p:ph type="title"/>
          </p:nvPr>
        </p:nvSpPr>
        <p:spPr/>
        <p:txBody>
          <a:bodyPr>
            <a:normAutofit fontScale="90000"/>
          </a:bodyPr>
          <a:lstStyle/>
          <a:p>
            <a:pPr eaLnBrk="1" hangingPunct="1"/>
            <a:r>
              <a:rPr lang="en-US" sz="4000" dirty="0" smtClean="0"/>
              <a:t/>
            </a:r>
            <a:br>
              <a:rPr lang="en-US" sz="4000" dirty="0" smtClean="0"/>
            </a:br>
            <a:r>
              <a:rPr lang="en-US" sz="4000" dirty="0"/>
              <a:t/>
            </a:r>
            <a:br>
              <a:rPr lang="en-US" sz="4000" dirty="0"/>
            </a:br>
            <a:r>
              <a:rPr lang="en-US" sz="4000" dirty="0" smtClean="0"/>
              <a:t/>
            </a:r>
            <a:br>
              <a:rPr lang="en-US" sz="4000" dirty="0" smtClean="0"/>
            </a:br>
            <a:r>
              <a:rPr lang="en-US" sz="4000" dirty="0"/>
              <a:t/>
            </a:r>
            <a:br>
              <a:rPr lang="en-US" sz="4000" dirty="0"/>
            </a:br>
            <a:r>
              <a:rPr lang="en-US" sz="4000" dirty="0" smtClean="0"/>
              <a:t/>
            </a:r>
            <a:br>
              <a:rPr lang="en-US" sz="4000" dirty="0" smtClean="0"/>
            </a:br>
            <a:r>
              <a:rPr lang="en-US" sz="4000" dirty="0" smtClean="0"/>
              <a:t>A1c and Estimated </a:t>
            </a:r>
            <a:r>
              <a:rPr lang="en-US" sz="4000" dirty="0" err="1" smtClean="0"/>
              <a:t>Avg</a:t>
            </a:r>
            <a:r>
              <a:rPr lang="en-US" sz="4000" dirty="0" smtClean="0"/>
              <a:t> Glucose (</a:t>
            </a:r>
            <a:r>
              <a:rPr lang="en-US" sz="4000" dirty="0" err="1" smtClean="0"/>
              <a:t>eAG</a:t>
            </a:r>
            <a:r>
              <a:rPr lang="en-US" sz="4000" dirty="0" smtClean="0"/>
              <a:t>) 2008 </a:t>
            </a:r>
          </a:p>
        </p:txBody>
      </p:sp>
      <p:sp>
        <p:nvSpPr>
          <p:cNvPr id="88067" name="Rectangle 3"/>
          <p:cNvSpPr>
            <a:spLocks noGrp="1" noChangeArrowheads="1"/>
          </p:cNvSpPr>
          <p:nvPr>
            <p:ph sz="quarter" idx="1"/>
          </p:nvPr>
        </p:nvSpPr>
        <p:spPr>
          <a:xfrm>
            <a:off x="1143000" y="1524000"/>
            <a:ext cx="7543800" cy="4632960"/>
          </a:xfrm>
        </p:spPr>
        <p:txBody>
          <a:bodyPr>
            <a:normAutofit/>
          </a:bodyPr>
          <a:lstStyle/>
          <a:p>
            <a:pPr eaLnBrk="1" hangingPunct="1">
              <a:lnSpc>
                <a:spcPct val="80000"/>
              </a:lnSpc>
              <a:buFont typeface="Wingdings" pitchFamily="2" charset="2"/>
              <a:buNone/>
            </a:pPr>
            <a:r>
              <a:rPr lang="en-US" sz="2400" u="sng" dirty="0" smtClean="0"/>
              <a:t>A1c (%)			</a:t>
            </a:r>
            <a:r>
              <a:rPr lang="en-US" sz="2400" u="sng" dirty="0" err="1" smtClean="0"/>
              <a:t>eAG</a:t>
            </a:r>
            <a:endParaRPr lang="en-US" sz="2400" u="sng" dirty="0" smtClean="0"/>
          </a:p>
          <a:p>
            <a:pPr eaLnBrk="1" hangingPunct="1">
              <a:lnSpc>
                <a:spcPct val="80000"/>
              </a:lnSpc>
              <a:buFont typeface="Wingdings" pitchFamily="2" charset="2"/>
              <a:buNone/>
            </a:pPr>
            <a:r>
              <a:rPr lang="en-US" sz="2400" dirty="0" smtClean="0"/>
              <a:t>	5				  97</a:t>
            </a:r>
          </a:p>
          <a:p>
            <a:pPr eaLnBrk="1" hangingPunct="1">
              <a:lnSpc>
                <a:spcPct val="80000"/>
              </a:lnSpc>
              <a:buFont typeface="Wingdings" pitchFamily="2" charset="2"/>
              <a:buNone/>
            </a:pPr>
            <a:r>
              <a:rPr lang="en-US" sz="2400" dirty="0" smtClean="0"/>
              <a:t>    6				126</a:t>
            </a:r>
          </a:p>
          <a:p>
            <a:pPr eaLnBrk="1" hangingPunct="1">
              <a:lnSpc>
                <a:spcPct val="80000"/>
              </a:lnSpc>
              <a:buFont typeface="Wingdings" pitchFamily="2" charset="2"/>
              <a:buNone/>
            </a:pPr>
            <a:r>
              <a:rPr lang="en-US" sz="2400" dirty="0" smtClean="0"/>
              <a:t>	7				154</a:t>
            </a:r>
          </a:p>
          <a:p>
            <a:pPr eaLnBrk="1" hangingPunct="1">
              <a:lnSpc>
                <a:spcPct val="80000"/>
              </a:lnSpc>
              <a:buFont typeface="Wingdings" pitchFamily="2" charset="2"/>
              <a:buNone/>
            </a:pPr>
            <a:r>
              <a:rPr lang="en-US" sz="2400" dirty="0" smtClean="0"/>
              <a:t>	8				183</a:t>
            </a:r>
          </a:p>
          <a:p>
            <a:pPr eaLnBrk="1" hangingPunct="1">
              <a:lnSpc>
                <a:spcPct val="80000"/>
              </a:lnSpc>
              <a:buFont typeface="Wingdings" pitchFamily="2" charset="2"/>
              <a:buNone/>
            </a:pPr>
            <a:r>
              <a:rPr lang="en-US" sz="2400" dirty="0" smtClean="0"/>
              <a:t>	9				212</a:t>
            </a:r>
          </a:p>
          <a:p>
            <a:pPr eaLnBrk="1" hangingPunct="1">
              <a:lnSpc>
                <a:spcPct val="80000"/>
              </a:lnSpc>
              <a:buFont typeface="Wingdings" pitchFamily="2" charset="2"/>
              <a:buNone/>
            </a:pPr>
            <a:r>
              <a:rPr lang="en-US" sz="2400" dirty="0" smtClean="0"/>
              <a:t>	10				240</a:t>
            </a:r>
          </a:p>
          <a:p>
            <a:pPr eaLnBrk="1" hangingPunct="1">
              <a:lnSpc>
                <a:spcPct val="80000"/>
              </a:lnSpc>
              <a:buFont typeface="Wingdings" pitchFamily="2" charset="2"/>
              <a:buNone/>
            </a:pPr>
            <a:r>
              <a:rPr lang="en-US" sz="2400" dirty="0" smtClean="0"/>
              <a:t>	11				269	</a:t>
            </a:r>
          </a:p>
          <a:p>
            <a:pPr eaLnBrk="1" hangingPunct="1">
              <a:lnSpc>
                <a:spcPct val="80000"/>
              </a:lnSpc>
              <a:buFont typeface="Wingdings" pitchFamily="2" charset="2"/>
              <a:buNone/>
            </a:pPr>
            <a:r>
              <a:rPr lang="en-US" sz="2400" dirty="0" smtClean="0"/>
              <a:t>    12				298	</a:t>
            </a:r>
          </a:p>
          <a:p>
            <a:pPr eaLnBrk="1" hangingPunct="1">
              <a:lnSpc>
                <a:spcPct val="80000"/>
              </a:lnSpc>
              <a:buFont typeface="Wingdings" pitchFamily="2" charset="2"/>
              <a:buNone/>
            </a:pPr>
            <a:r>
              <a:rPr lang="en-US" sz="2400" dirty="0" smtClean="0"/>
              <a:t>			 </a:t>
            </a:r>
          </a:p>
          <a:p>
            <a:pPr algn="ctr" eaLnBrk="1" hangingPunct="1">
              <a:lnSpc>
                <a:spcPct val="80000"/>
              </a:lnSpc>
              <a:buFont typeface="Wingdings" pitchFamily="2" charset="2"/>
              <a:buNone/>
            </a:pPr>
            <a:r>
              <a:rPr lang="en-US" sz="2400" b="1" i="1" dirty="0" err="1" smtClean="0">
                <a:solidFill>
                  <a:srgbClr val="7030A0"/>
                </a:solidFill>
              </a:rPr>
              <a:t>eAG</a:t>
            </a:r>
            <a:r>
              <a:rPr lang="en-US" sz="2400" b="1" i="1" dirty="0" smtClean="0">
                <a:solidFill>
                  <a:srgbClr val="7030A0"/>
                </a:solidFill>
              </a:rPr>
              <a:t> = 28.7 x A1c-46.7  ~ 29 </a:t>
            </a:r>
            <a:r>
              <a:rPr lang="en-US" sz="2400" b="1" i="1" dirty="0" err="1" smtClean="0">
                <a:solidFill>
                  <a:srgbClr val="7030A0"/>
                </a:solidFill>
              </a:rPr>
              <a:t>pts</a:t>
            </a:r>
            <a:r>
              <a:rPr lang="en-US" sz="2400" b="1" i="1" dirty="0" smtClean="0">
                <a:solidFill>
                  <a:srgbClr val="7030A0"/>
                </a:solidFill>
              </a:rPr>
              <a:t> per 1%</a:t>
            </a:r>
          </a:p>
          <a:p>
            <a:pPr algn="r" eaLnBrk="1" hangingPunct="1">
              <a:lnSpc>
                <a:spcPct val="80000"/>
              </a:lnSpc>
              <a:buFont typeface="Wingdings" pitchFamily="2" charset="2"/>
              <a:buNone/>
            </a:pPr>
            <a:r>
              <a:rPr lang="en-US" sz="1400" b="1" i="1" dirty="0" smtClean="0"/>
              <a:t>Translating the A1c Assay Into Estimated Average Glucose Values – ADAG Study</a:t>
            </a:r>
            <a:endParaRPr lang="en-US" sz="1600" b="1" dirty="0" smtClean="0"/>
          </a:p>
          <a:p>
            <a:pPr algn="r" eaLnBrk="1" hangingPunct="1">
              <a:lnSpc>
                <a:spcPct val="80000"/>
              </a:lnSpc>
              <a:buFont typeface="Wingdings" pitchFamily="2" charset="2"/>
              <a:buNone/>
            </a:pPr>
            <a:r>
              <a:rPr lang="en-US" sz="1400" dirty="0" smtClean="0"/>
              <a:t>Diabetes Care: 31, #8, August 2008</a:t>
            </a:r>
          </a:p>
        </p:txBody>
      </p:sp>
      <p:sp>
        <p:nvSpPr>
          <p:cNvPr id="4" name="TextBox 3"/>
          <p:cNvSpPr txBox="1"/>
          <p:nvPr/>
        </p:nvSpPr>
        <p:spPr>
          <a:xfrm>
            <a:off x="6400800" y="1676400"/>
            <a:ext cx="1905000" cy="1323975"/>
          </a:xfrm>
          <a:prstGeom prst="rect">
            <a:avLst/>
          </a:prstGeom>
          <a:noFill/>
        </p:spPr>
        <p:txBody>
          <a:bodyPr>
            <a:spAutoFit/>
          </a:bodyPr>
          <a:lstStyle/>
          <a:p>
            <a:pPr>
              <a:defRPr/>
            </a:pPr>
            <a:r>
              <a:rPr lang="en-US" sz="2000" b="1" dirty="0"/>
              <a:t>Order teaching tool kit free at diabetes.org</a:t>
            </a:r>
          </a:p>
        </p:txBody>
      </p:sp>
      <p:pic>
        <p:nvPicPr>
          <p:cNvPr id="88069" name="Picture 4" descr="C:\Program Files\Microsoft Office\MEDIA\CAGCAT10\j0302827.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705600" y="3039586"/>
            <a:ext cx="1143000" cy="1601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42411353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618" name="Picture 2" descr="bev"/>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669023670"/>
      </p:ext>
    </p:extLst>
  </p:cSld>
  <p:clrMapOvr>
    <a:masterClrMapping/>
  </p:clrMapOvr>
  <p:transition>
    <p:random/>
  </p:transition>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2"/>
          <p:cNvSpPr>
            <a:spLocks noGrp="1" noChangeArrowheads="1"/>
          </p:cNvSpPr>
          <p:nvPr>
            <p:ph type="title"/>
          </p:nvPr>
        </p:nvSpPr>
        <p:spPr/>
        <p:txBody>
          <a:bodyPr>
            <a:normAutofit/>
          </a:bodyPr>
          <a:lstStyle/>
          <a:p>
            <a:pPr algn="ctr" eaLnBrk="1" hangingPunct="1"/>
            <a:r>
              <a:rPr lang="en-US" sz="5400" dirty="0" smtClean="0"/>
              <a:t>“Legacy Effect”</a:t>
            </a:r>
          </a:p>
        </p:txBody>
      </p:sp>
      <p:sp>
        <p:nvSpPr>
          <p:cNvPr id="81923" name="Rectangle 3"/>
          <p:cNvSpPr>
            <a:spLocks noGrp="1" noChangeArrowheads="1"/>
          </p:cNvSpPr>
          <p:nvPr>
            <p:ph sz="quarter" idx="1"/>
          </p:nvPr>
        </p:nvSpPr>
        <p:spPr/>
        <p:txBody>
          <a:bodyPr/>
          <a:lstStyle/>
          <a:p>
            <a:pPr eaLnBrk="1" hangingPunct="1">
              <a:lnSpc>
                <a:spcPct val="90000"/>
              </a:lnSpc>
              <a:defRPr/>
            </a:pPr>
            <a:r>
              <a:rPr lang="en-US" sz="3600" dirty="0" smtClean="0"/>
              <a:t>For participants of DCCT and UKPDS </a:t>
            </a:r>
          </a:p>
          <a:p>
            <a:pPr lvl="1" eaLnBrk="1" hangingPunct="1">
              <a:lnSpc>
                <a:spcPct val="90000"/>
              </a:lnSpc>
              <a:defRPr/>
            </a:pPr>
            <a:r>
              <a:rPr lang="en-US" dirty="0" smtClean="0"/>
              <a:t>long lasting benefit of early intensive BG control prevents</a:t>
            </a:r>
          </a:p>
          <a:p>
            <a:pPr lvl="2" eaLnBrk="1" hangingPunct="1">
              <a:lnSpc>
                <a:spcPct val="90000"/>
              </a:lnSpc>
              <a:defRPr/>
            </a:pPr>
            <a:r>
              <a:rPr lang="en-US" sz="2800" dirty="0" err="1"/>
              <a:t>m</a:t>
            </a:r>
            <a:r>
              <a:rPr lang="en-US" sz="2800" dirty="0" err="1" smtClean="0"/>
              <a:t>icrovascular</a:t>
            </a:r>
            <a:r>
              <a:rPr lang="en-US" sz="2800" dirty="0" smtClean="0"/>
              <a:t> complications</a:t>
            </a:r>
          </a:p>
          <a:p>
            <a:pPr lvl="2" eaLnBrk="1" hangingPunct="1">
              <a:lnSpc>
                <a:spcPct val="90000"/>
              </a:lnSpc>
              <a:defRPr/>
            </a:pPr>
            <a:r>
              <a:rPr lang="en-US" sz="2800" dirty="0" err="1" smtClean="0"/>
              <a:t>Macrovascular</a:t>
            </a:r>
            <a:r>
              <a:rPr lang="en-US" sz="2800" dirty="0" smtClean="0"/>
              <a:t> complications (15-55% decrease)</a:t>
            </a:r>
          </a:p>
          <a:p>
            <a:pPr lvl="1" eaLnBrk="1" hangingPunct="1">
              <a:lnSpc>
                <a:spcPct val="90000"/>
              </a:lnSpc>
              <a:defRPr/>
            </a:pPr>
            <a:r>
              <a:rPr lang="en-US" dirty="0" smtClean="0"/>
              <a:t>Even though their BG levels increased over time</a:t>
            </a:r>
          </a:p>
          <a:p>
            <a:pPr lvl="1" eaLnBrk="1" hangingPunct="1">
              <a:lnSpc>
                <a:spcPct val="90000"/>
              </a:lnSpc>
              <a:defRPr/>
            </a:pPr>
            <a:r>
              <a:rPr lang="en-US" dirty="0" smtClean="0"/>
              <a:t>Message – Catch early and</a:t>
            </a:r>
          </a:p>
          <a:p>
            <a:pPr marL="457200" lvl="1" indent="0" eaLnBrk="1" hangingPunct="1">
              <a:lnSpc>
                <a:spcPct val="90000"/>
              </a:lnSpc>
              <a:buFont typeface="Wingdings" panose="05000000000000000000" pitchFamily="2" charset="2"/>
              <a:buNone/>
              <a:defRPr/>
            </a:pPr>
            <a:r>
              <a:rPr lang="en-US" dirty="0" smtClean="0"/>
              <a:t>Treat aggressively</a:t>
            </a:r>
          </a:p>
          <a:p>
            <a:pPr lvl="1" eaLnBrk="1" hangingPunct="1">
              <a:lnSpc>
                <a:spcPct val="90000"/>
              </a:lnSpc>
              <a:defRPr/>
            </a:pPr>
            <a:endParaRPr lang="en-US" dirty="0" smtClean="0"/>
          </a:p>
          <a:p>
            <a:pPr lvl="1" eaLnBrk="1" hangingPunct="1">
              <a:lnSpc>
                <a:spcPct val="90000"/>
              </a:lnSpc>
              <a:defRPr/>
            </a:pPr>
            <a:endParaRPr lang="en-US" dirty="0" smtClean="0"/>
          </a:p>
          <a:p>
            <a:pPr marL="457200" lvl="1" indent="0" eaLnBrk="1" hangingPunct="1">
              <a:lnSpc>
                <a:spcPct val="90000"/>
              </a:lnSpc>
              <a:buFont typeface="Wingdings" panose="05000000000000000000" pitchFamily="2" charset="2"/>
              <a:buNone/>
              <a:defRPr/>
            </a:pPr>
            <a:endParaRPr lang="en-US" dirty="0" smtClean="0"/>
          </a:p>
        </p:txBody>
      </p:sp>
      <p:pic>
        <p:nvPicPr>
          <p:cNvPr id="143364" name="Picture 2" descr="C:\Users\Beverly\AppData\Local\Microsoft\Windows\Temporary Internet Files\Content.IE5\DJWH7WCO\MP900427669[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43600" y="4038600"/>
            <a:ext cx="2487612"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5545510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2"/>
          <p:cNvSpPr>
            <a:spLocks noGrp="1" noChangeArrowheads="1"/>
          </p:cNvSpPr>
          <p:nvPr>
            <p:ph type="title"/>
          </p:nvPr>
        </p:nvSpPr>
        <p:spPr/>
        <p:txBody>
          <a:bodyPr lIns="90477" tIns="44445" rIns="90477" bIns="44445" anchor="b" anchorCtr="0">
            <a:normAutofit/>
          </a:bodyPr>
          <a:lstStyle/>
          <a:p>
            <a:pPr eaLnBrk="1" hangingPunct="1"/>
            <a:r>
              <a:rPr lang="en-US" smtClean="0"/>
              <a:t>Diabetes Care Guidelines- ADA</a:t>
            </a:r>
          </a:p>
        </p:txBody>
      </p:sp>
      <p:sp>
        <p:nvSpPr>
          <p:cNvPr id="1956867" name="Rectangle 3"/>
          <p:cNvSpPr>
            <a:spLocks noGrp="1" noChangeArrowheads="1"/>
          </p:cNvSpPr>
          <p:nvPr>
            <p:ph sz="quarter" idx="1"/>
          </p:nvPr>
        </p:nvSpPr>
        <p:spPr/>
        <p:txBody>
          <a:bodyPr lIns="90477" tIns="44445" rIns="90477" bIns="44445">
            <a:normAutofit/>
          </a:bodyPr>
          <a:lstStyle/>
          <a:p>
            <a:pPr eaLnBrk="1" hangingPunct="1">
              <a:lnSpc>
                <a:spcPct val="90000"/>
              </a:lnSpc>
              <a:buFont typeface="Wingdings" pitchFamily="2" charset="2"/>
              <a:buNone/>
            </a:pPr>
            <a:r>
              <a:rPr lang="en-US" u="sng" dirty="0" smtClean="0"/>
              <a:t>	</a:t>
            </a:r>
            <a:r>
              <a:rPr lang="en-US" u="sng" dirty="0" smtClean="0">
                <a:solidFill>
                  <a:schemeClr val="tx2">
                    <a:lumMod val="75000"/>
                  </a:schemeClr>
                </a:solidFill>
              </a:rPr>
              <a:t>Test / Exam			Frequency		 </a:t>
            </a:r>
          </a:p>
          <a:p>
            <a:pPr eaLnBrk="1" hangingPunct="1">
              <a:lnSpc>
                <a:spcPct val="90000"/>
              </a:lnSpc>
              <a:buSzPct val="60000"/>
            </a:pPr>
            <a:r>
              <a:rPr lang="en-US" sz="2400" b="1" dirty="0" smtClean="0">
                <a:solidFill>
                  <a:schemeClr val="tx2">
                    <a:lumMod val="75000"/>
                  </a:schemeClr>
                </a:solidFill>
              </a:rPr>
              <a:t>A</a:t>
            </a:r>
            <a:r>
              <a:rPr lang="en-US" sz="2400" dirty="0" smtClean="0">
                <a:solidFill>
                  <a:schemeClr val="tx2">
                    <a:lumMod val="75000"/>
                  </a:schemeClr>
                </a:solidFill>
              </a:rPr>
              <a:t>1c 					At least twice a year</a:t>
            </a:r>
          </a:p>
          <a:p>
            <a:pPr eaLnBrk="1" hangingPunct="1">
              <a:lnSpc>
                <a:spcPct val="90000"/>
              </a:lnSpc>
              <a:buSzPct val="60000"/>
            </a:pPr>
            <a:r>
              <a:rPr lang="en-US" sz="2400" b="1" dirty="0" smtClean="0">
                <a:solidFill>
                  <a:schemeClr val="tx2">
                    <a:lumMod val="75000"/>
                  </a:schemeClr>
                </a:solidFill>
              </a:rPr>
              <a:t>B</a:t>
            </a:r>
            <a:r>
              <a:rPr lang="en-US" sz="2400" dirty="0" smtClean="0">
                <a:solidFill>
                  <a:schemeClr val="tx2">
                    <a:lumMod val="75000"/>
                  </a:schemeClr>
                </a:solidFill>
              </a:rPr>
              <a:t>/P 	</a:t>
            </a:r>
            <a:r>
              <a:rPr lang="en-US" sz="2400" dirty="0" smtClean="0"/>
              <a:t>				</a:t>
            </a:r>
            <a:r>
              <a:rPr lang="en-US" sz="2400" dirty="0" smtClean="0">
                <a:solidFill>
                  <a:schemeClr val="tx2">
                    <a:lumMod val="75000"/>
                  </a:schemeClr>
                </a:solidFill>
              </a:rPr>
              <a:t>Each diabetes visit</a:t>
            </a:r>
          </a:p>
          <a:p>
            <a:pPr eaLnBrk="1" hangingPunct="1">
              <a:lnSpc>
                <a:spcPct val="90000"/>
              </a:lnSpc>
              <a:buSzPct val="60000"/>
            </a:pPr>
            <a:r>
              <a:rPr lang="en-US" sz="2400" b="1" dirty="0" smtClean="0">
                <a:solidFill>
                  <a:schemeClr val="tx2">
                    <a:lumMod val="75000"/>
                  </a:schemeClr>
                </a:solidFill>
              </a:rPr>
              <a:t>C</a:t>
            </a:r>
            <a:r>
              <a:rPr lang="en-US" sz="2400" dirty="0" smtClean="0">
                <a:solidFill>
                  <a:schemeClr val="tx2">
                    <a:lumMod val="75000"/>
                  </a:schemeClr>
                </a:solidFill>
              </a:rPr>
              <a:t>holesterol (LDL, HDL, Tri)		Yearly (less if normal)</a:t>
            </a:r>
            <a:r>
              <a:rPr lang="en-US" sz="2400" dirty="0" smtClean="0"/>
              <a:t>	</a:t>
            </a:r>
          </a:p>
          <a:p>
            <a:pPr eaLnBrk="1" hangingPunct="1">
              <a:lnSpc>
                <a:spcPct val="90000"/>
              </a:lnSpc>
              <a:buSzPct val="60000"/>
            </a:pPr>
            <a:r>
              <a:rPr lang="en-US" sz="2400" dirty="0" smtClean="0"/>
              <a:t>Weight				each diabetes visit</a:t>
            </a:r>
          </a:p>
          <a:p>
            <a:pPr eaLnBrk="1" hangingPunct="1">
              <a:lnSpc>
                <a:spcPct val="90000"/>
              </a:lnSpc>
              <a:buSzPct val="60000"/>
            </a:pPr>
            <a:r>
              <a:rPr lang="en-US" sz="2400" dirty="0" err="1" smtClean="0"/>
              <a:t>Microalbumin</a:t>
            </a:r>
            <a:r>
              <a:rPr lang="en-US" sz="2400" dirty="0" smtClean="0"/>
              <a:t>/GFR/</a:t>
            </a:r>
            <a:r>
              <a:rPr lang="en-US" sz="2400" dirty="0" err="1" smtClean="0"/>
              <a:t>Creat</a:t>
            </a:r>
            <a:r>
              <a:rPr lang="en-US" sz="2400" dirty="0" smtClean="0"/>
              <a:t> 		Yearly</a:t>
            </a:r>
          </a:p>
          <a:p>
            <a:pPr eaLnBrk="1" hangingPunct="1">
              <a:lnSpc>
                <a:spcPct val="90000"/>
              </a:lnSpc>
              <a:buFont typeface="Wingdings" pitchFamily="2" charset="2"/>
              <a:buBlip>
                <a:blip r:embed="rId3"/>
              </a:buBlip>
            </a:pPr>
            <a:r>
              <a:rPr lang="en-US" sz="2400" dirty="0" smtClean="0"/>
              <a:t>Eye exam 				Yearly</a:t>
            </a:r>
          </a:p>
          <a:p>
            <a:pPr eaLnBrk="1" hangingPunct="1">
              <a:lnSpc>
                <a:spcPct val="90000"/>
              </a:lnSpc>
              <a:buFont typeface="Wingdings" pitchFamily="2" charset="2"/>
              <a:buBlip>
                <a:blip r:embed="rId3"/>
              </a:buBlip>
            </a:pPr>
            <a:r>
              <a:rPr lang="en-US" sz="2400" dirty="0" smtClean="0"/>
              <a:t>Dental Care				At least twice a year</a:t>
            </a:r>
          </a:p>
          <a:p>
            <a:pPr eaLnBrk="1" hangingPunct="1">
              <a:lnSpc>
                <a:spcPct val="90000"/>
              </a:lnSpc>
              <a:buFont typeface="Wingdings" pitchFamily="2" charset="2"/>
              <a:buBlip>
                <a:blip r:embed="rId3"/>
              </a:buBlip>
            </a:pPr>
            <a:r>
              <a:rPr lang="en-US" sz="2400" dirty="0" smtClean="0"/>
              <a:t>Comprehensive Foot Exam		Yearly (more if high risk)</a:t>
            </a:r>
          </a:p>
          <a:p>
            <a:pPr eaLnBrk="1" hangingPunct="1">
              <a:lnSpc>
                <a:spcPct val="90000"/>
              </a:lnSpc>
              <a:buFont typeface="Wingdings" pitchFamily="2" charset="2"/>
              <a:buBlip>
                <a:blip r:embed="rId3"/>
              </a:buBlip>
            </a:pPr>
            <a:r>
              <a:rPr lang="en-US" sz="2400" dirty="0" smtClean="0"/>
              <a:t>Physical Activity Plan		As needed to meet goals</a:t>
            </a:r>
          </a:p>
          <a:p>
            <a:pPr eaLnBrk="1" hangingPunct="1">
              <a:lnSpc>
                <a:spcPct val="90000"/>
              </a:lnSpc>
              <a:buFont typeface="Wingdings" pitchFamily="2" charset="2"/>
              <a:buBlip>
                <a:blip r:embed="rId3"/>
              </a:buBlip>
            </a:pPr>
            <a:r>
              <a:rPr lang="en-US" sz="2400" dirty="0" smtClean="0"/>
              <a:t>Preconception counseling		As needed</a:t>
            </a:r>
          </a:p>
        </p:txBody>
      </p:sp>
    </p:spTree>
    <p:custDataLst>
      <p:tags r:id="rId1"/>
    </p:custDataLst>
    <p:extLst>
      <p:ext uri="{BB962C8B-B14F-4D97-AF65-F5344CB8AC3E}">
        <p14:creationId xmlns:p14="http://schemas.microsoft.com/office/powerpoint/2010/main" val="2796118004"/>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956867">
                                            <p:txEl>
                                              <p:pRg st="0" end="0"/>
                                            </p:txEl>
                                          </p:spTgt>
                                        </p:tgtEl>
                                        <p:attrNameLst>
                                          <p:attrName>style.visibility</p:attrName>
                                        </p:attrNameLst>
                                      </p:cBhvr>
                                      <p:to>
                                        <p:strVal val="visible"/>
                                      </p:to>
                                    </p:set>
                                    <p:anim calcmode="lin" valueType="num">
                                      <p:cBhvr additive="base">
                                        <p:cTn id="7" dur="500" fill="hold"/>
                                        <p:tgtEl>
                                          <p:spTgt spid="195686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956867">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956867">
                                            <p:txEl>
                                              <p:pRg st="1" end="1"/>
                                            </p:txEl>
                                          </p:spTgt>
                                        </p:tgtEl>
                                        <p:attrNameLst>
                                          <p:attrName>style.visibility</p:attrName>
                                        </p:attrNameLst>
                                      </p:cBhvr>
                                      <p:to>
                                        <p:strVal val="visible"/>
                                      </p:to>
                                    </p:set>
                                    <p:anim calcmode="lin" valueType="num">
                                      <p:cBhvr additive="base">
                                        <p:cTn id="11" dur="500" fill="hold"/>
                                        <p:tgtEl>
                                          <p:spTgt spid="1956867">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1956867">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956867">
                                            <p:txEl>
                                              <p:pRg st="2" end="2"/>
                                            </p:txEl>
                                          </p:spTgt>
                                        </p:tgtEl>
                                        <p:attrNameLst>
                                          <p:attrName>style.visibility</p:attrName>
                                        </p:attrNameLst>
                                      </p:cBhvr>
                                      <p:to>
                                        <p:strVal val="visible"/>
                                      </p:to>
                                    </p:set>
                                    <p:anim calcmode="lin" valueType="num">
                                      <p:cBhvr additive="base">
                                        <p:cTn id="15" dur="500" fill="hold"/>
                                        <p:tgtEl>
                                          <p:spTgt spid="1956867">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1956867">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956867">
                                            <p:txEl>
                                              <p:pRg st="3" end="3"/>
                                            </p:txEl>
                                          </p:spTgt>
                                        </p:tgtEl>
                                        <p:attrNameLst>
                                          <p:attrName>style.visibility</p:attrName>
                                        </p:attrNameLst>
                                      </p:cBhvr>
                                      <p:to>
                                        <p:strVal val="visible"/>
                                      </p:to>
                                    </p:set>
                                    <p:anim calcmode="lin" valueType="num">
                                      <p:cBhvr additive="base">
                                        <p:cTn id="19" dur="500" fill="hold"/>
                                        <p:tgtEl>
                                          <p:spTgt spid="1956867">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956867">
                                            <p:txEl>
                                              <p:pRg st="3" end="3"/>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956867">
                                            <p:txEl>
                                              <p:pRg st="4" end="4"/>
                                            </p:txEl>
                                          </p:spTgt>
                                        </p:tgtEl>
                                        <p:attrNameLst>
                                          <p:attrName>style.visibility</p:attrName>
                                        </p:attrNameLst>
                                      </p:cBhvr>
                                      <p:to>
                                        <p:strVal val="visible"/>
                                      </p:to>
                                    </p:set>
                                    <p:anim calcmode="lin" valueType="num">
                                      <p:cBhvr additive="base">
                                        <p:cTn id="23" dur="500" fill="hold"/>
                                        <p:tgtEl>
                                          <p:spTgt spid="1956867">
                                            <p:txEl>
                                              <p:pRg st="4" end="4"/>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1956867">
                                            <p:txEl>
                                              <p:pRg st="4" end="4"/>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1956867">
                                            <p:txEl>
                                              <p:pRg st="5" end="5"/>
                                            </p:txEl>
                                          </p:spTgt>
                                        </p:tgtEl>
                                        <p:attrNameLst>
                                          <p:attrName>style.visibility</p:attrName>
                                        </p:attrNameLst>
                                      </p:cBhvr>
                                      <p:to>
                                        <p:strVal val="visible"/>
                                      </p:to>
                                    </p:set>
                                    <p:anim calcmode="lin" valueType="num">
                                      <p:cBhvr additive="base">
                                        <p:cTn id="27" dur="500" fill="hold"/>
                                        <p:tgtEl>
                                          <p:spTgt spid="1956867">
                                            <p:txEl>
                                              <p:pRg st="5" end="5"/>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1956867">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29" fill="hold" nodeType="clickPar">
                      <p:stCondLst>
                        <p:cond delay="indefinite"/>
                      </p:stCondLst>
                      <p:childTnLst>
                        <p:par>
                          <p:cTn id="30" fill="hold" nodeType="withGroup">
                            <p:stCondLst>
                              <p:cond delay="0"/>
                            </p:stCondLst>
                            <p:childTnLst>
                              <p:par>
                                <p:cTn id="31" presetID="2" presetClass="entr" presetSubtype="4" fill="hold" nodeType="clickEffect">
                                  <p:stCondLst>
                                    <p:cond delay="0"/>
                                  </p:stCondLst>
                                  <p:childTnLst>
                                    <p:set>
                                      <p:cBhvr>
                                        <p:cTn id="32" dur="1" fill="hold">
                                          <p:stCondLst>
                                            <p:cond delay="0"/>
                                          </p:stCondLst>
                                        </p:cTn>
                                        <p:tgtEl>
                                          <p:spTgt spid="1956867">
                                            <p:txEl>
                                              <p:pRg st="6" end="6"/>
                                            </p:txEl>
                                          </p:spTgt>
                                        </p:tgtEl>
                                        <p:attrNameLst>
                                          <p:attrName>style.visibility</p:attrName>
                                        </p:attrNameLst>
                                      </p:cBhvr>
                                      <p:to>
                                        <p:strVal val="visible"/>
                                      </p:to>
                                    </p:set>
                                    <p:anim calcmode="lin" valueType="num">
                                      <p:cBhvr additive="base">
                                        <p:cTn id="33" dur="500" fill="hold"/>
                                        <p:tgtEl>
                                          <p:spTgt spid="1956867">
                                            <p:txEl>
                                              <p:pRg st="6" end="6"/>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1956867">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nodeType="clickEffect">
                                  <p:stCondLst>
                                    <p:cond delay="0"/>
                                  </p:stCondLst>
                                  <p:childTnLst>
                                    <p:set>
                                      <p:cBhvr>
                                        <p:cTn id="38" dur="1" fill="hold">
                                          <p:stCondLst>
                                            <p:cond delay="0"/>
                                          </p:stCondLst>
                                        </p:cTn>
                                        <p:tgtEl>
                                          <p:spTgt spid="1956867">
                                            <p:txEl>
                                              <p:pRg st="7" end="7"/>
                                            </p:txEl>
                                          </p:spTgt>
                                        </p:tgtEl>
                                        <p:attrNameLst>
                                          <p:attrName>style.visibility</p:attrName>
                                        </p:attrNameLst>
                                      </p:cBhvr>
                                      <p:to>
                                        <p:strVal val="visible"/>
                                      </p:to>
                                    </p:set>
                                    <p:anim calcmode="lin" valueType="num">
                                      <p:cBhvr additive="base">
                                        <p:cTn id="39" dur="500" fill="hold"/>
                                        <p:tgtEl>
                                          <p:spTgt spid="1956867">
                                            <p:txEl>
                                              <p:pRg st="7" end="7"/>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1956867">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41" fill="hold" nodeType="clickPar">
                      <p:stCondLst>
                        <p:cond delay="indefinite"/>
                      </p:stCondLst>
                      <p:childTnLst>
                        <p:par>
                          <p:cTn id="42" fill="hold" nodeType="withGroup">
                            <p:stCondLst>
                              <p:cond delay="0"/>
                            </p:stCondLst>
                            <p:childTnLst>
                              <p:par>
                                <p:cTn id="43" presetID="2" presetClass="entr" presetSubtype="4" fill="hold" nodeType="clickEffect">
                                  <p:stCondLst>
                                    <p:cond delay="0"/>
                                  </p:stCondLst>
                                  <p:childTnLst>
                                    <p:set>
                                      <p:cBhvr>
                                        <p:cTn id="44" dur="1" fill="hold">
                                          <p:stCondLst>
                                            <p:cond delay="0"/>
                                          </p:stCondLst>
                                        </p:cTn>
                                        <p:tgtEl>
                                          <p:spTgt spid="1956867">
                                            <p:txEl>
                                              <p:pRg st="8" end="8"/>
                                            </p:txEl>
                                          </p:spTgt>
                                        </p:tgtEl>
                                        <p:attrNameLst>
                                          <p:attrName>style.visibility</p:attrName>
                                        </p:attrNameLst>
                                      </p:cBhvr>
                                      <p:to>
                                        <p:strVal val="visible"/>
                                      </p:to>
                                    </p:set>
                                    <p:anim calcmode="lin" valueType="num">
                                      <p:cBhvr additive="base">
                                        <p:cTn id="45" dur="500" fill="hold"/>
                                        <p:tgtEl>
                                          <p:spTgt spid="1956867">
                                            <p:txEl>
                                              <p:pRg st="8" end="8"/>
                                            </p:txEl>
                                          </p:spTgt>
                                        </p:tgtEl>
                                        <p:attrNameLst>
                                          <p:attrName>ppt_x</p:attrName>
                                        </p:attrNameLst>
                                      </p:cBhvr>
                                      <p:tavLst>
                                        <p:tav tm="0">
                                          <p:val>
                                            <p:strVal val="#ppt_x"/>
                                          </p:val>
                                        </p:tav>
                                        <p:tav tm="100000">
                                          <p:val>
                                            <p:strVal val="#ppt_x"/>
                                          </p:val>
                                        </p:tav>
                                      </p:tavLst>
                                    </p:anim>
                                    <p:anim calcmode="lin" valueType="num">
                                      <p:cBhvr additive="base">
                                        <p:cTn id="46" dur="500" fill="hold"/>
                                        <p:tgtEl>
                                          <p:spTgt spid="1956867">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47" fill="hold" nodeType="clickPar">
                      <p:stCondLst>
                        <p:cond delay="indefinite"/>
                      </p:stCondLst>
                      <p:childTnLst>
                        <p:par>
                          <p:cTn id="48" fill="hold" nodeType="withGroup">
                            <p:stCondLst>
                              <p:cond delay="0"/>
                            </p:stCondLst>
                            <p:childTnLst>
                              <p:par>
                                <p:cTn id="49" presetID="2" presetClass="entr" presetSubtype="4" fill="hold" nodeType="clickEffect">
                                  <p:stCondLst>
                                    <p:cond delay="0"/>
                                  </p:stCondLst>
                                  <p:childTnLst>
                                    <p:set>
                                      <p:cBhvr>
                                        <p:cTn id="50" dur="1" fill="hold">
                                          <p:stCondLst>
                                            <p:cond delay="0"/>
                                          </p:stCondLst>
                                        </p:cTn>
                                        <p:tgtEl>
                                          <p:spTgt spid="1956867">
                                            <p:txEl>
                                              <p:pRg st="9" end="9"/>
                                            </p:txEl>
                                          </p:spTgt>
                                        </p:tgtEl>
                                        <p:attrNameLst>
                                          <p:attrName>style.visibility</p:attrName>
                                        </p:attrNameLst>
                                      </p:cBhvr>
                                      <p:to>
                                        <p:strVal val="visible"/>
                                      </p:to>
                                    </p:set>
                                    <p:anim calcmode="lin" valueType="num">
                                      <p:cBhvr additive="base">
                                        <p:cTn id="51" dur="500" fill="hold"/>
                                        <p:tgtEl>
                                          <p:spTgt spid="1956867">
                                            <p:txEl>
                                              <p:pRg st="9" end="9"/>
                                            </p:txEl>
                                          </p:spTgt>
                                        </p:tgtEl>
                                        <p:attrNameLst>
                                          <p:attrName>ppt_x</p:attrName>
                                        </p:attrNameLst>
                                      </p:cBhvr>
                                      <p:tavLst>
                                        <p:tav tm="0">
                                          <p:val>
                                            <p:strVal val="#ppt_x"/>
                                          </p:val>
                                        </p:tav>
                                        <p:tav tm="100000">
                                          <p:val>
                                            <p:strVal val="#ppt_x"/>
                                          </p:val>
                                        </p:tav>
                                      </p:tavLst>
                                    </p:anim>
                                    <p:anim calcmode="lin" valueType="num">
                                      <p:cBhvr additive="base">
                                        <p:cTn id="52" dur="500" fill="hold"/>
                                        <p:tgtEl>
                                          <p:spTgt spid="1956867">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53" fill="hold" nodeType="clickPar">
                      <p:stCondLst>
                        <p:cond delay="indefinite"/>
                      </p:stCondLst>
                      <p:childTnLst>
                        <p:par>
                          <p:cTn id="54" fill="hold" nodeType="withGroup">
                            <p:stCondLst>
                              <p:cond delay="0"/>
                            </p:stCondLst>
                            <p:childTnLst>
                              <p:par>
                                <p:cTn id="55" presetID="2" presetClass="entr" presetSubtype="4" fill="hold" nodeType="clickEffect">
                                  <p:stCondLst>
                                    <p:cond delay="0"/>
                                  </p:stCondLst>
                                  <p:childTnLst>
                                    <p:set>
                                      <p:cBhvr>
                                        <p:cTn id="56" dur="1" fill="hold">
                                          <p:stCondLst>
                                            <p:cond delay="0"/>
                                          </p:stCondLst>
                                        </p:cTn>
                                        <p:tgtEl>
                                          <p:spTgt spid="1956867">
                                            <p:txEl>
                                              <p:pRg st="10" end="10"/>
                                            </p:txEl>
                                          </p:spTgt>
                                        </p:tgtEl>
                                        <p:attrNameLst>
                                          <p:attrName>style.visibility</p:attrName>
                                        </p:attrNameLst>
                                      </p:cBhvr>
                                      <p:to>
                                        <p:strVal val="visible"/>
                                      </p:to>
                                    </p:set>
                                    <p:anim calcmode="lin" valueType="num">
                                      <p:cBhvr additive="base">
                                        <p:cTn id="57" dur="500" fill="hold"/>
                                        <p:tgtEl>
                                          <p:spTgt spid="1956867">
                                            <p:txEl>
                                              <p:pRg st="10" end="10"/>
                                            </p:txEl>
                                          </p:spTgt>
                                        </p:tgtEl>
                                        <p:attrNameLst>
                                          <p:attrName>ppt_x</p:attrName>
                                        </p:attrNameLst>
                                      </p:cBhvr>
                                      <p:tavLst>
                                        <p:tav tm="0">
                                          <p:val>
                                            <p:strVal val="#ppt_x"/>
                                          </p:val>
                                        </p:tav>
                                        <p:tav tm="100000">
                                          <p:val>
                                            <p:strVal val="#ppt_x"/>
                                          </p:val>
                                        </p:tav>
                                      </p:tavLst>
                                    </p:anim>
                                    <p:anim calcmode="lin" valueType="num">
                                      <p:cBhvr additive="base">
                                        <p:cTn id="58" dur="500" fill="hold"/>
                                        <p:tgtEl>
                                          <p:spTgt spid="1956867">
                                            <p:txEl>
                                              <p:pRg st="10" end="1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9" name="Title 1"/>
          <p:cNvSpPr>
            <a:spLocks noGrp="1"/>
          </p:cNvSpPr>
          <p:nvPr>
            <p:ph type="title"/>
          </p:nvPr>
        </p:nvSpPr>
        <p:spPr/>
        <p:txBody>
          <a:bodyPr>
            <a:normAutofit/>
          </a:bodyPr>
          <a:lstStyle/>
          <a:p>
            <a:r>
              <a:rPr lang="en-US" dirty="0" smtClean="0"/>
              <a:t>Vaccinations- Immunizations</a:t>
            </a:r>
          </a:p>
        </p:txBody>
      </p:sp>
      <p:sp>
        <p:nvSpPr>
          <p:cNvPr id="157700" name="Content Placeholder 2"/>
          <p:cNvSpPr>
            <a:spLocks noGrp="1"/>
          </p:cNvSpPr>
          <p:nvPr>
            <p:ph sz="quarter" idx="1"/>
          </p:nvPr>
        </p:nvSpPr>
        <p:spPr/>
        <p:txBody>
          <a:bodyPr/>
          <a:lstStyle/>
          <a:p>
            <a:r>
              <a:rPr lang="en-US" sz="2800" dirty="0" smtClean="0"/>
              <a:t>Flu vaccine</a:t>
            </a:r>
          </a:p>
          <a:p>
            <a:pPr lvl="1"/>
            <a:r>
              <a:rPr lang="en-US" sz="2800" dirty="0" smtClean="0"/>
              <a:t>every year starting 6 months</a:t>
            </a:r>
          </a:p>
          <a:p>
            <a:r>
              <a:rPr lang="en-US" sz="2800" dirty="0" smtClean="0"/>
              <a:t>Pneumococcal  starting at 2 years.</a:t>
            </a:r>
          </a:p>
          <a:p>
            <a:pPr lvl="1"/>
            <a:r>
              <a:rPr lang="en-US" sz="2800" dirty="0" smtClean="0"/>
              <a:t>One time Revaccination for those over 64 and had first vaccine &gt;5 years prior </a:t>
            </a:r>
          </a:p>
          <a:p>
            <a:r>
              <a:rPr lang="en-US" sz="2800" dirty="0" smtClean="0"/>
              <a:t>Hepatitis B Vaccine </a:t>
            </a:r>
            <a:r>
              <a:rPr lang="en-US" sz="2400" dirty="0" smtClean="0"/>
              <a:t>(ADA </a:t>
            </a:r>
            <a:r>
              <a:rPr lang="en-US" sz="2400" dirty="0" err="1" smtClean="0"/>
              <a:t>Stds</a:t>
            </a:r>
            <a:r>
              <a:rPr lang="en-US" sz="2400" dirty="0" smtClean="0"/>
              <a:t> 2013, </a:t>
            </a:r>
            <a:r>
              <a:rPr lang="en-US" sz="2400" dirty="0" err="1" smtClean="0"/>
              <a:t>pg</a:t>
            </a:r>
            <a:r>
              <a:rPr lang="en-US" sz="2400" dirty="0" smtClean="0"/>
              <a:t> s28)</a:t>
            </a:r>
          </a:p>
          <a:p>
            <a:pPr lvl="1"/>
            <a:r>
              <a:rPr lang="en-US" sz="2800" dirty="0" smtClean="0"/>
              <a:t>For diabetes </a:t>
            </a:r>
            <a:r>
              <a:rPr lang="en-US" sz="2800" dirty="0" err="1" smtClean="0"/>
              <a:t>pts</a:t>
            </a:r>
            <a:r>
              <a:rPr lang="en-US" sz="2800" dirty="0" smtClean="0"/>
              <a:t> age 19 – 59 (not previously vaccinated) </a:t>
            </a:r>
          </a:p>
          <a:p>
            <a:pPr lvl="1"/>
            <a:r>
              <a:rPr lang="en-US" sz="2800" dirty="0" smtClean="0"/>
              <a:t>Double risk of </a:t>
            </a:r>
            <a:r>
              <a:rPr lang="en-US" sz="2800" dirty="0" err="1" smtClean="0"/>
              <a:t>Hep</a:t>
            </a:r>
            <a:r>
              <a:rPr lang="en-US" sz="2800" dirty="0" smtClean="0"/>
              <a:t> B due to lancing devices/ glucose meter exposure</a:t>
            </a:r>
          </a:p>
          <a:p>
            <a:endParaRPr lang="en-US" dirty="0" smtClean="0"/>
          </a:p>
        </p:txBody>
      </p:sp>
      <p:pic>
        <p:nvPicPr>
          <p:cNvPr id="157698" name="Picture 2" descr="C:\Users\Beverly\AppData\Local\Microsoft\Windows\Temporary Internet Files\Content.IE5\DJWH7WCO\MC900280753[1].wm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629400" y="914400"/>
            <a:ext cx="2013977"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27517113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2" descr="pancrea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0" y="0"/>
            <a:ext cx="8382000" cy="628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446883888"/>
      </p:ext>
    </p:extLst>
  </p:cSld>
  <p:clrMapOvr>
    <a:masterClrMapping/>
  </p:clrMapOvr>
  <p:transition>
    <p:random/>
  </p:transition>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p:cNvSpPr>
            <a:spLocks noGrp="1" noChangeArrowheads="1"/>
          </p:cNvSpPr>
          <p:nvPr>
            <p:ph type="title"/>
          </p:nvPr>
        </p:nvSpPr>
        <p:spPr>
          <a:xfrm>
            <a:off x="228600" y="76200"/>
            <a:ext cx="8229600" cy="1219200"/>
          </a:xfrm>
        </p:spPr>
        <p:txBody>
          <a:bodyPr>
            <a:normAutofit fontScale="90000"/>
          </a:bodyPr>
          <a:lstStyle/>
          <a:p>
            <a:pPr eaLnBrk="1" hangingPunct="1"/>
            <a:r>
              <a:rPr lang="en-US" dirty="0" smtClean="0"/>
              <a:t>Mr. Jones -  What are Your Recommendations?</a:t>
            </a:r>
          </a:p>
        </p:txBody>
      </p:sp>
      <p:sp>
        <p:nvSpPr>
          <p:cNvPr id="1700867" name="Rectangle 3"/>
          <p:cNvSpPr>
            <a:spLocks noGrp="1" noChangeArrowheads="1"/>
          </p:cNvSpPr>
          <p:nvPr>
            <p:ph sz="quarter" idx="1"/>
          </p:nvPr>
        </p:nvSpPr>
        <p:spPr>
          <a:xfrm>
            <a:off x="457200" y="1447800"/>
            <a:ext cx="4343400" cy="4709160"/>
          </a:xfrm>
        </p:spPr>
        <p:txBody>
          <a:bodyPr>
            <a:normAutofit lnSpcReduction="10000"/>
          </a:bodyPr>
          <a:lstStyle/>
          <a:p>
            <a:pPr eaLnBrk="1" hangingPunct="1">
              <a:buFont typeface="Wingdings" pitchFamily="2" charset="2"/>
              <a:buNone/>
              <a:defRPr/>
            </a:pPr>
            <a:r>
              <a:rPr lang="en-US" b="1" dirty="0" smtClean="0"/>
              <a:t>Patient Profile</a:t>
            </a:r>
          </a:p>
          <a:p>
            <a:pPr eaLnBrk="1" hangingPunct="1">
              <a:buFont typeface="Wingdings" pitchFamily="2" charset="2"/>
              <a:buNone/>
              <a:defRPr/>
            </a:pPr>
            <a:r>
              <a:rPr lang="en-US" dirty="0" smtClean="0"/>
              <a:t>64 </a:t>
            </a:r>
            <a:r>
              <a:rPr lang="en-US" dirty="0" err="1" smtClean="0"/>
              <a:t>yr</a:t>
            </a:r>
            <a:r>
              <a:rPr lang="en-US" dirty="0" smtClean="0"/>
              <a:t> old with type 2 for 11 yrs. </a:t>
            </a:r>
            <a:r>
              <a:rPr lang="en-US" dirty="0" err="1" smtClean="0"/>
              <a:t>Hx</a:t>
            </a:r>
            <a:r>
              <a:rPr lang="en-US" dirty="0" smtClean="0"/>
              <a:t> of CVD.</a:t>
            </a:r>
          </a:p>
          <a:p>
            <a:pPr eaLnBrk="1" hangingPunct="1">
              <a:buFont typeface="Wingdings" pitchFamily="2" charset="2"/>
              <a:buNone/>
              <a:defRPr/>
            </a:pPr>
            <a:r>
              <a:rPr lang="en-US" dirty="0" smtClean="0"/>
              <a:t>Labs:</a:t>
            </a:r>
          </a:p>
          <a:p>
            <a:pPr lvl="1" eaLnBrk="1" hangingPunct="1">
              <a:defRPr/>
            </a:pPr>
            <a:r>
              <a:rPr lang="en-US" dirty="0" smtClean="0"/>
              <a:t>A1c 9.3%</a:t>
            </a:r>
          </a:p>
          <a:p>
            <a:pPr lvl="1" eaLnBrk="1" hangingPunct="1">
              <a:defRPr/>
            </a:pPr>
            <a:r>
              <a:rPr lang="en-US" dirty="0" smtClean="0"/>
              <a:t>HDL 37 mg/dl</a:t>
            </a:r>
          </a:p>
          <a:p>
            <a:pPr lvl="1" eaLnBrk="1" hangingPunct="1">
              <a:defRPr/>
            </a:pPr>
            <a:r>
              <a:rPr lang="en-US" dirty="0" smtClean="0"/>
              <a:t>LDL 114 mg/dl</a:t>
            </a:r>
          </a:p>
          <a:p>
            <a:pPr lvl="1" eaLnBrk="1" hangingPunct="1">
              <a:defRPr/>
            </a:pPr>
            <a:r>
              <a:rPr lang="en-US" dirty="0" smtClean="0"/>
              <a:t>Triglyceride 260mg/dl</a:t>
            </a:r>
          </a:p>
          <a:p>
            <a:pPr lvl="1" eaLnBrk="1" hangingPunct="1">
              <a:defRPr/>
            </a:pPr>
            <a:r>
              <a:rPr lang="en-US" dirty="0" smtClean="0"/>
              <a:t>Proteinuria - </a:t>
            </a:r>
            <a:r>
              <a:rPr lang="en-US" dirty="0" err="1" smtClean="0"/>
              <a:t>neg</a:t>
            </a:r>
            <a:r>
              <a:rPr lang="en-US" dirty="0" smtClean="0"/>
              <a:t> </a:t>
            </a:r>
          </a:p>
          <a:p>
            <a:pPr lvl="1" eaLnBrk="1" hangingPunct="1">
              <a:defRPr/>
            </a:pPr>
            <a:r>
              <a:rPr lang="en-US" dirty="0" smtClean="0"/>
              <a:t>B/P 142/92</a:t>
            </a:r>
          </a:p>
        </p:txBody>
      </p:sp>
      <p:sp>
        <p:nvSpPr>
          <p:cNvPr id="1700868" name="Rectangle 4"/>
          <p:cNvSpPr>
            <a:spLocks noGrp="1" noChangeArrowheads="1"/>
          </p:cNvSpPr>
          <p:nvPr>
            <p:ph type="body" sz="half" idx="4294967295"/>
          </p:nvPr>
        </p:nvSpPr>
        <p:spPr>
          <a:xfrm>
            <a:off x="4953000" y="1295400"/>
            <a:ext cx="4191000" cy="5089525"/>
          </a:xfrm>
        </p:spPr>
        <p:txBody>
          <a:bodyPr>
            <a:normAutofit/>
          </a:bodyPr>
          <a:lstStyle/>
          <a:p>
            <a:pPr eaLnBrk="1" hangingPunct="1">
              <a:buFont typeface="Wingdings" pitchFamily="2" charset="2"/>
              <a:buNone/>
              <a:defRPr/>
            </a:pPr>
            <a:r>
              <a:rPr lang="en-US" dirty="0" smtClean="0"/>
              <a:t>Self-Care Skills</a:t>
            </a:r>
          </a:p>
          <a:p>
            <a:pPr eaLnBrk="1" hangingPunct="1">
              <a:defRPr/>
            </a:pPr>
            <a:r>
              <a:rPr lang="en-US" dirty="0" smtClean="0"/>
              <a:t>Walks dog around block 3 </a:t>
            </a:r>
            <a:r>
              <a:rPr lang="en-US" dirty="0" err="1" smtClean="0"/>
              <a:t>x’s</a:t>
            </a:r>
            <a:r>
              <a:rPr lang="en-US" dirty="0" smtClean="0"/>
              <a:t> a week</a:t>
            </a:r>
          </a:p>
          <a:p>
            <a:pPr eaLnBrk="1" hangingPunct="1">
              <a:defRPr/>
            </a:pPr>
            <a:r>
              <a:rPr lang="en-US" dirty="0" smtClean="0"/>
              <a:t>Bowls every Friday</a:t>
            </a:r>
          </a:p>
          <a:p>
            <a:pPr eaLnBrk="1" hangingPunct="1">
              <a:defRPr/>
            </a:pPr>
            <a:r>
              <a:rPr lang="en-US" dirty="0" smtClean="0"/>
              <a:t>3 beers daily</a:t>
            </a:r>
          </a:p>
          <a:p>
            <a:pPr eaLnBrk="1" hangingPunct="1">
              <a:defRPr/>
            </a:pPr>
            <a:r>
              <a:rPr lang="en-US" dirty="0" smtClean="0"/>
              <a:t>Widowed, so usually eats out</a:t>
            </a:r>
          </a:p>
          <a:p>
            <a:pPr eaLnBrk="1" hangingPunct="1">
              <a:defRPr/>
            </a:pPr>
            <a:r>
              <a:rPr lang="en-US" dirty="0" smtClean="0"/>
              <a:t>15 lbs overweight</a:t>
            </a:r>
          </a:p>
          <a:p>
            <a:pPr eaLnBrk="1" hangingPunct="1">
              <a:defRPr/>
            </a:pPr>
            <a:r>
              <a:rPr lang="en-US" i="1" dirty="0" smtClean="0"/>
              <a:t>My foot hurts</a:t>
            </a:r>
            <a:endParaRPr lang="en-US" sz="2400" i="1" dirty="0" smtClean="0"/>
          </a:p>
        </p:txBody>
      </p:sp>
    </p:spTree>
    <p:custDataLst>
      <p:tags r:id="rId1"/>
    </p:custDataLst>
    <p:extLst>
      <p:ext uri="{BB962C8B-B14F-4D97-AF65-F5344CB8AC3E}">
        <p14:creationId xmlns:p14="http://schemas.microsoft.com/office/powerpoint/2010/main" val="1396409991"/>
      </p:ext>
    </p:extLst>
  </p:cSld>
  <p:clrMapOvr>
    <a:masterClrMapping/>
  </p:clrMapOvr>
  <p:transition/>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ChangeArrowheads="1"/>
          </p:cNvSpPr>
          <p:nvPr>
            <p:ph type="title"/>
          </p:nvPr>
        </p:nvSpPr>
        <p:spPr>
          <a:xfrm>
            <a:off x="457200" y="152400"/>
            <a:ext cx="8229600" cy="1371600"/>
          </a:xfrm>
        </p:spPr>
        <p:txBody>
          <a:bodyPr>
            <a:normAutofit/>
          </a:bodyPr>
          <a:lstStyle/>
          <a:p>
            <a:pPr eaLnBrk="1" hangingPunct="1"/>
            <a:r>
              <a:rPr lang="en-US" sz="3600" b="1" dirty="0" smtClean="0"/>
              <a:t>Diabetes Bingo “</a:t>
            </a:r>
            <a:r>
              <a:rPr lang="en-US" sz="3600" b="1" dirty="0" err="1" smtClean="0"/>
              <a:t>DiaBingo</a:t>
            </a:r>
            <a:r>
              <a:rPr lang="en-US" sz="3600" b="1" dirty="0" smtClean="0"/>
              <a:t>”</a:t>
            </a:r>
            <a:br>
              <a:rPr lang="en-US" sz="3600" b="1" dirty="0" smtClean="0"/>
            </a:br>
            <a:r>
              <a:rPr lang="en-US" sz="3600" b="1" dirty="0" smtClean="0"/>
              <a:t>Shout out Right Answer</a:t>
            </a:r>
          </a:p>
        </p:txBody>
      </p:sp>
      <p:pic>
        <p:nvPicPr>
          <p:cNvPr id="72708" name="Picture 4" descr="MCj03361540000[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981200" y="1981200"/>
            <a:ext cx="5105400" cy="3975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9388501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p:cNvSpPr>
            <a:spLocks noGrp="1" noChangeArrowheads="1"/>
          </p:cNvSpPr>
          <p:nvPr>
            <p:ph type="title"/>
          </p:nvPr>
        </p:nvSpPr>
        <p:spPr/>
        <p:txBody>
          <a:bodyPr>
            <a:normAutofit/>
          </a:bodyPr>
          <a:lstStyle/>
          <a:p>
            <a:pPr eaLnBrk="1" hangingPunct="1"/>
            <a:r>
              <a:rPr lang="en-US" dirty="0" err="1" smtClean="0"/>
              <a:t>DiaBingo</a:t>
            </a:r>
            <a:r>
              <a:rPr lang="en-US" dirty="0" smtClean="0"/>
              <a:t>- G</a:t>
            </a:r>
          </a:p>
        </p:txBody>
      </p:sp>
      <p:sp>
        <p:nvSpPr>
          <p:cNvPr id="1735683" name="Rectangle 3"/>
          <p:cNvSpPr>
            <a:spLocks noGrp="1" noChangeArrowheads="1"/>
          </p:cNvSpPr>
          <p:nvPr>
            <p:ph sz="quarter" idx="1"/>
          </p:nvPr>
        </p:nvSpPr>
        <p:spPr/>
        <p:txBody>
          <a:bodyPr>
            <a:normAutofit fontScale="92500" lnSpcReduction="10000"/>
          </a:bodyPr>
          <a:lstStyle/>
          <a:p>
            <a:pPr marL="609600" indent="-609600" eaLnBrk="1" hangingPunct="1">
              <a:lnSpc>
                <a:spcPct val="120000"/>
              </a:lnSpc>
              <a:buFont typeface="Wingdings" pitchFamily="2" charset="2"/>
              <a:buNone/>
              <a:defRPr/>
            </a:pPr>
            <a:r>
              <a:rPr lang="en-US" sz="2400" b="1" dirty="0" smtClean="0"/>
              <a:t>G </a:t>
            </a:r>
            <a:r>
              <a:rPr lang="en-US" sz="2000" b="1" dirty="0" smtClean="0"/>
              <a:t>ADA goal for A1c is less than ____%				 </a:t>
            </a:r>
          </a:p>
          <a:p>
            <a:pPr marL="609600" indent="-609600" eaLnBrk="1" hangingPunct="1">
              <a:lnSpc>
                <a:spcPct val="120000"/>
              </a:lnSpc>
              <a:buFont typeface="Wingdings" pitchFamily="2" charset="2"/>
              <a:buNone/>
              <a:defRPr/>
            </a:pPr>
            <a:r>
              <a:rPr lang="en-US" sz="2000" b="1" dirty="0" smtClean="0"/>
              <a:t>G People with DM need to see their provider at least every month	  </a:t>
            </a:r>
            <a:endParaRPr lang="en-US" sz="2000" b="1" u="sng" dirty="0" smtClean="0"/>
          </a:p>
          <a:p>
            <a:pPr marL="609600" indent="-609600" eaLnBrk="1" hangingPunct="1">
              <a:lnSpc>
                <a:spcPct val="120000"/>
              </a:lnSpc>
              <a:buFont typeface="Wingdings" pitchFamily="2" charset="2"/>
              <a:buNone/>
              <a:defRPr/>
            </a:pPr>
            <a:r>
              <a:rPr lang="en-US" sz="2000" b="1" u="sng" dirty="0" smtClean="0"/>
              <a:t>G</a:t>
            </a:r>
            <a:r>
              <a:rPr lang="en-US" sz="2000" u="sng" dirty="0" smtClean="0"/>
              <a:t> </a:t>
            </a:r>
            <a:r>
              <a:rPr lang="en-US" sz="2000" b="1" dirty="0" smtClean="0"/>
              <a:t>Blood pressure goal is less than</a:t>
            </a:r>
            <a:r>
              <a:rPr lang="en-US" sz="2000" dirty="0" smtClean="0"/>
              <a:t>				 </a:t>
            </a:r>
            <a:endParaRPr lang="en-US" sz="2000" u="sng" dirty="0" smtClean="0"/>
          </a:p>
          <a:p>
            <a:pPr marL="609600" indent="-609600" eaLnBrk="1" hangingPunct="1">
              <a:lnSpc>
                <a:spcPct val="120000"/>
              </a:lnSpc>
              <a:buFont typeface="Wingdings" pitchFamily="2" charset="2"/>
              <a:buNone/>
              <a:defRPr/>
            </a:pPr>
            <a:r>
              <a:rPr lang="en-US" sz="2000" b="1" dirty="0" smtClean="0"/>
              <a:t>G People with DM should see eye doctor (ophthalmologist) at least 	 </a:t>
            </a:r>
          </a:p>
          <a:p>
            <a:pPr marL="609600" indent="-609600" eaLnBrk="1" hangingPunct="1">
              <a:lnSpc>
                <a:spcPct val="120000"/>
              </a:lnSpc>
              <a:buFont typeface="Wingdings" pitchFamily="2" charset="2"/>
              <a:buNone/>
              <a:defRPr/>
            </a:pPr>
            <a:r>
              <a:rPr lang="en-US" sz="2000" b="1" dirty="0" smtClean="0"/>
              <a:t>G The goal for triglyceride level is less than 				 </a:t>
            </a:r>
          </a:p>
          <a:p>
            <a:pPr marL="609600" indent="-609600" eaLnBrk="1" hangingPunct="1">
              <a:lnSpc>
                <a:spcPct val="120000"/>
              </a:lnSpc>
              <a:buFont typeface="Wingdings" pitchFamily="2" charset="2"/>
              <a:buNone/>
              <a:defRPr/>
            </a:pPr>
            <a:r>
              <a:rPr lang="en-US" sz="2000" b="1" dirty="0" smtClean="0"/>
              <a:t>G Goal for my HDL cholesterol is more than				 </a:t>
            </a:r>
          </a:p>
          <a:p>
            <a:pPr marL="609600" indent="-609600" eaLnBrk="1" hangingPunct="1">
              <a:lnSpc>
                <a:spcPct val="120000"/>
              </a:lnSpc>
              <a:buFont typeface="Wingdings" pitchFamily="2" charset="2"/>
              <a:buNone/>
              <a:defRPr/>
            </a:pPr>
            <a:r>
              <a:rPr lang="en-US" sz="2000" b="1" dirty="0" smtClean="0"/>
              <a:t>G The goal for blood sugars 1-2 hours after a meal is less than:	 </a:t>
            </a:r>
            <a:r>
              <a:rPr lang="en-US" sz="1400" b="1" dirty="0" smtClean="0"/>
              <a:t>	 </a:t>
            </a:r>
          </a:p>
          <a:p>
            <a:pPr marL="609600" indent="-609600" eaLnBrk="1" hangingPunct="1">
              <a:lnSpc>
                <a:spcPct val="90000"/>
              </a:lnSpc>
              <a:buFont typeface="Wingdings" pitchFamily="2" charset="2"/>
              <a:buNone/>
              <a:defRPr/>
            </a:pPr>
            <a:r>
              <a:rPr lang="en-US" sz="2000" b="1" dirty="0" smtClean="0"/>
              <a:t>G People with DM should get this shot every year 				 </a:t>
            </a:r>
          </a:p>
          <a:p>
            <a:pPr marL="609600" indent="-609600" eaLnBrk="1" hangingPunct="1">
              <a:lnSpc>
                <a:spcPct val="90000"/>
              </a:lnSpc>
              <a:buFont typeface="Wingdings" pitchFamily="2" charset="2"/>
              <a:buNone/>
              <a:defRPr/>
            </a:pPr>
            <a:r>
              <a:rPr lang="en-US" sz="2000" b="1" dirty="0" smtClean="0"/>
              <a:t>G People with DM need to get urine tested yearly for ___________		 </a:t>
            </a:r>
          </a:p>
          <a:p>
            <a:pPr marL="609600" indent="-609600" eaLnBrk="1" hangingPunct="1">
              <a:lnSpc>
                <a:spcPct val="90000"/>
              </a:lnSpc>
              <a:buFont typeface="Wingdings" pitchFamily="2" charset="2"/>
              <a:buNone/>
              <a:defRPr/>
            </a:pPr>
            <a:r>
              <a:rPr lang="en-US" sz="2000" b="1" dirty="0" smtClean="0"/>
              <a:t>G Periodontal disease indicates increased risk for heart disease		 </a:t>
            </a:r>
          </a:p>
          <a:p>
            <a:pPr marL="609600" indent="-609600" eaLnBrk="1" hangingPunct="1">
              <a:lnSpc>
                <a:spcPct val="90000"/>
              </a:lnSpc>
              <a:buFont typeface="Wingdings" pitchFamily="2" charset="2"/>
              <a:buNone/>
              <a:defRPr/>
            </a:pPr>
            <a:r>
              <a:rPr lang="en-US" sz="2000" b="1" dirty="0" smtClean="0"/>
              <a:t>G The goal for blood sugar levels before meals is:	</a:t>
            </a:r>
          </a:p>
          <a:p>
            <a:pPr marL="609600" indent="-609600" eaLnBrk="1" hangingPunct="1">
              <a:lnSpc>
                <a:spcPct val="90000"/>
              </a:lnSpc>
              <a:buFont typeface="Wingdings" pitchFamily="2" charset="2"/>
              <a:buNone/>
              <a:defRPr/>
            </a:pPr>
            <a:r>
              <a:rPr lang="en-US" sz="2000" b="1" dirty="0" smtClean="0"/>
              <a:t>G  The activity goal is to do ___ minutes on most days</a:t>
            </a:r>
            <a:r>
              <a:rPr lang="en-US" sz="1800" b="1" dirty="0" smtClean="0"/>
              <a:t>	</a:t>
            </a:r>
            <a:r>
              <a:rPr lang="en-US" sz="1600" b="1" dirty="0" smtClean="0"/>
              <a:t>	</a:t>
            </a:r>
            <a:r>
              <a:rPr lang="en-US" sz="1400" b="1" dirty="0" smtClean="0"/>
              <a:t> </a:t>
            </a:r>
          </a:p>
        </p:txBody>
      </p:sp>
    </p:spTree>
    <p:custDataLst>
      <p:tags r:id="rId1"/>
    </p:custDataLst>
    <p:extLst>
      <p:ext uri="{BB962C8B-B14F-4D97-AF65-F5344CB8AC3E}">
        <p14:creationId xmlns:p14="http://schemas.microsoft.com/office/powerpoint/2010/main" val="19499596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735683">
                                            <p:txEl>
                                              <p:pRg st="0" end="0"/>
                                            </p:txEl>
                                          </p:spTgt>
                                        </p:tgtEl>
                                        <p:attrNameLst>
                                          <p:attrName>style.visibility</p:attrName>
                                        </p:attrNameLst>
                                      </p:cBhvr>
                                      <p:to>
                                        <p:strVal val="visible"/>
                                      </p:to>
                                    </p:set>
                                    <p:anim calcmode="lin" valueType="num">
                                      <p:cBhvr additive="base">
                                        <p:cTn id="7" dur="500" fill="hold"/>
                                        <p:tgtEl>
                                          <p:spTgt spid="173568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73568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1735683">
                                            <p:txEl>
                                              <p:pRg st="1" end="1"/>
                                            </p:txEl>
                                          </p:spTgt>
                                        </p:tgtEl>
                                        <p:attrNameLst>
                                          <p:attrName>style.visibility</p:attrName>
                                        </p:attrNameLst>
                                      </p:cBhvr>
                                      <p:to>
                                        <p:strVal val="visible"/>
                                      </p:to>
                                    </p:set>
                                    <p:anim calcmode="lin" valueType="num">
                                      <p:cBhvr additive="base">
                                        <p:cTn id="13" dur="500" fill="hold"/>
                                        <p:tgtEl>
                                          <p:spTgt spid="173568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73568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1735683">
                                            <p:txEl>
                                              <p:pRg st="2" end="2"/>
                                            </p:txEl>
                                          </p:spTgt>
                                        </p:tgtEl>
                                        <p:attrNameLst>
                                          <p:attrName>style.visibility</p:attrName>
                                        </p:attrNameLst>
                                      </p:cBhvr>
                                      <p:to>
                                        <p:strVal val="visible"/>
                                      </p:to>
                                    </p:set>
                                    <p:anim calcmode="lin" valueType="num">
                                      <p:cBhvr additive="base">
                                        <p:cTn id="19" dur="500" fill="hold"/>
                                        <p:tgtEl>
                                          <p:spTgt spid="173568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73568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1735683">
                                            <p:txEl>
                                              <p:pRg st="3" end="3"/>
                                            </p:txEl>
                                          </p:spTgt>
                                        </p:tgtEl>
                                        <p:attrNameLst>
                                          <p:attrName>style.visibility</p:attrName>
                                        </p:attrNameLst>
                                      </p:cBhvr>
                                      <p:to>
                                        <p:strVal val="visible"/>
                                      </p:to>
                                    </p:set>
                                    <p:anim calcmode="lin" valueType="num">
                                      <p:cBhvr additive="base">
                                        <p:cTn id="25" dur="500" fill="hold"/>
                                        <p:tgtEl>
                                          <p:spTgt spid="173568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73568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nodeType="clickEffect">
                                  <p:stCondLst>
                                    <p:cond delay="0"/>
                                  </p:stCondLst>
                                  <p:childTnLst>
                                    <p:set>
                                      <p:cBhvr>
                                        <p:cTn id="30" dur="1" fill="hold">
                                          <p:stCondLst>
                                            <p:cond delay="0"/>
                                          </p:stCondLst>
                                        </p:cTn>
                                        <p:tgtEl>
                                          <p:spTgt spid="1735683">
                                            <p:txEl>
                                              <p:pRg st="4" end="4"/>
                                            </p:txEl>
                                          </p:spTgt>
                                        </p:tgtEl>
                                        <p:attrNameLst>
                                          <p:attrName>style.visibility</p:attrName>
                                        </p:attrNameLst>
                                      </p:cBhvr>
                                      <p:to>
                                        <p:strVal val="visible"/>
                                      </p:to>
                                    </p:set>
                                    <p:anim calcmode="lin" valueType="num">
                                      <p:cBhvr additive="base">
                                        <p:cTn id="31" dur="500" fill="hold"/>
                                        <p:tgtEl>
                                          <p:spTgt spid="173568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73568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nodeType="clickEffect">
                                  <p:stCondLst>
                                    <p:cond delay="0"/>
                                  </p:stCondLst>
                                  <p:childTnLst>
                                    <p:set>
                                      <p:cBhvr>
                                        <p:cTn id="36" dur="1" fill="hold">
                                          <p:stCondLst>
                                            <p:cond delay="0"/>
                                          </p:stCondLst>
                                        </p:cTn>
                                        <p:tgtEl>
                                          <p:spTgt spid="1735683">
                                            <p:txEl>
                                              <p:pRg st="5" end="5"/>
                                            </p:txEl>
                                          </p:spTgt>
                                        </p:tgtEl>
                                        <p:attrNameLst>
                                          <p:attrName>style.visibility</p:attrName>
                                        </p:attrNameLst>
                                      </p:cBhvr>
                                      <p:to>
                                        <p:strVal val="visible"/>
                                      </p:to>
                                    </p:set>
                                    <p:anim calcmode="lin" valueType="num">
                                      <p:cBhvr additive="base">
                                        <p:cTn id="37" dur="500" fill="hold"/>
                                        <p:tgtEl>
                                          <p:spTgt spid="173568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73568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4" fill="hold" nodeType="clickEffect">
                                  <p:stCondLst>
                                    <p:cond delay="0"/>
                                  </p:stCondLst>
                                  <p:childTnLst>
                                    <p:set>
                                      <p:cBhvr>
                                        <p:cTn id="42" dur="1" fill="hold">
                                          <p:stCondLst>
                                            <p:cond delay="0"/>
                                          </p:stCondLst>
                                        </p:cTn>
                                        <p:tgtEl>
                                          <p:spTgt spid="1735683">
                                            <p:txEl>
                                              <p:pRg st="6" end="6"/>
                                            </p:txEl>
                                          </p:spTgt>
                                        </p:tgtEl>
                                        <p:attrNameLst>
                                          <p:attrName>style.visibility</p:attrName>
                                        </p:attrNameLst>
                                      </p:cBhvr>
                                      <p:to>
                                        <p:strVal val="visible"/>
                                      </p:to>
                                    </p:set>
                                    <p:anim calcmode="lin" valueType="num">
                                      <p:cBhvr additive="base">
                                        <p:cTn id="43" dur="500" fill="hold"/>
                                        <p:tgtEl>
                                          <p:spTgt spid="1735683">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173568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4" fill="hold" nodeType="clickEffect">
                                  <p:stCondLst>
                                    <p:cond delay="0"/>
                                  </p:stCondLst>
                                  <p:childTnLst>
                                    <p:set>
                                      <p:cBhvr>
                                        <p:cTn id="48" dur="1" fill="hold">
                                          <p:stCondLst>
                                            <p:cond delay="0"/>
                                          </p:stCondLst>
                                        </p:cTn>
                                        <p:tgtEl>
                                          <p:spTgt spid="1735683">
                                            <p:txEl>
                                              <p:pRg st="7" end="7"/>
                                            </p:txEl>
                                          </p:spTgt>
                                        </p:tgtEl>
                                        <p:attrNameLst>
                                          <p:attrName>style.visibility</p:attrName>
                                        </p:attrNameLst>
                                      </p:cBhvr>
                                      <p:to>
                                        <p:strVal val="visible"/>
                                      </p:to>
                                    </p:set>
                                    <p:anim calcmode="lin" valueType="num">
                                      <p:cBhvr additive="base">
                                        <p:cTn id="49" dur="500" fill="hold"/>
                                        <p:tgtEl>
                                          <p:spTgt spid="1735683">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173568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2" presetClass="entr" presetSubtype="4" fill="hold" nodeType="clickEffect">
                                  <p:stCondLst>
                                    <p:cond delay="0"/>
                                  </p:stCondLst>
                                  <p:childTnLst>
                                    <p:set>
                                      <p:cBhvr>
                                        <p:cTn id="54" dur="1" fill="hold">
                                          <p:stCondLst>
                                            <p:cond delay="0"/>
                                          </p:stCondLst>
                                        </p:cTn>
                                        <p:tgtEl>
                                          <p:spTgt spid="1735683">
                                            <p:txEl>
                                              <p:pRg st="8" end="8"/>
                                            </p:txEl>
                                          </p:spTgt>
                                        </p:tgtEl>
                                        <p:attrNameLst>
                                          <p:attrName>style.visibility</p:attrName>
                                        </p:attrNameLst>
                                      </p:cBhvr>
                                      <p:to>
                                        <p:strVal val="visible"/>
                                      </p:to>
                                    </p:set>
                                    <p:anim calcmode="lin" valueType="num">
                                      <p:cBhvr additive="base">
                                        <p:cTn id="55" dur="500" fill="hold"/>
                                        <p:tgtEl>
                                          <p:spTgt spid="1735683">
                                            <p:txEl>
                                              <p:pRg st="8" end="8"/>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1735683">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57" fill="hold" nodeType="clickPar">
                      <p:stCondLst>
                        <p:cond delay="indefinite"/>
                      </p:stCondLst>
                      <p:childTnLst>
                        <p:par>
                          <p:cTn id="58" fill="hold" nodeType="withGroup">
                            <p:stCondLst>
                              <p:cond delay="0"/>
                            </p:stCondLst>
                            <p:childTnLst>
                              <p:par>
                                <p:cTn id="59" presetID="2" presetClass="entr" presetSubtype="4" fill="hold" nodeType="clickEffect">
                                  <p:stCondLst>
                                    <p:cond delay="0"/>
                                  </p:stCondLst>
                                  <p:childTnLst>
                                    <p:set>
                                      <p:cBhvr>
                                        <p:cTn id="60" dur="1" fill="hold">
                                          <p:stCondLst>
                                            <p:cond delay="0"/>
                                          </p:stCondLst>
                                        </p:cTn>
                                        <p:tgtEl>
                                          <p:spTgt spid="1735683">
                                            <p:txEl>
                                              <p:pRg st="9" end="9"/>
                                            </p:txEl>
                                          </p:spTgt>
                                        </p:tgtEl>
                                        <p:attrNameLst>
                                          <p:attrName>style.visibility</p:attrName>
                                        </p:attrNameLst>
                                      </p:cBhvr>
                                      <p:to>
                                        <p:strVal val="visible"/>
                                      </p:to>
                                    </p:set>
                                    <p:anim calcmode="lin" valueType="num">
                                      <p:cBhvr additive="base">
                                        <p:cTn id="61" dur="500" fill="hold"/>
                                        <p:tgtEl>
                                          <p:spTgt spid="1735683">
                                            <p:txEl>
                                              <p:pRg st="9" end="9"/>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1735683">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63" fill="hold" nodeType="clickPar">
                      <p:stCondLst>
                        <p:cond delay="indefinite"/>
                      </p:stCondLst>
                      <p:childTnLst>
                        <p:par>
                          <p:cTn id="64" fill="hold" nodeType="withGroup">
                            <p:stCondLst>
                              <p:cond delay="0"/>
                            </p:stCondLst>
                            <p:childTnLst>
                              <p:par>
                                <p:cTn id="65" presetID="2" presetClass="entr" presetSubtype="4" fill="hold" nodeType="clickEffect">
                                  <p:stCondLst>
                                    <p:cond delay="0"/>
                                  </p:stCondLst>
                                  <p:childTnLst>
                                    <p:set>
                                      <p:cBhvr>
                                        <p:cTn id="66" dur="1" fill="hold">
                                          <p:stCondLst>
                                            <p:cond delay="0"/>
                                          </p:stCondLst>
                                        </p:cTn>
                                        <p:tgtEl>
                                          <p:spTgt spid="1735683">
                                            <p:txEl>
                                              <p:pRg st="10" end="10"/>
                                            </p:txEl>
                                          </p:spTgt>
                                        </p:tgtEl>
                                        <p:attrNameLst>
                                          <p:attrName>style.visibility</p:attrName>
                                        </p:attrNameLst>
                                      </p:cBhvr>
                                      <p:to>
                                        <p:strVal val="visible"/>
                                      </p:to>
                                    </p:set>
                                    <p:anim calcmode="lin" valueType="num">
                                      <p:cBhvr additive="base">
                                        <p:cTn id="67" dur="500" fill="hold"/>
                                        <p:tgtEl>
                                          <p:spTgt spid="1735683">
                                            <p:txEl>
                                              <p:pRg st="10" end="10"/>
                                            </p:txEl>
                                          </p:spTgt>
                                        </p:tgtEl>
                                        <p:attrNameLst>
                                          <p:attrName>ppt_x</p:attrName>
                                        </p:attrNameLst>
                                      </p:cBhvr>
                                      <p:tavLst>
                                        <p:tav tm="0">
                                          <p:val>
                                            <p:strVal val="#ppt_x"/>
                                          </p:val>
                                        </p:tav>
                                        <p:tav tm="100000">
                                          <p:val>
                                            <p:strVal val="#ppt_x"/>
                                          </p:val>
                                        </p:tav>
                                      </p:tavLst>
                                    </p:anim>
                                    <p:anim calcmode="lin" valueType="num">
                                      <p:cBhvr additive="base">
                                        <p:cTn id="68" dur="500" fill="hold"/>
                                        <p:tgtEl>
                                          <p:spTgt spid="1735683">
                                            <p:txEl>
                                              <p:pRg st="10" end="10"/>
                                            </p:txEl>
                                          </p:spTgt>
                                        </p:tgtEl>
                                        <p:attrNameLst>
                                          <p:attrName>ppt_y</p:attrName>
                                        </p:attrNameLst>
                                      </p:cBhvr>
                                      <p:tavLst>
                                        <p:tav tm="0">
                                          <p:val>
                                            <p:strVal val="1+#ppt_h/2"/>
                                          </p:val>
                                        </p:tav>
                                        <p:tav tm="100000">
                                          <p:val>
                                            <p:strVal val="#ppt_y"/>
                                          </p:val>
                                        </p:tav>
                                      </p:tavLst>
                                    </p:anim>
                                  </p:childTnLst>
                                </p:cTn>
                              </p:par>
                            </p:childTnLst>
                          </p:cTn>
                        </p:par>
                      </p:childTnLst>
                    </p:cTn>
                  </p:par>
                  <p:par>
                    <p:cTn id="69" fill="hold" nodeType="clickPar">
                      <p:stCondLst>
                        <p:cond delay="indefinite"/>
                      </p:stCondLst>
                      <p:childTnLst>
                        <p:par>
                          <p:cTn id="70" fill="hold" nodeType="withGroup">
                            <p:stCondLst>
                              <p:cond delay="0"/>
                            </p:stCondLst>
                            <p:childTnLst>
                              <p:par>
                                <p:cTn id="71" presetID="2" presetClass="entr" presetSubtype="4" fill="hold" nodeType="clickEffect">
                                  <p:stCondLst>
                                    <p:cond delay="0"/>
                                  </p:stCondLst>
                                  <p:childTnLst>
                                    <p:set>
                                      <p:cBhvr>
                                        <p:cTn id="72" dur="1" fill="hold">
                                          <p:stCondLst>
                                            <p:cond delay="0"/>
                                          </p:stCondLst>
                                        </p:cTn>
                                        <p:tgtEl>
                                          <p:spTgt spid="1735683">
                                            <p:txEl>
                                              <p:pRg st="11" end="11"/>
                                            </p:txEl>
                                          </p:spTgt>
                                        </p:tgtEl>
                                        <p:attrNameLst>
                                          <p:attrName>style.visibility</p:attrName>
                                        </p:attrNameLst>
                                      </p:cBhvr>
                                      <p:to>
                                        <p:strVal val="visible"/>
                                      </p:to>
                                    </p:set>
                                    <p:anim calcmode="lin" valueType="num">
                                      <p:cBhvr additive="base">
                                        <p:cTn id="73" dur="500" fill="hold"/>
                                        <p:tgtEl>
                                          <p:spTgt spid="1735683">
                                            <p:txEl>
                                              <p:pRg st="11" end="11"/>
                                            </p:txEl>
                                          </p:spTgt>
                                        </p:tgtEl>
                                        <p:attrNameLst>
                                          <p:attrName>ppt_x</p:attrName>
                                        </p:attrNameLst>
                                      </p:cBhvr>
                                      <p:tavLst>
                                        <p:tav tm="0">
                                          <p:val>
                                            <p:strVal val="#ppt_x"/>
                                          </p:val>
                                        </p:tav>
                                        <p:tav tm="100000">
                                          <p:val>
                                            <p:strVal val="#ppt_x"/>
                                          </p:val>
                                        </p:tav>
                                      </p:tavLst>
                                    </p:anim>
                                    <p:anim calcmode="lin" valueType="num">
                                      <p:cBhvr additive="base">
                                        <p:cTn id="74" dur="500" fill="hold"/>
                                        <p:tgtEl>
                                          <p:spTgt spid="1735683">
                                            <p:txEl>
                                              <p:pRg st="11" end="1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2"/>
          <p:cNvSpPr>
            <a:spLocks noGrp="1" noChangeArrowheads="1"/>
          </p:cNvSpPr>
          <p:nvPr>
            <p:ph type="title"/>
          </p:nvPr>
        </p:nvSpPr>
        <p:spPr>
          <a:xfrm>
            <a:off x="381000" y="225633"/>
            <a:ext cx="8229600" cy="1600200"/>
          </a:xfrm>
        </p:spPr>
        <p:txBody>
          <a:bodyPr>
            <a:normAutofit/>
          </a:bodyPr>
          <a:lstStyle/>
          <a:p>
            <a:pPr eaLnBrk="1" hangingPunct="1"/>
            <a:r>
              <a:rPr lang="en-US" sz="3400" b="1" dirty="0" smtClean="0">
                <a:solidFill>
                  <a:schemeClr val="bg1"/>
                </a:solidFill>
              </a:rPr>
              <a:t> </a:t>
            </a:r>
            <a:r>
              <a:rPr lang="en-US" sz="3400" dirty="0" smtClean="0">
                <a:latin typeface="Tahoma" pitchFamily="34" charset="0"/>
              </a:rPr>
              <a:t>Insulin Therapy</a:t>
            </a:r>
            <a:br>
              <a:rPr lang="en-US" sz="3400" dirty="0" smtClean="0">
                <a:latin typeface="Tahoma" pitchFamily="34" charset="0"/>
              </a:rPr>
            </a:br>
            <a:r>
              <a:rPr lang="en-US" sz="3400" dirty="0" smtClean="0">
                <a:latin typeface="Tahoma" pitchFamily="34" charset="0"/>
              </a:rPr>
              <a:t>From Ants to Analogs</a:t>
            </a:r>
            <a:r>
              <a:rPr lang="en-US" sz="4100" dirty="0" smtClean="0">
                <a:latin typeface="Tahoma" pitchFamily="34" charset="0"/>
              </a:rPr>
              <a:t>: </a:t>
            </a:r>
            <a:br>
              <a:rPr lang="en-US" sz="4100" dirty="0" smtClean="0">
                <a:latin typeface="Tahoma" pitchFamily="34" charset="0"/>
              </a:rPr>
            </a:br>
            <a:endParaRPr lang="en-US" sz="2300" dirty="0" smtClean="0"/>
          </a:p>
        </p:txBody>
      </p:sp>
      <p:sp>
        <p:nvSpPr>
          <p:cNvPr id="961539" name="Rectangle 3"/>
          <p:cNvSpPr>
            <a:spLocks noGrp="1" noChangeArrowheads="1"/>
          </p:cNvSpPr>
          <p:nvPr>
            <p:ph sz="quarter" idx="1"/>
          </p:nvPr>
        </p:nvSpPr>
        <p:spPr/>
        <p:txBody>
          <a:bodyPr/>
          <a:lstStyle/>
          <a:p>
            <a:pPr algn="r" eaLnBrk="1" hangingPunct="1">
              <a:defRPr/>
            </a:pPr>
            <a:endParaRPr lang="en-US" sz="1800" smtClean="0"/>
          </a:p>
          <a:p>
            <a:pPr algn="r" eaLnBrk="1" hangingPunct="1">
              <a:defRPr/>
            </a:pPr>
            <a:endParaRPr lang="en-US" sz="2400" smtClean="0"/>
          </a:p>
        </p:txBody>
      </p:sp>
      <p:sp>
        <p:nvSpPr>
          <p:cNvPr id="114692" name="Text Box 4"/>
          <p:cNvSpPr txBox="1">
            <a:spLocks noChangeArrowheads="1"/>
          </p:cNvSpPr>
          <p:nvPr/>
        </p:nvSpPr>
        <p:spPr bwMode="auto">
          <a:xfrm>
            <a:off x="685800" y="2438400"/>
            <a:ext cx="7696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1429" tIns="45714" rIns="91429" bIns="45714">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endParaRPr lang="en-US">
              <a:latin typeface="Tahoma" pitchFamily="34" charset="0"/>
            </a:endParaRPr>
          </a:p>
        </p:txBody>
      </p:sp>
      <p:pic>
        <p:nvPicPr>
          <p:cNvPr id="961541" name="Picture 5" descr="Click To Download"/>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76500" y="2030022"/>
            <a:ext cx="41148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239465938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9" fill="hold" nodeType="clickEffect">
                                  <p:stCondLst>
                                    <p:cond delay="0"/>
                                  </p:stCondLst>
                                  <p:childTnLst>
                                    <p:set>
                                      <p:cBhvr>
                                        <p:cTn id="6" dur="1" fill="hold">
                                          <p:stCondLst>
                                            <p:cond delay="0"/>
                                          </p:stCondLst>
                                        </p:cTn>
                                        <p:tgtEl>
                                          <p:spTgt spid="961541"/>
                                        </p:tgtEl>
                                        <p:attrNameLst>
                                          <p:attrName>style.visibility</p:attrName>
                                        </p:attrNameLst>
                                      </p:cBhvr>
                                      <p:to>
                                        <p:strVal val="visible"/>
                                      </p:to>
                                    </p:set>
                                    <p:anim calcmode="lin" valueType="num">
                                      <p:cBhvr additive="base">
                                        <p:cTn id="7" dur="2000" fill="hold"/>
                                        <p:tgtEl>
                                          <p:spTgt spid="961541"/>
                                        </p:tgtEl>
                                        <p:attrNameLst>
                                          <p:attrName>ppt_x</p:attrName>
                                        </p:attrNameLst>
                                      </p:cBhvr>
                                      <p:tavLst>
                                        <p:tav tm="0">
                                          <p:val>
                                            <p:strVal val="0-#ppt_w/2"/>
                                          </p:val>
                                        </p:tav>
                                        <p:tav tm="100000">
                                          <p:val>
                                            <p:strVal val="#ppt_x"/>
                                          </p:val>
                                        </p:tav>
                                      </p:tavLst>
                                    </p:anim>
                                    <p:anim calcmode="lin" valueType="num">
                                      <p:cBhvr additive="base">
                                        <p:cTn id="8" dur="2000" fill="hold"/>
                                        <p:tgtEl>
                                          <p:spTgt spid="961541"/>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8" presetClass="emph" presetSubtype="0" fill="hold" nodeType="clickEffect">
                                  <p:stCondLst>
                                    <p:cond delay="0"/>
                                  </p:stCondLst>
                                  <p:childTnLst>
                                    <p:animRot by="21600000">
                                      <p:cBhvr>
                                        <p:cTn id="12" dur="2000" fill="hold"/>
                                        <p:tgtEl>
                                          <p:spTgt spid="96154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2"/>
          <p:cNvSpPr>
            <a:spLocks noGrp="1" noChangeArrowheads="1"/>
          </p:cNvSpPr>
          <p:nvPr>
            <p:ph type="title"/>
          </p:nvPr>
        </p:nvSpPr>
        <p:spPr>
          <a:xfrm>
            <a:off x="533400" y="157822"/>
            <a:ext cx="8229600" cy="1442378"/>
          </a:xfrm>
        </p:spPr>
        <p:txBody>
          <a:bodyPr>
            <a:normAutofit fontScale="90000"/>
          </a:bodyPr>
          <a:lstStyle/>
          <a:p>
            <a:pPr eaLnBrk="1" hangingPunct="1"/>
            <a:r>
              <a:rPr lang="en-US" sz="3300" b="1" dirty="0" smtClean="0"/>
              <a:t> </a:t>
            </a:r>
            <a:r>
              <a:rPr lang="en-US" sz="3400" dirty="0" smtClean="0">
                <a:latin typeface="Tahoma" pitchFamily="34" charset="0"/>
              </a:rPr>
              <a:t>Insulin – the Ultimate Hormone Replacement Therapy</a:t>
            </a:r>
            <a:r>
              <a:rPr lang="en-US" sz="4200" dirty="0" smtClean="0">
                <a:latin typeface="Tahoma" pitchFamily="34" charset="0"/>
              </a:rPr>
              <a:t> </a:t>
            </a:r>
            <a:r>
              <a:rPr lang="en-US" sz="4200" dirty="0" smtClean="0">
                <a:solidFill>
                  <a:schemeClr val="tx1"/>
                </a:solidFill>
                <a:latin typeface="Tahoma" pitchFamily="34" charset="0"/>
              </a:rPr>
              <a:t/>
            </a:r>
            <a:br>
              <a:rPr lang="en-US" sz="4200" dirty="0" smtClean="0">
                <a:solidFill>
                  <a:schemeClr val="tx1"/>
                </a:solidFill>
                <a:latin typeface="Tahoma" pitchFamily="34" charset="0"/>
              </a:rPr>
            </a:br>
            <a:endParaRPr lang="en-US" sz="2100" dirty="0" smtClean="0"/>
          </a:p>
        </p:txBody>
      </p:sp>
      <p:sp>
        <p:nvSpPr>
          <p:cNvPr id="1389571" name="Rectangle 3"/>
          <p:cNvSpPr>
            <a:spLocks noGrp="1" noChangeArrowheads="1"/>
          </p:cNvSpPr>
          <p:nvPr>
            <p:ph sz="quarter" idx="1"/>
          </p:nvPr>
        </p:nvSpPr>
        <p:spPr/>
        <p:txBody>
          <a:bodyPr/>
          <a:lstStyle/>
          <a:p>
            <a:pPr algn="r" eaLnBrk="1" hangingPunct="1">
              <a:defRPr/>
            </a:pPr>
            <a:endParaRPr lang="en-US" sz="1800" dirty="0" smtClean="0"/>
          </a:p>
          <a:p>
            <a:pPr algn="r" eaLnBrk="1" hangingPunct="1">
              <a:defRPr/>
            </a:pPr>
            <a:endParaRPr lang="en-US" sz="2400" dirty="0" smtClean="0"/>
          </a:p>
        </p:txBody>
      </p:sp>
      <p:sp>
        <p:nvSpPr>
          <p:cNvPr id="115716" name="Text Box 4"/>
          <p:cNvSpPr txBox="1">
            <a:spLocks noChangeArrowheads="1"/>
          </p:cNvSpPr>
          <p:nvPr/>
        </p:nvSpPr>
        <p:spPr bwMode="auto">
          <a:xfrm>
            <a:off x="685800" y="2438400"/>
            <a:ext cx="7696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1429" tIns="45714" rIns="91429" bIns="45714">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endParaRPr lang="en-US">
              <a:latin typeface="Tahoma" pitchFamily="34" charset="0"/>
            </a:endParaRPr>
          </a:p>
        </p:txBody>
      </p:sp>
      <p:sp>
        <p:nvSpPr>
          <p:cNvPr id="1389573" name="Rectangle 5"/>
          <p:cNvSpPr>
            <a:spLocks noChangeArrowheads="1"/>
          </p:cNvSpPr>
          <p:nvPr/>
        </p:nvSpPr>
        <p:spPr bwMode="auto">
          <a:xfrm>
            <a:off x="44843" y="1600200"/>
            <a:ext cx="3352800" cy="4770537"/>
          </a:xfrm>
          <a:prstGeom prst="rect">
            <a:avLst/>
          </a:prstGeom>
          <a:noFill/>
          <a:ln w="12700">
            <a:noFill/>
            <a:miter lim="800000"/>
            <a:headEnd/>
            <a:tailEnd/>
          </a:ln>
          <a:effectLst/>
        </p:spPr>
        <p:txBody>
          <a:bodyPr wrap="square">
            <a:spAutoFit/>
          </a:bodyPr>
          <a:lstStyle/>
          <a:p>
            <a:pPr lvl="1" eaLnBrk="0" hangingPunct="0">
              <a:defRPr/>
            </a:pPr>
            <a:r>
              <a:rPr lang="en-US" sz="3200" dirty="0">
                <a:solidFill>
                  <a:schemeClr val="folHlink"/>
                </a:solidFill>
                <a:effectLst>
                  <a:outerShdw blurRad="38100" dist="38100" dir="2700000" algn="tl">
                    <a:srgbClr val="000000"/>
                  </a:outerShdw>
                </a:effectLst>
                <a:latin typeface="Arial" pitchFamily="34" charset="0"/>
              </a:rPr>
              <a:t>Objectives: </a:t>
            </a:r>
          </a:p>
          <a:p>
            <a:pPr lvl="1" eaLnBrk="0" hangingPunct="0">
              <a:buFontTx/>
              <a:buChar char="•"/>
              <a:defRPr/>
            </a:pPr>
            <a:r>
              <a:rPr lang="en-US" sz="2800" dirty="0">
                <a:latin typeface="Arial" pitchFamily="34" charset="0"/>
              </a:rPr>
              <a:t>Discuss the actions of different </a:t>
            </a:r>
            <a:r>
              <a:rPr lang="en-US" sz="2800" dirty="0" err="1">
                <a:latin typeface="Arial" pitchFamily="34" charset="0"/>
              </a:rPr>
              <a:t>insulins</a:t>
            </a:r>
            <a:endParaRPr lang="en-US" sz="2800" dirty="0">
              <a:latin typeface="Arial" pitchFamily="34" charset="0"/>
            </a:endParaRPr>
          </a:p>
          <a:p>
            <a:pPr lvl="1" eaLnBrk="0" hangingPunct="0">
              <a:buFontTx/>
              <a:buChar char="•"/>
              <a:defRPr/>
            </a:pPr>
            <a:r>
              <a:rPr lang="en-US" sz="2800" dirty="0">
                <a:latin typeface="Arial" pitchFamily="34" charset="0"/>
              </a:rPr>
              <a:t>Describe using pattern management as an insulin adjustment tool</a:t>
            </a:r>
            <a:r>
              <a:rPr lang="en-US" sz="1800" dirty="0">
                <a:latin typeface="Arial" pitchFamily="34" charset="0"/>
              </a:rPr>
              <a:t>.</a:t>
            </a:r>
          </a:p>
          <a:p>
            <a:pPr>
              <a:spcBef>
                <a:spcPct val="50000"/>
              </a:spcBef>
              <a:buClr>
                <a:schemeClr val="hlink"/>
              </a:buClr>
              <a:buSzPct val="65000"/>
              <a:buFont typeface="Wingdings" pitchFamily="2" charset="2"/>
              <a:buBlip>
                <a:blip r:embed="rId4"/>
              </a:buBlip>
              <a:defRPr/>
            </a:pPr>
            <a:endParaRPr lang="en-US" sz="3200" dirty="0">
              <a:effectLst>
                <a:outerShdw blurRad="38100" dist="38100" dir="2700000" algn="tl">
                  <a:srgbClr val="000000"/>
                </a:outerShdw>
              </a:effectLst>
              <a:latin typeface="Arial" pitchFamily="34" charset="0"/>
            </a:endParaRPr>
          </a:p>
        </p:txBody>
      </p:sp>
      <p:pic>
        <p:nvPicPr>
          <p:cNvPr id="3" name="Picture 2"/>
          <p:cNvPicPr>
            <a:picLocks noChangeAspect="1"/>
          </p:cNvPicPr>
          <p:nvPr/>
        </p:nvPicPr>
        <p:blipFill>
          <a:blip r:embed="rId5"/>
          <a:stretch>
            <a:fillRect/>
          </a:stretch>
        </p:blipFill>
        <p:spPr>
          <a:xfrm>
            <a:off x="3810000" y="1828800"/>
            <a:ext cx="4672013" cy="3411529"/>
          </a:xfrm>
          <a:prstGeom prst="rect">
            <a:avLst/>
          </a:prstGeom>
        </p:spPr>
      </p:pic>
    </p:spTree>
    <p:custDataLst>
      <p:tags r:id="rId1"/>
    </p:custDataLst>
    <p:extLst>
      <p:ext uri="{BB962C8B-B14F-4D97-AF65-F5344CB8AC3E}">
        <p14:creationId xmlns:p14="http://schemas.microsoft.com/office/powerpoint/2010/main" val="4183104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673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81200" y="0"/>
            <a:ext cx="4683125" cy="640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4031444177"/>
      </p:ext>
    </p:extLst>
  </p:cSld>
  <p:clrMapOvr>
    <a:masterClrMapping/>
  </p:clrMapOvr>
  <p:transition/>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7762" name="Picture 2" descr="mother and child type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20564880"/>
      </p:ext>
    </p:extLst>
  </p:cSld>
  <p:clrMapOvr>
    <a:masterClrMapping/>
  </p:clrMapOvr>
  <p:transition/>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Title 1"/>
          <p:cNvSpPr>
            <a:spLocks noGrp="1"/>
          </p:cNvSpPr>
          <p:nvPr>
            <p:ph type="title"/>
          </p:nvPr>
        </p:nvSpPr>
        <p:spPr>
          <a:xfrm>
            <a:off x="457200" y="152400"/>
            <a:ext cx="8229600" cy="838200"/>
          </a:xfrm>
        </p:spPr>
        <p:txBody>
          <a:bodyPr>
            <a:normAutofit/>
          </a:bodyPr>
          <a:lstStyle/>
          <a:p>
            <a:r>
              <a:rPr lang="en-US" dirty="0" smtClean="0"/>
              <a:t>Insulin Finally Available - 1922</a:t>
            </a:r>
          </a:p>
        </p:txBody>
      </p:sp>
      <p:sp>
        <p:nvSpPr>
          <p:cNvPr id="2" name="Content Placeholder 1"/>
          <p:cNvSpPr>
            <a:spLocks noGrp="1"/>
          </p:cNvSpPr>
          <p:nvPr>
            <p:ph sz="quarter" idx="1"/>
          </p:nvPr>
        </p:nvSpPr>
        <p:spPr/>
        <p:txBody>
          <a:bodyPr/>
          <a:lstStyle/>
          <a:p>
            <a:endParaRPr lang="en-US" dirty="0"/>
          </a:p>
        </p:txBody>
      </p:sp>
      <p:pic>
        <p:nvPicPr>
          <p:cNvPr id="118787" name="Picture 11" descr="http://link.library.utoronto.ca/insulin/images/home-bottle.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1295400"/>
            <a:ext cx="3228975" cy="3695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8788" name="Picture 6" descr="http://api.ning.com/files/9dfKN-UvtVMDTD8DuK*gl6R54bmdDF2b5pYYjXyAhuUHdMG6YuzDegACL373dn-BKViNoFR07AeVML7som0PMr4*fKHCCbds/hommedia3.png?width=48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9717" y="1219200"/>
            <a:ext cx="3399367" cy="50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7272195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22" name="Picture 2" descr="JL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3263" y="1752600"/>
            <a:ext cx="3962400" cy="3605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93667" name="Picture 3" descr="JL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38800" y="1720850"/>
            <a:ext cx="2525712"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24" name="Text Box 4"/>
          <p:cNvSpPr txBox="1">
            <a:spLocks noChangeArrowheads="1"/>
          </p:cNvSpPr>
          <p:nvPr/>
        </p:nvSpPr>
        <p:spPr bwMode="auto">
          <a:xfrm>
            <a:off x="422275" y="533400"/>
            <a:ext cx="7197725"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da-DK" sz="3600" dirty="0">
                <a:solidFill>
                  <a:prstClr val="black"/>
                </a:solidFill>
                <a:latin typeface="Arial" charset="0"/>
              </a:rPr>
              <a:t>The Miracle of Insulin</a:t>
            </a:r>
            <a:endParaRPr lang="en-US" sz="3600" dirty="0">
              <a:solidFill>
                <a:prstClr val="black"/>
              </a:solidFill>
              <a:latin typeface="Arial" charset="0"/>
            </a:endParaRPr>
          </a:p>
        </p:txBody>
      </p:sp>
      <p:sp>
        <p:nvSpPr>
          <p:cNvPr id="133125" name="Text Box 5"/>
          <p:cNvSpPr txBox="1">
            <a:spLocks noChangeArrowheads="1"/>
          </p:cNvSpPr>
          <p:nvPr/>
        </p:nvSpPr>
        <p:spPr bwMode="auto">
          <a:xfrm>
            <a:off x="703263" y="5410200"/>
            <a:ext cx="39624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da-DK" sz="2000" b="1" dirty="0">
                <a:solidFill>
                  <a:srgbClr val="C00000"/>
                </a:solidFill>
                <a:latin typeface="Arial" charset="0"/>
              </a:rPr>
              <a:t>Patient J.L., December 15, 1922</a:t>
            </a:r>
            <a:endParaRPr lang="en-US" sz="2000" b="1" dirty="0">
              <a:solidFill>
                <a:srgbClr val="C00000"/>
              </a:solidFill>
              <a:latin typeface="Arial" charset="0"/>
            </a:endParaRPr>
          </a:p>
        </p:txBody>
      </p:sp>
      <p:sp>
        <p:nvSpPr>
          <p:cNvPr id="133126" name="Rectangle 6"/>
          <p:cNvSpPr>
            <a:spLocks noChangeArrowheads="1"/>
          </p:cNvSpPr>
          <p:nvPr/>
        </p:nvSpPr>
        <p:spPr bwMode="auto">
          <a:xfrm>
            <a:off x="5658173" y="5410200"/>
            <a:ext cx="2350323"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da-DK" sz="2000" b="1" dirty="0">
                <a:solidFill>
                  <a:srgbClr val="C00000"/>
                </a:solidFill>
                <a:latin typeface="Arial" charset="0"/>
              </a:rPr>
              <a:t>February 15, 1923</a:t>
            </a:r>
            <a:endParaRPr lang="en-US" sz="2000" b="1" dirty="0">
              <a:solidFill>
                <a:srgbClr val="C00000"/>
              </a:solidFill>
              <a:latin typeface="Arial" charset="0"/>
            </a:endParaRPr>
          </a:p>
        </p:txBody>
      </p:sp>
      <p:sp>
        <p:nvSpPr>
          <p:cNvPr id="2" name="Title 1"/>
          <p:cNvSpPr>
            <a:spLocks noGrp="1"/>
          </p:cNvSpPr>
          <p:nvPr>
            <p:ph type="title"/>
          </p:nvPr>
        </p:nvSpPr>
        <p:spPr/>
        <p:txBody>
          <a:bodyPr/>
          <a:lstStyle/>
          <a:p>
            <a:r>
              <a:rPr lang="en-US" dirty="0" smtClean="0"/>
              <a:t>The Miracle of Insulin</a:t>
            </a:r>
            <a:endParaRPr lang="en-US" dirty="0"/>
          </a:p>
        </p:txBody>
      </p:sp>
    </p:spTree>
    <p:custDataLst>
      <p:tags r:id="rId1"/>
    </p:custDataLst>
    <p:extLst>
      <p:ext uri="{BB962C8B-B14F-4D97-AF65-F5344CB8AC3E}">
        <p14:creationId xmlns:p14="http://schemas.microsoft.com/office/powerpoint/2010/main" val="51317347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9" fill="hold" nodeType="clickEffect">
                                  <p:stCondLst>
                                    <p:cond delay="0"/>
                                  </p:stCondLst>
                                  <p:childTnLst>
                                    <p:set>
                                      <p:cBhvr>
                                        <p:cTn id="6" dur="1" fill="hold">
                                          <p:stCondLst>
                                            <p:cond delay="0"/>
                                          </p:stCondLst>
                                        </p:cTn>
                                        <p:tgtEl>
                                          <p:spTgt spid="1393667"/>
                                        </p:tgtEl>
                                        <p:attrNameLst>
                                          <p:attrName>style.visibility</p:attrName>
                                        </p:attrNameLst>
                                      </p:cBhvr>
                                      <p:to>
                                        <p:strVal val="visible"/>
                                      </p:to>
                                    </p:set>
                                    <p:anim calcmode="lin" valueType="num">
                                      <p:cBhvr additive="base">
                                        <p:cTn id="7" dur="5000" fill="hold"/>
                                        <p:tgtEl>
                                          <p:spTgt spid="1393667"/>
                                        </p:tgtEl>
                                        <p:attrNameLst>
                                          <p:attrName>ppt_x</p:attrName>
                                        </p:attrNameLst>
                                      </p:cBhvr>
                                      <p:tavLst>
                                        <p:tav tm="0">
                                          <p:val>
                                            <p:strVal val="0-#ppt_w/2"/>
                                          </p:val>
                                        </p:tav>
                                        <p:tav tm="100000">
                                          <p:val>
                                            <p:strVal val="#ppt_x"/>
                                          </p:val>
                                        </p:tav>
                                      </p:tavLst>
                                    </p:anim>
                                    <p:anim calcmode="lin" valueType="num">
                                      <p:cBhvr additive="base">
                                        <p:cTn id="8" dur="5000" fill="hold"/>
                                        <p:tgtEl>
                                          <p:spTgt spid="139366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304800"/>
            <a:ext cx="8458200" cy="1765300"/>
          </a:xfrm>
        </p:spPr>
        <p:txBody>
          <a:bodyPr>
            <a:normAutofit/>
          </a:bodyPr>
          <a:lstStyle/>
          <a:p>
            <a:r>
              <a:rPr lang="en-US" b="1" dirty="0"/>
              <a:t>The Nobel Prize in Physiology or Medicine </a:t>
            </a:r>
            <a:r>
              <a:rPr lang="en-US" b="1" dirty="0" smtClean="0"/>
              <a:t>1923</a:t>
            </a:r>
            <a:endParaRPr lang="en-US" dirty="0"/>
          </a:p>
        </p:txBody>
      </p:sp>
      <p:sp>
        <p:nvSpPr>
          <p:cNvPr id="3" name="Content Placeholder 2"/>
          <p:cNvSpPr>
            <a:spLocks noGrp="1"/>
          </p:cNvSpPr>
          <p:nvPr>
            <p:ph idx="1"/>
          </p:nvPr>
        </p:nvSpPr>
        <p:spPr>
          <a:xfrm>
            <a:off x="3505200" y="2411926"/>
            <a:ext cx="4774474" cy="3226873"/>
          </a:xfrm>
        </p:spPr>
        <p:txBody>
          <a:bodyPr>
            <a:normAutofit fontScale="92500" lnSpcReduction="10000"/>
          </a:bodyPr>
          <a:lstStyle/>
          <a:p>
            <a:pPr marL="0" lvl="0" indent="0">
              <a:spcBef>
                <a:spcPct val="0"/>
              </a:spcBef>
              <a:buClrTx/>
              <a:buSzTx/>
              <a:buNone/>
            </a:pPr>
            <a:r>
              <a:rPr lang="en-US" sz="2400" b="1" dirty="0" smtClean="0">
                <a:effectLst/>
                <a:latin typeface="Arial" panose="020B0604020202020204" pitchFamily="34" charset="0"/>
              </a:rPr>
              <a:t>Born</a:t>
            </a:r>
            <a:r>
              <a:rPr lang="en-US" sz="2400" b="1" dirty="0">
                <a:effectLst/>
                <a:latin typeface="Arial" panose="020B0604020202020204" pitchFamily="34" charset="0"/>
              </a:rPr>
              <a:t>:</a:t>
            </a:r>
            <a:r>
              <a:rPr lang="en-US" sz="2400" dirty="0">
                <a:effectLst/>
                <a:latin typeface="Arial" panose="020B0604020202020204" pitchFamily="34" charset="0"/>
              </a:rPr>
              <a:t> 14 November 1891, </a:t>
            </a:r>
            <a:r>
              <a:rPr lang="en-US" sz="2400" dirty="0" err="1">
                <a:effectLst/>
                <a:latin typeface="Arial" panose="020B0604020202020204" pitchFamily="34" charset="0"/>
              </a:rPr>
              <a:t>Alliston</a:t>
            </a:r>
            <a:r>
              <a:rPr lang="en-US" sz="2400" dirty="0">
                <a:effectLst/>
                <a:latin typeface="Arial" panose="020B0604020202020204" pitchFamily="34" charset="0"/>
              </a:rPr>
              <a:t>, Canada</a:t>
            </a:r>
          </a:p>
          <a:p>
            <a:pPr marL="0" lvl="0" indent="0">
              <a:spcBef>
                <a:spcPct val="0"/>
              </a:spcBef>
              <a:buClrTx/>
              <a:buSzTx/>
              <a:buNone/>
            </a:pPr>
            <a:r>
              <a:rPr lang="en-US" sz="2400" b="1" dirty="0">
                <a:effectLst/>
                <a:latin typeface="Arial" panose="020B0604020202020204" pitchFamily="34" charset="0"/>
              </a:rPr>
              <a:t>Died:</a:t>
            </a:r>
            <a:r>
              <a:rPr lang="en-US" sz="2400" dirty="0">
                <a:effectLst/>
                <a:latin typeface="Arial" panose="020B0604020202020204" pitchFamily="34" charset="0"/>
              </a:rPr>
              <a:t> 21 February 1941, Newfoundland, Canada</a:t>
            </a:r>
          </a:p>
          <a:p>
            <a:pPr marL="0" lvl="0" indent="0">
              <a:spcBef>
                <a:spcPct val="0"/>
              </a:spcBef>
              <a:buClrTx/>
              <a:buSzTx/>
              <a:buNone/>
            </a:pPr>
            <a:r>
              <a:rPr lang="en-US" sz="2400" b="1" dirty="0">
                <a:effectLst/>
                <a:latin typeface="Arial" panose="020B0604020202020204" pitchFamily="34" charset="0"/>
              </a:rPr>
              <a:t>Affiliation at the time of the award:</a:t>
            </a:r>
            <a:r>
              <a:rPr lang="en-US" sz="2400" dirty="0">
                <a:effectLst/>
                <a:latin typeface="Arial" panose="020B0604020202020204" pitchFamily="34" charset="0"/>
              </a:rPr>
              <a:t> University of Toronto, Toronto, Canada</a:t>
            </a:r>
          </a:p>
          <a:p>
            <a:pPr marL="0" lvl="0" indent="0">
              <a:spcBef>
                <a:spcPct val="0"/>
              </a:spcBef>
              <a:buClrTx/>
              <a:buSzTx/>
              <a:buNone/>
            </a:pPr>
            <a:r>
              <a:rPr lang="en-US" sz="2400" b="1" dirty="0">
                <a:effectLst/>
                <a:latin typeface="Arial" panose="020B0604020202020204" pitchFamily="34" charset="0"/>
              </a:rPr>
              <a:t>Prize motivation:</a:t>
            </a:r>
            <a:r>
              <a:rPr lang="en-US" sz="2400" dirty="0">
                <a:effectLst/>
                <a:latin typeface="Arial" panose="020B0604020202020204" pitchFamily="34" charset="0"/>
              </a:rPr>
              <a:t> "for the discovery of insulin"</a:t>
            </a:r>
          </a:p>
          <a:p>
            <a:pPr marL="0" lvl="0" indent="0">
              <a:spcBef>
                <a:spcPct val="0"/>
              </a:spcBef>
              <a:buClrTx/>
              <a:buSzTx/>
              <a:buNone/>
            </a:pPr>
            <a:r>
              <a:rPr lang="en-US" sz="2400" b="1" dirty="0">
                <a:effectLst/>
                <a:latin typeface="Arial" panose="020B0604020202020204" pitchFamily="34" charset="0"/>
              </a:rPr>
              <a:t>Field:</a:t>
            </a:r>
            <a:r>
              <a:rPr lang="en-US" sz="2400" dirty="0">
                <a:effectLst/>
                <a:latin typeface="Arial" panose="020B0604020202020204" pitchFamily="34" charset="0"/>
              </a:rPr>
              <a:t> endocrinology, metabolism</a:t>
            </a:r>
          </a:p>
        </p:txBody>
      </p:sp>
      <p:sp>
        <p:nvSpPr>
          <p:cNvPr id="6" name="Rectangle 7"/>
          <p:cNvSpPr>
            <a:spLocks noChangeArrowheads="1"/>
          </p:cNvSpPr>
          <p:nvPr/>
        </p:nvSpPr>
        <p:spPr bwMode="auto">
          <a:xfrm>
            <a:off x="1053153" y="5619071"/>
            <a:ext cx="2152650"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r>
              <a:rPr lang="en-US" sz="1400" b="1" dirty="0" smtClean="0">
                <a:solidFill>
                  <a:prstClr val="black"/>
                </a:solidFill>
              </a:rPr>
              <a:t>Frederick G. </a:t>
            </a:r>
            <a:r>
              <a:rPr lang="en-US" sz="1400" b="1" dirty="0" err="1" smtClean="0">
                <a:solidFill>
                  <a:prstClr val="black"/>
                </a:solidFill>
              </a:rPr>
              <a:t>Banting</a:t>
            </a:r>
            <a:endParaRPr lang="en-US" dirty="0" smtClean="0">
              <a:solidFill>
                <a:prstClr val="black"/>
              </a:solidFill>
            </a:endParaRPr>
          </a:p>
        </p:txBody>
      </p:sp>
      <p:pic>
        <p:nvPicPr>
          <p:cNvPr id="65544" name="Picture 8" descr="Frederick Grant Banti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3810" y="2411926"/>
            <a:ext cx="2191993" cy="3100106"/>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828949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
          <p:cNvSpPr>
            <a:spLocks noChangeArrowheads="1"/>
          </p:cNvSpPr>
          <p:nvPr/>
        </p:nvSpPr>
        <p:spPr bwMode="auto">
          <a:xfrm>
            <a:off x="304801" y="110698"/>
            <a:ext cx="8519970" cy="64786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panose="020B0604020202020204" pitchFamily="34" charset="0"/>
              </a:rPr>
              <a:t>  </a:t>
            </a:r>
            <a:r>
              <a:rPr kumimoji="0" lang="en-US" sz="25900" b="0" i="0" u="none" strike="noStrike" cap="none" normalizeH="0" baseline="0" dirty="0" smtClean="0">
                <a:ln>
                  <a:noFill/>
                </a:ln>
                <a:solidFill>
                  <a:schemeClr val="tx1"/>
                </a:solidFill>
                <a:effectLst/>
                <a:latin typeface="Arial" panose="020B0604020202020204" pitchFamily="34" charset="0"/>
              </a:rPr>
              <a:t> </a:t>
            </a:r>
          </a:p>
          <a:p>
            <a:pPr marL="0" marR="0" lvl="0" indent="0" algn="l" defTabSz="914400" rtl="0" eaLnBrk="0" fontAlgn="base" latinLnBrk="0" hangingPunct="0">
              <a:lnSpc>
                <a:spcPct val="100000"/>
              </a:lnSpc>
              <a:spcBef>
                <a:spcPct val="0"/>
              </a:spcBef>
              <a:spcAft>
                <a:spcPct val="0"/>
              </a:spcAft>
              <a:buClrTx/>
              <a:buSzTx/>
              <a:buFontTx/>
              <a:buNone/>
              <a:tabLst/>
            </a:pPr>
            <a:endParaRPr lang="en-US" sz="1100" dirty="0" smtClean="0">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1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lang="en-US" sz="1100" dirty="0" smtClean="0">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1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200" b="1" i="0" u="none" strike="noStrike" cap="none" normalizeH="0" baseline="0" dirty="0" smtClean="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2000" b="1" i="0" u="none" strike="noStrike" cap="none" normalizeH="0" baseline="0" dirty="0" smtClean="0">
                <a:ln>
                  <a:noFill/>
                </a:ln>
                <a:solidFill>
                  <a:schemeClr val="tx1"/>
                </a:solidFill>
                <a:effectLst/>
                <a:latin typeface="Arial" panose="020B0604020202020204" pitchFamily="34" charset="0"/>
              </a:rPr>
              <a:t>Images shows insulin (blue) molecules binding with insulin receptors (yellow) Jan 2013</a:t>
            </a:r>
          </a:p>
          <a:p>
            <a:pPr lvl="0"/>
            <a:r>
              <a:rPr lang="en-US" sz="1200" dirty="0"/>
              <a:t>The international research team was led by scientists from the Walter and Eliza Hall Institute (WEHI) in Melbourne, with collaborators from La Trobe University, the University of Melbourne, Case Western Reserve University, the University of Chicago, the University of York and the Institute of Organic Chemistry and Biochemistry in Prague</a:t>
            </a:r>
            <a:r>
              <a:rPr lang="en-US" sz="1200" dirty="0" smtClean="0"/>
              <a:t>.</a:t>
            </a:r>
          </a:p>
          <a:p>
            <a:pPr lvl="0"/>
            <a:r>
              <a:rPr lang="en-US" sz="1200" dirty="0" smtClean="0">
                <a:latin typeface="Arial" panose="020B0604020202020204" pitchFamily="34" charset="0"/>
              </a:rPr>
              <a:t> </a:t>
            </a:r>
          </a:p>
          <a:p>
            <a:pPr lvl="0"/>
            <a:endParaRPr kumimoji="0" lang="en-US" sz="1200" b="0" i="0" u="none" strike="noStrike" cap="none" normalizeH="0" baseline="0" dirty="0" smtClean="0">
              <a:ln>
                <a:noFill/>
              </a:ln>
              <a:solidFill>
                <a:schemeClr val="tx1"/>
              </a:solidFill>
              <a:effectLst/>
              <a:latin typeface="Arial" panose="020B0604020202020204" pitchFamily="34" charset="0"/>
            </a:endParaRPr>
          </a:p>
        </p:txBody>
      </p:sp>
      <p:pic>
        <p:nvPicPr>
          <p:cNvPr id="66562" name="Picture 2" descr="Images showing insulin (blue) molecules binding with insulin receptors (yellow) could hel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1" y="25400"/>
            <a:ext cx="8672370" cy="487680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4074782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1026"/>
          <p:cNvSpPr>
            <a:spLocks noGrp="1" noChangeArrowheads="1"/>
          </p:cNvSpPr>
          <p:nvPr>
            <p:ph type="title"/>
          </p:nvPr>
        </p:nvSpPr>
        <p:spPr/>
        <p:txBody>
          <a:bodyPr/>
          <a:lstStyle/>
          <a:p>
            <a:pPr eaLnBrk="1" hangingPunct="1"/>
            <a:r>
              <a:rPr lang="en-US" sz="3600" dirty="0" smtClean="0"/>
              <a:t>Psychological Insulin Resistance (PIR)</a:t>
            </a:r>
          </a:p>
        </p:txBody>
      </p:sp>
      <p:sp>
        <p:nvSpPr>
          <p:cNvPr id="1755139" name="Rectangle 1027"/>
          <p:cNvSpPr>
            <a:spLocks noGrp="1" noChangeArrowheads="1"/>
          </p:cNvSpPr>
          <p:nvPr>
            <p:ph sz="quarter" idx="1"/>
          </p:nvPr>
        </p:nvSpPr>
        <p:spPr>
          <a:xfrm>
            <a:off x="2743200" y="1219200"/>
            <a:ext cx="5943600" cy="4937760"/>
          </a:xfrm>
        </p:spPr>
        <p:txBody>
          <a:bodyPr>
            <a:normAutofit lnSpcReduction="10000"/>
          </a:bodyPr>
          <a:lstStyle/>
          <a:p>
            <a:pPr eaLnBrk="1" hangingPunct="1">
              <a:defRPr/>
            </a:pPr>
            <a:r>
              <a:rPr lang="en-US" sz="2800" dirty="0" smtClean="0"/>
              <a:t>50% of providers in study threatened </a:t>
            </a:r>
            <a:r>
              <a:rPr lang="en-US" sz="2800" dirty="0" err="1" smtClean="0"/>
              <a:t>pts</a:t>
            </a:r>
            <a:r>
              <a:rPr lang="en-US" sz="2800" dirty="0" smtClean="0"/>
              <a:t> “with the needle”.</a:t>
            </a:r>
          </a:p>
          <a:p>
            <a:pPr eaLnBrk="1" hangingPunct="1">
              <a:defRPr/>
            </a:pPr>
            <a:r>
              <a:rPr lang="en-US" sz="2800" dirty="0" smtClean="0"/>
              <a:t>Less than 50% of providers realized </a:t>
            </a:r>
            <a:r>
              <a:rPr lang="en-US" sz="2800" dirty="0" err="1" smtClean="0"/>
              <a:t>insulins</a:t>
            </a:r>
            <a:r>
              <a:rPr lang="en-US" sz="2800" dirty="0" smtClean="0"/>
              <a:t>’ positive effect on type 2 </a:t>
            </a:r>
            <a:r>
              <a:rPr lang="en-US" sz="2800" dirty="0" err="1" smtClean="0"/>
              <a:t>dm</a:t>
            </a:r>
            <a:endParaRPr lang="en-US" sz="2800" dirty="0" smtClean="0"/>
          </a:p>
          <a:p>
            <a:pPr eaLnBrk="1" hangingPunct="1">
              <a:defRPr/>
            </a:pPr>
            <a:r>
              <a:rPr lang="en-US" sz="2800" dirty="0" smtClean="0"/>
              <a:t>Most </a:t>
            </a:r>
            <a:r>
              <a:rPr lang="en-US" sz="2800" dirty="0" err="1" smtClean="0"/>
              <a:t>pts</a:t>
            </a:r>
            <a:r>
              <a:rPr lang="en-US" sz="2800" dirty="0" smtClean="0"/>
              <a:t> don’t believe that insulin would “better help them manage their diabetes”.</a:t>
            </a:r>
          </a:p>
          <a:p>
            <a:pPr eaLnBrk="1" hangingPunct="1">
              <a:defRPr/>
            </a:pPr>
            <a:r>
              <a:rPr lang="en-US" sz="2800" dirty="0" smtClean="0"/>
              <a:t>Solutions: Find the root of PIR and address it, use more insulin pens</a:t>
            </a:r>
          </a:p>
          <a:p>
            <a:pPr eaLnBrk="1" hangingPunct="1">
              <a:defRPr/>
            </a:pPr>
            <a:endParaRPr lang="en-US" sz="2400" dirty="0" smtClean="0"/>
          </a:p>
          <a:p>
            <a:pPr algn="r" eaLnBrk="1" hangingPunct="1">
              <a:buFont typeface="Wingdings" pitchFamily="2" charset="2"/>
              <a:buNone/>
              <a:defRPr/>
            </a:pPr>
            <a:r>
              <a:rPr lang="en-US" sz="2000" i="1" dirty="0" smtClean="0"/>
              <a:t>Diabetes Attitudes, Wishes, Needs Study - Rubin</a:t>
            </a:r>
          </a:p>
        </p:txBody>
      </p:sp>
      <p:pic>
        <p:nvPicPr>
          <p:cNvPr id="1755140" name="MPj04071720000[1].jpg">
            <a:hlinkClick r:id="" action="ppaction://media"/>
          </p:cNvPr>
          <p:cNvPicPr>
            <a:picLocks noGrp="1" noRot="1" noChangeAspect="1" noChangeArrowheads="1"/>
          </p:cNvPicPr>
          <p:nvPr>
            <p:ph type="media" sz="half" idx="4294967295"/>
            <a:videoFile r:link="rId2"/>
          </p:nvPr>
        </p:nvPicPr>
        <p:blipFill>
          <a:blip r:embed="rId5">
            <a:extLst>
              <a:ext uri="{28A0092B-C50C-407E-A947-70E740481C1C}">
                <a14:useLocalDpi xmlns:a14="http://schemas.microsoft.com/office/drawing/2010/main" val="0"/>
              </a:ext>
            </a:extLst>
          </a:blip>
          <a:srcRect/>
          <a:stretch>
            <a:fillRect/>
          </a:stretch>
        </p:blipFill>
        <p:spPr>
          <a:xfrm>
            <a:off x="457200" y="1447800"/>
            <a:ext cx="2041525" cy="2552700"/>
          </a:xfrm>
        </p:spPr>
      </p:pic>
    </p:spTree>
    <p:custDataLst>
      <p:tags r:id="rId1"/>
    </p:custDataLst>
    <p:extLst>
      <p:ext uri="{BB962C8B-B14F-4D97-AF65-F5344CB8AC3E}">
        <p14:creationId xmlns:p14="http://schemas.microsoft.com/office/powerpoint/2010/main" val="20722038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755140"/>
                    </p:tgtEl>
                  </p:cond>
                </p:stCondLst>
                <p:endSync evt="end" delay="0">
                  <p:rtn val="all"/>
                </p:endSync>
                <p:childTnLst>
                  <p:par>
                    <p:cTn id="3" fill="hold" nodeType="clickPar">
                      <p:stCondLst>
                        <p:cond delay="0"/>
                      </p:stCondLst>
                      <p:childTnLst>
                        <p:par>
                          <p:cTn id="4" fill="hold" nodeType="withGroup">
                            <p:stCondLst>
                              <p:cond delay="0"/>
                            </p:stCondLst>
                            <p:childTnLst>
                              <p:par>
                                <p:cTn id="5" presetID="2" presetClass="mediacall" presetSubtype="0" fill="hold" nodeType="clickEffect">
                                  <p:stCondLst>
                                    <p:cond delay="0"/>
                                  </p:stCondLst>
                                  <p:childTnLst>
                                    <p:cmd type="call" cmd="togglePause">
                                      <p:cBhvr>
                                        <p:cTn id="6" dur="1" fill="hold"/>
                                        <p:tgtEl>
                                          <p:spTgt spid="1755140"/>
                                        </p:tgtEl>
                                      </p:cBhvr>
                                    </p:cmd>
                                  </p:childTnLst>
                                </p:cTn>
                              </p:par>
                            </p:childTnLst>
                          </p:cTn>
                        </p:par>
                      </p:childTnLst>
                    </p:cTn>
                  </p:par>
                </p:childTnLst>
              </p:cTn>
              <p:nextCondLst>
                <p:cond evt="onClick" delay="0">
                  <p:tgtEl>
                    <p:spTgt spid="1755140"/>
                  </p:tgtEl>
                </p:cond>
              </p:nextCondLst>
            </p:seq>
            <p:video>
              <p:cMediaNode>
                <p:cTn id="7" fill="hold" display="0">
                  <p:stCondLst>
                    <p:cond delay="indefinite"/>
                  </p:stCondLst>
                  <p:endCondLst>
                    <p:cond evt="onNext" delay="0">
                      <p:tgtEl>
                        <p:sldTgt/>
                      </p:tgtEl>
                    </p:cond>
                    <p:cond evt="onPrev" delay="0">
                      <p:tgtEl>
                        <p:sldTgt/>
                      </p:tgtEl>
                    </p:cond>
                  </p:endCondLst>
                </p:cTn>
                <p:tgtEl>
                  <p:spTgt spid="1755140"/>
                </p:tgtEl>
              </p:cMediaNode>
            </p:video>
          </p:childTnLst>
        </p:cTn>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Title 1"/>
          <p:cNvSpPr>
            <a:spLocks noGrp="1"/>
          </p:cNvSpPr>
          <p:nvPr>
            <p:ph type="title"/>
          </p:nvPr>
        </p:nvSpPr>
        <p:spPr>
          <a:xfrm>
            <a:off x="457200" y="304800"/>
            <a:ext cx="8229600" cy="990600"/>
          </a:xfrm>
        </p:spPr>
        <p:txBody>
          <a:bodyPr>
            <a:noAutofit/>
          </a:bodyPr>
          <a:lstStyle/>
          <a:p>
            <a:r>
              <a:rPr lang="en-US" sz="3200" dirty="0" smtClean="0"/>
              <a:t>Needle Size often a Barrier</a:t>
            </a:r>
            <a:br>
              <a:rPr lang="en-US" sz="3200" dirty="0" smtClean="0"/>
            </a:br>
            <a:r>
              <a:rPr lang="en-US" sz="3200" dirty="0" smtClean="0"/>
              <a:t>Size </a:t>
            </a:r>
            <a:r>
              <a:rPr lang="en-US" sz="3200" i="1" dirty="0" smtClean="0"/>
              <a:t>Does</a:t>
            </a:r>
            <a:r>
              <a:rPr lang="en-US" sz="3200" dirty="0" smtClean="0"/>
              <a:t> Matter</a:t>
            </a:r>
          </a:p>
        </p:txBody>
      </p:sp>
      <p:sp>
        <p:nvSpPr>
          <p:cNvPr id="197635" name="Text Placeholder 2"/>
          <p:cNvSpPr>
            <a:spLocks noGrp="1"/>
          </p:cNvSpPr>
          <p:nvPr>
            <p:ph sz="quarter" idx="1"/>
          </p:nvPr>
        </p:nvSpPr>
        <p:spPr>
          <a:xfrm>
            <a:off x="609600" y="1752600"/>
            <a:ext cx="7467600" cy="4480560"/>
          </a:xfrm>
        </p:spPr>
        <p:txBody>
          <a:bodyPr>
            <a:normAutofit fontScale="92500" lnSpcReduction="10000"/>
          </a:bodyPr>
          <a:lstStyle/>
          <a:p>
            <a:r>
              <a:rPr lang="en-US" dirty="0" smtClean="0"/>
              <a:t>Use more short needles – 4 mm</a:t>
            </a:r>
          </a:p>
          <a:p>
            <a:r>
              <a:rPr lang="en-US" dirty="0" smtClean="0"/>
              <a:t>Effective for </a:t>
            </a:r>
            <a:r>
              <a:rPr lang="en-US" dirty="0" err="1" smtClean="0"/>
              <a:t>pts</a:t>
            </a:r>
            <a:r>
              <a:rPr lang="en-US" dirty="0" smtClean="0"/>
              <a:t> with BMI of 24- 49</a:t>
            </a:r>
          </a:p>
          <a:p>
            <a:r>
              <a:rPr lang="en-US" dirty="0" smtClean="0"/>
              <a:t>Keeps it </a:t>
            </a:r>
            <a:r>
              <a:rPr lang="en-US" dirty="0" err="1" smtClean="0"/>
              <a:t>subq</a:t>
            </a:r>
            <a:endParaRPr lang="en-US" dirty="0" smtClean="0"/>
          </a:p>
          <a:p>
            <a:r>
              <a:rPr lang="en-US" dirty="0" smtClean="0"/>
              <a:t>If </a:t>
            </a:r>
            <a:r>
              <a:rPr lang="en-US" dirty="0" err="1" smtClean="0"/>
              <a:t>pt</a:t>
            </a:r>
            <a:r>
              <a:rPr lang="en-US" dirty="0" smtClean="0"/>
              <a:t> thin, inject at angle</a:t>
            </a:r>
          </a:p>
          <a:p>
            <a:r>
              <a:rPr lang="en-US" dirty="0" smtClean="0"/>
              <a:t>To avoid leakage, count to 10 before withdrawing needle</a:t>
            </a:r>
          </a:p>
          <a:p>
            <a:r>
              <a:rPr lang="en-US" dirty="0" smtClean="0"/>
              <a:t>½ the patients who could benefit from insulin are not using it due to needle phobias</a:t>
            </a:r>
          </a:p>
          <a:p>
            <a:r>
              <a:rPr lang="en-US" dirty="0" smtClean="0"/>
              <a:t>Consider inhaled insulin</a:t>
            </a:r>
          </a:p>
          <a:p>
            <a:endParaRPr lang="en-US" dirty="0" smtClean="0"/>
          </a:p>
          <a:p>
            <a:endParaRPr lang="en-US" dirty="0" smtClean="0"/>
          </a:p>
        </p:txBody>
      </p:sp>
      <p:pic>
        <p:nvPicPr>
          <p:cNvPr id="2" name="Picture 1"/>
          <p:cNvPicPr>
            <a:picLocks noChangeAspect="1"/>
          </p:cNvPicPr>
          <p:nvPr/>
        </p:nvPicPr>
        <p:blipFill>
          <a:blip r:embed="rId3"/>
          <a:stretch>
            <a:fillRect/>
          </a:stretch>
        </p:blipFill>
        <p:spPr>
          <a:xfrm>
            <a:off x="5105400" y="152400"/>
            <a:ext cx="3867150" cy="1428750"/>
          </a:xfrm>
          <a:prstGeom prst="rect">
            <a:avLst/>
          </a:prstGeom>
        </p:spPr>
      </p:pic>
    </p:spTree>
    <p:custDataLst>
      <p:tags r:id="rId1"/>
    </p:custDataLst>
    <p:extLst>
      <p:ext uri="{BB962C8B-B14F-4D97-AF65-F5344CB8AC3E}">
        <p14:creationId xmlns:p14="http://schemas.microsoft.com/office/powerpoint/2010/main" val="30118951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5714" name="Rectangle 2"/>
          <p:cNvSpPr>
            <a:spLocks noChangeArrowheads="1"/>
          </p:cNvSpPr>
          <p:nvPr/>
        </p:nvSpPr>
        <p:spPr bwMode="auto">
          <a:xfrm>
            <a:off x="1558925" y="2259013"/>
            <a:ext cx="1101725" cy="698500"/>
          </a:xfrm>
          <a:prstGeom prst="rect">
            <a:avLst/>
          </a:prstGeom>
          <a:noFill/>
          <a:ln w="12700">
            <a:noFill/>
            <a:miter lim="800000"/>
            <a:headEnd/>
            <a:tailEnd/>
          </a:ln>
          <a:effectLst/>
        </p:spPr>
        <p:txBody>
          <a:bodyPr wrap="none" lIns="90488" tIns="44450" rIns="90488" bIns="44450">
            <a:spAutoFit/>
          </a:bodyPr>
          <a:lstStyle/>
          <a:p>
            <a:pPr algn="ctr" eaLnBrk="0" hangingPunct="0">
              <a:defRPr/>
            </a:pPr>
            <a:r>
              <a:rPr lang="en-US" sz="2000">
                <a:effectLst>
                  <a:outerShdw blurRad="38100" dist="38100" dir="2700000" algn="tl">
                    <a:srgbClr val="000000"/>
                  </a:outerShdw>
                </a:effectLst>
                <a:latin typeface="Arial" pitchFamily="34" charset="0"/>
              </a:rPr>
              <a:t>Insulin</a:t>
            </a:r>
          </a:p>
          <a:p>
            <a:pPr algn="ctr" eaLnBrk="0" hangingPunct="0">
              <a:defRPr/>
            </a:pPr>
            <a:r>
              <a:rPr lang="en-US" sz="2000">
                <a:effectLst>
                  <a:outerShdw blurRad="38100" dist="38100" dir="2700000" algn="tl">
                    <a:srgbClr val="000000"/>
                  </a:outerShdw>
                </a:effectLst>
                <a:latin typeface="Arial" pitchFamily="34" charset="0"/>
              </a:rPr>
              <a:t>(µU/mL)</a:t>
            </a:r>
            <a:endParaRPr lang="en-US" sz="2000">
              <a:solidFill>
                <a:srgbClr val="FFFFFF"/>
              </a:solidFill>
              <a:effectLst>
                <a:outerShdw blurRad="38100" dist="38100" dir="2700000" algn="tl">
                  <a:srgbClr val="000000"/>
                </a:outerShdw>
              </a:effectLst>
              <a:latin typeface="Arial" pitchFamily="34" charset="0"/>
            </a:endParaRPr>
          </a:p>
        </p:txBody>
      </p:sp>
      <p:sp>
        <p:nvSpPr>
          <p:cNvPr id="1395715" name="Rectangle 3"/>
          <p:cNvSpPr>
            <a:spLocks noChangeArrowheads="1"/>
          </p:cNvSpPr>
          <p:nvPr/>
        </p:nvSpPr>
        <p:spPr bwMode="auto">
          <a:xfrm>
            <a:off x="1554163" y="4284663"/>
            <a:ext cx="1112837" cy="698500"/>
          </a:xfrm>
          <a:prstGeom prst="rect">
            <a:avLst/>
          </a:prstGeom>
          <a:noFill/>
          <a:ln w="12700">
            <a:noFill/>
            <a:miter lim="800000"/>
            <a:headEnd/>
            <a:tailEnd/>
          </a:ln>
          <a:effectLst/>
        </p:spPr>
        <p:txBody>
          <a:bodyPr wrap="none" lIns="90488" tIns="44450" rIns="90488" bIns="44450">
            <a:spAutoFit/>
          </a:bodyPr>
          <a:lstStyle/>
          <a:p>
            <a:pPr algn="ctr" eaLnBrk="0" hangingPunct="0">
              <a:defRPr/>
            </a:pPr>
            <a:r>
              <a:rPr lang="en-US" sz="2000">
                <a:effectLst>
                  <a:outerShdw blurRad="38100" dist="38100" dir="2700000" algn="tl">
                    <a:srgbClr val="000000"/>
                  </a:outerShdw>
                </a:effectLst>
                <a:latin typeface="Arial" pitchFamily="34" charset="0"/>
              </a:rPr>
              <a:t>Glucose</a:t>
            </a:r>
          </a:p>
          <a:p>
            <a:pPr algn="ctr" eaLnBrk="0" hangingPunct="0">
              <a:defRPr/>
            </a:pPr>
            <a:r>
              <a:rPr lang="en-US" sz="2000">
                <a:effectLst>
                  <a:outerShdw blurRad="38100" dist="38100" dir="2700000" algn="tl">
                    <a:srgbClr val="000000"/>
                  </a:outerShdw>
                </a:effectLst>
                <a:latin typeface="Arial" pitchFamily="34" charset="0"/>
              </a:rPr>
              <a:t>(mg/dL)</a:t>
            </a:r>
            <a:endParaRPr lang="en-US" sz="2000">
              <a:solidFill>
                <a:srgbClr val="FFFFFF"/>
              </a:solidFill>
              <a:effectLst>
                <a:outerShdw blurRad="38100" dist="38100" dir="2700000" algn="tl">
                  <a:srgbClr val="000000"/>
                </a:outerShdw>
              </a:effectLst>
              <a:latin typeface="Arial" pitchFamily="34" charset="0"/>
            </a:endParaRPr>
          </a:p>
        </p:txBody>
      </p:sp>
      <p:sp>
        <p:nvSpPr>
          <p:cNvPr id="121860" name="Rectangle 4"/>
          <p:cNvSpPr>
            <a:spLocks noGrp="1" noChangeArrowheads="1"/>
          </p:cNvSpPr>
          <p:nvPr>
            <p:ph type="title"/>
          </p:nvPr>
        </p:nvSpPr>
        <p:spPr/>
        <p:txBody>
          <a:bodyPr>
            <a:normAutofit fontScale="90000"/>
          </a:bodyPr>
          <a:lstStyle/>
          <a:p>
            <a:pPr eaLnBrk="1" hangingPunct="1"/>
            <a:r>
              <a:rPr lang="en-US" sz="3700" smtClean="0"/>
              <a:t>Physiologic Insulin Secretion:    24-Hour Profile </a:t>
            </a:r>
            <a:endParaRPr lang="en-US" smtClean="0"/>
          </a:p>
        </p:txBody>
      </p:sp>
      <p:sp>
        <p:nvSpPr>
          <p:cNvPr id="2" name="Content Placeholder 1"/>
          <p:cNvSpPr>
            <a:spLocks noGrp="1"/>
          </p:cNvSpPr>
          <p:nvPr>
            <p:ph sz="quarter" idx="1"/>
          </p:nvPr>
        </p:nvSpPr>
        <p:spPr/>
        <p:txBody>
          <a:bodyPr/>
          <a:lstStyle/>
          <a:p>
            <a:endParaRPr lang="en-US" dirty="0"/>
          </a:p>
        </p:txBody>
      </p:sp>
      <p:sp>
        <p:nvSpPr>
          <p:cNvPr id="121861" name="Rectangle 5"/>
          <p:cNvSpPr>
            <a:spLocks noChangeArrowheads="1"/>
          </p:cNvSpPr>
          <p:nvPr/>
        </p:nvSpPr>
        <p:spPr bwMode="auto">
          <a:xfrm>
            <a:off x="3394075" y="4800600"/>
            <a:ext cx="3054350" cy="620713"/>
          </a:xfrm>
          <a:prstGeom prst="rect">
            <a:avLst/>
          </a:prstGeom>
          <a:solidFill>
            <a:srgbClr val="FF0066"/>
          </a:solidFill>
          <a:ln w="9525">
            <a:solidFill>
              <a:schemeClr val="tx1"/>
            </a:solidFill>
            <a:miter lim="800000"/>
            <a:headEnd/>
            <a:tailEnd/>
          </a:ln>
        </p:spPr>
        <p:txBody>
          <a:bodyPr wrap="none" anchor="ctr"/>
          <a:lstStyle/>
          <a:p>
            <a:endParaRPr lang="en-US"/>
          </a:p>
        </p:txBody>
      </p:sp>
      <p:sp>
        <p:nvSpPr>
          <p:cNvPr id="1395718" name="Rectangle 6"/>
          <p:cNvSpPr>
            <a:spLocks noChangeArrowheads="1"/>
          </p:cNvSpPr>
          <p:nvPr/>
        </p:nvSpPr>
        <p:spPr bwMode="auto">
          <a:xfrm>
            <a:off x="2655888" y="3805238"/>
            <a:ext cx="608012" cy="396875"/>
          </a:xfrm>
          <a:prstGeom prst="rect">
            <a:avLst/>
          </a:prstGeom>
          <a:noFill/>
          <a:ln w="9525">
            <a:noFill/>
            <a:miter lim="800000"/>
            <a:headEnd/>
            <a:tailEnd/>
          </a:ln>
          <a:effectLst/>
        </p:spPr>
        <p:txBody>
          <a:bodyPr wrap="none" lIns="92075" tIns="46038" rIns="92075" bIns="46038">
            <a:spAutoFit/>
          </a:bodyPr>
          <a:lstStyle/>
          <a:p>
            <a:pPr algn="r" eaLnBrk="0" hangingPunct="0">
              <a:defRPr/>
            </a:pPr>
            <a:r>
              <a:rPr lang="en-US" sz="2000">
                <a:effectLst>
                  <a:outerShdw blurRad="38100" dist="38100" dir="2700000" algn="tl">
                    <a:srgbClr val="000000"/>
                  </a:outerShdw>
                </a:effectLst>
                <a:latin typeface="Arial" pitchFamily="34" charset="0"/>
              </a:rPr>
              <a:t>150</a:t>
            </a:r>
            <a:endParaRPr lang="en-US" sz="2000">
              <a:solidFill>
                <a:srgbClr val="FFFFFF"/>
              </a:solidFill>
              <a:effectLst>
                <a:outerShdw blurRad="38100" dist="38100" dir="2700000" algn="tl">
                  <a:srgbClr val="000000"/>
                </a:outerShdw>
              </a:effectLst>
              <a:latin typeface="Arial" pitchFamily="34" charset="0"/>
            </a:endParaRPr>
          </a:p>
        </p:txBody>
      </p:sp>
      <p:sp>
        <p:nvSpPr>
          <p:cNvPr id="1395719" name="Rectangle 7"/>
          <p:cNvSpPr>
            <a:spLocks noChangeArrowheads="1"/>
          </p:cNvSpPr>
          <p:nvPr/>
        </p:nvSpPr>
        <p:spPr bwMode="auto">
          <a:xfrm>
            <a:off x="2655888" y="4265613"/>
            <a:ext cx="608012" cy="396875"/>
          </a:xfrm>
          <a:prstGeom prst="rect">
            <a:avLst/>
          </a:prstGeom>
          <a:noFill/>
          <a:ln w="9525">
            <a:noFill/>
            <a:miter lim="800000"/>
            <a:headEnd/>
            <a:tailEnd/>
          </a:ln>
          <a:effectLst/>
        </p:spPr>
        <p:txBody>
          <a:bodyPr wrap="none" lIns="92075" tIns="46038" rIns="92075" bIns="46038">
            <a:spAutoFit/>
          </a:bodyPr>
          <a:lstStyle/>
          <a:p>
            <a:pPr algn="r" eaLnBrk="0" hangingPunct="0">
              <a:defRPr/>
            </a:pPr>
            <a:r>
              <a:rPr lang="en-US" sz="2000">
                <a:effectLst>
                  <a:outerShdw blurRad="38100" dist="38100" dir="2700000" algn="tl">
                    <a:srgbClr val="000000"/>
                  </a:outerShdw>
                </a:effectLst>
                <a:latin typeface="Arial" pitchFamily="34" charset="0"/>
              </a:rPr>
              <a:t>100</a:t>
            </a:r>
            <a:endParaRPr lang="en-US" sz="2000">
              <a:solidFill>
                <a:srgbClr val="FFFFFF"/>
              </a:solidFill>
              <a:effectLst>
                <a:outerShdw blurRad="38100" dist="38100" dir="2700000" algn="tl">
                  <a:srgbClr val="000000"/>
                </a:outerShdw>
              </a:effectLst>
              <a:latin typeface="Arial" pitchFamily="34" charset="0"/>
            </a:endParaRPr>
          </a:p>
        </p:txBody>
      </p:sp>
      <p:sp>
        <p:nvSpPr>
          <p:cNvPr id="1395720" name="Rectangle 8"/>
          <p:cNvSpPr>
            <a:spLocks noChangeArrowheads="1"/>
          </p:cNvSpPr>
          <p:nvPr/>
        </p:nvSpPr>
        <p:spPr bwMode="auto">
          <a:xfrm>
            <a:off x="2797175" y="4725988"/>
            <a:ext cx="466725" cy="396875"/>
          </a:xfrm>
          <a:prstGeom prst="rect">
            <a:avLst/>
          </a:prstGeom>
          <a:noFill/>
          <a:ln w="9525">
            <a:noFill/>
            <a:miter lim="800000"/>
            <a:headEnd/>
            <a:tailEnd/>
          </a:ln>
          <a:effectLst/>
        </p:spPr>
        <p:txBody>
          <a:bodyPr wrap="none" lIns="92075" tIns="46038" rIns="92075" bIns="46038">
            <a:spAutoFit/>
          </a:bodyPr>
          <a:lstStyle/>
          <a:p>
            <a:pPr algn="r" eaLnBrk="0" hangingPunct="0">
              <a:defRPr/>
            </a:pPr>
            <a:r>
              <a:rPr lang="en-US" sz="2000">
                <a:effectLst>
                  <a:outerShdw blurRad="38100" dist="38100" dir="2700000" algn="tl">
                    <a:srgbClr val="000000"/>
                  </a:outerShdw>
                </a:effectLst>
                <a:latin typeface="Arial" pitchFamily="34" charset="0"/>
              </a:rPr>
              <a:t>50</a:t>
            </a:r>
            <a:endParaRPr lang="en-US" sz="2000">
              <a:solidFill>
                <a:srgbClr val="FFFFFF"/>
              </a:solidFill>
              <a:effectLst>
                <a:outerShdw blurRad="38100" dist="38100" dir="2700000" algn="tl">
                  <a:srgbClr val="000000"/>
                </a:outerShdw>
              </a:effectLst>
              <a:latin typeface="Arial" pitchFamily="34" charset="0"/>
            </a:endParaRPr>
          </a:p>
        </p:txBody>
      </p:sp>
      <p:sp>
        <p:nvSpPr>
          <p:cNvPr id="1395721" name="Rectangle 9"/>
          <p:cNvSpPr>
            <a:spLocks noChangeArrowheads="1"/>
          </p:cNvSpPr>
          <p:nvPr/>
        </p:nvSpPr>
        <p:spPr bwMode="auto">
          <a:xfrm>
            <a:off x="2938463" y="5183188"/>
            <a:ext cx="325437" cy="396875"/>
          </a:xfrm>
          <a:prstGeom prst="rect">
            <a:avLst/>
          </a:prstGeom>
          <a:noFill/>
          <a:ln w="9525">
            <a:noFill/>
            <a:miter lim="800000"/>
            <a:headEnd/>
            <a:tailEnd/>
          </a:ln>
          <a:effectLst/>
        </p:spPr>
        <p:txBody>
          <a:bodyPr wrap="none" lIns="92075" tIns="46038" rIns="92075" bIns="46038">
            <a:spAutoFit/>
          </a:bodyPr>
          <a:lstStyle/>
          <a:p>
            <a:pPr algn="r" eaLnBrk="0" hangingPunct="0">
              <a:defRPr/>
            </a:pPr>
            <a:r>
              <a:rPr lang="en-US" sz="2000">
                <a:effectLst>
                  <a:outerShdw blurRad="38100" dist="38100" dir="2700000" algn="tl">
                    <a:srgbClr val="000000"/>
                  </a:outerShdw>
                </a:effectLst>
                <a:latin typeface="Arial" pitchFamily="34" charset="0"/>
              </a:rPr>
              <a:t>0</a:t>
            </a:r>
            <a:endParaRPr lang="en-US" sz="2000">
              <a:solidFill>
                <a:srgbClr val="FFFFFF"/>
              </a:solidFill>
              <a:effectLst>
                <a:outerShdw blurRad="38100" dist="38100" dir="2700000" algn="tl">
                  <a:srgbClr val="000000"/>
                </a:outerShdw>
              </a:effectLst>
              <a:latin typeface="Arial" pitchFamily="34" charset="0"/>
            </a:endParaRPr>
          </a:p>
        </p:txBody>
      </p:sp>
      <p:sp>
        <p:nvSpPr>
          <p:cNvPr id="121866" name="Freeform 10"/>
          <p:cNvSpPr>
            <a:spLocks/>
          </p:cNvSpPr>
          <p:nvPr/>
        </p:nvSpPr>
        <p:spPr bwMode="auto">
          <a:xfrm>
            <a:off x="3297238" y="4033838"/>
            <a:ext cx="3149600" cy="1397000"/>
          </a:xfrm>
          <a:custGeom>
            <a:avLst/>
            <a:gdLst>
              <a:gd name="T0" fmla="*/ 0 w 2232"/>
              <a:gd name="T1" fmla="*/ 0 h 880"/>
              <a:gd name="T2" fmla="*/ 0 w 2232"/>
              <a:gd name="T3" fmla="*/ 2147483647 h 880"/>
              <a:gd name="T4" fmla="*/ 2147483647 w 2232"/>
              <a:gd name="T5" fmla="*/ 2147483647 h 880"/>
              <a:gd name="T6" fmla="*/ 0 60000 65536"/>
              <a:gd name="T7" fmla="*/ 0 60000 65536"/>
              <a:gd name="T8" fmla="*/ 0 60000 65536"/>
              <a:gd name="T9" fmla="*/ 0 w 2232"/>
              <a:gd name="T10" fmla="*/ 0 h 880"/>
              <a:gd name="T11" fmla="*/ 2232 w 2232"/>
              <a:gd name="T12" fmla="*/ 880 h 880"/>
            </a:gdLst>
            <a:ahLst/>
            <a:cxnLst>
              <a:cxn ang="T6">
                <a:pos x="T0" y="T1"/>
              </a:cxn>
              <a:cxn ang="T7">
                <a:pos x="T2" y="T3"/>
              </a:cxn>
              <a:cxn ang="T8">
                <a:pos x="T4" y="T5"/>
              </a:cxn>
            </a:cxnLst>
            <a:rect l="T9" t="T10" r="T11" b="T12"/>
            <a:pathLst>
              <a:path w="2232" h="880">
                <a:moveTo>
                  <a:pt x="0" y="0"/>
                </a:moveTo>
                <a:lnTo>
                  <a:pt x="0" y="879"/>
                </a:lnTo>
                <a:lnTo>
                  <a:pt x="2231" y="879"/>
                </a:lnTo>
              </a:path>
            </a:pathLst>
          </a:custGeom>
          <a:noFill/>
          <a:ln w="25400" cap="rnd">
            <a:solidFill>
              <a:srgbClr val="FFFFFF"/>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21867" name="Line 11"/>
          <p:cNvSpPr>
            <a:spLocks noChangeShapeType="1"/>
          </p:cNvSpPr>
          <p:nvPr/>
        </p:nvSpPr>
        <p:spPr bwMode="auto">
          <a:xfrm>
            <a:off x="3249613" y="4033838"/>
            <a:ext cx="41275" cy="0"/>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868" name="Line 12"/>
          <p:cNvSpPr>
            <a:spLocks noChangeShapeType="1"/>
          </p:cNvSpPr>
          <p:nvPr/>
        </p:nvSpPr>
        <p:spPr bwMode="auto">
          <a:xfrm>
            <a:off x="3249613" y="4498975"/>
            <a:ext cx="41275" cy="0"/>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869" name="Line 13"/>
          <p:cNvSpPr>
            <a:spLocks noChangeShapeType="1"/>
          </p:cNvSpPr>
          <p:nvPr/>
        </p:nvSpPr>
        <p:spPr bwMode="auto">
          <a:xfrm>
            <a:off x="3249613" y="4964113"/>
            <a:ext cx="41275" cy="0"/>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grpSp>
        <p:nvGrpSpPr>
          <p:cNvPr id="121870" name="Group 14"/>
          <p:cNvGrpSpPr>
            <a:grpSpLocks/>
          </p:cNvGrpSpPr>
          <p:nvPr/>
        </p:nvGrpSpPr>
        <p:grpSpPr bwMode="auto">
          <a:xfrm>
            <a:off x="3511550" y="5427663"/>
            <a:ext cx="2927350" cy="57150"/>
            <a:chOff x="2488" y="3449"/>
            <a:chExt cx="2075" cy="36"/>
          </a:xfrm>
        </p:grpSpPr>
        <p:sp>
          <p:nvSpPr>
            <p:cNvPr id="121925" name="Line 15"/>
            <p:cNvSpPr>
              <a:spLocks noChangeShapeType="1"/>
            </p:cNvSpPr>
            <p:nvPr/>
          </p:nvSpPr>
          <p:spPr bwMode="auto">
            <a:xfrm>
              <a:off x="2488" y="3449"/>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926" name="Line 16"/>
            <p:cNvSpPr>
              <a:spLocks noChangeShapeType="1"/>
            </p:cNvSpPr>
            <p:nvPr/>
          </p:nvSpPr>
          <p:spPr bwMode="auto">
            <a:xfrm>
              <a:off x="2648" y="3449"/>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927" name="Line 17"/>
            <p:cNvSpPr>
              <a:spLocks noChangeShapeType="1"/>
            </p:cNvSpPr>
            <p:nvPr/>
          </p:nvSpPr>
          <p:spPr bwMode="auto">
            <a:xfrm>
              <a:off x="2808" y="3449"/>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928" name="Line 18"/>
            <p:cNvSpPr>
              <a:spLocks noChangeShapeType="1"/>
            </p:cNvSpPr>
            <p:nvPr/>
          </p:nvSpPr>
          <p:spPr bwMode="auto">
            <a:xfrm>
              <a:off x="2967" y="3449"/>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929" name="Line 19"/>
            <p:cNvSpPr>
              <a:spLocks noChangeShapeType="1"/>
            </p:cNvSpPr>
            <p:nvPr/>
          </p:nvSpPr>
          <p:spPr bwMode="auto">
            <a:xfrm>
              <a:off x="3127" y="3449"/>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930" name="Line 20"/>
            <p:cNvSpPr>
              <a:spLocks noChangeShapeType="1"/>
            </p:cNvSpPr>
            <p:nvPr/>
          </p:nvSpPr>
          <p:spPr bwMode="auto">
            <a:xfrm>
              <a:off x="3286" y="3449"/>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931" name="Line 21"/>
            <p:cNvSpPr>
              <a:spLocks noChangeShapeType="1"/>
            </p:cNvSpPr>
            <p:nvPr/>
          </p:nvSpPr>
          <p:spPr bwMode="auto">
            <a:xfrm>
              <a:off x="3446" y="3449"/>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932" name="Line 22"/>
            <p:cNvSpPr>
              <a:spLocks noChangeShapeType="1"/>
            </p:cNvSpPr>
            <p:nvPr/>
          </p:nvSpPr>
          <p:spPr bwMode="auto">
            <a:xfrm>
              <a:off x="3606" y="3449"/>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933" name="Line 23"/>
            <p:cNvSpPr>
              <a:spLocks noChangeShapeType="1"/>
            </p:cNvSpPr>
            <p:nvPr/>
          </p:nvSpPr>
          <p:spPr bwMode="auto">
            <a:xfrm>
              <a:off x="3765" y="3449"/>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934" name="Line 24"/>
            <p:cNvSpPr>
              <a:spLocks noChangeShapeType="1"/>
            </p:cNvSpPr>
            <p:nvPr/>
          </p:nvSpPr>
          <p:spPr bwMode="auto">
            <a:xfrm>
              <a:off x="3924" y="3449"/>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935" name="Line 25"/>
            <p:cNvSpPr>
              <a:spLocks noChangeShapeType="1"/>
            </p:cNvSpPr>
            <p:nvPr/>
          </p:nvSpPr>
          <p:spPr bwMode="auto">
            <a:xfrm>
              <a:off x="4085" y="3449"/>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936" name="Line 26"/>
            <p:cNvSpPr>
              <a:spLocks noChangeShapeType="1"/>
            </p:cNvSpPr>
            <p:nvPr/>
          </p:nvSpPr>
          <p:spPr bwMode="auto">
            <a:xfrm>
              <a:off x="4244" y="3449"/>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937" name="Line 27"/>
            <p:cNvSpPr>
              <a:spLocks noChangeShapeType="1"/>
            </p:cNvSpPr>
            <p:nvPr/>
          </p:nvSpPr>
          <p:spPr bwMode="auto">
            <a:xfrm>
              <a:off x="4403" y="3449"/>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938" name="Line 28"/>
            <p:cNvSpPr>
              <a:spLocks noChangeShapeType="1"/>
            </p:cNvSpPr>
            <p:nvPr/>
          </p:nvSpPr>
          <p:spPr bwMode="auto">
            <a:xfrm>
              <a:off x="4563" y="3449"/>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grpSp>
      <p:sp>
        <p:nvSpPr>
          <p:cNvPr id="1395741" name="Rectangle 29"/>
          <p:cNvSpPr>
            <a:spLocks noChangeArrowheads="1"/>
          </p:cNvSpPr>
          <p:nvPr/>
        </p:nvSpPr>
        <p:spPr bwMode="auto">
          <a:xfrm>
            <a:off x="3165475" y="5478463"/>
            <a:ext cx="282575" cy="304800"/>
          </a:xfrm>
          <a:prstGeom prst="rect">
            <a:avLst/>
          </a:prstGeom>
          <a:noFill/>
          <a:ln w="9525">
            <a:noFill/>
            <a:miter lim="800000"/>
            <a:headEnd/>
            <a:tailEnd/>
          </a:ln>
          <a:effectLst/>
        </p:spPr>
        <p:txBody>
          <a:bodyPr wrap="none" lIns="92075" tIns="46038" rIns="92075" bIns="46038">
            <a:spAutoFit/>
          </a:bodyPr>
          <a:lstStyle/>
          <a:p>
            <a:pPr algn="ctr" eaLnBrk="0" hangingPunct="0">
              <a:defRPr/>
            </a:pPr>
            <a:r>
              <a:rPr lang="en-US" sz="1400">
                <a:effectLst>
                  <a:outerShdw blurRad="38100" dist="38100" dir="2700000" algn="tl">
                    <a:srgbClr val="000000"/>
                  </a:outerShdw>
                </a:effectLst>
                <a:latin typeface="Arial" pitchFamily="34" charset="0"/>
              </a:rPr>
              <a:t>7</a:t>
            </a:r>
            <a:endParaRPr lang="en-US" sz="1400">
              <a:solidFill>
                <a:srgbClr val="FFFFFF"/>
              </a:solidFill>
              <a:effectLst>
                <a:outerShdw blurRad="38100" dist="38100" dir="2700000" algn="tl">
                  <a:srgbClr val="000000"/>
                </a:outerShdw>
              </a:effectLst>
              <a:latin typeface="Arial" pitchFamily="34" charset="0"/>
            </a:endParaRPr>
          </a:p>
        </p:txBody>
      </p:sp>
      <p:sp>
        <p:nvSpPr>
          <p:cNvPr id="1395742" name="Rectangle 30"/>
          <p:cNvSpPr>
            <a:spLocks noChangeArrowheads="1"/>
          </p:cNvSpPr>
          <p:nvPr/>
        </p:nvSpPr>
        <p:spPr bwMode="auto">
          <a:xfrm>
            <a:off x="3365500" y="5478463"/>
            <a:ext cx="282575" cy="304800"/>
          </a:xfrm>
          <a:prstGeom prst="rect">
            <a:avLst/>
          </a:prstGeom>
          <a:noFill/>
          <a:ln w="9525">
            <a:noFill/>
            <a:miter lim="800000"/>
            <a:headEnd/>
            <a:tailEnd/>
          </a:ln>
          <a:effectLst/>
        </p:spPr>
        <p:txBody>
          <a:bodyPr wrap="none" lIns="92075" tIns="46038" rIns="92075" bIns="46038">
            <a:spAutoFit/>
          </a:bodyPr>
          <a:lstStyle/>
          <a:p>
            <a:pPr algn="ctr" eaLnBrk="0" hangingPunct="0">
              <a:defRPr/>
            </a:pPr>
            <a:r>
              <a:rPr lang="en-US" sz="1400">
                <a:effectLst>
                  <a:outerShdw blurRad="38100" dist="38100" dir="2700000" algn="tl">
                    <a:srgbClr val="000000"/>
                  </a:outerShdw>
                </a:effectLst>
                <a:latin typeface="Arial" pitchFamily="34" charset="0"/>
              </a:rPr>
              <a:t>8</a:t>
            </a:r>
          </a:p>
        </p:txBody>
      </p:sp>
      <p:sp>
        <p:nvSpPr>
          <p:cNvPr id="1395743" name="Rectangle 31"/>
          <p:cNvSpPr>
            <a:spLocks noChangeArrowheads="1"/>
          </p:cNvSpPr>
          <p:nvPr/>
        </p:nvSpPr>
        <p:spPr bwMode="auto">
          <a:xfrm>
            <a:off x="3590925" y="5478463"/>
            <a:ext cx="282575" cy="304800"/>
          </a:xfrm>
          <a:prstGeom prst="rect">
            <a:avLst/>
          </a:prstGeom>
          <a:noFill/>
          <a:ln w="9525">
            <a:noFill/>
            <a:miter lim="800000"/>
            <a:headEnd/>
            <a:tailEnd/>
          </a:ln>
          <a:effectLst/>
        </p:spPr>
        <p:txBody>
          <a:bodyPr wrap="none" lIns="92075" tIns="46038" rIns="92075" bIns="46038">
            <a:spAutoFit/>
          </a:bodyPr>
          <a:lstStyle/>
          <a:p>
            <a:pPr algn="ctr" eaLnBrk="0" hangingPunct="0">
              <a:defRPr/>
            </a:pPr>
            <a:r>
              <a:rPr lang="en-US" sz="1400">
                <a:effectLst>
                  <a:outerShdw blurRad="38100" dist="38100" dir="2700000" algn="tl">
                    <a:srgbClr val="000000"/>
                  </a:outerShdw>
                </a:effectLst>
                <a:latin typeface="Arial" pitchFamily="34" charset="0"/>
              </a:rPr>
              <a:t>9</a:t>
            </a:r>
            <a:endParaRPr lang="en-US" sz="1400">
              <a:solidFill>
                <a:srgbClr val="FFFFFF"/>
              </a:solidFill>
              <a:effectLst>
                <a:outerShdw blurRad="38100" dist="38100" dir="2700000" algn="tl">
                  <a:srgbClr val="000000"/>
                </a:outerShdw>
              </a:effectLst>
              <a:latin typeface="Arial" pitchFamily="34" charset="0"/>
            </a:endParaRPr>
          </a:p>
        </p:txBody>
      </p:sp>
      <p:sp>
        <p:nvSpPr>
          <p:cNvPr id="1395744" name="Rectangle 32"/>
          <p:cNvSpPr>
            <a:spLocks noChangeArrowheads="1"/>
          </p:cNvSpPr>
          <p:nvPr/>
        </p:nvSpPr>
        <p:spPr bwMode="auto">
          <a:xfrm>
            <a:off x="3756025" y="5478463"/>
            <a:ext cx="381000" cy="304800"/>
          </a:xfrm>
          <a:prstGeom prst="rect">
            <a:avLst/>
          </a:prstGeom>
          <a:noFill/>
          <a:ln w="9525">
            <a:noFill/>
            <a:miter lim="800000"/>
            <a:headEnd/>
            <a:tailEnd/>
          </a:ln>
          <a:effectLst/>
        </p:spPr>
        <p:txBody>
          <a:bodyPr wrap="none" lIns="92075" tIns="46038" rIns="92075" bIns="46038">
            <a:spAutoFit/>
          </a:bodyPr>
          <a:lstStyle/>
          <a:p>
            <a:pPr algn="ctr" eaLnBrk="0" hangingPunct="0">
              <a:defRPr/>
            </a:pPr>
            <a:r>
              <a:rPr lang="en-US" sz="1400">
                <a:effectLst>
                  <a:outerShdw blurRad="38100" dist="38100" dir="2700000" algn="tl">
                    <a:srgbClr val="000000"/>
                  </a:outerShdw>
                </a:effectLst>
                <a:latin typeface="Arial" pitchFamily="34" charset="0"/>
              </a:rPr>
              <a:t>10</a:t>
            </a:r>
          </a:p>
        </p:txBody>
      </p:sp>
      <p:sp>
        <p:nvSpPr>
          <p:cNvPr id="1395745" name="Rectangle 33"/>
          <p:cNvSpPr>
            <a:spLocks noChangeArrowheads="1"/>
          </p:cNvSpPr>
          <p:nvPr/>
        </p:nvSpPr>
        <p:spPr bwMode="auto">
          <a:xfrm>
            <a:off x="3992563" y="5478463"/>
            <a:ext cx="381000" cy="304800"/>
          </a:xfrm>
          <a:prstGeom prst="rect">
            <a:avLst/>
          </a:prstGeom>
          <a:noFill/>
          <a:ln w="9525">
            <a:noFill/>
            <a:miter lim="800000"/>
            <a:headEnd/>
            <a:tailEnd/>
          </a:ln>
          <a:effectLst/>
        </p:spPr>
        <p:txBody>
          <a:bodyPr wrap="none" lIns="92075" tIns="46038" rIns="92075" bIns="46038">
            <a:spAutoFit/>
          </a:bodyPr>
          <a:lstStyle/>
          <a:p>
            <a:pPr algn="ctr" eaLnBrk="0" hangingPunct="0">
              <a:defRPr/>
            </a:pPr>
            <a:r>
              <a:rPr lang="en-US" sz="1400">
                <a:effectLst>
                  <a:outerShdw blurRad="38100" dist="38100" dir="2700000" algn="tl">
                    <a:srgbClr val="000000"/>
                  </a:outerShdw>
                </a:effectLst>
                <a:latin typeface="Arial" pitchFamily="34" charset="0"/>
              </a:rPr>
              <a:t>11</a:t>
            </a:r>
          </a:p>
        </p:txBody>
      </p:sp>
      <p:sp>
        <p:nvSpPr>
          <p:cNvPr id="1395746" name="Rectangle 34"/>
          <p:cNvSpPr>
            <a:spLocks noChangeArrowheads="1"/>
          </p:cNvSpPr>
          <p:nvPr/>
        </p:nvSpPr>
        <p:spPr bwMode="auto">
          <a:xfrm>
            <a:off x="4230688" y="5478463"/>
            <a:ext cx="381000" cy="304800"/>
          </a:xfrm>
          <a:prstGeom prst="rect">
            <a:avLst/>
          </a:prstGeom>
          <a:noFill/>
          <a:ln w="9525">
            <a:noFill/>
            <a:miter lim="800000"/>
            <a:headEnd/>
            <a:tailEnd/>
          </a:ln>
          <a:effectLst/>
        </p:spPr>
        <p:txBody>
          <a:bodyPr wrap="none" lIns="92075" tIns="46038" rIns="92075" bIns="46038">
            <a:spAutoFit/>
          </a:bodyPr>
          <a:lstStyle/>
          <a:p>
            <a:pPr algn="ctr" eaLnBrk="0" hangingPunct="0">
              <a:defRPr/>
            </a:pPr>
            <a:r>
              <a:rPr lang="en-US" sz="1400">
                <a:effectLst>
                  <a:outerShdw blurRad="38100" dist="38100" dir="2700000" algn="tl">
                    <a:srgbClr val="000000"/>
                  </a:outerShdw>
                </a:effectLst>
                <a:latin typeface="Arial" pitchFamily="34" charset="0"/>
              </a:rPr>
              <a:t>12</a:t>
            </a:r>
            <a:endParaRPr lang="en-US" sz="1400">
              <a:solidFill>
                <a:srgbClr val="FFFFFF"/>
              </a:solidFill>
              <a:effectLst>
                <a:outerShdw blurRad="38100" dist="38100" dir="2700000" algn="tl">
                  <a:srgbClr val="000000"/>
                </a:outerShdw>
              </a:effectLst>
              <a:latin typeface="Arial" pitchFamily="34" charset="0"/>
            </a:endParaRPr>
          </a:p>
        </p:txBody>
      </p:sp>
      <p:sp>
        <p:nvSpPr>
          <p:cNvPr id="1395747" name="Rectangle 35"/>
          <p:cNvSpPr>
            <a:spLocks noChangeArrowheads="1"/>
          </p:cNvSpPr>
          <p:nvPr/>
        </p:nvSpPr>
        <p:spPr bwMode="auto">
          <a:xfrm>
            <a:off x="4492625" y="5478463"/>
            <a:ext cx="282575" cy="304800"/>
          </a:xfrm>
          <a:prstGeom prst="rect">
            <a:avLst/>
          </a:prstGeom>
          <a:noFill/>
          <a:ln w="9525">
            <a:noFill/>
            <a:miter lim="800000"/>
            <a:headEnd/>
            <a:tailEnd/>
          </a:ln>
          <a:effectLst/>
        </p:spPr>
        <p:txBody>
          <a:bodyPr wrap="none" lIns="92075" tIns="46038" rIns="92075" bIns="46038">
            <a:spAutoFit/>
          </a:bodyPr>
          <a:lstStyle/>
          <a:p>
            <a:pPr algn="ctr" eaLnBrk="0" hangingPunct="0">
              <a:defRPr/>
            </a:pPr>
            <a:r>
              <a:rPr lang="en-US" sz="1400">
                <a:effectLst>
                  <a:outerShdw blurRad="38100" dist="38100" dir="2700000" algn="tl">
                    <a:srgbClr val="000000"/>
                  </a:outerShdw>
                </a:effectLst>
                <a:latin typeface="Arial" pitchFamily="34" charset="0"/>
              </a:rPr>
              <a:t>1</a:t>
            </a:r>
            <a:endParaRPr lang="en-US" sz="1400">
              <a:solidFill>
                <a:srgbClr val="FFFFFF"/>
              </a:solidFill>
              <a:effectLst>
                <a:outerShdw blurRad="38100" dist="38100" dir="2700000" algn="tl">
                  <a:srgbClr val="000000"/>
                </a:outerShdw>
              </a:effectLst>
              <a:latin typeface="Arial" pitchFamily="34" charset="0"/>
            </a:endParaRPr>
          </a:p>
        </p:txBody>
      </p:sp>
      <p:sp>
        <p:nvSpPr>
          <p:cNvPr id="1395748" name="Rectangle 36"/>
          <p:cNvSpPr>
            <a:spLocks noChangeArrowheads="1"/>
          </p:cNvSpPr>
          <p:nvPr/>
        </p:nvSpPr>
        <p:spPr bwMode="auto">
          <a:xfrm>
            <a:off x="4732338" y="5478463"/>
            <a:ext cx="282575" cy="304800"/>
          </a:xfrm>
          <a:prstGeom prst="rect">
            <a:avLst/>
          </a:prstGeom>
          <a:noFill/>
          <a:ln w="9525">
            <a:noFill/>
            <a:miter lim="800000"/>
            <a:headEnd/>
            <a:tailEnd/>
          </a:ln>
          <a:effectLst/>
        </p:spPr>
        <p:txBody>
          <a:bodyPr wrap="none" lIns="92075" tIns="46038" rIns="92075" bIns="46038">
            <a:spAutoFit/>
          </a:bodyPr>
          <a:lstStyle/>
          <a:p>
            <a:pPr algn="ctr" eaLnBrk="0" hangingPunct="0">
              <a:defRPr/>
            </a:pPr>
            <a:r>
              <a:rPr lang="en-US" sz="1400">
                <a:effectLst>
                  <a:outerShdw blurRad="38100" dist="38100" dir="2700000" algn="tl">
                    <a:srgbClr val="000000"/>
                  </a:outerShdw>
                </a:effectLst>
                <a:latin typeface="Arial" pitchFamily="34" charset="0"/>
              </a:rPr>
              <a:t>2</a:t>
            </a:r>
            <a:endParaRPr lang="en-US" sz="1400">
              <a:solidFill>
                <a:srgbClr val="FFFFFF"/>
              </a:solidFill>
              <a:effectLst>
                <a:outerShdw blurRad="38100" dist="38100" dir="2700000" algn="tl">
                  <a:srgbClr val="000000"/>
                </a:outerShdw>
              </a:effectLst>
              <a:latin typeface="Arial" pitchFamily="34" charset="0"/>
            </a:endParaRPr>
          </a:p>
        </p:txBody>
      </p:sp>
      <p:sp>
        <p:nvSpPr>
          <p:cNvPr id="1395749" name="Rectangle 37"/>
          <p:cNvSpPr>
            <a:spLocks noChangeArrowheads="1"/>
          </p:cNvSpPr>
          <p:nvPr/>
        </p:nvSpPr>
        <p:spPr bwMode="auto">
          <a:xfrm>
            <a:off x="4943475" y="5478463"/>
            <a:ext cx="282575" cy="304800"/>
          </a:xfrm>
          <a:prstGeom prst="rect">
            <a:avLst/>
          </a:prstGeom>
          <a:noFill/>
          <a:ln w="9525">
            <a:noFill/>
            <a:miter lim="800000"/>
            <a:headEnd/>
            <a:tailEnd/>
          </a:ln>
          <a:effectLst/>
        </p:spPr>
        <p:txBody>
          <a:bodyPr wrap="none" lIns="92075" tIns="46038" rIns="92075" bIns="46038">
            <a:spAutoFit/>
          </a:bodyPr>
          <a:lstStyle/>
          <a:p>
            <a:pPr algn="ctr" eaLnBrk="0" hangingPunct="0">
              <a:defRPr/>
            </a:pPr>
            <a:r>
              <a:rPr lang="en-US" sz="1400">
                <a:effectLst>
                  <a:outerShdw blurRad="38100" dist="38100" dir="2700000" algn="tl">
                    <a:srgbClr val="000000"/>
                  </a:outerShdw>
                </a:effectLst>
                <a:latin typeface="Arial" pitchFamily="34" charset="0"/>
              </a:rPr>
              <a:t>3</a:t>
            </a:r>
            <a:endParaRPr lang="en-US" sz="1400">
              <a:solidFill>
                <a:srgbClr val="FFFFFF"/>
              </a:solidFill>
              <a:effectLst>
                <a:outerShdw blurRad="38100" dist="38100" dir="2700000" algn="tl">
                  <a:srgbClr val="000000"/>
                </a:outerShdw>
              </a:effectLst>
              <a:latin typeface="Arial" pitchFamily="34" charset="0"/>
            </a:endParaRPr>
          </a:p>
        </p:txBody>
      </p:sp>
      <p:sp>
        <p:nvSpPr>
          <p:cNvPr id="1395750" name="Rectangle 38"/>
          <p:cNvSpPr>
            <a:spLocks noChangeArrowheads="1"/>
          </p:cNvSpPr>
          <p:nvPr/>
        </p:nvSpPr>
        <p:spPr bwMode="auto">
          <a:xfrm>
            <a:off x="5170488" y="5478463"/>
            <a:ext cx="282575" cy="304800"/>
          </a:xfrm>
          <a:prstGeom prst="rect">
            <a:avLst/>
          </a:prstGeom>
          <a:noFill/>
          <a:ln w="9525">
            <a:noFill/>
            <a:miter lim="800000"/>
            <a:headEnd/>
            <a:tailEnd/>
          </a:ln>
          <a:effectLst/>
        </p:spPr>
        <p:txBody>
          <a:bodyPr wrap="none" lIns="92075" tIns="46038" rIns="92075" bIns="46038">
            <a:spAutoFit/>
          </a:bodyPr>
          <a:lstStyle/>
          <a:p>
            <a:pPr algn="ctr" eaLnBrk="0" hangingPunct="0">
              <a:defRPr/>
            </a:pPr>
            <a:r>
              <a:rPr lang="en-US" sz="1400">
                <a:effectLst>
                  <a:outerShdw blurRad="38100" dist="38100" dir="2700000" algn="tl">
                    <a:srgbClr val="000000"/>
                  </a:outerShdw>
                </a:effectLst>
                <a:latin typeface="Arial" pitchFamily="34" charset="0"/>
              </a:rPr>
              <a:t>4</a:t>
            </a:r>
          </a:p>
        </p:txBody>
      </p:sp>
      <p:sp>
        <p:nvSpPr>
          <p:cNvPr id="1395751" name="Rectangle 39"/>
          <p:cNvSpPr>
            <a:spLocks noChangeArrowheads="1"/>
          </p:cNvSpPr>
          <p:nvPr/>
        </p:nvSpPr>
        <p:spPr bwMode="auto">
          <a:xfrm>
            <a:off x="5394325" y="5478463"/>
            <a:ext cx="282575" cy="304800"/>
          </a:xfrm>
          <a:prstGeom prst="rect">
            <a:avLst/>
          </a:prstGeom>
          <a:noFill/>
          <a:ln w="9525">
            <a:noFill/>
            <a:miter lim="800000"/>
            <a:headEnd/>
            <a:tailEnd/>
          </a:ln>
          <a:effectLst/>
        </p:spPr>
        <p:txBody>
          <a:bodyPr wrap="none" lIns="92075" tIns="46038" rIns="92075" bIns="46038">
            <a:spAutoFit/>
          </a:bodyPr>
          <a:lstStyle/>
          <a:p>
            <a:pPr algn="ctr" eaLnBrk="0" hangingPunct="0">
              <a:defRPr/>
            </a:pPr>
            <a:r>
              <a:rPr lang="en-US" sz="1400">
                <a:effectLst>
                  <a:outerShdw blurRad="38100" dist="38100" dir="2700000" algn="tl">
                    <a:srgbClr val="000000"/>
                  </a:outerShdw>
                </a:effectLst>
                <a:latin typeface="Arial" pitchFamily="34" charset="0"/>
              </a:rPr>
              <a:t>5</a:t>
            </a:r>
          </a:p>
        </p:txBody>
      </p:sp>
      <p:sp>
        <p:nvSpPr>
          <p:cNvPr id="1395752" name="Rectangle 40"/>
          <p:cNvSpPr>
            <a:spLocks noChangeArrowheads="1"/>
          </p:cNvSpPr>
          <p:nvPr/>
        </p:nvSpPr>
        <p:spPr bwMode="auto">
          <a:xfrm>
            <a:off x="5634038" y="5478463"/>
            <a:ext cx="282575" cy="304800"/>
          </a:xfrm>
          <a:prstGeom prst="rect">
            <a:avLst/>
          </a:prstGeom>
          <a:noFill/>
          <a:ln w="9525">
            <a:noFill/>
            <a:miter lim="800000"/>
            <a:headEnd/>
            <a:tailEnd/>
          </a:ln>
          <a:effectLst/>
        </p:spPr>
        <p:txBody>
          <a:bodyPr wrap="none" lIns="92075" tIns="46038" rIns="92075" bIns="46038">
            <a:spAutoFit/>
          </a:bodyPr>
          <a:lstStyle/>
          <a:p>
            <a:pPr algn="ctr" eaLnBrk="0" hangingPunct="0">
              <a:defRPr/>
            </a:pPr>
            <a:r>
              <a:rPr lang="en-US" sz="1400">
                <a:effectLst>
                  <a:outerShdw blurRad="38100" dist="38100" dir="2700000" algn="tl">
                    <a:srgbClr val="000000"/>
                  </a:outerShdw>
                </a:effectLst>
                <a:latin typeface="Arial" pitchFamily="34" charset="0"/>
              </a:rPr>
              <a:t>6</a:t>
            </a:r>
          </a:p>
        </p:txBody>
      </p:sp>
      <p:sp>
        <p:nvSpPr>
          <p:cNvPr id="1395753" name="Rectangle 41"/>
          <p:cNvSpPr>
            <a:spLocks noChangeArrowheads="1"/>
          </p:cNvSpPr>
          <p:nvPr/>
        </p:nvSpPr>
        <p:spPr bwMode="auto">
          <a:xfrm>
            <a:off x="5859463" y="5478463"/>
            <a:ext cx="282575" cy="304800"/>
          </a:xfrm>
          <a:prstGeom prst="rect">
            <a:avLst/>
          </a:prstGeom>
          <a:noFill/>
          <a:ln w="9525">
            <a:noFill/>
            <a:miter lim="800000"/>
            <a:headEnd/>
            <a:tailEnd/>
          </a:ln>
          <a:effectLst/>
        </p:spPr>
        <p:txBody>
          <a:bodyPr wrap="none" lIns="92075" tIns="46038" rIns="92075" bIns="46038">
            <a:spAutoFit/>
          </a:bodyPr>
          <a:lstStyle/>
          <a:p>
            <a:pPr algn="ctr" eaLnBrk="0" hangingPunct="0">
              <a:defRPr/>
            </a:pPr>
            <a:r>
              <a:rPr lang="en-US" sz="1400">
                <a:effectLst>
                  <a:outerShdw blurRad="38100" dist="38100" dir="2700000" algn="tl">
                    <a:srgbClr val="000000"/>
                  </a:outerShdw>
                </a:effectLst>
                <a:latin typeface="Arial" pitchFamily="34" charset="0"/>
              </a:rPr>
              <a:t>7</a:t>
            </a:r>
            <a:endParaRPr lang="en-US" sz="1400">
              <a:solidFill>
                <a:srgbClr val="FFFFFF"/>
              </a:solidFill>
              <a:effectLst>
                <a:outerShdw blurRad="38100" dist="38100" dir="2700000" algn="tl">
                  <a:srgbClr val="000000"/>
                </a:outerShdw>
              </a:effectLst>
              <a:latin typeface="Arial" pitchFamily="34" charset="0"/>
            </a:endParaRPr>
          </a:p>
        </p:txBody>
      </p:sp>
      <p:sp>
        <p:nvSpPr>
          <p:cNvPr id="1395754" name="Rectangle 42"/>
          <p:cNvSpPr>
            <a:spLocks noChangeArrowheads="1"/>
          </p:cNvSpPr>
          <p:nvPr/>
        </p:nvSpPr>
        <p:spPr bwMode="auto">
          <a:xfrm>
            <a:off x="6084888" y="5478463"/>
            <a:ext cx="282575" cy="304800"/>
          </a:xfrm>
          <a:prstGeom prst="rect">
            <a:avLst/>
          </a:prstGeom>
          <a:noFill/>
          <a:ln w="9525">
            <a:noFill/>
            <a:miter lim="800000"/>
            <a:headEnd/>
            <a:tailEnd/>
          </a:ln>
          <a:effectLst/>
        </p:spPr>
        <p:txBody>
          <a:bodyPr wrap="none" lIns="92075" tIns="46038" rIns="92075" bIns="46038">
            <a:spAutoFit/>
          </a:bodyPr>
          <a:lstStyle/>
          <a:p>
            <a:pPr algn="ctr" eaLnBrk="0" hangingPunct="0">
              <a:defRPr/>
            </a:pPr>
            <a:r>
              <a:rPr lang="en-US" sz="1400">
                <a:effectLst>
                  <a:outerShdw blurRad="38100" dist="38100" dir="2700000" algn="tl">
                    <a:srgbClr val="000000"/>
                  </a:outerShdw>
                </a:effectLst>
                <a:latin typeface="Arial" pitchFamily="34" charset="0"/>
              </a:rPr>
              <a:t>8</a:t>
            </a:r>
            <a:endParaRPr lang="en-US" sz="1400">
              <a:solidFill>
                <a:srgbClr val="FFFFFF"/>
              </a:solidFill>
              <a:effectLst>
                <a:outerShdw blurRad="38100" dist="38100" dir="2700000" algn="tl">
                  <a:srgbClr val="000000"/>
                </a:outerShdw>
              </a:effectLst>
              <a:latin typeface="Arial" pitchFamily="34" charset="0"/>
            </a:endParaRPr>
          </a:p>
        </p:txBody>
      </p:sp>
      <p:sp>
        <p:nvSpPr>
          <p:cNvPr id="1395755" name="Rectangle 43"/>
          <p:cNvSpPr>
            <a:spLocks noChangeArrowheads="1"/>
          </p:cNvSpPr>
          <p:nvPr/>
        </p:nvSpPr>
        <p:spPr bwMode="auto">
          <a:xfrm>
            <a:off x="6308725" y="5478463"/>
            <a:ext cx="282575" cy="304800"/>
          </a:xfrm>
          <a:prstGeom prst="rect">
            <a:avLst/>
          </a:prstGeom>
          <a:noFill/>
          <a:ln w="9525">
            <a:noFill/>
            <a:miter lim="800000"/>
            <a:headEnd/>
            <a:tailEnd/>
          </a:ln>
          <a:effectLst/>
        </p:spPr>
        <p:txBody>
          <a:bodyPr wrap="none" lIns="92075" tIns="46038" rIns="92075" bIns="46038">
            <a:spAutoFit/>
          </a:bodyPr>
          <a:lstStyle/>
          <a:p>
            <a:pPr algn="ctr" eaLnBrk="0" hangingPunct="0">
              <a:defRPr/>
            </a:pPr>
            <a:r>
              <a:rPr lang="en-US" sz="1400">
                <a:effectLst>
                  <a:outerShdw blurRad="38100" dist="38100" dir="2700000" algn="tl">
                    <a:srgbClr val="000000"/>
                  </a:outerShdw>
                </a:effectLst>
                <a:latin typeface="Arial" pitchFamily="34" charset="0"/>
              </a:rPr>
              <a:t>9</a:t>
            </a:r>
            <a:endParaRPr lang="en-US" sz="1400">
              <a:solidFill>
                <a:srgbClr val="FFFFFF"/>
              </a:solidFill>
              <a:effectLst>
                <a:outerShdw blurRad="38100" dist="38100" dir="2700000" algn="tl">
                  <a:srgbClr val="000000"/>
                </a:outerShdw>
              </a:effectLst>
              <a:latin typeface="Arial" pitchFamily="34" charset="0"/>
            </a:endParaRPr>
          </a:p>
        </p:txBody>
      </p:sp>
      <p:sp>
        <p:nvSpPr>
          <p:cNvPr id="1395756" name="Rectangle 44"/>
          <p:cNvSpPr>
            <a:spLocks noChangeArrowheads="1"/>
          </p:cNvSpPr>
          <p:nvPr/>
        </p:nvSpPr>
        <p:spPr bwMode="auto">
          <a:xfrm>
            <a:off x="3500438" y="5703888"/>
            <a:ext cx="549275" cy="304800"/>
          </a:xfrm>
          <a:prstGeom prst="rect">
            <a:avLst/>
          </a:prstGeom>
          <a:noFill/>
          <a:ln w="9525">
            <a:noFill/>
            <a:miter lim="800000"/>
            <a:headEnd/>
            <a:tailEnd/>
          </a:ln>
          <a:effectLst/>
        </p:spPr>
        <p:txBody>
          <a:bodyPr wrap="none" lIns="92075" tIns="46038" rIns="92075" bIns="46038">
            <a:spAutoFit/>
          </a:bodyPr>
          <a:lstStyle/>
          <a:p>
            <a:pPr algn="ctr" eaLnBrk="0" hangingPunct="0">
              <a:defRPr/>
            </a:pPr>
            <a:r>
              <a:rPr lang="en-US" sz="1400">
                <a:effectLst>
                  <a:outerShdw blurRad="38100" dist="38100" dir="2700000" algn="tl">
                    <a:srgbClr val="000000"/>
                  </a:outerShdw>
                </a:effectLst>
                <a:latin typeface="Arial" pitchFamily="34" charset="0"/>
              </a:rPr>
              <a:t>A.M.</a:t>
            </a:r>
          </a:p>
        </p:txBody>
      </p:sp>
      <p:sp>
        <p:nvSpPr>
          <p:cNvPr id="1395757" name="Rectangle 45"/>
          <p:cNvSpPr>
            <a:spLocks noChangeArrowheads="1"/>
          </p:cNvSpPr>
          <p:nvPr/>
        </p:nvSpPr>
        <p:spPr bwMode="auto">
          <a:xfrm>
            <a:off x="5646738" y="5703888"/>
            <a:ext cx="549275" cy="304800"/>
          </a:xfrm>
          <a:prstGeom prst="rect">
            <a:avLst/>
          </a:prstGeom>
          <a:noFill/>
          <a:ln w="9525">
            <a:noFill/>
            <a:miter lim="800000"/>
            <a:headEnd/>
            <a:tailEnd/>
          </a:ln>
          <a:effectLst/>
        </p:spPr>
        <p:txBody>
          <a:bodyPr wrap="none" lIns="92075" tIns="46038" rIns="92075" bIns="46038">
            <a:spAutoFit/>
          </a:bodyPr>
          <a:lstStyle/>
          <a:p>
            <a:pPr algn="ctr" eaLnBrk="0" hangingPunct="0">
              <a:defRPr/>
            </a:pPr>
            <a:r>
              <a:rPr lang="en-US" sz="1400">
                <a:effectLst>
                  <a:outerShdw blurRad="38100" dist="38100" dir="2700000" algn="tl">
                    <a:srgbClr val="000000"/>
                  </a:outerShdw>
                </a:effectLst>
                <a:latin typeface="Arial" pitchFamily="34" charset="0"/>
              </a:rPr>
              <a:t>P.M.</a:t>
            </a:r>
          </a:p>
        </p:txBody>
      </p:sp>
      <p:sp>
        <p:nvSpPr>
          <p:cNvPr id="121888" name="Freeform 46"/>
          <p:cNvSpPr>
            <a:spLocks/>
          </p:cNvSpPr>
          <p:nvPr/>
        </p:nvSpPr>
        <p:spPr bwMode="auto">
          <a:xfrm>
            <a:off x="3414713" y="4160838"/>
            <a:ext cx="3032125" cy="582612"/>
          </a:xfrm>
          <a:custGeom>
            <a:avLst/>
            <a:gdLst>
              <a:gd name="T0" fmla="*/ 2147483647 w 2149"/>
              <a:gd name="T1" fmla="*/ 2147483647 h 367"/>
              <a:gd name="T2" fmla="*/ 2147483647 w 2149"/>
              <a:gd name="T3" fmla="*/ 2147483647 h 367"/>
              <a:gd name="T4" fmla="*/ 2147483647 w 2149"/>
              <a:gd name="T5" fmla="*/ 2147483647 h 367"/>
              <a:gd name="T6" fmla="*/ 2147483647 w 2149"/>
              <a:gd name="T7" fmla="*/ 2147483647 h 367"/>
              <a:gd name="T8" fmla="*/ 2147483647 w 2149"/>
              <a:gd name="T9" fmla="*/ 2147483647 h 367"/>
              <a:gd name="T10" fmla="*/ 2147483647 w 2149"/>
              <a:gd name="T11" fmla="*/ 2147483647 h 367"/>
              <a:gd name="T12" fmla="*/ 2147483647 w 2149"/>
              <a:gd name="T13" fmla="*/ 2147483647 h 367"/>
              <a:gd name="T14" fmla="*/ 2147483647 w 2149"/>
              <a:gd name="T15" fmla="*/ 2147483647 h 367"/>
              <a:gd name="T16" fmla="*/ 2147483647 w 2149"/>
              <a:gd name="T17" fmla="*/ 2147483647 h 367"/>
              <a:gd name="T18" fmla="*/ 2147483647 w 2149"/>
              <a:gd name="T19" fmla="*/ 2147483647 h 367"/>
              <a:gd name="T20" fmla="*/ 2147483647 w 2149"/>
              <a:gd name="T21" fmla="*/ 2147483647 h 367"/>
              <a:gd name="T22" fmla="*/ 2147483647 w 2149"/>
              <a:gd name="T23" fmla="*/ 2147483647 h 367"/>
              <a:gd name="T24" fmla="*/ 2147483647 w 2149"/>
              <a:gd name="T25" fmla="*/ 2147483647 h 367"/>
              <a:gd name="T26" fmla="*/ 2147483647 w 2149"/>
              <a:gd name="T27" fmla="*/ 2147483647 h 367"/>
              <a:gd name="T28" fmla="*/ 2147483647 w 2149"/>
              <a:gd name="T29" fmla="*/ 2147483647 h 367"/>
              <a:gd name="T30" fmla="*/ 2147483647 w 2149"/>
              <a:gd name="T31" fmla="*/ 2147483647 h 367"/>
              <a:gd name="T32" fmla="*/ 2147483647 w 2149"/>
              <a:gd name="T33" fmla="*/ 2147483647 h 367"/>
              <a:gd name="T34" fmla="*/ 2147483647 w 2149"/>
              <a:gd name="T35" fmla="*/ 2147483647 h 367"/>
              <a:gd name="T36" fmla="*/ 2147483647 w 2149"/>
              <a:gd name="T37" fmla="*/ 2147483647 h 367"/>
              <a:gd name="T38" fmla="*/ 2147483647 w 2149"/>
              <a:gd name="T39" fmla="*/ 2147483647 h 367"/>
              <a:gd name="T40" fmla="*/ 2147483647 w 2149"/>
              <a:gd name="T41" fmla="*/ 2147483647 h 367"/>
              <a:gd name="T42" fmla="*/ 2147483647 w 2149"/>
              <a:gd name="T43" fmla="*/ 2147483647 h 367"/>
              <a:gd name="T44" fmla="*/ 2147483647 w 2149"/>
              <a:gd name="T45" fmla="*/ 2147483647 h 367"/>
              <a:gd name="T46" fmla="*/ 2147483647 w 2149"/>
              <a:gd name="T47" fmla="*/ 2147483647 h 367"/>
              <a:gd name="T48" fmla="*/ 2147483647 w 2149"/>
              <a:gd name="T49" fmla="*/ 2147483647 h 367"/>
              <a:gd name="T50" fmla="*/ 2147483647 w 2149"/>
              <a:gd name="T51" fmla="*/ 2147483647 h 367"/>
              <a:gd name="T52" fmla="*/ 2147483647 w 2149"/>
              <a:gd name="T53" fmla="*/ 2147483647 h 367"/>
              <a:gd name="T54" fmla="*/ 2147483647 w 2149"/>
              <a:gd name="T55" fmla="*/ 2147483647 h 367"/>
              <a:gd name="T56" fmla="*/ 2147483647 w 2149"/>
              <a:gd name="T57" fmla="*/ 2147483647 h 367"/>
              <a:gd name="T58" fmla="*/ 2147483647 w 2149"/>
              <a:gd name="T59" fmla="*/ 2147483647 h 367"/>
              <a:gd name="T60" fmla="*/ 2147483647 w 2149"/>
              <a:gd name="T61" fmla="*/ 2147483647 h 367"/>
              <a:gd name="T62" fmla="*/ 2147483647 w 2149"/>
              <a:gd name="T63" fmla="*/ 2147483647 h 367"/>
              <a:gd name="T64" fmla="*/ 2147483647 w 2149"/>
              <a:gd name="T65" fmla="*/ 2147483647 h 367"/>
              <a:gd name="T66" fmla="*/ 2147483647 w 2149"/>
              <a:gd name="T67" fmla="*/ 2147483647 h 367"/>
              <a:gd name="T68" fmla="*/ 2147483647 w 2149"/>
              <a:gd name="T69" fmla="*/ 2147483647 h 367"/>
              <a:gd name="T70" fmla="*/ 2147483647 w 2149"/>
              <a:gd name="T71" fmla="*/ 2147483647 h 367"/>
              <a:gd name="T72" fmla="*/ 2147483647 w 2149"/>
              <a:gd name="T73" fmla="*/ 2147483647 h 367"/>
              <a:gd name="T74" fmla="*/ 2147483647 w 2149"/>
              <a:gd name="T75" fmla="*/ 2147483647 h 367"/>
              <a:gd name="T76" fmla="*/ 2147483647 w 2149"/>
              <a:gd name="T77" fmla="*/ 2147483647 h 367"/>
              <a:gd name="T78" fmla="*/ 2147483647 w 2149"/>
              <a:gd name="T79" fmla="*/ 2147483647 h 367"/>
              <a:gd name="T80" fmla="*/ 2147483647 w 2149"/>
              <a:gd name="T81" fmla="*/ 2147483647 h 367"/>
              <a:gd name="T82" fmla="*/ 2147483647 w 2149"/>
              <a:gd name="T83" fmla="*/ 2147483647 h 367"/>
              <a:gd name="T84" fmla="*/ 2147483647 w 2149"/>
              <a:gd name="T85" fmla="*/ 2147483647 h 367"/>
              <a:gd name="T86" fmla="*/ 2147483647 w 2149"/>
              <a:gd name="T87" fmla="*/ 2147483647 h 367"/>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2149"/>
              <a:gd name="T133" fmla="*/ 0 h 367"/>
              <a:gd name="T134" fmla="*/ 2149 w 2149"/>
              <a:gd name="T135" fmla="*/ 367 h 367"/>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2149" h="367">
                <a:moveTo>
                  <a:pt x="2" y="351"/>
                </a:moveTo>
                <a:lnTo>
                  <a:pt x="57" y="346"/>
                </a:lnTo>
                <a:lnTo>
                  <a:pt x="74" y="336"/>
                </a:lnTo>
                <a:lnTo>
                  <a:pt x="87" y="321"/>
                </a:lnTo>
                <a:lnTo>
                  <a:pt x="109" y="318"/>
                </a:lnTo>
                <a:lnTo>
                  <a:pt x="117" y="312"/>
                </a:lnTo>
                <a:lnTo>
                  <a:pt x="132" y="308"/>
                </a:lnTo>
                <a:lnTo>
                  <a:pt x="160" y="267"/>
                </a:lnTo>
                <a:lnTo>
                  <a:pt x="167" y="254"/>
                </a:lnTo>
                <a:lnTo>
                  <a:pt x="167" y="224"/>
                </a:lnTo>
                <a:lnTo>
                  <a:pt x="175" y="211"/>
                </a:lnTo>
                <a:lnTo>
                  <a:pt x="177" y="192"/>
                </a:lnTo>
                <a:lnTo>
                  <a:pt x="182" y="173"/>
                </a:lnTo>
                <a:lnTo>
                  <a:pt x="184" y="145"/>
                </a:lnTo>
                <a:lnTo>
                  <a:pt x="190" y="128"/>
                </a:lnTo>
                <a:lnTo>
                  <a:pt x="201" y="111"/>
                </a:lnTo>
                <a:lnTo>
                  <a:pt x="212" y="104"/>
                </a:lnTo>
                <a:lnTo>
                  <a:pt x="214" y="55"/>
                </a:lnTo>
                <a:lnTo>
                  <a:pt x="216" y="42"/>
                </a:lnTo>
                <a:lnTo>
                  <a:pt x="222" y="23"/>
                </a:lnTo>
                <a:lnTo>
                  <a:pt x="231" y="6"/>
                </a:lnTo>
                <a:lnTo>
                  <a:pt x="250" y="6"/>
                </a:lnTo>
                <a:lnTo>
                  <a:pt x="254" y="27"/>
                </a:lnTo>
                <a:lnTo>
                  <a:pt x="265" y="44"/>
                </a:lnTo>
                <a:lnTo>
                  <a:pt x="274" y="53"/>
                </a:lnTo>
                <a:lnTo>
                  <a:pt x="276" y="83"/>
                </a:lnTo>
                <a:lnTo>
                  <a:pt x="282" y="96"/>
                </a:lnTo>
                <a:lnTo>
                  <a:pt x="284" y="117"/>
                </a:lnTo>
                <a:lnTo>
                  <a:pt x="295" y="130"/>
                </a:lnTo>
                <a:lnTo>
                  <a:pt x="297" y="149"/>
                </a:lnTo>
                <a:lnTo>
                  <a:pt x="308" y="169"/>
                </a:lnTo>
                <a:lnTo>
                  <a:pt x="319" y="184"/>
                </a:lnTo>
                <a:lnTo>
                  <a:pt x="325" y="205"/>
                </a:lnTo>
                <a:lnTo>
                  <a:pt x="331" y="222"/>
                </a:lnTo>
                <a:lnTo>
                  <a:pt x="340" y="233"/>
                </a:lnTo>
                <a:lnTo>
                  <a:pt x="353" y="235"/>
                </a:lnTo>
                <a:lnTo>
                  <a:pt x="361" y="254"/>
                </a:lnTo>
                <a:lnTo>
                  <a:pt x="379" y="269"/>
                </a:lnTo>
                <a:lnTo>
                  <a:pt x="394" y="291"/>
                </a:lnTo>
                <a:lnTo>
                  <a:pt x="406" y="297"/>
                </a:lnTo>
                <a:lnTo>
                  <a:pt x="430" y="295"/>
                </a:lnTo>
                <a:lnTo>
                  <a:pt x="445" y="288"/>
                </a:lnTo>
                <a:lnTo>
                  <a:pt x="464" y="295"/>
                </a:lnTo>
                <a:lnTo>
                  <a:pt x="477" y="288"/>
                </a:lnTo>
                <a:lnTo>
                  <a:pt x="486" y="293"/>
                </a:lnTo>
                <a:lnTo>
                  <a:pt x="501" y="297"/>
                </a:lnTo>
                <a:lnTo>
                  <a:pt x="556" y="299"/>
                </a:lnTo>
                <a:lnTo>
                  <a:pt x="571" y="303"/>
                </a:lnTo>
                <a:lnTo>
                  <a:pt x="616" y="310"/>
                </a:lnTo>
                <a:lnTo>
                  <a:pt x="636" y="316"/>
                </a:lnTo>
                <a:lnTo>
                  <a:pt x="653" y="316"/>
                </a:lnTo>
                <a:lnTo>
                  <a:pt x="676" y="323"/>
                </a:lnTo>
                <a:lnTo>
                  <a:pt x="685" y="325"/>
                </a:lnTo>
                <a:lnTo>
                  <a:pt x="700" y="333"/>
                </a:lnTo>
                <a:lnTo>
                  <a:pt x="708" y="333"/>
                </a:lnTo>
                <a:lnTo>
                  <a:pt x="723" y="342"/>
                </a:lnTo>
                <a:lnTo>
                  <a:pt x="740" y="340"/>
                </a:lnTo>
                <a:lnTo>
                  <a:pt x="762" y="323"/>
                </a:lnTo>
                <a:lnTo>
                  <a:pt x="777" y="303"/>
                </a:lnTo>
                <a:lnTo>
                  <a:pt x="779" y="280"/>
                </a:lnTo>
                <a:lnTo>
                  <a:pt x="792" y="258"/>
                </a:lnTo>
                <a:lnTo>
                  <a:pt x="798" y="239"/>
                </a:lnTo>
                <a:lnTo>
                  <a:pt x="807" y="218"/>
                </a:lnTo>
                <a:lnTo>
                  <a:pt x="822" y="203"/>
                </a:lnTo>
                <a:lnTo>
                  <a:pt x="826" y="173"/>
                </a:lnTo>
                <a:lnTo>
                  <a:pt x="843" y="166"/>
                </a:lnTo>
                <a:lnTo>
                  <a:pt x="863" y="166"/>
                </a:lnTo>
                <a:lnTo>
                  <a:pt x="869" y="184"/>
                </a:lnTo>
                <a:lnTo>
                  <a:pt x="878" y="209"/>
                </a:lnTo>
                <a:lnTo>
                  <a:pt x="888" y="246"/>
                </a:lnTo>
                <a:lnTo>
                  <a:pt x="905" y="278"/>
                </a:lnTo>
                <a:lnTo>
                  <a:pt x="914" y="295"/>
                </a:lnTo>
                <a:lnTo>
                  <a:pt x="931" y="295"/>
                </a:lnTo>
                <a:lnTo>
                  <a:pt x="950" y="284"/>
                </a:lnTo>
                <a:lnTo>
                  <a:pt x="961" y="269"/>
                </a:lnTo>
                <a:lnTo>
                  <a:pt x="972" y="254"/>
                </a:lnTo>
                <a:lnTo>
                  <a:pt x="987" y="244"/>
                </a:lnTo>
                <a:lnTo>
                  <a:pt x="1012" y="248"/>
                </a:lnTo>
                <a:lnTo>
                  <a:pt x="1060" y="246"/>
                </a:lnTo>
                <a:lnTo>
                  <a:pt x="1079" y="256"/>
                </a:lnTo>
                <a:lnTo>
                  <a:pt x="1105" y="263"/>
                </a:lnTo>
                <a:lnTo>
                  <a:pt x="1135" y="276"/>
                </a:lnTo>
                <a:lnTo>
                  <a:pt x="1156" y="288"/>
                </a:lnTo>
                <a:lnTo>
                  <a:pt x="1194" y="291"/>
                </a:lnTo>
                <a:lnTo>
                  <a:pt x="1216" y="299"/>
                </a:lnTo>
                <a:lnTo>
                  <a:pt x="1327" y="301"/>
                </a:lnTo>
                <a:lnTo>
                  <a:pt x="1347" y="310"/>
                </a:lnTo>
                <a:lnTo>
                  <a:pt x="1407" y="306"/>
                </a:lnTo>
                <a:lnTo>
                  <a:pt x="1424" y="299"/>
                </a:lnTo>
                <a:lnTo>
                  <a:pt x="1451" y="299"/>
                </a:lnTo>
                <a:lnTo>
                  <a:pt x="1479" y="308"/>
                </a:lnTo>
                <a:lnTo>
                  <a:pt x="1496" y="297"/>
                </a:lnTo>
                <a:lnTo>
                  <a:pt x="1524" y="301"/>
                </a:lnTo>
                <a:lnTo>
                  <a:pt x="1546" y="303"/>
                </a:lnTo>
                <a:lnTo>
                  <a:pt x="1559" y="291"/>
                </a:lnTo>
                <a:lnTo>
                  <a:pt x="1565" y="256"/>
                </a:lnTo>
                <a:lnTo>
                  <a:pt x="1569" y="226"/>
                </a:lnTo>
                <a:lnTo>
                  <a:pt x="1576" y="207"/>
                </a:lnTo>
                <a:lnTo>
                  <a:pt x="1586" y="186"/>
                </a:lnTo>
                <a:lnTo>
                  <a:pt x="1591" y="149"/>
                </a:lnTo>
                <a:lnTo>
                  <a:pt x="1604" y="124"/>
                </a:lnTo>
                <a:lnTo>
                  <a:pt x="1612" y="102"/>
                </a:lnTo>
                <a:lnTo>
                  <a:pt x="1614" y="51"/>
                </a:lnTo>
                <a:lnTo>
                  <a:pt x="1623" y="34"/>
                </a:lnTo>
                <a:lnTo>
                  <a:pt x="1627" y="2"/>
                </a:lnTo>
                <a:lnTo>
                  <a:pt x="1646" y="0"/>
                </a:lnTo>
                <a:lnTo>
                  <a:pt x="1666" y="2"/>
                </a:lnTo>
                <a:lnTo>
                  <a:pt x="1676" y="21"/>
                </a:lnTo>
                <a:lnTo>
                  <a:pt x="1691" y="38"/>
                </a:lnTo>
                <a:lnTo>
                  <a:pt x="1700" y="55"/>
                </a:lnTo>
                <a:lnTo>
                  <a:pt x="1704" y="87"/>
                </a:lnTo>
                <a:lnTo>
                  <a:pt x="1723" y="107"/>
                </a:lnTo>
                <a:lnTo>
                  <a:pt x="1728" y="128"/>
                </a:lnTo>
                <a:lnTo>
                  <a:pt x="1745" y="141"/>
                </a:lnTo>
                <a:lnTo>
                  <a:pt x="1756" y="160"/>
                </a:lnTo>
                <a:lnTo>
                  <a:pt x="1783" y="175"/>
                </a:lnTo>
                <a:lnTo>
                  <a:pt x="1798" y="192"/>
                </a:lnTo>
                <a:lnTo>
                  <a:pt x="1816" y="211"/>
                </a:lnTo>
                <a:lnTo>
                  <a:pt x="1835" y="222"/>
                </a:lnTo>
                <a:lnTo>
                  <a:pt x="1858" y="237"/>
                </a:lnTo>
                <a:lnTo>
                  <a:pt x="1876" y="250"/>
                </a:lnTo>
                <a:lnTo>
                  <a:pt x="1899" y="261"/>
                </a:lnTo>
                <a:lnTo>
                  <a:pt x="1916" y="280"/>
                </a:lnTo>
                <a:lnTo>
                  <a:pt x="1929" y="301"/>
                </a:lnTo>
                <a:lnTo>
                  <a:pt x="1948" y="321"/>
                </a:lnTo>
                <a:lnTo>
                  <a:pt x="1968" y="333"/>
                </a:lnTo>
                <a:lnTo>
                  <a:pt x="2045" y="338"/>
                </a:lnTo>
                <a:lnTo>
                  <a:pt x="2068" y="340"/>
                </a:lnTo>
                <a:lnTo>
                  <a:pt x="2105" y="342"/>
                </a:lnTo>
                <a:lnTo>
                  <a:pt x="2126" y="333"/>
                </a:lnTo>
                <a:lnTo>
                  <a:pt x="2148" y="323"/>
                </a:lnTo>
                <a:lnTo>
                  <a:pt x="2148" y="363"/>
                </a:lnTo>
                <a:lnTo>
                  <a:pt x="4" y="363"/>
                </a:lnTo>
                <a:lnTo>
                  <a:pt x="0" y="366"/>
                </a:lnTo>
              </a:path>
            </a:pathLst>
          </a:custGeom>
          <a:solidFill>
            <a:srgbClr val="FF0000"/>
          </a:solidFill>
          <a:ln w="9525" cap="rnd">
            <a:solidFill>
              <a:schemeClr val="tx1"/>
            </a:solidFill>
            <a:round/>
            <a:headEnd type="none" w="sm" len="sm"/>
            <a:tailEnd type="none" w="sm" len="sm"/>
          </a:ln>
        </p:spPr>
        <p:txBody>
          <a:bodyPr/>
          <a:lstStyle/>
          <a:p>
            <a:endParaRPr lang="en-US"/>
          </a:p>
        </p:txBody>
      </p:sp>
      <p:sp>
        <p:nvSpPr>
          <p:cNvPr id="1395759" name="Rectangle 47"/>
          <p:cNvSpPr>
            <a:spLocks noChangeArrowheads="1"/>
          </p:cNvSpPr>
          <p:nvPr/>
        </p:nvSpPr>
        <p:spPr bwMode="auto">
          <a:xfrm>
            <a:off x="6516688" y="4962525"/>
            <a:ext cx="1840247" cy="400752"/>
          </a:xfrm>
          <a:prstGeom prst="rect">
            <a:avLst/>
          </a:prstGeom>
          <a:noFill/>
          <a:ln w="9525">
            <a:noFill/>
            <a:miter lim="800000"/>
            <a:headEnd/>
            <a:tailEnd/>
          </a:ln>
          <a:effectLst/>
        </p:spPr>
        <p:txBody>
          <a:bodyPr wrap="none" lIns="92075" tIns="46038" rIns="92075" bIns="46038">
            <a:spAutoFit/>
          </a:bodyPr>
          <a:lstStyle/>
          <a:p>
            <a:pPr eaLnBrk="0" hangingPunct="0">
              <a:defRPr/>
            </a:pPr>
            <a:r>
              <a:rPr lang="en-US" sz="2000" dirty="0">
                <a:latin typeface="Arial" pitchFamily="34" charset="0"/>
              </a:rPr>
              <a:t>Basal Glucose</a:t>
            </a:r>
            <a:endParaRPr lang="en-US" sz="2000" dirty="0">
              <a:solidFill>
                <a:srgbClr val="FFFFFF"/>
              </a:solidFill>
              <a:latin typeface="Arial" pitchFamily="34" charset="0"/>
            </a:endParaRPr>
          </a:p>
        </p:txBody>
      </p:sp>
      <p:sp>
        <p:nvSpPr>
          <p:cNvPr id="1395760" name="Rectangle 48"/>
          <p:cNvSpPr>
            <a:spLocks noChangeArrowheads="1"/>
          </p:cNvSpPr>
          <p:nvPr/>
        </p:nvSpPr>
        <p:spPr bwMode="auto">
          <a:xfrm>
            <a:off x="4102101" y="5904548"/>
            <a:ext cx="1552575" cy="396875"/>
          </a:xfrm>
          <a:prstGeom prst="rect">
            <a:avLst/>
          </a:prstGeom>
          <a:noFill/>
          <a:ln w="9525">
            <a:noFill/>
            <a:miter lim="800000"/>
            <a:headEnd/>
            <a:tailEnd/>
          </a:ln>
          <a:effectLst/>
        </p:spPr>
        <p:txBody>
          <a:bodyPr wrap="none" lIns="92075" tIns="46038" rIns="92075" bIns="46038">
            <a:spAutoFit/>
          </a:bodyPr>
          <a:lstStyle/>
          <a:p>
            <a:pPr algn="ctr" eaLnBrk="0" hangingPunct="0">
              <a:defRPr/>
            </a:pPr>
            <a:r>
              <a:rPr lang="en-US" sz="2000" dirty="0">
                <a:effectLst>
                  <a:outerShdw blurRad="38100" dist="38100" dir="2700000" algn="tl">
                    <a:srgbClr val="000000"/>
                  </a:outerShdw>
                </a:effectLst>
                <a:latin typeface="Arial" pitchFamily="34" charset="0"/>
              </a:rPr>
              <a:t>Time</a:t>
            </a:r>
            <a:r>
              <a:rPr lang="en-US" sz="2000" dirty="0">
                <a:solidFill>
                  <a:srgbClr val="FFFFFF"/>
                </a:solidFill>
                <a:effectLst>
                  <a:outerShdw blurRad="38100" dist="38100" dir="2700000" algn="tl">
                    <a:srgbClr val="000000"/>
                  </a:outerShdw>
                </a:effectLst>
                <a:latin typeface="Arial" pitchFamily="34" charset="0"/>
              </a:rPr>
              <a:t> </a:t>
            </a:r>
            <a:r>
              <a:rPr lang="en-US" sz="2000" dirty="0">
                <a:effectLst>
                  <a:outerShdw blurRad="38100" dist="38100" dir="2700000" algn="tl">
                    <a:srgbClr val="000000"/>
                  </a:outerShdw>
                </a:effectLst>
                <a:latin typeface="Arial" pitchFamily="34" charset="0"/>
              </a:rPr>
              <a:t>of Day</a:t>
            </a:r>
            <a:endParaRPr lang="en-US" sz="2000" dirty="0">
              <a:solidFill>
                <a:srgbClr val="FFFFFF"/>
              </a:solidFill>
              <a:effectLst>
                <a:outerShdw blurRad="38100" dist="38100" dir="2700000" algn="tl">
                  <a:srgbClr val="000000"/>
                </a:outerShdw>
              </a:effectLst>
              <a:latin typeface="Arial" pitchFamily="34" charset="0"/>
            </a:endParaRPr>
          </a:p>
        </p:txBody>
      </p:sp>
      <p:sp>
        <p:nvSpPr>
          <p:cNvPr id="121891" name="Rectangle 49"/>
          <p:cNvSpPr>
            <a:spLocks noChangeArrowheads="1"/>
          </p:cNvSpPr>
          <p:nvPr/>
        </p:nvSpPr>
        <p:spPr bwMode="auto">
          <a:xfrm>
            <a:off x="3405188" y="3030538"/>
            <a:ext cx="3030537" cy="196850"/>
          </a:xfrm>
          <a:prstGeom prst="rect">
            <a:avLst/>
          </a:prstGeom>
          <a:solidFill>
            <a:srgbClr val="00CC00"/>
          </a:solidFill>
          <a:ln w="9525">
            <a:solidFill>
              <a:schemeClr val="tx1"/>
            </a:solidFill>
            <a:miter lim="800000"/>
            <a:headEnd/>
            <a:tailEnd/>
          </a:ln>
        </p:spPr>
        <p:txBody>
          <a:bodyPr wrap="none" anchor="ctr"/>
          <a:lstStyle/>
          <a:p>
            <a:endParaRPr lang="en-US"/>
          </a:p>
        </p:txBody>
      </p:sp>
      <p:sp>
        <p:nvSpPr>
          <p:cNvPr id="121892" name="Freeform 50"/>
          <p:cNvSpPr>
            <a:spLocks/>
          </p:cNvSpPr>
          <p:nvPr/>
        </p:nvSpPr>
        <p:spPr bwMode="auto">
          <a:xfrm>
            <a:off x="3554413" y="2147888"/>
            <a:ext cx="2886075" cy="849312"/>
          </a:xfrm>
          <a:custGeom>
            <a:avLst/>
            <a:gdLst>
              <a:gd name="T0" fmla="*/ 2147483647 w 2045"/>
              <a:gd name="T1" fmla="*/ 2147483647 h 535"/>
              <a:gd name="T2" fmla="*/ 2147483647 w 2045"/>
              <a:gd name="T3" fmla="*/ 2147483647 h 535"/>
              <a:gd name="T4" fmla="*/ 2147483647 w 2045"/>
              <a:gd name="T5" fmla="*/ 2147483647 h 535"/>
              <a:gd name="T6" fmla="*/ 2147483647 w 2045"/>
              <a:gd name="T7" fmla="*/ 2147483647 h 535"/>
              <a:gd name="T8" fmla="*/ 2147483647 w 2045"/>
              <a:gd name="T9" fmla="*/ 2147483647 h 535"/>
              <a:gd name="T10" fmla="*/ 2147483647 w 2045"/>
              <a:gd name="T11" fmla="*/ 0 h 535"/>
              <a:gd name="T12" fmla="*/ 2147483647 w 2045"/>
              <a:gd name="T13" fmla="*/ 2147483647 h 535"/>
              <a:gd name="T14" fmla="*/ 2147483647 w 2045"/>
              <a:gd name="T15" fmla="*/ 2147483647 h 535"/>
              <a:gd name="T16" fmla="*/ 2147483647 w 2045"/>
              <a:gd name="T17" fmla="*/ 2147483647 h 535"/>
              <a:gd name="T18" fmla="*/ 2147483647 w 2045"/>
              <a:gd name="T19" fmla="*/ 2147483647 h 535"/>
              <a:gd name="T20" fmla="*/ 2147483647 w 2045"/>
              <a:gd name="T21" fmla="*/ 2147483647 h 535"/>
              <a:gd name="T22" fmla="*/ 2147483647 w 2045"/>
              <a:gd name="T23" fmla="*/ 2147483647 h 535"/>
              <a:gd name="T24" fmla="*/ 2147483647 w 2045"/>
              <a:gd name="T25" fmla="*/ 2147483647 h 535"/>
              <a:gd name="T26" fmla="*/ 2147483647 w 2045"/>
              <a:gd name="T27" fmla="*/ 2147483647 h 535"/>
              <a:gd name="T28" fmla="*/ 2147483647 w 2045"/>
              <a:gd name="T29" fmla="*/ 2147483647 h 535"/>
              <a:gd name="T30" fmla="*/ 2147483647 w 2045"/>
              <a:gd name="T31" fmla="*/ 2147483647 h 535"/>
              <a:gd name="T32" fmla="*/ 2147483647 w 2045"/>
              <a:gd name="T33" fmla="*/ 2147483647 h 535"/>
              <a:gd name="T34" fmla="*/ 2147483647 w 2045"/>
              <a:gd name="T35" fmla="*/ 2147483647 h 535"/>
              <a:gd name="T36" fmla="*/ 2147483647 w 2045"/>
              <a:gd name="T37" fmla="*/ 2147483647 h 535"/>
              <a:gd name="T38" fmla="*/ 2147483647 w 2045"/>
              <a:gd name="T39" fmla="*/ 2147483647 h 535"/>
              <a:gd name="T40" fmla="*/ 2147483647 w 2045"/>
              <a:gd name="T41" fmla="*/ 2147483647 h 535"/>
              <a:gd name="T42" fmla="*/ 2147483647 w 2045"/>
              <a:gd name="T43" fmla="*/ 2147483647 h 535"/>
              <a:gd name="T44" fmla="*/ 2147483647 w 2045"/>
              <a:gd name="T45" fmla="*/ 2147483647 h 535"/>
              <a:gd name="T46" fmla="*/ 2147483647 w 2045"/>
              <a:gd name="T47" fmla="*/ 2147483647 h 535"/>
              <a:gd name="T48" fmla="*/ 2147483647 w 2045"/>
              <a:gd name="T49" fmla="*/ 2147483647 h 535"/>
              <a:gd name="T50" fmla="*/ 2147483647 w 2045"/>
              <a:gd name="T51" fmla="*/ 2147483647 h 535"/>
              <a:gd name="T52" fmla="*/ 2147483647 w 2045"/>
              <a:gd name="T53" fmla="*/ 2147483647 h 535"/>
              <a:gd name="T54" fmla="*/ 2147483647 w 2045"/>
              <a:gd name="T55" fmla="*/ 2147483647 h 535"/>
              <a:gd name="T56" fmla="*/ 2147483647 w 2045"/>
              <a:gd name="T57" fmla="*/ 2147483647 h 535"/>
              <a:gd name="T58" fmla="*/ 2147483647 w 2045"/>
              <a:gd name="T59" fmla="*/ 2147483647 h 535"/>
              <a:gd name="T60" fmla="*/ 2147483647 w 2045"/>
              <a:gd name="T61" fmla="*/ 2147483647 h 535"/>
              <a:gd name="T62" fmla="*/ 2147483647 w 2045"/>
              <a:gd name="T63" fmla="*/ 2147483647 h 535"/>
              <a:gd name="T64" fmla="*/ 2147483647 w 2045"/>
              <a:gd name="T65" fmla="*/ 2147483647 h 535"/>
              <a:gd name="T66" fmla="*/ 2147483647 w 2045"/>
              <a:gd name="T67" fmla="*/ 2147483647 h 535"/>
              <a:gd name="T68" fmla="*/ 2147483647 w 2045"/>
              <a:gd name="T69" fmla="*/ 2147483647 h 535"/>
              <a:gd name="T70" fmla="*/ 2147483647 w 2045"/>
              <a:gd name="T71" fmla="*/ 2147483647 h 535"/>
              <a:gd name="T72" fmla="*/ 2147483647 w 2045"/>
              <a:gd name="T73" fmla="*/ 2147483647 h 535"/>
              <a:gd name="T74" fmla="*/ 2147483647 w 2045"/>
              <a:gd name="T75" fmla="*/ 2147483647 h 535"/>
              <a:gd name="T76" fmla="*/ 2147483647 w 2045"/>
              <a:gd name="T77" fmla="*/ 2147483647 h 535"/>
              <a:gd name="T78" fmla="*/ 2147483647 w 2045"/>
              <a:gd name="T79" fmla="*/ 2147483647 h 535"/>
              <a:gd name="T80" fmla="*/ 2147483647 w 2045"/>
              <a:gd name="T81" fmla="*/ 2147483647 h 535"/>
              <a:gd name="T82" fmla="*/ 2147483647 w 2045"/>
              <a:gd name="T83" fmla="*/ 2147483647 h 535"/>
              <a:gd name="T84" fmla="*/ 2147483647 w 2045"/>
              <a:gd name="T85" fmla="*/ 2147483647 h 535"/>
              <a:gd name="T86" fmla="*/ 2147483647 w 2045"/>
              <a:gd name="T87" fmla="*/ 2147483647 h 535"/>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2045"/>
              <a:gd name="T133" fmla="*/ 0 h 535"/>
              <a:gd name="T134" fmla="*/ 2045 w 2045"/>
              <a:gd name="T135" fmla="*/ 535 h 535"/>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2045" h="535">
                <a:moveTo>
                  <a:pt x="0" y="523"/>
                </a:moveTo>
                <a:lnTo>
                  <a:pt x="32" y="501"/>
                </a:lnTo>
                <a:lnTo>
                  <a:pt x="51" y="484"/>
                </a:lnTo>
                <a:lnTo>
                  <a:pt x="59" y="472"/>
                </a:lnTo>
                <a:lnTo>
                  <a:pt x="68" y="440"/>
                </a:lnTo>
                <a:lnTo>
                  <a:pt x="74" y="393"/>
                </a:lnTo>
                <a:lnTo>
                  <a:pt x="94" y="241"/>
                </a:lnTo>
                <a:lnTo>
                  <a:pt x="102" y="173"/>
                </a:lnTo>
                <a:lnTo>
                  <a:pt x="113" y="153"/>
                </a:lnTo>
                <a:lnTo>
                  <a:pt x="115" y="85"/>
                </a:lnTo>
                <a:lnTo>
                  <a:pt x="117" y="74"/>
                </a:lnTo>
                <a:lnTo>
                  <a:pt x="119" y="66"/>
                </a:lnTo>
                <a:lnTo>
                  <a:pt x="128" y="64"/>
                </a:lnTo>
                <a:lnTo>
                  <a:pt x="136" y="57"/>
                </a:lnTo>
                <a:lnTo>
                  <a:pt x="141" y="44"/>
                </a:lnTo>
                <a:lnTo>
                  <a:pt x="143" y="23"/>
                </a:lnTo>
                <a:lnTo>
                  <a:pt x="147" y="6"/>
                </a:lnTo>
                <a:lnTo>
                  <a:pt x="154" y="0"/>
                </a:lnTo>
                <a:lnTo>
                  <a:pt x="160" y="0"/>
                </a:lnTo>
                <a:lnTo>
                  <a:pt x="164" y="38"/>
                </a:lnTo>
                <a:lnTo>
                  <a:pt x="177" y="44"/>
                </a:lnTo>
                <a:lnTo>
                  <a:pt x="181" y="83"/>
                </a:lnTo>
                <a:lnTo>
                  <a:pt x="184" y="100"/>
                </a:lnTo>
                <a:lnTo>
                  <a:pt x="196" y="119"/>
                </a:lnTo>
                <a:lnTo>
                  <a:pt x="201" y="140"/>
                </a:lnTo>
                <a:lnTo>
                  <a:pt x="201" y="168"/>
                </a:lnTo>
                <a:lnTo>
                  <a:pt x="214" y="185"/>
                </a:lnTo>
                <a:lnTo>
                  <a:pt x="222" y="207"/>
                </a:lnTo>
                <a:lnTo>
                  <a:pt x="222" y="222"/>
                </a:lnTo>
                <a:lnTo>
                  <a:pt x="229" y="241"/>
                </a:lnTo>
                <a:lnTo>
                  <a:pt x="248" y="273"/>
                </a:lnTo>
                <a:lnTo>
                  <a:pt x="256" y="299"/>
                </a:lnTo>
                <a:lnTo>
                  <a:pt x="265" y="328"/>
                </a:lnTo>
                <a:lnTo>
                  <a:pt x="282" y="343"/>
                </a:lnTo>
                <a:lnTo>
                  <a:pt x="284" y="365"/>
                </a:lnTo>
                <a:lnTo>
                  <a:pt x="295" y="384"/>
                </a:lnTo>
                <a:lnTo>
                  <a:pt x="303" y="407"/>
                </a:lnTo>
                <a:lnTo>
                  <a:pt x="333" y="416"/>
                </a:lnTo>
                <a:lnTo>
                  <a:pt x="344" y="420"/>
                </a:lnTo>
                <a:lnTo>
                  <a:pt x="361" y="416"/>
                </a:lnTo>
                <a:lnTo>
                  <a:pt x="391" y="414"/>
                </a:lnTo>
                <a:lnTo>
                  <a:pt x="404" y="429"/>
                </a:lnTo>
                <a:lnTo>
                  <a:pt x="425" y="440"/>
                </a:lnTo>
                <a:lnTo>
                  <a:pt x="451" y="467"/>
                </a:lnTo>
                <a:lnTo>
                  <a:pt x="473" y="482"/>
                </a:lnTo>
                <a:lnTo>
                  <a:pt x="500" y="484"/>
                </a:lnTo>
                <a:lnTo>
                  <a:pt x="520" y="491"/>
                </a:lnTo>
                <a:lnTo>
                  <a:pt x="554" y="491"/>
                </a:lnTo>
                <a:lnTo>
                  <a:pt x="577" y="484"/>
                </a:lnTo>
                <a:lnTo>
                  <a:pt x="601" y="480"/>
                </a:lnTo>
                <a:lnTo>
                  <a:pt x="635" y="489"/>
                </a:lnTo>
                <a:lnTo>
                  <a:pt x="650" y="461"/>
                </a:lnTo>
                <a:lnTo>
                  <a:pt x="667" y="457"/>
                </a:lnTo>
                <a:lnTo>
                  <a:pt x="687" y="386"/>
                </a:lnTo>
                <a:lnTo>
                  <a:pt x="697" y="360"/>
                </a:lnTo>
                <a:lnTo>
                  <a:pt x="697" y="339"/>
                </a:lnTo>
                <a:lnTo>
                  <a:pt x="712" y="316"/>
                </a:lnTo>
                <a:lnTo>
                  <a:pt x="714" y="288"/>
                </a:lnTo>
                <a:lnTo>
                  <a:pt x="729" y="273"/>
                </a:lnTo>
                <a:lnTo>
                  <a:pt x="736" y="207"/>
                </a:lnTo>
                <a:lnTo>
                  <a:pt x="740" y="192"/>
                </a:lnTo>
                <a:lnTo>
                  <a:pt x="761" y="185"/>
                </a:lnTo>
                <a:lnTo>
                  <a:pt x="770" y="222"/>
                </a:lnTo>
                <a:lnTo>
                  <a:pt x="772" y="254"/>
                </a:lnTo>
                <a:lnTo>
                  <a:pt x="783" y="277"/>
                </a:lnTo>
                <a:lnTo>
                  <a:pt x="791" y="333"/>
                </a:lnTo>
                <a:lnTo>
                  <a:pt x="804" y="354"/>
                </a:lnTo>
                <a:lnTo>
                  <a:pt x="817" y="369"/>
                </a:lnTo>
                <a:lnTo>
                  <a:pt x="836" y="367"/>
                </a:lnTo>
                <a:lnTo>
                  <a:pt x="866" y="331"/>
                </a:lnTo>
                <a:lnTo>
                  <a:pt x="896" y="328"/>
                </a:lnTo>
                <a:lnTo>
                  <a:pt x="920" y="328"/>
                </a:lnTo>
                <a:lnTo>
                  <a:pt x="935" y="341"/>
                </a:lnTo>
                <a:lnTo>
                  <a:pt x="954" y="354"/>
                </a:lnTo>
                <a:lnTo>
                  <a:pt x="969" y="373"/>
                </a:lnTo>
                <a:lnTo>
                  <a:pt x="1010" y="422"/>
                </a:lnTo>
                <a:lnTo>
                  <a:pt x="1033" y="444"/>
                </a:lnTo>
                <a:lnTo>
                  <a:pt x="1072" y="463"/>
                </a:lnTo>
                <a:lnTo>
                  <a:pt x="1110" y="472"/>
                </a:lnTo>
                <a:lnTo>
                  <a:pt x="1170" y="484"/>
                </a:lnTo>
                <a:lnTo>
                  <a:pt x="1194" y="495"/>
                </a:lnTo>
                <a:lnTo>
                  <a:pt x="1219" y="493"/>
                </a:lnTo>
                <a:lnTo>
                  <a:pt x="1239" y="504"/>
                </a:lnTo>
                <a:lnTo>
                  <a:pt x="1260" y="499"/>
                </a:lnTo>
                <a:lnTo>
                  <a:pt x="1279" y="506"/>
                </a:lnTo>
                <a:lnTo>
                  <a:pt x="1284" y="521"/>
                </a:lnTo>
                <a:lnTo>
                  <a:pt x="1303" y="525"/>
                </a:lnTo>
                <a:lnTo>
                  <a:pt x="1324" y="514"/>
                </a:lnTo>
                <a:lnTo>
                  <a:pt x="1350" y="510"/>
                </a:lnTo>
                <a:lnTo>
                  <a:pt x="1374" y="510"/>
                </a:lnTo>
                <a:lnTo>
                  <a:pt x="1404" y="516"/>
                </a:lnTo>
                <a:lnTo>
                  <a:pt x="1431" y="510"/>
                </a:lnTo>
                <a:lnTo>
                  <a:pt x="1453" y="489"/>
                </a:lnTo>
                <a:lnTo>
                  <a:pt x="1468" y="457"/>
                </a:lnTo>
                <a:lnTo>
                  <a:pt x="1472" y="407"/>
                </a:lnTo>
                <a:lnTo>
                  <a:pt x="1476" y="363"/>
                </a:lnTo>
                <a:lnTo>
                  <a:pt x="1489" y="348"/>
                </a:lnTo>
                <a:lnTo>
                  <a:pt x="1493" y="277"/>
                </a:lnTo>
                <a:lnTo>
                  <a:pt x="1493" y="249"/>
                </a:lnTo>
                <a:lnTo>
                  <a:pt x="1504" y="211"/>
                </a:lnTo>
                <a:lnTo>
                  <a:pt x="1506" y="187"/>
                </a:lnTo>
                <a:lnTo>
                  <a:pt x="1526" y="173"/>
                </a:lnTo>
                <a:lnTo>
                  <a:pt x="1536" y="149"/>
                </a:lnTo>
                <a:lnTo>
                  <a:pt x="1564" y="115"/>
                </a:lnTo>
                <a:lnTo>
                  <a:pt x="1588" y="108"/>
                </a:lnTo>
                <a:lnTo>
                  <a:pt x="1609" y="108"/>
                </a:lnTo>
                <a:lnTo>
                  <a:pt x="1626" y="123"/>
                </a:lnTo>
                <a:lnTo>
                  <a:pt x="1641" y="134"/>
                </a:lnTo>
                <a:lnTo>
                  <a:pt x="1641" y="170"/>
                </a:lnTo>
                <a:lnTo>
                  <a:pt x="1641" y="196"/>
                </a:lnTo>
                <a:lnTo>
                  <a:pt x="1652" y="220"/>
                </a:lnTo>
                <a:lnTo>
                  <a:pt x="1658" y="241"/>
                </a:lnTo>
                <a:lnTo>
                  <a:pt x="1663" y="284"/>
                </a:lnTo>
                <a:lnTo>
                  <a:pt x="1673" y="301"/>
                </a:lnTo>
                <a:lnTo>
                  <a:pt x="1680" y="316"/>
                </a:lnTo>
                <a:lnTo>
                  <a:pt x="1695" y="324"/>
                </a:lnTo>
                <a:lnTo>
                  <a:pt x="1707" y="339"/>
                </a:lnTo>
                <a:lnTo>
                  <a:pt x="1729" y="356"/>
                </a:lnTo>
                <a:lnTo>
                  <a:pt x="1748" y="365"/>
                </a:lnTo>
                <a:lnTo>
                  <a:pt x="1774" y="367"/>
                </a:lnTo>
                <a:lnTo>
                  <a:pt x="1795" y="380"/>
                </a:lnTo>
                <a:lnTo>
                  <a:pt x="1810" y="399"/>
                </a:lnTo>
                <a:lnTo>
                  <a:pt x="1840" y="422"/>
                </a:lnTo>
                <a:lnTo>
                  <a:pt x="1853" y="440"/>
                </a:lnTo>
                <a:lnTo>
                  <a:pt x="1870" y="454"/>
                </a:lnTo>
                <a:lnTo>
                  <a:pt x="1896" y="472"/>
                </a:lnTo>
                <a:lnTo>
                  <a:pt x="1911" y="484"/>
                </a:lnTo>
                <a:lnTo>
                  <a:pt x="1936" y="497"/>
                </a:lnTo>
                <a:lnTo>
                  <a:pt x="1966" y="504"/>
                </a:lnTo>
                <a:lnTo>
                  <a:pt x="1990" y="501"/>
                </a:lnTo>
                <a:lnTo>
                  <a:pt x="2014" y="506"/>
                </a:lnTo>
                <a:lnTo>
                  <a:pt x="2044" y="495"/>
                </a:lnTo>
                <a:lnTo>
                  <a:pt x="2044" y="534"/>
                </a:lnTo>
                <a:lnTo>
                  <a:pt x="0" y="531"/>
                </a:lnTo>
              </a:path>
            </a:pathLst>
          </a:custGeom>
          <a:solidFill>
            <a:srgbClr val="00FF00"/>
          </a:solidFill>
          <a:ln w="9525" cap="rnd">
            <a:solidFill>
              <a:schemeClr val="tx1"/>
            </a:solidFill>
            <a:round/>
            <a:headEnd type="none" w="sm" len="sm"/>
            <a:tailEnd type="none" w="sm" len="sm"/>
          </a:ln>
        </p:spPr>
        <p:txBody>
          <a:bodyPr/>
          <a:lstStyle/>
          <a:p>
            <a:endParaRPr lang="en-US"/>
          </a:p>
        </p:txBody>
      </p:sp>
      <p:sp>
        <p:nvSpPr>
          <p:cNvPr id="1395763" name="Rectangle 51"/>
          <p:cNvSpPr>
            <a:spLocks noChangeArrowheads="1"/>
          </p:cNvSpPr>
          <p:nvPr/>
        </p:nvSpPr>
        <p:spPr bwMode="auto">
          <a:xfrm>
            <a:off x="2797175" y="2101850"/>
            <a:ext cx="466725" cy="396875"/>
          </a:xfrm>
          <a:prstGeom prst="rect">
            <a:avLst/>
          </a:prstGeom>
          <a:noFill/>
          <a:ln w="9525">
            <a:noFill/>
            <a:miter lim="800000"/>
            <a:headEnd/>
            <a:tailEnd/>
          </a:ln>
          <a:effectLst/>
        </p:spPr>
        <p:txBody>
          <a:bodyPr wrap="none" lIns="92075" tIns="46038" rIns="92075" bIns="46038">
            <a:spAutoFit/>
          </a:bodyPr>
          <a:lstStyle/>
          <a:p>
            <a:pPr algn="r" eaLnBrk="0" hangingPunct="0">
              <a:defRPr/>
            </a:pPr>
            <a:r>
              <a:rPr lang="en-US" sz="2000">
                <a:effectLst>
                  <a:outerShdw blurRad="38100" dist="38100" dir="2700000" algn="tl">
                    <a:srgbClr val="000000"/>
                  </a:outerShdw>
                </a:effectLst>
                <a:latin typeface="Arial" pitchFamily="34" charset="0"/>
              </a:rPr>
              <a:t>50</a:t>
            </a:r>
            <a:endParaRPr lang="en-US" sz="2000">
              <a:solidFill>
                <a:srgbClr val="FFFFFF"/>
              </a:solidFill>
              <a:effectLst>
                <a:outerShdw blurRad="38100" dist="38100" dir="2700000" algn="tl">
                  <a:srgbClr val="000000"/>
                </a:outerShdw>
              </a:effectLst>
              <a:latin typeface="Arial" pitchFamily="34" charset="0"/>
            </a:endParaRPr>
          </a:p>
        </p:txBody>
      </p:sp>
      <p:sp>
        <p:nvSpPr>
          <p:cNvPr id="1395764" name="Rectangle 52"/>
          <p:cNvSpPr>
            <a:spLocks noChangeArrowheads="1"/>
          </p:cNvSpPr>
          <p:nvPr/>
        </p:nvSpPr>
        <p:spPr bwMode="auto">
          <a:xfrm>
            <a:off x="2797175" y="2549525"/>
            <a:ext cx="466725" cy="396875"/>
          </a:xfrm>
          <a:prstGeom prst="rect">
            <a:avLst/>
          </a:prstGeom>
          <a:noFill/>
          <a:ln w="9525">
            <a:noFill/>
            <a:miter lim="800000"/>
            <a:headEnd/>
            <a:tailEnd/>
          </a:ln>
          <a:effectLst/>
        </p:spPr>
        <p:txBody>
          <a:bodyPr wrap="none" lIns="92075" tIns="46038" rIns="92075" bIns="46038">
            <a:spAutoFit/>
          </a:bodyPr>
          <a:lstStyle/>
          <a:p>
            <a:pPr algn="r" eaLnBrk="0" hangingPunct="0">
              <a:defRPr/>
            </a:pPr>
            <a:r>
              <a:rPr lang="en-US" sz="2000">
                <a:effectLst>
                  <a:outerShdw blurRad="38100" dist="38100" dir="2700000" algn="tl">
                    <a:srgbClr val="000000"/>
                  </a:outerShdw>
                </a:effectLst>
                <a:latin typeface="Arial" pitchFamily="34" charset="0"/>
              </a:rPr>
              <a:t>25</a:t>
            </a:r>
            <a:endParaRPr lang="en-US" sz="2000">
              <a:solidFill>
                <a:srgbClr val="FFFFFF"/>
              </a:solidFill>
              <a:effectLst>
                <a:outerShdw blurRad="38100" dist="38100" dir="2700000" algn="tl">
                  <a:srgbClr val="000000"/>
                </a:outerShdw>
              </a:effectLst>
              <a:latin typeface="Arial" pitchFamily="34" charset="0"/>
            </a:endParaRPr>
          </a:p>
        </p:txBody>
      </p:sp>
      <p:sp>
        <p:nvSpPr>
          <p:cNvPr id="1395765" name="Rectangle 53"/>
          <p:cNvSpPr>
            <a:spLocks noChangeArrowheads="1"/>
          </p:cNvSpPr>
          <p:nvPr/>
        </p:nvSpPr>
        <p:spPr bwMode="auto">
          <a:xfrm>
            <a:off x="2938463" y="2992438"/>
            <a:ext cx="325437" cy="396875"/>
          </a:xfrm>
          <a:prstGeom prst="rect">
            <a:avLst/>
          </a:prstGeom>
          <a:noFill/>
          <a:ln w="9525">
            <a:noFill/>
            <a:miter lim="800000"/>
            <a:headEnd/>
            <a:tailEnd/>
          </a:ln>
          <a:effectLst/>
        </p:spPr>
        <p:txBody>
          <a:bodyPr wrap="none" lIns="92075" tIns="46038" rIns="92075" bIns="46038">
            <a:spAutoFit/>
          </a:bodyPr>
          <a:lstStyle/>
          <a:p>
            <a:pPr algn="r" eaLnBrk="0" hangingPunct="0">
              <a:defRPr/>
            </a:pPr>
            <a:r>
              <a:rPr lang="en-US" sz="2000">
                <a:effectLst>
                  <a:outerShdw blurRad="38100" dist="38100" dir="2700000" algn="tl">
                    <a:srgbClr val="000000"/>
                  </a:outerShdw>
                </a:effectLst>
                <a:latin typeface="Arial" pitchFamily="34" charset="0"/>
              </a:rPr>
              <a:t>0</a:t>
            </a:r>
            <a:endParaRPr lang="en-US" sz="2000">
              <a:solidFill>
                <a:srgbClr val="FFFFFF"/>
              </a:solidFill>
              <a:effectLst>
                <a:outerShdw blurRad="38100" dist="38100" dir="2700000" algn="tl">
                  <a:srgbClr val="000000"/>
                </a:outerShdw>
              </a:effectLst>
              <a:latin typeface="Arial" pitchFamily="34" charset="0"/>
            </a:endParaRPr>
          </a:p>
        </p:txBody>
      </p:sp>
      <p:sp>
        <p:nvSpPr>
          <p:cNvPr id="121896" name="Freeform 54"/>
          <p:cNvSpPr>
            <a:spLocks/>
          </p:cNvSpPr>
          <p:nvPr/>
        </p:nvSpPr>
        <p:spPr bwMode="auto">
          <a:xfrm>
            <a:off x="3249613" y="1881188"/>
            <a:ext cx="3149600" cy="1355725"/>
          </a:xfrm>
          <a:custGeom>
            <a:avLst/>
            <a:gdLst>
              <a:gd name="T0" fmla="*/ 0 w 2232"/>
              <a:gd name="T1" fmla="*/ 0 h 854"/>
              <a:gd name="T2" fmla="*/ 0 w 2232"/>
              <a:gd name="T3" fmla="*/ 2147483647 h 854"/>
              <a:gd name="T4" fmla="*/ 2147483647 w 2232"/>
              <a:gd name="T5" fmla="*/ 2147483647 h 854"/>
              <a:gd name="T6" fmla="*/ 0 60000 65536"/>
              <a:gd name="T7" fmla="*/ 0 60000 65536"/>
              <a:gd name="T8" fmla="*/ 0 60000 65536"/>
              <a:gd name="T9" fmla="*/ 0 w 2232"/>
              <a:gd name="T10" fmla="*/ 0 h 854"/>
              <a:gd name="T11" fmla="*/ 2232 w 2232"/>
              <a:gd name="T12" fmla="*/ 854 h 854"/>
            </a:gdLst>
            <a:ahLst/>
            <a:cxnLst>
              <a:cxn ang="T6">
                <a:pos x="T0" y="T1"/>
              </a:cxn>
              <a:cxn ang="T7">
                <a:pos x="T2" y="T3"/>
              </a:cxn>
              <a:cxn ang="T8">
                <a:pos x="T4" y="T5"/>
              </a:cxn>
            </a:cxnLst>
            <a:rect l="T9" t="T10" r="T11" b="T12"/>
            <a:pathLst>
              <a:path w="2232" h="854">
                <a:moveTo>
                  <a:pt x="0" y="0"/>
                </a:moveTo>
                <a:lnTo>
                  <a:pt x="0" y="853"/>
                </a:lnTo>
                <a:lnTo>
                  <a:pt x="2231" y="853"/>
                </a:lnTo>
              </a:path>
            </a:pathLst>
          </a:custGeom>
          <a:noFill/>
          <a:ln w="25400" cap="rnd">
            <a:solidFill>
              <a:srgbClr val="FFFFFF"/>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21897" name="Line 55"/>
          <p:cNvSpPr>
            <a:spLocks noChangeShapeType="1"/>
          </p:cNvSpPr>
          <p:nvPr/>
        </p:nvSpPr>
        <p:spPr bwMode="auto">
          <a:xfrm>
            <a:off x="3249613" y="1881188"/>
            <a:ext cx="41275" cy="0"/>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898" name="Line 56"/>
          <p:cNvSpPr>
            <a:spLocks noChangeShapeType="1"/>
          </p:cNvSpPr>
          <p:nvPr/>
        </p:nvSpPr>
        <p:spPr bwMode="auto">
          <a:xfrm>
            <a:off x="3249613" y="2332038"/>
            <a:ext cx="41275" cy="0"/>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899" name="Line 57"/>
          <p:cNvSpPr>
            <a:spLocks noChangeShapeType="1"/>
          </p:cNvSpPr>
          <p:nvPr/>
        </p:nvSpPr>
        <p:spPr bwMode="auto">
          <a:xfrm>
            <a:off x="3249613" y="2784475"/>
            <a:ext cx="41275" cy="0"/>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grpSp>
        <p:nvGrpSpPr>
          <p:cNvPr id="121900" name="Group 58"/>
          <p:cNvGrpSpPr>
            <a:grpSpLocks/>
          </p:cNvGrpSpPr>
          <p:nvPr/>
        </p:nvGrpSpPr>
        <p:grpSpPr bwMode="auto">
          <a:xfrm>
            <a:off x="3511550" y="3230563"/>
            <a:ext cx="2927350" cy="57150"/>
            <a:chOff x="2489" y="2294"/>
            <a:chExt cx="2074" cy="36"/>
          </a:xfrm>
        </p:grpSpPr>
        <p:sp>
          <p:nvSpPr>
            <p:cNvPr id="121911" name="Line 59"/>
            <p:cNvSpPr>
              <a:spLocks noChangeShapeType="1"/>
            </p:cNvSpPr>
            <p:nvPr/>
          </p:nvSpPr>
          <p:spPr bwMode="auto">
            <a:xfrm>
              <a:off x="2489" y="2294"/>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912" name="Line 60"/>
            <p:cNvSpPr>
              <a:spLocks noChangeShapeType="1"/>
            </p:cNvSpPr>
            <p:nvPr/>
          </p:nvSpPr>
          <p:spPr bwMode="auto">
            <a:xfrm>
              <a:off x="2649" y="2294"/>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913" name="Line 61"/>
            <p:cNvSpPr>
              <a:spLocks noChangeShapeType="1"/>
            </p:cNvSpPr>
            <p:nvPr/>
          </p:nvSpPr>
          <p:spPr bwMode="auto">
            <a:xfrm>
              <a:off x="2809" y="2294"/>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914" name="Line 62"/>
            <p:cNvSpPr>
              <a:spLocks noChangeShapeType="1"/>
            </p:cNvSpPr>
            <p:nvPr/>
          </p:nvSpPr>
          <p:spPr bwMode="auto">
            <a:xfrm>
              <a:off x="2968" y="2294"/>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915" name="Line 63"/>
            <p:cNvSpPr>
              <a:spLocks noChangeShapeType="1"/>
            </p:cNvSpPr>
            <p:nvPr/>
          </p:nvSpPr>
          <p:spPr bwMode="auto">
            <a:xfrm>
              <a:off x="3128" y="2294"/>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916" name="Line 64"/>
            <p:cNvSpPr>
              <a:spLocks noChangeShapeType="1"/>
            </p:cNvSpPr>
            <p:nvPr/>
          </p:nvSpPr>
          <p:spPr bwMode="auto">
            <a:xfrm>
              <a:off x="3287" y="2294"/>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917" name="Line 65"/>
            <p:cNvSpPr>
              <a:spLocks noChangeShapeType="1"/>
            </p:cNvSpPr>
            <p:nvPr/>
          </p:nvSpPr>
          <p:spPr bwMode="auto">
            <a:xfrm>
              <a:off x="3447" y="2294"/>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918" name="Line 66"/>
            <p:cNvSpPr>
              <a:spLocks noChangeShapeType="1"/>
            </p:cNvSpPr>
            <p:nvPr/>
          </p:nvSpPr>
          <p:spPr bwMode="auto">
            <a:xfrm>
              <a:off x="3606" y="2294"/>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919" name="Line 67"/>
            <p:cNvSpPr>
              <a:spLocks noChangeShapeType="1"/>
            </p:cNvSpPr>
            <p:nvPr/>
          </p:nvSpPr>
          <p:spPr bwMode="auto">
            <a:xfrm>
              <a:off x="3765" y="2294"/>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920" name="Line 68"/>
            <p:cNvSpPr>
              <a:spLocks noChangeShapeType="1"/>
            </p:cNvSpPr>
            <p:nvPr/>
          </p:nvSpPr>
          <p:spPr bwMode="auto">
            <a:xfrm>
              <a:off x="3924" y="2294"/>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921" name="Line 69"/>
            <p:cNvSpPr>
              <a:spLocks noChangeShapeType="1"/>
            </p:cNvSpPr>
            <p:nvPr/>
          </p:nvSpPr>
          <p:spPr bwMode="auto">
            <a:xfrm>
              <a:off x="4085" y="2294"/>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922" name="Line 70"/>
            <p:cNvSpPr>
              <a:spLocks noChangeShapeType="1"/>
            </p:cNvSpPr>
            <p:nvPr/>
          </p:nvSpPr>
          <p:spPr bwMode="auto">
            <a:xfrm>
              <a:off x="4244" y="2294"/>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923" name="Line 71"/>
            <p:cNvSpPr>
              <a:spLocks noChangeShapeType="1"/>
            </p:cNvSpPr>
            <p:nvPr/>
          </p:nvSpPr>
          <p:spPr bwMode="auto">
            <a:xfrm>
              <a:off x="4403" y="2294"/>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924" name="Line 72"/>
            <p:cNvSpPr>
              <a:spLocks noChangeShapeType="1"/>
            </p:cNvSpPr>
            <p:nvPr/>
          </p:nvSpPr>
          <p:spPr bwMode="auto">
            <a:xfrm>
              <a:off x="4563" y="2294"/>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grpSp>
      <p:sp>
        <p:nvSpPr>
          <p:cNvPr id="1395785" name="Rectangle 73"/>
          <p:cNvSpPr>
            <a:spLocks noChangeArrowheads="1"/>
          </p:cNvSpPr>
          <p:nvPr/>
        </p:nvSpPr>
        <p:spPr bwMode="auto">
          <a:xfrm>
            <a:off x="6516688" y="2941638"/>
            <a:ext cx="1625600" cy="396875"/>
          </a:xfrm>
          <a:prstGeom prst="rect">
            <a:avLst/>
          </a:prstGeom>
          <a:noFill/>
          <a:ln w="9525">
            <a:noFill/>
            <a:miter lim="800000"/>
            <a:headEnd/>
            <a:tailEnd/>
          </a:ln>
          <a:effectLst/>
        </p:spPr>
        <p:txBody>
          <a:bodyPr wrap="none" lIns="92075" tIns="46038" rIns="92075" bIns="46038">
            <a:spAutoFit/>
          </a:bodyPr>
          <a:lstStyle/>
          <a:p>
            <a:pPr eaLnBrk="0" hangingPunct="0">
              <a:defRPr/>
            </a:pPr>
            <a:r>
              <a:rPr lang="en-US" sz="2000">
                <a:effectLst>
                  <a:outerShdw blurRad="38100" dist="38100" dir="2700000" algn="tl">
                    <a:srgbClr val="000000"/>
                  </a:outerShdw>
                </a:effectLst>
                <a:latin typeface="Arial" pitchFamily="34" charset="0"/>
              </a:rPr>
              <a:t>Basal Insulin</a:t>
            </a:r>
            <a:endParaRPr lang="en-US" sz="2000">
              <a:solidFill>
                <a:srgbClr val="FFFFFF"/>
              </a:solidFill>
              <a:effectLst>
                <a:outerShdw blurRad="38100" dist="38100" dir="2700000" algn="tl">
                  <a:srgbClr val="000000"/>
                </a:outerShdw>
              </a:effectLst>
              <a:latin typeface="Arial" pitchFamily="34" charset="0"/>
            </a:endParaRPr>
          </a:p>
        </p:txBody>
      </p:sp>
      <p:sp>
        <p:nvSpPr>
          <p:cNvPr id="1395786" name="Text Box 74"/>
          <p:cNvSpPr txBox="1">
            <a:spLocks noChangeArrowheads="1"/>
          </p:cNvSpPr>
          <p:nvPr/>
        </p:nvSpPr>
        <p:spPr bwMode="auto">
          <a:xfrm>
            <a:off x="2900363" y="3497263"/>
            <a:ext cx="4419600" cy="336550"/>
          </a:xfrm>
          <a:prstGeom prst="rect">
            <a:avLst/>
          </a:prstGeom>
          <a:noFill/>
          <a:ln w="9525">
            <a:noFill/>
            <a:miter lim="800000"/>
            <a:headEnd/>
            <a:tailEnd/>
          </a:ln>
          <a:effectLst/>
        </p:spPr>
        <p:txBody>
          <a:bodyPr>
            <a:spAutoFit/>
          </a:bodyPr>
          <a:lstStyle/>
          <a:p>
            <a:pPr eaLnBrk="0" hangingPunct="0">
              <a:spcBef>
                <a:spcPct val="50000"/>
              </a:spcBef>
              <a:defRPr/>
            </a:pPr>
            <a:r>
              <a:rPr lang="en-US" sz="1600">
                <a:solidFill>
                  <a:srgbClr val="FFFFFF"/>
                </a:solidFill>
                <a:effectLst>
                  <a:outerShdw blurRad="38100" dist="38100" dir="2700000" algn="tl">
                    <a:srgbClr val="000000"/>
                  </a:outerShdw>
                </a:effectLst>
                <a:latin typeface="Arial" pitchFamily="34" charset="0"/>
              </a:rPr>
              <a:t>   </a:t>
            </a:r>
            <a:r>
              <a:rPr lang="en-US" sz="1600">
                <a:effectLst>
                  <a:outerShdw blurRad="38100" dist="38100" dir="2700000" algn="tl">
                    <a:srgbClr val="000000"/>
                  </a:outerShdw>
                </a:effectLst>
                <a:latin typeface="Arial" pitchFamily="34" charset="0"/>
              </a:rPr>
              <a:t>Breakfast     Lunch          Dinner</a:t>
            </a:r>
            <a:endParaRPr lang="en-US" sz="1600">
              <a:solidFill>
                <a:srgbClr val="FFFFFF"/>
              </a:solidFill>
              <a:effectLst>
                <a:outerShdw blurRad="38100" dist="38100" dir="2700000" algn="tl">
                  <a:srgbClr val="000000"/>
                </a:outerShdw>
              </a:effectLst>
              <a:latin typeface="Arial" pitchFamily="34" charset="0"/>
            </a:endParaRPr>
          </a:p>
        </p:txBody>
      </p:sp>
      <p:sp>
        <p:nvSpPr>
          <p:cNvPr id="121903" name="AutoShape 75"/>
          <p:cNvSpPr>
            <a:spLocks noChangeArrowheads="1"/>
          </p:cNvSpPr>
          <p:nvPr/>
        </p:nvSpPr>
        <p:spPr bwMode="auto">
          <a:xfrm>
            <a:off x="3505200" y="3352800"/>
            <a:ext cx="76200" cy="152400"/>
          </a:xfrm>
          <a:prstGeom prst="upArrow">
            <a:avLst>
              <a:gd name="adj1" fmla="val 50000"/>
              <a:gd name="adj2" fmla="val 50000"/>
            </a:avLst>
          </a:prstGeom>
          <a:solidFill>
            <a:srgbClr val="FFFF00"/>
          </a:solidFill>
          <a:ln w="9525">
            <a:solidFill>
              <a:srgbClr val="FFFF00"/>
            </a:solidFill>
            <a:miter lim="800000"/>
            <a:headEnd/>
            <a:tailEnd/>
          </a:ln>
        </p:spPr>
        <p:txBody>
          <a:bodyPr wrap="none" anchor="ctr"/>
          <a:lstStyle/>
          <a:p>
            <a:endParaRPr lang="en-US"/>
          </a:p>
        </p:txBody>
      </p:sp>
      <p:sp>
        <p:nvSpPr>
          <p:cNvPr id="121904" name="AutoShape 76"/>
          <p:cNvSpPr>
            <a:spLocks noChangeArrowheads="1"/>
          </p:cNvSpPr>
          <p:nvPr/>
        </p:nvSpPr>
        <p:spPr bwMode="auto">
          <a:xfrm>
            <a:off x="4419600" y="3352800"/>
            <a:ext cx="76200" cy="152400"/>
          </a:xfrm>
          <a:prstGeom prst="upArrow">
            <a:avLst>
              <a:gd name="adj1" fmla="val 50000"/>
              <a:gd name="adj2" fmla="val 50000"/>
            </a:avLst>
          </a:prstGeom>
          <a:solidFill>
            <a:srgbClr val="FFFF00"/>
          </a:solidFill>
          <a:ln w="9525">
            <a:solidFill>
              <a:srgbClr val="FFFF00"/>
            </a:solidFill>
            <a:miter lim="800000"/>
            <a:headEnd/>
            <a:tailEnd/>
          </a:ln>
        </p:spPr>
        <p:txBody>
          <a:bodyPr wrap="none" anchor="ctr"/>
          <a:lstStyle/>
          <a:p>
            <a:endParaRPr lang="en-US"/>
          </a:p>
        </p:txBody>
      </p:sp>
      <p:sp>
        <p:nvSpPr>
          <p:cNvPr id="121905" name="AutoShape 77"/>
          <p:cNvSpPr>
            <a:spLocks noChangeArrowheads="1"/>
          </p:cNvSpPr>
          <p:nvPr/>
        </p:nvSpPr>
        <p:spPr bwMode="auto">
          <a:xfrm>
            <a:off x="5486400" y="3352800"/>
            <a:ext cx="76200" cy="152400"/>
          </a:xfrm>
          <a:prstGeom prst="upArrow">
            <a:avLst>
              <a:gd name="adj1" fmla="val 50000"/>
              <a:gd name="adj2" fmla="val 50000"/>
            </a:avLst>
          </a:prstGeom>
          <a:solidFill>
            <a:srgbClr val="FFFF00"/>
          </a:solidFill>
          <a:ln w="9525">
            <a:solidFill>
              <a:srgbClr val="FFFF00"/>
            </a:solidFill>
            <a:miter lim="800000"/>
            <a:headEnd/>
            <a:tailEnd/>
          </a:ln>
        </p:spPr>
        <p:txBody>
          <a:bodyPr wrap="none" anchor="ctr"/>
          <a:lstStyle/>
          <a:p>
            <a:endParaRPr lang="en-US"/>
          </a:p>
        </p:txBody>
      </p:sp>
      <p:sp>
        <p:nvSpPr>
          <p:cNvPr id="121906" name="Line 78"/>
          <p:cNvSpPr>
            <a:spLocks noChangeShapeType="1"/>
          </p:cNvSpPr>
          <p:nvPr/>
        </p:nvSpPr>
        <p:spPr bwMode="auto">
          <a:xfrm>
            <a:off x="3249613" y="3233738"/>
            <a:ext cx="41275" cy="0"/>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907" name="Line 79"/>
          <p:cNvSpPr>
            <a:spLocks noChangeShapeType="1"/>
          </p:cNvSpPr>
          <p:nvPr/>
        </p:nvSpPr>
        <p:spPr bwMode="auto">
          <a:xfrm>
            <a:off x="3249613" y="5427663"/>
            <a:ext cx="41275" cy="0"/>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395792" name="Rectangle 80"/>
          <p:cNvSpPr>
            <a:spLocks noChangeArrowheads="1"/>
          </p:cNvSpPr>
          <p:nvPr/>
        </p:nvSpPr>
        <p:spPr bwMode="auto">
          <a:xfrm>
            <a:off x="6826250" y="6311900"/>
            <a:ext cx="2100263" cy="457200"/>
          </a:xfrm>
          <a:prstGeom prst="rect">
            <a:avLst/>
          </a:prstGeom>
          <a:noFill/>
          <a:ln w="12700">
            <a:noFill/>
            <a:miter lim="800000"/>
            <a:headEnd/>
            <a:tailEnd/>
          </a:ln>
          <a:effectLst/>
        </p:spPr>
        <p:txBody>
          <a:bodyPr/>
          <a:lstStyle/>
          <a:p>
            <a:pPr algn="r" eaLnBrk="0" hangingPunct="0">
              <a:defRPr/>
            </a:pPr>
            <a:r>
              <a:rPr lang="en-US" sz="1400" b="1">
                <a:solidFill>
                  <a:srgbClr val="CCFFCC"/>
                </a:solidFill>
                <a:effectLst>
                  <a:outerShdw blurRad="38100" dist="38100" dir="2700000" algn="tl">
                    <a:srgbClr val="000000"/>
                  </a:outerShdw>
                </a:effectLst>
                <a:latin typeface="Arial" pitchFamily="34" charset="0"/>
              </a:rPr>
              <a:t> </a:t>
            </a:r>
            <a:endParaRPr lang="en-US" sz="1400"/>
          </a:p>
        </p:txBody>
      </p:sp>
      <p:sp>
        <p:nvSpPr>
          <p:cNvPr id="1395793" name="Rectangle 81"/>
          <p:cNvSpPr>
            <a:spLocks noChangeArrowheads="1"/>
          </p:cNvSpPr>
          <p:nvPr/>
        </p:nvSpPr>
        <p:spPr bwMode="auto">
          <a:xfrm>
            <a:off x="6477000" y="2362200"/>
            <a:ext cx="2057400" cy="396875"/>
          </a:xfrm>
          <a:prstGeom prst="rect">
            <a:avLst/>
          </a:prstGeom>
          <a:noFill/>
          <a:ln w="9525">
            <a:noFill/>
            <a:miter lim="800000"/>
            <a:headEnd/>
            <a:tailEnd/>
          </a:ln>
          <a:effectLst/>
        </p:spPr>
        <p:txBody>
          <a:bodyPr lIns="92075" tIns="46038" rIns="92075" bIns="46038">
            <a:spAutoFit/>
          </a:bodyPr>
          <a:lstStyle/>
          <a:p>
            <a:pPr eaLnBrk="0" hangingPunct="0">
              <a:defRPr/>
            </a:pPr>
            <a:r>
              <a:rPr lang="en-US" sz="2000">
                <a:effectLst>
                  <a:outerShdw blurRad="38100" dist="38100" dir="2700000" algn="tl">
                    <a:srgbClr val="000000"/>
                  </a:outerShdw>
                </a:effectLst>
                <a:latin typeface="Arial" pitchFamily="34" charset="0"/>
              </a:rPr>
              <a:t>Bolus Insulin</a:t>
            </a:r>
            <a:endParaRPr lang="en-US" sz="2000">
              <a:solidFill>
                <a:srgbClr val="FFFFFF"/>
              </a:solidFill>
              <a:effectLst>
                <a:outerShdw blurRad="38100" dist="38100" dir="2700000" algn="tl">
                  <a:srgbClr val="000000"/>
                </a:outerShdw>
              </a:effectLst>
              <a:latin typeface="Arial" pitchFamily="34" charset="0"/>
            </a:endParaRPr>
          </a:p>
        </p:txBody>
      </p:sp>
      <p:sp>
        <p:nvSpPr>
          <p:cNvPr id="1395794" name="Rectangle 82"/>
          <p:cNvSpPr>
            <a:spLocks noChangeArrowheads="1"/>
          </p:cNvSpPr>
          <p:nvPr/>
        </p:nvSpPr>
        <p:spPr bwMode="auto">
          <a:xfrm>
            <a:off x="6142038" y="4135438"/>
            <a:ext cx="2237792" cy="400752"/>
          </a:xfrm>
          <a:prstGeom prst="rect">
            <a:avLst/>
          </a:prstGeom>
          <a:noFill/>
          <a:ln w="9525">
            <a:noFill/>
            <a:miter lim="800000"/>
            <a:headEnd/>
            <a:tailEnd/>
          </a:ln>
          <a:effectLst/>
        </p:spPr>
        <p:txBody>
          <a:bodyPr wrap="none" lIns="92075" tIns="46038" rIns="92075" bIns="46038">
            <a:spAutoFit/>
          </a:bodyPr>
          <a:lstStyle/>
          <a:p>
            <a:pPr eaLnBrk="0" hangingPunct="0">
              <a:defRPr/>
            </a:pPr>
            <a:r>
              <a:rPr lang="en-US" sz="2000" dirty="0">
                <a:latin typeface="Arial" pitchFamily="34" charset="0"/>
              </a:rPr>
              <a:t>Mealtime Glucose</a:t>
            </a:r>
            <a:endParaRPr lang="en-US" sz="2000" dirty="0">
              <a:solidFill>
                <a:srgbClr val="FFFFFF"/>
              </a:solidFill>
              <a:latin typeface="Arial" pitchFamily="34" charset="0"/>
            </a:endParaRPr>
          </a:p>
        </p:txBody>
      </p:sp>
    </p:spTree>
    <p:custDataLst>
      <p:tags r:id="rId1"/>
    </p:custDataLst>
    <p:extLst>
      <p:ext uri="{BB962C8B-B14F-4D97-AF65-F5344CB8AC3E}">
        <p14:creationId xmlns:p14="http://schemas.microsoft.com/office/powerpoint/2010/main" val="264432118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395793"/>
                                        </p:tgtEl>
                                        <p:attrNameLst>
                                          <p:attrName>style.visibility</p:attrName>
                                        </p:attrNameLst>
                                      </p:cBhvr>
                                      <p:to>
                                        <p:strVal val="visible"/>
                                      </p:to>
                                    </p:set>
                                    <p:anim calcmode="lin" valueType="num">
                                      <p:cBhvr additive="base">
                                        <p:cTn id="7" dur="1000" fill="hold"/>
                                        <p:tgtEl>
                                          <p:spTgt spid="1395793"/>
                                        </p:tgtEl>
                                        <p:attrNameLst>
                                          <p:attrName>ppt_x</p:attrName>
                                        </p:attrNameLst>
                                      </p:cBhvr>
                                      <p:tavLst>
                                        <p:tav tm="0">
                                          <p:val>
                                            <p:strVal val="0-#ppt_w/2"/>
                                          </p:val>
                                        </p:tav>
                                        <p:tav tm="100000">
                                          <p:val>
                                            <p:strVal val="#ppt_x"/>
                                          </p:val>
                                        </p:tav>
                                      </p:tavLst>
                                    </p:anim>
                                    <p:anim calcmode="lin" valueType="num">
                                      <p:cBhvr additive="base">
                                        <p:cTn id="8" dur="1000" fill="hold"/>
                                        <p:tgtEl>
                                          <p:spTgt spid="1395793"/>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6" fill="hold" grpId="0" nodeType="clickEffect">
                                  <p:stCondLst>
                                    <p:cond delay="0"/>
                                  </p:stCondLst>
                                  <p:childTnLst>
                                    <p:set>
                                      <p:cBhvr>
                                        <p:cTn id="12" dur="1" fill="hold">
                                          <p:stCondLst>
                                            <p:cond delay="0"/>
                                          </p:stCondLst>
                                        </p:cTn>
                                        <p:tgtEl>
                                          <p:spTgt spid="1395785"/>
                                        </p:tgtEl>
                                        <p:attrNameLst>
                                          <p:attrName>style.visibility</p:attrName>
                                        </p:attrNameLst>
                                      </p:cBhvr>
                                      <p:to>
                                        <p:strVal val="visible"/>
                                      </p:to>
                                    </p:set>
                                    <p:anim calcmode="lin" valueType="num">
                                      <p:cBhvr additive="base">
                                        <p:cTn id="13" dur="3000" fill="hold"/>
                                        <p:tgtEl>
                                          <p:spTgt spid="1395785"/>
                                        </p:tgtEl>
                                        <p:attrNameLst>
                                          <p:attrName>ppt_x</p:attrName>
                                        </p:attrNameLst>
                                      </p:cBhvr>
                                      <p:tavLst>
                                        <p:tav tm="0">
                                          <p:val>
                                            <p:strVal val="1+#ppt_w/2"/>
                                          </p:val>
                                        </p:tav>
                                        <p:tav tm="100000">
                                          <p:val>
                                            <p:strVal val="#ppt_x"/>
                                          </p:val>
                                        </p:tav>
                                      </p:tavLst>
                                    </p:anim>
                                    <p:anim calcmode="lin" valueType="num">
                                      <p:cBhvr additive="base">
                                        <p:cTn id="14" dur="3000" fill="hold"/>
                                        <p:tgtEl>
                                          <p:spTgt spid="139578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95785" grpId="0"/>
      <p:bldP spid="1395793" grpId="0"/>
    </p:bld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6738" name="Rectangle 2"/>
          <p:cNvSpPr>
            <a:spLocks noGrp="1" noChangeArrowheads="1"/>
          </p:cNvSpPr>
          <p:nvPr>
            <p:ph type="title"/>
          </p:nvPr>
        </p:nvSpPr>
        <p:spPr/>
        <p:txBody>
          <a:bodyPr/>
          <a:lstStyle/>
          <a:p>
            <a:pPr eaLnBrk="1" hangingPunct="1"/>
            <a:r>
              <a:rPr lang="en-US" dirty="0" smtClean="0"/>
              <a:t>Insulin Action Teams</a:t>
            </a:r>
          </a:p>
        </p:txBody>
      </p:sp>
      <p:sp>
        <p:nvSpPr>
          <p:cNvPr id="1396739" name="Rectangle 3"/>
          <p:cNvSpPr>
            <a:spLocks noGrp="1" noChangeArrowheads="1"/>
          </p:cNvSpPr>
          <p:nvPr>
            <p:ph sz="quarter" idx="1"/>
          </p:nvPr>
        </p:nvSpPr>
        <p:spPr/>
        <p:txBody>
          <a:bodyPr>
            <a:normAutofit fontScale="92500" lnSpcReduction="10000"/>
          </a:bodyPr>
          <a:lstStyle/>
          <a:p>
            <a:pPr eaLnBrk="1" hangingPunct="1">
              <a:lnSpc>
                <a:spcPct val="90000"/>
              </a:lnSpc>
              <a:defRPr/>
            </a:pPr>
            <a:r>
              <a:rPr lang="en-US" sz="2800" u="sng" dirty="0" smtClean="0">
                <a:effectLst/>
              </a:rPr>
              <a:t>Bolus: lowers after meal glucose levels</a:t>
            </a:r>
          </a:p>
          <a:p>
            <a:pPr lvl="1" eaLnBrk="1" hangingPunct="1">
              <a:lnSpc>
                <a:spcPct val="90000"/>
              </a:lnSpc>
              <a:defRPr/>
            </a:pPr>
            <a:r>
              <a:rPr lang="en-US" sz="2800" dirty="0" smtClean="0"/>
              <a:t>Rapid Acting </a:t>
            </a:r>
          </a:p>
          <a:p>
            <a:pPr lvl="2" eaLnBrk="1" hangingPunct="1">
              <a:lnSpc>
                <a:spcPct val="90000"/>
              </a:lnSpc>
              <a:defRPr/>
            </a:pPr>
            <a:r>
              <a:rPr lang="en-US" sz="2800" dirty="0" err="1" smtClean="0"/>
              <a:t>Aspart</a:t>
            </a:r>
            <a:r>
              <a:rPr lang="en-US" sz="2800" dirty="0" smtClean="0"/>
              <a:t>, </a:t>
            </a:r>
            <a:r>
              <a:rPr lang="en-US" sz="2800" dirty="0" err="1" smtClean="0"/>
              <a:t>Lispro</a:t>
            </a:r>
            <a:r>
              <a:rPr lang="en-US" sz="2800" dirty="0" smtClean="0"/>
              <a:t>, </a:t>
            </a:r>
            <a:r>
              <a:rPr lang="en-US" sz="2800" dirty="0" err="1" smtClean="0"/>
              <a:t>Glulisine</a:t>
            </a:r>
            <a:endParaRPr lang="en-US" sz="2800" dirty="0" smtClean="0"/>
          </a:p>
          <a:p>
            <a:pPr lvl="1" eaLnBrk="1" hangingPunct="1">
              <a:lnSpc>
                <a:spcPct val="90000"/>
              </a:lnSpc>
              <a:defRPr/>
            </a:pPr>
            <a:r>
              <a:rPr lang="en-US" sz="2800" dirty="0" smtClean="0"/>
              <a:t>Short Acting</a:t>
            </a:r>
          </a:p>
          <a:p>
            <a:pPr lvl="2" eaLnBrk="1" hangingPunct="1">
              <a:lnSpc>
                <a:spcPct val="90000"/>
              </a:lnSpc>
              <a:defRPr/>
            </a:pPr>
            <a:r>
              <a:rPr lang="en-US" sz="2800" dirty="0" smtClean="0"/>
              <a:t>Regular</a:t>
            </a:r>
          </a:p>
          <a:p>
            <a:pPr lvl="1">
              <a:lnSpc>
                <a:spcPct val="90000"/>
              </a:lnSpc>
              <a:defRPr/>
            </a:pPr>
            <a:r>
              <a:rPr lang="en-US" sz="2800" dirty="0" err="1" smtClean="0"/>
              <a:t>Afrezza</a:t>
            </a:r>
            <a:r>
              <a:rPr lang="en-US" sz="2800" dirty="0" smtClean="0"/>
              <a:t> - Inhaled</a:t>
            </a:r>
          </a:p>
          <a:p>
            <a:pPr eaLnBrk="1" hangingPunct="1">
              <a:lnSpc>
                <a:spcPct val="90000"/>
              </a:lnSpc>
              <a:defRPr/>
            </a:pPr>
            <a:r>
              <a:rPr lang="en-US" sz="2800" u="sng" dirty="0" smtClean="0">
                <a:solidFill>
                  <a:schemeClr val="folHlink"/>
                </a:solidFill>
                <a:effectLst/>
              </a:rPr>
              <a:t>Basal: controls glucose between meals, </a:t>
            </a:r>
            <a:r>
              <a:rPr lang="en-US" sz="2800" u="sng" dirty="0" err="1" smtClean="0">
                <a:solidFill>
                  <a:schemeClr val="folHlink"/>
                </a:solidFill>
                <a:effectLst/>
              </a:rPr>
              <a:t>hs</a:t>
            </a:r>
            <a:endParaRPr lang="en-US" sz="2800" u="sng" dirty="0" smtClean="0">
              <a:solidFill>
                <a:schemeClr val="folHlink"/>
              </a:solidFill>
              <a:effectLst/>
            </a:endParaRPr>
          </a:p>
          <a:p>
            <a:pPr lvl="1" eaLnBrk="1" hangingPunct="1">
              <a:lnSpc>
                <a:spcPct val="90000"/>
              </a:lnSpc>
              <a:defRPr/>
            </a:pPr>
            <a:r>
              <a:rPr lang="en-US" sz="2800" dirty="0" smtClean="0"/>
              <a:t>Intermediate  </a:t>
            </a:r>
          </a:p>
          <a:p>
            <a:pPr lvl="2" eaLnBrk="1" hangingPunct="1">
              <a:lnSpc>
                <a:spcPct val="90000"/>
              </a:lnSpc>
              <a:defRPr/>
            </a:pPr>
            <a:r>
              <a:rPr lang="en-US" sz="2800" dirty="0" smtClean="0"/>
              <a:t>NPH</a:t>
            </a:r>
          </a:p>
          <a:p>
            <a:pPr lvl="1" eaLnBrk="1" hangingPunct="1">
              <a:lnSpc>
                <a:spcPct val="90000"/>
              </a:lnSpc>
              <a:defRPr/>
            </a:pPr>
            <a:r>
              <a:rPr lang="en-US" sz="2800" dirty="0" smtClean="0"/>
              <a:t>Long Acting  </a:t>
            </a:r>
          </a:p>
          <a:p>
            <a:pPr lvl="2" eaLnBrk="1" hangingPunct="1">
              <a:lnSpc>
                <a:spcPct val="90000"/>
              </a:lnSpc>
              <a:defRPr/>
            </a:pPr>
            <a:r>
              <a:rPr lang="en-US" sz="2800" dirty="0" err="1" smtClean="0"/>
              <a:t>Detemir</a:t>
            </a:r>
            <a:r>
              <a:rPr lang="en-US" sz="2800" dirty="0" smtClean="0"/>
              <a:t> (</a:t>
            </a:r>
            <a:r>
              <a:rPr lang="en-US" sz="2800" dirty="0" err="1" smtClean="0"/>
              <a:t>Levemir</a:t>
            </a:r>
            <a:r>
              <a:rPr lang="en-US" sz="2800" dirty="0" smtClean="0"/>
              <a:t>)</a:t>
            </a:r>
          </a:p>
          <a:p>
            <a:pPr lvl="2" eaLnBrk="1" hangingPunct="1">
              <a:lnSpc>
                <a:spcPct val="90000"/>
              </a:lnSpc>
              <a:defRPr/>
            </a:pPr>
            <a:r>
              <a:rPr lang="en-US" sz="2800" dirty="0" err="1" smtClean="0"/>
              <a:t>Glargine</a:t>
            </a:r>
            <a:r>
              <a:rPr lang="en-US" sz="2800" dirty="0" smtClean="0"/>
              <a:t> (Lantus)</a:t>
            </a:r>
          </a:p>
        </p:txBody>
      </p:sp>
      <p:pic>
        <p:nvPicPr>
          <p:cNvPr id="1396740" name="Picture 4" descr="MCAN03906_0000[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76800" y="4672013"/>
            <a:ext cx="2286000" cy="1725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96741" name="Picture 5" descr="MCj02152940000[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629400" y="1447800"/>
            <a:ext cx="1611313"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4114583698"/>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396739">
                                            <p:txEl>
                                              <p:pRg st="0" end="0"/>
                                            </p:txEl>
                                          </p:spTgt>
                                        </p:tgtEl>
                                        <p:attrNameLst>
                                          <p:attrName>style.visibility</p:attrName>
                                        </p:attrNameLst>
                                      </p:cBhvr>
                                      <p:to>
                                        <p:strVal val="visible"/>
                                      </p:to>
                                    </p:set>
                                    <p:animEffect transition="in" filter="blinds(horizontal)">
                                      <p:cBhvr>
                                        <p:cTn id="7" dur="500"/>
                                        <p:tgtEl>
                                          <p:spTgt spid="1396739">
                                            <p:txEl>
                                              <p:pRg st="0" end="0"/>
                                            </p:txEl>
                                          </p:spTgt>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1396739">
                                            <p:txEl>
                                              <p:pRg st="1" end="1"/>
                                            </p:txEl>
                                          </p:spTgt>
                                        </p:tgtEl>
                                        <p:attrNameLst>
                                          <p:attrName>style.visibility</p:attrName>
                                        </p:attrNameLst>
                                      </p:cBhvr>
                                      <p:to>
                                        <p:strVal val="visible"/>
                                      </p:to>
                                    </p:set>
                                    <p:animEffect transition="in" filter="blinds(horizontal)">
                                      <p:cBhvr>
                                        <p:cTn id="10" dur="500"/>
                                        <p:tgtEl>
                                          <p:spTgt spid="1396739">
                                            <p:txEl>
                                              <p:pRg st="1" end="1"/>
                                            </p:txEl>
                                          </p:spTgt>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1396739">
                                            <p:txEl>
                                              <p:pRg st="2" end="2"/>
                                            </p:txEl>
                                          </p:spTgt>
                                        </p:tgtEl>
                                        <p:attrNameLst>
                                          <p:attrName>style.visibility</p:attrName>
                                        </p:attrNameLst>
                                      </p:cBhvr>
                                      <p:to>
                                        <p:strVal val="visible"/>
                                      </p:to>
                                    </p:set>
                                    <p:animEffect transition="in" filter="blinds(horizontal)">
                                      <p:cBhvr>
                                        <p:cTn id="13" dur="500"/>
                                        <p:tgtEl>
                                          <p:spTgt spid="1396739">
                                            <p:txEl>
                                              <p:pRg st="2" end="2"/>
                                            </p:txEl>
                                          </p:spTgt>
                                        </p:tgtEl>
                                      </p:cBhvr>
                                    </p:animEffect>
                                  </p:childTnLst>
                                </p:cTn>
                              </p:par>
                              <p:par>
                                <p:cTn id="14" presetID="3" presetClass="entr" presetSubtype="10" fill="hold" grpId="0" nodeType="withEffect">
                                  <p:stCondLst>
                                    <p:cond delay="0"/>
                                  </p:stCondLst>
                                  <p:childTnLst>
                                    <p:set>
                                      <p:cBhvr>
                                        <p:cTn id="15" dur="1" fill="hold">
                                          <p:stCondLst>
                                            <p:cond delay="0"/>
                                          </p:stCondLst>
                                        </p:cTn>
                                        <p:tgtEl>
                                          <p:spTgt spid="1396739">
                                            <p:txEl>
                                              <p:pRg st="3" end="3"/>
                                            </p:txEl>
                                          </p:spTgt>
                                        </p:tgtEl>
                                        <p:attrNameLst>
                                          <p:attrName>style.visibility</p:attrName>
                                        </p:attrNameLst>
                                      </p:cBhvr>
                                      <p:to>
                                        <p:strVal val="visible"/>
                                      </p:to>
                                    </p:set>
                                    <p:animEffect transition="in" filter="blinds(horizontal)">
                                      <p:cBhvr>
                                        <p:cTn id="16" dur="500"/>
                                        <p:tgtEl>
                                          <p:spTgt spid="1396739">
                                            <p:txEl>
                                              <p:pRg st="3" end="3"/>
                                            </p:txEl>
                                          </p:spTgt>
                                        </p:tgtEl>
                                      </p:cBhvr>
                                    </p:animEffect>
                                  </p:childTnLst>
                                </p:cTn>
                              </p:par>
                              <p:par>
                                <p:cTn id="17" presetID="3" presetClass="entr" presetSubtype="10" fill="hold" grpId="0" nodeType="withEffect">
                                  <p:stCondLst>
                                    <p:cond delay="0"/>
                                  </p:stCondLst>
                                  <p:childTnLst>
                                    <p:set>
                                      <p:cBhvr>
                                        <p:cTn id="18" dur="1" fill="hold">
                                          <p:stCondLst>
                                            <p:cond delay="0"/>
                                          </p:stCondLst>
                                        </p:cTn>
                                        <p:tgtEl>
                                          <p:spTgt spid="1396739">
                                            <p:txEl>
                                              <p:pRg st="4" end="4"/>
                                            </p:txEl>
                                          </p:spTgt>
                                        </p:tgtEl>
                                        <p:attrNameLst>
                                          <p:attrName>style.visibility</p:attrName>
                                        </p:attrNameLst>
                                      </p:cBhvr>
                                      <p:to>
                                        <p:strVal val="visible"/>
                                      </p:to>
                                    </p:set>
                                    <p:animEffect transition="in" filter="blinds(horizontal)">
                                      <p:cBhvr>
                                        <p:cTn id="19" dur="500"/>
                                        <p:tgtEl>
                                          <p:spTgt spid="1396739">
                                            <p:txEl>
                                              <p:pRg st="4" end="4"/>
                                            </p:txEl>
                                          </p:spTgt>
                                        </p:tgtEl>
                                      </p:cBhvr>
                                    </p:animEffect>
                                  </p:childTnLst>
                                </p:cTn>
                              </p:par>
                              <p:par>
                                <p:cTn id="20" presetID="3" presetClass="entr" presetSubtype="10" fill="hold" grpId="0" nodeType="withEffect">
                                  <p:stCondLst>
                                    <p:cond delay="0"/>
                                  </p:stCondLst>
                                  <p:childTnLst>
                                    <p:set>
                                      <p:cBhvr>
                                        <p:cTn id="21" dur="1" fill="hold">
                                          <p:stCondLst>
                                            <p:cond delay="0"/>
                                          </p:stCondLst>
                                        </p:cTn>
                                        <p:tgtEl>
                                          <p:spTgt spid="1396739">
                                            <p:txEl>
                                              <p:pRg st="5" end="5"/>
                                            </p:txEl>
                                          </p:spTgt>
                                        </p:tgtEl>
                                        <p:attrNameLst>
                                          <p:attrName>style.visibility</p:attrName>
                                        </p:attrNameLst>
                                      </p:cBhvr>
                                      <p:to>
                                        <p:strVal val="visible"/>
                                      </p:to>
                                    </p:set>
                                    <p:animEffect transition="in" filter="blinds(horizontal)">
                                      <p:cBhvr>
                                        <p:cTn id="22" dur="500"/>
                                        <p:tgtEl>
                                          <p:spTgt spid="1396739">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49" presetClass="entr" presetSubtype="0" decel="100000" fill="hold" nodeType="clickEffect">
                                  <p:stCondLst>
                                    <p:cond delay="0"/>
                                  </p:stCondLst>
                                  <p:childTnLst>
                                    <p:set>
                                      <p:cBhvr>
                                        <p:cTn id="26" dur="1" fill="hold">
                                          <p:stCondLst>
                                            <p:cond delay="0"/>
                                          </p:stCondLst>
                                        </p:cTn>
                                        <p:tgtEl>
                                          <p:spTgt spid="1396741"/>
                                        </p:tgtEl>
                                        <p:attrNameLst>
                                          <p:attrName>style.visibility</p:attrName>
                                        </p:attrNameLst>
                                      </p:cBhvr>
                                      <p:to>
                                        <p:strVal val="visible"/>
                                      </p:to>
                                    </p:set>
                                    <p:anim calcmode="lin" valueType="num">
                                      <p:cBhvr>
                                        <p:cTn id="27" dur="500" fill="hold"/>
                                        <p:tgtEl>
                                          <p:spTgt spid="1396741"/>
                                        </p:tgtEl>
                                        <p:attrNameLst>
                                          <p:attrName>ppt_w</p:attrName>
                                        </p:attrNameLst>
                                      </p:cBhvr>
                                      <p:tavLst>
                                        <p:tav tm="0">
                                          <p:val>
                                            <p:fltVal val="0"/>
                                          </p:val>
                                        </p:tav>
                                        <p:tav tm="100000">
                                          <p:val>
                                            <p:strVal val="#ppt_w"/>
                                          </p:val>
                                        </p:tav>
                                      </p:tavLst>
                                    </p:anim>
                                    <p:anim calcmode="lin" valueType="num">
                                      <p:cBhvr>
                                        <p:cTn id="28" dur="500" fill="hold"/>
                                        <p:tgtEl>
                                          <p:spTgt spid="1396741"/>
                                        </p:tgtEl>
                                        <p:attrNameLst>
                                          <p:attrName>ppt_h</p:attrName>
                                        </p:attrNameLst>
                                      </p:cBhvr>
                                      <p:tavLst>
                                        <p:tav tm="0">
                                          <p:val>
                                            <p:fltVal val="0"/>
                                          </p:val>
                                        </p:tav>
                                        <p:tav tm="100000">
                                          <p:val>
                                            <p:strVal val="#ppt_h"/>
                                          </p:val>
                                        </p:tav>
                                      </p:tavLst>
                                    </p:anim>
                                    <p:anim calcmode="lin" valueType="num">
                                      <p:cBhvr>
                                        <p:cTn id="29" dur="500" fill="hold"/>
                                        <p:tgtEl>
                                          <p:spTgt spid="1396741"/>
                                        </p:tgtEl>
                                        <p:attrNameLst>
                                          <p:attrName>style.rotation</p:attrName>
                                        </p:attrNameLst>
                                      </p:cBhvr>
                                      <p:tavLst>
                                        <p:tav tm="0">
                                          <p:val>
                                            <p:fltVal val="360"/>
                                          </p:val>
                                        </p:tav>
                                        <p:tav tm="100000">
                                          <p:val>
                                            <p:fltVal val="0"/>
                                          </p:val>
                                        </p:tav>
                                      </p:tavLst>
                                    </p:anim>
                                    <p:animEffect transition="in" filter="fade">
                                      <p:cBhvr>
                                        <p:cTn id="30" dur="500"/>
                                        <p:tgtEl>
                                          <p:spTgt spid="1396741"/>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3" presetClass="entr" presetSubtype="10" fill="hold" grpId="0" nodeType="clickEffect">
                                  <p:stCondLst>
                                    <p:cond delay="0"/>
                                  </p:stCondLst>
                                  <p:childTnLst>
                                    <p:set>
                                      <p:cBhvr>
                                        <p:cTn id="34" dur="1" fill="hold">
                                          <p:stCondLst>
                                            <p:cond delay="0"/>
                                          </p:stCondLst>
                                        </p:cTn>
                                        <p:tgtEl>
                                          <p:spTgt spid="1396739">
                                            <p:txEl>
                                              <p:pRg st="6" end="6"/>
                                            </p:txEl>
                                          </p:spTgt>
                                        </p:tgtEl>
                                        <p:attrNameLst>
                                          <p:attrName>style.visibility</p:attrName>
                                        </p:attrNameLst>
                                      </p:cBhvr>
                                      <p:to>
                                        <p:strVal val="visible"/>
                                      </p:to>
                                    </p:set>
                                    <p:animEffect transition="in" filter="blinds(horizontal)">
                                      <p:cBhvr>
                                        <p:cTn id="35" dur="500"/>
                                        <p:tgtEl>
                                          <p:spTgt spid="1396739">
                                            <p:txEl>
                                              <p:pRg st="6" end="6"/>
                                            </p:txEl>
                                          </p:spTgt>
                                        </p:tgtEl>
                                      </p:cBhvr>
                                    </p:animEffect>
                                  </p:childTnLst>
                                </p:cTn>
                              </p:par>
                              <p:par>
                                <p:cTn id="36" presetID="3" presetClass="entr" presetSubtype="10" fill="hold" grpId="0" nodeType="withEffect">
                                  <p:stCondLst>
                                    <p:cond delay="0"/>
                                  </p:stCondLst>
                                  <p:childTnLst>
                                    <p:set>
                                      <p:cBhvr>
                                        <p:cTn id="37" dur="1" fill="hold">
                                          <p:stCondLst>
                                            <p:cond delay="0"/>
                                          </p:stCondLst>
                                        </p:cTn>
                                        <p:tgtEl>
                                          <p:spTgt spid="1396739">
                                            <p:txEl>
                                              <p:pRg st="7" end="7"/>
                                            </p:txEl>
                                          </p:spTgt>
                                        </p:tgtEl>
                                        <p:attrNameLst>
                                          <p:attrName>style.visibility</p:attrName>
                                        </p:attrNameLst>
                                      </p:cBhvr>
                                      <p:to>
                                        <p:strVal val="visible"/>
                                      </p:to>
                                    </p:set>
                                    <p:animEffect transition="in" filter="blinds(horizontal)">
                                      <p:cBhvr>
                                        <p:cTn id="38" dur="500"/>
                                        <p:tgtEl>
                                          <p:spTgt spid="1396739">
                                            <p:txEl>
                                              <p:pRg st="7" end="7"/>
                                            </p:txEl>
                                          </p:spTgt>
                                        </p:tgtEl>
                                      </p:cBhvr>
                                    </p:animEffect>
                                  </p:childTnLst>
                                </p:cTn>
                              </p:par>
                              <p:par>
                                <p:cTn id="39" presetID="3" presetClass="entr" presetSubtype="10" fill="hold" grpId="0" nodeType="withEffect">
                                  <p:stCondLst>
                                    <p:cond delay="0"/>
                                  </p:stCondLst>
                                  <p:childTnLst>
                                    <p:set>
                                      <p:cBhvr>
                                        <p:cTn id="40" dur="1" fill="hold">
                                          <p:stCondLst>
                                            <p:cond delay="0"/>
                                          </p:stCondLst>
                                        </p:cTn>
                                        <p:tgtEl>
                                          <p:spTgt spid="1396739">
                                            <p:txEl>
                                              <p:pRg st="8" end="8"/>
                                            </p:txEl>
                                          </p:spTgt>
                                        </p:tgtEl>
                                        <p:attrNameLst>
                                          <p:attrName>style.visibility</p:attrName>
                                        </p:attrNameLst>
                                      </p:cBhvr>
                                      <p:to>
                                        <p:strVal val="visible"/>
                                      </p:to>
                                    </p:set>
                                    <p:animEffect transition="in" filter="blinds(horizontal)">
                                      <p:cBhvr>
                                        <p:cTn id="41" dur="500"/>
                                        <p:tgtEl>
                                          <p:spTgt spid="1396739">
                                            <p:txEl>
                                              <p:pRg st="8" end="8"/>
                                            </p:txEl>
                                          </p:spTgt>
                                        </p:tgtEl>
                                      </p:cBhvr>
                                    </p:animEffect>
                                  </p:childTnLst>
                                </p:cTn>
                              </p:par>
                              <p:par>
                                <p:cTn id="42" presetID="3" presetClass="entr" presetSubtype="10" fill="hold" grpId="0" nodeType="withEffect">
                                  <p:stCondLst>
                                    <p:cond delay="0"/>
                                  </p:stCondLst>
                                  <p:childTnLst>
                                    <p:set>
                                      <p:cBhvr>
                                        <p:cTn id="43" dur="1" fill="hold">
                                          <p:stCondLst>
                                            <p:cond delay="0"/>
                                          </p:stCondLst>
                                        </p:cTn>
                                        <p:tgtEl>
                                          <p:spTgt spid="1396739">
                                            <p:txEl>
                                              <p:pRg st="9" end="9"/>
                                            </p:txEl>
                                          </p:spTgt>
                                        </p:tgtEl>
                                        <p:attrNameLst>
                                          <p:attrName>style.visibility</p:attrName>
                                        </p:attrNameLst>
                                      </p:cBhvr>
                                      <p:to>
                                        <p:strVal val="visible"/>
                                      </p:to>
                                    </p:set>
                                    <p:animEffect transition="in" filter="blinds(horizontal)">
                                      <p:cBhvr>
                                        <p:cTn id="44" dur="500"/>
                                        <p:tgtEl>
                                          <p:spTgt spid="1396739">
                                            <p:txEl>
                                              <p:pRg st="9" end="9"/>
                                            </p:txEl>
                                          </p:spTgt>
                                        </p:tgtEl>
                                      </p:cBhvr>
                                    </p:animEffect>
                                  </p:childTnLst>
                                </p:cTn>
                              </p:par>
                              <p:par>
                                <p:cTn id="45" presetID="3" presetClass="entr" presetSubtype="10" fill="hold" grpId="0" nodeType="withEffect">
                                  <p:stCondLst>
                                    <p:cond delay="0"/>
                                  </p:stCondLst>
                                  <p:childTnLst>
                                    <p:set>
                                      <p:cBhvr>
                                        <p:cTn id="46" dur="1" fill="hold">
                                          <p:stCondLst>
                                            <p:cond delay="0"/>
                                          </p:stCondLst>
                                        </p:cTn>
                                        <p:tgtEl>
                                          <p:spTgt spid="1396739">
                                            <p:txEl>
                                              <p:pRg st="10" end="10"/>
                                            </p:txEl>
                                          </p:spTgt>
                                        </p:tgtEl>
                                        <p:attrNameLst>
                                          <p:attrName>style.visibility</p:attrName>
                                        </p:attrNameLst>
                                      </p:cBhvr>
                                      <p:to>
                                        <p:strVal val="visible"/>
                                      </p:to>
                                    </p:set>
                                    <p:animEffect transition="in" filter="blinds(horizontal)">
                                      <p:cBhvr>
                                        <p:cTn id="47" dur="500"/>
                                        <p:tgtEl>
                                          <p:spTgt spid="1396739">
                                            <p:txEl>
                                              <p:pRg st="10" end="10"/>
                                            </p:txEl>
                                          </p:spTgt>
                                        </p:tgtEl>
                                      </p:cBhvr>
                                    </p:animEffect>
                                  </p:childTnLst>
                                </p:cTn>
                              </p:par>
                              <p:par>
                                <p:cTn id="48" presetID="3" presetClass="entr" presetSubtype="10" fill="hold" grpId="0" nodeType="withEffect">
                                  <p:stCondLst>
                                    <p:cond delay="0"/>
                                  </p:stCondLst>
                                  <p:childTnLst>
                                    <p:set>
                                      <p:cBhvr>
                                        <p:cTn id="49" dur="1" fill="hold">
                                          <p:stCondLst>
                                            <p:cond delay="0"/>
                                          </p:stCondLst>
                                        </p:cTn>
                                        <p:tgtEl>
                                          <p:spTgt spid="1396739">
                                            <p:txEl>
                                              <p:pRg st="11" end="11"/>
                                            </p:txEl>
                                          </p:spTgt>
                                        </p:tgtEl>
                                        <p:attrNameLst>
                                          <p:attrName>style.visibility</p:attrName>
                                        </p:attrNameLst>
                                      </p:cBhvr>
                                      <p:to>
                                        <p:strVal val="visible"/>
                                      </p:to>
                                    </p:set>
                                    <p:animEffect transition="in" filter="blinds(horizontal)">
                                      <p:cBhvr>
                                        <p:cTn id="50" dur="500"/>
                                        <p:tgtEl>
                                          <p:spTgt spid="1396739">
                                            <p:txEl>
                                              <p:pRg st="11" end="11"/>
                                            </p:txEl>
                                          </p:spTgt>
                                        </p:tgtEl>
                                      </p:cBhvr>
                                    </p:animEffect>
                                  </p:childTnLst>
                                </p:cTn>
                              </p:par>
                            </p:childTnLst>
                          </p:cTn>
                        </p:par>
                      </p:childTnLst>
                    </p:cTn>
                  </p:par>
                  <p:par>
                    <p:cTn id="51" fill="hold" nodeType="clickPar">
                      <p:stCondLst>
                        <p:cond delay="indefinite"/>
                      </p:stCondLst>
                      <p:childTnLst>
                        <p:par>
                          <p:cTn id="52" fill="hold" nodeType="withGroup">
                            <p:stCondLst>
                              <p:cond delay="0"/>
                            </p:stCondLst>
                            <p:childTnLst>
                              <p:par>
                                <p:cTn id="53" presetID="7" presetClass="entr" presetSubtype="4" fill="hold" nodeType="clickEffect">
                                  <p:stCondLst>
                                    <p:cond delay="0"/>
                                  </p:stCondLst>
                                  <p:childTnLst>
                                    <p:set>
                                      <p:cBhvr>
                                        <p:cTn id="54" dur="1" fill="hold">
                                          <p:stCondLst>
                                            <p:cond delay="0"/>
                                          </p:stCondLst>
                                        </p:cTn>
                                        <p:tgtEl>
                                          <p:spTgt spid="1396740"/>
                                        </p:tgtEl>
                                        <p:attrNameLst>
                                          <p:attrName>style.visibility</p:attrName>
                                        </p:attrNameLst>
                                      </p:cBhvr>
                                      <p:to>
                                        <p:strVal val="visible"/>
                                      </p:to>
                                    </p:set>
                                    <p:anim calcmode="lin" valueType="num">
                                      <p:cBhvr additive="base">
                                        <p:cTn id="55" dur="5000" fill="hold"/>
                                        <p:tgtEl>
                                          <p:spTgt spid="1396740"/>
                                        </p:tgtEl>
                                        <p:attrNameLst>
                                          <p:attrName>ppt_x</p:attrName>
                                        </p:attrNameLst>
                                      </p:cBhvr>
                                      <p:tavLst>
                                        <p:tav tm="0">
                                          <p:val>
                                            <p:strVal val="#ppt_x"/>
                                          </p:val>
                                        </p:tav>
                                        <p:tav tm="100000">
                                          <p:val>
                                            <p:strVal val="#ppt_x"/>
                                          </p:val>
                                        </p:tav>
                                      </p:tavLst>
                                    </p:anim>
                                    <p:anim calcmode="lin" valueType="num">
                                      <p:cBhvr additive="base">
                                        <p:cTn id="56" dur="5000" fill="hold"/>
                                        <p:tgtEl>
                                          <p:spTgt spid="139674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96739" grpId="0" build="p"/>
    </p:bld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Case Study	</a:t>
            </a:r>
            <a:endParaRPr lang="en-US" dirty="0"/>
          </a:p>
        </p:txBody>
      </p:sp>
      <p:sp>
        <p:nvSpPr>
          <p:cNvPr id="3" name="Content Placeholder 2"/>
          <p:cNvSpPr>
            <a:spLocks noGrp="1"/>
          </p:cNvSpPr>
          <p:nvPr>
            <p:ph sz="quarter" idx="1"/>
          </p:nvPr>
        </p:nvSpPr>
        <p:spPr>
          <a:xfrm>
            <a:off x="570384" y="1628800"/>
            <a:ext cx="8393596" cy="4600168"/>
          </a:xfrm>
        </p:spPr>
        <p:txBody>
          <a:bodyPr>
            <a:normAutofit lnSpcReduction="10000"/>
          </a:bodyPr>
          <a:lstStyle/>
          <a:p>
            <a:r>
              <a:rPr lang="en-US" dirty="0" smtClean="0"/>
              <a:t>70 </a:t>
            </a:r>
            <a:r>
              <a:rPr lang="en-US" dirty="0" err="1" smtClean="0"/>
              <a:t>yr</a:t>
            </a:r>
            <a:r>
              <a:rPr lang="en-US" dirty="0" smtClean="0"/>
              <a:t> old,  weighs 100kg</a:t>
            </a:r>
          </a:p>
          <a:p>
            <a:r>
              <a:rPr lang="en-US" dirty="0" smtClean="0"/>
              <a:t>History of CABG, tobacco</a:t>
            </a:r>
          </a:p>
          <a:p>
            <a:r>
              <a:rPr lang="en-US" dirty="0" smtClean="0"/>
              <a:t>A1c – 11.3%,  BG  400-500 for past weeks</a:t>
            </a:r>
          </a:p>
          <a:p>
            <a:r>
              <a:rPr lang="en-US" dirty="0" smtClean="0"/>
              <a:t>Insulin – 100+ units Lantus at </a:t>
            </a:r>
            <a:r>
              <a:rPr lang="en-US" dirty="0" err="1" smtClean="0"/>
              <a:t>hs</a:t>
            </a:r>
            <a:r>
              <a:rPr lang="en-US" dirty="0" smtClean="0"/>
              <a:t> (</a:t>
            </a:r>
            <a:r>
              <a:rPr lang="en-US" dirty="0" err="1" smtClean="0"/>
              <a:t>solostar</a:t>
            </a:r>
            <a:r>
              <a:rPr lang="en-US" dirty="0" smtClean="0"/>
              <a:t>)</a:t>
            </a:r>
          </a:p>
          <a:p>
            <a:r>
              <a:rPr lang="en-US" dirty="0" smtClean="0"/>
              <a:t>Oral Meds: Metformin, </a:t>
            </a:r>
            <a:r>
              <a:rPr lang="en-US" dirty="0" err="1" smtClean="0"/>
              <a:t>Invokana</a:t>
            </a:r>
            <a:endParaRPr lang="en-US" dirty="0" smtClean="0"/>
          </a:p>
          <a:p>
            <a:r>
              <a:rPr lang="en-US" dirty="0" smtClean="0"/>
              <a:t>What is a better insulin dosing strategy?</a:t>
            </a:r>
          </a:p>
          <a:p>
            <a:r>
              <a:rPr lang="en-US" dirty="0" smtClean="0">
                <a:solidFill>
                  <a:srgbClr val="C00000"/>
                </a:solidFill>
              </a:rPr>
              <a:t>Pt can’t afford insulin pen – what other option</a:t>
            </a:r>
          </a:p>
          <a:p>
            <a:r>
              <a:rPr lang="en-US" sz="2600" dirty="0">
                <a:solidFill>
                  <a:srgbClr val="C00000"/>
                </a:solidFill>
                <a:hlinkClick r:id="rId3"/>
              </a:rPr>
              <a:t>Diabetes Meds on a Budget - 2014 </a:t>
            </a:r>
            <a:r>
              <a:rPr lang="en-US" sz="2600" dirty="0">
                <a:solidFill>
                  <a:srgbClr val="C00000"/>
                </a:solidFill>
              </a:rPr>
              <a:t>- </a:t>
            </a:r>
            <a:r>
              <a:rPr lang="en-US" sz="2600" dirty="0" smtClean="0">
                <a:solidFill>
                  <a:srgbClr val="C00000"/>
                </a:solidFill>
              </a:rPr>
              <a:t>provides </a:t>
            </a:r>
            <a:r>
              <a:rPr lang="en-US" sz="2600" dirty="0">
                <a:solidFill>
                  <a:srgbClr val="C00000"/>
                </a:solidFill>
              </a:rPr>
              <a:t>practical and affordable strategies to manage hyperglycemia </a:t>
            </a:r>
            <a:r>
              <a:rPr lang="en-US" sz="2600" dirty="0" smtClean="0">
                <a:solidFill>
                  <a:srgbClr val="C00000"/>
                </a:solidFill>
              </a:rPr>
              <a:t> </a:t>
            </a:r>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74940" y="305587"/>
            <a:ext cx="3311860" cy="2207907"/>
          </a:xfrm>
          <a:prstGeom prst="rect">
            <a:avLst/>
          </a:prstGeom>
        </p:spPr>
      </p:pic>
      <p:pic>
        <p:nvPicPr>
          <p:cNvPr id="5" name="Picture 4"/>
          <p:cNvPicPr>
            <a:picLocks noChangeAspect="1"/>
          </p:cNvPicPr>
          <p:nvPr/>
        </p:nvPicPr>
        <p:blipFill>
          <a:blip r:embed="rId5"/>
          <a:stretch>
            <a:fillRect/>
          </a:stretch>
        </p:blipFill>
        <p:spPr>
          <a:xfrm>
            <a:off x="2051720" y="6466781"/>
            <a:ext cx="4493141" cy="274344"/>
          </a:xfrm>
          <a:prstGeom prst="rect">
            <a:avLst/>
          </a:prstGeom>
        </p:spPr>
      </p:pic>
    </p:spTree>
    <p:custDataLst>
      <p:tags r:id="rId1"/>
    </p:custDataLst>
    <p:extLst>
      <p:ext uri="{BB962C8B-B14F-4D97-AF65-F5344CB8AC3E}">
        <p14:creationId xmlns:p14="http://schemas.microsoft.com/office/powerpoint/2010/main" val="22610556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Cost Per Vial in Northern CA</a:t>
            </a:r>
            <a:endParaRPr lang="en-US"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8200" y="1143000"/>
            <a:ext cx="7164175" cy="5027815"/>
          </a:xfrm>
          <a:prstGeom prst="rect">
            <a:avLst/>
          </a:prstGeom>
        </p:spPr>
      </p:pic>
    </p:spTree>
    <p:custDataLst>
      <p:tags r:id="rId1"/>
    </p:custDataLst>
    <p:extLst>
      <p:ext uri="{BB962C8B-B14F-4D97-AF65-F5344CB8AC3E}">
        <p14:creationId xmlns:p14="http://schemas.microsoft.com/office/powerpoint/2010/main" val="31861044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4930" name="Picture 2" descr="insulin suppo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60325"/>
            <a:ext cx="9144000" cy="6738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204842182"/>
      </p:ext>
    </p:extLst>
  </p:cSld>
  <p:clrMapOvr>
    <a:masterClrMapping/>
  </p:clrMapOvr>
  <p:transition/>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4"/>
          <a:stretch>
            <a:fillRect/>
          </a:stretch>
        </p:blipFill>
        <p:spPr>
          <a:xfrm>
            <a:off x="475828" y="1371600"/>
            <a:ext cx="3896476" cy="2438400"/>
          </a:xfrm>
          <a:prstGeom prst="rect">
            <a:avLst/>
          </a:prstGeom>
        </p:spPr>
      </p:pic>
      <p:sp>
        <p:nvSpPr>
          <p:cNvPr id="4" name="Title 3"/>
          <p:cNvSpPr>
            <a:spLocks noGrp="1"/>
          </p:cNvSpPr>
          <p:nvPr>
            <p:ph type="title"/>
          </p:nvPr>
        </p:nvSpPr>
        <p:spPr>
          <a:xfrm>
            <a:off x="457200" y="152400"/>
            <a:ext cx="8229600" cy="1219200"/>
          </a:xfrm>
        </p:spPr>
        <p:txBody>
          <a:bodyPr>
            <a:normAutofit fontScale="90000"/>
          </a:bodyPr>
          <a:lstStyle/>
          <a:p>
            <a:r>
              <a:rPr lang="en-US" dirty="0" err="1" smtClean="0"/>
              <a:t>Afrezza</a:t>
            </a:r>
            <a:r>
              <a:rPr lang="en-US" dirty="0" smtClean="0"/>
              <a:t> – Inhaled Insulin – </a:t>
            </a:r>
            <a:br>
              <a:rPr lang="en-US" dirty="0" smtClean="0"/>
            </a:br>
            <a:r>
              <a:rPr lang="en-US" dirty="0" smtClean="0"/>
              <a:t>Approved 2014</a:t>
            </a:r>
            <a:endParaRPr lang="en-US" dirty="0"/>
          </a:p>
        </p:txBody>
      </p:sp>
      <p:pic>
        <p:nvPicPr>
          <p:cNvPr id="47106" name="Picture 2" descr="http://www.mannkindcorp.com/Collateral/Images/English-US/afrezzalogo_sm.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38381" y="152400"/>
            <a:ext cx="2831757" cy="20955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6"/>
          <a:stretch>
            <a:fillRect/>
          </a:stretch>
        </p:blipFill>
        <p:spPr>
          <a:xfrm>
            <a:off x="3200400" y="3067125"/>
            <a:ext cx="5711302" cy="3183050"/>
          </a:xfrm>
          <a:prstGeom prst="rect">
            <a:avLst/>
          </a:prstGeom>
        </p:spPr>
      </p:pic>
      <p:sp>
        <p:nvSpPr>
          <p:cNvPr id="6" name="TextBox 5"/>
          <p:cNvSpPr txBox="1"/>
          <p:nvPr/>
        </p:nvSpPr>
        <p:spPr>
          <a:xfrm>
            <a:off x="475828" y="4029060"/>
            <a:ext cx="2800772" cy="1323439"/>
          </a:xfrm>
          <a:prstGeom prst="rect">
            <a:avLst/>
          </a:prstGeom>
          <a:noFill/>
        </p:spPr>
        <p:txBody>
          <a:bodyPr wrap="square" rtlCol="0">
            <a:spAutoFit/>
          </a:bodyPr>
          <a:lstStyle/>
          <a:p>
            <a:r>
              <a:rPr lang="en-US" sz="2000" dirty="0" smtClean="0">
                <a:solidFill>
                  <a:srgbClr val="790015"/>
                </a:solidFill>
              </a:rPr>
              <a:t>For adults over 18</a:t>
            </a:r>
          </a:p>
          <a:p>
            <a:r>
              <a:rPr lang="en-US" sz="2000" dirty="0" smtClean="0">
                <a:solidFill>
                  <a:srgbClr val="790015"/>
                </a:solidFill>
              </a:rPr>
              <a:t>Not indicated for pregnancy, while breastfeeding</a:t>
            </a:r>
            <a:endParaRPr lang="en-US" sz="2000" dirty="0">
              <a:solidFill>
                <a:srgbClr val="790015"/>
              </a:solidFill>
            </a:endParaRPr>
          </a:p>
        </p:txBody>
      </p:sp>
    </p:spTree>
    <p:custDataLst>
      <p:tags r:id="rId1"/>
    </p:custDataLst>
    <p:extLst>
      <p:ext uri="{BB962C8B-B14F-4D97-AF65-F5344CB8AC3E}">
        <p14:creationId xmlns:p14="http://schemas.microsoft.com/office/powerpoint/2010/main" val="25115657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2"/>
          <p:cNvSpPr>
            <a:spLocks noGrp="1" noChangeArrowheads="1"/>
          </p:cNvSpPr>
          <p:nvPr>
            <p:ph type="title"/>
          </p:nvPr>
        </p:nvSpPr>
        <p:spPr>
          <a:xfrm>
            <a:off x="457200" y="381000"/>
            <a:ext cx="8229600" cy="1181793"/>
          </a:xfrm>
        </p:spPr>
        <p:txBody>
          <a:bodyPr>
            <a:noAutofit/>
          </a:bodyPr>
          <a:lstStyle/>
          <a:p>
            <a:pPr eaLnBrk="1" hangingPunct="1"/>
            <a:r>
              <a:rPr lang="en-US" sz="3600" dirty="0" smtClean="0"/>
              <a:t>Bolus </a:t>
            </a:r>
            <a:r>
              <a:rPr lang="en-US" sz="3600" dirty="0" err="1" smtClean="0"/>
              <a:t>Insulins</a:t>
            </a:r>
            <a:r>
              <a:rPr lang="en-US" sz="3600" dirty="0" smtClean="0"/>
              <a:t>  </a:t>
            </a:r>
            <a:br>
              <a:rPr lang="en-US" sz="3600" dirty="0" smtClean="0"/>
            </a:br>
            <a:r>
              <a:rPr lang="en-US" sz="3600" dirty="0" smtClean="0"/>
              <a:t>(½ of total daily dose ÷ meals)</a:t>
            </a:r>
          </a:p>
        </p:txBody>
      </p:sp>
      <p:sp>
        <p:nvSpPr>
          <p:cNvPr id="1397763" name="Rectangle 3"/>
          <p:cNvSpPr>
            <a:spLocks noGrp="1" noChangeArrowheads="1"/>
          </p:cNvSpPr>
          <p:nvPr>
            <p:ph sz="quarter" idx="1"/>
          </p:nvPr>
        </p:nvSpPr>
        <p:spPr>
          <a:xfrm>
            <a:off x="457200" y="1828800"/>
            <a:ext cx="8382000" cy="4328160"/>
          </a:xfrm>
        </p:spPr>
        <p:txBody>
          <a:bodyPr/>
          <a:lstStyle/>
          <a:p>
            <a:pPr eaLnBrk="1" hangingPunct="1">
              <a:buFont typeface="Wingdings" pitchFamily="2" charset="2"/>
              <a:buNone/>
              <a:defRPr/>
            </a:pPr>
            <a:r>
              <a:rPr lang="en-US" b="1" u="sng" dirty="0" smtClean="0"/>
              <a:t>Name	</a:t>
            </a:r>
            <a:r>
              <a:rPr lang="en-US" b="1" u="sng" dirty="0"/>
              <a:t>	</a:t>
            </a:r>
            <a:r>
              <a:rPr lang="en-US" b="1" u="sng" dirty="0" smtClean="0"/>
              <a:t>	Onset	   Peak Action</a:t>
            </a:r>
          </a:p>
          <a:p>
            <a:pPr eaLnBrk="1" hangingPunct="1">
              <a:defRPr/>
            </a:pPr>
            <a:r>
              <a:rPr lang="en-US" dirty="0" err="1" smtClean="0"/>
              <a:t>Lispro</a:t>
            </a:r>
            <a:r>
              <a:rPr lang="en-US" dirty="0" smtClean="0"/>
              <a:t> (Humalog)	15-30 min	   1-1.5 </a:t>
            </a:r>
            <a:r>
              <a:rPr lang="en-US" dirty="0" err="1" smtClean="0"/>
              <a:t>hrs</a:t>
            </a:r>
            <a:endParaRPr lang="en-US" dirty="0" smtClean="0"/>
          </a:p>
          <a:p>
            <a:pPr eaLnBrk="1" hangingPunct="1">
              <a:defRPr/>
            </a:pPr>
            <a:r>
              <a:rPr lang="en-US" dirty="0" err="1" smtClean="0"/>
              <a:t>Aspart</a:t>
            </a:r>
            <a:r>
              <a:rPr lang="en-US" dirty="0" smtClean="0"/>
              <a:t> (</a:t>
            </a:r>
            <a:r>
              <a:rPr lang="en-US" dirty="0" err="1" smtClean="0"/>
              <a:t>NovoLog</a:t>
            </a:r>
            <a:r>
              <a:rPr lang="en-US" dirty="0" smtClean="0"/>
              <a:t>)</a:t>
            </a:r>
          </a:p>
          <a:p>
            <a:pPr eaLnBrk="1" hangingPunct="1">
              <a:defRPr/>
            </a:pPr>
            <a:r>
              <a:rPr lang="en-US" dirty="0" err="1" smtClean="0"/>
              <a:t>Glulisine</a:t>
            </a:r>
            <a:r>
              <a:rPr lang="en-US" dirty="0" smtClean="0"/>
              <a:t> (</a:t>
            </a:r>
            <a:r>
              <a:rPr lang="en-US" dirty="0" err="1" smtClean="0"/>
              <a:t>Apidra</a:t>
            </a:r>
            <a:r>
              <a:rPr lang="en-US" dirty="0" smtClean="0"/>
              <a:t>)</a:t>
            </a:r>
          </a:p>
          <a:p>
            <a:pPr eaLnBrk="1" hangingPunct="1">
              <a:defRPr/>
            </a:pPr>
            <a:r>
              <a:rPr lang="en-US" dirty="0" err="1" smtClean="0"/>
              <a:t>Afrezza</a:t>
            </a:r>
            <a:r>
              <a:rPr lang="en-US" dirty="0" smtClean="0"/>
              <a:t> (Inhaled)</a:t>
            </a:r>
          </a:p>
          <a:p>
            <a:pPr eaLnBrk="1" hangingPunct="1">
              <a:defRPr/>
            </a:pPr>
            <a:endParaRPr lang="en-US" dirty="0" smtClean="0"/>
          </a:p>
          <a:p>
            <a:pPr eaLnBrk="1" hangingPunct="1">
              <a:defRPr/>
            </a:pPr>
            <a:r>
              <a:rPr lang="en-US" dirty="0" smtClean="0"/>
              <a:t>Regular			  30 </a:t>
            </a:r>
            <a:r>
              <a:rPr lang="en-US" dirty="0" err="1" smtClean="0"/>
              <a:t>mins</a:t>
            </a:r>
            <a:r>
              <a:rPr lang="en-US" dirty="0" smtClean="0"/>
              <a:t>	    2-4 </a:t>
            </a:r>
            <a:r>
              <a:rPr lang="en-US" dirty="0" err="1" smtClean="0"/>
              <a:t>hrs</a:t>
            </a:r>
            <a:endParaRPr lang="en-US" dirty="0" smtClean="0"/>
          </a:p>
          <a:p>
            <a:pPr eaLnBrk="1" hangingPunct="1">
              <a:buFont typeface="Wingdings" pitchFamily="2" charset="2"/>
              <a:buNone/>
              <a:defRPr/>
            </a:pPr>
            <a:endParaRPr lang="en-US" dirty="0" smtClean="0"/>
          </a:p>
          <a:p>
            <a:pPr eaLnBrk="1" hangingPunct="1">
              <a:buFont typeface="Wingdings" pitchFamily="2" charset="2"/>
              <a:buNone/>
              <a:defRPr/>
            </a:pPr>
            <a:endParaRPr lang="en-US" dirty="0" smtClean="0"/>
          </a:p>
        </p:txBody>
      </p:sp>
    </p:spTree>
    <p:custDataLst>
      <p:tags r:id="rId1"/>
    </p:custDataLst>
    <p:extLst>
      <p:ext uri="{BB962C8B-B14F-4D97-AF65-F5344CB8AC3E}">
        <p14:creationId xmlns:p14="http://schemas.microsoft.com/office/powerpoint/2010/main" val="34971405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Afrezza</a:t>
            </a:r>
            <a:r>
              <a:rPr lang="en-US" dirty="0" smtClean="0"/>
              <a:t> Dosing and Considerations</a:t>
            </a:r>
            <a:endParaRPr lang="en-US" dirty="0"/>
          </a:p>
        </p:txBody>
      </p:sp>
      <p:sp>
        <p:nvSpPr>
          <p:cNvPr id="3" name="Content Placeholder 2"/>
          <p:cNvSpPr>
            <a:spLocks noGrp="1"/>
          </p:cNvSpPr>
          <p:nvPr>
            <p:ph sz="quarter" idx="1"/>
          </p:nvPr>
        </p:nvSpPr>
        <p:spPr>
          <a:xfrm>
            <a:off x="457200" y="1219200"/>
            <a:ext cx="7620000" cy="4937760"/>
          </a:xfrm>
        </p:spPr>
        <p:txBody>
          <a:bodyPr>
            <a:normAutofit/>
          </a:bodyPr>
          <a:lstStyle/>
          <a:p>
            <a:r>
              <a:rPr lang="en-US" dirty="0" smtClean="0"/>
              <a:t>Bolus regular insulin – inhaled before meals</a:t>
            </a:r>
          </a:p>
          <a:p>
            <a:r>
              <a:rPr lang="en-US" dirty="0" smtClean="0"/>
              <a:t>Dosing: 4 and 8 unit cartridges</a:t>
            </a:r>
          </a:p>
          <a:p>
            <a:pPr lvl="1"/>
            <a:r>
              <a:rPr lang="en-US" dirty="0" smtClean="0"/>
              <a:t>Convert with 1:1 ratio to existing insulin dose</a:t>
            </a:r>
          </a:p>
          <a:p>
            <a:r>
              <a:rPr lang="en-US" dirty="0" smtClean="0"/>
              <a:t>Lung function test before start </a:t>
            </a:r>
            <a:r>
              <a:rPr lang="en-US" sz="2400" dirty="0" smtClean="0"/>
              <a:t>(incentive </a:t>
            </a:r>
            <a:r>
              <a:rPr lang="en-US" sz="2400" dirty="0" err="1" smtClean="0"/>
              <a:t>spiro</a:t>
            </a:r>
            <a:r>
              <a:rPr lang="en-US" sz="2400" dirty="0" smtClean="0"/>
              <a:t>)</a:t>
            </a:r>
          </a:p>
          <a:p>
            <a:pPr lvl="1"/>
            <a:r>
              <a:rPr lang="en-US" dirty="0" smtClean="0"/>
              <a:t>Not for pts w/ chronic lung issues</a:t>
            </a:r>
          </a:p>
          <a:p>
            <a:pPr lvl="2"/>
            <a:r>
              <a:rPr lang="en-US" dirty="0" smtClean="0"/>
              <a:t>Asthma, COPD, history of lung cancer, smokers</a:t>
            </a:r>
          </a:p>
          <a:p>
            <a:pPr lvl="2"/>
            <a:r>
              <a:rPr lang="en-US" dirty="0" smtClean="0"/>
              <a:t>Can cause acute bronchospasm</a:t>
            </a:r>
          </a:p>
          <a:p>
            <a:r>
              <a:rPr lang="en-US" dirty="0" smtClean="0"/>
              <a:t>Side effects: </a:t>
            </a:r>
          </a:p>
          <a:p>
            <a:pPr lvl="1"/>
            <a:r>
              <a:rPr lang="en-US" dirty="0" smtClean="0"/>
              <a:t>Hypoglycemia, sore throat, cough</a:t>
            </a:r>
            <a:endParaRPr lang="en-US" dirty="0"/>
          </a:p>
        </p:txBody>
      </p:sp>
    </p:spTree>
    <p:custDataLst>
      <p:tags r:id="rId1"/>
    </p:custDataLst>
    <p:extLst>
      <p:ext uri="{BB962C8B-B14F-4D97-AF65-F5344CB8AC3E}">
        <p14:creationId xmlns:p14="http://schemas.microsoft.com/office/powerpoint/2010/main" val="5140816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7" name="Rectangle 3"/>
          <p:cNvSpPr>
            <a:spLocks noGrp="1" noChangeArrowheads="1"/>
          </p:cNvSpPr>
          <p:nvPr>
            <p:ph sz="quarter" idx="1"/>
          </p:nvPr>
        </p:nvSpPr>
        <p:spPr>
          <a:xfrm>
            <a:off x="457200" y="1367790"/>
            <a:ext cx="4191000" cy="4709160"/>
          </a:xfrm>
        </p:spPr>
        <p:txBody>
          <a:bodyPr lIns="90477" tIns="44445" rIns="90477" bIns="44445">
            <a:normAutofit lnSpcReduction="10000"/>
          </a:bodyPr>
          <a:lstStyle/>
          <a:p>
            <a:pPr eaLnBrk="1" hangingPunct="1">
              <a:buFont typeface="Wingdings" pitchFamily="2" charset="2"/>
              <a:buNone/>
            </a:pPr>
            <a:r>
              <a:rPr lang="en-US" b="1" dirty="0" smtClean="0">
                <a:solidFill>
                  <a:srgbClr val="00B050"/>
                </a:solidFill>
                <a:effectLst>
                  <a:outerShdw blurRad="38100" dist="38100" dir="2700000" algn="tl">
                    <a:srgbClr val="000000">
                      <a:alpha val="43137"/>
                    </a:srgbClr>
                  </a:outerShdw>
                </a:effectLst>
              </a:rPr>
              <a:t>Beta Cells - Insulin</a:t>
            </a:r>
            <a:endParaRPr lang="en-US" dirty="0" smtClean="0">
              <a:solidFill>
                <a:srgbClr val="00B050"/>
              </a:solidFill>
              <a:effectLst>
                <a:outerShdw blurRad="38100" dist="38100" dir="2700000" algn="tl">
                  <a:srgbClr val="000000">
                    <a:alpha val="43137"/>
                  </a:srgbClr>
                </a:outerShdw>
              </a:effectLst>
            </a:endParaRPr>
          </a:p>
          <a:p>
            <a:pPr lvl="1" eaLnBrk="1" hangingPunct="1">
              <a:buSzPct val="75000"/>
              <a:buFont typeface="Monotype Sorts" pitchFamily="2" charset="2"/>
              <a:buNone/>
            </a:pPr>
            <a:r>
              <a:rPr lang="en-US" dirty="0" smtClean="0"/>
              <a:t>Anabolic hormone - helps store glucose as glycogen in muscle, liver  </a:t>
            </a:r>
          </a:p>
          <a:p>
            <a:pPr lvl="1">
              <a:buSzPct val="75000"/>
            </a:pPr>
            <a:r>
              <a:rPr lang="en-US" dirty="0" smtClean="0"/>
              <a:t>secreted in response to elevated glucose</a:t>
            </a:r>
          </a:p>
          <a:p>
            <a:pPr lvl="1">
              <a:buSzPct val="75000"/>
            </a:pPr>
            <a:r>
              <a:rPr lang="en-US" dirty="0" smtClean="0"/>
              <a:t>halts breakdown of glycogen in liver</a:t>
            </a:r>
          </a:p>
          <a:p>
            <a:pPr lvl="1">
              <a:buSzPct val="75000"/>
            </a:pPr>
            <a:r>
              <a:rPr lang="en-US" dirty="0" smtClean="0"/>
              <a:t>increases protein synthesis, fat storage</a:t>
            </a:r>
          </a:p>
          <a:p>
            <a:pPr lvl="1">
              <a:buSzPct val="75000"/>
            </a:pPr>
            <a:r>
              <a:rPr lang="en-US" dirty="0" smtClean="0"/>
              <a:t>powerful hypoglycemic</a:t>
            </a:r>
          </a:p>
        </p:txBody>
      </p:sp>
      <p:sp>
        <p:nvSpPr>
          <p:cNvPr id="36868" name="Rectangle 4"/>
          <p:cNvSpPr>
            <a:spLocks noGrp="1" noChangeArrowheads="1"/>
          </p:cNvSpPr>
          <p:nvPr>
            <p:ph sz="half" idx="4294967295"/>
          </p:nvPr>
        </p:nvSpPr>
        <p:spPr>
          <a:xfrm>
            <a:off x="4876800" y="1905000"/>
            <a:ext cx="4267200" cy="4495800"/>
          </a:xfrm>
        </p:spPr>
        <p:txBody>
          <a:bodyPr lIns="90477" tIns="44445" rIns="90477" bIns="44445">
            <a:normAutofit/>
          </a:bodyPr>
          <a:lstStyle/>
          <a:p>
            <a:pPr eaLnBrk="1" hangingPunct="1">
              <a:buFont typeface="Wingdings" pitchFamily="2" charset="2"/>
              <a:buNone/>
            </a:pPr>
            <a:r>
              <a:rPr lang="en-US" b="1" smtClean="0">
                <a:solidFill>
                  <a:schemeClr val="tx2"/>
                </a:solidFill>
              </a:rPr>
              <a:t> </a:t>
            </a:r>
            <a:endParaRPr lang="en-US" sz="2400" smtClean="0"/>
          </a:p>
        </p:txBody>
      </p:sp>
      <p:sp>
        <p:nvSpPr>
          <p:cNvPr id="1637381" name="Rectangle 5"/>
          <p:cNvSpPr>
            <a:spLocks noChangeArrowheads="1"/>
          </p:cNvSpPr>
          <p:nvPr/>
        </p:nvSpPr>
        <p:spPr bwMode="auto">
          <a:xfrm>
            <a:off x="4568190" y="1367790"/>
            <a:ext cx="4267200" cy="4652010"/>
          </a:xfrm>
          <a:prstGeom prst="rect">
            <a:avLst/>
          </a:prstGeom>
          <a:noFill/>
          <a:ln w="12700">
            <a:noFill/>
            <a:miter lim="800000"/>
            <a:headEnd/>
            <a:tailEnd/>
          </a:ln>
          <a:effectLst/>
        </p:spPr>
        <p:txBody>
          <a:bodyPr lIns="90477" tIns="44445" rIns="90477" bIns="44445"/>
          <a:lstStyle/>
          <a:p>
            <a:pPr marL="342900" indent="-342900">
              <a:spcBef>
                <a:spcPct val="20000"/>
              </a:spcBef>
              <a:buClr>
                <a:schemeClr val="tx2"/>
              </a:buClr>
              <a:buSzPct val="60000"/>
              <a:buFont typeface="Wingdings" pitchFamily="2" charset="2"/>
              <a:buNone/>
              <a:defRPr/>
            </a:pPr>
            <a:r>
              <a:rPr lang="en-US" sz="2800" b="1" dirty="0">
                <a:solidFill>
                  <a:srgbClr val="D20AC4"/>
                </a:solidFill>
                <a:effectLst>
                  <a:outerShdw blurRad="38100" dist="38100" dir="2700000" algn="tl">
                    <a:srgbClr val="000000"/>
                  </a:outerShdw>
                </a:effectLst>
                <a:latin typeface="Tahoma" pitchFamily="34" charset="0"/>
              </a:rPr>
              <a:t>Beta Cells - Amylin</a:t>
            </a:r>
            <a:r>
              <a:rPr lang="en-US" sz="2800" dirty="0">
                <a:effectLst>
                  <a:outerShdw blurRad="38100" dist="38100" dir="2700000" algn="tl">
                    <a:srgbClr val="000000"/>
                  </a:outerShdw>
                </a:effectLst>
                <a:latin typeface="Tahoma" pitchFamily="34" charset="0"/>
              </a:rPr>
              <a:t>  </a:t>
            </a:r>
          </a:p>
          <a:p>
            <a:pPr marL="914400" lvl="1" indent="-457200">
              <a:spcBef>
                <a:spcPct val="20000"/>
              </a:spcBef>
              <a:buClr>
                <a:schemeClr val="folHlink"/>
              </a:buClr>
              <a:buSzPct val="75000"/>
              <a:buFont typeface="Wingdings 3" panose="05040102010807070707" pitchFamily="18" charset="2"/>
              <a:buChar char="}"/>
              <a:defRPr/>
            </a:pPr>
            <a:r>
              <a:rPr lang="en-US" sz="2600" dirty="0">
                <a:latin typeface="Calibri" panose="020F0502020204030204" pitchFamily="34" charset="0"/>
              </a:rPr>
              <a:t>secreted in 1:1 ratio with insulin</a:t>
            </a:r>
          </a:p>
          <a:p>
            <a:pPr marL="914400" lvl="1" indent="-457200">
              <a:spcBef>
                <a:spcPct val="20000"/>
              </a:spcBef>
              <a:buClr>
                <a:schemeClr val="folHlink"/>
              </a:buClr>
              <a:buSzPct val="75000"/>
              <a:buFont typeface="Wingdings 3" panose="05040102010807070707" pitchFamily="18" charset="2"/>
              <a:buChar char="}"/>
              <a:defRPr/>
            </a:pPr>
            <a:r>
              <a:rPr lang="en-US" sz="2600" dirty="0">
                <a:latin typeface="Calibri" panose="020F0502020204030204" pitchFamily="34" charset="0"/>
              </a:rPr>
              <a:t>Causes satiety</a:t>
            </a:r>
          </a:p>
          <a:p>
            <a:pPr marL="914400" lvl="1" indent="-457200">
              <a:spcBef>
                <a:spcPct val="20000"/>
              </a:spcBef>
              <a:buClr>
                <a:schemeClr val="folHlink"/>
              </a:buClr>
              <a:buSzPct val="75000"/>
              <a:buFont typeface="Wingdings 3" panose="05040102010807070707" pitchFamily="18" charset="2"/>
              <a:buChar char="}"/>
              <a:defRPr/>
            </a:pPr>
            <a:r>
              <a:rPr lang="en-US" sz="2600" dirty="0">
                <a:latin typeface="Calibri" panose="020F0502020204030204" pitchFamily="34" charset="0"/>
              </a:rPr>
              <a:t>Lowers post-prandial glucagon response</a:t>
            </a:r>
          </a:p>
          <a:p>
            <a:pPr marL="914400" lvl="1" indent="-457200">
              <a:spcBef>
                <a:spcPct val="20000"/>
              </a:spcBef>
              <a:buClr>
                <a:schemeClr val="folHlink"/>
              </a:buClr>
              <a:buSzPct val="75000"/>
              <a:buFont typeface="Wingdings 3" panose="05040102010807070707" pitchFamily="18" charset="2"/>
              <a:buChar char="}"/>
              <a:defRPr/>
            </a:pPr>
            <a:r>
              <a:rPr lang="en-US" sz="2600" dirty="0">
                <a:latin typeface="Calibri" panose="020F0502020204030204" pitchFamily="34" charset="0"/>
              </a:rPr>
              <a:t>Slows gastric emptying</a:t>
            </a:r>
          </a:p>
          <a:p>
            <a:pPr marL="914400" lvl="1" indent="-457200">
              <a:spcBef>
                <a:spcPct val="20000"/>
              </a:spcBef>
              <a:buClr>
                <a:schemeClr val="folHlink"/>
              </a:buClr>
              <a:buSzPct val="75000"/>
              <a:buFont typeface="Wingdings 3" panose="05040102010807070707" pitchFamily="18" charset="2"/>
              <a:buChar char="}"/>
              <a:defRPr/>
            </a:pPr>
            <a:r>
              <a:rPr lang="en-US" sz="2600" dirty="0">
                <a:latin typeface="Calibri" panose="020F0502020204030204" pitchFamily="34" charset="0"/>
              </a:rPr>
              <a:t>Type 1 make none</a:t>
            </a:r>
          </a:p>
          <a:p>
            <a:pPr marL="914400" lvl="1" indent="-457200">
              <a:spcBef>
                <a:spcPct val="20000"/>
              </a:spcBef>
              <a:buClr>
                <a:schemeClr val="folHlink"/>
              </a:buClr>
              <a:buSzPct val="75000"/>
              <a:buFont typeface="Wingdings 3" panose="05040102010807070707" pitchFamily="18" charset="2"/>
              <a:buChar char="}"/>
              <a:defRPr/>
            </a:pPr>
            <a:r>
              <a:rPr lang="en-US" sz="2600" dirty="0">
                <a:latin typeface="Calibri" panose="020F0502020204030204" pitchFamily="34" charset="0"/>
              </a:rPr>
              <a:t>Type 2 make less than normal amounts</a:t>
            </a:r>
          </a:p>
        </p:txBody>
      </p:sp>
      <p:sp>
        <p:nvSpPr>
          <p:cNvPr id="2" name="Title 1"/>
          <p:cNvSpPr>
            <a:spLocks noGrp="1"/>
          </p:cNvSpPr>
          <p:nvPr>
            <p:ph type="title"/>
          </p:nvPr>
        </p:nvSpPr>
        <p:spPr>
          <a:xfrm>
            <a:off x="457200" y="152400"/>
            <a:ext cx="8229600" cy="1066800"/>
          </a:xfrm>
        </p:spPr>
        <p:txBody>
          <a:bodyPr>
            <a:noAutofit/>
          </a:bodyPr>
          <a:lstStyle/>
          <a:p>
            <a:r>
              <a:rPr lang="en-US" sz="3600" dirty="0"/>
              <a:t>Role of the Pancreas</a:t>
            </a:r>
            <a:br>
              <a:rPr lang="en-US" sz="3600" dirty="0"/>
            </a:br>
            <a:r>
              <a:rPr lang="en-US" sz="3600" dirty="0"/>
              <a:t>Endocrine </a:t>
            </a:r>
            <a:r>
              <a:rPr lang="en-US" sz="3600" dirty="0" smtClean="0"/>
              <a:t>Functions</a:t>
            </a:r>
            <a:endParaRPr lang="en-US" sz="3600" dirty="0"/>
          </a:p>
        </p:txBody>
      </p:sp>
    </p:spTree>
    <p:custDataLst>
      <p:tags r:id="rId1"/>
    </p:custDataLst>
    <p:extLst>
      <p:ext uri="{BB962C8B-B14F-4D97-AF65-F5344CB8AC3E}">
        <p14:creationId xmlns:p14="http://schemas.microsoft.com/office/powerpoint/2010/main" val="2577482114"/>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637381"/>
                                        </p:tgtEl>
                                        <p:attrNameLst>
                                          <p:attrName>style.visibility</p:attrName>
                                        </p:attrNameLst>
                                      </p:cBhvr>
                                      <p:to>
                                        <p:strVal val="visible"/>
                                      </p:to>
                                    </p:set>
                                    <p:anim calcmode="lin" valueType="num">
                                      <p:cBhvr additive="base">
                                        <p:cTn id="7" dur="2000" fill="hold"/>
                                        <p:tgtEl>
                                          <p:spTgt spid="1637381"/>
                                        </p:tgtEl>
                                        <p:attrNameLst>
                                          <p:attrName>ppt_x</p:attrName>
                                        </p:attrNameLst>
                                      </p:cBhvr>
                                      <p:tavLst>
                                        <p:tav tm="0">
                                          <p:val>
                                            <p:strVal val="#ppt_x"/>
                                          </p:val>
                                        </p:tav>
                                        <p:tav tm="100000">
                                          <p:val>
                                            <p:strVal val="#ppt_x"/>
                                          </p:val>
                                        </p:tav>
                                      </p:tavLst>
                                    </p:anim>
                                    <p:anim calcmode="lin" valueType="num">
                                      <p:cBhvr additive="base">
                                        <p:cTn id="8" dur="2000" fill="hold"/>
                                        <p:tgtEl>
                                          <p:spTgt spid="163738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7381" grpId="0"/>
    </p:bld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Afrezza</a:t>
            </a:r>
            <a:r>
              <a:rPr lang="en-US" dirty="0" smtClean="0"/>
              <a:t> Inhaler</a:t>
            </a:r>
            <a:endParaRPr lang="en-US" dirty="0"/>
          </a:p>
        </p:txBody>
      </p:sp>
      <p:pic>
        <p:nvPicPr>
          <p:cNvPr id="4" name="Content Placeholder 3"/>
          <p:cNvPicPr>
            <a:picLocks noGrp="1" noChangeAspect="1"/>
          </p:cNvPicPr>
          <p:nvPr>
            <p:ph sz="quarter" idx="1"/>
          </p:nvPr>
        </p:nvPicPr>
        <p:blipFill>
          <a:blip r:embed="rId3"/>
          <a:stretch>
            <a:fillRect/>
          </a:stretch>
        </p:blipFill>
        <p:spPr>
          <a:xfrm>
            <a:off x="457200" y="1371600"/>
            <a:ext cx="6444343" cy="4495800"/>
          </a:xfrm>
          <a:prstGeom prst="rect">
            <a:avLst/>
          </a:prstGeom>
        </p:spPr>
      </p:pic>
      <p:pic>
        <p:nvPicPr>
          <p:cNvPr id="3" name="Picture 2"/>
          <p:cNvPicPr>
            <a:picLocks noChangeAspect="1"/>
          </p:cNvPicPr>
          <p:nvPr/>
        </p:nvPicPr>
        <p:blipFill>
          <a:blip r:embed="rId4"/>
          <a:stretch>
            <a:fillRect/>
          </a:stretch>
        </p:blipFill>
        <p:spPr>
          <a:xfrm flipH="1">
            <a:off x="6172200" y="1371600"/>
            <a:ext cx="2638023" cy="1905000"/>
          </a:xfrm>
          <a:prstGeom prst="rect">
            <a:avLst/>
          </a:prstGeom>
        </p:spPr>
      </p:pic>
      <p:pic>
        <p:nvPicPr>
          <p:cNvPr id="5" name="Picture 4"/>
          <p:cNvPicPr>
            <a:picLocks noChangeAspect="1"/>
          </p:cNvPicPr>
          <p:nvPr/>
        </p:nvPicPr>
        <p:blipFill>
          <a:blip r:embed="rId5"/>
          <a:stretch>
            <a:fillRect/>
          </a:stretch>
        </p:blipFill>
        <p:spPr>
          <a:xfrm flipH="1">
            <a:off x="623887" y="1905000"/>
            <a:ext cx="2652713" cy="1743075"/>
          </a:xfrm>
          <a:prstGeom prst="rect">
            <a:avLst/>
          </a:prstGeom>
        </p:spPr>
      </p:pic>
      <p:sp>
        <p:nvSpPr>
          <p:cNvPr id="6" name="TextBox 5"/>
          <p:cNvSpPr txBox="1"/>
          <p:nvPr/>
        </p:nvSpPr>
        <p:spPr>
          <a:xfrm>
            <a:off x="4267200" y="5726668"/>
            <a:ext cx="4543023" cy="461665"/>
          </a:xfrm>
          <a:prstGeom prst="rect">
            <a:avLst/>
          </a:prstGeom>
          <a:noFill/>
        </p:spPr>
        <p:txBody>
          <a:bodyPr wrap="square" rtlCol="0">
            <a:spAutoFit/>
          </a:bodyPr>
          <a:lstStyle/>
          <a:p>
            <a:r>
              <a:rPr lang="en-US" sz="2400" dirty="0" smtClean="0"/>
              <a:t>Replace inhaler every 15 days</a:t>
            </a:r>
            <a:endParaRPr lang="en-US" sz="2400" dirty="0"/>
          </a:p>
        </p:txBody>
      </p:sp>
    </p:spTree>
    <p:custDataLst>
      <p:tags r:id="rId1"/>
    </p:custDataLst>
    <p:extLst>
      <p:ext uri="{BB962C8B-B14F-4D97-AF65-F5344CB8AC3E}">
        <p14:creationId xmlns:p14="http://schemas.microsoft.com/office/powerpoint/2010/main" val="25134254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2"/>
          <p:cNvSpPr>
            <a:spLocks noGrp="1" noChangeArrowheads="1"/>
          </p:cNvSpPr>
          <p:nvPr>
            <p:ph type="title"/>
          </p:nvPr>
        </p:nvSpPr>
        <p:spPr/>
        <p:txBody>
          <a:bodyPr/>
          <a:lstStyle/>
          <a:p>
            <a:pPr eaLnBrk="1" hangingPunct="1"/>
            <a:r>
              <a:rPr lang="en-US" smtClean="0"/>
              <a:t>Bolus Insulin Summary</a:t>
            </a:r>
          </a:p>
        </p:txBody>
      </p:sp>
      <p:sp>
        <p:nvSpPr>
          <p:cNvPr id="1406979" name="Rectangle 3"/>
          <p:cNvSpPr>
            <a:spLocks noGrp="1" noChangeArrowheads="1"/>
          </p:cNvSpPr>
          <p:nvPr>
            <p:ph type="body" sz="half" idx="4294967295"/>
          </p:nvPr>
        </p:nvSpPr>
        <p:spPr>
          <a:xfrm>
            <a:off x="457200" y="1295400"/>
            <a:ext cx="7838038" cy="5410200"/>
          </a:xfrm>
        </p:spPr>
        <p:txBody>
          <a:bodyPr>
            <a:normAutofit/>
          </a:bodyPr>
          <a:lstStyle/>
          <a:p>
            <a:pPr eaLnBrk="1" hangingPunct="1">
              <a:defRPr/>
            </a:pPr>
            <a:r>
              <a:rPr lang="en-US" dirty="0" smtClean="0"/>
              <a:t>Regular, </a:t>
            </a:r>
            <a:r>
              <a:rPr lang="en-US" dirty="0" err="1" smtClean="0"/>
              <a:t>Novolog</a:t>
            </a:r>
            <a:r>
              <a:rPr lang="en-US" dirty="0" smtClean="0"/>
              <a:t>, Humalog, </a:t>
            </a:r>
            <a:r>
              <a:rPr lang="en-US" dirty="0" err="1" smtClean="0"/>
              <a:t>Apidra</a:t>
            </a:r>
            <a:r>
              <a:rPr lang="en-US" dirty="0" smtClean="0"/>
              <a:t>, </a:t>
            </a:r>
            <a:r>
              <a:rPr lang="en-US" dirty="0" err="1" smtClean="0"/>
              <a:t>Afrezza</a:t>
            </a:r>
            <a:r>
              <a:rPr lang="en-US" dirty="0" smtClean="0"/>
              <a:t> </a:t>
            </a:r>
          </a:p>
          <a:p>
            <a:pPr eaLnBrk="1" hangingPunct="1">
              <a:defRPr/>
            </a:pPr>
            <a:r>
              <a:rPr lang="en-US" dirty="0" smtClean="0"/>
              <a:t>Starts working fast (15-30 </a:t>
            </a:r>
            <a:r>
              <a:rPr lang="en-US" dirty="0" err="1" smtClean="0"/>
              <a:t>mins</a:t>
            </a:r>
            <a:r>
              <a:rPr lang="en-US" dirty="0" smtClean="0"/>
              <a:t>)</a:t>
            </a:r>
          </a:p>
          <a:p>
            <a:pPr eaLnBrk="1" hangingPunct="1">
              <a:defRPr/>
            </a:pPr>
            <a:r>
              <a:rPr lang="en-US" dirty="0" smtClean="0"/>
              <a:t>Gets out fast (3-6 hours)</a:t>
            </a:r>
          </a:p>
          <a:p>
            <a:pPr eaLnBrk="1" hangingPunct="1">
              <a:defRPr/>
            </a:pPr>
            <a:r>
              <a:rPr lang="en-US" dirty="0" smtClean="0"/>
              <a:t>Post meal BG reflects effectiveness</a:t>
            </a:r>
          </a:p>
          <a:p>
            <a:pPr eaLnBrk="1" hangingPunct="1">
              <a:defRPr/>
            </a:pPr>
            <a:r>
              <a:rPr lang="en-US" dirty="0" smtClean="0"/>
              <a:t>Should comprise about ½ total daily dose</a:t>
            </a:r>
          </a:p>
          <a:p>
            <a:pPr eaLnBrk="1" hangingPunct="1">
              <a:defRPr/>
            </a:pPr>
            <a:r>
              <a:rPr lang="en-US" dirty="0" smtClean="0"/>
              <a:t>Covers food or hyperglycemia.</a:t>
            </a:r>
          </a:p>
          <a:p>
            <a:pPr eaLnBrk="1" hangingPunct="1">
              <a:defRPr/>
            </a:pPr>
            <a:r>
              <a:rPr lang="en-US" dirty="0" smtClean="0"/>
              <a:t>1 unit </a:t>
            </a:r>
          </a:p>
          <a:p>
            <a:pPr lvl="1" eaLnBrk="1" hangingPunct="1">
              <a:defRPr/>
            </a:pPr>
            <a:r>
              <a:rPr lang="en-US" dirty="0" smtClean="0">
                <a:solidFill>
                  <a:schemeClr val="tx1"/>
                </a:solidFill>
              </a:rPr>
              <a:t>Covers ≈ 10 -15 </a:t>
            </a:r>
            <a:r>
              <a:rPr lang="en-US" dirty="0" err="1" smtClean="0">
                <a:solidFill>
                  <a:schemeClr val="tx1"/>
                </a:solidFill>
              </a:rPr>
              <a:t>gms</a:t>
            </a:r>
            <a:r>
              <a:rPr lang="en-US" dirty="0" smtClean="0">
                <a:solidFill>
                  <a:schemeClr val="tx1"/>
                </a:solidFill>
              </a:rPr>
              <a:t> of carb</a:t>
            </a:r>
          </a:p>
          <a:p>
            <a:pPr lvl="1" eaLnBrk="1" hangingPunct="1">
              <a:defRPr/>
            </a:pPr>
            <a:r>
              <a:rPr lang="en-US" dirty="0" smtClean="0">
                <a:solidFill>
                  <a:schemeClr val="tx1"/>
                </a:solidFill>
              </a:rPr>
              <a:t>Lowers BG ≈ 30 – 50 points</a:t>
            </a:r>
          </a:p>
        </p:txBody>
      </p:sp>
      <p:pic>
        <p:nvPicPr>
          <p:cNvPr id="126980" name="Picture 4" descr="MCj02152940000[1]"/>
          <p:cNvPicPr>
            <a:picLocks noGrp="1" noChangeAspect="1" noChangeArrowheads="1"/>
          </p:cNvPicPr>
          <p:nvPr>
            <p:ph sz="quarter" idx="1"/>
          </p:nvPr>
        </p:nvPicPr>
        <p:blipFill>
          <a:blip r:embed="rId4" cstate="print">
            <a:extLst>
              <a:ext uri="{28A0092B-C50C-407E-A947-70E740481C1C}">
                <a14:useLocalDpi xmlns:a14="http://schemas.microsoft.com/office/drawing/2010/main" val="0"/>
              </a:ext>
            </a:extLst>
          </a:blip>
          <a:stretch>
            <a:fillRect/>
          </a:stretch>
        </p:blipFill>
        <p:spPr>
          <a:xfrm>
            <a:off x="7162800" y="1905000"/>
            <a:ext cx="1361038" cy="1865014"/>
          </a:xfr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41563257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2"/>
          <p:cNvSpPr>
            <a:spLocks noGrp="1" noChangeArrowheads="1"/>
          </p:cNvSpPr>
          <p:nvPr>
            <p:ph type="title"/>
          </p:nvPr>
        </p:nvSpPr>
        <p:spPr/>
        <p:txBody>
          <a:bodyPr/>
          <a:lstStyle/>
          <a:p>
            <a:pPr eaLnBrk="1" hangingPunct="1"/>
            <a:r>
              <a:rPr lang="en-US" smtClean="0"/>
              <a:t>Bolus Insulin Timing</a:t>
            </a:r>
          </a:p>
        </p:txBody>
      </p:sp>
      <p:sp>
        <p:nvSpPr>
          <p:cNvPr id="1408003" name="Rectangle 3"/>
          <p:cNvSpPr>
            <a:spLocks noGrp="1" noChangeArrowheads="1"/>
          </p:cNvSpPr>
          <p:nvPr>
            <p:ph sz="quarter" idx="1"/>
          </p:nvPr>
        </p:nvSpPr>
        <p:spPr/>
        <p:txBody>
          <a:bodyPr/>
          <a:lstStyle/>
          <a:p>
            <a:pPr eaLnBrk="1" hangingPunct="1">
              <a:lnSpc>
                <a:spcPct val="90000"/>
              </a:lnSpc>
              <a:defRPr/>
            </a:pPr>
            <a:r>
              <a:rPr lang="en-US" smtClean="0"/>
              <a:t>How is the effectiveness of bolus insulin determined?</a:t>
            </a:r>
          </a:p>
          <a:p>
            <a:pPr lvl="1" eaLnBrk="1" hangingPunct="1">
              <a:lnSpc>
                <a:spcPct val="90000"/>
              </a:lnSpc>
              <a:defRPr/>
            </a:pPr>
            <a:r>
              <a:rPr lang="en-US" smtClean="0"/>
              <a:t>2 hour post meal (if you can get it)</a:t>
            </a:r>
          </a:p>
          <a:p>
            <a:pPr lvl="1" eaLnBrk="1" hangingPunct="1">
              <a:lnSpc>
                <a:spcPct val="90000"/>
              </a:lnSpc>
              <a:defRPr/>
            </a:pPr>
            <a:r>
              <a:rPr lang="en-US" smtClean="0"/>
              <a:t>Before next meal blood glucose</a:t>
            </a:r>
          </a:p>
          <a:p>
            <a:pPr lvl="1" eaLnBrk="1" hangingPunct="1">
              <a:lnSpc>
                <a:spcPct val="90000"/>
              </a:lnSpc>
              <a:buFont typeface="Wingdings" pitchFamily="2" charset="2"/>
              <a:buNone/>
              <a:defRPr/>
            </a:pPr>
            <a:endParaRPr lang="en-US" smtClean="0"/>
          </a:p>
          <a:p>
            <a:pPr eaLnBrk="1" hangingPunct="1">
              <a:lnSpc>
                <a:spcPct val="90000"/>
              </a:lnSpc>
              <a:defRPr/>
            </a:pPr>
            <a:r>
              <a:rPr lang="en-US" smtClean="0"/>
              <a:t>Glucose goals (ADA) – may be modified by provider/pt</a:t>
            </a:r>
          </a:p>
          <a:p>
            <a:pPr lvl="1" eaLnBrk="1" hangingPunct="1">
              <a:lnSpc>
                <a:spcPct val="90000"/>
              </a:lnSpc>
              <a:defRPr/>
            </a:pPr>
            <a:r>
              <a:rPr lang="en-US" smtClean="0"/>
              <a:t>1-2 hours post meal  &lt;180</a:t>
            </a:r>
          </a:p>
          <a:p>
            <a:pPr lvl="1" eaLnBrk="1" hangingPunct="1">
              <a:lnSpc>
                <a:spcPct val="90000"/>
              </a:lnSpc>
              <a:defRPr/>
            </a:pPr>
            <a:r>
              <a:rPr lang="en-US" smtClean="0"/>
              <a:t>Before next meal – 70 - 130</a:t>
            </a:r>
          </a:p>
        </p:txBody>
      </p:sp>
    </p:spTree>
    <p:custDataLst>
      <p:tags r:id="rId1"/>
    </p:custDataLst>
    <p:extLst>
      <p:ext uri="{BB962C8B-B14F-4D97-AF65-F5344CB8AC3E}">
        <p14:creationId xmlns:p14="http://schemas.microsoft.com/office/powerpoint/2010/main" val="7645460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2"/>
          <p:cNvSpPr>
            <a:spLocks noGrp="1" noChangeArrowheads="1"/>
          </p:cNvSpPr>
          <p:nvPr>
            <p:ph type="title"/>
          </p:nvPr>
        </p:nvSpPr>
        <p:spPr/>
        <p:txBody>
          <a:bodyPr>
            <a:normAutofit fontScale="90000"/>
          </a:bodyPr>
          <a:lstStyle/>
          <a:p>
            <a:pPr eaLnBrk="1" hangingPunct="1"/>
            <a:r>
              <a:rPr lang="en-US" sz="3600" smtClean="0"/>
              <a:t>Bolus – Insulin Sliding Scale</a:t>
            </a:r>
            <a:br>
              <a:rPr lang="en-US" sz="3600" smtClean="0"/>
            </a:br>
            <a:r>
              <a:rPr lang="en-US" sz="2800" smtClean="0"/>
              <a:t> Starts at 150, 2 units for every 50 </a:t>
            </a:r>
            <a:r>
              <a:rPr lang="en-US" sz="2400" smtClean="0"/>
              <a:t>mg/dl</a:t>
            </a:r>
            <a:r>
              <a:rPr lang="en-US" sz="2800" smtClean="0"/>
              <a:t> &gt;150</a:t>
            </a:r>
          </a:p>
        </p:txBody>
      </p:sp>
      <p:graphicFrame>
        <p:nvGraphicFramePr>
          <p:cNvPr id="129027" name="Object 1024"/>
          <p:cNvGraphicFramePr>
            <a:graphicFrameLocks noGrp="1" noChangeAspect="1"/>
          </p:cNvGraphicFramePr>
          <p:nvPr>
            <p:ph sz="quarter" idx="1"/>
            <p:extLst/>
          </p:nvPr>
        </p:nvGraphicFramePr>
        <p:xfrm>
          <a:off x="609600" y="1371600"/>
          <a:ext cx="7677397" cy="4883150"/>
        </p:xfrm>
        <a:graphic>
          <a:graphicData uri="http://schemas.openxmlformats.org/presentationml/2006/ole">
            <mc:AlternateContent xmlns:mc="http://schemas.openxmlformats.org/markup-compatibility/2006">
              <mc:Choice xmlns:v="urn:schemas-microsoft-com:vml" Requires="v">
                <p:oleObj spid="_x0000_s82947" name="Document" r:id="rId5" imgW="7917099" imgH="5035521" progId="Word.Document.8">
                  <p:embed/>
                </p:oleObj>
              </mc:Choice>
              <mc:Fallback>
                <p:oleObj name="Document" r:id="rId5" imgW="7917099" imgH="5035521" progId="Word.Document.8">
                  <p:embed/>
                  <p:pic>
                    <p:nvPicPr>
                      <p:cNvPr id="0" name=""/>
                      <p:cNvPicPr>
                        <a:picLocks noChangeAspect="1" noChangeArrowheads="1"/>
                      </p:cNvPicPr>
                      <p:nvPr/>
                    </p:nvPicPr>
                    <p:blipFill>
                      <a:blip r:embed="rId6"/>
                      <a:srcRect/>
                      <a:stretch>
                        <a:fillRect/>
                      </a:stretch>
                    </p:blipFill>
                    <p:spPr bwMode="auto">
                      <a:xfrm>
                        <a:off x="609600" y="1371600"/>
                        <a:ext cx="7677397" cy="4883150"/>
                      </a:xfrm>
                      <a:prstGeom prst="rect">
                        <a:avLst/>
                      </a:prstGeom>
                      <a:noFill/>
                      <a:ln>
                        <a:noFill/>
                      </a:ln>
                      <a:extLst/>
                    </p:spPr>
                  </p:pic>
                </p:oleObj>
              </mc:Fallback>
            </mc:AlternateContent>
          </a:graphicData>
        </a:graphic>
      </p:graphicFrame>
    </p:spTree>
    <p:custDataLst>
      <p:tags r:id="rId2"/>
    </p:custDataLst>
    <p:extLst>
      <p:ext uri="{BB962C8B-B14F-4D97-AF65-F5344CB8AC3E}">
        <p14:creationId xmlns:p14="http://schemas.microsoft.com/office/powerpoint/2010/main" val="817571396"/>
      </p:ext>
    </p:extLst>
  </p:cSld>
  <p:clrMapOvr>
    <a:masterClrMapping/>
  </p:clrMapOvr>
  <p:transition/>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2"/>
          <p:cNvSpPr>
            <a:spLocks noGrp="1" noChangeArrowheads="1"/>
          </p:cNvSpPr>
          <p:nvPr>
            <p:ph type="title"/>
          </p:nvPr>
        </p:nvSpPr>
        <p:spPr>
          <a:xfrm>
            <a:off x="457200" y="152400"/>
            <a:ext cx="8229600" cy="1143000"/>
          </a:xfrm>
        </p:spPr>
        <p:txBody>
          <a:bodyPr>
            <a:noAutofit/>
          </a:bodyPr>
          <a:lstStyle/>
          <a:p>
            <a:pPr eaLnBrk="1" hangingPunct="1"/>
            <a:r>
              <a:rPr lang="en-US" sz="3600" dirty="0" smtClean="0"/>
              <a:t>Basal </a:t>
            </a:r>
            <a:r>
              <a:rPr lang="en-US" sz="3600" dirty="0" err="1" smtClean="0"/>
              <a:t>Insulins</a:t>
            </a:r>
            <a:r>
              <a:rPr lang="en-US" sz="3600" dirty="0" smtClean="0"/>
              <a:t> </a:t>
            </a:r>
            <a:br>
              <a:rPr lang="en-US" sz="3600" dirty="0" smtClean="0"/>
            </a:br>
            <a:r>
              <a:rPr lang="en-US" sz="3200" dirty="0" smtClean="0"/>
              <a:t>(½ of total daily dose</a:t>
            </a:r>
            <a:r>
              <a:rPr lang="en-US" sz="3600" dirty="0" smtClean="0"/>
              <a:t>) </a:t>
            </a:r>
          </a:p>
        </p:txBody>
      </p:sp>
      <p:sp>
        <p:nvSpPr>
          <p:cNvPr id="1410051" name="Rectangle 3"/>
          <p:cNvSpPr>
            <a:spLocks noGrp="1" noChangeArrowheads="1"/>
          </p:cNvSpPr>
          <p:nvPr>
            <p:ph sz="quarter" idx="1"/>
          </p:nvPr>
        </p:nvSpPr>
        <p:spPr>
          <a:xfrm>
            <a:off x="457200" y="1447800"/>
            <a:ext cx="8229600" cy="4709160"/>
          </a:xfrm>
        </p:spPr>
        <p:txBody>
          <a:bodyPr>
            <a:normAutofit/>
          </a:bodyPr>
          <a:lstStyle/>
          <a:p>
            <a:pPr eaLnBrk="1" hangingPunct="1">
              <a:buFont typeface="Wingdings" pitchFamily="2" charset="2"/>
              <a:buNone/>
              <a:defRPr/>
            </a:pPr>
            <a:r>
              <a:rPr lang="en-US" u="sng" dirty="0" smtClean="0">
                <a:solidFill>
                  <a:schemeClr val="accent1">
                    <a:lumMod val="50000"/>
                  </a:schemeClr>
                </a:solidFill>
              </a:rPr>
              <a:t>Intermediate Acting	  Peak Action   Duration</a:t>
            </a:r>
          </a:p>
          <a:p>
            <a:pPr eaLnBrk="1" hangingPunct="1">
              <a:defRPr/>
            </a:pPr>
            <a:r>
              <a:rPr lang="en-US" dirty="0" smtClean="0"/>
              <a:t>NPH	  		  4-12 </a:t>
            </a:r>
            <a:r>
              <a:rPr lang="en-US" dirty="0" err="1" smtClean="0"/>
              <a:t>hrs</a:t>
            </a:r>
            <a:r>
              <a:rPr lang="en-US" dirty="0" smtClean="0"/>
              <a:t>		12-24</a:t>
            </a:r>
          </a:p>
          <a:p>
            <a:pPr eaLnBrk="1" hangingPunct="1">
              <a:defRPr/>
            </a:pPr>
            <a:endParaRPr lang="en-US" dirty="0" smtClean="0"/>
          </a:p>
          <a:p>
            <a:pPr eaLnBrk="1" hangingPunct="1">
              <a:buFont typeface="Wingdings" pitchFamily="2" charset="2"/>
              <a:buNone/>
              <a:defRPr/>
            </a:pPr>
            <a:r>
              <a:rPr lang="en-US" u="sng" dirty="0" smtClean="0">
                <a:solidFill>
                  <a:schemeClr val="accent1">
                    <a:lumMod val="50000"/>
                  </a:schemeClr>
                </a:solidFill>
              </a:rPr>
              <a:t>Long Acting	  	Peak Action   Duration</a:t>
            </a:r>
          </a:p>
          <a:p>
            <a:pPr eaLnBrk="1" hangingPunct="1">
              <a:defRPr/>
            </a:pPr>
            <a:r>
              <a:rPr lang="en-US" dirty="0" err="1" smtClean="0"/>
              <a:t>Detemir</a:t>
            </a:r>
            <a:r>
              <a:rPr lang="en-US" dirty="0" smtClean="0"/>
              <a:t> (</a:t>
            </a:r>
            <a:r>
              <a:rPr lang="en-US" dirty="0" err="1" smtClean="0"/>
              <a:t>Levemir</a:t>
            </a:r>
            <a:r>
              <a:rPr lang="en-US" dirty="0" smtClean="0"/>
              <a:t>)	  </a:t>
            </a:r>
            <a:r>
              <a:rPr lang="en-US" dirty="0" err="1" smtClean="0"/>
              <a:t>peakless</a:t>
            </a:r>
            <a:r>
              <a:rPr lang="en-US" dirty="0" smtClean="0"/>
              <a:t>		20 </a:t>
            </a:r>
            <a:r>
              <a:rPr lang="en-US" dirty="0" err="1" smtClean="0"/>
              <a:t>hrs</a:t>
            </a:r>
            <a:endParaRPr lang="en-US" dirty="0" smtClean="0"/>
          </a:p>
          <a:p>
            <a:pPr eaLnBrk="1" hangingPunct="1">
              <a:defRPr/>
            </a:pPr>
            <a:r>
              <a:rPr lang="en-US" dirty="0" err="1" smtClean="0"/>
              <a:t>Glargine</a:t>
            </a:r>
            <a:r>
              <a:rPr lang="en-US" dirty="0" smtClean="0"/>
              <a:t> (Lantus)	  No peak		24 </a:t>
            </a:r>
            <a:r>
              <a:rPr lang="en-US" dirty="0" err="1" smtClean="0"/>
              <a:t>hrs</a:t>
            </a:r>
            <a:endParaRPr lang="en-US" dirty="0" smtClean="0"/>
          </a:p>
          <a:p>
            <a:pPr eaLnBrk="1" hangingPunct="1">
              <a:defRPr/>
            </a:pPr>
            <a:endParaRPr lang="en-US" dirty="0" smtClean="0"/>
          </a:p>
          <a:p>
            <a:pPr eaLnBrk="1" hangingPunct="1">
              <a:buFont typeface="Wingdings" pitchFamily="2" charset="2"/>
              <a:buNone/>
              <a:defRPr/>
            </a:pPr>
            <a:r>
              <a:rPr lang="en-US" i="1" dirty="0" smtClean="0"/>
              <a:t>Fasting BG reflects efficacy of basal</a:t>
            </a:r>
          </a:p>
        </p:txBody>
      </p:sp>
    </p:spTree>
    <p:custDataLst>
      <p:tags r:id="rId1"/>
    </p:custDataLst>
    <p:extLst>
      <p:ext uri="{BB962C8B-B14F-4D97-AF65-F5344CB8AC3E}">
        <p14:creationId xmlns:p14="http://schemas.microsoft.com/office/powerpoint/2010/main" val="6412384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9" fill="hold" nodeType="clickEffect">
                                  <p:stCondLst>
                                    <p:cond delay="0"/>
                                  </p:stCondLst>
                                  <p:childTnLst>
                                    <p:set>
                                      <p:cBhvr>
                                        <p:cTn id="6" dur="1" fill="hold">
                                          <p:stCondLst>
                                            <p:cond delay="0"/>
                                          </p:stCondLst>
                                        </p:cTn>
                                        <p:tgtEl>
                                          <p:spTgt spid="1410051">
                                            <p:txEl>
                                              <p:pRg st="7" end="7"/>
                                            </p:txEl>
                                          </p:spTgt>
                                        </p:tgtEl>
                                        <p:attrNameLst>
                                          <p:attrName>style.visibility</p:attrName>
                                        </p:attrNameLst>
                                      </p:cBhvr>
                                      <p:to>
                                        <p:strVal val="visible"/>
                                      </p:to>
                                    </p:set>
                                    <p:anim calcmode="lin" valueType="num">
                                      <p:cBhvr additive="base">
                                        <p:cTn id="7" dur="2000" fill="hold"/>
                                        <p:tgtEl>
                                          <p:spTgt spid="1410051">
                                            <p:txEl>
                                              <p:pRg st="7" end="7"/>
                                            </p:txEl>
                                          </p:spTgt>
                                        </p:tgtEl>
                                        <p:attrNameLst>
                                          <p:attrName>ppt_x</p:attrName>
                                        </p:attrNameLst>
                                      </p:cBhvr>
                                      <p:tavLst>
                                        <p:tav tm="0">
                                          <p:val>
                                            <p:strVal val="0-#ppt_w/2"/>
                                          </p:val>
                                        </p:tav>
                                        <p:tav tm="100000">
                                          <p:val>
                                            <p:strVal val="#ppt_x"/>
                                          </p:val>
                                        </p:tav>
                                      </p:tavLst>
                                    </p:anim>
                                    <p:anim calcmode="lin" valueType="num">
                                      <p:cBhvr additive="base">
                                        <p:cTn id="8" dur="2000" fill="hold"/>
                                        <p:tgtEl>
                                          <p:spTgt spid="1410051">
                                            <p:txEl>
                                              <p:pRg st="7" end="7"/>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2"/>
          <p:cNvSpPr>
            <a:spLocks noGrp="1" noChangeArrowheads="1"/>
          </p:cNvSpPr>
          <p:nvPr>
            <p:ph type="title"/>
          </p:nvPr>
        </p:nvSpPr>
        <p:spPr/>
        <p:txBody>
          <a:bodyPr/>
          <a:lstStyle/>
          <a:p>
            <a:pPr eaLnBrk="1" hangingPunct="1"/>
            <a:r>
              <a:rPr lang="en-US" smtClean="0"/>
              <a:t>Basal Insulin Summary</a:t>
            </a:r>
          </a:p>
        </p:txBody>
      </p:sp>
      <p:pic>
        <p:nvPicPr>
          <p:cNvPr id="131076" name="Picture 4" descr="MCAN03906_0000[1]"/>
          <p:cNvPicPr>
            <a:picLocks noGrp="1" noChangeAspect="1" noChangeArrowheads="1"/>
          </p:cNvPicPr>
          <p:nvPr>
            <p:ph sz="quarter" idx="1"/>
          </p:nvPr>
        </p:nvPicPr>
        <p:blipFill>
          <a:blip r:embed="rId4" cstate="print">
            <a:extLst>
              <a:ext uri="{28A0092B-C50C-407E-A947-70E740481C1C}">
                <a14:useLocalDpi xmlns:a14="http://schemas.microsoft.com/office/drawing/2010/main" val="0"/>
              </a:ext>
            </a:extLst>
          </a:blip>
          <a:stretch>
            <a:fillRect/>
          </a:stretch>
        </p:blipFill>
        <p:spPr>
          <a:xfrm>
            <a:off x="6019800" y="3166088"/>
            <a:ext cx="2209800" cy="1668824"/>
          </a:xfrm>
          <a:noFill/>
          <a:extLst>
            <a:ext uri="{909E8E84-426E-40DD-AFC4-6F175D3DCCD1}">
              <a14:hiddenFill xmlns:a14="http://schemas.microsoft.com/office/drawing/2010/main">
                <a:solidFill>
                  <a:srgbClr val="FFFFFF"/>
                </a:solidFill>
              </a14:hiddenFill>
            </a:ext>
          </a:extLst>
        </p:spPr>
      </p:pic>
      <p:sp>
        <p:nvSpPr>
          <p:cNvPr id="1411075" name="Rectangle 3"/>
          <p:cNvSpPr>
            <a:spLocks noGrp="1" noChangeArrowheads="1"/>
          </p:cNvSpPr>
          <p:nvPr>
            <p:ph type="body" sz="half" idx="4294967295"/>
          </p:nvPr>
        </p:nvSpPr>
        <p:spPr>
          <a:xfrm>
            <a:off x="457200" y="1524000"/>
            <a:ext cx="8001000" cy="4953000"/>
          </a:xfrm>
        </p:spPr>
        <p:txBody>
          <a:bodyPr/>
          <a:lstStyle/>
          <a:p>
            <a:pPr eaLnBrk="1" hangingPunct="1">
              <a:defRPr/>
            </a:pPr>
            <a:r>
              <a:rPr lang="en-US" dirty="0" smtClean="0"/>
              <a:t>NPH, </a:t>
            </a:r>
            <a:r>
              <a:rPr lang="en-US" dirty="0" err="1" smtClean="0"/>
              <a:t>Levemir</a:t>
            </a:r>
            <a:r>
              <a:rPr lang="en-US" dirty="0" smtClean="0"/>
              <a:t>, Lantus</a:t>
            </a:r>
          </a:p>
          <a:p>
            <a:pPr eaLnBrk="1" hangingPunct="1">
              <a:defRPr/>
            </a:pPr>
            <a:r>
              <a:rPr lang="en-US" dirty="0" smtClean="0"/>
              <a:t>Covers in between meals, through night</a:t>
            </a:r>
          </a:p>
          <a:p>
            <a:pPr eaLnBrk="1" hangingPunct="1">
              <a:defRPr/>
            </a:pPr>
            <a:r>
              <a:rPr lang="en-US" dirty="0" smtClean="0"/>
              <a:t>Starts working slow (4 hours)</a:t>
            </a:r>
          </a:p>
          <a:p>
            <a:pPr eaLnBrk="1" hangingPunct="1">
              <a:defRPr/>
            </a:pPr>
            <a:r>
              <a:rPr lang="en-US" dirty="0" smtClean="0"/>
              <a:t>Stays in long (12-24 hours)</a:t>
            </a:r>
          </a:p>
          <a:p>
            <a:pPr lvl="1" eaLnBrk="1" hangingPunct="1">
              <a:defRPr/>
            </a:pPr>
            <a:r>
              <a:rPr lang="en-US" dirty="0" smtClean="0">
                <a:solidFill>
                  <a:schemeClr val="tx1"/>
                </a:solidFill>
              </a:rPr>
              <a:t>NPH/ Lente 12 </a:t>
            </a:r>
            <a:r>
              <a:rPr lang="en-US" dirty="0" err="1" smtClean="0">
                <a:solidFill>
                  <a:schemeClr val="tx1"/>
                </a:solidFill>
              </a:rPr>
              <a:t>hrs</a:t>
            </a:r>
            <a:endParaRPr lang="en-US" dirty="0" smtClean="0">
              <a:solidFill>
                <a:schemeClr val="tx1"/>
              </a:solidFill>
            </a:endParaRPr>
          </a:p>
          <a:p>
            <a:pPr lvl="1" eaLnBrk="1" hangingPunct="1">
              <a:defRPr/>
            </a:pPr>
            <a:r>
              <a:rPr lang="en-US" dirty="0" err="1" smtClean="0">
                <a:solidFill>
                  <a:schemeClr val="tx1"/>
                </a:solidFill>
              </a:rPr>
              <a:t>Levemir</a:t>
            </a:r>
            <a:r>
              <a:rPr lang="en-US" dirty="0" smtClean="0">
                <a:solidFill>
                  <a:schemeClr val="tx1"/>
                </a:solidFill>
              </a:rPr>
              <a:t>, Lantus 20-24 </a:t>
            </a:r>
            <a:r>
              <a:rPr lang="en-US" dirty="0" err="1" smtClean="0">
                <a:solidFill>
                  <a:schemeClr val="tx1"/>
                </a:solidFill>
              </a:rPr>
              <a:t>hrs</a:t>
            </a:r>
            <a:endParaRPr lang="en-US" dirty="0" smtClean="0">
              <a:solidFill>
                <a:schemeClr val="tx1"/>
              </a:solidFill>
            </a:endParaRPr>
          </a:p>
          <a:p>
            <a:pPr eaLnBrk="1" hangingPunct="1">
              <a:defRPr/>
            </a:pPr>
            <a:r>
              <a:rPr lang="en-US" dirty="0" smtClean="0">
                <a:solidFill>
                  <a:schemeClr val="accent1">
                    <a:lumMod val="50000"/>
                  </a:schemeClr>
                </a:solidFill>
              </a:rPr>
              <a:t>Fasting blood glucose reflects effectiveness</a:t>
            </a:r>
          </a:p>
        </p:txBody>
      </p:sp>
    </p:spTree>
    <p:custDataLst>
      <p:tags r:id="rId1"/>
    </p:custDataLst>
    <p:extLst>
      <p:ext uri="{BB962C8B-B14F-4D97-AF65-F5344CB8AC3E}">
        <p14:creationId xmlns:p14="http://schemas.microsoft.com/office/powerpoint/2010/main" val="10509877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2"/>
          <p:cNvSpPr>
            <a:spLocks noGrp="1" noChangeArrowheads="1"/>
          </p:cNvSpPr>
          <p:nvPr>
            <p:ph type="title"/>
          </p:nvPr>
        </p:nvSpPr>
        <p:spPr>
          <a:xfrm>
            <a:off x="457200" y="152400"/>
            <a:ext cx="8229600" cy="1219200"/>
          </a:xfrm>
        </p:spPr>
        <p:txBody>
          <a:bodyPr>
            <a:normAutofit/>
          </a:bodyPr>
          <a:lstStyle/>
          <a:p>
            <a:pPr eaLnBrk="1" hangingPunct="1"/>
            <a:r>
              <a:rPr lang="en-US" sz="3600" dirty="0" smtClean="0"/>
              <a:t>Basal Only  </a:t>
            </a:r>
            <a:br>
              <a:rPr lang="en-US" sz="3600" dirty="0" smtClean="0"/>
            </a:br>
            <a:r>
              <a:rPr lang="en-US" sz="3600" dirty="0" smtClean="0"/>
              <a:t>Type 2, 60kg – A1c 8.7%</a:t>
            </a:r>
          </a:p>
        </p:txBody>
      </p:sp>
      <p:graphicFrame>
        <p:nvGraphicFramePr>
          <p:cNvPr id="132099" name="Object 1024"/>
          <p:cNvGraphicFramePr>
            <a:graphicFrameLocks noGrp="1" noChangeAspect="1"/>
          </p:cNvGraphicFramePr>
          <p:nvPr>
            <p:ph sz="quarter" idx="1"/>
            <p:extLst/>
          </p:nvPr>
        </p:nvGraphicFramePr>
        <p:xfrm>
          <a:off x="717550" y="1609725"/>
          <a:ext cx="7666038" cy="5276850"/>
        </p:xfrm>
        <a:graphic>
          <a:graphicData uri="http://schemas.openxmlformats.org/presentationml/2006/ole">
            <mc:AlternateContent xmlns:mc="http://schemas.openxmlformats.org/markup-compatibility/2006">
              <mc:Choice xmlns:v="urn:schemas-microsoft-com:vml" Requires="v">
                <p:oleObj spid="_x0000_s83971" name="Document" r:id="rId5" imgW="7887878" imgH="5429624" progId="Word.Document.8">
                  <p:embed/>
                </p:oleObj>
              </mc:Choice>
              <mc:Fallback>
                <p:oleObj name="Document" r:id="rId5" imgW="7887878" imgH="5429624" progId="Word.Document.8">
                  <p:embed/>
                  <p:pic>
                    <p:nvPicPr>
                      <p:cNvPr id="0" name=""/>
                      <p:cNvPicPr>
                        <a:picLocks noChangeAspect="1" noChangeArrowheads="1"/>
                      </p:cNvPicPr>
                      <p:nvPr/>
                    </p:nvPicPr>
                    <p:blipFill>
                      <a:blip r:embed="rId6"/>
                      <a:srcRect/>
                      <a:stretch>
                        <a:fillRect/>
                      </a:stretch>
                    </p:blipFill>
                    <p:spPr bwMode="auto">
                      <a:xfrm>
                        <a:off x="717550" y="1609725"/>
                        <a:ext cx="7666038" cy="5276850"/>
                      </a:xfrm>
                      <a:prstGeom prst="rect">
                        <a:avLst/>
                      </a:prstGeom>
                      <a:noFill/>
                      <a:ln>
                        <a:noFill/>
                      </a:ln>
                      <a:extLst/>
                    </p:spPr>
                  </p:pic>
                </p:oleObj>
              </mc:Fallback>
            </mc:AlternateContent>
          </a:graphicData>
        </a:graphic>
      </p:graphicFrame>
    </p:spTree>
    <p:custDataLst>
      <p:tags r:id="rId2"/>
    </p:custDataLst>
    <p:extLst>
      <p:ext uri="{BB962C8B-B14F-4D97-AF65-F5344CB8AC3E}">
        <p14:creationId xmlns:p14="http://schemas.microsoft.com/office/powerpoint/2010/main" val="2286447026"/>
      </p:ext>
    </p:extLst>
  </p:cSld>
  <p:clrMapOvr>
    <a:masterClrMapping/>
  </p:clrMapOvr>
  <p:transition/>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22" name="Picture 102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0" y="88900"/>
            <a:ext cx="5067300" cy="676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23" name="Rectangle 1027"/>
          <p:cNvSpPr>
            <a:spLocks noChangeArrowheads="1"/>
          </p:cNvSpPr>
          <p:nvPr/>
        </p:nvSpPr>
        <p:spPr bwMode="auto">
          <a:xfrm>
            <a:off x="5257800" y="6019800"/>
            <a:ext cx="35623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p>
            <a:pPr eaLnBrk="0" hangingPunct="0">
              <a:tabLst>
                <a:tab pos="3441700" algn="l"/>
              </a:tabLst>
            </a:pPr>
            <a:r>
              <a:rPr lang="en-US" sz="1800" b="1">
                <a:latin typeface="Arial" charset="0"/>
              </a:rPr>
              <a:t>Diabetes Care</a:t>
            </a:r>
            <a:r>
              <a:rPr lang="en-US" sz="1800">
                <a:latin typeface="Arial" charset="0"/>
              </a:rPr>
              <a:t> 32:193-203, 2009</a:t>
            </a:r>
          </a:p>
        </p:txBody>
      </p:sp>
    </p:spTree>
    <p:custDataLst>
      <p:tags r:id="rId1"/>
    </p:custDataLst>
    <p:extLst>
      <p:ext uri="{BB962C8B-B14F-4D97-AF65-F5344CB8AC3E}">
        <p14:creationId xmlns:p14="http://schemas.microsoft.com/office/powerpoint/2010/main" val="37317457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4147" name="Object 1024">
            <a:hlinkClick r:id="" action="ppaction://ole?verb=0"/>
          </p:cNvPr>
          <p:cNvGraphicFramePr>
            <a:graphicFrameLocks/>
          </p:cNvGraphicFramePr>
          <p:nvPr>
            <p:extLst/>
          </p:nvPr>
        </p:nvGraphicFramePr>
        <p:xfrm>
          <a:off x="457200" y="1447801"/>
          <a:ext cx="8580438" cy="6008688"/>
        </p:xfrm>
        <a:graphic>
          <a:graphicData uri="http://schemas.openxmlformats.org/presentationml/2006/ole">
            <mc:AlternateContent xmlns:mc="http://schemas.openxmlformats.org/markup-compatibility/2006">
              <mc:Choice xmlns:v="urn:schemas-microsoft-com:vml" Requires="v">
                <p:oleObj spid="_x0000_s84995" name="Document" r:id="rId5" imgW="8619486" imgH="6026450" progId="Word.Document.8">
                  <p:embed/>
                </p:oleObj>
              </mc:Choice>
              <mc:Fallback>
                <p:oleObj name="Document" r:id="rId5" imgW="8619486" imgH="6026450" progId="Word.Document.8">
                  <p:embed/>
                  <p:pic>
                    <p:nvPicPr>
                      <p:cNvPr id="0" name=""/>
                      <p:cNvPicPr>
                        <a:picLocks noChangeArrowheads="1"/>
                      </p:cNvPicPr>
                      <p:nvPr/>
                    </p:nvPicPr>
                    <p:blipFill>
                      <a:blip r:embed="rId6"/>
                      <a:srcRect/>
                      <a:stretch>
                        <a:fillRect/>
                      </a:stretch>
                    </p:blipFill>
                    <p:spPr bwMode="auto">
                      <a:xfrm>
                        <a:off x="457200" y="1447801"/>
                        <a:ext cx="8580438" cy="6008688"/>
                      </a:xfrm>
                      <a:prstGeom prst="rect">
                        <a:avLst/>
                      </a:prstGeom>
                      <a:noFill/>
                      <a:ln>
                        <a:noFill/>
                      </a:ln>
                      <a:effectLst/>
                      <a:extLst/>
                    </p:spPr>
                  </p:pic>
                </p:oleObj>
              </mc:Fallback>
            </mc:AlternateContent>
          </a:graphicData>
        </a:graphic>
      </p:graphicFrame>
      <p:sp>
        <p:nvSpPr>
          <p:cNvPr id="3" name="Title 2"/>
          <p:cNvSpPr>
            <a:spLocks noGrp="1"/>
          </p:cNvSpPr>
          <p:nvPr>
            <p:ph type="title"/>
          </p:nvPr>
        </p:nvSpPr>
        <p:spPr/>
        <p:txBody>
          <a:bodyPr/>
          <a:lstStyle/>
          <a:p>
            <a:r>
              <a:rPr lang="en-US" dirty="0" smtClean="0"/>
              <a:t>Combo Sub-Q Insulin</a:t>
            </a:r>
            <a:endParaRPr lang="en-US" dirty="0"/>
          </a:p>
        </p:txBody>
      </p:sp>
    </p:spTree>
    <p:custDataLst>
      <p:tags r:id="rId2"/>
    </p:custDataLst>
    <p:extLst>
      <p:ext uri="{BB962C8B-B14F-4D97-AF65-F5344CB8AC3E}">
        <p14:creationId xmlns:p14="http://schemas.microsoft.com/office/powerpoint/2010/main" val="2144205563"/>
      </p:ext>
    </p:extLst>
  </p:cSld>
  <p:clrMapOvr>
    <a:masterClrMapping/>
  </p:clrMapOvr>
  <p:transition/>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2"/>
          <p:cNvSpPr>
            <a:spLocks noGrp="1" noChangeArrowheads="1"/>
          </p:cNvSpPr>
          <p:nvPr>
            <p:ph type="title"/>
          </p:nvPr>
        </p:nvSpPr>
        <p:spPr/>
        <p:txBody>
          <a:bodyPr>
            <a:normAutofit fontScale="90000"/>
          </a:bodyPr>
          <a:lstStyle/>
          <a:p>
            <a:pPr eaLnBrk="1" hangingPunct="1"/>
            <a:r>
              <a:rPr lang="en-US" sz="3600" smtClean="0"/>
              <a:t>10u 70/30 BID</a:t>
            </a:r>
            <a:br>
              <a:rPr lang="en-US" sz="3600" smtClean="0"/>
            </a:br>
            <a:r>
              <a:rPr lang="en-US" sz="3600" smtClean="0"/>
              <a:t>Patterns? Changes needed?</a:t>
            </a:r>
          </a:p>
        </p:txBody>
      </p:sp>
      <p:graphicFrame>
        <p:nvGraphicFramePr>
          <p:cNvPr id="136195" name="Object 1024"/>
          <p:cNvGraphicFramePr>
            <a:graphicFrameLocks noGrp="1" noChangeAspect="1"/>
          </p:cNvGraphicFramePr>
          <p:nvPr>
            <p:ph sz="quarter" idx="1"/>
            <p:extLst/>
          </p:nvPr>
        </p:nvGraphicFramePr>
        <p:xfrm>
          <a:off x="685800" y="1447800"/>
          <a:ext cx="8001000" cy="5505113"/>
        </p:xfrm>
        <a:graphic>
          <a:graphicData uri="http://schemas.openxmlformats.org/presentationml/2006/ole">
            <mc:AlternateContent xmlns:mc="http://schemas.openxmlformats.org/markup-compatibility/2006">
              <mc:Choice xmlns:v="urn:schemas-microsoft-com:vml" Requires="v">
                <p:oleObj spid="_x0000_s86019" name="Document" r:id="rId5" imgW="7906998" imgH="5440781" progId="Word.Document.8">
                  <p:embed/>
                </p:oleObj>
              </mc:Choice>
              <mc:Fallback>
                <p:oleObj name="Document" r:id="rId5" imgW="7906998" imgH="5440781" progId="Word.Document.8">
                  <p:embed/>
                  <p:pic>
                    <p:nvPicPr>
                      <p:cNvPr id="0" name=""/>
                      <p:cNvPicPr>
                        <a:picLocks noChangeAspect="1" noChangeArrowheads="1"/>
                      </p:cNvPicPr>
                      <p:nvPr/>
                    </p:nvPicPr>
                    <p:blipFill>
                      <a:blip r:embed="rId6"/>
                      <a:srcRect/>
                      <a:stretch>
                        <a:fillRect/>
                      </a:stretch>
                    </p:blipFill>
                    <p:spPr bwMode="auto">
                      <a:xfrm>
                        <a:off x="685800" y="1447800"/>
                        <a:ext cx="8001000" cy="5505113"/>
                      </a:xfrm>
                      <a:prstGeom prst="rect">
                        <a:avLst/>
                      </a:prstGeom>
                      <a:noFill/>
                      <a:ln>
                        <a:noFill/>
                      </a:ln>
                      <a:extLst/>
                    </p:spPr>
                  </p:pic>
                </p:oleObj>
              </mc:Fallback>
            </mc:AlternateContent>
          </a:graphicData>
        </a:graphic>
      </p:graphicFrame>
    </p:spTree>
    <p:custDataLst>
      <p:tags r:id="rId2"/>
    </p:custDataLst>
    <p:extLst>
      <p:ext uri="{BB962C8B-B14F-4D97-AF65-F5344CB8AC3E}">
        <p14:creationId xmlns:p14="http://schemas.microsoft.com/office/powerpoint/2010/main" val="1495460286"/>
      </p:ext>
    </p:extLst>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2" name="Picture 4" descr="chart1"/>
          <p:cNvPicPr>
            <a:picLocks noGrp="1" noChangeAspect="1" noChangeArrowheads="1"/>
          </p:cNvPicPr>
          <p:nvPr>
            <p:ph sz="quarter" idx="1"/>
          </p:nvPr>
        </p:nvPicPr>
        <p:blipFill>
          <a:blip r:embed="rId4">
            <a:extLst>
              <a:ext uri="{28A0092B-C50C-407E-A947-70E740481C1C}">
                <a14:useLocalDpi xmlns:a14="http://schemas.microsoft.com/office/drawing/2010/main" val="0"/>
              </a:ext>
            </a:extLst>
          </a:blip>
          <a:stretch>
            <a:fillRect/>
          </a:stretch>
        </p:blipFill>
        <p:spPr>
          <a:xfrm>
            <a:off x="685800" y="2371725"/>
            <a:ext cx="2724150" cy="2857500"/>
          </a:xfrm>
          <a:noFill/>
        </p:spPr>
      </p:pic>
      <p:sp>
        <p:nvSpPr>
          <p:cNvPr id="37891" name="Rectangle 3"/>
          <p:cNvSpPr>
            <a:spLocks noGrp="1" noChangeArrowheads="1"/>
          </p:cNvSpPr>
          <p:nvPr>
            <p:ph type="body" sz="half" idx="4294967295"/>
          </p:nvPr>
        </p:nvSpPr>
        <p:spPr>
          <a:xfrm>
            <a:off x="4191000" y="1524000"/>
            <a:ext cx="4495800" cy="4552950"/>
          </a:xfrm>
        </p:spPr>
        <p:txBody>
          <a:bodyPr lIns="90477" tIns="44445" rIns="90477" bIns="44445"/>
          <a:lstStyle/>
          <a:p>
            <a:pPr eaLnBrk="1" hangingPunct="1">
              <a:buFont typeface="Wingdings" pitchFamily="2" charset="2"/>
              <a:buNone/>
            </a:pPr>
            <a:r>
              <a:rPr lang="en-US" sz="2800" b="1" dirty="0" smtClean="0">
                <a:solidFill>
                  <a:schemeClr val="tx2"/>
                </a:solidFill>
              </a:rPr>
              <a:t>Alpha cells - Glucagon</a:t>
            </a:r>
            <a:endParaRPr lang="en-US" sz="2800" b="1" dirty="0" smtClean="0"/>
          </a:p>
          <a:p>
            <a:pPr lvl="1" eaLnBrk="1" hangingPunct="1">
              <a:buSzPct val="75000"/>
              <a:buFont typeface="Monotype Sorts" pitchFamily="2" charset="2"/>
              <a:buNone/>
            </a:pPr>
            <a:r>
              <a:rPr lang="en-US" dirty="0" smtClean="0"/>
              <a:t>Opposes action of insulin at the liver</a:t>
            </a:r>
          </a:p>
          <a:p>
            <a:pPr lvl="1" eaLnBrk="1" hangingPunct="1">
              <a:buSzPct val="75000"/>
              <a:buFont typeface="Monotype Sorts" pitchFamily="2" charset="2"/>
              <a:buBlip>
                <a:blip r:embed="rId5"/>
              </a:buBlip>
            </a:pPr>
            <a:r>
              <a:rPr lang="en-US" dirty="0" smtClean="0"/>
              <a:t>stimulated in response to low glucose levels</a:t>
            </a:r>
          </a:p>
          <a:p>
            <a:pPr lvl="1" eaLnBrk="1" hangingPunct="1">
              <a:buSzPct val="75000"/>
              <a:buFont typeface="Monotype Sorts" pitchFamily="2" charset="2"/>
              <a:buBlip>
                <a:blip r:embed="rId5"/>
              </a:buBlip>
            </a:pPr>
            <a:r>
              <a:rPr lang="en-US" dirty="0" smtClean="0"/>
              <a:t>stimulates liver to convert glycogen to glucose</a:t>
            </a:r>
          </a:p>
          <a:p>
            <a:pPr lvl="1" eaLnBrk="1" hangingPunct="1">
              <a:buSzPct val="75000"/>
              <a:buFont typeface="Monotype Sorts" pitchFamily="2" charset="2"/>
              <a:buBlip>
                <a:blip r:embed="rId5"/>
              </a:buBlip>
            </a:pPr>
            <a:r>
              <a:rPr lang="en-US" dirty="0" smtClean="0"/>
              <a:t>inhibits liver from glucose uptake</a:t>
            </a:r>
          </a:p>
          <a:p>
            <a:pPr lvl="1" eaLnBrk="1" hangingPunct="1">
              <a:buSzPct val="75000"/>
              <a:buFont typeface="Monotype Sorts" pitchFamily="2" charset="2"/>
              <a:buBlip>
                <a:blip r:embed="rId5"/>
              </a:buBlip>
            </a:pPr>
            <a:r>
              <a:rPr lang="en-US" dirty="0" smtClean="0"/>
              <a:t>causes hyperglycemia</a:t>
            </a:r>
            <a:endParaRPr lang="en-US" sz="2400" dirty="0" smtClean="0"/>
          </a:p>
        </p:txBody>
      </p:sp>
      <p:sp>
        <p:nvSpPr>
          <p:cNvPr id="5" name="Rectangle 2"/>
          <p:cNvSpPr txBox="1">
            <a:spLocks noChangeArrowheads="1"/>
          </p:cNvSpPr>
          <p:nvPr/>
        </p:nvSpPr>
        <p:spPr>
          <a:xfrm>
            <a:off x="457200" y="165894"/>
            <a:ext cx="8229600" cy="990600"/>
          </a:xfrm>
          <a:prstGeom prst="rect">
            <a:avLst/>
          </a:prstGeom>
          <a:solidFill>
            <a:srgbClr val="B1D45A"/>
          </a:solidFill>
        </p:spPr>
        <p:txBody>
          <a:bodyPr vert="horz" anchor="b" anchorCtr="0">
            <a:normAutofit fontScale="77500" lnSpcReduction="20000"/>
          </a:bodyPr>
          <a:lstStyle>
            <a:lvl1pPr algn="l" rtl="0" eaLnBrk="1" latinLnBrk="0" hangingPunct="1">
              <a:spcBef>
                <a:spcPct val="0"/>
              </a:spcBef>
              <a:buNone/>
              <a:defRPr kumimoji="0" sz="4400" kern="1200">
                <a:solidFill>
                  <a:schemeClr val="tx1"/>
                </a:solidFill>
                <a:latin typeface="Calibri" panose="020F0502020204030204" pitchFamily="34" charset="0"/>
                <a:ea typeface="+mj-ea"/>
                <a:cs typeface="+mj-cs"/>
              </a:defRPr>
            </a:lvl1pPr>
          </a:lstStyle>
          <a:p>
            <a:pPr fontAlgn="auto">
              <a:spcAft>
                <a:spcPts val="0"/>
              </a:spcAft>
            </a:pPr>
            <a:r>
              <a:rPr lang="en-US" dirty="0"/>
              <a:t>Role of the Pancreas</a:t>
            </a:r>
            <a:br>
              <a:rPr lang="en-US" dirty="0"/>
            </a:br>
            <a:r>
              <a:rPr lang="en-US" dirty="0"/>
              <a:t>Endocrine Functions</a:t>
            </a:r>
            <a:endParaRPr lang="en-US" dirty="0" smtClean="0"/>
          </a:p>
        </p:txBody>
      </p:sp>
    </p:spTree>
    <p:custDataLst>
      <p:tags r:id="rId1"/>
    </p:custDataLst>
    <p:extLst>
      <p:ext uri="{BB962C8B-B14F-4D97-AF65-F5344CB8AC3E}">
        <p14:creationId xmlns:p14="http://schemas.microsoft.com/office/powerpoint/2010/main" val="3919213836"/>
      </p:ext>
    </p:extLst>
  </p:cSld>
  <p:clrMapOvr>
    <a:masterClrMapping/>
  </p:clrMapOvr>
  <p:transition/>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2"/>
          <p:cNvSpPr>
            <a:spLocks noGrp="1" noChangeArrowheads="1"/>
          </p:cNvSpPr>
          <p:nvPr>
            <p:ph type="title"/>
          </p:nvPr>
        </p:nvSpPr>
        <p:spPr/>
        <p:txBody>
          <a:bodyPr/>
          <a:lstStyle/>
          <a:p>
            <a:pPr eaLnBrk="1" hangingPunct="1"/>
            <a:r>
              <a:rPr lang="en-US" sz="4900" smtClean="0">
                <a:solidFill>
                  <a:schemeClr val="tx1"/>
                </a:solidFill>
                <a:latin typeface="Tahoma" pitchFamily="34" charset="0"/>
              </a:rPr>
              <a:t>Pattern Management</a:t>
            </a:r>
            <a:r>
              <a:rPr lang="en-US" sz="3800" smtClean="0">
                <a:solidFill>
                  <a:schemeClr val="tx1"/>
                </a:solidFill>
                <a:latin typeface="Antique Olive" pitchFamily="34" charset="0"/>
              </a:rPr>
              <a:t>    </a:t>
            </a:r>
            <a:endParaRPr lang="en-US" sz="2100" smtClean="0"/>
          </a:p>
        </p:txBody>
      </p:sp>
      <p:sp>
        <p:nvSpPr>
          <p:cNvPr id="1425411" name="Rectangle 3"/>
          <p:cNvSpPr>
            <a:spLocks noGrp="1" noChangeArrowheads="1"/>
          </p:cNvSpPr>
          <p:nvPr>
            <p:ph sz="quarter" idx="1"/>
          </p:nvPr>
        </p:nvSpPr>
        <p:spPr/>
        <p:txBody>
          <a:bodyPr/>
          <a:lstStyle/>
          <a:p>
            <a:pPr algn="r" eaLnBrk="1" hangingPunct="1">
              <a:defRPr/>
            </a:pPr>
            <a:endParaRPr lang="en-US" sz="1800" smtClean="0"/>
          </a:p>
          <a:p>
            <a:pPr algn="r" eaLnBrk="1" hangingPunct="1">
              <a:defRPr/>
            </a:pPr>
            <a:endParaRPr lang="en-US" sz="2400" smtClean="0"/>
          </a:p>
        </p:txBody>
      </p:sp>
      <p:sp>
        <p:nvSpPr>
          <p:cNvPr id="137220" name="Text Box 4"/>
          <p:cNvSpPr txBox="1">
            <a:spLocks noChangeArrowheads="1"/>
          </p:cNvSpPr>
          <p:nvPr/>
        </p:nvSpPr>
        <p:spPr bwMode="auto">
          <a:xfrm>
            <a:off x="685800" y="2438400"/>
            <a:ext cx="7696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1429" tIns="45714" rIns="91429" bIns="45714">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endParaRPr lang="en-US">
              <a:latin typeface="Tahoma" pitchFamily="34" charset="0"/>
            </a:endParaRPr>
          </a:p>
        </p:txBody>
      </p:sp>
      <p:pic>
        <p:nvPicPr>
          <p:cNvPr id="1425413" name="Picture 5" descr="j0149396[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295400" y="2286000"/>
            <a:ext cx="6096000" cy="3706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8224779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mph" presetSubtype="0" fill="hold" nodeType="clickEffect">
                                  <p:stCondLst>
                                    <p:cond delay="0"/>
                                  </p:stCondLst>
                                  <p:childTnLst>
                                    <p:animRot by="21600000">
                                      <p:cBhvr>
                                        <p:cTn id="6" dur="2000" fill="hold"/>
                                        <p:tgtEl>
                                          <p:spTgt spid="142541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2"/>
          <p:cNvSpPr>
            <a:spLocks noGrp="1" noChangeArrowheads="1"/>
          </p:cNvSpPr>
          <p:nvPr>
            <p:ph type="title"/>
          </p:nvPr>
        </p:nvSpPr>
        <p:spPr/>
        <p:txBody>
          <a:bodyPr>
            <a:normAutofit/>
          </a:bodyPr>
          <a:lstStyle/>
          <a:p>
            <a:pPr eaLnBrk="1" hangingPunct="1"/>
            <a:r>
              <a:rPr lang="en-US" sz="4900" smtClean="0"/>
              <a:t>Pattern Management</a:t>
            </a:r>
            <a:endParaRPr lang="en-US" smtClean="0"/>
          </a:p>
        </p:txBody>
      </p:sp>
      <p:sp>
        <p:nvSpPr>
          <p:cNvPr id="1427459" name="Rectangle 3"/>
          <p:cNvSpPr>
            <a:spLocks noGrp="1" noChangeArrowheads="1"/>
          </p:cNvSpPr>
          <p:nvPr>
            <p:ph sz="quarter" idx="1"/>
          </p:nvPr>
        </p:nvSpPr>
        <p:spPr/>
        <p:txBody>
          <a:bodyPr/>
          <a:lstStyle/>
          <a:p>
            <a:pPr eaLnBrk="1" hangingPunct="1">
              <a:defRPr/>
            </a:pPr>
            <a:r>
              <a:rPr lang="en-US" dirty="0" smtClean="0"/>
              <a:t>Safety 1st!! - Evaluate 3 day patterns</a:t>
            </a:r>
          </a:p>
          <a:p>
            <a:pPr eaLnBrk="1" hangingPunct="1">
              <a:defRPr/>
            </a:pPr>
            <a:r>
              <a:rPr lang="en-US" b="1" dirty="0" smtClean="0"/>
              <a:t>Hypo:</a:t>
            </a:r>
            <a:r>
              <a:rPr lang="en-US" dirty="0" smtClean="0"/>
              <a:t> </a:t>
            </a:r>
            <a:r>
              <a:rPr lang="en-US" dirty="0" err="1" smtClean="0"/>
              <a:t>eval</a:t>
            </a:r>
            <a:r>
              <a:rPr lang="en-US" dirty="0" smtClean="0"/>
              <a:t> 1st and fix: </a:t>
            </a:r>
          </a:p>
          <a:p>
            <a:pPr lvl="1" eaLnBrk="1" hangingPunct="1">
              <a:defRPr/>
            </a:pPr>
            <a:r>
              <a:rPr lang="en-US" dirty="0" smtClean="0"/>
              <a:t>If possible, decrease medication dose</a:t>
            </a:r>
          </a:p>
          <a:p>
            <a:pPr lvl="1" eaLnBrk="1" hangingPunct="1">
              <a:defRPr/>
            </a:pPr>
            <a:r>
              <a:rPr lang="en-US" dirty="0" smtClean="0"/>
              <a:t>Timing of meals, exercise, medications</a:t>
            </a:r>
          </a:p>
          <a:p>
            <a:pPr eaLnBrk="1" hangingPunct="1">
              <a:defRPr/>
            </a:pPr>
            <a:r>
              <a:rPr lang="en-US" b="1" dirty="0" smtClean="0"/>
              <a:t>Hyperglycemia: </a:t>
            </a:r>
            <a:r>
              <a:rPr lang="en-US" dirty="0" smtClean="0"/>
              <a:t>evaluate 2nd</a:t>
            </a:r>
            <a:endParaRPr lang="en-US" sz="2000" dirty="0" smtClean="0">
              <a:solidFill>
                <a:srgbClr val="DC0081"/>
              </a:solidFill>
            </a:endParaRPr>
          </a:p>
          <a:p>
            <a:pPr lvl="1" eaLnBrk="1" hangingPunct="1">
              <a:defRPr/>
            </a:pPr>
            <a:r>
              <a:rPr lang="en-US" dirty="0" smtClean="0"/>
              <a:t>Identify patterns</a:t>
            </a:r>
          </a:p>
          <a:p>
            <a:pPr lvl="1" eaLnBrk="1" hangingPunct="1">
              <a:defRPr/>
            </a:pPr>
            <a:r>
              <a:rPr lang="en-US" dirty="0" smtClean="0"/>
              <a:t>Before increase insulin, make sure not missing something (carbs, exercise, omission)</a:t>
            </a:r>
          </a:p>
        </p:txBody>
      </p:sp>
      <p:pic>
        <p:nvPicPr>
          <p:cNvPr id="1427460" name="Picture 4" descr="j0277040[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696200" y="5562600"/>
            <a:ext cx="1219200" cy="1116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40895505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mph" presetSubtype="0" fill="hold" nodeType="clickEffect">
                                  <p:stCondLst>
                                    <p:cond delay="0"/>
                                  </p:stCondLst>
                                  <p:childTnLst>
                                    <p:animRot by="21600000">
                                      <p:cBhvr>
                                        <p:cTn id="6" dur="2000" fill="hold"/>
                                        <p:tgtEl>
                                          <p:spTgt spid="1427460"/>
                                        </p:tgtEl>
                                        <p:attrNameLst>
                                          <p:attrName>r</p:attrName>
                                        </p:attrNameLst>
                                      </p:cBhvr>
                                    </p:animRot>
                                  </p:childTnLst>
                                </p:cTn>
                              </p:par>
                            </p:childTnLst>
                          </p:cTn>
                        </p:par>
                      </p:childTnLst>
                    </p:cTn>
                  </p:par>
                  <p:par>
                    <p:cTn id="7" fill="hold" nodeType="clickPar">
                      <p:stCondLst>
                        <p:cond delay="indefinite"/>
                      </p:stCondLst>
                      <p:childTnLst>
                        <p:par>
                          <p:cTn id="8" fill="hold" nodeType="withGroup">
                            <p:stCondLst>
                              <p:cond delay="0"/>
                            </p:stCondLst>
                            <p:childTnLst>
                              <p:par>
                                <p:cTn id="9" presetID="2" presetClass="entr" presetSubtype="4" fill="hold" nodeType="clickEffect">
                                  <p:stCondLst>
                                    <p:cond delay="0"/>
                                  </p:stCondLst>
                                  <p:childTnLst>
                                    <p:set>
                                      <p:cBhvr>
                                        <p:cTn id="10" dur="1" fill="hold">
                                          <p:stCondLst>
                                            <p:cond delay="0"/>
                                          </p:stCondLst>
                                        </p:cTn>
                                        <p:tgtEl>
                                          <p:spTgt spid="1427459">
                                            <p:txEl>
                                              <p:pRg st="0" end="0"/>
                                            </p:txEl>
                                          </p:spTgt>
                                        </p:tgtEl>
                                        <p:attrNameLst>
                                          <p:attrName>style.visibility</p:attrName>
                                        </p:attrNameLst>
                                      </p:cBhvr>
                                      <p:to>
                                        <p:strVal val="visible"/>
                                      </p:to>
                                    </p:set>
                                    <p:anim calcmode="lin" valueType="num">
                                      <p:cBhvr additive="base">
                                        <p:cTn id="11" dur="500" fill="hold"/>
                                        <p:tgtEl>
                                          <p:spTgt spid="1427459">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142745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4" fill="hold" nodeType="clickEffect">
                                  <p:stCondLst>
                                    <p:cond delay="0"/>
                                  </p:stCondLst>
                                  <p:childTnLst>
                                    <p:set>
                                      <p:cBhvr>
                                        <p:cTn id="16" dur="1" fill="hold">
                                          <p:stCondLst>
                                            <p:cond delay="0"/>
                                          </p:stCondLst>
                                        </p:cTn>
                                        <p:tgtEl>
                                          <p:spTgt spid="1427459">
                                            <p:txEl>
                                              <p:pRg st="1" end="1"/>
                                            </p:txEl>
                                          </p:spTgt>
                                        </p:tgtEl>
                                        <p:attrNameLst>
                                          <p:attrName>style.visibility</p:attrName>
                                        </p:attrNameLst>
                                      </p:cBhvr>
                                      <p:to>
                                        <p:strVal val="visible"/>
                                      </p:to>
                                    </p:set>
                                    <p:anim calcmode="lin" valueType="num">
                                      <p:cBhvr additive="base">
                                        <p:cTn id="17" dur="500" fill="hold"/>
                                        <p:tgtEl>
                                          <p:spTgt spid="1427459">
                                            <p:txEl>
                                              <p:pRg st="1" end="1"/>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1427459">
                                            <p:txEl>
                                              <p:pRg st="1" end="1"/>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1427459">
                                            <p:txEl>
                                              <p:pRg st="2" end="2"/>
                                            </p:txEl>
                                          </p:spTgt>
                                        </p:tgtEl>
                                        <p:attrNameLst>
                                          <p:attrName>style.visibility</p:attrName>
                                        </p:attrNameLst>
                                      </p:cBhvr>
                                      <p:to>
                                        <p:strVal val="visible"/>
                                      </p:to>
                                    </p:set>
                                    <p:anim calcmode="lin" valueType="num">
                                      <p:cBhvr additive="base">
                                        <p:cTn id="21" dur="500" fill="hold"/>
                                        <p:tgtEl>
                                          <p:spTgt spid="1427459">
                                            <p:txEl>
                                              <p:pRg st="2" end="2"/>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1427459">
                                            <p:txEl>
                                              <p:pRg st="2" end="2"/>
                                            </p:txEl>
                                          </p:spTgt>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1427459">
                                            <p:txEl>
                                              <p:pRg st="3" end="3"/>
                                            </p:txEl>
                                          </p:spTgt>
                                        </p:tgtEl>
                                        <p:attrNameLst>
                                          <p:attrName>style.visibility</p:attrName>
                                        </p:attrNameLst>
                                      </p:cBhvr>
                                      <p:to>
                                        <p:strVal val="visible"/>
                                      </p:to>
                                    </p:set>
                                    <p:anim calcmode="lin" valueType="num">
                                      <p:cBhvr additive="base">
                                        <p:cTn id="25" dur="500" fill="hold"/>
                                        <p:tgtEl>
                                          <p:spTgt spid="1427459">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427459">
                                            <p:txEl>
                                              <p:pRg st="3" end="3"/>
                                            </p:txEl>
                                          </p:spTgt>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1427459">
                                            <p:txEl>
                                              <p:pRg st="4" end="4"/>
                                            </p:txEl>
                                          </p:spTgt>
                                        </p:tgtEl>
                                        <p:attrNameLst>
                                          <p:attrName>style.visibility</p:attrName>
                                        </p:attrNameLst>
                                      </p:cBhvr>
                                      <p:to>
                                        <p:strVal val="visible"/>
                                      </p:to>
                                    </p:set>
                                    <p:anim calcmode="lin" valueType="num">
                                      <p:cBhvr additive="base">
                                        <p:cTn id="29" dur="500" fill="hold"/>
                                        <p:tgtEl>
                                          <p:spTgt spid="1427459">
                                            <p:txEl>
                                              <p:pRg st="4" end="4"/>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1427459">
                                            <p:txEl>
                                              <p:pRg st="4" end="4"/>
                                            </p:txEl>
                                          </p:spTgt>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1427459">
                                            <p:txEl>
                                              <p:pRg st="5" end="5"/>
                                            </p:txEl>
                                          </p:spTgt>
                                        </p:tgtEl>
                                        <p:attrNameLst>
                                          <p:attrName>style.visibility</p:attrName>
                                        </p:attrNameLst>
                                      </p:cBhvr>
                                      <p:to>
                                        <p:strVal val="visible"/>
                                      </p:to>
                                    </p:set>
                                    <p:anim calcmode="lin" valueType="num">
                                      <p:cBhvr additive="base">
                                        <p:cTn id="33" dur="500" fill="hold"/>
                                        <p:tgtEl>
                                          <p:spTgt spid="1427459">
                                            <p:txEl>
                                              <p:pRg st="5" end="5"/>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1427459">
                                            <p:txEl>
                                              <p:pRg st="5" end="5"/>
                                            </p:txEl>
                                          </p:spTgt>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1427459">
                                            <p:txEl>
                                              <p:pRg st="6" end="6"/>
                                            </p:txEl>
                                          </p:spTgt>
                                        </p:tgtEl>
                                        <p:attrNameLst>
                                          <p:attrName>style.visibility</p:attrName>
                                        </p:attrNameLst>
                                      </p:cBhvr>
                                      <p:to>
                                        <p:strVal val="visible"/>
                                      </p:to>
                                    </p:set>
                                    <p:anim calcmode="lin" valueType="num">
                                      <p:cBhvr additive="base">
                                        <p:cTn id="37" dur="500" fill="hold"/>
                                        <p:tgtEl>
                                          <p:spTgt spid="1427459">
                                            <p:txEl>
                                              <p:pRg st="6" end="6"/>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427459">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4" fill="hold" nodeType="clickEffect">
                                  <p:stCondLst>
                                    <p:cond delay="0"/>
                                  </p:stCondLst>
                                  <p:childTnLst>
                                    <p:set>
                                      <p:cBhvr>
                                        <p:cTn id="42" dur="1" fill="hold">
                                          <p:stCondLst>
                                            <p:cond delay="0"/>
                                          </p:stCondLst>
                                        </p:cTn>
                                        <p:tgtEl>
                                          <p:spTgt spid="1427460"/>
                                        </p:tgtEl>
                                        <p:attrNameLst>
                                          <p:attrName>style.visibility</p:attrName>
                                        </p:attrNameLst>
                                      </p:cBhvr>
                                      <p:to>
                                        <p:strVal val="visible"/>
                                      </p:to>
                                    </p:set>
                                    <p:anim calcmode="lin" valueType="num">
                                      <p:cBhvr additive="base">
                                        <p:cTn id="43" dur="500" fill="hold"/>
                                        <p:tgtEl>
                                          <p:spTgt spid="1427460"/>
                                        </p:tgtEl>
                                        <p:attrNameLst>
                                          <p:attrName>ppt_x</p:attrName>
                                        </p:attrNameLst>
                                      </p:cBhvr>
                                      <p:tavLst>
                                        <p:tav tm="0">
                                          <p:val>
                                            <p:strVal val="#ppt_x"/>
                                          </p:val>
                                        </p:tav>
                                        <p:tav tm="100000">
                                          <p:val>
                                            <p:strVal val="#ppt_x"/>
                                          </p:val>
                                        </p:tav>
                                      </p:tavLst>
                                    </p:anim>
                                    <p:anim calcmode="lin" valueType="num">
                                      <p:cBhvr additive="base">
                                        <p:cTn id="44" dur="500" fill="hold"/>
                                        <p:tgtEl>
                                          <p:spTgt spid="142746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2"/>
          <p:cNvSpPr>
            <a:spLocks noGrp="1" noChangeArrowheads="1"/>
          </p:cNvSpPr>
          <p:nvPr>
            <p:ph type="title"/>
          </p:nvPr>
        </p:nvSpPr>
        <p:spPr/>
        <p:txBody>
          <a:bodyPr>
            <a:normAutofit fontScale="90000"/>
          </a:bodyPr>
          <a:lstStyle/>
          <a:p>
            <a:pPr eaLnBrk="1" hangingPunct="1"/>
            <a:r>
              <a:rPr lang="en-US" sz="3600" smtClean="0"/>
              <a:t>Type 2 – New diagnosis – No meds  Patterns? Questions</a:t>
            </a:r>
          </a:p>
        </p:txBody>
      </p:sp>
      <p:graphicFrame>
        <p:nvGraphicFramePr>
          <p:cNvPr id="139267" name="Object 1024"/>
          <p:cNvGraphicFramePr>
            <a:graphicFrameLocks noGrp="1" noChangeAspect="1"/>
          </p:cNvGraphicFramePr>
          <p:nvPr>
            <p:ph sz="quarter" idx="1"/>
            <p:extLst/>
          </p:nvPr>
        </p:nvGraphicFramePr>
        <p:xfrm>
          <a:off x="609600" y="1377142"/>
          <a:ext cx="8259688" cy="5410200"/>
        </p:xfrm>
        <a:graphic>
          <a:graphicData uri="http://schemas.openxmlformats.org/presentationml/2006/ole">
            <mc:AlternateContent xmlns:mc="http://schemas.openxmlformats.org/markup-compatibility/2006">
              <mc:Choice xmlns:v="urn:schemas-microsoft-com:vml" Requires="v">
                <p:oleObj spid="_x0000_s87043" name="Document" r:id="rId5" imgW="8300941" imgH="5437182" progId="Word.Document.8">
                  <p:embed/>
                </p:oleObj>
              </mc:Choice>
              <mc:Fallback>
                <p:oleObj name="Document" r:id="rId5" imgW="8300941" imgH="5437182" progId="Word.Document.8">
                  <p:embed/>
                  <p:pic>
                    <p:nvPicPr>
                      <p:cNvPr id="0" name=""/>
                      <p:cNvPicPr>
                        <a:picLocks noChangeAspect="1" noChangeArrowheads="1"/>
                      </p:cNvPicPr>
                      <p:nvPr/>
                    </p:nvPicPr>
                    <p:blipFill>
                      <a:blip r:embed="rId6"/>
                      <a:srcRect/>
                      <a:stretch>
                        <a:fillRect/>
                      </a:stretch>
                    </p:blipFill>
                    <p:spPr bwMode="auto">
                      <a:xfrm>
                        <a:off x="609600" y="1377142"/>
                        <a:ext cx="8259688" cy="5410200"/>
                      </a:xfrm>
                      <a:prstGeom prst="rect">
                        <a:avLst/>
                      </a:prstGeom>
                      <a:noFill/>
                      <a:ln>
                        <a:noFill/>
                      </a:ln>
                      <a:extLst/>
                    </p:spPr>
                  </p:pic>
                </p:oleObj>
              </mc:Fallback>
            </mc:AlternateContent>
          </a:graphicData>
        </a:graphic>
      </p:graphicFrame>
    </p:spTree>
    <p:custDataLst>
      <p:tags r:id="rId2"/>
    </p:custDataLst>
    <p:extLst>
      <p:ext uri="{BB962C8B-B14F-4D97-AF65-F5344CB8AC3E}">
        <p14:creationId xmlns:p14="http://schemas.microsoft.com/office/powerpoint/2010/main" val="1879381933"/>
      </p:ext>
    </p:extLst>
  </p:cSld>
  <p:clrMapOvr>
    <a:masterClrMapping/>
  </p:clrMapOvr>
  <p:transition/>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2"/>
          <p:cNvSpPr>
            <a:spLocks noGrp="1" noChangeArrowheads="1"/>
          </p:cNvSpPr>
          <p:nvPr>
            <p:ph type="title"/>
          </p:nvPr>
        </p:nvSpPr>
        <p:spPr/>
        <p:txBody>
          <a:bodyPr/>
          <a:lstStyle/>
          <a:p>
            <a:pPr eaLnBrk="1" hangingPunct="1"/>
            <a:r>
              <a:rPr lang="en-US" sz="3200" smtClean="0"/>
              <a:t>Type 2 – Amaryl 4mg AM, 10u Lantus pm</a:t>
            </a:r>
          </a:p>
        </p:txBody>
      </p:sp>
      <p:graphicFrame>
        <p:nvGraphicFramePr>
          <p:cNvPr id="140291" name="Object 1024"/>
          <p:cNvGraphicFramePr>
            <a:graphicFrameLocks noGrp="1" noChangeAspect="1"/>
          </p:cNvGraphicFramePr>
          <p:nvPr>
            <p:ph sz="quarter" idx="1"/>
            <p:extLst/>
          </p:nvPr>
        </p:nvGraphicFramePr>
        <p:xfrm>
          <a:off x="451658" y="1371600"/>
          <a:ext cx="8200738" cy="5638800"/>
        </p:xfrm>
        <a:graphic>
          <a:graphicData uri="http://schemas.openxmlformats.org/presentationml/2006/ole">
            <mc:AlternateContent xmlns:mc="http://schemas.openxmlformats.org/markup-compatibility/2006">
              <mc:Choice xmlns:v="urn:schemas-microsoft-com:vml" Requires="v">
                <p:oleObj spid="_x0000_s88067" name="Document" r:id="rId5" imgW="7926118" imgH="5450139" progId="Word.Document.8">
                  <p:embed/>
                </p:oleObj>
              </mc:Choice>
              <mc:Fallback>
                <p:oleObj name="Document" r:id="rId5" imgW="7926118" imgH="5450139" progId="Word.Document.8">
                  <p:embed/>
                  <p:pic>
                    <p:nvPicPr>
                      <p:cNvPr id="0" name=""/>
                      <p:cNvPicPr>
                        <a:picLocks noChangeAspect="1" noChangeArrowheads="1"/>
                      </p:cNvPicPr>
                      <p:nvPr/>
                    </p:nvPicPr>
                    <p:blipFill>
                      <a:blip r:embed="rId6"/>
                      <a:srcRect/>
                      <a:stretch>
                        <a:fillRect/>
                      </a:stretch>
                    </p:blipFill>
                    <p:spPr bwMode="auto">
                      <a:xfrm>
                        <a:off x="451658" y="1371600"/>
                        <a:ext cx="8200738" cy="5638800"/>
                      </a:xfrm>
                      <a:prstGeom prst="rect">
                        <a:avLst/>
                      </a:prstGeom>
                      <a:noFill/>
                      <a:ln>
                        <a:noFill/>
                      </a:ln>
                      <a:extLst/>
                    </p:spPr>
                  </p:pic>
                </p:oleObj>
              </mc:Fallback>
            </mc:AlternateContent>
          </a:graphicData>
        </a:graphic>
      </p:graphicFrame>
    </p:spTree>
    <p:custDataLst>
      <p:tags r:id="rId2"/>
    </p:custDataLst>
    <p:extLst>
      <p:ext uri="{BB962C8B-B14F-4D97-AF65-F5344CB8AC3E}">
        <p14:creationId xmlns:p14="http://schemas.microsoft.com/office/powerpoint/2010/main" val="1323288753"/>
      </p:ext>
    </p:extLst>
  </p:cSld>
  <p:clrMapOvr>
    <a:masterClrMapping/>
  </p:clrMapOvr>
  <p:transition/>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2"/>
          <p:cNvSpPr>
            <a:spLocks noGrp="1" noChangeArrowheads="1"/>
          </p:cNvSpPr>
          <p:nvPr>
            <p:ph type="title"/>
          </p:nvPr>
        </p:nvSpPr>
        <p:spPr>
          <a:xfrm>
            <a:off x="457200" y="152400"/>
            <a:ext cx="8229600" cy="1371600"/>
          </a:xfrm>
        </p:spPr>
        <p:txBody>
          <a:bodyPr>
            <a:normAutofit fontScale="90000"/>
          </a:bodyPr>
          <a:lstStyle/>
          <a:p>
            <a:pPr eaLnBrk="1" hangingPunct="1"/>
            <a:r>
              <a:rPr lang="en-US" dirty="0" smtClean="0"/>
              <a:t>Basal Bolus – What Adjustments?  </a:t>
            </a:r>
            <a:br>
              <a:rPr lang="en-US" dirty="0" smtClean="0"/>
            </a:br>
            <a:r>
              <a:rPr lang="en-US" dirty="0" smtClean="0"/>
              <a:t>Pt weighs 80kg</a:t>
            </a:r>
          </a:p>
        </p:txBody>
      </p:sp>
      <p:graphicFrame>
        <p:nvGraphicFramePr>
          <p:cNvPr id="141315" name="Object 1024"/>
          <p:cNvGraphicFramePr>
            <a:graphicFrameLocks noGrp="1" noChangeAspect="1"/>
          </p:cNvGraphicFramePr>
          <p:nvPr>
            <p:ph sz="quarter" idx="1"/>
            <p:extLst/>
          </p:nvPr>
        </p:nvGraphicFramePr>
        <p:xfrm>
          <a:off x="457200" y="1560741"/>
          <a:ext cx="7705725" cy="5297260"/>
        </p:xfrm>
        <a:graphic>
          <a:graphicData uri="http://schemas.openxmlformats.org/presentationml/2006/ole">
            <mc:AlternateContent xmlns:mc="http://schemas.openxmlformats.org/markup-compatibility/2006">
              <mc:Choice xmlns:v="urn:schemas-microsoft-com:vml" Requires="v">
                <p:oleObj spid="_x0000_s89091" name="Document" r:id="rId5" imgW="7935497" imgH="5454818" progId="Word.Document.8">
                  <p:embed/>
                </p:oleObj>
              </mc:Choice>
              <mc:Fallback>
                <p:oleObj name="Document" r:id="rId5" imgW="7935497" imgH="5454818" progId="Word.Document.8">
                  <p:embed/>
                  <p:pic>
                    <p:nvPicPr>
                      <p:cNvPr id="0" name=""/>
                      <p:cNvPicPr>
                        <a:picLocks noChangeAspect="1" noChangeArrowheads="1"/>
                      </p:cNvPicPr>
                      <p:nvPr/>
                    </p:nvPicPr>
                    <p:blipFill>
                      <a:blip r:embed="rId6"/>
                      <a:srcRect/>
                      <a:stretch>
                        <a:fillRect/>
                      </a:stretch>
                    </p:blipFill>
                    <p:spPr bwMode="auto">
                      <a:xfrm>
                        <a:off x="457200" y="1560741"/>
                        <a:ext cx="7705725" cy="5297260"/>
                      </a:xfrm>
                      <a:prstGeom prst="rect">
                        <a:avLst/>
                      </a:prstGeom>
                      <a:noFill/>
                      <a:ln>
                        <a:noFill/>
                      </a:ln>
                      <a:extLst/>
                    </p:spPr>
                  </p:pic>
                </p:oleObj>
              </mc:Fallback>
            </mc:AlternateContent>
          </a:graphicData>
        </a:graphic>
      </p:graphicFrame>
    </p:spTree>
    <p:custDataLst>
      <p:tags r:id="rId2"/>
    </p:custDataLst>
    <p:extLst>
      <p:ext uri="{BB962C8B-B14F-4D97-AF65-F5344CB8AC3E}">
        <p14:creationId xmlns:p14="http://schemas.microsoft.com/office/powerpoint/2010/main" val="4016922167"/>
      </p:ext>
    </p:extLst>
  </p:cSld>
  <p:clrMapOvr>
    <a:masterClrMapping/>
  </p:clrMapOvr>
  <p:transition/>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2"/>
          <p:cNvSpPr>
            <a:spLocks noGrp="1" noChangeArrowheads="1"/>
          </p:cNvSpPr>
          <p:nvPr>
            <p:ph type="title"/>
          </p:nvPr>
        </p:nvSpPr>
        <p:spPr>
          <a:xfrm>
            <a:off x="457200" y="152400"/>
            <a:ext cx="8229600" cy="1203960"/>
          </a:xfrm>
        </p:spPr>
        <p:txBody>
          <a:bodyPr>
            <a:normAutofit fontScale="90000"/>
          </a:bodyPr>
          <a:lstStyle/>
          <a:p>
            <a:pPr eaLnBrk="1" hangingPunct="1"/>
            <a:r>
              <a:rPr lang="en-US" sz="3600" dirty="0" smtClean="0"/>
              <a:t>Intensive Diabetes Therapy</a:t>
            </a:r>
            <a:br>
              <a:rPr lang="en-US" sz="3600" dirty="0" smtClean="0"/>
            </a:br>
            <a:r>
              <a:rPr lang="en-US" sz="3600" dirty="0" smtClean="0"/>
              <a:t>Insulin Dosing Strategy</a:t>
            </a:r>
            <a:r>
              <a:rPr lang="en-US" dirty="0" smtClean="0"/>
              <a:t>	</a:t>
            </a:r>
          </a:p>
        </p:txBody>
      </p:sp>
      <p:sp>
        <p:nvSpPr>
          <p:cNvPr id="1752067" name="Rectangle 3"/>
          <p:cNvSpPr>
            <a:spLocks noGrp="1" noChangeArrowheads="1"/>
          </p:cNvSpPr>
          <p:nvPr>
            <p:ph sz="quarter" idx="1"/>
          </p:nvPr>
        </p:nvSpPr>
        <p:spPr>
          <a:xfrm>
            <a:off x="457200" y="1524000"/>
            <a:ext cx="8229600" cy="4632960"/>
          </a:xfrm>
        </p:spPr>
        <p:txBody>
          <a:bodyPr>
            <a:normAutofit/>
          </a:bodyPr>
          <a:lstStyle/>
          <a:p>
            <a:pPr eaLnBrk="1" hangingPunct="1">
              <a:buFont typeface="Wingdings" pitchFamily="2" charset="2"/>
              <a:buNone/>
              <a:defRPr/>
            </a:pPr>
            <a:r>
              <a:rPr lang="en-US" b="1" dirty="0" smtClean="0"/>
              <a:t>50/50 Rule</a:t>
            </a:r>
          </a:p>
          <a:p>
            <a:pPr eaLnBrk="1" hangingPunct="1">
              <a:defRPr/>
            </a:pPr>
            <a:r>
              <a:rPr lang="en-US" dirty="0" smtClean="0"/>
              <a:t>0.5-1.0 units/kg day</a:t>
            </a:r>
          </a:p>
          <a:p>
            <a:pPr eaLnBrk="1" hangingPunct="1">
              <a:defRPr/>
            </a:pPr>
            <a:endParaRPr lang="en-US" sz="1200" dirty="0" smtClean="0"/>
          </a:p>
          <a:p>
            <a:pPr eaLnBrk="1" hangingPunct="1">
              <a:defRPr/>
            </a:pPr>
            <a:endParaRPr lang="en-US" sz="1200" dirty="0" smtClean="0"/>
          </a:p>
          <a:p>
            <a:pPr eaLnBrk="1" hangingPunct="1">
              <a:defRPr/>
            </a:pPr>
            <a:r>
              <a:rPr lang="en-US" dirty="0" smtClean="0"/>
              <a:t>Basal = 50% of total  </a:t>
            </a:r>
            <a:endParaRPr lang="en-US" sz="3200" dirty="0" smtClean="0"/>
          </a:p>
          <a:p>
            <a:pPr lvl="1" eaLnBrk="1" hangingPunct="1">
              <a:buFont typeface="Monotype Sorts" pitchFamily="2" charset="2"/>
              <a:buBlip>
                <a:blip r:embed="rId4"/>
              </a:buBlip>
              <a:defRPr/>
            </a:pPr>
            <a:r>
              <a:rPr lang="en-US" dirty="0" err="1" smtClean="0">
                <a:solidFill>
                  <a:schemeClr val="tx1"/>
                </a:solidFill>
              </a:rPr>
              <a:t>Glargine</a:t>
            </a:r>
            <a:r>
              <a:rPr lang="en-US" dirty="0" smtClean="0">
                <a:solidFill>
                  <a:schemeClr val="tx1"/>
                </a:solidFill>
              </a:rPr>
              <a:t> QD</a:t>
            </a:r>
          </a:p>
          <a:p>
            <a:pPr lvl="1" eaLnBrk="1" hangingPunct="1">
              <a:buFont typeface="Monotype Sorts" pitchFamily="2" charset="2"/>
              <a:buBlip>
                <a:blip r:embed="rId4"/>
              </a:buBlip>
              <a:defRPr/>
            </a:pPr>
            <a:r>
              <a:rPr lang="en-US" dirty="0" smtClean="0">
                <a:solidFill>
                  <a:schemeClr val="tx1"/>
                </a:solidFill>
              </a:rPr>
              <a:t>NPH or </a:t>
            </a:r>
            <a:r>
              <a:rPr lang="en-US" dirty="0" err="1" smtClean="0">
                <a:solidFill>
                  <a:schemeClr val="tx1"/>
                </a:solidFill>
              </a:rPr>
              <a:t>Detemir</a:t>
            </a:r>
            <a:r>
              <a:rPr lang="en-US" dirty="0" smtClean="0">
                <a:solidFill>
                  <a:schemeClr val="tx1"/>
                </a:solidFill>
              </a:rPr>
              <a:t> BID</a:t>
            </a:r>
            <a:endParaRPr lang="en-US" sz="1200" dirty="0" smtClean="0">
              <a:solidFill>
                <a:schemeClr val="tx1"/>
              </a:solidFill>
            </a:endParaRPr>
          </a:p>
          <a:p>
            <a:pPr eaLnBrk="1" hangingPunct="1">
              <a:buFont typeface="Monotype Sorts" pitchFamily="2" charset="2"/>
              <a:buBlip>
                <a:blip r:embed="rId5"/>
              </a:buBlip>
              <a:defRPr/>
            </a:pPr>
            <a:endParaRPr lang="en-US" sz="900" dirty="0" smtClean="0"/>
          </a:p>
          <a:p>
            <a:pPr eaLnBrk="1" hangingPunct="1">
              <a:buFont typeface="Monotype Sorts" pitchFamily="2" charset="2"/>
              <a:buNone/>
              <a:defRPr/>
            </a:pPr>
            <a:endParaRPr lang="en-US" sz="1800" dirty="0" smtClean="0"/>
          </a:p>
          <a:p>
            <a:pPr eaLnBrk="1" hangingPunct="1">
              <a:buFont typeface="Monotype Sorts" pitchFamily="2" charset="2"/>
              <a:buBlip>
                <a:blip r:embed="rId5"/>
              </a:buBlip>
              <a:defRPr/>
            </a:pPr>
            <a:r>
              <a:rPr lang="en-US" sz="2400" dirty="0" smtClean="0"/>
              <a:t>Bolus = 50% of total</a:t>
            </a:r>
          </a:p>
          <a:p>
            <a:pPr lvl="1" eaLnBrk="1" hangingPunct="1">
              <a:buFont typeface="Monotype Sorts" pitchFamily="2" charset="2"/>
              <a:buBlip>
                <a:blip r:embed="rId4"/>
              </a:buBlip>
              <a:defRPr/>
            </a:pPr>
            <a:r>
              <a:rPr lang="en-US" dirty="0" smtClean="0">
                <a:solidFill>
                  <a:schemeClr val="tx1"/>
                </a:solidFill>
              </a:rPr>
              <a:t>usually divided into 3 meals</a:t>
            </a:r>
            <a:endParaRPr lang="en-US" sz="2000" dirty="0" smtClean="0">
              <a:solidFill>
                <a:schemeClr val="tx1"/>
              </a:solidFill>
            </a:endParaRPr>
          </a:p>
        </p:txBody>
      </p:sp>
      <p:sp>
        <p:nvSpPr>
          <p:cNvPr id="1752068" name="Rectangle 4"/>
          <p:cNvSpPr>
            <a:spLocks noGrp="1" noChangeArrowheads="1"/>
          </p:cNvSpPr>
          <p:nvPr>
            <p:ph sz="half" idx="4294967295"/>
          </p:nvPr>
        </p:nvSpPr>
        <p:spPr>
          <a:xfrm>
            <a:off x="5257800" y="1524000"/>
            <a:ext cx="3752850" cy="4709160"/>
          </a:xfrm>
        </p:spPr>
        <p:txBody>
          <a:bodyPr>
            <a:normAutofit lnSpcReduction="10000"/>
          </a:bodyPr>
          <a:lstStyle/>
          <a:p>
            <a:pPr eaLnBrk="1" hangingPunct="1">
              <a:buFont typeface="Wingdings" pitchFamily="2" charset="2"/>
              <a:buNone/>
              <a:defRPr/>
            </a:pPr>
            <a:r>
              <a:rPr lang="en-US" sz="2400" b="1" dirty="0" smtClean="0"/>
              <a:t>Example </a:t>
            </a:r>
          </a:p>
          <a:p>
            <a:pPr eaLnBrk="1" hangingPunct="1">
              <a:defRPr/>
            </a:pPr>
            <a:r>
              <a:rPr lang="en-US" sz="2400" dirty="0" err="1" smtClean="0"/>
              <a:t>Wt</a:t>
            </a:r>
            <a:r>
              <a:rPr lang="en-US" sz="2400" dirty="0" smtClean="0"/>
              <a:t> 50kg x 0.5 = 25 units of insulin/day</a:t>
            </a:r>
          </a:p>
          <a:p>
            <a:pPr eaLnBrk="1" hangingPunct="1">
              <a:defRPr/>
            </a:pPr>
            <a:endParaRPr lang="en-US" sz="800" dirty="0" smtClean="0"/>
          </a:p>
          <a:p>
            <a:pPr eaLnBrk="1" hangingPunct="1">
              <a:defRPr/>
            </a:pPr>
            <a:r>
              <a:rPr lang="en-US" sz="2400" dirty="0" smtClean="0"/>
              <a:t>Basal dose:  13 units</a:t>
            </a:r>
          </a:p>
          <a:p>
            <a:pPr lvl="1" eaLnBrk="1" hangingPunct="1">
              <a:buFont typeface="Monotype Sorts" pitchFamily="2" charset="2"/>
              <a:buBlip>
                <a:blip r:embed="rId4"/>
              </a:buBlip>
              <a:defRPr/>
            </a:pPr>
            <a:r>
              <a:rPr lang="en-US" dirty="0" err="1" smtClean="0">
                <a:solidFill>
                  <a:schemeClr val="tx1"/>
                </a:solidFill>
              </a:rPr>
              <a:t>Glargine</a:t>
            </a:r>
            <a:r>
              <a:rPr lang="en-US" dirty="0" smtClean="0">
                <a:solidFill>
                  <a:schemeClr val="tx1"/>
                </a:solidFill>
              </a:rPr>
              <a:t> 13 units QD</a:t>
            </a:r>
          </a:p>
          <a:p>
            <a:pPr lvl="1" eaLnBrk="1" hangingPunct="1">
              <a:buFont typeface="Monotype Sorts" pitchFamily="2" charset="2"/>
              <a:buBlip>
                <a:blip r:embed="rId4"/>
              </a:buBlip>
              <a:defRPr/>
            </a:pPr>
            <a:r>
              <a:rPr lang="en-US" dirty="0" smtClean="0">
                <a:solidFill>
                  <a:schemeClr val="tx1"/>
                </a:solidFill>
              </a:rPr>
              <a:t>NPH/</a:t>
            </a:r>
            <a:r>
              <a:rPr lang="en-US" dirty="0" err="1" smtClean="0">
                <a:solidFill>
                  <a:schemeClr val="tx1"/>
                </a:solidFill>
              </a:rPr>
              <a:t>Detemir</a:t>
            </a:r>
            <a:r>
              <a:rPr lang="en-US" dirty="0" smtClean="0">
                <a:solidFill>
                  <a:schemeClr val="tx1"/>
                </a:solidFill>
              </a:rPr>
              <a:t> 6u BID</a:t>
            </a:r>
          </a:p>
          <a:p>
            <a:pPr eaLnBrk="1" hangingPunct="1">
              <a:buFont typeface="Wingdings" pitchFamily="2" charset="2"/>
              <a:buNone/>
              <a:defRPr/>
            </a:pPr>
            <a:endParaRPr lang="en-US" sz="2400" dirty="0" smtClean="0"/>
          </a:p>
          <a:p>
            <a:pPr eaLnBrk="1" hangingPunct="1">
              <a:defRPr/>
            </a:pPr>
            <a:r>
              <a:rPr lang="en-US" sz="2400" dirty="0" smtClean="0"/>
              <a:t>Bolus dose: 12 units</a:t>
            </a:r>
          </a:p>
          <a:p>
            <a:pPr lvl="1" eaLnBrk="1" hangingPunct="1">
              <a:defRPr/>
            </a:pPr>
            <a:r>
              <a:rPr lang="en-US" dirty="0" smtClean="0">
                <a:solidFill>
                  <a:schemeClr val="tx1"/>
                </a:solidFill>
              </a:rPr>
              <a:t>4 units </a:t>
            </a:r>
            <a:r>
              <a:rPr lang="en-US" dirty="0" err="1" smtClean="0">
                <a:solidFill>
                  <a:schemeClr val="tx1"/>
                </a:solidFill>
              </a:rPr>
              <a:t>NovoLog</a:t>
            </a:r>
            <a:r>
              <a:rPr lang="en-US" dirty="0" smtClean="0">
                <a:solidFill>
                  <a:schemeClr val="tx1"/>
                </a:solidFill>
              </a:rPr>
              <a:t>, </a:t>
            </a:r>
            <a:r>
              <a:rPr lang="en-US" dirty="0" err="1" smtClean="0">
                <a:solidFill>
                  <a:schemeClr val="tx1"/>
                </a:solidFill>
              </a:rPr>
              <a:t>Apidra</a:t>
            </a:r>
            <a:r>
              <a:rPr lang="en-US" dirty="0" smtClean="0">
                <a:solidFill>
                  <a:schemeClr val="tx1"/>
                </a:solidFill>
              </a:rPr>
              <a:t> Humalog, Regular each meal</a:t>
            </a:r>
          </a:p>
          <a:p>
            <a:pPr eaLnBrk="1" hangingPunct="1">
              <a:buFont typeface="Wingdings" pitchFamily="2" charset="2"/>
              <a:buNone/>
              <a:defRPr/>
            </a:pPr>
            <a:endParaRPr lang="en-US" sz="2200" dirty="0" smtClean="0"/>
          </a:p>
        </p:txBody>
      </p:sp>
    </p:spTree>
    <p:custDataLst>
      <p:tags r:id="rId1"/>
    </p:custDataLst>
    <p:extLst>
      <p:ext uri="{BB962C8B-B14F-4D97-AF65-F5344CB8AC3E}">
        <p14:creationId xmlns:p14="http://schemas.microsoft.com/office/powerpoint/2010/main" val="934991523"/>
      </p:ext>
    </p:extLst>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752068">
                                            <p:txEl>
                                              <p:pRg st="0" end="0"/>
                                            </p:txEl>
                                          </p:spTgt>
                                        </p:tgtEl>
                                        <p:attrNameLst>
                                          <p:attrName>style.visibility</p:attrName>
                                        </p:attrNameLst>
                                      </p:cBhvr>
                                      <p:to>
                                        <p:strVal val="visible"/>
                                      </p:to>
                                    </p:set>
                                    <p:anim calcmode="lin" valueType="num">
                                      <p:cBhvr additive="base">
                                        <p:cTn id="7" dur="500" fill="hold"/>
                                        <p:tgtEl>
                                          <p:spTgt spid="1752068">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75206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752068">
                                            <p:txEl>
                                              <p:pRg st="1" end="1"/>
                                            </p:txEl>
                                          </p:spTgt>
                                        </p:tgtEl>
                                        <p:attrNameLst>
                                          <p:attrName>style.visibility</p:attrName>
                                        </p:attrNameLst>
                                      </p:cBhvr>
                                      <p:to>
                                        <p:strVal val="visible"/>
                                      </p:to>
                                    </p:set>
                                    <p:anim calcmode="lin" valueType="num">
                                      <p:cBhvr additive="base">
                                        <p:cTn id="13" dur="500" fill="hold"/>
                                        <p:tgtEl>
                                          <p:spTgt spid="1752068">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752068">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752068">
                                            <p:txEl>
                                              <p:pRg st="3" end="3"/>
                                            </p:txEl>
                                          </p:spTgt>
                                        </p:tgtEl>
                                        <p:attrNameLst>
                                          <p:attrName>style.visibility</p:attrName>
                                        </p:attrNameLst>
                                      </p:cBhvr>
                                      <p:to>
                                        <p:strVal val="visible"/>
                                      </p:to>
                                    </p:set>
                                    <p:anim calcmode="lin" valueType="num">
                                      <p:cBhvr additive="base">
                                        <p:cTn id="19" dur="500" fill="hold"/>
                                        <p:tgtEl>
                                          <p:spTgt spid="1752068">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752068">
                                            <p:txEl>
                                              <p:pRg st="3" end="3"/>
                                            </p:txEl>
                                          </p:spTgt>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752068">
                                            <p:txEl>
                                              <p:pRg st="4" end="4"/>
                                            </p:txEl>
                                          </p:spTgt>
                                        </p:tgtEl>
                                        <p:attrNameLst>
                                          <p:attrName>style.visibility</p:attrName>
                                        </p:attrNameLst>
                                      </p:cBhvr>
                                      <p:to>
                                        <p:strVal val="visible"/>
                                      </p:to>
                                    </p:set>
                                    <p:anim calcmode="lin" valueType="num">
                                      <p:cBhvr additive="base">
                                        <p:cTn id="23" dur="500" fill="hold"/>
                                        <p:tgtEl>
                                          <p:spTgt spid="1752068">
                                            <p:txEl>
                                              <p:pRg st="4" end="4"/>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1752068">
                                            <p:txEl>
                                              <p:pRg st="4" end="4"/>
                                            </p:txEl>
                                          </p:spTgt>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1752068">
                                            <p:txEl>
                                              <p:pRg st="5" end="5"/>
                                            </p:txEl>
                                          </p:spTgt>
                                        </p:tgtEl>
                                        <p:attrNameLst>
                                          <p:attrName>style.visibility</p:attrName>
                                        </p:attrNameLst>
                                      </p:cBhvr>
                                      <p:to>
                                        <p:strVal val="visible"/>
                                      </p:to>
                                    </p:set>
                                    <p:anim calcmode="lin" valueType="num">
                                      <p:cBhvr additive="base">
                                        <p:cTn id="27" dur="500" fill="hold"/>
                                        <p:tgtEl>
                                          <p:spTgt spid="1752068">
                                            <p:txEl>
                                              <p:pRg st="5" end="5"/>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1752068">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29" fill="hold" nodeType="clickPar">
                      <p:stCondLst>
                        <p:cond delay="indefinite"/>
                      </p:stCondLst>
                      <p:childTnLst>
                        <p:par>
                          <p:cTn id="30" fill="hold" nodeType="withGroup">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1752068">
                                            <p:txEl>
                                              <p:pRg st="7" end="7"/>
                                            </p:txEl>
                                          </p:spTgt>
                                        </p:tgtEl>
                                        <p:attrNameLst>
                                          <p:attrName>style.visibility</p:attrName>
                                        </p:attrNameLst>
                                      </p:cBhvr>
                                      <p:to>
                                        <p:strVal val="visible"/>
                                      </p:to>
                                    </p:set>
                                    <p:anim calcmode="lin" valueType="num">
                                      <p:cBhvr additive="base">
                                        <p:cTn id="33" dur="500" fill="hold"/>
                                        <p:tgtEl>
                                          <p:spTgt spid="1752068">
                                            <p:txEl>
                                              <p:pRg st="7" end="7"/>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1752068">
                                            <p:txEl>
                                              <p:pRg st="7" end="7"/>
                                            </p:txEl>
                                          </p:spTgt>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1752068">
                                            <p:txEl>
                                              <p:pRg st="8" end="8"/>
                                            </p:txEl>
                                          </p:spTgt>
                                        </p:tgtEl>
                                        <p:attrNameLst>
                                          <p:attrName>style.visibility</p:attrName>
                                        </p:attrNameLst>
                                      </p:cBhvr>
                                      <p:to>
                                        <p:strVal val="visible"/>
                                      </p:to>
                                    </p:set>
                                    <p:anim calcmode="lin" valueType="num">
                                      <p:cBhvr additive="base">
                                        <p:cTn id="37" dur="500" fill="hold"/>
                                        <p:tgtEl>
                                          <p:spTgt spid="1752068">
                                            <p:txEl>
                                              <p:pRg st="8" end="8"/>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752068">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52068" grpId="0" build="p"/>
    </p:bld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2"/>
          <p:cNvSpPr>
            <a:spLocks noGrp="1" noChangeArrowheads="1"/>
          </p:cNvSpPr>
          <p:nvPr>
            <p:ph type="title"/>
          </p:nvPr>
        </p:nvSpPr>
        <p:spPr/>
        <p:txBody>
          <a:bodyPr>
            <a:normAutofit fontScale="90000"/>
          </a:bodyPr>
          <a:lstStyle/>
          <a:p>
            <a:pPr eaLnBrk="1" hangingPunct="1"/>
            <a:r>
              <a:rPr lang="en-US" sz="3600" smtClean="0"/>
              <a:t>Intensive Diabetes Therapy</a:t>
            </a:r>
            <a:br>
              <a:rPr lang="en-US" sz="3600" smtClean="0"/>
            </a:br>
            <a:r>
              <a:rPr lang="en-US" sz="3600" smtClean="0"/>
              <a:t>Insulin Dosing Strategy	</a:t>
            </a:r>
          </a:p>
        </p:txBody>
      </p:sp>
      <p:sp>
        <p:nvSpPr>
          <p:cNvPr id="1753091" name="Rectangle 3"/>
          <p:cNvSpPr>
            <a:spLocks noGrp="1" noChangeArrowheads="1"/>
          </p:cNvSpPr>
          <p:nvPr>
            <p:ph sz="quarter" idx="1"/>
          </p:nvPr>
        </p:nvSpPr>
        <p:spPr>
          <a:xfrm>
            <a:off x="457200" y="1219200"/>
            <a:ext cx="4114800" cy="4937760"/>
          </a:xfrm>
        </p:spPr>
        <p:txBody>
          <a:bodyPr>
            <a:normAutofit/>
          </a:bodyPr>
          <a:lstStyle/>
          <a:p>
            <a:pPr eaLnBrk="1" hangingPunct="1">
              <a:buFont typeface="Wingdings" pitchFamily="2" charset="2"/>
              <a:buNone/>
              <a:defRPr/>
            </a:pPr>
            <a:r>
              <a:rPr lang="en-US" b="1" dirty="0" smtClean="0"/>
              <a:t>50/50 Rule</a:t>
            </a:r>
          </a:p>
          <a:p>
            <a:pPr eaLnBrk="1" hangingPunct="1">
              <a:defRPr/>
            </a:pPr>
            <a:r>
              <a:rPr lang="en-US" dirty="0" smtClean="0"/>
              <a:t>0.5-1.0 units/kg day</a:t>
            </a:r>
          </a:p>
          <a:p>
            <a:pPr eaLnBrk="1" hangingPunct="1">
              <a:buFont typeface="Wingdings" pitchFamily="2" charset="2"/>
              <a:buNone/>
              <a:defRPr/>
            </a:pPr>
            <a:endParaRPr lang="en-US" sz="1400" dirty="0" smtClean="0"/>
          </a:p>
          <a:p>
            <a:pPr eaLnBrk="1" hangingPunct="1">
              <a:defRPr/>
            </a:pPr>
            <a:r>
              <a:rPr lang="en-US" sz="3200" dirty="0" smtClean="0"/>
              <a:t>Basal = 50% of total  </a:t>
            </a:r>
          </a:p>
          <a:p>
            <a:pPr lvl="1" eaLnBrk="1" hangingPunct="1">
              <a:buFont typeface="Monotype Sorts" pitchFamily="2" charset="2"/>
              <a:buBlip>
                <a:blip r:embed="rId4"/>
              </a:buBlip>
              <a:defRPr/>
            </a:pPr>
            <a:r>
              <a:rPr lang="en-US" sz="2800" dirty="0" err="1" smtClean="0">
                <a:solidFill>
                  <a:schemeClr val="tx1"/>
                </a:solidFill>
              </a:rPr>
              <a:t>Glargine</a:t>
            </a:r>
            <a:r>
              <a:rPr lang="en-US" sz="2800" dirty="0" smtClean="0">
                <a:solidFill>
                  <a:schemeClr val="tx1"/>
                </a:solidFill>
              </a:rPr>
              <a:t> QD</a:t>
            </a:r>
          </a:p>
          <a:p>
            <a:pPr lvl="1" eaLnBrk="1" hangingPunct="1">
              <a:buFont typeface="Monotype Sorts" pitchFamily="2" charset="2"/>
              <a:buBlip>
                <a:blip r:embed="rId4"/>
              </a:buBlip>
              <a:defRPr/>
            </a:pPr>
            <a:r>
              <a:rPr lang="en-US" sz="2800" dirty="0" smtClean="0">
                <a:solidFill>
                  <a:schemeClr val="tx1"/>
                </a:solidFill>
              </a:rPr>
              <a:t>NPH or </a:t>
            </a:r>
            <a:r>
              <a:rPr lang="en-US" sz="2800" dirty="0" err="1" smtClean="0">
                <a:solidFill>
                  <a:schemeClr val="tx1"/>
                </a:solidFill>
              </a:rPr>
              <a:t>Detemir</a:t>
            </a:r>
            <a:r>
              <a:rPr lang="en-US" sz="2800" dirty="0" smtClean="0">
                <a:solidFill>
                  <a:schemeClr val="tx1"/>
                </a:solidFill>
              </a:rPr>
              <a:t> BID</a:t>
            </a:r>
            <a:endParaRPr lang="en-US" sz="2000" dirty="0" smtClean="0">
              <a:solidFill>
                <a:schemeClr val="tx1"/>
              </a:solidFill>
            </a:endParaRPr>
          </a:p>
          <a:p>
            <a:pPr eaLnBrk="1" hangingPunct="1">
              <a:buFont typeface="Monotype Sorts" pitchFamily="2" charset="2"/>
              <a:buBlip>
                <a:blip r:embed="rId5"/>
              </a:buBlip>
              <a:defRPr/>
            </a:pPr>
            <a:r>
              <a:rPr lang="en-US" dirty="0" smtClean="0"/>
              <a:t>Bolus = 50% of total</a:t>
            </a:r>
          </a:p>
          <a:p>
            <a:pPr lvl="1" eaLnBrk="1" hangingPunct="1">
              <a:buFont typeface="Monotype Sorts" pitchFamily="2" charset="2"/>
              <a:buBlip>
                <a:blip r:embed="rId4"/>
              </a:buBlip>
              <a:defRPr/>
            </a:pPr>
            <a:r>
              <a:rPr lang="en-US" sz="2800" dirty="0" smtClean="0">
                <a:solidFill>
                  <a:schemeClr val="tx1"/>
                </a:solidFill>
              </a:rPr>
              <a:t>usually divided into 3 meals</a:t>
            </a:r>
          </a:p>
        </p:txBody>
      </p:sp>
      <p:sp>
        <p:nvSpPr>
          <p:cNvPr id="1753092" name="Rectangle 4"/>
          <p:cNvSpPr>
            <a:spLocks noGrp="1" noChangeArrowheads="1"/>
          </p:cNvSpPr>
          <p:nvPr>
            <p:ph sz="half" idx="4294967295"/>
          </p:nvPr>
        </p:nvSpPr>
        <p:spPr>
          <a:xfrm>
            <a:off x="4572000" y="1386840"/>
            <a:ext cx="4267200" cy="4876800"/>
          </a:xfrm>
        </p:spPr>
        <p:txBody>
          <a:bodyPr>
            <a:normAutofit lnSpcReduction="10000"/>
          </a:bodyPr>
          <a:lstStyle/>
          <a:p>
            <a:pPr eaLnBrk="1" hangingPunct="1">
              <a:buFont typeface="Wingdings" pitchFamily="2" charset="2"/>
              <a:buNone/>
              <a:defRPr/>
            </a:pPr>
            <a:r>
              <a:rPr lang="en-US" b="1" dirty="0" smtClean="0"/>
              <a:t>Example – You Try</a:t>
            </a:r>
          </a:p>
          <a:p>
            <a:pPr eaLnBrk="1" hangingPunct="1">
              <a:defRPr/>
            </a:pPr>
            <a:r>
              <a:rPr lang="en-US" dirty="0" err="1" smtClean="0"/>
              <a:t>Wt</a:t>
            </a:r>
            <a:r>
              <a:rPr lang="en-US" dirty="0" smtClean="0"/>
              <a:t> 60 kg x 0.5 = ___ units of insulin/day</a:t>
            </a:r>
          </a:p>
          <a:p>
            <a:pPr eaLnBrk="1" hangingPunct="1">
              <a:defRPr/>
            </a:pPr>
            <a:endParaRPr lang="en-US" sz="900" dirty="0" smtClean="0"/>
          </a:p>
          <a:p>
            <a:pPr eaLnBrk="1" hangingPunct="1">
              <a:defRPr/>
            </a:pPr>
            <a:r>
              <a:rPr lang="en-US" dirty="0" smtClean="0"/>
              <a:t>Basal dose: ____ units</a:t>
            </a:r>
          </a:p>
          <a:p>
            <a:pPr lvl="1" eaLnBrk="1" hangingPunct="1">
              <a:buFont typeface="Monotype Sorts" pitchFamily="2" charset="2"/>
              <a:buBlip>
                <a:blip r:embed="rId4"/>
              </a:buBlip>
              <a:defRPr/>
            </a:pPr>
            <a:r>
              <a:rPr lang="en-US" sz="2800" dirty="0" err="1" smtClean="0">
                <a:solidFill>
                  <a:schemeClr val="tx1"/>
                </a:solidFill>
              </a:rPr>
              <a:t>Glargine</a:t>
            </a:r>
            <a:r>
              <a:rPr lang="en-US" sz="2800" dirty="0" smtClean="0">
                <a:solidFill>
                  <a:schemeClr val="tx1"/>
                </a:solidFill>
              </a:rPr>
              <a:t> ____ QD</a:t>
            </a:r>
          </a:p>
          <a:p>
            <a:pPr lvl="1" eaLnBrk="1" hangingPunct="1">
              <a:buFont typeface="Monotype Sorts" pitchFamily="2" charset="2"/>
              <a:buBlip>
                <a:blip r:embed="rId4"/>
              </a:buBlip>
              <a:defRPr/>
            </a:pPr>
            <a:r>
              <a:rPr lang="en-US" sz="2800" dirty="0" smtClean="0">
                <a:solidFill>
                  <a:schemeClr val="tx1"/>
                </a:solidFill>
              </a:rPr>
              <a:t>NPH/</a:t>
            </a:r>
            <a:r>
              <a:rPr lang="en-US" sz="2800" dirty="0" err="1" smtClean="0">
                <a:solidFill>
                  <a:schemeClr val="tx1"/>
                </a:solidFill>
              </a:rPr>
              <a:t>Detemir</a:t>
            </a:r>
            <a:r>
              <a:rPr lang="en-US" sz="2800" dirty="0" smtClean="0">
                <a:solidFill>
                  <a:schemeClr val="tx1"/>
                </a:solidFill>
              </a:rPr>
              <a:t> __ BID</a:t>
            </a:r>
          </a:p>
          <a:p>
            <a:pPr lvl="1" eaLnBrk="1" hangingPunct="1">
              <a:buFont typeface="Wingdings" pitchFamily="2" charset="2"/>
              <a:buNone/>
              <a:defRPr/>
            </a:pPr>
            <a:endParaRPr lang="en-US" dirty="0" smtClean="0">
              <a:solidFill>
                <a:schemeClr val="tx1"/>
              </a:solidFill>
            </a:endParaRPr>
          </a:p>
          <a:p>
            <a:pPr eaLnBrk="1" hangingPunct="1">
              <a:defRPr/>
            </a:pPr>
            <a:r>
              <a:rPr lang="en-US" dirty="0" smtClean="0"/>
              <a:t>Bolus dose: ____ units</a:t>
            </a:r>
          </a:p>
          <a:p>
            <a:pPr>
              <a:spcBef>
                <a:spcPct val="0"/>
              </a:spcBef>
              <a:buClrTx/>
              <a:buSzTx/>
              <a:buFontTx/>
              <a:buNone/>
              <a:defRPr/>
            </a:pPr>
            <a:r>
              <a:rPr lang="en-US" dirty="0" smtClean="0"/>
              <a:t>    ___</a:t>
            </a:r>
            <a:r>
              <a:rPr lang="en-US" sz="2400" dirty="0" smtClean="0"/>
              <a:t>units </a:t>
            </a:r>
            <a:r>
              <a:rPr lang="en-US" sz="2400" dirty="0" err="1" smtClean="0"/>
              <a:t>NovoLog</a:t>
            </a:r>
            <a:r>
              <a:rPr lang="en-US" sz="2400" dirty="0" smtClean="0"/>
              <a:t>, </a:t>
            </a:r>
            <a:r>
              <a:rPr lang="en-US" sz="2400" dirty="0" err="1" smtClean="0"/>
              <a:t>Apidra</a:t>
            </a:r>
            <a:r>
              <a:rPr lang="en-US" sz="2400" dirty="0" smtClean="0"/>
              <a:t> Humalog, </a:t>
            </a:r>
            <a:r>
              <a:rPr lang="en-US" sz="2400" dirty="0" err="1" smtClean="0"/>
              <a:t>Reg</a:t>
            </a:r>
            <a:r>
              <a:rPr lang="en-US" sz="2400" dirty="0" smtClean="0"/>
              <a:t> each meal</a:t>
            </a:r>
          </a:p>
        </p:txBody>
      </p:sp>
    </p:spTree>
    <p:custDataLst>
      <p:tags r:id="rId1"/>
    </p:custDataLst>
    <p:extLst>
      <p:ext uri="{BB962C8B-B14F-4D97-AF65-F5344CB8AC3E}">
        <p14:creationId xmlns:p14="http://schemas.microsoft.com/office/powerpoint/2010/main" val="2303463045"/>
      </p:ext>
    </p:extLst>
  </p:cSld>
  <p:clrMapOvr>
    <a:masterClrMapping/>
  </p:clrMapOvr>
  <p:transition>
    <p:random/>
  </p:transition>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2"/>
          <p:cNvSpPr>
            <a:spLocks noGrp="1" noChangeArrowheads="1"/>
          </p:cNvSpPr>
          <p:nvPr>
            <p:ph type="title"/>
          </p:nvPr>
        </p:nvSpPr>
        <p:spPr>
          <a:xfrm>
            <a:off x="457200" y="152400"/>
            <a:ext cx="8229600" cy="1219200"/>
          </a:xfrm>
        </p:spPr>
        <p:txBody>
          <a:bodyPr>
            <a:normAutofit fontScale="90000"/>
          </a:bodyPr>
          <a:lstStyle/>
          <a:p>
            <a:pPr eaLnBrk="1" hangingPunct="1"/>
            <a:r>
              <a:rPr lang="en-US" dirty="0" smtClean="0"/>
              <a:t>Intensive Diabetes Therapy</a:t>
            </a:r>
            <a:br>
              <a:rPr lang="en-US" dirty="0" smtClean="0"/>
            </a:br>
            <a:r>
              <a:rPr lang="en-US" dirty="0" smtClean="0"/>
              <a:t>Insulin Dosing Strategy	</a:t>
            </a:r>
          </a:p>
        </p:txBody>
      </p:sp>
      <p:sp>
        <p:nvSpPr>
          <p:cNvPr id="1754115" name="Rectangle 3"/>
          <p:cNvSpPr>
            <a:spLocks noGrp="1" noChangeArrowheads="1"/>
          </p:cNvSpPr>
          <p:nvPr>
            <p:ph sz="quarter" idx="1"/>
          </p:nvPr>
        </p:nvSpPr>
        <p:spPr>
          <a:xfrm>
            <a:off x="457200" y="1600200"/>
            <a:ext cx="3810000" cy="4556760"/>
          </a:xfrm>
        </p:spPr>
        <p:txBody>
          <a:bodyPr>
            <a:normAutofit/>
          </a:bodyPr>
          <a:lstStyle/>
          <a:p>
            <a:pPr eaLnBrk="1" hangingPunct="1">
              <a:buFont typeface="Wingdings" pitchFamily="2" charset="2"/>
              <a:buNone/>
              <a:defRPr/>
            </a:pPr>
            <a:r>
              <a:rPr lang="en-US" b="1" dirty="0" smtClean="0"/>
              <a:t>50/50 Rule</a:t>
            </a:r>
          </a:p>
          <a:p>
            <a:pPr eaLnBrk="1" hangingPunct="1">
              <a:defRPr/>
            </a:pPr>
            <a:r>
              <a:rPr lang="en-US" dirty="0" smtClean="0"/>
              <a:t>0.5-1.0 units/kg day</a:t>
            </a:r>
          </a:p>
          <a:p>
            <a:pPr eaLnBrk="1" hangingPunct="1">
              <a:buFont typeface="Wingdings" pitchFamily="2" charset="2"/>
              <a:buNone/>
              <a:defRPr/>
            </a:pPr>
            <a:endParaRPr lang="en-US" sz="1400" dirty="0" smtClean="0"/>
          </a:p>
          <a:p>
            <a:pPr eaLnBrk="1" hangingPunct="1">
              <a:defRPr/>
            </a:pPr>
            <a:r>
              <a:rPr lang="en-US" sz="3200" dirty="0" smtClean="0"/>
              <a:t>Basal = 50% of total  </a:t>
            </a:r>
          </a:p>
          <a:p>
            <a:pPr lvl="1" eaLnBrk="1" hangingPunct="1">
              <a:buFont typeface="Monotype Sorts" pitchFamily="2" charset="2"/>
              <a:buBlip>
                <a:blip r:embed="rId4"/>
              </a:buBlip>
              <a:defRPr/>
            </a:pPr>
            <a:r>
              <a:rPr lang="en-US" sz="3000" dirty="0" err="1" smtClean="0">
                <a:solidFill>
                  <a:schemeClr val="tx1"/>
                </a:solidFill>
              </a:rPr>
              <a:t>Glargine</a:t>
            </a:r>
            <a:r>
              <a:rPr lang="en-US" sz="3000" dirty="0" smtClean="0">
                <a:solidFill>
                  <a:schemeClr val="tx1"/>
                </a:solidFill>
              </a:rPr>
              <a:t> QD</a:t>
            </a:r>
          </a:p>
          <a:p>
            <a:pPr lvl="1" eaLnBrk="1" hangingPunct="1">
              <a:buFont typeface="Monotype Sorts" pitchFamily="2" charset="2"/>
              <a:buBlip>
                <a:blip r:embed="rId4"/>
              </a:buBlip>
              <a:defRPr/>
            </a:pPr>
            <a:r>
              <a:rPr lang="en-US" sz="3000" dirty="0" smtClean="0">
                <a:solidFill>
                  <a:schemeClr val="tx1"/>
                </a:solidFill>
              </a:rPr>
              <a:t>NPH or </a:t>
            </a:r>
            <a:r>
              <a:rPr lang="en-US" sz="3000" dirty="0" err="1" smtClean="0">
                <a:solidFill>
                  <a:schemeClr val="tx1"/>
                </a:solidFill>
              </a:rPr>
              <a:t>Detemir</a:t>
            </a:r>
            <a:r>
              <a:rPr lang="en-US" sz="3000" dirty="0" smtClean="0">
                <a:solidFill>
                  <a:schemeClr val="tx1"/>
                </a:solidFill>
              </a:rPr>
              <a:t> BID</a:t>
            </a:r>
            <a:endParaRPr lang="en-US" sz="2600" dirty="0" smtClean="0">
              <a:solidFill>
                <a:schemeClr val="tx1"/>
              </a:solidFill>
            </a:endParaRPr>
          </a:p>
          <a:p>
            <a:pPr eaLnBrk="1" hangingPunct="1">
              <a:buFont typeface="Monotype Sorts" pitchFamily="2" charset="2"/>
              <a:buBlip>
                <a:blip r:embed="rId5"/>
              </a:buBlip>
              <a:defRPr/>
            </a:pPr>
            <a:r>
              <a:rPr lang="en-US" sz="3000" dirty="0" smtClean="0"/>
              <a:t>Bolus = 50% of total</a:t>
            </a:r>
          </a:p>
          <a:p>
            <a:pPr lvl="1" eaLnBrk="1" hangingPunct="1">
              <a:buFont typeface="Monotype Sorts" pitchFamily="2" charset="2"/>
              <a:buBlip>
                <a:blip r:embed="rId4"/>
              </a:buBlip>
              <a:defRPr/>
            </a:pPr>
            <a:r>
              <a:rPr lang="en-US" sz="3000" dirty="0" smtClean="0">
                <a:solidFill>
                  <a:schemeClr val="tx1"/>
                </a:solidFill>
              </a:rPr>
              <a:t>usually divided into  3 meals</a:t>
            </a:r>
          </a:p>
        </p:txBody>
      </p:sp>
      <p:sp>
        <p:nvSpPr>
          <p:cNvPr id="1754116" name="Rectangle 4"/>
          <p:cNvSpPr>
            <a:spLocks noGrp="1" noChangeArrowheads="1"/>
          </p:cNvSpPr>
          <p:nvPr>
            <p:ph sz="half" idx="4294967295"/>
          </p:nvPr>
        </p:nvSpPr>
        <p:spPr>
          <a:xfrm>
            <a:off x="4269971" y="1600200"/>
            <a:ext cx="4495800" cy="4876800"/>
          </a:xfrm>
        </p:spPr>
        <p:txBody>
          <a:bodyPr>
            <a:normAutofit lnSpcReduction="10000"/>
          </a:bodyPr>
          <a:lstStyle/>
          <a:p>
            <a:pPr eaLnBrk="1" hangingPunct="1">
              <a:buFont typeface="Wingdings" pitchFamily="2" charset="2"/>
              <a:buNone/>
              <a:defRPr/>
            </a:pPr>
            <a:r>
              <a:rPr lang="en-US" b="1" dirty="0" smtClean="0"/>
              <a:t>Example – You Try</a:t>
            </a:r>
          </a:p>
          <a:p>
            <a:pPr eaLnBrk="1" hangingPunct="1">
              <a:defRPr/>
            </a:pPr>
            <a:r>
              <a:rPr lang="en-US" dirty="0" err="1" smtClean="0"/>
              <a:t>Wt</a:t>
            </a:r>
            <a:r>
              <a:rPr lang="en-US" dirty="0" smtClean="0"/>
              <a:t> 60kg x 0.5 =</a:t>
            </a:r>
            <a:r>
              <a:rPr lang="en-US" dirty="0" smtClean="0">
                <a:solidFill>
                  <a:srgbClr val="DC0081"/>
                </a:solidFill>
              </a:rPr>
              <a:t> </a:t>
            </a:r>
            <a:r>
              <a:rPr lang="en-US" u="sng" dirty="0" smtClean="0">
                <a:solidFill>
                  <a:schemeClr val="folHlink"/>
                </a:solidFill>
              </a:rPr>
              <a:t>30</a:t>
            </a:r>
            <a:r>
              <a:rPr lang="en-US" dirty="0" smtClean="0">
                <a:solidFill>
                  <a:schemeClr val="folHlink"/>
                </a:solidFill>
              </a:rPr>
              <a:t> </a:t>
            </a:r>
            <a:r>
              <a:rPr lang="en-US" dirty="0" smtClean="0"/>
              <a:t>units    of insulin/day</a:t>
            </a:r>
          </a:p>
          <a:p>
            <a:pPr eaLnBrk="1" hangingPunct="1">
              <a:defRPr/>
            </a:pPr>
            <a:endParaRPr lang="en-US" sz="900" dirty="0" smtClean="0"/>
          </a:p>
          <a:p>
            <a:pPr eaLnBrk="1" hangingPunct="1">
              <a:defRPr/>
            </a:pPr>
            <a:r>
              <a:rPr lang="en-US" dirty="0" smtClean="0"/>
              <a:t>Basal dose: </a:t>
            </a:r>
            <a:r>
              <a:rPr lang="en-US" u="sng" dirty="0" smtClean="0">
                <a:solidFill>
                  <a:schemeClr val="folHlink"/>
                </a:solidFill>
              </a:rPr>
              <a:t>15</a:t>
            </a:r>
            <a:r>
              <a:rPr lang="en-US" dirty="0" smtClean="0">
                <a:solidFill>
                  <a:schemeClr val="folHlink"/>
                </a:solidFill>
              </a:rPr>
              <a:t> units</a:t>
            </a:r>
          </a:p>
          <a:p>
            <a:pPr lvl="1" eaLnBrk="1" hangingPunct="1">
              <a:buFont typeface="Monotype Sorts" pitchFamily="2" charset="2"/>
              <a:buBlip>
                <a:blip r:embed="rId4"/>
              </a:buBlip>
              <a:defRPr/>
            </a:pPr>
            <a:r>
              <a:rPr lang="en-US" sz="2800" dirty="0" err="1" smtClean="0">
                <a:solidFill>
                  <a:schemeClr val="folHlink"/>
                </a:solidFill>
              </a:rPr>
              <a:t>Glargine</a:t>
            </a:r>
            <a:r>
              <a:rPr lang="en-US" sz="2800" dirty="0" smtClean="0">
                <a:solidFill>
                  <a:schemeClr val="folHlink"/>
                </a:solidFill>
              </a:rPr>
              <a:t> </a:t>
            </a:r>
            <a:r>
              <a:rPr lang="en-US" sz="2800" b="1" u="sng" dirty="0" smtClean="0">
                <a:solidFill>
                  <a:schemeClr val="folHlink"/>
                </a:solidFill>
              </a:rPr>
              <a:t>15</a:t>
            </a:r>
            <a:r>
              <a:rPr lang="en-US" sz="2800" dirty="0" smtClean="0">
                <a:solidFill>
                  <a:schemeClr val="folHlink"/>
                </a:solidFill>
              </a:rPr>
              <a:t> QD or</a:t>
            </a:r>
          </a:p>
          <a:p>
            <a:pPr lvl="1" eaLnBrk="1" hangingPunct="1">
              <a:buFont typeface="Monotype Sorts" pitchFamily="2" charset="2"/>
              <a:buBlip>
                <a:blip r:embed="rId4"/>
              </a:buBlip>
              <a:defRPr/>
            </a:pPr>
            <a:r>
              <a:rPr lang="en-US" sz="2800" dirty="0" smtClean="0">
                <a:solidFill>
                  <a:schemeClr val="folHlink"/>
                </a:solidFill>
              </a:rPr>
              <a:t>NPH/</a:t>
            </a:r>
            <a:r>
              <a:rPr lang="en-US" sz="2800" dirty="0" err="1" smtClean="0">
                <a:solidFill>
                  <a:schemeClr val="folHlink"/>
                </a:solidFill>
              </a:rPr>
              <a:t>Detemir</a:t>
            </a:r>
            <a:r>
              <a:rPr lang="en-US" sz="2800" dirty="0" smtClean="0">
                <a:solidFill>
                  <a:schemeClr val="folHlink"/>
                </a:solidFill>
              </a:rPr>
              <a:t> </a:t>
            </a:r>
            <a:r>
              <a:rPr lang="en-US" sz="2800" b="1" u="sng" dirty="0" smtClean="0">
                <a:solidFill>
                  <a:schemeClr val="folHlink"/>
                </a:solidFill>
              </a:rPr>
              <a:t>7</a:t>
            </a:r>
            <a:r>
              <a:rPr lang="en-US" sz="2800" b="1" dirty="0" smtClean="0">
                <a:solidFill>
                  <a:schemeClr val="folHlink"/>
                </a:solidFill>
              </a:rPr>
              <a:t>u </a:t>
            </a:r>
            <a:r>
              <a:rPr lang="en-US" sz="2800" dirty="0" smtClean="0">
                <a:solidFill>
                  <a:schemeClr val="folHlink"/>
                </a:solidFill>
              </a:rPr>
              <a:t>BID</a:t>
            </a:r>
          </a:p>
          <a:p>
            <a:pPr lvl="1" eaLnBrk="1" hangingPunct="1">
              <a:buFont typeface="Wingdings" pitchFamily="2" charset="2"/>
              <a:buNone/>
              <a:defRPr/>
            </a:pPr>
            <a:endParaRPr lang="en-US" sz="2000" dirty="0" smtClean="0">
              <a:solidFill>
                <a:srgbClr val="DC0081"/>
              </a:solidFill>
            </a:endParaRPr>
          </a:p>
          <a:p>
            <a:pPr eaLnBrk="1" hangingPunct="1">
              <a:defRPr/>
            </a:pPr>
            <a:r>
              <a:rPr lang="en-US" dirty="0" smtClean="0"/>
              <a:t>Bolus dose: </a:t>
            </a:r>
            <a:r>
              <a:rPr lang="en-US" u="sng" dirty="0" smtClean="0">
                <a:solidFill>
                  <a:schemeClr val="folHlink"/>
                </a:solidFill>
              </a:rPr>
              <a:t>15</a:t>
            </a:r>
            <a:r>
              <a:rPr lang="en-US" dirty="0" smtClean="0">
                <a:solidFill>
                  <a:schemeClr val="folHlink"/>
                </a:solidFill>
              </a:rPr>
              <a:t> units</a:t>
            </a:r>
          </a:p>
          <a:p>
            <a:pPr lvl="1" eaLnBrk="1" hangingPunct="1">
              <a:defRPr/>
            </a:pPr>
            <a:r>
              <a:rPr lang="en-US" sz="2800" b="1" u="sng" dirty="0" smtClean="0">
                <a:solidFill>
                  <a:schemeClr val="folHlink"/>
                </a:solidFill>
              </a:rPr>
              <a:t>5</a:t>
            </a:r>
            <a:r>
              <a:rPr lang="en-US" sz="2800" dirty="0" smtClean="0">
                <a:solidFill>
                  <a:schemeClr val="folHlink"/>
                </a:solidFill>
              </a:rPr>
              <a:t> </a:t>
            </a:r>
            <a:r>
              <a:rPr lang="en-US" sz="2800" dirty="0" err="1" smtClean="0">
                <a:solidFill>
                  <a:schemeClr val="folHlink"/>
                </a:solidFill>
              </a:rPr>
              <a:t>NovoLog</a:t>
            </a:r>
            <a:r>
              <a:rPr lang="en-US" sz="2800" dirty="0" smtClean="0">
                <a:solidFill>
                  <a:schemeClr val="folHlink"/>
                </a:solidFill>
              </a:rPr>
              <a:t>, </a:t>
            </a:r>
            <a:r>
              <a:rPr lang="en-US" sz="2800" dirty="0" err="1" smtClean="0">
                <a:solidFill>
                  <a:schemeClr val="folHlink"/>
                </a:solidFill>
              </a:rPr>
              <a:t>Apidra</a:t>
            </a:r>
            <a:r>
              <a:rPr lang="en-US" sz="2800" dirty="0" smtClean="0">
                <a:solidFill>
                  <a:schemeClr val="folHlink"/>
                </a:solidFill>
              </a:rPr>
              <a:t>, Humalog, </a:t>
            </a:r>
            <a:r>
              <a:rPr lang="en-US" sz="2800" dirty="0" err="1" smtClean="0">
                <a:solidFill>
                  <a:schemeClr val="folHlink"/>
                </a:solidFill>
              </a:rPr>
              <a:t>Reg</a:t>
            </a:r>
            <a:r>
              <a:rPr lang="en-US" sz="2800" dirty="0" smtClean="0">
                <a:solidFill>
                  <a:schemeClr val="folHlink"/>
                </a:solidFill>
              </a:rPr>
              <a:t> each meal</a:t>
            </a:r>
            <a:endParaRPr lang="en-US" sz="3200" dirty="0" smtClean="0">
              <a:solidFill>
                <a:schemeClr val="folHlink"/>
              </a:solidFill>
            </a:endParaRPr>
          </a:p>
          <a:p>
            <a:pPr eaLnBrk="1" hangingPunct="1">
              <a:buFont typeface="Wingdings" pitchFamily="2" charset="2"/>
              <a:buNone/>
              <a:defRPr/>
            </a:pPr>
            <a:endParaRPr lang="en-US" sz="3000" dirty="0" smtClean="0">
              <a:solidFill>
                <a:srgbClr val="FF3399"/>
              </a:solidFill>
            </a:endParaRPr>
          </a:p>
        </p:txBody>
      </p:sp>
    </p:spTree>
    <p:custDataLst>
      <p:tags r:id="rId1"/>
    </p:custDataLst>
    <p:extLst>
      <p:ext uri="{BB962C8B-B14F-4D97-AF65-F5344CB8AC3E}">
        <p14:creationId xmlns:p14="http://schemas.microsoft.com/office/powerpoint/2010/main" val="944822239"/>
      </p:ext>
    </p:extLst>
  </p:cSld>
  <p:clrMapOvr>
    <a:masterClrMapping/>
  </p:clrMapOvr>
  <p:transition>
    <p:random/>
  </p:transition>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1026"/>
          <p:cNvSpPr>
            <a:spLocks noGrp="1" noChangeArrowheads="1"/>
          </p:cNvSpPr>
          <p:nvPr>
            <p:ph type="title"/>
          </p:nvPr>
        </p:nvSpPr>
        <p:spPr>
          <a:xfrm>
            <a:off x="457200" y="152400"/>
            <a:ext cx="8229600" cy="1219200"/>
          </a:xfrm>
        </p:spPr>
        <p:txBody>
          <a:bodyPr>
            <a:normAutofit fontScale="90000"/>
          </a:bodyPr>
          <a:lstStyle/>
          <a:p>
            <a:pPr eaLnBrk="1" hangingPunct="1"/>
            <a:r>
              <a:rPr lang="en-US" dirty="0" smtClean="0"/>
              <a:t>Basal Bolus – </a:t>
            </a:r>
            <a:r>
              <a:rPr lang="en-US" u="sng" dirty="0" smtClean="0"/>
              <a:t>Using 50/50 Rule </a:t>
            </a:r>
            <a:r>
              <a:rPr lang="en-US" dirty="0" smtClean="0"/>
              <a:t>- </a:t>
            </a:r>
            <a:r>
              <a:rPr lang="en-US" dirty="0" err="1" smtClean="0"/>
              <a:t>Pt</a:t>
            </a:r>
            <a:r>
              <a:rPr lang="en-US" dirty="0" smtClean="0"/>
              <a:t> weighs 80kg</a:t>
            </a:r>
          </a:p>
        </p:txBody>
      </p:sp>
      <p:graphicFrame>
        <p:nvGraphicFramePr>
          <p:cNvPr id="146435" name="Object 1024"/>
          <p:cNvGraphicFramePr>
            <a:graphicFrameLocks noGrp="1" noChangeAspect="1"/>
          </p:cNvGraphicFramePr>
          <p:nvPr>
            <p:ph sz="quarter" idx="1"/>
            <p:extLst/>
          </p:nvPr>
        </p:nvGraphicFramePr>
        <p:xfrm>
          <a:off x="838200" y="1536055"/>
          <a:ext cx="7705725" cy="5297260"/>
        </p:xfrm>
        <a:graphic>
          <a:graphicData uri="http://schemas.openxmlformats.org/presentationml/2006/ole">
            <mc:AlternateContent xmlns:mc="http://schemas.openxmlformats.org/markup-compatibility/2006">
              <mc:Choice xmlns:v="urn:schemas-microsoft-com:vml" Requires="v">
                <p:oleObj spid="_x0000_s90115" name="Document" r:id="rId5" imgW="7945238" imgH="5462736" progId="Word.Document.8">
                  <p:embed/>
                </p:oleObj>
              </mc:Choice>
              <mc:Fallback>
                <p:oleObj name="Document" r:id="rId5" imgW="7945238" imgH="5462736" progId="Word.Document.8">
                  <p:embed/>
                  <p:pic>
                    <p:nvPicPr>
                      <p:cNvPr id="0" name=""/>
                      <p:cNvPicPr>
                        <a:picLocks noChangeAspect="1" noChangeArrowheads="1"/>
                      </p:cNvPicPr>
                      <p:nvPr/>
                    </p:nvPicPr>
                    <p:blipFill>
                      <a:blip r:embed="rId6"/>
                      <a:srcRect/>
                      <a:stretch>
                        <a:fillRect/>
                      </a:stretch>
                    </p:blipFill>
                    <p:spPr bwMode="auto">
                      <a:xfrm>
                        <a:off x="838200" y="1536055"/>
                        <a:ext cx="7705725" cy="5297260"/>
                      </a:xfrm>
                      <a:prstGeom prst="rect">
                        <a:avLst/>
                      </a:prstGeom>
                      <a:noFill/>
                      <a:ln>
                        <a:noFill/>
                      </a:ln>
                      <a:extLst/>
                    </p:spPr>
                  </p:pic>
                </p:oleObj>
              </mc:Fallback>
            </mc:AlternateContent>
          </a:graphicData>
        </a:graphic>
      </p:graphicFrame>
    </p:spTree>
    <p:custDataLst>
      <p:tags r:id="rId2"/>
    </p:custDataLst>
    <p:extLst>
      <p:ext uri="{BB962C8B-B14F-4D97-AF65-F5344CB8AC3E}">
        <p14:creationId xmlns:p14="http://schemas.microsoft.com/office/powerpoint/2010/main" val="1793051608"/>
      </p:ext>
    </p:extLst>
  </p:cSld>
  <p:clrMapOvr>
    <a:masterClrMapping/>
  </p:clrMapOvr>
  <p:transition/>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a:xfrm>
            <a:off x="457200" y="311795"/>
            <a:ext cx="8229600" cy="1295400"/>
          </a:xfrm>
        </p:spPr>
        <p:txBody>
          <a:bodyPr>
            <a:normAutofit/>
          </a:bodyPr>
          <a:lstStyle/>
          <a:p>
            <a:pPr eaLnBrk="1" hangingPunct="1"/>
            <a:r>
              <a:rPr lang="en-US" sz="3600" b="1" dirty="0" smtClean="0"/>
              <a:t>Diabetes Bingo - “</a:t>
            </a:r>
            <a:r>
              <a:rPr lang="en-US" sz="3600" b="1" dirty="0" err="1" smtClean="0"/>
              <a:t>DiaBingo</a:t>
            </a:r>
            <a:r>
              <a:rPr lang="en-US" sz="3600" b="1" dirty="0" smtClean="0"/>
              <a:t>”</a:t>
            </a:r>
            <a:br>
              <a:rPr lang="en-US" sz="3600" b="1" dirty="0" smtClean="0"/>
            </a:br>
            <a:r>
              <a:rPr lang="en-US" sz="3600" b="1" dirty="0" smtClean="0"/>
              <a:t>Shout out Right Answer</a:t>
            </a:r>
          </a:p>
        </p:txBody>
      </p:sp>
      <p:sp>
        <p:nvSpPr>
          <p:cNvPr id="1678339" name="Rectangle 3"/>
          <p:cNvSpPr>
            <a:spLocks noGrp="1" noChangeArrowheads="1"/>
          </p:cNvSpPr>
          <p:nvPr>
            <p:ph sz="quarter" idx="1"/>
          </p:nvPr>
        </p:nvSpPr>
        <p:spPr/>
        <p:txBody>
          <a:bodyPr/>
          <a:lstStyle/>
          <a:p>
            <a:pPr marL="0" indent="0" eaLnBrk="1" hangingPunct="1">
              <a:buNone/>
              <a:defRPr/>
            </a:pPr>
            <a:r>
              <a:rPr lang="en-US" b="1" dirty="0" smtClean="0"/>
              <a:t> </a:t>
            </a:r>
          </a:p>
        </p:txBody>
      </p:sp>
      <p:pic>
        <p:nvPicPr>
          <p:cNvPr id="53252" name="Picture 4" descr="MCj03361540000[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24000" y="1698538"/>
            <a:ext cx="5726113" cy="44584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5181821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p:txBody>
          <a:bodyPr>
            <a:normAutofit/>
          </a:bodyPr>
          <a:lstStyle/>
          <a:p>
            <a:pPr eaLnBrk="1" hangingPunct="1"/>
            <a:r>
              <a:rPr lang="en-US" smtClean="0"/>
              <a:t>Hormones Effect on Glucose</a:t>
            </a:r>
          </a:p>
        </p:txBody>
      </p:sp>
      <p:sp>
        <p:nvSpPr>
          <p:cNvPr id="1336323" name="Rectangle 3"/>
          <p:cNvSpPr>
            <a:spLocks noGrp="1" noChangeArrowheads="1"/>
          </p:cNvSpPr>
          <p:nvPr>
            <p:ph sz="quarter" idx="1"/>
          </p:nvPr>
        </p:nvSpPr>
        <p:spPr>
          <a:xfrm>
            <a:off x="609600" y="1470660"/>
            <a:ext cx="6019800" cy="4328160"/>
          </a:xfrm>
        </p:spPr>
        <p:txBody>
          <a:bodyPr>
            <a:normAutofit fontScale="92500" lnSpcReduction="10000"/>
          </a:bodyPr>
          <a:lstStyle/>
          <a:p>
            <a:pPr algn="ctr" eaLnBrk="1" hangingPunct="1">
              <a:buFont typeface="Wingdings" pitchFamily="2" charset="2"/>
              <a:buNone/>
              <a:defRPr/>
            </a:pPr>
            <a:r>
              <a:rPr lang="en-US" u="sng" dirty="0" smtClean="0"/>
              <a:t>Hormone			 </a:t>
            </a:r>
            <a:r>
              <a:rPr lang="en-US" dirty="0" smtClean="0"/>
              <a:t>		</a:t>
            </a:r>
            <a:r>
              <a:rPr lang="en-US" dirty="0" smtClean="0">
                <a:sym typeface="Wingdings" pitchFamily="2" charset="2"/>
              </a:rPr>
              <a:t> </a:t>
            </a:r>
          </a:p>
          <a:p>
            <a:pPr eaLnBrk="1" hangingPunct="1">
              <a:defRPr/>
            </a:pPr>
            <a:r>
              <a:rPr lang="en-US" dirty="0" smtClean="0">
                <a:sym typeface="Wingdings" pitchFamily="2" charset="2"/>
              </a:rPr>
              <a:t>Glucagon (pancreas)	</a:t>
            </a:r>
            <a:r>
              <a:rPr lang="en-US" dirty="0" smtClean="0">
                <a:solidFill>
                  <a:srgbClr val="FF0000"/>
                </a:solidFill>
                <a:sym typeface="Wingdings" pitchFamily="2" charset="2"/>
              </a:rPr>
              <a:t> </a:t>
            </a:r>
          </a:p>
          <a:p>
            <a:pPr eaLnBrk="1" hangingPunct="1">
              <a:defRPr/>
            </a:pPr>
            <a:r>
              <a:rPr lang="en-US" dirty="0" smtClean="0">
                <a:sym typeface="Wingdings" pitchFamily="2" charset="2"/>
              </a:rPr>
              <a:t>Stress hormones (kidney)	</a:t>
            </a:r>
            <a:endParaRPr lang="en-US" dirty="0" smtClean="0">
              <a:solidFill>
                <a:srgbClr val="FF0000"/>
              </a:solidFill>
              <a:sym typeface="Wingdings" pitchFamily="2" charset="2"/>
            </a:endParaRPr>
          </a:p>
          <a:p>
            <a:pPr eaLnBrk="1" hangingPunct="1">
              <a:defRPr/>
            </a:pPr>
            <a:r>
              <a:rPr lang="en-US" dirty="0" smtClean="0">
                <a:sym typeface="Wingdings" pitchFamily="2" charset="2"/>
              </a:rPr>
              <a:t>Epinephrine (kidney)		</a:t>
            </a:r>
            <a:r>
              <a:rPr lang="en-US" dirty="0" smtClean="0">
                <a:solidFill>
                  <a:srgbClr val="FF0000"/>
                </a:solidFill>
                <a:sym typeface="Wingdings" pitchFamily="2" charset="2"/>
              </a:rPr>
              <a:t> </a:t>
            </a:r>
            <a:r>
              <a:rPr lang="en-US" dirty="0" smtClean="0">
                <a:solidFill>
                  <a:srgbClr val="FFCC00"/>
                </a:solidFill>
                <a:sym typeface="Wingdings" pitchFamily="2" charset="2"/>
              </a:rPr>
              <a:t> </a:t>
            </a:r>
          </a:p>
          <a:p>
            <a:pPr eaLnBrk="1" hangingPunct="1">
              <a:defRPr/>
            </a:pPr>
            <a:r>
              <a:rPr lang="en-US" dirty="0" smtClean="0">
                <a:sym typeface="Wingdings" pitchFamily="2" charset="2"/>
              </a:rPr>
              <a:t>Insulin (pancreas)	 </a:t>
            </a:r>
          </a:p>
          <a:p>
            <a:pPr eaLnBrk="1" hangingPunct="1">
              <a:defRPr/>
            </a:pPr>
            <a:r>
              <a:rPr lang="en-US" dirty="0" smtClean="0">
                <a:sym typeface="Wingdings" pitchFamily="2" charset="2"/>
              </a:rPr>
              <a:t>Amylin (pancreas)	</a:t>
            </a:r>
          </a:p>
          <a:p>
            <a:pPr eaLnBrk="1" hangingPunct="1">
              <a:defRPr/>
            </a:pPr>
            <a:r>
              <a:rPr lang="en-US" dirty="0" smtClean="0">
                <a:sym typeface="Wingdings" pitchFamily="2" charset="2"/>
              </a:rPr>
              <a:t>Gut hormones - </a:t>
            </a:r>
            <a:r>
              <a:rPr lang="en-US" dirty="0" err="1" smtClean="0">
                <a:sym typeface="Wingdings" pitchFamily="2" charset="2"/>
              </a:rPr>
              <a:t>incretins</a:t>
            </a:r>
            <a:r>
              <a:rPr lang="en-US" dirty="0" smtClean="0">
                <a:sym typeface="Wingdings" pitchFamily="2" charset="2"/>
              </a:rPr>
              <a:t> (GLP-1) released by L cells of intestinal mucosa, beta cell has receptors)</a:t>
            </a:r>
          </a:p>
        </p:txBody>
      </p:sp>
      <p:sp>
        <p:nvSpPr>
          <p:cNvPr id="1336324" name="Rectangle 4"/>
          <p:cNvSpPr>
            <a:spLocks noChangeArrowheads="1"/>
          </p:cNvSpPr>
          <p:nvPr/>
        </p:nvSpPr>
        <p:spPr bwMode="auto">
          <a:xfrm>
            <a:off x="6337300" y="1470660"/>
            <a:ext cx="2362200" cy="4724400"/>
          </a:xfrm>
          <a:prstGeom prst="rect">
            <a:avLst/>
          </a:prstGeom>
          <a:noFill/>
          <a:ln w="9525">
            <a:noFill/>
            <a:miter lim="800000"/>
            <a:headEnd/>
            <a:tailEnd/>
          </a:ln>
          <a:effectLst/>
        </p:spPr>
        <p:txBody>
          <a:bodyPr/>
          <a:lstStyle/>
          <a:p>
            <a:pPr marL="342900" indent="-342900" algn="ctr">
              <a:spcBef>
                <a:spcPct val="20000"/>
              </a:spcBef>
              <a:buClr>
                <a:schemeClr val="tx2"/>
              </a:buClr>
              <a:buSzPct val="60000"/>
              <a:buFont typeface="Wingdings" pitchFamily="2" charset="2"/>
              <a:buNone/>
              <a:defRPr/>
            </a:pPr>
            <a:r>
              <a:rPr lang="en-US" sz="2800" u="sng" dirty="0">
                <a:effectLst>
                  <a:outerShdw blurRad="38100" dist="38100" dir="2700000" algn="tl">
                    <a:srgbClr val="000000"/>
                  </a:outerShdw>
                </a:effectLst>
                <a:latin typeface="Tahoma" pitchFamily="34" charset="0"/>
              </a:rPr>
              <a:t>Effect         </a:t>
            </a:r>
          </a:p>
          <a:p>
            <a:pPr marL="342900" indent="-342900" algn="ctr">
              <a:spcBef>
                <a:spcPct val="20000"/>
              </a:spcBef>
              <a:buClr>
                <a:schemeClr val="tx2"/>
              </a:buClr>
              <a:buSzPct val="60000"/>
              <a:buFont typeface="Wingdings" pitchFamily="2" charset="2"/>
              <a:buNone/>
              <a:defRPr/>
            </a:pPr>
            <a:r>
              <a:rPr lang="en-US" sz="3000" dirty="0">
                <a:solidFill>
                  <a:srgbClr val="FF0000"/>
                </a:solidFill>
                <a:effectLst>
                  <a:outerShdw blurRad="38100" dist="38100" dir="2700000" algn="tl">
                    <a:srgbClr val="000000"/>
                  </a:outerShdw>
                </a:effectLst>
                <a:latin typeface="Tahoma" pitchFamily="34" charset="0"/>
                <a:sym typeface="Wingdings" pitchFamily="2" charset="2"/>
              </a:rPr>
              <a:t></a:t>
            </a:r>
          </a:p>
          <a:p>
            <a:pPr marL="342900" indent="-342900">
              <a:spcBef>
                <a:spcPct val="20000"/>
              </a:spcBef>
              <a:buClr>
                <a:schemeClr val="tx2"/>
              </a:buClr>
              <a:buSzPct val="60000"/>
              <a:buFont typeface="Wingdings" pitchFamily="2" charset="2"/>
              <a:buNone/>
              <a:defRPr/>
            </a:pPr>
            <a:r>
              <a:rPr lang="en-US" sz="3000" dirty="0">
                <a:solidFill>
                  <a:srgbClr val="FF0000"/>
                </a:solidFill>
                <a:effectLst>
                  <a:outerShdw blurRad="38100" dist="38100" dir="2700000" algn="tl">
                    <a:srgbClr val="000000"/>
                  </a:outerShdw>
                </a:effectLst>
                <a:latin typeface="Tahoma" pitchFamily="34" charset="0"/>
                <a:sym typeface="Wingdings" pitchFamily="2" charset="2"/>
              </a:rPr>
              <a:t>		 	</a:t>
            </a:r>
          </a:p>
          <a:p>
            <a:pPr marL="342900" indent="-342900">
              <a:spcBef>
                <a:spcPct val="20000"/>
              </a:spcBef>
              <a:buClr>
                <a:schemeClr val="tx2"/>
              </a:buClr>
              <a:buSzPct val="60000"/>
              <a:buFont typeface="Wingdings" pitchFamily="2" charset="2"/>
              <a:buNone/>
              <a:defRPr/>
            </a:pPr>
            <a:r>
              <a:rPr lang="en-US" sz="3000" dirty="0">
                <a:effectLst>
                  <a:outerShdw blurRad="38100" dist="38100" dir="2700000" algn="tl">
                    <a:srgbClr val="000000"/>
                  </a:outerShdw>
                </a:effectLst>
                <a:latin typeface="Tahoma" pitchFamily="34" charset="0"/>
                <a:sym typeface="Wingdings" pitchFamily="2" charset="2"/>
              </a:rPr>
              <a:t>		</a:t>
            </a:r>
            <a:r>
              <a:rPr lang="en-US" sz="3000" dirty="0">
                <a:solidFill>
                  <a:srgbClr val="FF0000"/>
                </a:solidFill>
                <a:effectLst>
                  <a:outerShdw blurRad="38100" dist="38100" dir="2700000" algn="tl">
                    <a:srgbClr val="000000"/>
                  </a:outerShdw>
                </a:effectLst>
                <a:latin typeface="Tahoma" pitchFamily="34" charset="0"/>
                <a:sym typeface="Wingdings" pitchFamily="2" charset="2"/>
              </a:rPr>
              <a:t></a:t>
            </a:r>
            <a:r>
              <a:rPr lang="en-US" sz="3000" dirty="0">
                <a:solidFill>
                  <a:srgbClr val="FFCC00"/>
                </a:solidFill>
                <a:effectLst>
                  <a:outerShdw blurRad="38100" dist="38100" dir="2700000" algn="tl">
                    <a:srgbClr val="000000"/>
                  </a:outerShdw>
                </a:effectLst>
                <a:latin typeface="Tahoma" pitchFamily="34" charset="0"/>
                <a:sym typeface="Wingdings" pitchFamily="2" charset="2"/>
              </a:rPr>
              <a:t> </a:t>
            </a:r>
          </a:p>
          <a:p>
            <a:pPr marL="342900" indent="-342900">
              <a:spcBef>
                <a:spcPct val="20000"/>
              </a:spcBef>
              <a:buClr>
                <a:schemeClr val="tx2"/>
              </a:buClr>
              <a:buSzPct val="60000"/>
              <a:buFont typeface="Wingdings" pitchFamily="2" charset="2"/>
              <a:buNone/>
              <a:defRPr/>
            </a:pPr>
            <a:r>
              <a:rPr lang="en-US" sz="3000" dirty="0">
                <a:effectLst>
                  <a:outerShdw blurRad="38100" dist="38100" dir="2700000" algn="tl">
                    <a:srgbClr val="000000"/>
                  </a:outerShdw>
                </a:effectLst>
                <a:latin typeface="Tahoma" pitchFamily="34" charset="0"/>
                <a:sym typeface="Wingdings" pitchFamily="2" charset="2"/>
              </a:rPr>
              <a:t>		</a:t>
            </a:r>
            <a:endParaRPr lang="en-US" sz="3000" dirty="0">
              <a:solidFill>
                <a:srgbClr val="FFCC00"/>
              </a:solidFill>
              <a:effectLst>
                <a:outerShdw blurRad="38100" dist="38100" dir="2700000" algn="tl">
                  <a:srgbClr val="000000"/>
                </a:outerShdw>
              </a:effectLst>
              <a:latin typeface="Tahoma" pitchFamily="34" charset="0"/>
              <a:sym typeface="Wingdings" pitchFamily="2" charset="2"/>
            </a:endParaRPr>
          </a:p>
          <a:p>
            <a:pPr marL="342900" indent="-342900">
              <a:spcBef>
                <a:spcPct val="20000"/>
              </a:spcBef>
              <a:buClr>
                <a:schemeClr val="tx2"/>
              </a:buClr>
              <a:buSzPct val="60000"/>
              <a:buFont typeface="Wingdings" pitchFamily="2" charset="2"/>
              <a:buNone/>
              <a:defRPr/>
            </a:pPr>
            <a:r>
              <a:rPr lang="en-US" sz="3000" dirty="0">
                <a:effectLst>
                  <a:outerShdw blurRad="38100" dist="38100" dir="2700000" algn="tl">
                    <a:srgbClr val="000000"/>
                  </a:outerShdw>
                </a:effectLst>
                <a:latin typeface="Tahoma" pitchFamily="34" charset="0"/>
                <a:sym typeface="Wingdings" pitchFamily="2" charset="2"/>
              </a:rPr>
              <a:t>		</a:t>
            </a:r>
          </a:p>
          <a:p>
            <a:pPr marL="342900" indent="-342900">
              <a:spcBef>
                <a:spcPct val="20000"/>
              </a:spcBef>
              <a:buClr>
                <a:schemeClr val="tx2"/>
              </a:buClr>
              <a:buSzPct val="60000"/>
              <a:buFont typeface="Wingdings" pitchFamily="2" charset="2"/>
              <a:buNone/>
              <a:defRPr/>
            </a:pPr>
            <a:r>
              <a:rPr lang="en-US" sz="3000" dirty="0">
                <a:effectLst>
                  <a:outerShdw blurRad="38100" dist="38100" dir="2700000" algn="tl">
                    <a:srgbClr val="000000"/>
                  </a:outerShdw>
                </a:effectLst>
                <a:latin typeface="Tahoma" pitchFamily="34" charset="0"/>
                <a:sym typeface="Wingdings" pitchFamily="2" charset="2"/>
              </a:rPr>
              <a:t>	     </a:t>
            </a:r>
            <a:r>
              <a:rPr lang="en-US" sz="3000" dirty="0" smtClean="0">
                <a:effectLst>
                  <a:outerShdw blurRad="38100" dist="38100" dir="2700000" algn="tl">
                    <a:srgbClr val="000000"/>
                  </a:outerShdw>
                </a:effectLst>
                <a:latin typeface="Tahoma" pitchFamily="34" charset="0"/>
                <a:sym typeface="Wingdings" pitchFamily="2" charset="2"/>
              </a:rPr>
              <a:t></a:t>
            </a:r>
            <a:endParaRPr lang="en-US" sz="3000" dirty="0">
              <a:effectLst>
                <a:outerShdw blurRad="38100" dist="38100" dir="2700000" algn="tl">
                  <a:srgbClr val="000000"/>
                </a:outerShdw>
              </a:effectLst>
              <a:latin typeface="Tahoma" pitchFamily="34" charset="0"/>
              <a:sym typeface="Wingdings" pitchFamily="2" charset="2"/>
            </a:endParaRPr>
          </a:p>
        </p:txBody>
      </p:sp>
    </p:spTree>
    <p:custDataLst>
      <p:tags r:id="rId1"/>
    </p:custDataLst>
    <p:extLst>
      <p:ext uri="{BB962C8B-B14F-4D97-AF65-F5344CB8AC3E}">
        <p14:creationId xmlns:p14="http://schemas.microsoft.com/office/powerpoint/2010/main" val="18402539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9" fill="hold" nodeType="clickEffect">
                                  <p:stCondLst>
                                    <p:cond delay="0"/>
                                  </p:stCondLst>
                                  <p:childTnLst>
                                    <p:set>
                                      <p:cBhvr>
                                        <p:cTn id="6" dur="1" fill="hold">
                                          <p:stCondLst>
                                            <p:cond delay="0"/>
                                          </p:stCondLst>
                                        </p:cTn>
                                        <p:tgtEl>
                                          <p:spTgt spid="1336324">
                                            <p:txEl>
                                              <p:pRg st="1" end="1"/>
                                            </p:txEl>
                                          </p:spTgt>
                                        </p:tgtEl>
                                        <p:attrNameLst>
                                          <p:attrName>style.visibility</p:attrName>
                                        </p:attrNameLst>
                                      </p:cBhvr>
                                      <p:to>
                                        <p:strVal val="visible"/>
                                      </p:to>
                                    </p:set>
                                    <p:anim calcmode="lin" valueType="num">
                                      <p:cBhvr additive="base">
                                        <p:cTn id="7" dur="500" fill="hold"/>
                                        <p:tgtEl>
                                          <p:spTgt spid="1336324">
                                            <p:txEl>
                                              <p:pRg st="1" end="1"/>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336324">
                                            <p:txEl>
                                              <p:pRg st="1" end="1"/>
                                            </p:txEl>
                                          </p:spTgt>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6" fill="hold" grpId="0" nodeType="clickEffect">
                                  <p:stCondLst>
                                    <p:cond delay="0"/>
                                  </p:stCondLst>
                                  <p:childTnLst>
                                    <p:set>
                                      <p:cBhvr>
                                        <p:cTn id="12" dur="1" fill="hold">
                                          <p:stCondLst>
                                            <p:cond delay="0"/>
                                          </p:stCondLst>
                                        </p:cTn>
                                        <p:tgtEl>
                                          <p:spTgt spid="1336324">
                                            <p:txEl>
                                              <p:pRg st="2" end="2"/>
                                            </p:txEl>
                                          </p:spTgt>
                                        </p:tgtEl>
                                        <p:attrNameLst>
                                          <p:attrName>style.visibility</p:attrName>
                                        </p:attrNameLst>
                                      </p:cBhvr>
                                      <p:to>
                                        <p:strVal val="visible"/>
                                      </p:to>
                                    </p:set>
                                    <p:anim calcmode="lin" valueType="num">
                                      <p:cBhvr additive="base">
                                        <p:cTn id="13" dur="500" fill="hold"/>
                                        <p:tgtEl>
                                          <p:spTgt spid="1336324">
                                            <p:txEl>
                                              <p:pRg st="2" end="2"/>
                                            </p:txEl>
                                          </p:spTgt>
                                        </p:tgtEl>
                                        <p:attrNameLst>
                                          <p:attrName>ppt_x</p:attrName>
                                        </p:attrNameLst>
                                      </p:cBhvr>
                                      <p:tavLst>
                                        <p:tav tm="0">
                                          <p:val>
                                            <p:strVal val="1+#ppt_w/2"/>
                                          </p:val>
                                        </p:tav>
                                        <p:tav tm="100000">
                                          <p:val>
                                            <p:strVal val="#ppt_x"/>
                                          </p:val>
                                        </p:tav>
                                      </p:tavLst>
                                    </p:anim>
                                    <p:anim calcmode="lin" valueType="num">
                                      <p:cBhvr additive="base">
                                        <p:cTn id="14" dur="500" fill="hold"/>
                                        <p:tgtEl>
                                          <p:spTgt spid="133632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1" fill="hold" grpId="0" nodeType="clickEffect">
                                  <p:stCondLst>
                                    <p:cond delay="0"/>
                                  </p:stCondLst>
                                  <p:childTnLst>
                                    <p:set>
                                      <p:cBhvr>
                                        <p:cTn id="18" dur="1" fill="hold">
                                          <p:stCondLst>
                                            <p:cond delay="0"/>
                                          </p:stCondLst>
                                        </p:cTn>
                                        <p:tgtEl>
                                          <p:spTgt spid="1336324">
                                            <p:txEl>
                                              <p:pRg st="3" end="3"/>
                                            </p:txEl>
                                          </p:spTgt>
                                        </p:tgtEl>
                                        <p:attrNameLst>
                                          <p:attrName>style.visibility</p:attrName>
                                        </p:attrNameLst>
                                      </p:cBhvr>
                                      <p:to>
                                        <p:strVal val="visible"/>
                                      </p:to>
                                    </p:set>
                                    <p:anim calcmode="lin" valueType="num">
                                      <p:cBhvr additive="base">
                                        <p:cTn id="19" dur="500" fill="hold"/>
                                        <p:tgtEl>
                                          <p:spTgt spid="1336324">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336324">
                                            <p:txEl>
                                              <p:pRg st="3" end="3"/>
                                            </p:txEl>
                                          </p:spTgt>
                                        </p:tgtEl>
                                        <p:attrNameLst>
                                          <p:attrName>ppt_y</p:attrName>
                                        </p:attrNameLst>
                                      </p:cBhvr>
                                      <p:tavLst>
                                        <p:tav tm="0">
                                          <p:val>
                                            <p:strVal val="0-#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3" fill="hold" nodeType="clickEffect">
                                  <p:stCondLst>
                                    <p:cond delay="0"/>
                                  </p:stCondLst>
                                  <p:childTnLst>
                                    <p:set>
                                      <p:cBhvr>
                                        <p:cTn id="24" dur="1" fill="hold">
                                          <p:stCondLst>
                                            <p:cond delay="0"/>
                                          </p:stCondLst>
                                        </p:cTn>
                                        <p:tgtEl>
                                          <p:spTgt spid="1336324">
                                            <p:txEl>
                                              <p:pRg st="4" end="4"/>
                                            </p:txEl>
                                          </p:spTgt>
                                        </p:tgtEl>
                                        <p:attrNameLst>
                                          <p:attrName>style.visibility</p:attrName>
                                        </p:attrNameLst>
                                      </p:cBhvr>
                                      <p:to>
                                        <p:strVal val="visible"/>
                                      </p:to>
                                    </p:set>
                                    <p:anim calcmode="lin" valueType="num">
                                      <p:cBhvr additive="base">
                                        <p:cTn id="25" dur="1000" fill="hold"/>
                                        <p:tgtEl>
                                          <p:spTgt spid="1336324">
                                            <p:txEl>
                                              <p:pRg st="4" end="4"/>
                                            </p:txEl>
                                          </p:spTgt>
                                        </p:tgtEl>
                                        <p:attrNameLst>
                                          <p:attrName>ppt_x</p:attrName>
                                        </p:attrNameLst>
                                      </p:cBhvr>
                                      <p:tavLst>
                                        <p:tav tm="0">
                                          <p:val>
                                            <p:strVal val="1+#ppt_w/2"/>
                                          </p:val>
                                        </p:tav>
                                        <p:tav tm="100000">
                                          <p:val>
                                            <p:strVal val="#ppt_x"/>
                                          </p:val>
                                        </p:tav>
                                      </p:tavLst>
                                    </p:anim>
                                    <p:anim calcmode="lin" valueType="num">
                                      <p:cBhvr additive="base">
                                        <p:cTn id="26" dur="1000" fill="hold"/>
                                        <p:tgtEl>
                                          <p:spTgt spid="1336324">
                                            <p:txEl>
                                              <p:pRg st="4" end="4"/>
                                            </p:txEl>
                                          </p:spTgt>
                                        </p:tgtEl>
                                        <p:attrNameLst>
                                          <p:attrName>ppt_y</p:attrName>
                                        </p:attrNameLst>
                                      </p:cBhvr>
                                      <p:tavLst>
                                        <p:tav tm="0">
                                          <p:val>
                                            <p:strVal val="0-#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nodeType="clickEffect">
                                  <p:stCondLst>
                                    <p:cond delay="0"/>
                                  </p:stCondLst>
                                  <p:childTnLst>
                                    <p:set>
                                      <p:cBhvr>
                                        <p:cTn id="30" dur="1" fill="hold">
                                          <p:stCondLst>
                                            <p:cond delay="0"/>
                                          </p:stCondLst>
                                        </p:cTn>
                                        <p:tgtEl>
                                          <p:spTgt spid="1336324">
                                            <p:txEl>
                                              <p:pRg st="5" end="5"/>
                                            </p:txEl>
                                          </p:spTgt>
                                        </p:tgtEl>
                                        <p:attrNameLst>
                                          <p:attrName>style.visibility</p:attrName>
                                        </p:attrNameLst>
                                      </p:cBhvr>
                                      <p:to>
                                        <p:strVal val="visible"/>
                                      </p:to>
                                    </p:set>
                                    <p:anim calcmode="lin" valueType="num">
                                      <p:cBhvr additive="base">
                                        <p:cTn id="31" dur="1000" fill="hold"/>
                                        <p:tgtEl>
                                          <p:spTgt spid="1336324">
                                            <p:txEl>
                                              <p:pRg st="5" end="5"/>
                                            </p:txEl>
                                          </p:spTgt>
                                        </p:tgtEl>
                                        <p:attrNameLst>
                                          <p:attrName>ppt_x</p:attrName>
                                        </p:attrNameLst>
                                      </p:cBhvr>
                                      <p:tavLst>
                                        <p:tav tm="0">
                                          <p:val>
                                            <p:strVal val="0-#ppt_w/2"/>
                                          </p:val>
                                        </p:tav>
                                        <p:tav tm="100000">
                                          <p:val>
                                            <p:strVal val="#ppt_x"/>
                                          </p:val>
                                        </p:tav>
                                      </p:tavLst>
                                    </p:anim>
                                    <p:anim calcmode="lin" valueType="num">
                                      <p:cBhvr additive="base">
                                        <p:cTn id="32" dur="1000" fill="hold"/>
                                        <p:tgtEl>
                                          <p:spTgt spid="1336324">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9" fill="hold" grpId="0" nodeType="clickEffect">
                                  <p:stCondLst>
                                    <p:cond delay="0"/>
                                  </p:stCondLst>
                                  <p:childTnLst>
                                    <p:set>
                                      <p:cBhvr>
                                        <p:cTn id="36" dur="1" fill="hold">
                                          <p:stCondLst>
                                            <p:cond delay="0"/>
                                          </p:stCondLst>
                                        </p:cTn>
                                        <p:tgtEl>
                                          <p:spTgt spid="1336323">
                                            <p:txEl>
                                              <p:pRg st="6" end="6"/>
                                            </p:txEl>
                                          </p:spTgt>
                                        </p:tgtEl>
                                        <p:attrNameLst>
                                          <p:attrName>style.visibility</p:attrName>
                                        </p:attrNameLst>
                                      </p:cBhvr>
                                      <p:to>
                                        <p:strVal val="visible"/>
                                      </p:to>
                                    </p:set>
                                    <p:anim calcmode="lin" valueType="num">
                                      <p:cBhvr additive="base">
                                        <p:cTn id="37" dur="500" fill="hold"/>
                                        <p:tgtEl>
                                          <p:spTgt spid="1336323">
                                            <p:txEl>
                                              <p:pRg st="6" end="6"/>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1336323">
                                            <p:txEl>
                                              <p:pRg st="6" end="6"/>
                                            </p:txEl>
                                          </p:spTgt>
                                        </p:tgtEl>
                                        <p:attrNameLst>
                                          <p:attrName>ppt_y</p:attrName>
                                        </p:attrNameLst>
                                      </p:cBhvr>
                                      <p:tavLst>
                                        <p:tav tm="0">
                                          <p:val>
                                            <p:strVal val="0-#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9" fill="hold" nodeType="clickEffect">
                                  <p:stCondLst>
                                    <p:cond delay="0"/>
                                  </p:stCondLst>
                                  <p:childTnLst>
                                    <p:set>
                                      <p:cBhvr>
                                        <p:cTn id="42" dur="1" fill="hold">
                                          <p:stCondLst>
                                            <p:cond delay="0"/>
                                          </p:stCondLst>
                                        </p:cTn>
                                        <p:tgtEl>
                                          <p:spTgt spid="1336324">
                                            <p:txEl>
                                              <p:pRg st="6" end="6"/>
                                            </p:txEl>
                                          </p:spTgt>
                                        </p:tgtEl>
                                        <p:attrNameLst>
                                          <p:attrName>style.visibility</p:attrName>
                                        </p:attrNameLst>
                                      </p:cBhvr>
                                      <p:to>
                                        <p:strVal val="visible"/>
                                      </p:to>
                                    </p:set>
                                    <p:anim calcmode="lin" valueType="num">
                                      <p:cBhvr additive="base">
                                        <p:cTn id="43" dur="1000" fill="hold"/>
                                        <p:tgtEl>
                                          <p:spTgt spid="1336324">
                                            <p:txEl>
                                              <p:pRg st="6" end="6"/>
                                            </p:txEl>
                                          </p:spTgt>
                                        </p:tgtEl>
                                        <p:attrNameLst>
                                          <p:attrName>ppt_x</p:attrName>
                                        </p:attrNameLst>
                                      </p:cBhvr>
                                      <p:tavLst>
                                        <p:tav tm="0">
                                          <p:val>
                                            <p:strVal val="0-#ppt_w/2"/>
                                          </p:val>
                                        </p:tav>
                                        <p:tav tm="100000">
                                          <p:val>
                                            <p:strVal val="#ppt_x"/>
                                          </p:val>
                                        </p:tav>
                                      </p:tavLst>
                                    </p:anim>
                                    <p:anim calcmode="lin" valueType="num">
                                      <p:cBhvr additive="base">
                                        <p:cTn id="44" dur="1000" fill="hold"/>
                                        <p:tgtEl>
                                          <p:spTgt spid="1336324">
                                            <p:txEl>
                                              <p:pRg st="6" end="6"/>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6323" grpId="0" build="p"/>
      <p:bldP spid="1336324" grpId="0" build="allAtOnce"/>
    </p:bld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1026"/>
          <p:cNvSpPr>
            <a:spLocks noGrp="1" noChangeArrowheads="1"/>
          </p:cNvSpPr>
          <p:nvPr>
            <p:ph type="title"/>
          </p:nvPr>
        </p:nvSpPr>
        <p:spPr>
          <a:xfrm>
            <a:off x="457200" y="152400"/>
            <a:ext cx="8229600" cy="533400"/>
          </a:xfrm>
        </p:spPr>
        <p:txBody>
          <a:bodyPr/>
          <a:lstStyle/>
          <a:p>
            <a:pPr algn="l" eaLnBrk="1" hangingPunct="1"/>
            <a:r>
              <a:rPr lang="en-US" sz="2900" dirty="0" err="1" smtClean="0">
                <a:solidFill>
                  <a:schemeClr val="tx2">
                    <a:lumMod val="75000"/>
                  </a:schemeClr>
                </a:solidFill>
              </a:rPr>
              <a:t>DiaBingo</a:t>
            </a:r>
            <a:r>
              <a:rPr lang="en-US" sz="2900" dirty="0" smtClean="0">
                <a:solidFill>
                  <a:schemeClr val="tx2">
                    <a:lumMod val="75000"/>
                  </a:schemeClr>
                </a:solidFill>
              </a:rPr>
              <a:t> - I</a:t>
            </a:r>
            <a:endParaRPr lang="en-US" sz="1200" dirty="0" smtClean="0">
              <a:solidFill>
                <a:schemeClr val="tx2">
                  <a:lumMod val="75000"/>
                </a:schemeClr>
              </a:solidFill>
            </a:endParaRPr>
          </a:p>
        </p:txBody>
      </p:sp>
      <p:sp>
        <p:nvSpPr>
          <p:cNvPr id="1729539" name="Rectangle 1027"/>
          <p:cNvSpPr>
            <a:spLocks noGrp="1" noChangeArrowheads="1"/>
          </p:cNvSpPr>
          <p:nvPr>
            <p:ph sz="quarter" idx="1"/>
          </p:nvPr>
        </p:nvSpPr>
        <p:spPr/>
        <p:txBody>
          <a:bodyPr/>
          <a:lstStyle/>
          <a:p>
            <a:pPr algn="r" eaLnBrk="1" hangingPunct="1">
              <a:defRPr/>
            </a:pPr>
            <a:endParaRPr lang="en-US" sz="1800" smtClean="0"/>
          </a:p>
          <a:p>
            <a:pPr algn="r" eaLnBrk="1" hangingPunct="1">
              <a:defRPr/>
            </a:pPr>
            <a:endParaRPr lang="en-US" sz="2400" smtClean="0"/>
          </a:p>
        </p:txBody>
      </p:sp>
      <p:sp>
        <p:nvSpPr>
          <p:cNvPr id="151556" name="Text Box 1028"/>
          <p:cNvSpPr txBox="1">
            <a:spLocks noChangeArrowheads="1"/>
          </p:cNvSpPr>
          <p:nvPr/>
        </p:nvSpPr>
        <p:spPr bwMode="auto">
          <a:xfrm>
            <a:off x="685800" y="2438400"/>
            <a:ext cx="7696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1429" tIns="45714" rIns="91429" bIns="45714">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endParaRPr lang="en-US">
              <a:latin typeface="Tahoma" pitchFamily="34" charset="0"/>
            </a:endParaRPr>
          </a:p>
        </p:txBody>
      </p:sp>
      <p:sp>
        <p:nvSpPr>
          <p:cNvPr id="151557" name="Rectangle 1029"/>
          <p:cNvSpPr>
            <a:spLocks noChangeArrowheads="1"/>
          </p:cNvSpPr>
          <p:nvPr/>
        </p:nvSpPr>
        <p:spPr bwMode="auto">
          <a:xfrm>
            <a:off x="-304800" y="-990600"/>
            <a:ext cx="9753600" cy="899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nchorCtr="1"/>
          <a:lstStyle/>
          <a:p>
            <a:pPr marL="1028700" indent="-1028700"/>
            <a:r>
              <a:rPr lang="en-US" sz="1200" b="1">
                <a:solidFill>
                  <a:schemeClr val="bg1"/>
                </a:solidFill>
                <a:latin typeface="Arial Black" pitchFamily="34" charset="0"/>
              </a:rPr>
              <a:t>	</a:t>
            </a:r>
            <a:r>
              <a:rPr lang="en-US" sz="1200">
                <a:solidFill>
                  <a:schemeClr val="bg1"/>
                </a:solidFill>
                <a:latin typeface="Arial Black" pitchFamily="34" charset="0"/>
              </a:rPr>
              <a:t>	 </a:t>
            </a:r>
          </a:p>
        </p:txBody>
      </p:sp>
      <p:sp>
        <p:nvSpPr>
          <p:cNvPr id="1729542" name="Text Box 1030"/>
          <p:cNvSpPr txBox="1">
            <a:spLocks noChangeArrowheads="1"/>
          </p:cNvSpPr>
          <p:nvPr/>
        </p:nvSpPr>
        <p:spPr bwMode="auto">
          <a:xfrm>
            <a:off x="457200" y="685800"/>
            <a:ext cx="8458200" cy="5763116"/>
          </a:xfrm>
          <a:prstGeom prst="rect">
            <a:avLst/>
          </a:prstGeom>
          <a:noFill/>
          <a:ln w="12700">
            <a:noFill/>
            <a:miter lim="800000"/>
            <a:headEnd/>
            <a:tailEnd/>
          </a:ln>
          <a:effectLst/>
        </p:spPr>
        <p:txBody>
          <a:bodyPr wrap="square">
            <a:spAutoFit/>
          </a:bodyPr>
          <a:lstStyle/>
          <a:p>
            <a:pPr eaLnBrk="0" hangingPunct="0">
              <a:spcBef>
                <a:spcPct val="50000"/>
              </a:spcBef>
              <a:defRPr/>
            </a:pPr>
            <a:r>
              <a:rPr lang="en-US" sz="2200" b="1" dirty="0">
                <a:solidFill>
                  <a:schemeClr val="accent2">
                    <a:lumMod val="50000"/>
                  </a:schemeClr>
                </a:solidFill>
                <a:effectLst>
                  <a:outerShdw blurRad="38100" dist="38100" dir="2700000" algn="tl">
                    <a:srgbClr val="000000"/>
                  </a:outerShdw>
                </a:effectLst>
                <a:latin typeface="Arial" pitchFamily="34" charset="0"/>
              </a:rPr>
              <a:t>I</a:t>
            </a:r>
            <a:r>
              <a:rPr lang="en-US" sz="2200" dirty="0">
                <a:solidFill>
                  <a:schemeClr val="accent2">
                    <a:lumMod val="50000"/>
                  </a:schemeClr>
                </a:solidFill>
                <a:effectLst>
                  <a:outerShdw blurRad="38100" dist="38100" dir="2700000" algn="tl">
                    <a:srgbClr val="000000"/>
                  </a:outerShdw>
                </a:effectLst>
                <a:latin typeface="Arial" pitchFamily="34" charset="0"/>
              </a:rPr>
              <a:t> </a:t>
            </a:r>
            <a:r>
              <a:rPr lang="en-US" sz="2200" dirty="0">
                <a:solidFill>
                  <a:schemeClr val="accent2">
                    <a:lumMod val="50000"/>
                  </a:schemeClr>
                </a:solidFill>
                <a:latin typeface="Arial" pitchFamily="34" charset="0"/>
              </a:rPr>
              <a:t>Injected hormone that is an analog of amylin			</a:t>
            </a:r>
          </a:p>
          <a:p>
            <a:pPr eaLnBrk="0" hangingPunct="0">
              <a:defRPr/>
            </a:pPr>
            <a:r>
              <a:rPr lang="en-US" sz="2200" b="1" dirty="0">
                <a:solidFill>
                  <a:schemeClr val="accent2">
                    <a:lumMod val="50000"/>
                  </a:schemeClr>
                </a:solidFill>
                <a:latin typeface="Arial" pitchFamily="34" charset="0"/>
              </a:rPr>
              <a:t>I</a:t>
            </a:r>
            <a:r>
              <a:rPr lang="en-US" sz="2200" dirty="0">
                <a:solidFill>
                  <a:schemeClr val="accent2">
                    <a:lumMod val="50000"/>
                  </a:schemeClr>
                </a:solidFill>
                <a:latin typeface="Arial" pitchFamily="34" charset="0"/>
              </a:rPr>
              <a:t> </a:t>
            </a:r>
            <a:r>
              <a:rPr lang="en-US" sz="2200" dirty="0" err="1">
                <a:solidFill>
                  <a:schemeClr val="accent2">
                    <a:lumMod val="50000"/>
                  </a:schemeClr>
                </a:solidFill>
                <a:latin typeface="Arial" pitchFamily="34" charset="0"/>
              </a:rPr>
              <a:t>Glargine</a:t>
            </a:r>
            <a:r>
              <a:rPr lang="en-US" sz="2200" dirty="0">
                <a:solidFill>
                  <a:schemeClr val="accent2">
                    <a:lumMod val="50000"/>
                  </a:schemeClr>
                </a:solidFill>
                <a:latin typeface="Arial" pitchFamily="34" charset="0"/>
              </a:rPr>
              <a:t>, </a:t>
            </a:r>
            <a:r>
              <a:rPr lang="en-US" sz="2200" dirty="0" err="1">
                <a:solidFill>
                  <a:schemeClr val="accent2">
                    <a:lumMod val="50000"/>
                  </a:schemeClr>
                </a:solidFill>
                <a:latin typeface="Arial" pitchFamily="34" charset="0"/>
              </a:rPr>
              <a:t>Detemir</a:t>
            </a:r>
            <a:r>
              <a:rPr lang="en-US" sz="2200" dirty="0">
                <a:solidFill>
                  <a:schemeClr val="accent2">
                    <a:lumMod val="50000"/>
                  </a:schemeClr>
                </a:solidFill>
                <a:latin typeface="Arial" pitchFamily="34" charset="0"/>
              </a:rPr>
              <a:t>, NPH are types of </a:t>
            </a:r>
          </a:p>
          <a:p>
            <a:pPr eaLnBrk="0" hangingPunct="0">
              <a:spcBef>
                <a:spcPct val="50000"/>
              </a:spcBef>
              <a:defRPr/>
            </a:pPr>
            <a:r>
              <a:rPr lang="en-US" sz="2200" b="1" dirty="0">
                <a:solidFill>
                  <a:schemeClr val="accent2">
                    <a:lumMod val="50000"/>
                  </a:schemeClr>
                </a:solidFill>
                <a:latin typeface="Arial" pitchFamily="34" charset="0"/>
              </a:rPr>
              <a:t>I</a:t>
            </a:r>
            <a:r>
              <a:rPr lang="en-US" sz="2200" dirty="0">
                <a:solidFill>
                  <a:schemeClr val="accent2">
                    <a:lumMod val="50000"/>
                  </a:schemeClr>
                </a:solidFill>
                <a:latin typeface="Arial" pitchFamily="34" charset="0"/>
              </a:rPr>
              <a:t> Breakdown of glycogen into glucose				</a:t>
            </a:r>
          </a:p>
          <a:p>
            <a:pPr eaLnBrk="0" hangingPunct="0">
              <a:spcBef>
                <a:spcPct val="50000"/>
              </a:spcBef>
              <a:defRPr/>
            </a:pPr>
            <a:r>
              <a:rPr lang="en-US" sz="2200" b="1" dirty="0">
                <a:solidFill>
                  <a:schemeClr val="accent2">
                    <a:lumMod val="50000"/>
                  </a:schemeClr>
                </a:solidFill>
                <a:latin typeface="Arial" pitchFamily="34" charset="0"/>
              </a:rPr>
              <a:t>I</a:t>
            </a:r>
            <a:r>
              <a:rPr lang="en-US" sz="2200" dirty="0">
                <a:solidFill>
                  <a:schemeClr val="accent2">
                    <a:lumMod val="50000"/>
                  </a:schemeClr>
                </a:solidFill>
                <a:latin typeface="Arial" pitchFamily="34" charset="0"/>
              </a:rPr>
              <a:t> Anabolic hormone						</a:t>
            </a:r>
          </a:p>
          <a:p>
            <a:pPr eaLnBrk="0" hangingPunct="0">
              <a:spcBef>
                <a:spcPct val="50000"/>
              </a:spcBef>
              <a:defRPr/>
            </a:pPr>
            <a:r>
              <a:rPr lang="en-US" sz="2200" b="1" dirty="0">
                <a:solidFill>
                  <a:schemeClr val="accent2">
                    <a:lumMod val="50000"/>
                  </a:schemeClr>
                </a:solidFill>
                <a:latin typeface="Arial" pitchFamily="34" charset="0"/>
              </a:rPr>
              <a:t>I</a:t>
            </a:r>
            <a:r>
              <a:rPr lang="en-US" sz="2200" dirty="0">
                <a:solidFill>
                  <a:schemeClr val="accent2">
                    <a:lumMod val="50000"/>
                  </a:schemeClr>
                </a:solidFill>
                <a:latin typeface="Arial" pitchFamily="34" charset="0"/>
              </a:rPr>
              <a:t> Insulin is released when glucose levels are low		</a:t>
            </a:r>
          </a:p>
          <a:p>
            <a:pPr eaLnBrk="0" hangingPunct="0">
              <a:spcBef>
                <a:spcPct val="50000"/>
              </a:spcBef>
              <a:defRPr/>
            </a:pPr>
            <a:r>
              <a:rPr lang="en-US" sz="2200" b="1" dirty="0">
                <a:solidFill>
                  <a:schemeClr val="accent2">
                    <a:lumMod val="50000"/>
                  </a:schemeClr>
                </a:solidFill>
                <a:latin typeface="Arial" pitchFamily="34" charset="0"/>
              </a:rPr>
              <a:t>I</a:t>
            </a:r>
            <a:r>
              <a:rPr lang="en-US" sz="2200" dirty="0">
                <a:solidFill>
                  <a:schemeClr val="accent2">
                    <a:lumMod val="50000"/>
                  </a:schemeClr>
                </a:solidFill>
                <a:latin typeface="Arial" pitchFamily="34" charset="0"/>
              </a:rPr>
              <a:t> Once opened, insulin vials are good for one _____		</a:t>
            </a:r>
          </a:p>
          <a:p>
            <a:pPr eaLnBrk="0" hangingPunct="0">
              <a:spcBef>
                <a:spcPct val="50000"/>
              </a:spcBef>
              <a:defRPr/>
            </a:pPr>
            <a:r>
              <a:rPr lang="en-US" sz="2200" b="1" dirty="0">
                <a:solidFill>
                  <a:schemeClr val="accent2">
                    <a:lumMod val="50000"/>
                  </a:schemeClr>
                </a:solidFill>
                <a:latin typeface="Arial" pitchFamily="34" charset="0"/>
              </a:rPr>
              <a:t>I </a:t>
            </a:r>
            <a:r>
              <a:rPr lang="en-US" sz="2200" dirty="0">
                <a:solidFill>
                  <a:schemeClr val="accent2">
                    <a:lumMod val="50000"/>
                  </a:schemeClr>
                </a:solidFill>
                <a:latin typeface="Arial" pitchFamily="34" charset="0"/>
              </a:rPr>
              <a:t>Elevated post-prandial glucose indicate need for pre-</a:t>
            </a:r>
            <a:r>
              <a:rPr lang="en-US" sz="2200" dirty="0" err="1">
                <a:solidFill>
                  <a:schemeClr val="accent2">
                    <a:lumMod val="50000"/>
                  </a:schemeClr>
                </a:solidFill>
                <a:latin typeface="Arial" pitchFamily="34" charset="0"/>
              </a:rPr>
              <a:t>mea</a:t>
            </a:r>
            <a:r>
              <a:rPr lang="en-US" sz="2200" b="1" dirty="0" err="1">
                <a:solidFill>
                  <a:schemeClr val="accent2">
                    <a:lumMod val="50000"/>
                  </a:schemeClr>
                </a:solidFill>
                <a:latin typeface="Arial" pitchFamily="34" charset="0"/>
              </a:rPr>
              <a:t>I</a:t>
            </a:r>
            <a:endParaRPr lang="en-US" sz="2200" b="1" dirty="0">
              <a:solidFill>
                <a:schemeClr val="accent2">
                  <a:lumMod val="50000"/>
                </a:schemeClr>
              </a:solidFill>
              <a:latin typeface="Arial" pitchFamily="34" charset="0"/>
            </a:endParaRPr>
          </a:p>
          <a:p>
            <a:pPr eaLnBrk="0" hangingPunct="0">
              <a:spcBef>
                <a:spcPct val="50000"/>
              </a:spcBef>
              <a:defRPr/>
            </a:pPr>
            <a:r>
              <a:rPr lang="en-US" sz="2200" b="1" dirty="0">
                <a:solidFill>
                  <a:schemeClr val="accent2">
                    <a:lumMod val="50000"/>
                  </a:schemeClr>
                </a:solidFill>
                <a:latin typeface="Arial" pitchFamily="34" charset="0"/>
              </a:rPr>
              <a:t>I </a:t>
            </a:r>
            <a:r>
              <a:rPr lang="en-US" sz="2200" dirty="0">
                <a:solidFill>
                  <a:schemeClr val="accent2">
                    <a:lumMod val="50000"/>
                  </a:schemeClr>
                </a:solidFill>
                <a:latin typeface="Arial" pitchFamily="34" charset="0"/>
              </a:rPr>
              <a:t>Epinephrine increases insulin resistance		</a:t>
            </a:r>
          </a:p>
          <a:p>
            <a:pPr eaLnBrk="0" hangingPunct="0">
              <a:spcBef>
                <a:spcPct val="50000"/>
              </a:spcBef>
              <a:defRPr/>
            </a:pPr>
            <a:r>
              <a:rPr lang="en-US" sz="2200" b="1" dirty="0">
                <a:solidFill>
                  <a:schemeClr val="accent2">
                    <a:lumMod val="50000"/>
                  </a:schemeClr>
                </a:solidFill>
                <a:latin typeface="Arial" pitchFamily="34" charset="0"/>
              </a:rPr>
              <a:t>I </a:t>
            </a:r>
            <a:r>
              <a:rPr lang="en-US" sz="2200" dirty="0">
                <a:solidFill>
                  <a:schemeClr val="accent2">
                    <a:lumMod val="50000"/>
                  </a:schemeClr>
                </a:solidFill>
                <a:latin typeface="Arial" pitchFamily="34" charset="0"/>
              </a:rPr>
              <a:t>Creation of glucose from amino acids and lactate		 </a:t>
            </a:r>
          </a:p>
          <a:p>
            <a:pPr eaLnBrk="0" hangingPunct="0">
              <a:spcBef>
                <a:spcPct val="50000"/>
              </a:spcBef>
              <a:defRPr/>
            </a:pPr>
            <a:r>
              <a:rPr lang="en-US" sz="2200" b="1" dirty="0">
                <a:solidFill>
                  <a:schemeClr val="accent2">
                    <a:lumMod val="50000"/>
                  </a:schemeClr>
                </a:solidFill>
                <a:latin typeface="Arial" pitchFamily="34" charset="0"/>
              </a:rPr>
              <a:t>I </a:t>
            </a:r>
            <a:r>
              <a:rPr lang="en-US" sz="2200" dirty="0">
                <a:solidFill>
                  <a:schemeClr val="accent2">
                    <a:lumMod val="50000"/>
                  </a:schemeClr>
                </a:solidFill>
                <a:latin typeface="Arial" pitchFamily="34" charset="0"/>
              </a:rPr>
              <a:t>Decreasing renal function for people on insulin can cause	</a:t>
            </a:r>
          </a:p>
          <a:p>
            <a:pPr eaLnBrk="0" hangingPunct="0">
              <a:spcBef>
                <a:spcPct val="50000"/>
              </a:spcBef>
              <a:defRPr/>
            </a:pPr>
            <a:r>
              <a:rPr lang="da-DK" sz="2200" b="1" dirty="0">
                <a:solidFill>
                  <a:schemeClr val="accent2">
                    <a:lumMod val="50000"/>
                  </a:schemeClr>
                </a:solidFill>
                <a:latin typeface="Arial" pitchFamily="34" charset="0"/>
              </a:rPr>
              <a:t>I </a:t>
            </a:r>
            <a:r>
              <a:rPr lang="da-DK" sz="2200" dirty="0">
                <a:solidFill>
                  <a:schemeClr val="accent2">
                    <a:lumMod val="50000"/>
                  </a:schemeClr>
                </a:solidFill>
                <a:latin typeface="Arial" pitchFamily="34" charset="0"/>
              </a:rPr>
              <a:t>Bolus insulins							 </a:t>
            </a:r>
          </a:p>
          <a:p>
            <a:pPr eaLnBrk="0" hangingPunct="0">
              <a:spcBef>
                <a:spcPct val="25000"/>
              </a:spcBef>
              <a:defRPr/>
            </a:pPr>
            <a:r>
              <a:rPr lang="en-US" sz="2200" b="1" dirty="0">
                <a:solidFill>
                  <a:schemeClr val="accent2">
                    <a:lumMod val="50000"/>
                  </a:schemeClr>
                </a:solidFill>
                <a:latin typeface="Arial" pitchFamily="34" charset="0"/>
              </a:rPr>
              <a:t>I</a:t>
            </a:r>
            <a:r>
              <a:rPr lang="en-US" sz="2200" dirty="0">
                <a:solidFill>
                  <a:schemeClr val="accent2">
                    <a:lumMod val="50000"/>
                  </a:schemeClr>
                </a:solidFill>
                <a:latin typeface="Arial" pitchFamily="34" charset="0"/>
              </a:rPr>
              <a:t> A hormone that increases blood glucose </a:t>
            </a:r>
            <a:r>
              <a:rPr lang="en-US" sz="2200" dirty="0">
                <a:solidFill>
                  <a:schemeClr val="bg1"/>
                </a:solidFill>
                <a:latin typeface="Arial" pitchFamily="34" charset="0"/>
              </a:rPr>
              <a:t>levels</a:t>
            </a:r>
          </a:p>
        </p:txBody>
      </p:sp>
    </p:spTree>
    <p:custDataLst>
      <p:tags r:id="rId1"/>
    </p:custDataLst>
    <p:extLst>
      <p:ext uri="{BB962C8B-B14F-4D97-AF65-F5344CB8AC3E}">
        <p14:creationId xmlns:p14="http://schemas.microsoft.com/office/powerpoint/2010/main" val="19571808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729542">
                                            <p:txEl>
                                              <p:pRg st="0" end="0"/>
                                            </p:txEl>
                                          </p:spTgt>
                                        </p:tgtEl>
                                        <p:attrNameLst>
                                          <p:attrName>style.visibility</p:attrName>
                                        </p:attrNameLst>
                                      </p:cBhvr>
                                      <p:to>
                                        <p:strVal val="visible"/>
                                      </p:to>
                                    </p:set>
                                    <p:anim calcmode="lin" valueType="num">
                                      <p:cBhvr additive="base">
                                        <p:cTn id="7" dur="500" fill="hold"/>
                                        <p:tgtEl>
                                          <p:spTgt spid="172954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72954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1729542">
                                            <p:txEl>
                                              <p:pRg st="1" end="1"/>
                                            </p:txEl>
                                          </p:spTgt>
                                        </p:tgtEl>
                                        <p:attrNameLst>
                                          <p:attrName>style.visibility</p:attrName>
                                        </p:attrNameLst>
                                      </p:cBhvr>
                                      <p:to>
                                        <p:strVal val="visible"/>
                                      </p:to>
                                    </p:set>
                                    <p:anim calcmode="lin" valueType="num">
                                      <p:cBhvr additive="base">
                                        <p:cTn id="13" dur="500" fill="hold"/>
                                        <p:tgtEl>
                                          <p:spTgt spid="1729542">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72954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1729542">
                                            <p:txEl>
                                              <p:pRg st="2" end="2"/>
                                            </p:txEl>
                                          </p:spTgt>
                                        </p:tgtEl>
                                        <p:attrNameLst>
                                          <p:attrName>style.visibility</p:attrName>
                                        </p:attrNameLst>
                                      </p:cBhvr>
                                      <p:to>
                                        <p:strVal val="visible"/>
                                      </p:to>
                                    </p:set>
                                    <p:anim calcmode="lin" valueType="num">
                                      <p:cBhvr additive="base">
                                        <p:cTn id="19" dur="500" fill="hold"/>
                                        <p:tgtEl>
                                          <p:spTgt spid="1729542">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72954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1729542">
                                            <p:txEl>
                                              <p:pRg st="3" end="3"/>
                                            </p:txEl>
                                          </p:spTgt>
                                        </p:tgtEl>
                                        <p:attrNameLst>
                                          <p:attrName>style.visibility</p:attrName>
                                        </p:attrNameLst>
                                      </p:cBhvr>
                                      <p:to>
                                        <p:strVal val="visible"/>
                                      </p:to>
                                    </p:set>
                                    <p:anim calcmode="lin" valueType="num">
                                      <p:cBhvr additive="base">
                                        <p:cTn id="25" dur="500" fill="hold"/>
                                        <p:tgtEl>
                                          <p:spTgt spid="1729542">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729542">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nodeType="clickEffect">
                                  <p:stCondLst>
                                    <p:cond delay="0"/>
                                  </p:stCondLst>
                                  <p:childTnLst>
                                    <p:set>
                                      <p:cBhvr>
                                        <p:cTn id="30" dur="1" fill="hold">
                                          <p:stCondLst>
                                            <p:cond delay="0"/>
                                          </p:stCondLst>
                                        </p:cTn>
                                        <p:tgtEl>
                                          <p:spTgt spid="1729542">
                                            <p:txEl>
                                              <p:pRg st="4" end="4"/>
                                            </p:txEl>
                                          </p:spTgt>
                                        </p:tgtEl>
                                        <p:attrNameLst>
                                          <p:attrName>style.visibility</p:attrName>
                                        </p:attrNameLst>
                                      </p:cBhvr>
                                      <p:to>
                                        <p:strVal val="visible"/>
                                      </p:to>
                                    </p:set>
                                    <p:anim calcmode="lin" valueType="num">
                                      <p:cBhvr additive="base">
                                        <p:cTn id="31" dur="500" fill="hold"/>
                                        <p:tgtEl>
                                          <p:spTgt spid="1729542">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729542">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nodeType="clickEffect">
                                  <p:stCondLst>
                                    <p:cond delay="0"/>
                                  </p:stCondLst>
                                  <p:childTnLst>
                                    <p:set>
                                      <p:cBhvr>
                                        <p:cTn id="36" dur="1" fill="hold">
                                          <p:stCondLst>
                                            <p:cond delay="0"/>
                                          </p:stCondLst>
                                        </p:cTn>
                                        <p:tgtEl>
                                          <p:spTgt spid="1729542">
                                            <p:txEl>
                                              <p:pRg st="5" end="5"/>
                                            </p:txEl>
                                          </p:spTgt>
                                        </p:tgtEl>
                                        <p:attrNameLst>
                                          <p:attrName>style.visibility</p:attrName>
                                        </p:attrNameLst>
                                      </p:cBhvr>
                                      <p:to>
                                        <p:strVal val="visible"/>
                                      </p:to>
                                    </p:set>
                                    <p:anim calcmode="lin" valueType="num">
                                      <p:cBhvr additive="base">
                                        <p:cTn id="37" dur="500" fill="hold"/>
                                        <p:tgtEl>
                                          <p:spTgt spid="1729542">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729542">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4" fill="hold" nodeType="clickEffect">
                                  <p:stCondLst>
                                    <p:cond delay="0"/>
                                  </p:stCondLst>
                                  <p:childTnLst>
                                    <p:set>
                                      <p:cBhvr>
                                        <p:cTn id="42" dur="1" fill="hold">
                                          <p:stCondLst>
                                            <p:cond delay="0"/>
                                          </p:stCondLst>
                                        </p:cTn>
                                        <p:tgtEl>
                                          <p:spTgt spid="1729542">
                                            <p:txEl>
                                              <p:pRg st="6" end="6"/>
                                            </p:txEl>
                                          </p:spTgt>
                                        </p:tgtEl>
                                        <p:attrNameLst>
                                          <p:attrName>style.visibility</p:attrName>
                                        </p:attrNameLst>
                                      </p:cBhvr>
                                      <p:to>
                                        <p:strVal val="visible"/>
                                      </p:to>
                                    </p:set>
                                    <p:anim calcmode="lin" valueType="num">
                                      <p:cBhvr additive="base">
                                        <p:cTn id="43" dur="500" fill="hold"/>
                                        <p:tgtEl>
                                          <p:spTgt spid="1729542">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1729542">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4" fill="hold" nodeType="clickEffect">
                                  <p:stCondLst>
                                    <p:cond delay="0"/>
                                  </p:stCondLst>
                                  <p:childTnLst>
                                    <p:set>
                                      <p:cBhvr>
                                        <p:cTn id="48" dur="1" fill="hold">
                                          <p:stCondLst>
                                            <p:cond delay="0"/>
                                          </p:stCondLst>
                                        </p:cTn>
                                        <p:tgtEl>
                                          <p:spTgt spid="1729542">
                                            <p:txEl>
                                              <p:pRg st="7" end="7"/>
                                            </p:txEl>
                                          </p:spTgt>
                                        </p:tgtEl>
                                        <p:attrNameLst>
                                          <p:attrName>style.visibility</p:attrName>
                                        </p:attrNameLst>
                                      </p:cBhvr>
                                      <p:to>
                                        <p:strVal val="visible"/>
                                      </p:to>
                                    </p:set>
                                    <p:anim calcmode="lin" valueType="num">
                                      <p:cBhvr additive="base">
                                        <p:cTn id="49" dur="500" fill="hold"/>
                                        <p:tgtEl>
                                          <p:spTgt spid="1729542">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1729542">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2" presetClass="entr" presetSubtype="4" fill="hold" nodeType="clickEffect">
                                  <p:stCondLst>
                                    <p:cond delay="0"/>
                                  </p:stCondLst>
                                  <p:childTnLst>
                                    <p:set>
                                      <p:cBhvr>
                                        <p:cTn id="54" dur="1" fill="hold">
                                          <p:stCondLst>
                                            <p:cond delay="0"/>
                                          </p:stCondLst>
                                        </p:cTn>
                                        <p:tgtEl>
                                          <p:spTgt spid="1729542">
                                            <p:txEl>
                                              <p:pRg st="8" end="8"/>
                                            </p:txEl>
                                          </p:spTgt>
                                        </p:tgtEl>
                                        <p:attrNameLst>
                                          <p:attrName>style.visibility</p:attrName>
                                        </p:attrNameLst>
                                      </p:cBhvr>
                                      <p:to>
                                        <p:strVal val="visible"/>
                                      </p:to>
                                    </p:set>
                                    <p:anim calcmode="lin" valueType="num">
                                      <p:cBhvr additive="base">
                                        <p:cTn id="55" dur="500" fill="hold"/>
                                        <p:tgtEl>
                                          <p:spTgt spid="1729542">
                                            <p:txEl>
                                              <p:pRg st="8" end="8"/>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1729542">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57" fill="hold" nodeType="clickPar">
                      <p:stCondLst>
                        <p:cond delay="indefinite"/>
                      </p:stCondLst>
                      <p:childTnLst>
                        <p:par>
                          <p:cTn id="58" fill="hold" nodeType="withGroup">
                            <p:stCondLst>
                              <p:cond delay="0"/>
                            </p:stCondLst>
                            <p:childTnLst>
                              <p:par>
                                <p:cTn id="59" presetID="2" presetClass="entr" presetSubtype="4" fill="hold" nodeType="clickEffect">
                                  <p:stCondLst>
                                    <p:cond delay="0"/>
                                  </p:stCondLst>
                                  <p:childTnLst>
                                    <p:set>
                                      <p:cBhvr>
                                        <p:cTn id="60" dur="1" fill="hold">
                                          <p:stCondLst>
                                            <p:cond delay="0"/>
                                          </p:stCondLst>
                                        </p:cTn>
                                        <p:tgtEl>
                                          <p:spTgt spid="1729542">
                                            <p:txEl>
                                              <p:pRg st="9" end="9"/>
                                            </p:txEl>
                                          </p:spTgt>
                                        </p:tgtEl>
                                        <p:attrNameLst>
                                          <p:attrName>style.visibility</p:attrName>
                                        </p:attrNameLst>
                                      </p:cBhvr>
                                      <p:to>
                                        <p:strVal val="visible"/>
                                      </p:to>
                                    </p:set>
                                    <p:anim calcmode="lin" valueType="num">
                                      <p:cBhvr additive="base">
                                        <p:cTn id="61" dur="500" fill="hold"/>
                                        <p:tgtEl>
                                          <p:spTgt spid="1729542">
                                            <p:txEl>
                                              <p:pRg st="9" end="9"/>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1729542">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63" fill="hold" nodeType="clickPar">
                      <p:stCondLst>
                        <p:cond delay="indefinite"/>
                      </p:stCondLst>
                      <p:childTnLst>
                        <p:par>
                          <p:cTn id="64" fill="hold" nodeType="withGroup">
                            <p:stCondLst>
                              <p:cond delay="0"/>
                            </p:stCondLst>
                            <p:childTnLst>
                              <p:par>
                                <p:cTn id="65" presetID="2" presetClass="entr" presetSubtype="4" fill="hold" nodeType="clickEffect">
                                  <p:stCondLst>
                                    <p:cond delay="0"/>
                                  </p:stCondLst>
                                  <p:childTnLst>
                                    <p:set>
                                      <p:cBhvr>
                                        <p:cTn id="66" dur="1" fill="hold">
                                          <p:stCondLst>
                                            <p:cond delay="0"/>
                                          </p:stCondLst>
                                        </p:cTn>
                                        <p:tgtEl>
                                          <p:spTgt spid="1729542">
                                            <p:txEl>
                                              <p:pRg st="10" end="10"/>
                                            </p:txEl>
                                          </p:spTgt>
                                        </p:tgtEl>
                                        <p:attrNameLst>
                                          <p:attrName>style.visibility</p:attrName>
                                        </p:attrNameLst>
                                      </p:cBhvr>
                                      <p:to>
                                        <p:strVal val="visible"/>
                                      </p:to>
                                    </p:set>
                                    <p:anim calcmode="lin" valueType="num">
                                      <p:cBhvr additive="base">
                                        <p:cTn id="67" dur="500" fill="hold"/>
                                        <p:tgtEl>
                                          <p:spTgt spid="1729542">
                                            <p:txEl>
                                              <p:pRg st="10" end="10"/>
                                            </p:txEl>
                                          </p:spTgt>
                                        </p:tgtEl>
                                        <p:attrNameLst>
                                          <p:attrName>ppt_x</p:attrName>
                                        </p:attrNameLst>
                                      </p:cBhvr>
                                      <p:tavLst>
                                        <p:tav tm="0">
                                          <p:val>
                                            <p:strVal val="#ppt_x"/>
                                          </p:val>
                                        </p:tav>
                                        <p:tav tm="100000">
                                          <p:val>
                                            <p:strVal val="#ppt_x"/>
                                          </p:val>
                                        </p:tav>
                                      </p:tavLst>
                                    </p:anim>
                                    <p:anim calcmode="lin" valueType="num">
                                      <p:cBhvr additive="base">
                                        <p:cTn id="68" dur="500" fill="hold"/>
                                        <p:tgtEl>
                                          <p:spTgt spid="1729542">
                                            <p:txEl>
                                              <p:pRg st="10" end="10"/>
                                            </p:txEl>
                                          </p:spTgt>
                                        </p:tgtEl>
                                        <p:attrNameLst>
                                          <p:attrName>ppt_y</p:attrName>
                                        </p:attrNameLst>
                                      </p:cBhvr>
                                      <p:tavLst>
                                        <p:tav tm="0">
                                          <p:val>
                                            <p:strVal val="1+#ppt_h/2"/>
                                          </p:val>
                                        </p:tav>
                                        <p:tav tm="100000">
                                          <p:val>
                                            <p:strVal val="#ppt_y"/>
                                          </p:val>
                                        </p:tav>
                                      </p:tavLst>
                                    </p:anim>
                                  </p:childTnLst>
                                </p:cTn>
                              </p:par>
                            </p:childTnLst>
                          </p:cTn>
                        </p:par>
                      </p:childTnLst>
                    </p:cTn>
                  </p:par>
                  <p:par>
                    <p:cTn id="69" fill="hold" nodeType="clickPar">
                      <p:stCondLst>
                        <p:cond delay="indefinite"/>
                      </p:stCondLst>
                      <p:childTnLst>
                        <p:par>
                          <p:cTn id="70" fill="hold" nodeType="withGroup">
                            <p:stCondLst>
                              <p:cond delay="0"/>
                            </p:stCondLst>
                            <p:childTnLst>
                              <p:par>
                                <p:cTn id="71" presetID="2" presetClass="entr" presetSubtype="4" fill="hold" nodeType="clickEffect">
                                  <p:stCondLst>
                                    <p:cond delay="0"/>
                                  </p:stCondLst>
                                  <p:childTnLst>
                                    <p:set>
                                      <p:cBhvr>
                                        <p:cTn id="72" dur="1" fill="hold">
                                          <p:stCondLst>
                                            <p:cond delay="0"/>
                                          </p:stCondLst>
                                        </p:cTn>
                                        <p:tgtEl>
                                          <p:spTgt spid="1729542">
                                            <p:txEl>
                                              <p:pRg st="11" end="11"/>
                                            </p:txEl>
                                          </p:spTgt>
                                        </p:tgtEl>
                                        <p:attrNameLst>
                                          <p:attrName>style.visibility</p:attrName>
                                        </p:attrNameLst>
                                      </p:cBhvr>
                                      <p:to>
                                        <p:strVal val="visible"/>
                                      </p:to>
                                    </p:set>
                                    <p:anim calcmode="lin" valueType="num">
                                      <p:cBhvr additive="base">
                                        <p:cTn id="73" dur="500" fill="hold"/>
                                        <p:tgtEl>
                                          <p:spTgt spid="1729542">
                                            <p:txEl>
                                              <p:pRg st="11" end="11"/>
                                            </p:txEl>
                                          </p:spTgt>
                                        </p:tgtEl>
                                        <p:attrNameLst>
                                          <p:attrName>ppt_x</p:attrName>
                                        </p:attrNameLst>
                                      </p:cBhvr>
                                      <p:tavLst>
                                        <p:tav tm="0">
                                          <p:val>
                                            <p:strVal val="#ppt_x"/>
                                          </p:val>
                                        </p:tav>
                                        <p:tav tm="100000">
                                          <p:val>
                                            <p:strVal val="#ppt_x"/>
                                          </p:val>
                                        </p:tav>
                                      </p:tavLst>
                                    </p:anim>
                                    <p:anim calcmode="lin" valueType="num">
                                      <p:cBhvr additive="base">
                                        <p:cTn id="74" dur="500" fill="hold"/>
                                        <p:tgtEl>
                                          <p:spTgt spid="1729542">
                                            <p:txEl>
                                              <p:pRg st="11" end="1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7938" name="Picture 2" descr="scale and gu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88"/>
            <a:ext cx="9144000" cy="678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2890615510"/>
      </p:ext>
    </p:extLst>
  </p:cSld>
  <p:clrMapOvr>
    <a:masterClrMapping/>
  </p:clrMapOvr>
  <p:transition/>
  <p:timing>
    <p:tnLst>
      <p:par>
        <p:cT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4603357" y="1143001"/>
            <a:ext cx="4191000" cy="2583618"/>
          </a:xfrm>
        </p:spPr>
        <p:txBody>
          <a:bodyPr>
            <a:noAutofit/>
          </a:bodyPr>
          <a:lstStyle/>
          <a:p>
            <a:pPr>
              <a:buFont typeface="Wingdings 3" panose="05040102010807070707" pitchFamily="18" charset="2"/>
              <a:buChar char="}"/>
              <a:defRPr/>
            </a:pPr>
            <a:r>
              <a:rPr lang="en-US" sz="1800" dirty="0" smtClean="0"/>
              <a:t>68% overweight or obese </a:t>
            </a:r>
          </a:p>
          <a:p>
            <a:pPr lvl="1">
              <a:buFont typeface="Wingdings 3" panose="05040102010807070707" pitchFamily="18" charset="2"/>
              <a:buChar char="}"/>
              <a:defRPr/>
            </a:pPr>
            <a:r>
              <a:rPr lang="en-US" sz="1600" dirty="0" smtClean="0"/>
              <a:t>34% BMI 30 +,  34% BMI 25-29</a:t>
            </a:r>
          </a:p>
          <a:p>
            <a:pPr>
              <a:buFont typeface="Wingdings 3" panose="05040102010807070707" pitchFamily="18" charset="2"/>
              <a:buChar char="}"/>
              <a:defRPr/>
            </a:pPr>
            <a:r>
              <a:rPr lang="en-US" sz="1800" dirty="0" smtClean="0"/>
              <a:t>1/3 of all </a:t>
            </a:r>
            <a:r>
              <a:rPr lang="en-US" sz="1800" dirty="0" err="1" smtClean="0"/>
              <a:t>overwt</a:t>
            </a:r>
            <a:r>
              <a:rPr lang="en-US" sz="1800" dirty="0" smtClean="0"/>
              <a:t> people don’t get diabetes</a:t>
            </a:r>
          </a:p>
          <a:p>
            <a:pPr>
              <a:buFont typeface="Wingdings 3" panose="05040102010807070707" pitchFamily="18" charset="2"/>
              <a:buChar char="}"/>
              <a:defRPr/>
            </a:pPr>
            <a:r>
              <a:rPr lang="en-US" sz="1800" dirty="0" smtClean="0"/>
              <a:t>We burn 100 </a:t>
            </a:r>
            <a:r>
              <a:rPr lang="en-US" sz="1800" dirty="0" err="1" smtClean="0"/>
              <a:t>cals</a:t>
            </a:r>
            <a:r>
              <a:rPr lang="en-US" sz="1800" dirty="0" smtClean="0"/>
              <a:t> less a day at work</a:t>
            </a:r>
          </a:p>
          <a:p>
            <a:pPr fontAlgn="auto">
              <a:spcAft>
                <a:spcPts val="0"/>
              </a:spcAft>
              <a:buFont typeface="Wingdings 3" panose="05040102010807070707" pitchFamily="18" charset="2"/>
              <a:buChar char="}"/>
              <a:defRPr/>
            </a:pPr>
            <a:r>
              <a:rPr lang="en-US" sz="1800" dirty="0" smtClean="0"/>
              <a:t>Overall</a:t>
            </a:r>
            <a:r>
              <a:rPr lang="en-US" sz="1800" dirty="0"/>
              <a:t>, </a:t>
            </a:r>
            <a:r>
              <a:rPr lang="en-US" sz="1800" dirty="0" smtClean="0"/>
              <a:t>food costs ~ </a:t>
            </a:r>
            <a:r>
              <a:rPr lang="en-US" sz="1600" dirty="0" smtClean="0"/>
              <a:t>10-15</a:t>
            </a:r>
            <a:r>
              <a:rPr lang="en-US" sz="1600" dirty="0"/>
              <a:t>% of </a:t>
            </a:r>
            <a:r>
              <a:rPr lang="en-US" sz="1600" dirty="0" smtClean="0"/>
              <a:t>income</a:t>
            </a:r>
          </a:p>
          <a:p>
            <a:pPr>
              <a:buFont typeface="Wingdings 3" panose="05040102010807070707" pitchFamily="18" charset="2"/>
              <a:buChar char="}"/>
              <a:defRPr/>
            </a:pPr>
            <a:r>
              <a:rPr lang="en-US" sz="2400" dirty="0" smtClean="0"/>
              <a:t>Calorie Intake is on the rise</a:t>
            </a:r>
          </a:p>
        </p:txBody>
      </p:sp>
      <p:sp>
        <p:nvSpPr>
          <p:cNvPr id="4" name="Oval 3"/>
          <p:cNvSpPr/>
          <p:nvPr/>
        </p:nvSpPr>
        <p:spPr>
          <a:xfrm>
            <a:off x="3657600" y="1143001"/>
            <a:ext cx="228600" cy="762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57200" y="152400"/>
            <a:ext cx="8229600" cy="685800"/>
          </a:xfrm>
        </p:spPr>
        <p:txBody>
          <a:bodyPr>
            <a:normAutofit fontScale="90000"/>
          </a:bodyPr>
          <a:lstStyle/>
          <a:p>
            <a:r>
              <a:rPr lang="en-US" dirty="0" smtClean="0"/>
              <a:t>Obesity in America</a:t>
            </a:r>
            <a:endParaRPr lang="en-US" sz="2700" dirty="0"/>
          </a:p>
        </p:txBody>
      </p:sp>
      <p:pic>
        <p:nvPicPr>
          <p:cNvPr id="5" name="Picture 4"/>
          <p:cNvPicPr>
            <a:picLocks noChangeAspect="1"/>
          </p:cNvPicPr>
          <p:nvPr/>
        </p:nvPicPr>
        <p:blipFill>
          <a:blip r:embed="rId3"/>
          <a:stretch>
            <a:fillRect/>
          </a:stretch>
        </p:blipFill>
        <p:spPr>
          <a:xfrm>
            <a:off x="324869" y="940769"/>
            <a:ext cx="4247131" cy="2814004"/>
          </a:xfrm>
          <a:prstGeom prst="rect">
            <a:avLst/>
          </a:prstGeom>
        </p:spPr>
      </p:pic>
      <p:sp>
        <p:nvSpPr>
          <p:cNvPr id="8" name="TextBox 7"/>
          <p:cNvSpPr txBox="1"/>
          <p:nvPr/>
        </p:nvSpPr>
        <p:spPr>
          <a:xfrm>
            <a:off x="762000" y="4343400"/>
            <a:ext cx="2590800" cy="990600"/>
          </a:xfrm>
          <a:prstGeom prst="rect">
            <a:avLst/>
          </a:prstGeom>
          <a:noFill/>
        </p:spPr>
        <p:txBody>
          <a:bodyPr wrap="square" rtlCol="0">
            <a:spAutoFit/>
          </a:bodyPr>
          <a:lstStyle/>
          <a:p>
            <a:endParaRPr lang="en-US" dirty="0"/>
          </a:p>
        </p:txBody>
      </p:sp>
      <p:pic>
        <p:nvPicPr>
          <p:cNvPr id="9" name="Picture 8"/>
          <p:cNvPicPr>
            <a:picLocks noChangeAspect="1"/>
          </p:cNvPicPr>
          <p:nvPr/>
        </p:nvPicPr>
        <p:blipFill>
          <a:blip r:embed="rId4"/>
          <a:stretch>
            <a:fillRect/>
          </a:stretch>
        </p:blipFill>
        <p:spPr>
          <a:xfrm>
            <a:off x="3048000" y="3620837"/>
            <a:ext cx="5753100" cy="2598988"/>
          </a:xfrm>
          <a:prstGeom prst="rect">
            <a:avLst/>
          </a:prstGeom>
        </p:spPr>
      </p:pic>
    </p:spTree>
    <p:custDataLst>
      <p:tags r:id="rId1"/>
    </p:custDataLst>
    <p:extLst>
      <p:ext uri="{BB962C8B-B14F-4D97-AF65-F5344CB8AC3E}">
        <p14:creationId xmlns:p14="http://schemas.microsoft.com/office/powerpoint/2010/main" val="22184685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1000"/>
                                        <p:tgtEl>
                                          <p:spTgt spid="3">
                                            <p:txEl>
                                              <p:pRg st="1" end="1"/>
                                            </p:txEl>
                                          </p:spTgt>
                                        </p:tgtEl>
                                      </p:cBhvr>
                                    </p:animEffect>
                                    <p:anim calcmode="lin" valueType="num">
                                      <p:cBhvr>
                                        <p:cTn id="13"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fade">
                                      <p:cBhvr>
                                        <p:cTn id="19" dur="1000"/>
                                        <p:tgtEl>
                                          <p:spTgt spid="3">
                                            <p:txEl>
                                              <p:pRg st="2" end="2"/>
                                            </p:txEl>
                                          </p:spTgt>
                                        </p:tgtEl>
                                      </p:cBhvr>
                                    </p:animEffect>
                                    <p:anim calcmode="lin" valueType="num">
                                      <p:cBhvr>
                                        <p:cTn id="20"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Effect transition="in" filter="fade">
                                      <p:cBhvr>
                                        <p:cTn id="26" dur="1000"/>
                                        <p:tgtEl>
                                          <p:spTgt spid="3">
                                            <p:txEl>
                                              <p:pRg st="3" end="3"/>
                                            </p:txEl>
                                          </p:spTgt>
                                        </p:tgtEl>
                                      </p:cBhvr>
                                    </p:animEffect>
                                    <p:anim calcmode="lin" valueType="num">
                                      <p:cBhvr>
                                        <p:cTn id="27"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8"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3">
                                            <p:txEl>
                                              <p:pRg st="4" end="4"/>
                                            </p:txEl>
                                          </p:spTgt>
                                        </p:tgtEl>
                                        <p:attrNameLst>
                                          <p:attrName>style.visibility</p:attrName>
                                        </p:attrNameLst>
                                      </p:cBhvr>
                                      <p:to>
                                        <p:strVal val="visible"/>
                                      </p:to>
                                    </p:set>
                                    <p:animEffect transition="in" filter="fade">
                                      <p:cBhvr>
                                        <p:cTn id="33" dur="1000"/>
                                        <p:tgtEl>
                                          <p:spTgt spid="3">
                                            <p:txEl>
                                              <p:pRg st="4" end="4"/>
                                            </p:txEl>
                                          </p:spTgt>
                                        </p:tgtEl>
                                      </p:cBhvr>
                                    </p:animEffect>
                                    <p:anim calcmode="lin" valueType="num">
                                      <p:cBhvr>
                                        <p:cTn id="34"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5"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3">
                                            <p:txEl>
                                              <p:pRg st="5" end="5"/>
                                            </p:txEl>
                                          </p:spTgt>
                                        </p:tgtEl>
                                        <p:attrNameLst>
                                          <p:attrName>style.visibility</p:attrName>
                                        </p:attrNameLst>
                                      </p:cBhvr>
                                      <p:to>
                                        <p:strVal val="visible"/>
                                      </p:to>
                                    </p:set>
                                    <p:animEffect transition="in" filter="fade">
                                      <p:cBhvr>
                                        <p:cTn id="40" dur="1000"/>
                                        <p:tgtEl>
                                          <p:spTgt spid="3">
                                            <p:txEl>
                                              <p:pRg st="5" end="5"/>
                                            </p:txEl>
                                          </p:spTgt>
                                        </p:tgtEl>
                                      </p:cBhvr>
                                    </p:animEffect>
                                    <p:anim calcmode="lin" valueType="num">
                                      <p:cBhvr>
                                        <p:cTn id="41"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42"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73218" name="Picture 2" descr="mcdonaldssupersiz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4400" y="685800"/>
            <a:ext cx="7010400" cy="564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304800" y="190500"/>
            <a:ext cx="8229600" cy="990600"/>
          </a:xfrm>
        </p:spPr>
        <p:txBody>
          <a:bodyPr/>
          <a:lstStyle/>
          <a:p>
            <a:r>
              <a:rPr lang="en-US" dirty="0" smtClean="0"/>
              <a:t>Bigger Meals, Bigger Kids</a:t>
            </a:r>
            <a:endParaRPr lang="en-US" dirty="0"/>
          </a:p>
        </p:txBody>
      </p:sp>
    </p:spTree>
    <p:custDataLst>
      <p:tags r:id="rId1"/>
    </p:custDataLst>
    <p:extLst>
      <p:ext uri="{BB962C8B-B14F-4D97-AF65-F5344CB8AC3E}">
        <p14:creationId xmlns:p14="http://schemas.microsoft.com/office/powerpoint/2010/main" val="111482892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mph" presetSubtype="0" fill="hold" nodeType="clickEffect">
                                  <p:stCondLst>
                                    <p:cond delay="0"/>
                                  </p:stCondLst>
                                  <p:childTnLst>
                                    <p:animRot by="21600000">
                                      <p:cBhvr>
                                        <p:cTn id="6" dur="2000" fill="hold"/>
                                        <p:tgtEl>
                                          <p:spTgt spid="167321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295400"/>
          </a:xfrm>
        </p:spPr>
        <p:txBody>
          <a:bodyPr>
            <a:normAutofit fontScale="90000"/>
          </a:bodyPr>
          <a:lstStyle/>
          <a:p>
            <a:r>
              <a:rPr lang="en-US" dirty="0" smtClean="0"/>
              <a:t>Average American Consumes</a:t>
            </a:r>
            <a:br>
              <a:rPr lang="en-US" dirty="0" smtClean="0"/>
            </a:br>
            <a:r>
              <a:rPr lang="en-US" dirty="0" smtClean="0"/>
              <a:t>25 teaspoons of sugar a day (400 </a:t>
            </a:r>
            <a:r>
              <a:rPr lang="en-US" dirty="0" err="1" smtClean="0"/>
              <a:t>cals</a:t>
            </a:r>
            <a:r>
              <a:rPr lang="en-US" dirty="0" smtClean="0"/>
              <a:t>)</a:t>
            </a:r>
            <a:endParaRPr lang="en-US" dirty="0"/>
          </a:p>
        </p:txBody>
      </p:sp>
      <p:sp>
        <p:nvSpPr>
          <p:cNvPr id="3" name="Content Placeholder 2"/>
          <p:cNvSpPr>
            <a:spLocks noGrp="1"/>
          </p:cNvSpPr>
          <p:nvPr>
            <p:ph idx="1"/>
          </p:nvPr>
        </p:nvSpPr>
        <p:spPr>
          <a:xfrm>
            <a:off x="609600" y="1600200"/>
            <a:ext cx="5791200" cy="4953000"/>
          </a:xfrm>
        </p:spPr>
        <p:txBody>
          <a:bodyPr>
            <a:normAutofit/>
          </a:bodyPr>
          <a:lstStyle/>
          <a:p>
            <a:r>
              <a:rPr lang="en-US" dirty="0" smtClean="0">
                <a:effectLst/>
              </a:rPr>
              <a:t>Warning label on sodas proposed</a:t>
            </a:r>
          </a:p>
          <a:p>
            <a:r>
              <a:rPr lang="en-US" dirty="0" smtClean="0">
                <a:effectLst/>
              </a:rPr>
              <a:t> One soda has 12 teaspoons soda</a:t>
            </a:r>
          </a:p>
          <a:p>
            <a:r>
              <a:rPr lang="en-US" dirty="0" smtClean="0">
                <a:effectLst/>
              </a:rPr>
              <a:t>On </a:t>
            </a:r>
            <a:r>
              <a:rPr lang="en-US" dirty="0" err="1" smtClean="0">
                <a:effectLst/>
              </a:rPr>
              <a:t>avg</a:t>
            </a:r>
            <a:r>
              <a:rPr lang="en-US" dirty="0" smtClean="0">
                <a:effectLst/>
              </a:rPr>
              <a:t>, 1 person consumes 40 gallons of soda each year</a:t>
            </a:r>
          </a:p>
          <a:p>
            <a:r>
              <a:rPr lang="en-US" dirty="0" smtClean="0"/>
              <a:t>ADA guidelines “limit sodas and beverages with sugar, High Fructose Corn Syrup, (HFCS)</a:t>
            </a:r>
            <a:endParaRPr lang="en-US" dirty="0"/>
          </a:p>
        </p:txBody>
      </p:sp>
      <p:pic>
        <p:nvPicPr>
          <p:cNvPr id="5" name="Picture 4"/>
          <p:cNvPicPr>
            <a:picLocks noChangeAspect="1"/>
          </p:cNvPicPr>
          <p:nvPr/>
        </p:nvPicPr>
        <p:blipFill>
          <a:blip r:embed="rId3"/>
          <a:stretch>
            <a:fillRect/>
          </a:stretch>
        </p:blipFill>
        <p:spPr>
          <a:xfrm>
            <a:off x="6324600" y="1600200"/>
            <a:ext cx="2401214" cy="2971800"/>
          </a:xfrm>
          <a:prstGeom prst="rect">
            <a:avLst/>
          </a:prstGeom>
        </p:spPr>
      </p:pic>
    </p:spTree>
    <p:custDataLst>
      <p:tags r:id="rId1"/>
    </p:custDataLst>
    <p:extLst>
      <p:ext uri="{BB962C8B-B14F-4D97-AF65-F5344CB8AC3E}">
        <p14:creationId xmlns:p14="http://schemas.microsoft.com/office/powerpoint/2010/main" val="21346167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BMI – Visual Image</a:t>
            </a:r>
            <a:endParaRPr lang="en-US" dirty="0"/>
          </a:p>
        </p:txBody>
      </p:sp>
      <p:pic>
        <p:nvPicPr>
          <p:cNvPr id="4" name="Content Placeholder 3"/>
          <p:cNvPicPr>
            <a:picLocks noGrp="1" noChangeAspect="1"/>
          </p:cNvPicPr>
          <p:nvPr>
            <p:ph sz="quarter" idx="1"/>
          </p:nvPr>
        </p:nvPicPr>
        <p:blipFill>
          <a:blip r:embed="rId3"/>
          <a:stretch>
            <a:fillRect/>
          </a:stretch>
        </p:blipFill>
        <p:spPr>
          <a:xfrm>
            <a:off x="440685" y="1371600"/>
            <a:ext cx="8107912" cy="3657600"/>
          </a:xfrm>
          <a:prstGeom prst="rect">
            <a:avLst/>
          </a:prstGeom>
        </p:spPr>
      </p:pic>
    </p:spTree>
    <p:custDataLst>
      <p:tags r:id="rId1"/>
    </p:custDataLst>
    <p:extLst>
      <p:ext uri="{BB962C8B-B14F-4D97-AF65-F5344CB8AC3E}">
        <p14:creationId xmlns:p14="http://schemas.microsoft.com/office/powerpoint/2010/main" val="26134934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Title 1"/>
          <p:cNvSpPr>
            <a:spLocks noGrp="1"/>
          </p:cNvSpPr>
          <p:nvPr>
            <p:ph type="title"/>
          </p:nvPr>
        </p:nvSpPr>
        <p:spPr/>
        <p:txBody>
          <a:bodyPr>
            <a:noAutofit/>
          </a:bodyPr>
          <a:lstStyle/>
          <a:p>
            <a:r>
              <a:rPr lang="en-US" sz="3200" dirty="0" smtClean="0"/>
              <a:t>Medical Nutrition Therapy – ADA 2014 Updates</a:t>
            </a:r>
          </a:p>
        </p:txBody>
      </p:sp>
      <p:sp>
        <p:nvSpPr>
          <p:cNvPr id="3" name="Content Placeholder 2"/>
          <p:cNvSpPr>
            <a:spLocks noGrp="1"/>
          </p:cNvSpPr>
          <p:nvPr>
            <p:ph sz="quarter" idx="1"/>
          </p:nvPr>
        </p:nvSpPr>
        <p:spPr/>
        <p:txBody>
          <a:bodyPr/>
          <a:lstStyle/>
          <a:p>
            <a:endParaRPr lang="en-US" dirty="0"/>
          </a:p>
        </p:txBody>
      </p:sp>
      <p:pic>
        <p:nvPicPr>
          <p:cNvPr id="166916" name="Picture 8" descr="C:\Users\Beverly\AppData\Local\Microsoft\Windows\Temporary Internet Files\Content.IE5\Z2J1B3R6\MP900407542[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1238081"/>
            <a:ext cx="7224713"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762000" y="4833772"/>
            <a:ext cx="7224713" cy="1200329"/>
          </a:xfrm>
          <a:prstGeom prst="rect">
            <a:avLst/>
          </a:prstGeom>
          <a:noFill/>
        </p:spPr>
        <p:txBody>
          <a:bodyPr wrap="square" rtlCol="0">
            <a:spAutoFit/>
          </a:bodyPr>
          <a:lstStyle/>
          <a:p>
            <a:pPr marL="285750" indent="-285750">
              <a:buFont typeface="Arial" panose="020B0604020202020204" pitchFamily="34" charset="0"/>
              <a:buChar char="•"/>
            </a:pPr>
            <a:r>
              <a:rPr lang="en-US" dirty="0" smtClean="0"/>
              <a:t>No ideal </a:t>
            </a:r>
            <a:r>
              <a:rPr lang="en-US" dirty="0"/>
              <a:t>percentage of calories from protein, carbohydrate and fat for </a:t>
            </a:r>
            <a:r>
              <a:rPr lang="en-US" dirty="0" smtClean="0"/>
              <a:t> people </a:t>
            </a:r>
            <a:r>
              <a:rPr lang="en-US" dirty="0"/>
              <a:t>with </a:t>
            </a:r>
            <a:r>
              <a:rPr lang="en-US" dirty="0" smtClean="0"/>
              <a:t>diabetes. </a:t>
            </a:r>
          </a:p>
          <a:p>
            <a:pPr marL="285750" indent="-285750">
              <a:buFont typeface="Arial" panose="020B0604020202020204" pitchFamily="34" charset="0"/>
              <a:buChar char="•"/>
            </a:pPr>
            <a:r>
              <a:rPr lang="en-US" dirty="0" smtClean="0"/>
              <a:t>Macronutrient </a:t>
            </a:r>
            <a:r>
              <a:rPr lang="en-US" dirty="0"/>
              <a:t>distribution should be based on an</a:t>
            </a:r>
            <a:r>
              <a:rPr lang="en-US" i="1" dirty="0"/>
              <a:t> individualized assessment </a:t>
            </a:r>
            <a:r>
              <a:rPr lang="en-US" dirty="0"/>
              <a:t>of eating patterns, preferences and metabolic goals</a:t>
            </a:r>
            <a:r>
              <a:rPr lang="en-US" dirty="0" smtClean="0"/>
              <a:t>.</a:t>
            </a:r>
            <a:endParaRPr lang="en-US" dirty="0"/>
          </a:p>
        </p:txBody>
      </p:sp>
    </p:spTree>
    <p:custDataLst>
      <p:tags r:id="rId1"/>
    </p:custDataLst>
    <p:extLst>
      <p:ext uri="{BB962C8B-B14F-4D97-AF65-F5344CB8AC3E}">
        <p14:creationId xmlns:p14="http://schemas.microsoft.com/office/powerpoint/2010/main" val="28621669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Rectangle 2"/>
          <p:cNvSpPr>
            <a:spLocks noChangeArrowheads="1"/>
          </p:cNvSpPr>
          <p:nvPr/>
        </p:nvSpPr>
        <p:spPr bwMode="auto">
          <a:xfrm>
            <a:off x="431800" y="622935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68963" name="Rectangle 3"/>
          <p:cNvSpPr>
            <a:spLocks noChangeArrowheads="1"/>
          </p:cNvSpPr>
          <p:nvPr/>
        </p:nvSpPr>
        <p:spPr bwMode="auto">
          <a:xfrm>
            <a:off x="3124200" y="6229350"/>
            <a:ext cx="2895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847301" name="Rectangle 5"/>
          <p:cNvSpPr>
            <a:spLocks noGrp="1" noChangeArrowheads="1"/>
          </p:cNvSpPr>
          <p:nvPr>
            <p:ph sz="quarter" idx="1"/>
          </p:nvPr>
        </p:nvSpPr>
        <p:spPr>
          <a:xfrm>
            <a:off x="457200" y="1219200"/>
            <a:ext cx="5791200" cy="4937760"/>
          </a:xfrm>
        </p:spPr>
        <p:txBody>
          <a:bodyPr lIns="90477" tIns="44445" rIns="90477" bIns="44445">
            <a:normAutofit/>
          </a:bodyPr>
          <a:lstStyle/>
          <a:p>
            <a:pPr eaLnBrk="1" hangingPunct="1">
              <a:defRPr/>
            </a:pPr>
            <a:r>
              <a:rPr lang="en-US" dirty="0" smtClean="0"/>
              <a:t>Focus on the Individual</a:t>
            </a:r>
          </a:p>
          <a:p>
            <a:pPr eaLnBrk="1" hangingPunct="1">
              <a:defRPr/>
            </a:pPr>
            <a:r>
              <a:rPr lang="en-US" dirty="0" smtClean="0"/>
              <a:t>Maintain pleasure of eating</a:t>
            </a:r>
          </a:p>
          <a:p>
            <a:pPr eaLnBrk="1" hangingPunct="1">
              <a:defRPr/>
            </a:pPr>
            <a:r>
              <a:rPr lang="en-US" dirty="0" smtClean="0"/>
              <a:t>Provide positive messages about food</a:t>
            </a:r>
          </a:p>
          <a:p>
            <a:pPr eaLnBrk="1" hangingPunct="1">
              <a:defRPr/>
            </a:pPr>
            <a:r>
              <a:rPr lang="en-US" dirty="0" smtClean="0"/>
              <a:t>Limit food choices only when backed by science</a:t>
            </a:r>
          </a:p>
          <a:p>
            <a:pPr eaLnBrk="1" hangingPunct="1">
              <a:defRPr/>
            </a:pPr>
            <a:r>
              <a:rPr lang="en-US" dirty="0" smtClean="0"/>
              <a:t>Provide practical tools</a:t>
            </a:r>
          </a:p>
          <a:p>
            <a:pPr eaLnBrk="1" hangingPunct="1">
              <a:defRPr/>
            </a:pPr>
            <a:r>
              <a:rPr lang="en-US" dirty="0" smtClean="0"/>
              <a:t>Refer to a RD and Diabetes Education – Lowers A1c by 1-2%</a:t>
            </a:r>
          </a:p>
        </p:txBody>
      </p:sp>
      <p:pic>
        <p:nvPicPr>
          <p:cNvPr id="168994" name="Picture 34" descr="C:\Users\bev_000\AppData\Local\Microsoft\Windows\Temporary Internet Files\Content.IE5\LVC98H3G\MC900441830[1].wm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24600" y="1371600"/>
            <a:ext cx="2514601" cy="3145997"/>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normAutofit fontScale="90000"/>
          </a:bodyPr>
          <a:lstStyle/>
          <a:p>
            <a:r>
              <a:rPr lang="en-US" dirty="0" smtClean="0"/>
              <a:t>Medical Nutrition Therapy – ADA 2014</a:t>
            </a:r>
            <a:endParaRPr lang="en-US" dirty="0"/>
          </a:p>
        </p:txBody>
      </p:sp>
    </p:spTree>
    <p:custDataLst>
      <p:tags r:id="rId1"/>
    </p:custDataLst>
    <p:extLst>
      <p:ext uri="{BB962C8B-B14F-4D97-AF65-F5344CB8AC3E}">
        <p14:creationId xmlns:p14="http://schemas.microsoft.com/office/powerpoint/2010/main" val="991177625"/>
      </p:ext>
    </p:extLst>
  </p:cSld>
  <p:clrMapOvr>
    <a:masterClrMapping/>
  </p:clrMapOvr>
  <p:transition/>
  <p:timing>
    <p:tnLst>
      <p:par>
        <p:cTn id="1" dur="indefinite" restart="never" nodeType="tmRoot"/>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Sodium, Fat and Fiber</a:t>
            </a:r>
            <a:endParaRPr lang="en-US" dirty="0"/>
          </a:p>
        </p:txBody>
      </p:sp>
      <p:sp>
        <p:nvSpPr>
          <p:cNvPr id="3" name="Content Placeholder 2"/>
          <p:cNvSpPr>
            <a:spLocks noGrp="1"/>
          </p:cNvSpPr>
          <p:nvPr>
            <p:ph sz="quarter" idx="1"/>
          </p:nvPr>
        </p:nvSpPr>
        <p:spPr>
          <a:xfrm>
            <a:off x="457200" y="1219200"/>
            <a:ext cx="5486400" cy="4937760"/>
          </a:xfrm>
        </p:spPr>
        <p:txBody>
          <a:bodyPr>
            <a:normAutofit fontScale="92500" lnSpcReduction="10000"/>
          </a:bodyPr>
          <a:lstStyle/>
          <a:p>
            <a:pPr>
              <a:defRPr/>
            </a:pPr>
            <a:r>
              <a:rPr lang="en-US" sz="2800" dirty="0">
                <a:solidFill>
                  <a:schemeClr val="tx2">
                    <a:lumMod val="50000"/>
                  </a:schemeClr>
                </a:solidFill>
              </a:rPr>
              <a:t>Sodium </a:t>
            </a:r>
            <a:r>
              <a:rPr lang="en-US" sz="2800" dirty="0" smtClean="0">
                <a:solidFill>
                  <a:schemeClr val="tx2">
                    <a:lumMod val="50000"/>
                  </a:schemeClr>
                </a:solidFill>
              </a:rPr>
              <a:t>  </a:t>
            </a:r>
            <a:r>
              <a:rPr lang="en-US" sz="2800" dirty="0">
                <a:solidFill>
                  <a:schemeClr val="tx2">
                    <a:lumMod val="50000"/>
                  </a:schemeClr>
                </a:solidFill>
              </a:rPr>
              <a:t>– Try and keep less than 2,300 mg a </a:t>
            </a:r>
            <a:r>
              <a:rPr lang="en-US" sz="2800" dirty="0" smtClean="0">
                <a:solidFill>
                  <a:schemeClr val="tx2">
                    <a:lumMod val="50000"/>
                  </a:schemeClr>
                </a:solidFill>
              </a:rPr>
              <a:t>day</a:t>
            </a:r>
          </a:p>
          <a:p>
            <a:pPr>
              <a:defRPr/>
            </a:pPr>
            <a:r>
              <a:rPr lang="en-US" sz="2800" dirty="0" smtClean="0">
                <a:solidFill>
                  <a:schemeClr val="tx2">
                    <a:lumMod val="50000"/>
                  </a:schemeClr>
                </a:solidFill>
              </a:rPr>
              <a:t>Vitamin </a:t>
            </a:r>
            <a:r>
              <a:rPr lang="en-US" sz="2800" dirty="0">
                <a:solidFill>
                  <a:schemeClr val="tx2">
                    <a:lumMod val="50000"/>
                  </a:schemeClr>
                </a:solidFill>
              </a:rPr>
              <a:t>and mineral supplements not recommended -lack of </a:t>
            </a:r>
            <a:r>
              <a:rPr lang="en-US" sz="2800" dirty="0" smtClean="0">
                <a:solidFill>
                  <a:schemeClr val="tx2">
                    <a:lumMod val="50000"/>
                  </a:schemeClr>
                </a:solidFill>
              </a:rPr>
              <a:t>evidence.</a:t>
            </a:r>
          </a:p>
          <a:p>
            <a:pPr>
              <a:defRPr/>
            </a:pPr>
            <a:r>
              <a:rPr lang="en-US" sz="2800" dirty="0" smtClean="0">
                <a:solidFill>
                  <a:schemeClr val="tx2">
                    <a:lumMod val="50000"/>
                  </a:schemeClr>
                </a:solidFill>
              </a:rPr>
              <a:t>Fat - same as recommended </a:t>
            </a:r>
            <a:r>
              <a:rPr lang="en-US" sz="2800" dirty="0">
                <a:solidFill>
                  <a:schemeClr val="tx2">
                    <a:lumMod val="50000"/>
                  </a:schemeClr>
                </a:solidFill>
              </a:rPr>
              <a:t>for </a:t>
            </a:r>
            <a:r>
              <a:rPr lang="en-US" sz="2800" dirty="0" smtClean="0">
                <a:solidFill>
                  <a:schemeClr val="tx2">
                    <a:lumMod val="50000"/>
                  </a:schemeClr>
                </a:solidFill>
              </a:rPr>
              <a:t>general </a:t>
            </a:r>
            <a:r>
              <a:rPr lang="en-US" sz="2800" dirty="0">
                <a:solidFill>
                  <a:schemeClr val="tx2">
                    <a:lumMod val="50000"/>
                  </a:schemeClr>
                </a:solidFill>
              </a:rPr>
              <a:t>population </a:t>
            </a:r>
            <a:endParaRPr lang="en-US" sz="2800" dirty="0" smtClean="0">
              <a:solidFill>
                <a:schemeClr val="tx2">
                  <a:lumMod val="50000"/>
                </a:schemeClr>
              </a:solidFill>
            </a:endParaRPr>
          </a:p>
          <a:p>
            <a:pPr lvl="1">
              <a:defRPr/>
            </a:pPr>
            <a:r>
              <a:rPr lang="en-US" sz="2400" dirty="0" smtClean="0">
                <a:solidFill>
                  <a:schemeClr val="tx2">
                    <a:lumMod val="50000"/>
                  </a:schemeClr>
                </a:solidFill>
              </a:rPr>
              <a:t>Less than 10% saturated fat, </a:t>
            </a:r>
          </a:p>
          <a:p>
            <a:pPr lvl="1">
              <a:defRPr/>
            </a:pPr>
            <a:r>
              <a:rPr lang="en-US" sz="2400" dirty="0" smtClean="0">
                <a:solidFill>
                  <a:schemeClr val="tx2">
                    <a:lumMod val="50000"/>
                  </a:schemeClr>
                </a:solidFill>
              </a:rPr>
              <a:t>Limit trans fats</a:t>
            </a:r>
          </a:p>
          <a:p>
            <a:pPr lvl="1">
              <a:defRPr/>
            </a:pPr>
            <a:r>
              <a:rPr lang="en-US" sz="2400" dirty="0" smtClean="0">
                <a:solidFill>
                  <a:schemeClr val="tx2">
                    <a:lumMod val="50000"/>
                  </a:schemeClr>
                </a:solidFill>
              </a:rPr>
              <a:t>Less than 300 mg cholesterol daily</a:t>
            </a:r>
          </a:p>
          <a:p>
            <a:pPr lvl="1">
              <a:defRPr/>
            </a:pPr>
            <a:r>
              <a:rPr lang="en-US" sz="2400" dirty="0" smtClean="0">
                <a:solidFill>
                  <a:schemeClr val="tx2">
                    <a:lumMod val="50000"/>
                  </a:schemeClr>
                </a:solidFill>
              </a:rPr>
              <a:t>Mediterranean Diet looks like good option</a:t>
            </a:r>
          </a:p>
          <a:p>
            <a:pPr>
              <a:defRPr/>
            </a:pPr>
            <a:r>
              <a:rPr lang="en-US" sz="2800" dirty="0" smtClean="0">
                <a:solidFill>
                  <a:schemeClr val="tx2">
                    <a:lumMod val="50000"/>
                  </a:schemeClr>
                </a:solidFill>
              </a:rPr>
              <a:t>Fiber 25 </a:t>
            </a:r>
            <a:r>
              <a:rPr lang="en-US" sz="2800" dirty="0">
                <a:solidFill>
                  <a:schemeClr val="tx2">
                    <a:lumMod val="50000"/>
                  </a:schemeClr>
                </a:solidFill>
              </a:rPr>
              <a:t>-38 </a:t>
            </a:r>
            <a:r>
              <a:rPr lang="en-US" sz="2800" dirty="0" err="1">
                <a:solidFill>
                  <a:schemeClr val="tx2">
                    <a:lumMod val="50000"/>
                  </a:schemeClr>
                </a:solidFill>
              </a:rPr>
              <a:t>gms</a:t>
            </a:r>
            <a:r>
              <a:rPr lang="en-US" sz="2800" dirty="0">
                <a:solidFill>
                  <a:schemeClr val="tx2">
                    <a:lumMod val="50000"/>
                  </a:schemeClr>
                </a:solidFill>
              </a:rPr>
              <a:t> a day </a:t>
            </a:r>
            <a:endParaRPr lang="en-US" sz="2800" dirty="0" smtClean="0">
              <a:solidFill>
                <a:schemeClr val="tx2">
                  <a:lumMod val="50000"/>
                </a:schemeClr>
              </a:solidFill>
            </a:endParaRPr>
          </a:p>
          <a:p>
            <a:endParaRPr lang="en-US"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15952" y="1256288"/>
            <a:ext cx="3048000" cy="2033588"/>
          </a:xfrm>
          <a:prstGeom prst="rect">
            <a:avLst/>
          </a:prstGeom>
        </p:spPr>
      </p:pic>
    </p:spTree>
    <p:custDataLst>
      <p:tags r:id="rId1"/>
    </p:custDataLst>
    <p:extLst>
      <p:ext uri="{BB962C8B-B14F-4D97-AF65-F5344CB8AC3E}">
        <p14:creationId xmlns:p14="http://schemas.microsoft.com/office/powerpoint/2010/main" val="39316663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Approach Depends on Patient</a:t>
            </a:r>
            <a:endParaRPr lang="en-US" dirty="0"/>
          </a:p>
        </p:txBody>
      </p:sp>
      <p:sp>
        <p:nvSpPr>
          <p:cNvPr id="3" name="Content Placeholder 2"/>
          <p:cNvSpPr>
            <a:spLocks noGrp="1"/>
          </p:cNvSpPr>
          <p:nvPr>
            <p:ph sz="quarter" idx="1"/>
          </p:nvPr>
        </p:nvSpPr>
        <p:spPr/>
        <p:txBody>
          <a:bodyPr numCol="2"/>
          <a:lstStyle/>
          <a:p>
            <a:pPr>
              <a:buFont typeface="Arial" pitchFamily="34" charset="0"/>
              <a:buChar char="•"/>
            </a:pPr>
            <a:r>
              <a:rPr lang="en-US" sz="3200" dirty="0" smtClean="0"/>
              <a:t>New Type 2</a:t>
            </a:r>
            <a:endParaRPr lang="en-US" sz="3200" dirty="0"/>
          </a:p>
          <a:p>
            <a:pPr lvl="1">
              <a:buFont typeface="Arial" pitchFamily="34" charset="0"/>
              <a:buChar char="•"/>
            </a:pPr>
            <a:r>
              <a:rPr lang="en-US" sz="2400" dirty="0" smtClean="0"/>
              <a:t>Portion Control</a:t>
            </a:r>
          </a:p>
          <a:p>
            <a:pPr lvl="1">
              <a:buFont typeface="Arial" pitchFamily="34" charset="0"/>
              <a:buChar char="•"/>
            </a:pPr>
            <a:r>
              <a:rPr lang="en-US" sz="2400" dirty="0" smtClean="0"/>
              <a:t>Plate Method</a:t>
            </a:r>
          </a:p>
          <a:p>
            <a:pPr lvl="1">
              <a:buFont typeface="Arial" pitchFamily="34" charset="0"/>
              <a:buChar char="•"/>
            </a:pPr>
            <a:r>
              <a:rPr lang="en-US" sz="2400" dirty="0" smtClean="0"/>
              <a:t>Record Keeping</a:t>
            </a:r>
          </a:p>
          <a:p>
            <a:pPr lvl="1">
              <a:buFont typeface="Arial" pitchFamily="34" charset="0"/>
              <a:buChar char="•"/>
            </a:pPr>
            <a:r>
              <a:rPr lang="en-US" sz="2400" dirty="0" smtClean="0"/>
              <a:t>Education</a:t>
            </a:r>
          </a:p>
          <a:p>
            <a:pPr>
              <a:buFont typeface="Arial" pitchFamily="34" charset="0"/>
              <a:buChar char="•"/>
            </a:pPr>
            <a:r>
              <a:rPr lang="en-US" sz="3400" dirty="0" smtClean="0"/>
              <a:t>On Insulin? </a:t>
            </a:r>
          </a:p>
          <a:p>
            <a:pPr lvl="1">
              <a:buFont typeface="Arial" pitchFamily="34" charset="0"/>
              <a:buChar char="•"/>
            </a:pPr>
            <a:r>
              <a:rPr lang="en-US" sz="2400" dirty="0" smtClean="0"/>
              <a:t>Carb counting</a:t>
            </a:r>
          </a:p>
          <a:p>
            <a:pPr lvl="1">
              <a:buFont typeface="Arial" pitchFamily="34" charset="0"/>
              <a:buChar char="•"/>
            </a:pPr>
            <a:r>
              <a:rPr lang="en-US" sz="2400" dirty="0" smtClean="0"/>
              <a:t>Post prandial checks</a:t>
            </a:r>
            <a:endParaRPr lang="en-US" sz="2400" dirty="0"/>
          </a:p>
          <a:p>
            <a:pPr lvl="2"/>
            <a:endParaRPr lang="en-US" dirty="0" smtClean="0"/>
          </a:p>
        </p:txBody>
      </p:sp>
      <p:pic>
        <p:nvPicPr>
          <p:cNvPr id="216067" name="Picture 3" descr="C:\Users\bev_000\AppData\Local\Microsoft\Windows\Temporary Internet Files\Content.IE5\LVC98H3G\MP900442192[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43400" y="1609416"/>
            <a:ext cx="3810000" cy="254000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7531717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2" descr="body-sml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06725" y="1023938"/>
            <a:ext cx="2925763" cy="4795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5" name="Rectangle 3"/>
          <p:cNvSpPr>
            <a:spLocks noGrp="1" noChangeArrowheads="1"/>
          </p:cNvSpPr>
          <p:nvPr>
            <p:ph type="title"/>
          </p:nvPr>
        </p:nvSpPr>
        <p:spPr/>
        <p:txBody>
          <a:bodyPr>
            <a:normAutofit/>
          </a:bodyPr>
          <a:lstStyle/>
          <a:p>
            <a:pPr eaLnBrk="1" hangingPunct="1"/>
            <a:r>
              <a:rPr lang="en-US" sz="2800" smtClean="0"/>
              <a:t>GLP-1 Effects in Humans</a:t>
            </a:r>
            <a:br>
              <a:rPr lang="en-US" sz="2800" smtClean="0"/>
            </a:br>
            <a:r>
              <a:rPr lang="en-US" sz="2800" smtClean="0"/>
              <a:t>Understanding the Natural Role of Incretins</a:t>
            </a:r>
          </a:p>
        </p:txBody>
      </p:sp>
      <p:sp>
        <p:nvSpPr>
          <p:cNvPr id="3" name="Content Placeholder 2"/>
          <p:cNvSpPr>
            <a:spLocks noGrp="1"/>
          </p:cNvSpPr>
          <p:nvPr>
            <p:ph sz="quarter" idx="1"/>
          </p:nvPr>
        </p:nvSpPr>
        <p:spPr>
          <a:xfrm>
            <a:off x="435692" y="1185736"/>
            <a:ext cx="8229600" cy="4937760"/>
          </a:xfrm>
        </p:spPr>
        <p:txBody>
          <a:bodyPr/>
          <a:lstStyle/>
          <a:p>
            <a:endParaRPr lang="en-US" dirty="0"/>
          </a:p>
        </p:txBody>
      </p:sp>
      <p:sp>
        <p:nvSpPr>
          <p:cNvPr id="38916" name="Rectangle 4"/>
          <p:cNvSpPr>
            <a:spLocks noChangeArrowheads="1"/>
          </p:cNvSpPr>
          <p:nvPr/>
        </p:nvSpPr>
        <p:spPr bwMode="auto">
          <a:xfrm>
            <a:off x="351286" y="5802028"/>
            <a:ext cx="4199206"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lIns="92075" tIns="46038" rIns="92075" bIns="46038" anchor="b">
            <a:spAutoFit/>
          </a:bodyPr>
          <a:lstStyle/>
          <a:p>
            <a:pPr>
              <a:lnSpc>
                <a:spcPct val="80000"/>
              </a:lnSpc>
              <a:spcBef>
                <a:spcPct val="40000"/>
              </a:spcBef>
            </a:pPr>
            <a:r>
              <a:rPr lang="fr-FR" sz="1000" dirty="0" err="1">
                <a:ea typeface="Times New Roman" pitchFamily="18" charset="0"/>
                <a:cs typeface="Arial Narrow" pitchFamily="34" charset="0"/>
              </a:rPr>
              <a:t>Adapted</a:t>
            </a:r>
            <a:r>
              <a:rPr lang="fr-FR" sz="1000" dirty="0">
                <a:ea typeface="Times New Roman" pitchFamily="18" charset="0"/>
                <a:cs typeface="Arial Narrow" pitchFamily="34" charset="0"/>
              </a:rPr>
              <a:t> </a:t>
            </a:r>
            <a:r>
              <a:rPr lang="fr-FR" sz="1000" dirty="0" err="1">
                <a:ea typeface="Times New Roman" pitchFamily="18" charset="0"/>
                <a:cs typeface="Arial Narrow" pitchFamily="34" charset="0"/>
              </a:rPr>
              <a:t>from</a:t>
            </a:r>
            <a:r>
              <a:rPr lang="fr-FR" sz="1000" dirty="0">
                <a:ea typeface="Times New Roman" pitchFamily="18" charset="0"/>
                <a:cs typeface="Arial Narrow" pitchFamily="34" charset="0"/>
              </a:rPr>
              <a:t> Flint A, et al. </a:t>
            </a:r>
            <a:r>
              <a:rPr lang="fr-FR" sz="1000" i="1" dirty="0">
                <a:ea typeface="Times New Roman" pitchFamily="18" charset="0"/>
                <a:cs typeface="Arial Narrow" pitchFamily="34" charset="0"/>
              </a:rPr>
              <a:t>J Clin </a:t>
            </a:r>
            <a:r>
              <a:rPr lang="fr-FR" sz="1000" i="1" dirty="0" err="1">
                <a:ea typeface="Times New Roman" pitchFamily="18" charset="0"/>
                <a:cs typeface="Arial Narrow" pitchFamily="34" charset="0"/>
              </a:rPr>
              <a:t>Invest</a:t>
            </a:r>
            <a:r>
              <a:rPr lang="fr-FR" sz="1000" dirty="0">
                <a:ea typeface="Times New Roman" pitchFamily="18" charset="0"/>
                <a:cs typeface="Arial Narrow" pitchFamily="34" charset="0"/>
              </a:rPr>
              <a:t>. 1998;101:515-520</a:t>
            </a:r>
            <a:br>
              <a:rPr lang="fr-FR" sz="1000" dirty="0">
                <a:ea typeface="Times New Roman" pitchFamily="18" charset="0"/>
                <a:cs typeface="Arial Narrow" pitchFamily="34" charset="0"/>
              </a:rPr>
            </a:br>
            <a:r>
              <a:rPr lang="fr-FR" sz="1000" dirty="0" err="1">
                <a:ea typeface="Times New Roman" pitchFamily="18" charset="0"/>
                <a:cs typeface="Arial Narrow" pitchFamily="34" charset="0"/>
              </a:rPr>
              <a:t>Adapted</a:t>
            </a:r>
            <a:r>
              <a:rPr lang="fr-FR" sz="1000" dirty="0">
                <a:ea typeface="Times New Roman" pitchFamily="18" charset="0"/>
                <a:cs typeface="Arial Narrow" pitchFamily="34" charset="0"/>
              </a:rPr>
              <a:t> </a:t>
            </a:r>
            <a:r>
              <a:rPr lang="fr-FR" sz="1000" dirty="0" err="1">
                <a:ea typeface="Times New Roman" pitchFamily="18" charset="0"/>
                <a:cs typeface="Arial Narrow" pitchFamily="34" charset="0"/>
              </a:rPr>
              <a:t>from</a:t>
            </a:r>
            <a:r>
              <a:rPr lang="fr-FR" sz="1000" dirty="0">
                <a:ea typeface="Times New Roman" pitchFamily="18" charset="0"/>
                <a:cs typeface="Arial Narrow" pitchFamily="34" charset="0"/>
              </a:rPr>
              <a:t> </a:t>
            </a:r>
            <a:r>
              <a:rPr lang="fr-FR" sz="1000" dirty="0" err="1">
                <a:ea typeface="Times New Roman" pitchFamily="18" charset="0"/>
                <a:cs typeface="Arial Narrow" pitchFamily="34" charset="0"/>
              </a:rPr>
              <a:t>Larsson</a:t>
            </a:r>
            <a:r>
              <a:rPr lang="fr-FR" sz="1000" dirty="0">
                <a:ea typeface="Times New Roman" pitchFamily="18" charset="0"/>
                <a:cs typeface="Arial Narrow" pitchFamily="34" charset="0"/>
              </a:rPr>
              <a:t> H, et al. </a:t>
            </a:r>
            <a:r>
              <a:rPr lang="fr-FR" sz="1000" i="1" dirty="0">
                <a:ea typeface="Times New Roman" pitchFamily="18" charset="0"/>
                <a:cs typeface="Arial Narrow" pitchFamily="34" charset="0"/>
              </a:rPr>
              <a:t>Acta </a:t>
            </a:r>
            <a:r>
              <a:rPr lang="fr-FR" sz="1000" i="1" dirty="0" err="1">
                <a:ea typeface="Times New Roman" pitchFamily="18" charset="0"/>
                <a:cs typeface="Arial Narrow" pitchFamily="34" charset="0"/>
              </a:rPr>
              <a:t>Physiol</a:t>
            </a:r>
            <a:r>
              <a:rPr lang="fr-FR" sz="1000" i="1" dirty="0">
                <a:ea typeface="Times New Roman" pitchFamily="18" charset="0"/>
                <a:cs typeface="Arial Narrow" pitchFamily="34" charset="0"/>
              </a:rPr>
              <a:t> </a:t>
            </a:r>
            <a:r>
              <a:rPr lang="fr-FR" sz="1000" i="1" dirty="0" err="1">
                <a:ea typeface="Times New Roman" pitchFamily="18" charset="0"/>
                <a:cs typeface="Arial Narrow" pitchFamily="34" charset="0"/>
              </a:rPr>
              <a:t>Scand</a:t>
            </a:r>
            <a:r>
              <a:rPr lang="fr-FR" sz="1000" i="1" dirty="0">
                <a:ea typeface="Times New Roman" pitchFamily="18" charset="0"/>
                <a:cs typeface="Arial Narrow" pitchFamily="34" charset="0"/>
              </a:rPr>
              <a:t>.</a:t>
            </a:r>
            <a:r>
              <a:rPr lang="fr-FR" sz="1000" dirty="0">
                <a:ea typeface="Times New Roman" pitchFamily="18" charset="0"/>
                <a:cs typeface="Arial Narrow" pitchFamily="34" charset="0"/>
              </a:rPr>
              <a:t> 1997;160:413-422</a:t>
            </a:r>
            <a:br>
              <a:rPr lang="fr-FR" sz="1000" dirty="0">
                <a:ea typeface="Times New Roman" pitchFamily="18" charset="0"/>
                <a:cs typeface="Arial Narrow" pitchFamily="34" charset="0"/>
              </a:rPr>
            </a:br>
            <a:r>
              <a:rPr lang="fr-FR" sz="1000" dirty="0" err="1">
                <a:ea typeface="Times New Roman" pitchFamily="18" charset="0"/>
                <a:cs typeface="Arial Narrow" pitchFamily="34" charset="0"/>
              </a:rPr>
              <a:t>Adapted</a:t>
            </a:r>
            <a:r>
              <a:rPr lang="fr-FR" sz="1000" dirty="0">
                <a:ea typeface="Times New Roman" pitchFamily="18" charset="0"/>
                <a:cs typeface="Arial Narrow" pitchFamily="34" charset="0"/>
              </a:rPr>
              <a:t> </a:t>
            </a:r>
            <a:r>
              <a:rPr lang="fr-FR" sz="1000" dirty="0" err="1">
                <a:ea typeface="Times New Roman" pitchFamily="18" charset="0"/>
                <a:cs typeface="Arial Narrow" pitchFamily="34" charset="0"/>
              </a:rPr>
              <a:t>from</a:t>
            </a:r>
            <a:r>
              <a:rPr lang="fr-FR" sz="1000" dirty="0">
                <a:ea typeface="Times New Roman" pitchFamily="18" charset="0"/>
                <a:cs typeface="Arial Narrow" pitchFamily="34" charset="0"/>
              </a:rPr>
              <a:t> </a:t>
            </a:r>
            <a:r>
              <a:rPr lang="it-IT" sz="1000" dirty="0">
                <a:ea typeface="Times New Roman" pitchFamily="18" charset="0"/>
                <a:cs typeface="Arial Narrow" pitchFamily="34" charset="0"/>
              </a:rPr>
              <a:t>Nauck MA, et al.</a:t>
            </a:r>
            <a:r>
              <a:rPr lang="it-IT" sz="1000" i="1" dirty="0">
                <a:ea typeface="Times New Roman" pitchFamily="18" charset="0"/>
                <a:cs typeface="Arial Narrow" pitchFamily="34" charset="0"/>
              </a:rPr>
              <a:t> Diabetologia</a:t>
            </a:r>
            <a:r>
              <a:rPr lang="it-IT" sz="1000" dirty="0">
                <a:ea typeface="Times New Roman" pitchFamily="18" charset="0"/>
                <a:cs typeface="Arial Narrow" pitchFamily="34" charset="0"/>
              </a:rPr>
              <a:t>. 1996;39:1546-1553</a:t>
            </a:r>
            <a:br>
              <a:rPr lang="it-IT" sz="1000" dirty="0">
                <a:ea typeface="Times New Roman" pitchFamily="18" charset="0"/>
                <a:cs typeface="Arial Narrow" pitchFamily="34" charset="0"/>
              </a:rPr>
            </a:br>
            <a:r>
              <a:rPr lang="it-IT" sz="1000" dirty="0">
                <a:ea typeface="Times New Roman" pitchFamily="18" charset="0"/>
                <a:cs typeface="Arial Narrow" pitchFamily="34" charset="0"/>
              </a:rPr>
              <a:t>Adapted from </a:t>
            </a:r>
            <a:r>
              <a:rPr lang="pt-BR" sz="1000" dirty="0">
                <a:ea typeface="Times New Roman" pitchFamily="18" charset="0"/>
                <a:cs typeface="Arial Narrow" pitchFamily="34" charset="0"/>
              </a:rPr>
              <a:t>Drucker DJ. </a:t>
            </a:r>
            <a:r>
              <a:rPr lang="pt-BR" sz="1000" i="1" dirty="0">
                <a:ea typeface="Times New Roman" pitchFamily="18" charset="0"/>
                <a:cs typeface="Arial Narrow" pitchFamily="34" charset="0"/>
              </a:rPr>
              <a:t>Diabetes</a:t>
            </a:r>
            <a:r>
              <a:rPr lang="pt-BR" sz="1000" dirty="0">
                <a:ea typeface="Times New Roman" pitchFamily="18" charset="0"/>
                <a:cs typeface="Arial Narrow" pitchFamily="34" charset="0"/>
              </a:rPr>
              <a:t>. </a:t>
            </a:r>
            <a:r>
              <a:rPr lang="fr-FR" sz="1000" dirty="0">
                <a:ea typeface="Times New Roman" pitchFamily="18" charset="0"/>
                <a:cs typeface="Arial Narrow" pitchFamily="34" charset="0"/>
              </a:rPr>
              <a:t>1998;47:159-169</a:t>
            </a:r>
            <a:endParaRPr lang="en-US" sz="1000" dirty="0">
              <a:ea typeface="Times New Roman" pitchFamily="18" charset="0"/>
              <a:cs typeface="Arial Narrow" pitchFamily="34" charset="0"/>
            </a:endParaRPr>
          </a:p>
        </p:txBody>
      </p:sp>
      <p:sp>
        <p:nvSpPr>
          <p:cNvPr id="1507333" name="Text Box 5"/>
          <p:cNvSpPr txBox="1">
            <a:spLocks noChangeArrowheads="1"/>
          </p:cNvSpPr>
          <p:nvPr/>
        </p:nvSpPr>
        <p:spPr bwMode="auto">
          <a:xfrm>
            <a:off x="6248400" y="4953000"/>
            <a:ext cx="2066925" cy="460375"/>
          </a:xfrm>
          <a:prstGeom prst="rect">
            <a:avLst/>
          </a:prstGeom>
          <a:noFill/>
          <a:ln w="9525">
            <a:noFill/>
            <a:miter lim="800000"/>
            <a:headEnd/>
            <a:tailEnd/>
          </a:ln>
        </p:spPr>
        <p:txBody>
          <a:bodyPr/>
          <a:lstStyle/>
          <a:p>
            <a:pPr algn="ctr">
              <a:defRPr/>
            </a:pPr>
            <a:r>
              <a:rPr lang="en-US" sz="1600" b="1" dirty="0">
                <a:solidFill>
                  <a:schemeClr val="tx2"/>
                </a:solidFill>
                <a:latin typeface="Arial" charset="0"/>
              </a:rPr>
              <a:t>Stomach:</a:t>
            </a:r>
            <a:r>
              <a:rPr lang="en-US" sz="1400" b="1" dirty="0">
                <a:latin typeface="Arial" charset="0"/>
              </a:rPr>
              <a:t> </a:t>
            </a:r>
            <a:br>
              <a:rPr lang="en-US" sz="1400" b="1" dirty="0">
                <a:latin typeface="Arial" charset="0"/>
              </a:rPr>
            </a:br>
            <a:r>
              <a:rPr lang="en-US" sz="1400" b="1" dirty="0">
                <a:latin typeface="Arial" charset="0"/>
              </a:rPr>
              <a:t> Helps regulate gastric emptying</a:t>
            </a:r>
          </a:p>
        </p:txBody>
      </p:sp>
      <p:sp>
        <p:nvSpPr>
          <p:cNvPr id="1507334" name="Text Box 6"/>
          <p:cNvSpPr txBox="1">
            <a:spLocks noChangeArrowheads="1"/>
          </p:cNvSpPr>
          <p:nvPr/>
        </p:nvSpPr>
        <p:spPr bwMode="auto">
          <a:xfrm>
            <a:off x="5249863" y="1984375"/>
            <a:ext cx="2420937" cy="646113"/>
          </a:xfrm>
          <a:prstGeom prst="rect">
            <a:avLst/>
          </a:prstGeom>
          <a:noFill/>
          <a:ln w="9525">
            <a:noFill/>
            <a:miter lim="800000"/>
            <a:headEnd/>
            <a:tailEnd/>
          </a:ln>
        </p:spPr>
        <p:txBody>
          <a:bodyPr/>
          <a:lstStyle/>
          <a:p>
            <a:pPr>
              <a:defRPr/>
            </a:pPr>
            <a:r>
              <a:rPr lang="en-US" sz="1400" b="1" dirty="0">
                <a:latin typeface="Arial" charset="0"/>
              </a:rPr>
              <a:t>Promotes satiety and </a:t>
            </a:r>
            <a:br>
              <a:rPr lang="en-US" sz="1400" b="1" dirty="0">
                <a:latin typeface="Arial" charset="0"/>
              </a:rPr>
            </a:br>
            <a:r>
              <a:rPr lang="en-US" sz="1400" b="1" dirty="0">
                <a:latin typeface="Arial" charset="0"/>
              </a:rPr>
              <a:t>reduces appetite</a:t>
            </a:r>
          </a:p>
        </p:txBody>
      </p:sp>
      <p:sp>
        <p:nvSpPr>
          <p:cNvPr id="1507335" name="Line 7"/>
          <p:cNvSpPr>
            <a:spLocks noChangeShapeType="1"/>
          </p:cNvSpPr>
          <p:nvPr/>
        </p:nvSpPr>
        <p:spPr bwMode="auto">
          <a:xfrm flipH="1" flipV="1">
            <a:off x="4719638" y="1916113"/>
            <a:ext cx="466725" cy="209550"/>
          </a:xfrm>
          <a:prstGeom prst="line">
            <a:avLst/>
          </a:prstGeom>
          <a:noFill/>
          <a:ln w="28575">
            <a:solidFill>
              <a:schemeClr val="tx1"/>
            </a:solidFill>
            <a:round/>
            <a:headEnd/>
            <a:tailEnd type="oval" w="sm" len="sm"/>
          </a:ln>
          <a:effectLst>
            <a:outerShdw dist="35921" dir="2700000" algn="ctr" rotWithShape="0">
              <a:schemeClr val="bg2"/>
            </a:outerShdw>
          </a:effectLst>
        </p:spPr>
        <p:txBody>
          <a:bodyPr/>
          <a:lstStyle/>
          <a:p>
            <a:pPr>
              <a:defRPr/>
            </a:pPr>
            <a:endParaRPr lang="en-US">
              <a:latin typeface="Arial" charset="0"/>
            </a:endParaRPr>
          </a:p>
        </p:txBody>
      </p:sp>
      <p:sp>
        <p:nvSpPr>
          <p:cNvPr id="1507336" name="Text Box 8"/>
          <p:cNvSpPr txBox="1">
            <a:spLocks noChangeArrowheads="1"/>
          </p:cNvSpPr>
          <p:nvPr/>
        </p:nvSpPr>
        <p:spPr bwMode="auto">
          <a:xfrm>
            <a:off x="5484813" y="4017963"/>
            <a:ext cx="2408237" cy="976312"/>
          </a:xfrm>
          <a:prstGeom prst="rect">
            <a:avLst/>
          </a:prstGeom>
          <a:noFill/>
          <a:ln w="9525">
            <a:noFill/>
            <a:miter lim="800000"/>
            <a:headEnd/>
            <a:tailEnd/>
          </a:ln>
        </p:spPr>
        <p:txBody>
          <a:bodyPr/>
          <a:lstStyle/>
          <a:p>
            <a:pPr algn="ctr">
              <a:defRPr/>
            </a:pPr>
            <a:r>
              <a:rPr lang="en-US" sz="1600" b="1" dirty="0">
                <a:solidFill>
                  <a:schemeClr val="tx2"/>
                </a:solidFill>
                <a:latin typeface="Arial" charset="0"/>
              </a:rPr>
              <a:t>Liver:</a:t>
            </a:r>
            <a:br>
              <a:rPr lang="en-US" sz="1600" b="1" dirty="0">
                <a:solidFill>
                  <a:schemeClr val="tx2"/>
                </a:solidFill>
                <a:latin typeface="Arial" charset="0"/>
              </a:rPr>
            </a:br>
            <a:r>
              <a:rPr lang="en-US" sz="1600" b="1" dirty="0">
                <a:solidFill>
                  <a:schemeClr val="tx2"/>
                </a:solidFill>
                <a:latin typeface="Arial" charset="0"/>
              </a:rPr>
              <a:t> </a:t>
            </a:r>
            <a:r>
              <a:rPr lang="en-US" sz="1400" b="1" dirty="0">
                <a:latin typeface="Arial" charset="0"/>
                <a:ea typeface="SimSun" pitchFamily="2" charset="-122"/>
                <a:sym typeface="Symbol" pitchFamily="18" charset="2"/>
              </a:rPr>
              <a:t></a:t>
            </a:r>
            <a:r>
              <a:rPr lang="en-US" sz="1400" b="1" dirty="0">
                <a:solidFill>
                  <a:schemeClr val="tx2"/>
                </a:solidFill>
                <a:latin typeface="Arial" charset="0"/>
              </a:rPr>
              <a:t> Glucagon </a:t>
            </a:r>
            <a:r>
              <a:rPr lang="en-US" sz="1400" b="1" dirty="0">
                <a:latin typeface="Arial" charset="0"/>
              </a:rPr>
              <a:t>reduces hepatic glucose output</a:t>
            </a:r>
          </a:p>
        </p:txBody>
      </p:sp>
      <p:sp>
        <p:nvSpPr>
          <p:cNvPr id="1507337" name="Text Box 9"/>
          <p:cNvSpPr txBox="1">
            <a:spLocks noChangeArrowheads="1"/>
          </p:cNvSpPr>
          <p:nvPr/>
        </p:nvSpPr>
        <p:spPr bwMode="auto">
          <a:xfrm>
            <a:off x="439738" y="4498975"/>
            <a:ext cx="2698750" cy="523875"/>
          </a:xfrm>
          <a:prstGeom prst="rect">
            <a:avLst/>
          </a:prstGeom>
          <a:noFill/>
          <a:ln w="9525">
            <a:noFill/>
            <a:miter lim="800000"/>
            <a:headEnd/>
            <a:tailEnd/>
          </a:ln>
        </p:spPr>
        <p:txBody>
          <a:bodyPr/>
          <a:lstStyle/>
          <a:p>
            <a:pPr algn="ctr">
              <a:defRPr/>
            </a:pPr>
            <a:r>
              <a:rPr lang="en-US" sz="1600" b="1" dirty="0">
                <a:solidFill>
                  <a:schemeClr val="tx2"/>
                </a:solidFill>
                <a:latin typeface="Arial" charset="0"/>
              </a:rPr>
              <a:t>Beta cells:</a:t>
            </a:r>
            <a:br>
              <a:rPr lang="en-US" sz="1600" b="1" dirty="0">
                <a:solidFill>
                  <a:schemeClr val="tx2"/>
                </a:solidFill>
                <a:latin typeface="Arial" charset="0"/>
              </a:rPr>
            </a:br>
            <a:r>
              <a:rPr lang="en-US" sz="1400" b="1" dirty="0">
                <a:solidFill>
                  <a:schemeClr val="tx2"/>
                </a:solidFill>
                <a:latin typeface="Arial" charset="0"/>
              </a:rPr>
              <a:t>Enhances</a:t>
            </a:r>
            <a:r>
              <a:rPr lang="en-US" sz="1400" b="1" dirty="0">
                <a:latin typeface="Arial" charset="0"/>
              </a:rPr>
              <a:t> glucose-dependent </a:t>
            </a:r>
            <a:r>
              <a:rPr lang="en-US" sz="1400" b="1" dirty="0">
                <a:solidFill>
                  <a:schemeClr val="tx2"/>
                </a:solidFill>
                <a:latin typeface="Arial" charset="0"/>
              </a:rPr>
              <a:t>insulin secretion</a:t>
            </a:r>
            <a:endParaRPr lang="en-US" sz="1400" b="1" dirty="0">
              <a:latin typeface="Arial" charset="0"/>
            </a:endParaRPr>
          </a:p>
        </p:txBody>
      </p:sp>
      <p:sp>
        <p:nvSpPr>
          <p:cNvPr id="1507338" name="Line 10"/>
          <p:cNvSpPr>
            <a:spLocks noChangeShapeType="1"/>
          </p:cNvSpPr>
          <p:nvPr/>
        </p:nvSpPr>
        <p:spPr bwMode="auto">
          <a:xfrm rot="10916269" flipH="1">
            <a:off x="2452688" y="4654550"/>
            <a:ext cx="1830387" cy="61913"/>
          </a:xfrm>
          <a:prstGeom prst="line">
            <a:avLst/>
          </a:prstGeom>
          <a:noFill/>
          <a:ln w="28575">
            <a:solidFill>
              <a:schemeClr val="tx1"/>
            </a:solidFill>
            <a:round/>
            <a:headEnd/>
            <a:tailEnd type="oval" w="sm" len="sm"/>
          </a:ln>
          <a:effectLst>
            <a:outerShdw dist="35921" dir="2700000" algn="ctr" rotWithShape="0">
              <a:schemeClr val="bg2"/>
            </a:outerShdw>
          </a:effectLst>
        </p:spPr>
        <p:txBody>
          <a:bodyPr/>
          <a:lstStyle/>
          <a:p>
            <a:pPr>
              <a:defRPr/>
            </a:pPr>
            <a:endParaRPr lang="en-US">
              <a:latin typeface="Arial" charset="0"/>
            </a:endParaRPr>
          </a:p>
        </p:txBody>
      </p:sp>
      <p:sp>
        <p:nvSpPr>
          <p:cNvPr id="1507339" name="Text Box 11"/>
          <p:cNvSpPr txBox="1">
            <a:spLocks noChangeArrowheads="1"/>
          </p:cNvSpPr>
          <p:nvPr/>
        </p:nvSpPr>
        <p:spPr bwMode="auto">
          <a:xfrm>
            <a:off x="5813425" y="2960688"/>
            <a:ext cx="2120900" cy="655637"/>
          </a:xfrm>
          <a:prstGeom prst="rect">
            <a:avLst/>
          </a:prstGeom>
          <a:noFill/>
          <a:ln w="9525">
            <a:noFill/>
            <a:miter lim="800000"/>
            <a:headEnd/>
            <a:tailEnd/>
          </a:ln>
        </p:spPr>
        <p:txBody>
          <a:bodyPr/>
          <a:lstStyle/>
          <a:p>
            <a:pPr algn="ctr">
              <a:defRPr/>
            </a:pPr>
            <a:r>
              <a:rPr lang="en-US" sz="1600" b="1" dirty="0">
                <a:solidFill>
                  <a:schemeClr val="tx2"/>
                </a:solidFill>
                <a:latin typeface="Arial" charset="0"/>
              </a:rPr>
              <a:t>Alpha cells:</a:t>
            </a:r>
          </a:p>
          <a:p>
            <a:pPr algn="ctr">
              <a:defRPr/>
            </a:pPr>
            <a:r>
              <a:rPr lang="en-US" sz="1400" b="1" dirty="0">
                <a:latin typeface="Arial" charset="0"/>
                <a:ea typeface="SimSun" pitchFamily="2" charset="-122"/>
                <a:sym typeface="Symbol" pitchFamily="18" charset="2"/>
              </a:rPr>
              <a:t></a:t>
            </a:r>
            <a:r>
              <a:rPr lang="en-US" sz="1400" b="1" dirty="0">
                <a:latin typeface="Arial" charset="0"/>
              </a:rPr>
              <a:t> Postprandial</a:t>
            </a:r>
            <a:br>
              <a:rPr lang="en-US" sz="1400" b="1" dirty="0">
                <a:latin typeface="Arial" charset="0"/>
              </a:rPr>
            </a:br>
            <a:r>
              <a:rPr lang="en-US" sz="1400" b="1" dirty="0">
                <a:latin typeface="Arial" charset="0"/>
              </a:rPr>
              <a:t>glucagon secretion</a:t>
            </a:r>
          </a:p>
        </p:txBody>
      </p:sp>
      <p:grpSp>
        <p:nvGrpSpPr>
          <p:cNvPr id="2" name="Group 12"/>
          <p:cNvGrpSpPr>
            <a:grpSpLocks/>
          </p:cNvGrpSpPr>
          <p:nvPr/>
        </p:nvGrpSpPr>
        <p:grpSpPr bwMode="auto">
          <a:xfrm>
            <a:off x="4395788" y="3179763"/>
            <a:ext cx="1606550" cy="1490662"/>
            <a:chOff x="2769" y="2003"/>
            <a:chExt cx="1012" cy="939"/>
          </a:xfrm>
        </p:grpSpPr>
        <p:sp>
          <p:nvSpPr>
            <p:cNvPr id="1507341" name="Line 13"/>
            <p:cNvSpPr>
              <a:spLocks noChangeShapeType="1"/>
            </p:cNvSpPr>
            <p:nvPr/>
          </p:nvSpPr>
          <p:spPr bwMode="auto">
            <a:xfrm rot="5400000" flipV="1">
              <a:off x="2310" y="2474"/>
              <a:ext cx="936" cy="0"/>
            </a:xfrm>
            <a:prstGeom prst="line">
              <a:avLst/>
            </a:prstGeom>
            <a:noFill/>
            <a:ln w="28575">
              <a:solidFill>
                <a:schemeClr val="tx1"/>
              </a:solidFill>
              <a:round/>
              <a:headEnd/>
              <a:tailEnd type="oval" w="sm" len="sm"/>
            </a:ln>
            <a:effectLst>
              <a:outerShdw dist="35921" dir="2700000" algn="ctr" rotWithShape="0">
                <a:schemeClr val="bg2"/>
              </a:outerShdw>
            </a:effectLst>
          </p:spPr>
          <p:txBody>
            <a:bodyPr/>
            <a:lstStyle/>
            <a:p>
              <a:pPr>
                <a:defRPr/>
              </a:pPr>
              <a:endParaRPr lang="en-US">
                <a:latin typeface="Arial" charset="0"/>
              </a:endParaRPr>
            </a:p>
          </p:txBody>
        </p:sp>
        <p:sp>
          <p:nvSpPr>
            <p:cNvPr id="1507342" name="Line 14"/>
            <p:cNvSpPr>
              <a:spLocks noChangeShapeType="1"/>
            </p:cNvSpPr>
            <p:nvPr/>
          </p:nvSpPr>
          <p:spPr bwMode="auto">
            <a:xfrm flipH="1">
              <a:off x="2769" y="2003"/>
              <a:ext cx="1012" cy="1"/>
            </a:xfrm>
            <a:prstGeom prst="line">
              <a:avLst/>
            </a:prstGeom>
            <a:noFill/>
            <a:ln w="28575">
              <a:solidFill>
                <a:schemeClr val="tx1"/>
              </a:solidFill>
              <a:round/>
              <a:headEnd/>
              <a:tailEnd/>
            </a:ln>
            <a:effectLst>
              <a:outerShdw dist="35921" dir="2700000" algn="ctr" rotWithShape="0">
                <a:schemeClr val="bg2"/>
              </a:outerShdw>
            </a:effectLst>
          </p:spPr>
          <p:txBody>
            <a:bodyPr/>
            <a:lstStyle/>
            <a:p>
              <a:pPr>
                <a:defRPr/>
              </a:pPr>
              <a:endParaRPr lang="en-US">
                <a:latin typeface="Arial" charset="0"/>
              </a:endParaRPr>
            </a:p>
          </p:txBody>
        </p:sp>
      </p:grpSp>
      <p:sp>
        <p:nvSpPr>
          <p:cNvPr id="1507343" name="Text Box 15"/>
          <p:cNvSpPr txBox="1">
            <a:spLocks noChangeArrowheads="1"/>
          </p:cNvSpPr>
          <p:nvPr/>
        </p:nvSpPr>
        <p:spPr bwMode="blackWhite">
          <a:xfrm>
            <a:off x="725757" y="1277938"/>
            <a:ext cx="2884488" cy="742950"/>
          </a:xfrm>
          <a:prstGeom prst="rect">
            <a:avLst/>
          </a:prstGeom>
          <a:solidFill>
            <a:schemeClr val="bg2"/>
          </a:solidFill>
          <a:ln w="9525">
            <a:solidFill>
              <a:schemeClr val="bg2"/>
            </a:solidFill>
            <a:miter lim="800000"/>
            <a:headEnd/>
            <a:tailEnd/>
          </a:ln>
        </p:spPr>
        <p:txBody>
          <a:bodyPr>
            <a:spAutoFit/>
          </a:bodyPr>
          <a:lstStyle>
            <a:lvl1pPr marL="109538" indent="-109538">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lnSpc>
                <a:spcPct val="110000"/>
              </a:lnSpc>
            </a:pPr>
            <a:r>
              <a:rPr lang="en-US" altLang="en-US" sz="2000" b="1" dirty="0">
                <a:cs typeface="Arial" pitchFamily="34" charset="0"/>
              </a:rPr>
              <a:t>GLP-1 secreted upon the ingestion of food</a:t>
            </a:r>
          </a:p>
        </p:txBody>
      </p:sp>
      <p:sp>
        <p:nvSpPr>
          <p:cNvPr id="1507344" name="Line 16"/>
          <p:cNvSpPr>
            <a:spLocks noChangeShapeType="1"/>
          </p:cNvSpPr>
          <p:nvPr/>
        </p:nvSpPr>
        <p:spPr bwMode="auto">
          <a:xfrm rot="-24380" flipH="1" flipV="1">
            <a:off x="4573588" y="4427538"/>
            <a:ext cx="1995487" cy="827087"/>
          </a:xfrm>
          <a:prstGeom prst="line">
            <a:avLst/>
          </a:prstGeom>
          <a:noFill/>
          <a:ln w="28575">
            <a:solidFill>
              <a:schemeClr val="tx1"/>
            </a:solidFill>
            <a:round/>
            <a:headEnd/>
            <a:tailEnd type="oval" w="sm" len="sm"/>
          </a:ln>
          <a:effectLst>
            <a:outerShdw dist="35921" dir="2700000" algn="ctr" rotWithShape="0">
              <a:schemeClr val="bg2"/>
            </a:outerShdw>
          </a:effectLst>
        </p:spPr>
        <p:txBody>
          <a:bodyPr/>
          <a:lstStyle/>
          <a:p>
            <a:pPr>
              <a:defRPr/>
            </a:pPr>
            <a:endParaRPr lang="en-US">
              <a:latin typeface="Arial" charset="0"/>
            </a:endParaRPr>
          </a:p>
        </p:txBody>
      </p:sp>
      <p:sp>
        <p:nvSpPr>
          <p:cNvPr id="1507345" name="Freeform 17"/>
          <p:cNvSpPr>
            <a:spLocks/>
          </p:cNvSpPr>
          <p:nvPr/>
        </p:nvSpPr>
        <p:spPr bwMode="auto">
          <a:xfrm rot="2855784">
            <a:off x="7335045" y="3574256"/>
            <a:ext cx="442912" cy="942975"/>
          </a:xfrm>
          <a:custGeom>
            <a:avLst/>
            <a:gdLst/>
            <a:ahLst/>
            <a:cxnLst>
              <a:cxn ang="0">
                <a:pos x="33" y="0"/>
              </a:cxn>
              <a:cxn ang="0">
                <a:pos x="592" y="189"/>
              </a:cxn>
              <a:cxn ang="0">
                <a:pos x="0" y="469"/>
              </a:cxn>
            </a:cxnLst>
            <a:rect l="0" t="0" r="r" b="b"/>
            <a:pathLst>
              <a:path w="597" h="469">
                <a:moveTo>
                  <a:pt x="33" y="0"/>
                </a:moveTo>
                <a:cubicBezTo>
                  <a:pt x="315" y="55"/>
                  <a:pt x="597" y="111"/>
                  <a:pt x="592" y="189"/>
                </a:cubicBezTo>
                <a:cubicBezTo>
                  <a:pt x="587" y="267"/>
                  <a:pt x="99" y="422"/>
                  <a:pt x="0" y="469"/>
                </a:cubicBezTo>
              </a:path>
            </a:pathLst>
          </a:custGeom>
          <a:noFill/>
          <a:ln w="28575" cap="flat" cmpd="sng">
            <a:solidFill>
              <a:schemeClr val="tx1"/>
            </a:solidFill>
            <a:prstDash val="dash"/>
            <a:round/>
            <a:headEnd type="none" w="med" len="med"/>
            <a:tailEnd type="triangle" w="med" len="med"/>
          </a:ln>
          <a:effectLst>
            <a:outerShdw dist="35921" dir="2700000" algn="ctr" rotWithShape="0">
              <a:schemeClr val="bg2"/>
            </a:outerShdw>
          </a:effectLst>
        </p:spPr>
        <p:txBody>
          <a:bodyPr/>
          <a:lstStyle/>
          <a:p>
            <a:pPr>
              <a:defRPr/>
            </a:pPr>
            <a:endParaRPr lang="en-US">
              <a:latin typeface="Arial" charset="0"/>
            </a:endParaRPr>
          </a:p>
        </p:txBody>
      </p:sp>
      <p:sp>
        <p:nvSpPr>
          <p:cNvPr id="1507346" name="Oval 18"/>
          <p:cNvSpPr>
            <a:spLocks noChangeArrowheads="1"/>
          </p:cNvSpPr>
          <p:nvPr/>
        </p:nvSpPr>
        <p:spPr bwMode="blackWhite">
          <a:xfrm>
            <a:off x="4469606" y="5699402"/>
            <a:ext cx="3657600" cy="1128436"/>
          </a:xfrm>
          <a:prstGeom prst="ellipse">
            <a:avLst/>
          </a:prstGeom>
          <a:solidFill>
            <a:srgbClr val="790015"/>
          </a:solidFill>
          <a:ln w="12700">
            <a:noFill/>
            <a:round/>
            <a:headEnd type="none" w="sm" len="sm"/>
            <a:tailEnd type="none" w="sm" len="sm"/>
          </a:ln>
          <a:effectLst>
            <a:outerShdw dist="74053" dir="3542175" algn="ctr" rotWithShape="0">
              <a:schemeClr val="bg2"/>
            </a:outerShdw>
          </a:effectLst>
        </p:spPr>
        <p:txBody>
          <a:bodyPr wrap="none" anchor="ctr"/>
          <a:lstStyle/>
          <a:p>
            <a:pPr algn="ctr">
              <a:defRPr/>
            </a:pPr>
            <a:endParaRPr lang="en-US" sz="400" b="1">
              <a:latin typeface="Arial" charset="0"/>
            </a:endParaRPr>
          </a:p>
          <a:p>
            <a:pPr algn="ctr">
              <a:defRPr/>
            </a:pPr>
            <a:endParaRPr lang="en-US" sz="1600" b="1">
              <a:solidFill>
                <a:srgbClr val="6AEE60"/>
              </a:solidFill>
              <a:latin typeface="Arial" charset="0"/>
            </a:endParaRPr>
          </a:p>
        </p:txBody>
      </p:sp>
      <p:sp>
        <p:nvSpPr>
          <p:cNvPr id="1507347" name="Oval 19"/>
          <p:cNvSpPr>
            <a:spLocks noChangeArrowheads="1"/>
          </p:cNvSpPr>
          <p:nvPr/>
        </p:nvSpPr>
        <p:spPr bwMode="blackWhite">
          <a:xfrm>
            <a:off x="985838" y="3190875"/>
            <a:ext cx="1646237" cy="876300"/>
          </a:xfrm>
          <a:prstGeom prst="ellipse">
            <a:avLst/>
          </a:prstGeom>
          <a:gradFill rotWithShape="1">
            <a:gsLst>
              <a:gs pos="0">
                <a:srgbClr val="009900">
                  <a:gamma/>
                  <a:shade val="46275"/>
                  <a:invGamma/>
                </a:srgbClr>
              </a:gs>
              <a:gs pos="50000">
                <a:srgbClr val="009900"/>
              </a:gs>
              <a:gs pos="100000">
                <a:srgbClr val="009900">
                  <a:gamma/>
                  <a:shade val="46275"/>
                  <a:invGamma/>
                </a:srgbClr>
              </a:gs>
            </a:gsLst>
            <a:lin ang="2700000" scaled="1"/>
          </a:gradFill>
          <a:ln w="12700">
            <a:noFill/>
            <a:round/>
            <a:headEnd type="none" w="sm" len="sm"/>
            <a:tailEnd type="none" w="sm" len="sm"/>
          </a:ln>
          <a:effectLst>
            <a:outerShdw dist="74053" dir="3542175" algn="ctr" rotWithShape="0">
              <a:schemeClr val="bg2"/>
            </a:outerShdw>
          </a:effectLst>
        </p:spPr>
        <p:txBody>
          <a:bodyPr wrap="none" anchor="ctr"/>
          <a:lstStyle/>
          <a:p>
            <a:pPr algn="ctr">
              <a:defRPr/>
            </a:pPr>
            <a:r>
              <a:rPr lang="en-US" b="1">
                <a:effectLst>
                  <a:outerShdw blurRad="38100" dist="38100" dir="2700000" algn="tl">
                    <a:srgbClr val="000000"/>
                  </a:outerShdw>
                </a:effectLst>
                <a:latin typeface="Arial" charset="0"/>
                <a:sym typeface="Symbol" pitchFamily="18" charset="2"/>
              </a:rPr>
              <a:t></a:t>
            </a:r>
            <a:r>
              <a:rPr lang="en-US" sz="2000" b="1">
                <a:latin typeface="Arial" charset="0"/>
              </a:rPr>
              <a:t> Beta-cell</a:t>
            </a:r>
          </a:p>
          <a:p>
            <a:pPr algn="ctr">
              <a:defRPr/>
            </a:pPr>
            <a:r>
              <a:rPr lang="en-US" sz="2000" b="1">
                <a:latin typeface="Arial" charset="0"/>
              </a:rPr>
              <a:t>response</a:t>
            </a:r>
          </a:p>
        </p:txBody>
      </p:sp>
      <p:sp>
        <p:nvSpPr>
          <p:cNvPr id="1507348" name="Line 20"/>
          <p:cNvSpPr>
            <a:spLocks noChangeShapeType="1"/>
          </p:cNvSpPr>
          <p:nvPr/>
        </p:nvSpPr>
        <p:spPr bwMode="auto">
          <a:xfrm flipH="1">
            <a:off x="4178300" y="4192588"/>
            <a:ext cx="1997075" cy="0"/>
          </a:xfrm>
          <a:prstGeom prst="line">
            <a:avLst/>
          </a:prstGeom>
          <a:noFill/>
          <a:ln w="28575">
            <a:solidFill>
              <a:schemeClr val="tx1"/>
            </a:solidFill>
            <a:prstDash val="dash"/>
            <a:round/>
            <a:headEnd/>
            <a:tailEnd type="oval" w="sm" len="sm"/>
          </a:ln>
          <a:effectLst>
            <a:outerShdw dist="35921" dir="2700000" algn="ctr" rotWithShape="0">
              <a:schemeClr val="bg2"/>
            </a:outerShdw>
          </a:effectLst>
        </p:spPr>
        <p:txBody>
          <a:bodyPr/>
          <a:lstStyle/>
          <a:p>
            <a:pPr>
              <a:defRPr/>
            </a:pPr>
            <a:endParaRPr lang="en-US">
              <a:latin typeface="Arial" charset="0"/>
            </a:endParaRPr>
          </a:p>
        </p:txBody>
      </p:sp>
      <p:sp>
        <p:nvSpPr>
          <p:cNvPr id="1507349" name="Line 21"/>
          <p:cNvSpPr>
            <a:spLocks noChangeShapeType="1"/>
          </p:cNvSpPr>
          <p:nvPr/>
        </p:nvSpPr>
        <p:spPr bwMode="auto">
          <a:xfrm rot="-10824380" flipH="1" flipV="1">
            <a:off x="2216150" y="1917700"/>
            <a:ext cx="2019300" cy="3341688"/>
          </a:xfrm>
          <a:prstGeom prst="line">
            <a:avLst/>
          </a:prstGeom>
          <a:noFill/>
          <a:ln w="38100">
            <a:solidFill>
              <a:schemeClr val="tx1"/>
            </a:solidFill>
            <a:round/>
            <a:headEnd/>
            <a:tailEnd type="oval" w="sm" len="sm"/>
          </a:ln>
          <a:effectLst>
            <a:outerShdw dist="35921" dir="2700000" algn="ctr" rotWithShape="0">
              <a:schemeClr val="bg2"/>
            </a:outerShdw>
          </a:effectLst>
        </p:spPr>
        <p:txBody>
          <a:bodyPr/>
          <a:lstStyle/>
          <a:p>
            <a:pPr>
              <a:defRPr/>
            </a:pPr>
            <a:endParaRPr lang="en-US">
              <a:latin typeface="Arial" charset="0"/>
            </a:endParaRPr>
          </a:p>
        </p:txBody>
      </p:sp>
      <p:sp>
        <p:nvSpPr>
          <p:cNvPr id="1507350" name="Text Box 22"/>
          <p:cNvSpPr txBox="1">
            <a:spLocks noChangeArrowheads="1"/>
          </p:cNvSpPr>
          <p:nvPr/>
        </p:nvSpPr>
        <p:spPr bwMode="blackWhite">
          <a:xfrm>
            <a:off x="4953000" y="5895975"/>
            <a:ext cx="2819400" cy="708025"/>
          </a:xfrm>
          <a:prstGeom prst="rect">
            <a:avLst/>
          </a:prstGeom>
          <a:solidFill>
            <a:schemeClr val="bg2"/>
          </a:solidFill>
          <a:ln w="9525">
            <a:solidFill>
              <a:schemeClr val="bg2"/>
            </a:solidFill>
            <a:miter lim="800000"/>
            <a:headEnd/>
            <a:tailEnd/>
          </a:ln>
        </p:spPr>
        <p:txBody>
          <a:bodyPr>
            <a:spAutoFit/>
          </a:bodyPr>
          <a:lstStyle>
            <a:lvl1pPr marL="109538" indent="-109538">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r>
              <a:rPr lang="en-US" altLang="en-US" sz="2000" b="1" dirty="0">
                <a:cs typeface="Arial" pitchFamily="34" charset="0"/>
              </a:rPr>
              <a:t>GLP-1 degraded by </a:t>
            </a:r>
          </a:p>
          <a:p>
            <a:pPr algn="ctr"/>
            <a:r>
              <a:rPr lang="en-US" altLang="en-US" sz="2000" b="1" dirty="0">
                <a:cs typeface="Arial" pitchFamily="34" charset="0"/>
              </a:rPr>
              <a:t>DPP-4 w/in minutes</a:t>
            </a:r>
          </a:p>
        </p:txBody>
      </p:sp>
    </p:spTree>
    <p:custDataLst>
      <p:tags r:id="rId1"/>
    </p:custDataLst>
    <p:extLst>
      <p:ext uri="{BB962C8B-B14F-4D97-AF65-F5344CB8AC3E}">
        <p14:creationId xmlns:p14="http://schemas.microsoft.com/office/powerpoint/2010/main" val="667090272"/>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1507343"/>
                                        </p:tgtEl>
                                        <p:attrNameLst>
                                          <p:attrName>style.visibility</p:attrName>
                                        </p:attrNameLst>
                                      </p:cBhvr>
                                      <p:to>
                                        <p:strVal val="visible"/>
                                      </p:to>
                                    </p:set>
                                    <p:animEffect transition="in" filter="dissolve">
                                      <p:cBhvr>
                                        <p:cTn id="7" dur="500"/>
                                        <p:tgtEl>
                                          <p:spTgt spid="1507343"/>
                                        </p:tgtEl>
                                      </p:cBhvr>
                                    </p:animEffect>
                                  </p:childTnLst>
                                </p:cTn>
                              </p:par>
                            </p:childTnLst>
                          </p:cTn>
                        </p:par>
                        <p:par>
                          <p:cTn id="8" fill="hold" nodeType="afterGroup">
                            <p:stCondLst>
                              <p:cond delay="500"/>
                            </p:stCondLst>
                            <p:childTnLst>
                              <p:par>
                                <p:cTn id="9" presetID="22" presetClass="entr" presetSubtype="1" fill="hold" nodeType="afterEffect">
                                  <p:stCondLst>
                                    <p:cond delay="0"/>
                                  </p:stCondLst>
                                  <p:childTnLst>
                                    <p:set>
                                      <p:cBhvr>
                                        <p:cTn id="10" dur="1" fill="hold">
                                          <p:stCondLst>
                                            <p:cond delay="0"/>
                                          </p:stCondLst>
                                        </p:cTn>
                                        <p:tgtEl>
                                          <p:spTgt spid="1507349"/>
                                        </p:tgtEl>
                                        <p:attrNameLst>
                                          <p:attrName>style.visibility</p:attrName>
                                        </p:attrNameLst>
                                      </p:cBhvr>
                                      <p:to>
                                        <p:strVal val="visible"/>
                                      </p:to>
                                    </p:set>
                                    <p:animEffect transition="in" filter="wipe(up)">
                                      <p:cBhvr>
                                        <p:cTn id="11" dur="500"/>
                                        <p:tgtEl>
                                          <p:spTgt spid="1507349"/>
                                        </p:tgtEl>
                                      </p:cBhvr>
                                    </p:animEffect>
                                  </p:childTnLst>
                                  <p:subTnLst>
                                    <p:set>
                                      <p:cBhvr override="childStyle">
                                        <p:cTn dur="1" fill="hold" display="0" masterRel="nextClick" afterEffect="1"/>
                                        <p:tgtEl>
                                          <p:spTgt spid="1507349"/>
                                        </p:tgtEl>
                                        <p:attrNameLst>
                                          <p:attrName>style.visibility</p:attrName>
                                        </p:attrNameLst>
                                      </p:cBhvr>
                                      <p:to>
                                        <p:strVal val="hidden"/>
                                      </p:to>
                                    </p:set>
                                  </p:subTnLst>
                                </p:cTn>
                              </p:par>
                            </p:childTnLst>
                          </p:cTn>
                        </p:par>
                      </p:childTnLst>
                    </p:cTn>
                  </p:par>
                  <p:par>
                    <p:cTn id="12" fill="hold" nodeType="clickPar">
                      <p:stCondLst>
                        <p:cond delay="indefinite"/>
                      </p:stCondLst>
                      <p:childTnLst>
                        <p:par>
                          <p:cTn id="13" fill="hold" nodeType="withGroup">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1507337"/>
                                        </p:tgtEl>
                                        <p:attrNameLst>
                                          <p:attrName>style.visibility</p:attrName>
                                        </p:attrNameLst>
                                      </p:cBhvr>
                                      <p:to>
                                        <p:strVal val="visible"/>
                                      </p:to>
                                    </p:set>
                                    <p:animEffect transition="in" filter="wipe(left)">
                                      <p:cBhvr>
                                        <p:cTn id="16" dur="500"/>
                                        <p:tgtEl>
                                          <p:spTgt spid="1507337"/>
                                        </p:tgtEl>
                                      </p:cBhvr>
                                    </p:animEffect>
                                  </p:childTnLst>
                                </p:cTn>
                              </p:par>
                            </p:childTnLst>
                          </p:cTn>
                        </p:par>
                        <p:par>
                          <p:cTn id="17" fill="hold" nodeType="afterGroup">
                            <p:stCondLst>
                              <p:cond delay="500"/>
                            </p:stCondLst>
                            <p:childTnLst>
                              <p:par>
                                <p:cTn id="18" presetID="22" presetClass="entr" presetSubtype="8" fill="hold" nodeType="afterEffect">
                                  <p:stCondLst>
                                    <p:cond delay="0"/>
                                  </p:stCondLst>
                                  <p:childTnLst>
                                    <p:set>
                                      <p:cBhvr>
                                        <p:cTn id="19" dur="1" fill="hold">
                                          <p:stCondLst>
                                            <p:cond delay="0"/>
                                          </p:stCondLst>
                                        </p:cTn>
                                        <p:tgtEl>
                                          <p:spTgt spid="1507338"/>
                                        </p:tgtEl>
                                        <p:attrNameLst>
                                          <p:attrName>style.visibility</p:attrName>
                                        </p:attrNameLst>
                                      </p:cBhvr>
                                      <p:to>
                                        <p:strVal val="visible"/>
                                      </p:to>
                                    </p:set>
                                    <p:animEffect transition="in" filter="wipe(left)">
                                      <p:cBhvr>
                                        <p:cTn id="20" dur="500"/>
                                        <p:tgtEl>
                                          <p:spTgt spid="1507338"/>
                                        </p:tgtEl>
                                      </p:cBhvr>
                                    </p:animEffect>
                                  </p:childTnLst>
                                </p:cTn>
                              </p:par>
                            </p:childTnLst>
                          </p:cTn>
                        </p:par>
                        <p:par>
                          <p:cTn id="21" fill="hold" nodeType="afterGroup">
                            <p:stCondLst>
                              <p:cond delay="1000"/>
                            </p:stCondLst>
                            <p:childTnLst>
                              <p:par>
                                <p:cTn id="22" presetID="4" presetClass="entr" presetSubtype="32" fill="hold" grpId="0" nodeType="afterEffect">
                                  <p:stCondLst>
                                    <p:cond delay="1000"/>
                                  </p:stCondLst>
                                  <p:childTnLst>
                                    <p:set>
                                      <p:cBhvr>
                                        <p:cTn id="23" dur="1" fill="hold">
                                          <p:stCondLst>
                                            <p:cond delay="0"/>
                                          </p:stCondLst>
                                        </p:cTn>
                                        <p:tgtEl>
                                          <p:spTgt spid="1507347"/>
                                        </p:tgtEl>
                                        <p:attrNameLst>
                                          <p:attrName>style.visibility</p:attrName>
                                        </p:attrNameLst>
                                      </p:cBhvr>
                                      <p:to>
                                        <p:strVal val="visible"/>
                                      </p:to>
                                    </p:set>
                                    <p:animEffect transition="in" filter="box(out)">
                                      <p:cBhvr>
                                        <p:cTn id="24" dur="500"/>
                                        <p:tgtEl>
                                          <p:spTgt spid="1507347"/>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4" presetClass="entr" presetSubtype="32" fill="hold" grpId="0" nodeType="clickEffect">
                                  <p:stCondLst>
                                    <p:cond delay="0"/>
                                  </p:stCondLst>
                                  <p:childTnLst>
                                    <p:set>
                                      <p:cBhvr>
                                        <p:cTn id="28" dur="1" fill="hold">
                                          <p:stCondLst>
                                            <p:cond delay="0"/>
                                          </p:stCondLst>
                                        </p:cTn>
                                        <p:tgtEl>
                                          <p:spTgt spid="1507346"/>
                                        </p:tgtEl>
                                        <p:attrNameLst>
                                          <p:attrName>style.visibility</p:attrName>
                                        </p:attrNameLst>
                                      </p:cBhvr>
                                      <p:to>
                                        <p:strVal val="visible"/>
                                      </p:to>
                                    </p:set>
                                    <p:animEffect transition="in" filter="box(out)">
                                      <p:cBhvr>
                                        <p:cTn id="29" dur="500"/>
                                        <p:tgtEl>
                                          <p:spTgt spid="1507346"/>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22" presetClass="entr" presetSubtype="2" fill="hold" grpId="0" nodeType="clickEffect">
                                  <p:stCondLst>
                                    <p:cond delay="0"/>
                                  </p:stCondLst>
                                  <p:childTnLst>
                                    <p:set>
                                      <p:cBhvr>
                                        <p:cTn id="33" dur="1" fill="hold">
                                          <p:stCondLst>
                                            <p:cond delay="0"/>
                                          </p:stCondLst>
                                        </p:cTn>
                                        <p:tgtEl>
                                          <p:spTgt spid="1507339"/>
                                        </p:tgtEl>
                                        <p:attrNameLst>
                                          <p:attrName>style.visibility</p:attrName>
                                        </p:attrNameLst>
                                      </p:cBhvr>
                                      <p:to>
                                        <p:strVal val="visible"/>
                                      </p:to>
                                    </p:set>
                                    <p:animEffect transition="in" filter="wipe(right)">
                                      <p:cBhvr>
                                        <p:cTn id="34" dur="500"/>
                                        <p:tgtEl>
                                          <p:spTgt spid="1507339"/>
                                        </p:tgtEl>
                                      </p:cBhvr>
                                    </p:animEffect>
                                  </p:childTnLst>
                                </p:cTn>
                              </p:par>
                            </p:childTnLst>
                          </p:cTn>
                        </p:par>
                        <p:par>
                          <p:cTn id="35" fill="hold" nodeType="afterGroup">
                            <p:stCondLst>
                              <p:cond delay="500"/>
                            </p:stCondLst>
                            <p:childTnLst>
                              <p:par>
                                <p:cTn id="36" presetID="22" presetClass="entr" presetSubtype="2" fill="hold" nodeType="afterEffect">
                                  <p:stCondLst>
                                    <p:cond delay="0"/>
                                  </p:stCondLst>
                                  <p:childTnLst>
                                    <p:set>
                                      <p:cBhvr>
                                        <p:cTn id="37" dur="1" fill="hold">
                                          <p:stCondLst>
                                            <p:cond delay="0"/>
                                          </p:stCondLst>
                                        </p:cTn>
                                        <p:tgtEl>
                                          <p:spTgt spid="2"/>
                                        </p:tgtEl>
                                        <p:attrNameLst>
                                          <p:attrName>style.visibility</p:attrName>
                                        </p:attrNameLst>
                                      </p:cBhvr>
                                      <p:to>
                                        <p:strVal val="visible"/>
                                      </p:to>
                                    </p:set>
                                    <p:animEffect transition="in" filter="wipe(right)">
                                      <p:cBhvr>
                                        <p:cTn id="38" dur="500"/>
                                        <p:tgtEl>
                                          <p:spTgt spid="2"/>
                                        </p:tgtEl>
                                      </p:cBhvr>
                                    </p:animEffect>
                                  </p:childTnLst>
                                </p:cTn>
                              </p:par>
                            </p:childTnLst>
                          </p:cTn>
                        </p:par>
                      </p:childTnLst>
                    </p:cTn>
                  </p:par>
                  <p:par>
                    <p:cTn id="39" fill="hold" nodeType="clickPar">
                      <p:stCondLst>
                        <p:cond delay="indefinite"/>
                      </p:stCondLst>
                      <p:childTnLst>
                        <p:par>
                          <p:cTn id="40" fill="hold" nodeType="withGroup">
                            <p:stCondLst>
                              <p:cond delay="0"/>
                            </p:stCondLst>
                            <p:childTnLst>
                              <p:par>
                                <p:cTn id="41" presetID="22" presetClass="entr" presetSubtype="2" fill="hold" nodeType="clickEffect">
                                  <p:stCondLst>
                                    <p:cond delay="0"/>
                                  </p:stCondLst>
                                  <p:childTnLst>
                                    <p:set>
                                      <p:cBhvr>
                                        <p:cTn id="42" dur="1" fill="hold">
                                          <p:stCondLst>
                                            <p:cond delay="0"/>
                                          </p:stCondLst>
                                        </p:cTn>
                                        <p:tgtEl>
                                          <p:spTgt spid="1507345"/>
                                        </p:tgtEl>
                                        <p:attrNameLst>
                                          <p:attrName>style.visibility</p:attrName>
                                        </p:attrNameLst>
                                      </p:cBhvr>
                                      <p:to>
                                        <p:strVal val="visible"/>
                                      </p:to>
                                    </p:set>
                                    <p:animEffect transition="in" filter="wipe(right)">
                                      <p:cBhvr>
                                        <p:cTn id="43" dur="500"/>
                                        <p:tgtEl>
                                          <p:spTgt spid="1507345"/>
                                        </p:tgtEl>
                                      </p:cBhvr>
                                    </p:animEffect>
                                  </p:childTnLst>
                                </p:cTn>
                              </p:par>
                            </p:childTnLst>
                          </p:cTn>
                        </p:par>
                        <p:par>
                          <p:cTn id="44" fill="hold" nodeType="afterGroup">
                            <p:stCondLst>
                              <p:cond delay="500"/>
                            </p:stCondLst>
                            <p:childTnLst>
                              <p:par>
                                <p:cTn id="45" presetID="22" presetClass="entr" presetSubtype="2" fill="hold" grpId="0" nodeType="afterEffect">
                                  <p:stCondLst>
                                    <p:cond delay="0"/>
                                  </p:stCondLst>
                                  <p:childTnLst>
                                    <p:set>
                                      <p:cBhvr>
                                        <p:cTn id="46" dur="1" fill="hold">
                                          <p:stCondLst>
                                            <p:cond delay="0"/>
                                          </p:stCondLst>
                                        </p:cTn>
                                        <p:tgtEl>
                                          <p:spTgt spid="1507336"/>
                                        </p:tgtEl>
                                        <p:attrNameLst>
                                          <p:attrName>style.visibility</p:attrName>
                                        </p:attrNameLst>
                                      </p:cBhvr>
                                      <p:to>
                                        <p:strVal val="visible"/>
                                      </p:to>
                                    </p:set>
                                    <p:animEffect transition="in" filter="wipe(right)">
                                      <p:cBhvr>
                                        <p:cTn id="47" dur="500"/>
                                        <p:tgtEl>
                                          <p:spTgt spid="1507336"/>
                                        </p:tgtEl>
                                      </p:cBhvr>
                                    </p:animEffect>
                                  </p:childTnLst>
                                </p:cTn>
                              </p:par>
                            </p:childTnLst>
                          </p:cTn>
                        </p:par>
                        <p:par>
                          <p:cTn id="48" fill="hold" nodeType="afterGroup">
                            <p:stCondLst>
                              <p:cond delay="1000"/>
                            </p:stCondLst>
                            <p:childTnLst>
                              <p:par>
                                <p:cTn id="49" presetID="22" presetClass="entr" presetSubtype="2" fill="hold" nodeType="afterEffect">
                                  <p:stCondLst>
                                    <p:cond delay="0"/>
                                  </p:stCondLst>
                                  <p:childTnLst>
                                    <p:set>
                                      <p:cBhvr>
                                        <p:cTn id="50" dur="1" fill="hold">
                                          <p:stCondLst>
                                            <p:cond delay="0"/>
                                          </p:stCondLst>
                                        </p:cTn>
                                        <p:tgtEl>
                                          <p:spTgt spid="1507348"/>
                                        </p:tgtEl>
                                        <p:attrNameLst>
                                          <p:attrName>style.visibility</p:attrName>
                                        </p:attrNameLst>
                                      </p:cBhvr>
                                      <p:to>
                                        <p:strVal val="visible"/>
                                      </p:to>
                                    </p:set>
                                    <p:animEffect transition="in" filter="wipe(right)">
                                      <p:cBhvr>
                                        <p:cTn id="51" dur="500"/>
                                        <p:tgtEl>
                                          <p:spTgt spid="1507348"/>
                                        </p:tgtEl>
                                      </p:cBhvr>
                                    </p:animEffect>
                                  </p:childTnLst>
                                </p:cTn>
                              </p:par>
                            </p:childTnLst>
                          </p:cTn>
                        </p:par>
                      </p:childTnLst>
                    </p:cTn>
                  </p:par>
                  <p:par>
                    <p:cTn id="52" fill="hold" nodeType="clickPar">
                      <p:stCondLst>
                        <p:cond delay="indefinite"/>
                      </p:stCondLst>
                      <p:childTnLst>
                        <p:par>
                          <p:cTn id="53" fill="hold" nodeType="withGroup">
                            <p:stCondLst>
                              <p:cond delay="0"/>
                            </p:stCondLst>
                            <p:childTnLst>
                              <p:par>
                                <p:cTn id="54" presetID="22" presetClass="entr" presetSubtype="2" fill="hold" grpId="0" nodeType="clickEffect">
                                  <p:stCondLst>
                                    <p:cond delay="0"/>
                                  </p:stCondLst>
                                  <p:childTnLst>
                                    <p:set>
                                      <p:cBhvr>
                                        <p:cTn id="55" dur="1" fill="hold">
                                          <p:stCondLst>
                                            <p:cond delay="0"/>
                                          </p:stCondLst>
                                        </p:cTn>
                                        <p:tgtEl>
                                          <p:spTgt spid="1507333"/>
                                        </p:tgtEl>
                                        <p:attrNameLst>
                                          <p:attrName>style.visibility</p:attrName>
                                        </p:attrNameLst>
                                      </p:cBhvr>
                                      <p:to>
                                        <p:strVal val="visible"/>
                                      </p:to>
                                    </p:set>
                                    <p:animEffect transition="in" filter="wipe(right)">
                                      <p:cBhvr>
                                        <p:cTn id="56" dur="500"/>
                                        <p:tgtEl>
                                          <p:spTgt spid="1507333"/>
                                        </p:tgtEl>
                                      </p:cBhvr>
                                    </p:animEffect>
                                  </p:childTnLst>
                                </p:cTn>
                              </p:par>
                            </p:childTnLst>
                          </p:cTn>
                        </p:par>
                        <p:par>
                          <p:cTn id="57" fill="hold" nodeType="afterGroup">
                            <p:stCondLst>
                              <p:cond delay="500"/>
                            </p:stCondLst>
                            <p:childTnLst>
                              <p:par>
                                <p:cTn id="58" presetID="22" presetClass="entr" presetSubtype="2" fill="hold" nodeType="afterEffect">
                                  <p:stCondLst>
                                    <p:cond delay="0"/>
                                  </p:stCondLst>
                                  <p:childTnLst>
                                    <p:set>
                                      <p:cBhvr>
                                        <p:cTn id="59" dur="1" fill="hold">
                                          <p:stCondLst>
                                            <p:cond delay="0"/>
                                          </p:stCondLst>
                                        </p:cTn>
                                        <p:tgtEl>
                                          <p:spTgt spid="1507344"/>
                                        </p:tgtEl>
                                        <p:attrNameLst>
                                          <p:attrName>style.visibility</p:attrName>
                                        </p:attrNameLst>
                                      </p:cBhvr>
                                      <p:to>
                                        <p:strVal val="visible"/>
                                      </p:to>
                                    </p:set>
                                    <p:animEffect transition="in" filter="wipe(right)">
                                      <p:cBhvr>
                                        <p:cTn id="60" dur="500"/>
                                        <p:tgtEl>
                                          <p:spTgt spid="1507344"/>
                                        </p:tgtEl>
                                      </p:cBhvr>
                                    </p:animEffect>
                                  </p:childTnLst>
                                </p:cTn>
                              </p:par>
                            </p:childTnLst>
                          </p:cTn>
                        </p:par>
                      </p:childTnLst>
                    </p:cTn>
                  </p:par>
                  <p:par>
                    <p:cTn id="61" fill="hold" nodeType="clickPar">
                      <p:stCondLst>
                        <p:cond delay="indefinite"/>
                      </p:stCondLst>
                      <p:childTnLst>
                        <p:par>
                          <p:cTn id="62" fill="hold" nodeType="withGroup">
                            <p:stCondLst>
                              <p:cond delay="0"/>
                            </p:stCondLst>
                            <p:childTnLst>
                              <p:par>
                                <p:cTn id="63" presetID="22" presetClass="entr" presetSubtype="2" fill="hold" grpId="0" nodeType="clickEffect">
                                  <p:stCondLst>
                                    <p:cond delay="0"/>
                                  </p:stCondLst>
                                  <p:childTnLst>
                                    <p:set>
                                      <p:cBhvr>
                                        <p:cTn id="64" dur="1" fill="hold">
                                          <p:stCondLst>
                                            <p:cond delay="0"/>
                                          </p:stCondLst>
                                        </p:cTn>
                                        <p:tgtEl>
                                          <p:spTgt spid="1507334"/>
                                        </p:tgtEl>
                                        <p:attrNameLst>
                                          <p:attrName>style.visibility</p:attrName>
                                        </p:attrNameLst>
                                      </p:cBhvr>
                                      <p:to>
                                        <p:strVal val="visible"/>
                                      </p:to>
                                    </p:set>
                                    <p:animEffect transition="in" filter="wipe(right)">
                                      <p:cBhvr>
                                        <p:cTn id="65" dur="500"/>
                                        <p:tgtEl>
                                          <p:spTgt spid="1507334"/>
                                        </p:tgtEl>
                                      </p:cBhvr>
                                    </p:animEffect>
                                  </p:childTnLst>
                                </p:cTn>
                              </p:par>
                            </p:childTnLst>
                          </p:cTn>
                        </p:par>
                        <p:par>
                          <p:cTn id="66" fill="hold" nodeType="afterGroup">
                            <p:stCondLst>
                              <p:cond delay="500"/>
                            </p:stCondLst>
                            <p:childTnLst>
                              <p:par>
                                <p:cTn id="67" presetID="22" presetClass="entr" presetSubtype="2" fill="hold" nodeType="afterEffect">
                                  <p:stCondLst>
                                    <p:cond delay="0"/>
                                  </p:stCondLst>
                                  <p:childTnLst>
                                    <p:set>
                                      <p:cBhvr>
                                        <p:cTn id="68" dur="1" fill="hold">
                                          <p:stCondLst>
                                            <p:cond delay="0"/>
                                          </p:stCondLst>
                                        </p:cTn>
                                        <p:tgtEl>
                                          <p:spTgt spid="1507335"/>
                                        </p:tgtEl>
                                        <p:attrNameLst>
                                          <p:attrName>style.visibility</p:attrName>
                                        </p:attrNameLst>
                                      </p:cBhvr>
                                      <p:to>
                                        <p:strVal val="visible"/>
                                      </p:to>
                                    </p:set>
                                    <p:animEffect transition="in" filter="wipe(right)">
                                      <p:cBhvr>
                                        <p:cTn id="69" dur="500"/>
                                        <p:tgtEl>
                                          <p:spTgt spid="1507335"/>
                                        </p:tgtEl>
                                      </p:cBhvr>
                                    </p:animEffect>
                                  </p:childTnLst>
                                </p:cTn>
                              </p:par>
                            </p:childTnLst>
                          </p:cTn>
                        </p:par>
                        <p:par>
                          <p:cTn id="70" fill="hold" nodeType="afterGroup">
                            <p:stCondLst>
                              <p:cond delay="1000"/>
                            </p:stCondLst>
                            <p:childTnLst>
                              <p:par>
                                <p:cTn id="71" presetID="9" presetClass="entr" presetSubtype="0" fill="hold" grpId="0" nodeType="afterEffect">
                                  <p:stCondLst>
                                    <p:cond delay="0"/>
                                  </p:stCondLst>
                                  <p:childTnLst>
                                    <p:set>
                                      <p:cBhvr>
                                        <p:cTn id="72" dur="1" fill="hold">
                                          <p:stCondLst>
                                            <p:cond delay="0"/>
                                          </p:stCondLst>
                                        </p:cTn>
                                        <p:tgtEl>
                                          <p:spTgt spid="1507350"/>
                                        </p:tgtEl>
                                        <p:attrNameLst>
                                          <p:attrName>style.visibility</p:attrName>
                                        </p:attrNameLst>
                                      </p:cBhvr>
                                      <p:to>
                                        <p:strVal val="visible"/>
                                      </p:to>
                                    </p:set>
                                    <p:animEffect transition="in" filter="dissolve">
                                      <p:cBhvr>
                                        <p:cTn id="73" dur="500"/>
                                        <p:tgtEl>
                                          <p:spTgt spid="15073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07333" grpId="0" autoUpdateAnimBg="0"/>
      <p:bldP spid="1507334" grpId="0" autoUpdateAnimBg="0"/>
      <p:bldP spid="1507336" grpId="0" autoUpdateAnimBg="0"/>
      <p:bldP spid="1507337" grpId="0" autoUpdateAnimBg="0"/>
      <p:bldP spid="1507339" grpId="0" autoUpdateAnimBg="0"/>
      <p:bldP spid="1507343" grpId="0" animBg="1" autoUpdateAnimBg="0"/>
      <p:bldP spid="1507346" grpId="0" animBg="1" autoUpdateAnimBg="0"/>
      <p:bldP spid="1507347" grpId="0" animBg="1" autoUpdateAnimBg="0"/>
      <p:bldP spid="1507350" grpId="0" animBg="1" autoUpdateAnimBg="0"/>
    </p:bld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Rectangle 2"/>
          <p:cNvSpPr>
            <a:spLocks noGrp="1" noChangeArrowheads="1"/>
          </p:cNvSpPr>
          <p:nvPr>
            <p:ph type="title"/>
          </p:nvPr>
        </p:nvSpPr>
        <p:spPr>
          <a:xfrm>
            <a:off x="457200" y="152400"/>
            <a:ext cx="8229600" cy="914400"/>
          </a:xfrm>
        </p:spPr>
        <p:txBody>
          <a:bodyPr>
            <a:normAutofit fontScale="90000"/>
          </a:bodyPr>
          <a:lstStyle/>
          <a:p>
            <a:pPr algn="ctr" eaLnBrk="1" hangingPunct="1"/>
            <a:r>
              <a:rPr lang="en-US" sz="3600" dirty="0" smtClean="0"/>
              <a:t>Losing 2-8kg Early in diagnosis Type 2 Helpful</a:t>
            </a:r>
            <a:r>
              <a:rPr lang="en-US" sz="4000" dirty="0" smtClean="0"/>
              <a:t> </a:t>
            </a:r>
            <a:r>
              <a:rPr lang="en-US" sz="4400" dirty="0" smtClean="0"/>
              <a:t/>
            </a:r>
            <a:br>
              <a:rPr lang="en-US" sz="4400" dirty="0" smtClean="0"/>
            </a:br>
            <a:r>
              <a:rPr lang="en-US" sz="1600" i="1" dirty="0" smtClean="0"/>
              <a:t>ADA 2014</a:t>
            </a:r>
            <a:endParaRPr lang="en-US" sz="2400" b="1" i="1" dirty="0" smtClean="0"/>
          </a:p>
        </p:txBody>
      </p:sp>
      <p:sp>
        <p:nvSpPr>
          <p:cNvPr id="1851395" name="Rectangle 3"/>
          <p:cNvSpPr>
            <a:spLocks noGrp="1" noChangeArrowheads="1"/>
          </p:cNvSpPr>
          <p:nvPr>
            <p:ph sz="quarter" idx="1"/>
          </p:nvPr>
        </p:nvSpPr>
        <p:spPr>
          <a:xfrm>
            <a:off x="457200" y="1295400"/>
            <a:ext cx="6858000" cy="4861560"/>
          </a:xfrm>
        </p:spPr>
        <p:txBody>
          <a:bodyPr>
            <a:normAutofit fontScale="92500"/>
          </a:bodyPr>
          <a:lstStyle/>
          <a:p>
            <a:pPr>
              <a:defRPr/>
            </a:pPr>
            <a:r>
              <a:rPr lang="en-US" sz="2800" dirty="0" smtClean="0"/>
              <a:t>Weight </a:t>
            </a:r>
            <a:r>
              <a:rPr lang="en-US" sz="2800" dirty="0"/>
              <a:t>Loss </a:t>
            </a:r>
            <a:r>
              <a:rPr lang="en-US" sz="2800" dirty="0" smtClean="0"/>
              <a:t>– </a:t>
            </a:r>
          </a:p>
          <a:p>
            <a:pPr lvl="1">
              <a:defRPr/>
            </a:pPr>
            <a:r>
              <a:rPr lang="en-US" sz="2500" i="1" dirty="0" smtClean="0"/>
              <a:t>The </a:t>
            </a:r>
            <a:r>
              <a:rPr lang="en-US" sz="2500" i="1" dirty="0"/>
              <a:t>optimal macronutrient intake to lose </a:t>
            </a:r>
            <a:r>
              <a:rPr lang="en-US" sz="2500" i="1" dirty="0" smtClean="0"/>
              <a:t>weight not known</a:t>
            </a:r>
          </a:p>
          <a:p>
            <a:pPr lvl="1">
              <a:defRPr/>
            </a:pPr>
            <a:r>
              <a:rPr lang="en-US" sz="2500" i="1" dirty="0" smtClean="0"/>
              <a:t>The </a:t>
            </a:r>
            <a:r>
              <a:rPr lang="en-US" sz="2500" i="1" dirty="0"/>
              <a:t>literature does not support one particular nutrition therapy to reduce weight, but rather a spectrum of eating patterns that result in reduced energy intake</a:t>
            </a:r>
            <a:r>
              <a:rPr lang="en-US" sz="2500" dirty="0"/>
              <a:t>.</a:t>
            </a:r>
          </a:p>
          <a:p>
            <a:pPr eaLnBrk="1" hangingPunct="1">
              <a:defRPr/>
            </a:pPr>
            <a:endParaRPr lang="en-US" sz="2800" dirty="0" smtClean="0"/>
          </a:p>
          <a:p>
            <a:pPr lvl="1" eaLnBrk="1" hangingPunct="1">
              <a:defRPr/>
            </a:pPr>
            <a:r>
              <a:rPr lang="en-US" sz="3400" dirty="0" smtClean="0">
                <a:solidFill>
                  <a:srgbClr val="790015"/>
                </a:solidFill>
              </a:rPr>
              <a:t>To lose one pound – avoid 3,500 </a:t>
            </a:r>
            <a:r>
              <a:rPr lang="en-US" sz="3400" dirty="0" err="1" smtClean="0">
                <a:solidFill>
                  <a:srgbClr val="790015"/>
                </a:solidFill>
              </a:rPr>
              <a:t>cals</a:t>
            </a:r>
            <a:endParaRPr lang="en-US" sz="3400" dirty="0" smtClean="0">
              <a:solidFill>
                <a:srgbClr val="790015"/>
              </a:solidFill>
            </a:endParaRPr>
          </a:p>
          <a:p>
            <a:pPr lvl="2">
              <a:defRPr/>
            </a:pPr>
            <a:r>
              <a:rPr lang="en-US" sz="3100" dirty="0" smtClean="0">
                <a:solidFill>
                  <a:srgbClr val="790015"/>
                </a:solidFill>
              </a:rPr>
              <a:t>Decrease intake 250-500 </a:t>
            </a:r>
            <a:r>
              <a:rPr lang="en-US" sz="3100" dirty="0" err="1" smtClean="0">
                <a:solidFill>
                  <a:srgbClr val="790015"/>
                </a:solidFill>
              </a:rPr>
              <a:t>cals</a:t>
            </a:r>
            <a:r>
              <a:rPr lang="en-US" sz="3100" dirty="0" smtClean="0">
                <a:solidFill>
                  <a:srgbClr val="790015"/>
                </a:solidFill>
              </a:rPr>
              <a:t> daily + exercise</a:t>
            </a:r>
          </a:p>
          <a:p>
            <a:pPr marL="457200" lvl="1" indent="0" eaLnBrk="1" hangingPunct="1">
              <a:buFont typeface="Wingdings" pitchFamily="2" charset="2"/>
              <a:buNone/>
              <a:defRPr/>
            </a:pPr>
            <a:endParaRPr lang="en-US" sz="2800" dirty="0"/>
          </a:p>
          <a:p>
            <a:pPr eaLnBrk="1" hangingPunct="1">
              <a:buFont typeface="Wingdings" pitchFamily="2" charset="2"/>
              <a:buChar char="Ø"/>
              <a:defRPr/>
            </a:pPr>
            <a:endParaRPr lang="en-US" sz="2800" dirty="0" smtClean="0">
              <a:solidFill>
                <a:schemeClr val="tx2">
                  <a:lumMod val="75000"/>
                </a:schemeClr>
              </a:solidFill>
            </a:endParaRPr>
          </a:p>
        </p:txBody>
      </p:sp>
      <p:pic>
        <p:nvPicPr>
          <p:cNvPr id="215042" name="Picture 2" descr="C:\Users\bev_000\AppData\Local\Microsoft\Windows\Temporary Internet Files\Content.IE5\HB640QEY\MC900441902[1].wm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14526" y="1447800"/>
            <a:ext cx="1547695" cy="182880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4093858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295400"/>
          </a:xfrm>
        </p:spPr>
        <p:txBody>
          <a:bodyPr>
            <a:normAutofit fontScale="90000"/>
          </a:bodyPr>
          <a:lstStyle/>
          <a:p>
            <a:r>
              <a:rPr lang="en-US" dirty="0"/>
              <a:t>Successful weight loss strategies include</a:t>
            </a:r>
          </a:p>
        </p:txBody>
      </p:sp>
      <p:sp>
        <p:nvSpPr>
          <p:cNvPr id="3" name="Content Placeholder 2"/>
          <p:cNvSpPr>
            <a:spLocks noGrp="1"/>
          </p:cNvSpPr>
          <p:nvPr>
            <p:ph sz="quarter" idx="1"/>
          </p:nvPr>
        </p:nvSpPr>
        <p:spPr>
          <a:xfrm>
            <a:off x="457200" y="1676400"/>
            <a:ext cx="8229600" cy="4480560"/>
          </a:xfrm>
        </p:spPr>
        <p:txBody>
          <a:bodyPr/>
          <a:lstStyle/>
          <a:p>
            <a:r>
              <a:rPr lang="en-US" dirty="0" smtClean="0"/>
              <a:t>Weekly self-weighing </a:t>
            </a:r>
          </a:p>
          <a:p>
            <a:r>
              <a:rPr lang="en-US" dirty="0" smtClean="0"/>
              <a:t>Eat breakfast </a:t>
            </a:r>
          </a:p>
          <a:p>
            <a:r>
              <a:rPr lang="en-US" dirty="0" smtClean="0"/>
              <a:t>Reduce </a:t>
            </a:r>
            <a:r>
              <a:rPr lang="en-US" dirty="0"/>
              <a:t>fast food intake</a:t>
            </a:r>
            <a:r>
              <a:rPr lang="en-US" dirty="0" smtClean="0"/>
              <a:t>.</a:t>
            </a:r>
          </a:p>
          <a:p>
            <a:r>
              <a:rPr lang="en-US" dirty="0" smtClean="0"/>
              <a:t>Decrease portion size</a:t>
            </a:r>
            <a:endParaRPr lang="en-US" dirty="0"/>
          </a:p>
          <a:p>
            <a:r>
              <a:rPr lang="en-US" dirty="0" smtClean="0"/>
              <a:t>Increase </a:t>
            </a:r>
            <a:r>
              <a:rPr lang="en-US" dirty="0"/>
              <a:t>physical </a:t>
            </a:r>
            <a:r>
              <a:rPr lang="en-US" dirty="0" smtClean="0"/>
              <a:t>activity</a:t>
            </a:r>
          </a:p>
          <a:p>
            <a:r>
              <a:rPr lang="en-US" dirty="0" smtClean="0"/>
              <a:t>Use </a:t>
            </a:r>
            <a:r>
              <a:rPr lang="en-US" dirty="0"/>
              <a:t>meal replacements </a:t>
            </a:r>
            <a:endParaRPr lang="en-US" dirty="0" smtClean="0"/>
          </a:p>
          <a:p>
            <a:r>
              <a:rPr lang="en-US" dirty="0" smtClean="0"/>
              <a:t>Eat </a:t>
            </a:r>
            <a:r>
              <a:rPr lang="en-US" dirty="0"/>
              <a:t>healthy foods</a:t>
            </a:r>
          </a:p>
          <a:p>
            <a:endParaRPr lang="en-US" dirty="0"/>
          </a:p>
        </p:txBody>
      </p:sp>
      <p:pic>
        <p:nvPicPr>
          <p:cNvPr id="47108" name="Picture 4" descr="C:\Users\bev_000\AppData\Local\Microsoft\Windows\Temporary Internet Files\Content.IE5\EVED0Q0B\MP900439346[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53000" y="1905000"/>
            <a:ext cx="3330262" cy="2220175"/>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5530420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295400"/>
          </a:xfrm>
        </p:spPr>
        <p:txBody>
          <a:bodyPr>
            <a:normAutofit fontScale="90000"/>
          </a:bodyPr>
          <a:lstStyle/>
          <a:p>
            <a:r>
              <a:rPr lang="en-US" dirty="0" smtClean="0"/>
              <a:t>Diabetes Prevention Program </a:t>
            </a:r>
            <a:br>
              <a:rPr lang="en-US" dirty="0" smtClean="0"/>
            </a:br>
            <a:r>
              <a:rPr lang="en-US" dirty="0" smtClean="0"/>
              <a:t>Focus on fat = </a:t>
            </a:r>
            <a:r>
              <a:rPr lang="en-US" dirty="0" err="1" smtClean="0"/>
              <a:t>wt</a:t>
            </a:r>
            <a:r>
              <a:rPr lang="en-US" dirty="0" smtClean="0"/>
              <a:t> loss success</a:t>
            </a:r>
            <a:endParaRPr lang="en-US" dirty="0"/>
          </a:p>
        </p:txBody>
      </p:sp>
      <p:pic>
        <p:nvPicPr>
          <p:cNvPr id="4" name="Content Placeholder 3"/>
          <p:cNvPicPr>
            <a:picLocks noGrp="1" noChangeAspect="1"/>
          </p:cNvPicPr>
          <p:nvPr>
            <p:ph sz="quarter" idx="1"/>
          </p:nvPr>
        </p:nvPicPr>
        <p:blipFill>
          <a:blip r:embed="rId3"/>
          <a:stretch>
            <a:fillRect/>
          </a:stretch>
        </p:blipFill>
        <p:spPr>
          <a:xfrm>
            <a:off x="391886" y="1461287"/>
            <a:ext cx="8294914" cy="3505200"/>
          </a:xfrm>
          <a:prstGeom prst="rect">
            <a:avLst/>
          </a:prstGeom>
        </p:spPr>
      </p:pic>
      <p:sp>
        <p:nvSpPr>
          <p:cNvPr id="5" name="Rectangle 4"/>
          <p:cNvSpPr/>
          <p:nvPr/>
        </p:nvSpPr>
        <p:spPr>
          <a:xfrm>
            <a:off x="287655" y="5715000"/>
            <a:ext cx="7543800" cy="369332"/>
          </a:xfrm>
          <a:prstGeom prst="rect">
            <a:avLst/>
          </a:prstGeom>
        </p:spPr>
        <p:txBody>
          <a:bodyPr wrap="square">
            <a:spAutoFit/>
          </a:bodyPr>
          <a:lstStyle/>
          <a:p>
            <a:r>
              <a:rPr lang="en-US" dirty="0"/>
              <a:t>http://www.cdc.gov/diabetes/prevention/recognition/curriculum.htm</a:t>
            </a:r>
          </a:p>
        </p:txBody>
      </p:sp>
    </p:spTree>
    <p:custDataLst>
      <p:tags r:id="rId1"/>
    </p:custDataLst>
    <p:extLst>
      <p:ext uri="{BB962C8B-B14F-4D97-AF65-F5344CB8AC3E}">
        <p14:creationId xmlns:p14="http://schemas.microsoft.com/office/powerpoint/2010/main" val="34636523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Public Health Issue?</a:t>
            </a:r>
            <a:endParaRPr lang="en-US" dirty="0"/>
          </a:p>
        </p:txBody>
      </p:sp>
      <p:sp>
        <p:nvSpPr>
          <p:cNvPr id="3" name="Content Placeholder 2"/>
          <p:cNvSpPr>
            <a:spLocks noGrp="1"/>
          </p:cNvSpPr>
          <p:nvPr>
            <p:ph sz="quarter" idx="1"/>
          </p:nvPr>
        </p:nvSpPr>
        <p:spPr/>
        <p:txBody>
          <a:bodyPr/>
          <a:lstStyle/>
          <a:p>
            <a:r>
              <a:rPr lang="en-US" dirty="0" smtClean="0"/>
              <a:t>66% of our people are obese/overweight</a:t>
            </a:r>
          </a:p>
          <a:p>
            <a:r>
              <a:rPr lang="en-US" dirty="0" smtClean="0"/>
              <a:t>Rates of gestational diabetes on rise</a:t>
            </a:r>
          </a:p>
          <a:p>
            <a:r>
              <a:rPr lang="en-US" dirty="0" smtClean="0"/>
              <a:t>30% of kids are obese/overweight</a:t>
            </a:r>
          </a:p>
          <a:p>
            <a:endParaRPr lang="en-US" dirty="0"/>
          </a:p>
        </p:txBody>
      </p:sp>
      <p:pic>
        <p:nvPicPr>
          <p:cNvPr id="4" name="Content Placeholder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4400" y="3008046"/>
            <a:ext cx="6629400" cy="3225114"/>
          </a:xfrm>
          <a:prstGeom prst="rect">
            <a:avLst/>
          </a:prstGeom>
        </p:spPr>
      </p:pic>
    </p:spTree>
    <p:custDataLst>
      <p:tags r:id="rId1"/>
    </p:custDataLst>
    <p:extLst>
      <p:ext uri="{BB962C8B-B14F-4D97-AF65-F5344CB8AC3E}">
        <p14:creationId xmlns:p14="http://schemas.microsoft.com/office/powerpoint/2010/main" val="4821921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Rectangle 2"/>
          <p:cNvSpPr>
            <a:spLocks noGrp="1" noChangeArrowheads="1"/>
          </p:cNvSpPr>
          <p:nvPr>
            <p:ph type="title"/>
          </p:nvPr>
        </p:nvSpPr>
        <p:spPr/>
        <p:txBody>
          <a:bodyPr lIns="91440" tIns="45720" rIns="91440" bIns="45720" anchor="b">
            <a:normAutofit fontScale="90000"/>
          </a:bodyPr>
          <a:lstStyle/>
          <a:p>
            <a:pPr eaLnBrk="1" hangingPunct="1"/>
            <a:r>
              <a:rPr lang="en-US" smtClean="0">
                <a:latin typeface="Tahoma" pitchFamily="34" charset="0"/>
              </a:rPr>
              <a:t>How nutrients affect blood sugar</a:t>
            </a:r>
          </a:p>
        </p:txBody>
      </p:sp>
      <p:sp>
        <p:nvSpPr>
          <p:cNvPr id="2" name="Content Placeholder 1"/>
          <p:cNvSpPr>
            <a:spLocks noGrp="1"/>
          </p:cNvSpPr>
          <p:nvPr>
            <p:ph sz="quarter" idx="1"/>
          </p:nvPr>
        </p:nvSpPr>
        <p:spPr/>
        <p:txBody>
          <a:bodyPr/>
          <a:lstStyle/>
          <a:p>
            <a:endParaRPr lang="en-US" dirty="0"/>
          </a:p>
        </p:txBody>
      </p:sp>
      <p:pic>
        <p:nvPicPr>
          <p:cNvPr id="17305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57400" y="2928392"/>
            <a:ext cx="4191000" cy="157003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73060"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8112" y="1292087"/>
            <a:ext cx="4114800" cy="154781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73061"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19600" y="4688132"/>
            <a:ext cx="4114800" cy="157003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4031689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82" name="Rectangle 2"/>
          <p:cNvSpPr>
            <a:spLocks noGrp="1" noChangeArrowheads="1"/>
          </p:cNvSpPr>
          <p:nvPr>
            <p:ph type="title"/>
          </p:nvPr>
        </p:nvSpPr>
        <p:spPr/>
        <p:txBody>
          <a:bodyPr/>
          <a:lstStyle/>
          <a:p>
            <a:pPr eaLnBrk="1" hangingPunct="1"/>
            <a:r>
              <a:rPr lang="en-US" sz="3600" smtClean="0"/>
              <a:t>Teaching About Eating Healthy</a:t>
            </a:r>
          </a:p>
        </p:txBody>
      </p:sp>
      <p:graphicFrame>
        <p:nvGraphicFramePr>
          <p:cNvPr id="378884" name="Object 4"/>
          <p:cNvGraphicFramePr>
            <a:graphicFrameLocks noGrp="1" noChangeAspect="1"/>
          </p:cNvGraphicFramePr>
          <p:nvPr>
            <p:ph sz="quarter" idx="1"/>
          </p:nvPr>
        </p:nvGraphicFramePr>
        <p:xfrm>
          <a:off x="4213225" y="3281363"/>
          <a:ext cx="717550" cy="811212"/>
        </p:xfrm>
        <a:graphic>
          <a:graphicData uri="http://schemas.openxmlformats.org/presentationml/2006/ole">
            <mc:AlternateContent xmlns:mc="http://schemas.openxmlformats.org/markup-compatibility/2006">
              <mc:Choice xmlns:v="urn:schemas-microsoft-com:vml" Requires="v">
                <p:oleObj spid="_x0000_s76868" name="Clip" r:id="rId5" imgW="716890" imgH="811987" progId="MS_ClipArt_Gallery.5">
                  <p:embed/>
                </p:oleObj>
              </mc:Choice>
              <mc:Fallback>
                <p:oleObj name="Clip" r:id="rId5" imgW="716890" imgH="811987" progId="MS_ClipArt_Gallery.5">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13225" y="3281363"/>
                        <a:ext cx="717550" cy="811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378883" name="Rectangle 3"/>
          <p:cNvSpPr>
            <a:spLocks noGrp="1" noChangeArrowheads="1"/>
          </p:cNvSpPr>
          <p:nvPr>
            <p:ph type="body" sz="half" idx="4294967295"/>
          </p:nvPr>
        </p:nvSpPr>
        <p:spPr>
          <a:xfrm>
            <a:off x="0" y="1598613"/>
            <a:ext cx="4037013" cy="4497387"/>
          </a:xfrm>
        </p:spPr>
        <p:txBody>
          <a:bodyPr/>
          <a:lstStyle/>
          <a:p>
            <a:pPr algn="ctr" eaLnBrk="1" hangingPunct="1">
              <a:buFont typeface="Wingdings" panose="05000000000000000000" pitchFamily="2" charset="2"/>
              <a:buNone/>
            </a:pPr>
            <a:r>
              <a:rPr lang="en-US" sz="2800" smtClean="0"/>
              <a:t>Major food groups</a:t>
            </a:r>
          </a:p>
          <a:p>
            <a:pPr algn="ctr" eaLnBrk="1" hangingPunct="1">
              <a:buFont typeface="Wingdings" panose="05000000000000000000" pitchFamily="2" charset="2"/>
              <a:buNone/>
            </a:pPr>
            <a:r>
              <a:rPr lang="en-US" sz="2800" smtClean="0"/>
              <a:t>“Handy Diet”   </a:t>
            </a:r>
          </a:p>
          <a:p>
            <a:pPr algn="ctr" eaLnBrk="1" hangingPunct="1">
              <a:buFont typeface="Wingdings" panose="05000000000000000000" pitchFamily="2" charset="2"/>
              <a:buNone/>
            </a:pPr>
            <a:r>
              <a:rPr lang="en-US" sz="2800" smtClean="0"/>
              <a:t>Plate Method</a:t>
            </a:r>
          </a:p>
          <a:p>
            <a:pPr algn="ctr" eaLnBrk="1" hangingPunct="1">
              <a:buFont typeface="Wingdings" panose="05000000000000000000" pitchFamily="2" charset="2"/>
              <a:buNone/>
            </a:pPr>
            <a:r>
              <a:rPr lang="en-US" sz="2800" smtClean="0"/>
              <a:t>Exchange Lists</a:t>
            </a:r>
          </a:p>
          <a:p>
            <a:pPr algn="ctr" eaLnBrk="1" hangingPunct="1">
              <a:buFont typeface="Wingdings" panose="05000000000000000000" pitchFamily="2" charset="2"/>
              <a:buNone/>
            </a:pPr>
            <a:r>
              <a:rPr lang="en-US" sz="2800" smtClean="0"/>
              <a:t>Food Diaries / Glucose Records</a:t>
            </a:r>
          </a:p>
          <a:p>
            <a:pPr algn="ctr" eaLnBrk="1" hangingPunct="1">
              <a:buFont typeface="Wingdings" panose="05000000000000000000" pitchFamily="2" charset="2"/>
              <a:buNone/>
            </a:pPr>
            <a:r>
              <a:rPr lang="en-US" sz="2800" smtClean="0"/>
              <a:t>Carbohydrate Counting</a:t>
            </a:r>
          </a:p>
          <a:p>
            <a:pPr algn="ctr" eaLnBrk="1" hangingPunct="1">
              <a:buFont typeface="Wingdings" panose="05000000000000000000" pitchFamily="2" charset="2"/>
              <a:buNone/>
            </a:pPr>
            <a:r>
              <a:rPr lang="en-US" sz="2000" i="1" smtClean="0"/>
              <a:t>Assess what is best for the situation.</a:t>
            </a:r>
            <a:endParaRPr lang="en-US" sz="2800" smtClean="0"/>
          </a:p>
          <a:p>
            <a:pPr eaLnBrk="1" hangingPunct="1"/>
            <a:endParaRPr lang="en-US" sz="2800" smtClean="0"/>
          </a:p>
        </p:txBody>
      </p:sp>
      <p:graphicFrame>
        <p:nvGraphicFramePr>
          <p:cNvPr id="378885" name="Object 5"/>
          <p:cNvGraphicFramePr>
            <a:graphicFrameLocks noGrp="1" noChangeAspect="1"/>
          </p:cNvGraphicFramePr>
          <p:nvPr>
            <p:ph sz="quarter" idx="4294967295"/>
          </p:nvPr>
        </p:nvGraphicFramePr>
        <p:xfrm>
          <a:off x="8093075" y="4876800"/>
          <a:ext cx="1050925" cy="1143000"/>
        </p:xfrm>
        <a:graphic>
          <a:graphicData uri="http://schemas.openxmlformats.org/presentationml/2006/ole">
            <mc:AlternateContent xmlns:mc="http://schemas.openxmlformats.org/markup-compatibility/2006">
              <mc:Choice xmlns:v="urn:schemas-microsoft-com:vml" Requires="v">
                <p:oleObj spid="_x0000_s76869" name="Clip" r:id="rId7" imgW="716250" imgH="777149" progId="MS_ClipArt_Gallery.5">
                  <p:embed/>
                </p:oleObj>
              </mc:Choice>
              <mc:Fallback>
                <p:oleObj name="Clip" r:id="rId7" imgW="716250" imgH="777149" progId="MS_ClipArt_Gallery.5">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093075" y="4876800"/>
                        <a:ext cx="105092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378886" name="Picture 2" descr="MyPlat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934821" y="1752600"/>
            <a:ext cx="3014662"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2"/>
    </p:custDataLst>
    <p:extLst>
      <p:ext uri="{BB962C8B-B14F-4D97-AF65-F5344CB8AC3E}">
        <p14:creationId xmlns:p14="http://schemas.microsoft.com/office/powerpoint/2010/main" val="14812378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4021"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5575" y="2157230"/>
            <a:ext cx="2993571" cy="1676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AutoShape 2" descr="data:image/jpeg;base64,/9j/4AAQSkZJRgABAQAAAQABAAD/2wCEAAkGBxMTEhUUExQWFRUWFxcXGRUXFRUXFxgYFxQXFhcXFxUYHCggGBolHRQUITEhJSkrLi4uFx8zODMsNygtLiwBCgoKDg0OGxAQGywkHyQsLCwsLywsLCwsLCwsLCwsLCwsLCwsLCwsLCwsLCwsLCwsLCwsLCwsLCwsLCwsLCwsLP/AABEIALkBEQMBIgACEQEDEQH/xAAcAAACAgMBAQAAAAAAAAAAAAAFBgQHAQIDAAj/xAA7EAABAwIFAgQDBwQBAwUAAAABAAIDBBEFBhIhMUFREyJhcYGRoQcUIzJCUrEWwdHhYhUzghdDU5Lw/8QAGQEAAwEBAQAAAAAAAAAAAAAAAgMEAQAF/8QAJREAAgICAgIDAAMBAQAAAAAAAQIAEQMhEjEEQRMiUTJhcSOx/9oADAMBAAIRAxEAPwCkQF6yyvBdOngF662ssWXTpgLZbRtubBMWF5WfJYu2CBnC9wlQt1FsAlbiJ3Yqy6HKjGji6n/04z9qQfJHoSkeKfZlb4FQCWQBysBmVow0bBDcXwv7v+IwcI9kuqkq3WIIaOT3QuzPtZwQY9NF/FsrN0ktal3BcNd94a1w2uvos4PGGWIHCQMdpooX69gbrQzKN7imonQjbgtIGsA9FCziGthdfsgNNnyJjbXSznHOBqG6WcIACTHBG/IqPbdx91Nw2QxSAkbIbRai4G10yVDfFDWhu+ya4BFGVofrGNlWZGjSutDTaHh1kQy7SNYwAhE6qJtlAnHH/GYwLdwvhuKt07lRK+t1us07JRxiXQ3Y2W+CVDzY2JT3cldRC4wGjUaJrhuAlbMOUmSA2FimiGY24WlXNbhIXIVOo1kBEonEsNdC8sKxDQPdwFZ2IZWfUSa7WCK0WUdFld87UKEmXCl7MqZuBSHovPwWQdFcjsJDfzD6KC/BXPvYfRB82T8jfhw/speohLTuLLknLOeFui/M3buk9zVUjFhZkmRApoG5osr2lYRxc8SvLBWCV06ZusFeWCunTK8tV5dMnILZYC8AunTyzZe0lbALJ1Qjlun1ztHKvDCMJGkXCr/7L6WFuqWTm9grR/6/C21kjKFJ3KMbsFoCdJaMAWa1QpKJ54CJsx6LqCPgpkOJwu4cEsophjK4iVWYG95848qZMu0sVO3oEYm06SdrWS++PXd3RCxCDUyzkO4SxDGAdmjZVBnaqkfLp3AKtMxgtAHKXs4YY0Rl1vMOEAyG9x+NFUyrJ8JkY0Oc02PVcaWlLzYcItWYxM5nhuZtxddcNpeE1nCi5WrctTeCjDQp2F21hembYWQnEat0Vi3c36KbGS5jc3FMctejjAZdQsQlsLoNlLFpZQGOYQbdQmefAXyA3NroTjYmpF8igQXg+EiodqduAnWlwdjQAAEKy7QuphpfuO6Y4atvdVpSipG5LG5Bq8PFuEGoqYlx1dEzYnXRtaTccJawKV8pcSLNvshZVJ13NVyBDETAFKa0FdqWmCjY7MIW6uyLjUHlOFZTB2y6spWtHQJBxfPFt2cpWr80VUu5eWjsFqx6+O7i/Uf8+4ex9O64HCqjCMvaxd3CK1GZZ5IfBPmJ2umTL+DSCIa7BczkDUxcYDU0CR5ditu1RK7Kcbh5dinl2GlaxYeXbDlLV2/Y4rjMpnE8KfCdxt3Q8hXHi+D3uHtVY49h/hSEDgqnHl5aPclzYeI5DqC2tWzmLUrBKdJ5heWqyunTnp6LoAp2LUZjeb8k3UVrLpfKxceiVNqaIvcGt3LjYLevpDG8sdyOV3iBic13BG6O4TluWscZX+UO39SuLBRZg5QeowZeDPBj0gADlPNFh9OQNxflV9JlSanBMb7gC9ip+XMUmf5PDOrj/fopOQNkbjVa9R2qado6hDJGtcbH5hegw6Zou4gXNzq7KNUwvfcxPbcGxB/sl2bjgBCM1a+NmkG+yl4TiUejzuAPYlK+J0FR4ZLXDV1CrvFppdZDrtI9SjA5e5gXdS9IKqLVs8H4oHnKoJb5eBuVVuEwVcgLoA52nmxW82YJy0skJvwb8hZ8RjOP4bhFuMRyjQG790WweiLvhuk7CCA/3T9grnu/Cj/M8c9ggyIAeIlGFjx5GB6+UBxR7KuWfGIkkHsFPZ9nxO7n79wjeXqGamJZIdTP0uA49CExcZUSfyPIXJpYVp8JazcABT6d1/gtKjEGtaf5QKixsPDwzfe11oyce5LwLQ1W1TACOfZJGLQ1jXF0LxoP6TyPYpkiZ0HPUrq+mFj/ACktmJjlwgCKVTVvLBrNz1Tjlx4MTSll+DGScA/k5KcqCiDGgN2CbhB7krKVNGTjOGNJKrbO+YJHEgDyDkp5xWncWbKq/tBMlmxxtc5x5DRdLyZXGUIBoyjEi8SxgXDWNlf5jYLrirWNOlpuO6iYdglW3fwX/JccVpalv/sv+SqlwzIBdxiybhJkfrPA4Viw0w69EmfZxU3gLXgtcDuHAgpsnqBGbhxI+dlM5NyUtzNyf4QtZCa5/hjUOQtZcfZbbcnoEFmxW7yHHYDhYt3qYdSNiebmPHmIuFXGYsRbM+7eii4szXUyaT5dRK0FOwdbq1EANmKZ2ccQJFfutGqWYB0K4SNsnXJmRl7miws2WFsGWLPhsZFpbHVex6/NK7MPdHVCEDUS4af9qw30w+7gEDVqA2733AUKkYxlY97hu1zbE9AQokajLmNDUacNybCGiSVge89SNh7BZdC2J+luw7Iz/wBTboAuLWSliuI6pmhu5v0Q5TyFSci9wni0w8rf3cn0WMPeyL8gA/uun/ThMBrvtxbZLeZny0l3cxHbV1b7pSqRHYqA3DtXXhweJXNttt2HS6EU1ZSxvPhnzHpe6U6J08zrhx0E3uevaykzYE8OL2vsT3RUB2Y4A1oRx/6m1zTY3tzZLmJ5dfVjxWh1htcAH6KFgolie4SDyn9Q4TTgtXLGSI3jSd7OFx/pYTwN/wDkJQSP7/uKeGQVtA4yRASM/UP8hL2NYgZ5XSuaGucdwOArrgpBoc4kF799t9+TYJHzvlXyGeIWcN3Nta4727pqua+0xSoa4iwkjdO32cVpNSb86dvXfdKdLiDPBMZY0km+v9Q9FmhxY00jJB+k7+yMDcZm3jNT6VpiHBbSxeiW8Axds8bZoje4Gpv+k20zw8CxRA3PNIqKWYcveLYtc5o6tB2KB0zGQSCMDSDv7lWRNCq9zrl6WWaN0T9I6pOTHY1GY3o7k5lWATuuzaoHfoPqlKvn+7kNmlZf0O/xCHV+amAWjeDbupRjaW2D1LCwybXIUywhVLkjNEbC77xI0Oc7ne1uisugxiCX8krHezh/CtxrxFSLLZN1CU7LhAAyKJ1y0Oc4lHqqoa1lyVU9Lmh0tfK1wtEdo3HYXHNihyfsFB6lnUmiQeUWI5HZZloGnoEFoanSQ4fH2RgY3CC1rni7uPh37LA/7OKn1I0mFs/aPkhNbhRYCY/keCnABrh5XAqFVssERAMwMRKjqc0xxSOaYxrbsbjgpUxPGy9zjsCUd+0qoiY97WsBe/T5u1lXYBG5TkxCrgtkMJ4NQmZ7wXWNi73t0URo3WsFU5m7TY916Df4pjCN8ZtzcsWkjQUy0eAa4S/xGAj9BO59kCqYdKDqWNTCpA8JeXTUvI+Uk+AS4Y6RzWOJvfVra3pe/f2QmIB76pz7gDSOOobdE4gXbkn5rjX0utjm6izULFzefqF5hyoZUfFy1AuXhUVF7PIhBtfq63Qf5TVSYa1huBv1PX5qLhWJMpw2M6QdNgOAenlv7IizEQ++ne3YKLPlyM9LcLHjVR9oxUjOLIfmajbJG5rhcOBXbBa1rhbcEGxBBH8rjjlSCQwbm2/pdWfJxQM+pOEtqWIeHysFmggW2+WyMxQ6kPGUgC5zZHguJdY2IufguFTPJS/n3b+7p/pKXyMbmlMuVTW4VqsPIG4tcIFU1v3dwJ/ITb2XVmbWHYn23/ss12Euqm2d5Wm3Tzf6VC6O+oDixruEMNzHqAJLdINm2uLN6n3R+fEGyRa3G4LbEEb7bBBMIy3FA3yt+JNz9V3lljBsSEL5AuhATCzbleQZZnmqJPCaBHqNif7BFK37NKpwu1zT6JslnDLOjI92/wCUYy/iE1SXn8kbTpuOXGwJ9hui+dyfqJzYkVfsZV+GVtZg8oErT4bjxe4+CuTK2bo6loc0Hf0P8ruzB4nnzMa63cX/AJQ/NOZ6fD2hgZqeRdrG2aAO5PQJ6sW/2RPQOuo6isa4JD+0nG/BYxsbtLn3NxyLdPS6WWfadITcQxkft1O1fPgpwOFQYnSNlczQ5zSWne7Xeh6i6MgjuAtXKVIDyXOdqdzueSmjJmX6OcONVL4R/SLtaHC251G/XokrEX6JXxkgOY4tPuDbZejqHgWvt26fJEJYxDilNRszxlympnRinqBJrvdhLSW9nEt6fBCZ8KfExrxLG6//AMb7uFu42IUCkp5pyfCifIRzoaTb3I4RSLKVc5upsDrermA/IuQs6juFjBHZhDCsyzHTDPK7widzy4D35sndmGU9RGGxeYDgsG47G/RVnhOCTuqo4JI3Me8/qFvKN3G/BAAPCv3DKBkUbWNFgAB77cn1SXCnYishAOoh0dZJTSmGU6rC9rgu0+17qK6qY6Yll9Nza+3v/f5Kyp8Ihk/PGx3u1p/kKDNl+nYDaJg62DR/CAqKgBzexAOFV7mnZxuD9FpjWZ6kHQ2MC5s15N79yG8qFPTkyvELtLAQLjvYEgH0NwpVHQb6nXJ4uTc/6SsaMpNGUjGGALRVqMqmZzpJpHueTfgAD2CX81Yc9hbaMFuzbsbvfpcBWpM1C6qnvfYm4tsOtwqhlZYnLhTjoSuMDy2JHkVJMTbbWte54v2TRBkGCNt2udIDwSf8bKfJQt0m4IcOnQjv6LXCK8xyBh/I7ax6HoUl87v0akQFRJx2hfSv66Dwe3ou+G4FJUDU8lrfqnDGqXxnaRawPJF7rvHAxoa11tRIsN7kjsAmLlYruW42bjuLf9Ex/vcvJ30HsPmvIubfs6hFduZSxmt8Bsezxcep22USpzTI/aOMAu7m/wAV2fANAsNrAH4i6k0uHxxwmURkvLdLG3JJedmkDtex9LX6KXHjRuxGL5uQzXAqAyvLJC6fzB7nax4cVxawA9Bwjc8Lgzx4CGRRNfs64bL6hg4HZx/hT6UU1ML20BrA1xHW3mDQOXPJd8rcKPLAar8Se7Y7Wjgvaw/fIR+rYWHSyoJ9RXZswBLizpWPbGXaz5nPOzW2OzYwCbc8ndDGYtiHiGRsPixk9SNXl2uCN+i6ZorAHxxU4Adu1rGixJNrkn9uwJ9kxZPp5gxkUzQCB+Zrri3O4sgZVYUaNzeRU6h/K4+9Q6zG9lzbzix25t3HqpOMZREkbg11yQdnAWPp6JiooQAAFLkFmkk2AFyTwLeq5fCwgdQD5WS9GUTl3K8dM9zpd363AB36ADx7+qdfFY0XGho/c5zWge5OyTM9ZginneKcat95bkC4FjotyNuTsl0Qvfu8udbubgew6LCrMfsZ6GDESt1UdMVx+HUxvjXZq/E0Em4BGzSPis49megdGIoGWGxL/DIdtvsbXSWYbLkY1vxgA/3Kfgsgk9RohxGGQtjbKyNvGp/lA+fVPWB4dHTxlsEmsElxcHB4Lj1BBsqc8ILvSzPiOpjnNPdpIPzC0KANRWbxC+wZd+FVpYS2TvsTsCD6qBieVzU18VQ6GN8TIy1wkJsXXu0tYOSN+bcpUy59oJa9oq4/EaLDW0APb6lvDvoVcOG1cc0bZInB7HcOHH+j6J2NZ5WfG2M0RA1RlSnk2fCy22zWho8puOEWZRgC3Tsp2lZ0I6k9wRU4HBICHxRvB5DmNP8AISRmb7NKPSXxM8PfhpNhfbyg8eystzgEt5qxBrWsaTy/j0AP+QhY6hp3BOBYG2miZHELgDe9vMepPcqfLCOTt/xH+F3pJ2lotYFddTW73CksyyhBFU0DTIxpL4zqDTa5HDmtPcgkItFOHNDmnYj2PsQdx7HhQny63+QXsRvbZDMSoKySVn3SVkVi7xA9utjm28o083B6gjbquUWaEBxQuNDJkJzVizIKaSRxsGtPvc7AAHknYKRTYVU2/Ekiv/xa8D5F390CznkCSuj0mrc3SbhgY3w793D8x57/AATVUk0YokDc55OpQ6OMOdu7dzv+TtyfmUVrodBIUTLlFJSxNjnALmgAPbu1x9z/AAV6vn3Jut6ErvkbHUM4HhIk87xdvQd7dT6JidE1uwAsPRCsArmugjc3gtH8b/W6lyVXdPWgJDkJZtzeSNp5aD8AgeI5VpZOYw086m+U355HPxUzEcXihbqkcGj6n2CUar7Sog6zInOHcuDfpYrGZR3NTA7/AMRO02ACIgXLgCSCQCd+hXKipvFeXNIcAdIDd9xzc/4Q3MP2gRmllfG1wlaAWscL/qFzcdAL34XHKGem1BayJn4p/My9tI/U/jcb/VKr2vUbtfq2jGj7key8pFnLy3ifyZzH7Kzro30/4UrbG1wbgh47sPULlX1hsJRNp0sAbF5dri2q7jYHd2/Nth69sS1aA57GvaD5TqL7X5/MLjgbhQhhkZs6zWB3FvEvt3O1vgkoAs1cRUzemzNI8hzo9TwBYvdaMEfqDe6k/wBSSSPZTtLXyP5Lb2aOpt0A991AxXLpkYTHI8G23muHEdL8/JTPs8wMwMM7wPEebDrpHT/Py7In4hS0O2sCMDMuRRODwCZdJDnuJJIve4HA+FkbwKI+IL/D2UWpqTYE/tHysuWT8ZdVyuZE0gQ3YZCBpvfoepsPqFF4uQuxJ9RmdAqj+5YtM1JP21Yo+KjiiYS3x3lryNjoYLlvxJb8AU3yUDSBq3Pe5Sp9oOX3VFLpa4kxEvY0772sRc7i4VjeRWiNfsRhQcwTKZoGNuLqycEyfHLT+K6UNHaxPx2VUMms617Ecgo3RZnmjZ4bX+Xt0+Seoruek2TnpGqP02R4n/knZ6XIafax5QmbIMzQTdu3Z7SD8OUo4lj0kv5j8AiWEYHXTRiSItDXcXla0npxyu0fUzmU7cQockVXIYXe1ihNZhEkbrOaWnsRZdcQbiNHYyOexpNg4SAtJ7XBUjDc+TamtqQ2do/cAXAehXcQYa+Q3ogwLLTEJv8AsszEaepFO4/hzG3oH/pcO1+Pl2UjM+L4bKxrodTXfqaRb69VX9TMA7U0+oPbfZcBxMzIRmxnkKn0Dj2faSlu25lkH6GWNvd3ASFif2rVbyRDFFEOmq73fPYfRIcEd+b9/U3/ALpiw7Bi7iM35tYuJ9ewRWTqSDxUxi23O3/qBiHJlb7CNlv4QeqzFLLI6SbzFwDTa4sGm4LBezTf03TJPgDmj8SzB29EAxamjYDYgriIYTGehD+XsTdK2wlYLbedwafTnY+ybqTCHOF3yEj/AIW/lU3h9a2GTU62g7PB4LTyi+G4g184bDOXR8lhHmHYaha4SGxe4tjTcZZstXp/Dh6cl24v8OVHZjU1Pd2lkh7btPz37dlypCNK7eADylUR1GhV6YXGLAsxR1EYds13VmoFw6bjZFY5WuuGuBItcdR7jlI0WBRPdxY90QZlOWNwlicdQGzg8k27EHkeicjuRsSbJgxg6av9jRJTBwIcL3ukzHsuyAnw5QGHi7dRae3IuEzYVi5LvBnbol6HgP8A8H0Sx9oePujIhiNnncn9o4+fK1+JSzBwLkGUKPcA4L95w4uZJKyaFxLgLiOSMnc2aXWc3ryt8fzu78lPa/WS1/8A6g/ylZ0RO5JJPJJuT7nkrwhA6Kf5zVT0x4aXZkaZ75Dqke557uJP8rn4akkLXSlXcr0BQnFrU1fZbg7InzyAC73AD0Abcgf+RP0QvC8Bnn3Yyzf3u8rfgevwum7LuCyUpdqka8Gxs1rhY733PPTtwqcFj/J5nnMjCvcbvDWVx+/jt9F5U8l/Z5dGIv3GaMWOh4HNjcn1F+eVGlp5SNDQ8uc7YusABfpbgeihTV0zraS02Isbi+3U2RjKNa98jvEAFrW/ueVOoDNUsYlVuEafI75GDxJ3A/tY0AfE/q+KDY1TyYez8VwMOwEgafKeAHAcX7+isyml2XWspWSsLXtDmkEOaQCCD3BTHwqRUnXMwO5WtFh01ZBqjPhMcLNke0kkfuay4JHqSLo/kPCW0cRgDtRY43faxcSSS4i5tc+pTDDYDSdrfwgNeyojlcYoxJG7e4dpcD1Fjyp3xfEn/P8AdxnynIftGnxhZQa2qbY3NgNyTwAOSUEOIOaPO17fT/aXsTjqqxxiA8Kmvdzg7U5//EdvikHk2qmqVvuIWMZWkle+qpi1zZXueIyNJALjbSSbH6ILBRSSPMYicJW8t0m49yrddE1lom2FhsOwGyi0+FkeXxSJZLlxG5sOAB0G6rTMaozAl7iNg+TXud+L4wA5DGgb9ruTh/Q8bGHw5Z2dyJNPzs1F4KpsALPDku0AB2knV63U+mqB4TSQ4bcONyubI3dxqqBqVdmbKlXH5mvNQwA2a5zjIABfYHY7b7W4SphTpZ5GxwxOe88Nbufe/QepV8wV43uLhS8n5ZgpfEfG3zzPL3O62JuGjsBf6o8eYEb3AyB1OjK+pfs5rngFzYWejpST8dLCPqtKr7L60PDrxSNG+hpc03/8hY/NXjHDdbGEhdzMH5WsWZRTKc0zwJ4y0gg2cLXtvs7g7o3/AFu5jToIZe/QXufVWNi+FxTxujmaHNPzB7tPQqscMyR4NU4zPD2scfCB6jkOf6i9vgtD0JR8yv8AyG5PwrCaitPiTlzWHgXs5w/sE10+AQxAARt9yLn5lSMNk8vI27InVuLmdBskly0Fib/qAq2iicC10bXAjgtBB+iprMVC3Dq1ro9opRcN/bvuL9t/qrj0uDtzdvUKsPthp7mF1jp87dyOSA7+Glb47W1H3AzLQseow4Ri4cBvcI9DUA73VSZIpqh7rNNo28udf5AdSrJhpS0c3XZAEarj8Tc1uoeiqR3RWmxtzRYHbhKWshefWOHt6IVyEdTWxg9wnmCpJ84NnNIcD7JBfiJqZnyuO7nEe1jYD6IlmTMTIoSSd7cdbqtMvYk4Pc0gnUSfa5ui+NnUmFizJjcKZcz8uxiASeK0k9ARf2slquY1vBS9LjUjdm/yosmKPPLvosOEkaFShclHZuGHygJlyTgQqHmWQXjYbBv7nc2PcBV/99cem/ork+y54dh8Tu7pCe99ZG/rssXCQdxXk+TSUp2YyGDayjmNEXlD62YAI3nlia6QvIZ99XkEKp84+K9u7HEH02umn7PMeeKnTI7ZzdtgNwfTk7/RLZDCvU8Glwcx1nNNxdemVEl5GfSeF1txuibKwkEN29VWmSswiVzWO2d1arJhI6JDa1CmzI11ZZbNWSEM2aTRtcLWQWqwktJdEdJ5t0KOhqw5qFlB7nCV1LAfFOu+tzd2Hgi/6T3RTD6DXMJQNtOm3UEI7i2HNkF7eZu7T1BS5JjboR5XAuBsb837lIK8TuWI/IahSpeGh7S7Tbrbi6AV9UXOazVYfqfbp6DutqirknGuSxvt5eCurKVwF2tF+xQMgb/IxW4/7BWNYU6Rv4DpGix1Enc+o7JkwytqA0aw1otseVmamc5tr2Ft7LeSB/hhp2vtf0RhaGoJN9yR/UToy3VZwcbXA4t1KM0OMskF2uBCr2qwp4c1gefCJ46+q44hG2mdEWOewA6bNFy7V0I67rlNmoLoKsSzKmba6ql2bYnVs0LjaziA42sfYhWJh9E5zRrLtx15+XRc6XJVExxcKdhcSSXEXJJ5N04Y7G4jnR1BWEVDG8G/r3Rl2IAhb4jliN7CI7xOts5nT4Kq2S4gyt+5hwc4G5cRsGfvSfhI0I0ZA2zLGfODfdJ/2gQslpXtuNQ8zT2cOP8ACeaLBmNaNfnd1J/sFExzKtPUNs9ljyC0kEEccLEQgg3CORSKiblyhbDC1jeg3Pc8ko2AhtTQyUr7O80fR3+VPhlB3Smu9yxar69TZ7VyfCu7CpgoHEXtsu4E9TOYHcrDPmXC4eMwny8t6e4HdK2Hxho9Vb+JRixDvVVNVANke0cBxsq8DkrxPqJONQ/MTLnLV5Wh9F18PZOlA6nON5BBHRWTkDN8cLnU8pDWv/EY4mwDjs9p7XO/xVaPNlExN9/DINiAf5RBeWpF5RqjPpv7/cdweLJOzjmtkDTy424A2+J4CrDDs/VUMfhgNdbYEk3H1QfGceqKo/iv8o4YNm/7QjBvck+T8jD/AFvV9m//AL4ryTfC9vovJvxL+QObfs6rdjrFc7qbS0hkNhymRc7UGKOhkZINyw/MdQrcyvnqCcAa9D+rHbH/AGqdrKF0Zs7ZFsmvgEpZK0HVYh3UJWVRVw1PqfQVNiIPBBRKlqA42OyqGelngfqgmNugO49kSos8SxkCaO1uXDce6kXKP2MMtl1P2K4PZZL1DnWnkAs8X91NdjkbuHA+xTOQnVJkvCrPNGWmTySyNke09gRa4HZNOM4nK4aIWEl22roPVCKqmkigOlpleb3A6k8lKcn1DGoJomzOEYaNDWbE9x3TPg1NLMS1ttI/Ug8DZPB8zLOtwp2F4gYIrEhpPquWr3KDdah+oga38Mu6blCJagiPSH7k2GrsooxRpaLOuO6DYtiIL2Fo1OB+AXMwmAVsxglc3yuO5HVZwhjZpy47iPj3KAYpPKYyWNubXsljJWbH09Q9tUHMDztcbA9rrMQ5G/yC+VeNCX5SsvsF2LbJYp8yQ2uHj5rjNmlhJa11z2G6eXFScKTGaqr2RtJJFgkHA8dgqa+ocyxcxrWX7gXJt8Su2I0ElS20ry1h5a02J9LoPHlGCnPi0uqOQDnUSHejh1SuYPcYEqWLHJstwkrLmdIp/K46XtJa4eo2Ka46gEXa4H4rJtVM1tK17SHC4KSMXojTG4N2fwm2sxNrPzGyXcSxSKdrmW1AghCwB7jcTMp1BkFcDvdGIcyOZGW7WKSaTB5WX89xfa/ZcMWlmjbxq9kC2DQlJ4kbkjNmO6Y3G+5VdRy337rlieIvldZ1wB0UemltsrseLiu+5Ic9vQ6h6gj1EBMuKZeMEbXuc3zDgJVoKgN3WcSxV79tRIHqtqUl69zjWO3UCfey6xtc91gCSVYGBZajENpWBznd+ixsgx9ybL/00JWhYshqYM1YAad2pu8Z+iXdScrBhYkbKVNGZuvLWy8igzEcvdSqarLTsbKDZSKCkMjgOnVYTQudJUtS+Q73cfmo3hysOqzgR1TpQUzGCwA26rtKwEbhSnyd9TQJCwrO58MMlbe2wKJjM0dgGgOLtrcn2slHHMNA8zdu4R77K8JbJM6V4vo2APfuu+PG45CduM+HZOM9pJfwwd9Lbg/EhPOE4LFCAGN+JJK6xqbGVoHqGNTqAshi2jZdSW0htdbU25DfCCLEKuM84RK14LCSw9Oys52yC5ipjJHZu5S3AqErEdSsZ21DY7MA47rhlJ7yXeKCCDwU1y0D2jzC3qlzFLxHWOh3U9kgiY7se48UlrL1VhsT/wAzGn3CXsLx1haCDv2U2TFyRskANdTFUt1EXPELxUMZAS3X5dLTsrCyjgDaWIF51SO3JO5SrVYfrmbNqs5puEwz4pIW7fmVl/QCPXEw7jNJOLEk/BQpZ9Qt0KV8Pq5ST4p67BMVGA4crz87OG4iWY8a1ZizieWYgS+H8N53uOCfVSsOfKxgu4lw7E/wtsZqQHBt+ql4XGD15T8XMjcFwoml3yC77/FYZT6GmxRSroeztlAms02G4TyldxYe+piIbbqHXwg9V3fIAhddXAbXQVDESM3UjQ4OaN+qWXeidMz2Mdzyk1X4TayDOKebx1NuVjx91oQvAJtCL5t+yz8oYXE1rX7OcevZNtQzSFSmGYxLB+R23Ypihz4+1nMuosmByf2UplWNmPMa6F4dxYqoyEbxjM8s4020tPPdAgn4EKDcVmcMdTNlhZsvJ8TNLIhg0liVBHVdKL8yFxYqdG6hmLjZFKl7Gt53QTDPzLNfyvPI3U2RcXqPKV3yBjop5i1+zX9exQnE/wAqFj+4/lWYlAWp0+lKGoDwCDcFTXOcOiTMj/8Aab8E9foQnUKcmVlliXFwByh1ahEPKVlYhbEYi2YakrXP6rpqfblRqZTlGLO7lBoakWpfdpDh0VcY7MBrB43Vi1nB9iqlzb+Z6Zj+zUYnMABczlml2Lr3uUzhqX8t/wDbCYU1ttKsYAUVOjI100LaBSHLqh3IDmLInc3hSJFGlQsoOjNBi/i+KWeNSJYdigJ2OyVM5cj3XXB/yohjCoKiS9tUeZMSvtq+q8J3EeUEpeovzpyw/gLuN9zGbjFmvE4B8pS5PiAYbvuD2KtWq/Kqmz3+b4pi4gTFnOa6gbFsVMxsNgEO0rULZVKoAoSVmLGzPELAC2WpWwZsDZYKwVldOmF4Ly2K2dNV5ZXl06f/2Q=="/>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14019" name="Picture 3" descr="C:\Users\bev_000\AppData\Local\Microsoft\Windows\Temporary Internet Files\Content.IE5\EFRK1MDT\MP900400432[2].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910232" y="4162060"/>
            <a:ext cx="1985144" cy="2512716"/>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dirty="0" smtClean="0"/>
              <a:t>Move toward the Tomato</a:t>
            </a:r>
            <a:endParaRPr lang="en-US" dirty="0"/>
          </a:p>
        </p:txBody>
      </p:sp>
      <p:pic>
        <p:nvPicPr>
          <p:cNvPr id="214020" name="Picture 4" descr="C:\Users\bev_000\AppData\Local\Microsoft\Windows\Temporary Internet Files\Content.IE5\EVED0Q0B\MP900422826[1].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556408" y="1828800"/>
            <a:ext cx="3501257" cy="2333260"/>
          </a:xfrm>
          <a:prstGeom prst="rect">
            <a:avLst/>
          </a:prstGeom>
          <a:noFill/>
          <a:extLst>
            <a:ext uri="{909E8E84-426E-40DD-AFC4-6F175D3DCCD1}">
              <a14:hiddenFill xmlns:a14="http://schemas.microsoft.com/office/drawing/2010/main">
                <a:solidFill>
                  <a:srgbClr val="FFFFFF"/>
                </a:solidFill>
              </a14:hiddenFill>
            </a:ext>
          </a:extLst>
        </p:spPr>
      </p:pic>
      <p:sp>
        <p:nvSpPr>
          <p:cNvPr id="4" name="Right Arrow 3"/>
          <p:cNvSpPr/>
          <p:nvPr/>
        </p:nvSpPr>
        <p:spPr bwMode="auto">
          <a:xfrm>
            <a:off x="-38100" y="3251200"/>
            <a:ext cx="8750300" cy="381000"/>
          </a:xfrm>
          <a:prstGeom prst="rightArrow">
            <a:avLst/>
          </a:prstGeom>
          <a:solidFill>
            <a:srgbClr val="8DF658"/>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pic>
        <p:nvPicPr>
          <p:cNvPr id="214022" name="Picture 6" descr="C:\Users\bev_000\AppData\Local\Microsoft\Windows\Temporary Internet Files\Content.IE5\HB640QEY\MP900423030[1].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flipH="1">
            <a:off x="5182561" y="4190764"/>
            <a:ext cx="1727671" cy="172767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07974" y="3983418"/>
            <a:ext cx="2282826" cy="2176294"/>
          </a:xfrm>
          <a:prstGeom prst="rect">
            <a:avLst/>
          </a:prstGeom>
        </p:spPr>
      </p:pic>
      <p:pic>
        <p:nvPicPr>
          <p:cNvPr id="5" name="Picture 4" descr="C:\Users\bev_000\AppData\Local\Microsoft\Windows\Temporary Internet Files\Content.IE5\LVC98H3G\MP900438787[1].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781443" y="326977"/>
            <a:ext cx="2242722" cy="1501823"/>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2363131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458200" cy="1219200"/>
          </a:xfrm>
        </p:spPr>
        <p:txBody>
          <a:bodyPr>
            <a:normAutofit fontScale="90000"/>
          </a:bodyPr>
          <a:lstStyle/>
          <a:p>
            <a:r>
              <a:rPr lang="en-US" dirty="0" smtClean="0"/>
              <a:t>ADA recommendation</a:t>
            </a:r>
            <a:br>
              <a:rPr lang="en-US" dirty="0" smtClean="0"/>
            </a:br>
            <a:r>
              <a:rPr lang="en-US" dirty="0" smtClean="0"/>
              <a:t>Eat Less Junk Food &amp; Sugary Drinks –</a:t>
            </a:r>
            <a:endParaRPr lang="en-US" dirty="0"/>
          </a:p>
        </p:txBody>
      </p:sp>
      <p:sp>
        <p:nvSpPr>
          <p:cNvPr id="3" name="Content Placeholder 2"/>
          <p:cNvSpPr>
            <a:spLocks noGrp="1"/>
          </p:cNvSpPr>
          <p:nvPr>
            <p:ph sz="quarter" idx="1"/>
          </p:nvPr>
        </p:nvSpPr>
        <p:spPr>
          <a:xfrm>
            <a:off x="457200" y="1676400"/>
            <a:ext cx="8229600" cy="4480560"/>
          </a:xfrm>
        </p:spPr>
        <p:txBody>
          <a:bodyPr/>
          <a:lstStyle/>
          <a:p>
            <a:r>
              <a:rPr lang="en-US" sz="2800" dirty="0" smtClean="0">
                <a:latin typeface="Tahoma" pitchFamily="34" charset="0"/>
              </a:rPr>
              <a:t>Less Processed Foods</a:t>
            </a:r>
          </a:p>
          <a:p>
            <a:r>
              <a:rPr lang="en-US" sz="2800" dirty="0" smtClean="0">
                <a:latin typeface="Tahoma" pitchFamily="34" charset="0"/>
              </a:rPr>
              <a:t>Less Sugary Beverages </a:t>
            </a:r>
          </a:p>
          <a:p>
            <a:pPr lvl="1"/>
            <a:r>
              <a:rPr lang="en-US" sz="2500" dirty="0" smtClean="0">
                <a:latin typeface="Tahoma" pitchFamily="34" charset="0"/>
              </a:rPr>
              <a:t>increase visceral adiposity</a:t>
            </a:r>
          </a:p>
          <a:p>
            <a:pPr lvl="1"/>
            <a:r>
              <a:rPr lang="en-US" dirty="0" smtClean="0">
                <a:latin typeface="Tahoma" pitchFamily="34" charset="0"/>
              </a:rPr>
              <a:t>With sugar</a:t>
            </a:r>
            <a:r>
              <a:rPr lang="en-US" dirty="0" smtClean="0"/>
              <a:t> or </a:t>
            </a:r>
          </a:p>
          <a:p>
            <a:pPr lvl="1"/>
            <a:r>
              <a:rPr lang="en-US" dirty="0" smtClean="0">
                <a:latin typeface="Tahoma" pitchFamily="34" charset="0"/>
              </a:rPr>
              <a:t>High fructose corn syrup</a:t>
            </a:r>
          </a:p>
          <a:p>
            <a:endParaRPr lang="en-US" dirty="0">
              <a:latin typeface="Tahoma" pitchFamily="34" charset="0"/>
            </a:endParaRPr>
          </a:p>
          <a:p>
            <a:r>
              <a:rPr lang="en-US" sz="2800" dirty="0" smtClean="0">
                <a:solidFill>
                  <a:schemeClr val="accent1">
                    <a:lumMod val="50000"/>
                  </a:schemeClr>
                </a:solidFill>
              </a:rPr>
              <a:t>Soda Tax?</a:t>
            </a:r>
          </a:p>
          <a:p>
            <a:r>
              <a:rPr lang="en-US" sz="2800" dirty="0" smtClean="0">
                <a:solidFill>
                  <a:schemeClr val="accent1">
                    <a:lumMod val="50000"/>
                  </a:schemeClr>
                </a:solidFill>
              </a:rPr>
              <a:t>Junk Food Tax?</a:t>
            </a:r>
            <a:endParaRPr lang="en-US" sz="2800" dirty="0">
              <a:solidFill>
                <a:schemeClr val="accent1">
                  <a:lumMod val="50000"/>
                </a:schemeClr>
              </a:solidFill>
            </a:endParaRPr>
          </a:p>
          <a:p>
            <a:pPr>
              <a:buFont typeface="Courier New" pitchFamily="49" charset="0"/>
              <a:buChar char="o"/>
              <a:defRPr/>
            </a:pPr>
            <a:endParaRPr lang="en-US" dirty="0"/>
          </a:p>
          <a:p>
            <a:pPr lvl="1"/>
            <a:endParaRPr lang="en-US" dirty="0" smtClean="0">
              <a:latin typeface="Tahoma" pitchFamily="34" charset="0"/>
            </a:endParaRPr>
          </a:p>
          <a:p>
            <a:pPr lvl="1"/>
            <a:endParaRPr lang="en-US" dirty="0" smtClean="0">
              <a:latin typeface="Tahoma" pitchFamily="34" charset="0"/>
            </a:endParaRPr>
          </a:p>
        </p:txBody>
      </p:sp>
      <p:pic>
        <p:nvPicPr>
          <p:cNvPr id="48133"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67400" y="1521200"/>
            <a:ext cx="2395682" cy="23717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8135" name="Picture 7" descr="http://media.spokesman.com/photos/2012/06/02/heller_t470.jpg?84974f3f373deb0dda0f75a22ddd9b7d3a332b2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05400" y="3745816"/>
            <a:ext cx="3497984" cy="2440815"/>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3636501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10 </a:t>
            </a:r>
            <a:r>
              <a:rPr lang="en-US" dirty="0" err="1" smtClean="0"/>
              <a:t>Superfoods</a:t>
            </a:r>
            <a:endParaRPr lang="en-US" dirty="0"/>
          </a:p>
        </p:txBody>
      </p:sp>
      <p:sp>
        <p:nvSpPr>
          <p:cNvPr id="4" name="Content Placeholder 3"/>
          <p:cNvSpPr>
            <a:spLocks noGrp="1"/>
          </p:cNvSpPr>
          <p:nvPr>
            <p:ph sz="quarter" idx="1"/>
          </p:nvPr>
        </p:nvSpPr>
        <p:spPr/>
        <p:txBody>
          <a:bodyPr/>
          <a:lstStyle/>
          <a:p>
            <a:r>
              <a:rPr lang="en-US" dirty="0" smtClean="0"/>
              <a:t>Beans</a:t>
            </a:r>
          </a:p>
          <a:p>
            <a:r>
              <a:rPr lang="en-US" dirty="0" smtClean="0"/>
              <a:t>Dark Green Leafy </a:t>
            </a:r>
            <a:r>
              <a:rPr lang="en-US" dirty="0" err="1" smtClean="0"/>
              <a:t>Vegs</a:t>
            </a:r>
            <a:endParaRPr lang="en-US" dirty="0" smtClean="0"/>
          </a:p>
          <a:p>
            <a:r>
              <a:rPr lang="en-US" dirty="0" smtClean="0"/>
              <a:t>Citrus Fruit</a:t>
            </a:r>
          </a:p>
          <a:p>
            <a:r>
              <a:rPr lang="en-US" dirty="0" smtClean="0"/>
              <a:t>Sweet Potatoes</a:t>
            </a:r>
          </a:p>
          <a:p>
            <a:r>
              <a:rPr lang="en-US" dirty="0" smtClean="0"/>
              <a:t>Berries</a:t>
            </a:r>
          </a:p>
        </p:txBody>
      </p:sp>
      <p:sp>
        <p:nvSpPr>
          <p:cNvPr id="5" name="Text Placeholder 4"/>
          <p:cNvSpPr>
            <a:spLocks noGrp="1"/>
          </p:cNvSpPr>
          <p:nvPr>
            <p:ph type="body" sz="half" idx="4294967295"/>
          </p:nvPr>
        </p:nvSpPr>
        <p:spPr>
          <a:xfrm>
            <a:off x="5105400" y="1600200"/>
            <a:ext cx="4038600" cy="4533900"/>
          </a:xfrm>
        </p:spPr>
        <p:txBody>
          <a:bodyPr/>
          <a:lstStyle/>
          <a:p>
            <a:r>
              <a:rPr lang="en-US" dirty="0" smtClean="0"/>
              <a:t>Tomatoes</a:t>
            </a:r>
          </a:p>
          <a:p>
            <a:r>
              <a:rPr lang="en-US" dirty="0" smtClean="0"/>
              <a:t>Fish High in Omega-3 Fatty Acids</a:t>
            </a:r>
          </a:p>
          <a:p>
            <a:r>
              <a:rPr lang="en-US" dirty="0" smtClean="0"/>
              <a:t>Whole Grains</a:t>
            </a:r>
          </a:p>
          <a:p>
            <a:r>
              <a:rPr lang="en-US" dirty="0" smtClean="0"/>
              <a:t>Nuts</a:t>
            </a:r>
          </a:p>
          <a:p>
            <a:r>
              <a:rPr lang="en-US" dirty="0" smtClean="0"/>
              <a:t>Fat-Free Milk and Yogurt</a:t>
            </a:r>
          </a:p>
          <a:p>
            <a:endParaRPr lang="en-US" dirty="0"/>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02525" y="3588678"/>
            <a:ext cx="2445675" cy="2568282"/>
          </a:xfrm>
          <a:prstGeom prst="rect">
            <a:avLst/>
          </a:prstGeom>
        </p:spPr>
      </p:pic>
    </p:spTree>
    <p:custDataLst>
      <p:tags r:id="rId1"/>
    </p:custDataLst>
    <p:extLst>
      <p:ext uri="{BB962C8B-B14F-4D97-AF65-F5344CB8AC3E}">
        <p14:creationId xmlns:p14="http://schemas.microsoft.com/office/powerpoint/2010/main" val="11623539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Title 1"/>
          <p:cNvSpPr>
            <a:spLocks noGrp="1"/>
          </p:cNvSpPr>
          <p:nvPr>
            <p:ph type="title"/>
          </p:nvPr>
        </p:nvSpPr>
        <p:spPr>
          <a:xfrm>
            <a:off x="457200" y="152400"/>
            <a:ext cx="8229600" cy="1219200"/>
          </a:xfrm>
        </p:spPr>
        <p:txBody>
          <a:bodyPr>
            <a:normAutofit fontScale="90000"/>
          </a:bodyPr>
          <a:lstStyle/>
          <a:p>
            <a:r>
              <a:rPr lang="en-US" dirty="0" smtClean="0"/>
              <a:t>USDA Food Pyramid</a:t>
            </a:r>
            <a:br>
              <a:rPr lang="en-US" dirty="0" smtClean="0"/>
            </a:br>
            <a:r>
              <a:rPr lang="en-US" dirty="0" smtClean="0"/>
              <a:t>www.myplate.gov</a:t>
            </a:r>
          </a:p>
        </p:txBody>
      </p:sp>
      <p:sp>
        <p:nvSpPr>
          <p:cNvPr id="5123" name="Content Placeholder 2"/>
          <p:cNvSpPr>
            <a:spLocks noGrp="1"/>
          </p:cNvSpPr>
          <p:nvPr>
            <p:ph sz="quarter" idx="1"/>
          </p:nvPr>
        </p:nvSpPr>
        <p:spPr>
          <a:xfrm>
            <a:off x="457200" y="1524000"/>
            <a:ext cx="8229600" cy="4632960"/>
          </a:xfrm>
        </p:spPr>
        <p:txBody>
          <a:bodyPr>
            <a:normAutofit lnSpcReduction="10000"/>
          </a:bodyPr>
          <a:lstStyle/>
          <a:p>
            <a:pPr marL="0" indent="0">
              <a:buFont typeface="Wingdings" pitchFamily="2" charset="2"/>
              <a:buNone/>
              <a:defRPr/>
            </a:pPr>
            <a:r>
              <a:rPr lang="en-US" sz="2400" b="1" i="1" dirty="0" smtClean="0"/>
              <a:t>Balancing Calories</a:t>
            </a:r>
            <a:r>
              <a:rPr lang="en-US" sz="2400" dirty="0" smtClean="0"/>
              <a:t>   </a:t>
            </a:r>
          </a:p>
          <a:p>
            <a:pPr>
              <a:defRPr/>
            </a:pPr>
            <a:r>
              <a:rPr lang="en-US" sz="2400" dirty="0" smtClean="0"/>
              <a:t>Enjoy your food, but eat less.   </a:t>
            </a:r>
          </a:p>
          <a:p>
            <a:pPr>
              <a:defRPr/>
            </a:pPr>
            <a:r>
              <a:rPr lang="en-US" sz="2400" dirty="0" smtClean="0"/>
              <a:t>Avoid oversized portions.     </a:t>
            </a:r>
          </a:p>
          <a:p>
            <a:pPr marL="0" indent="0">
              <a:buFont typeface="Wingdings" pitchFamily="2" charset="2"/>
              <a:buNone/>
              <a:defRPr/>
            </a:pPr>
            <a:r>
              <a:rPr lang="en-US" sz="2400" b="1" i="1" dirty="0" smtClean="0"/>
              <a:t>Foods to Increase</a:t>
            </a:r>
            <a:r>
              <a:rPr lang="en-US" sz="2400" dirty="0" smtClean="0"/>
              <a:t>   </a:t>
            </a:r>
          </a:p>
          <a:p>
            <a:pPr>
              <a:defRPr/>
            </a:pPr>
            <a:r>
              <a:rPr lang="en-US" sz="2400" dirty="0" smtClean="0"/>
              <a:t>Make half your plate fruits and vegetables.   </a:t>
            </a:r>
          </a:p>
          <a:p>
            <a:pPr>
              <a:defRPr/>
            </a:pPr>
            <a:r>
              <a:rPr lang="en-US" sz="2400" dirty="0" smtClean="0"/>
              <a:t>Make at least half your grains whole grains.  </a:t>
            </a:r>
          </a:p>
          <a:p>
            <a:pPr>
              <a:defRPr/>
            </a:pPr>
            <a:r>
              <a:rPr lang="en-US" sz="2400" dirty="0" smtClean="0"/>
              <a:t> Switch to fat-free or low-fat (1%) milk.    </a:t>
            </a:r>
          </a:p>
          <a:p>
            <a:pPr marL="0" indent="0">
              <a:buFont typeface="Wingdings" pitchFamily="2" charset="2"/>
              <a:buNone/>
              <a:defRPr/>
            </a:pPr>
            <a:r>
              <a:rPr lang="en-US" sz="2400" b="1" i="1" dirty="0" smtClean="0"/>
              <a:t>Foods to Reduce</a:t>
            </a:r>
            <a:r>
              <a:rPr lang="en-US" sz="2400" dirty="0" smtClean="0"/>
              <a:t>  </a:t>
            </a:r>
          </a:p>
          <a:p>
            <a:pPr>
              <a:defRPr/>
            </a:pPr>
            <a:r>
              <a:rPr lang="en-US" sz="2400" dirty="0" smtClean="0"/>
              <a:t> Compare sodium in foods like soup, bread, and frozen meals ― and choose the foods with lower numbers.   </a:t>
            </a:r>
          </a:p>
          <a:p>
            <a:pPr>
              <a:buFont typeface="Arial" pitchFamily="34" charset="0"/>
              <a:buChar char="•"/>
              <a:defRPr/>
            </a:pPr>
            <a:r>
              <a:rPr lang="en-US" sz="2400" dirty="0" smtClean="0"/>
              <a:t>Drink water instead of sugary drinks.</a:t>
            </a:r>
          </a:p>
        </p:txBody>
      </p:sp>
      <p:pic>
        <p:nvPicPr>
          <p:cNvPr id="171012" name="Picture 2" descr="MyPlat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72137" y="173304"/>
            <a:ext cx="3014663"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1876978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Title 1"/>
          <p:cNvSpPr>
            <a:spLocks noGrp="1"/>
          </p:cNvSpPr>
          <p:nvPr>
            <p:ph type="title"/>
          </p:nvPr>
        </p:nvSpPr>
        <p:spPr/>
        <p:txBody>
          <a:bodyPr/>
          <a:lstStyle/>
          <a:p>
            <a:r>
              <a:rPr lang="en-US" smtClean="0"/>
              <a:t>Bariatric Surgery</a:t>
            </a:r>
          </a:p>
        </p:txBody>
      </p:sp>
      <p:sp>
        <p:nvSpPr>
          <p:cNvPr id="147459" name="Content Placeholder 2"/>
          <p:cNvSpPr>
            <a:spLocks noGrp="1"/>
          </p:cNvSpPr>
          <p:nvPr>
            <p:ph sz="quarter" idx="1"/>
          </p:nvPr>
        </p:nvSpPr>
        <p:spPr/>
        <p:txBody>
          <a:bodyPr/>
          <a:lstStyle/>
          <a:p>
            <a:r>
              <a:rPr lang="en-US" smtClean="0"/>
              <a:t>Consider on diabetes pts w/ BMI &gt;35, esp with comorbidities</a:t>
            </a:r>
          </a:p>
          <a:p>
            <a:r>
              <a:rPr lang="en-US" smtClean="0"/>
              <a:t>Remission (BG normalized)</a:t>
            </a:r>
          </a:p>
          <a:p>
            <a:pPr lvl="1"/>
            <a:r>
              <a:rPr lang="en-US" smtClean="0"/>
              <a:t>rates range from 40 – 95%</a:t>
            </a:r>
          </a:p>
          <a:p>
            <a:pPr lvl="1"/>
            <a:r>
              <a:rPr lang="en-US" smtClean="0"/>
              <a:t>Better results with newer diabetes (more beta cell mass)</a:t>
            </a:r>
          </a:p>
          <a:p>
            <a:pPr lvl="1"/>
            <a:r>
              <a:rPr lang="en-US" smtClean="0"/>
              <a:t>Due to increase incretins (gut hormones)</a:t>
            </a:r>
          </a:p>
          <a:p>
            <a:r>
              <a:rPr lang="en-US" smtClean="0"/>
              <a:t>Still researching long term benefits, cost effectiveness and risk </a:t>
            </a:r>
          </a:p>
          <a:p>
            <a:endParaRPr lang="en-US" smtClean="0"/>
          </a:p>
        </p:txBody>
      </p:sp>
      <p:pic>
        <p:nvPicPr>
          <p:cNvPr id="147460" name="Picture 6" descr="C:\Users\Beverly\AppData\Local\Microsoft\Windows\Temporary Internet Files\Content.IE5\DJWH7WCO\MC900312244[1].wm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58000" y="1789113"/>
            <a:ext cx="1524000" cy="1693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9555083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838200"/>
          </a:xfrm>
        </p:spPr>
        <p:txBody>
          <a:bodyPr/>
          <a:lstStyle/>
          <a:p>
            <a:r>
              <a:rPr lang="en-US" dirty="0" smtClean="0"/>
              <a:t>Another plate example</a:t>
            </a:r>
            <a:endParaRPr lang="en-US" dirty="0"/>
          </a:p>
        </p:txBody>
      </p:sp>
      <p:sp>
        <p:nvSpPr>
          <p:cNvPr id="3" name="Content Placeholder 2"/>
          <p:cNvSpPr>
            <a:spLocks noGrp="1"/>
          </p:cNvSpPr>
          <p:nvPr>
            <p:ph sz="quarter" idx="1"/>
          </p:nvPr>
        </p:nvSpPr>
        <p:spPr/>
        <p:txBody>
          <a:bodyPr/>
          <a:lstStyle/>
          <a:p>
            <a:endParaRPr lang="en-US"/>
          </a:p>
        </p:txBody>
      </p:sp>
      <p:pic>
        <p:nvPicPr>
          <p:cNvPr id="73730" name="Picture 2" descr="http://2.bp.blogspot.com/_J0EEixf3ntI/TVDDYxzw4GI/AAAAAAAAAVc/Bp8Xq9FGRAg/s1600/obesity-wallPoster-spa-9_Page_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990600"/>
            <a:ext cx="8248650" cy="5334001"/>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0006320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Mindful Eating</a:t>
            </a:r>
            <a:endParaRPr lang="en-US" dirty="0"/>
          </a:p>
        </p:txBody>
      </p:sp>
      <p:pic>
        <p:nvPicPr>
          <p:cNvPr id="4" name="Content Placeholder 3"/>
          <p:cNvPicPr>
            <a:picLocks noGrp="1" noChangeAspect="1"/>
          </p:cNvPicPr>
          <p:nvPr>
            <p:ph sz="quarter" idx="1"/>
          </p:nvPr>
        </p:nvPicPr>
        <p:blipFill>
          <a:blip r:embed="rId3">
            <a:extLst>
              <a:ext uri="{28A0092B-C50C-407E-A947-70E740481C1C}">
                <a14:useLocalDpi xmlns:a14="http://schemas.microsoft.com/office/drawing/2010/main" val="0"/>
              </a:ext>
            </a:extLst>
          </a:blip>
          <a:stretch>
            <a:fillRect/>
          </a:stretch>
        </p:blipFill>
        <p:spPr>
          <a:xfrm>
            <a:off x="1828800" y="1143000"/>
            <a:ext cx="5486400" cy="5105211"/>
          </a:xfrm>
        </p:spPr>
      </p:pic>
    </p:spTree>
    <p:custDataLst>
      <p:tags r:id="rId1"/>
    </p:custDataLst>
    <p:extLst>
      <p:ext uri="{BB962C8B-B14F-4D97-AF65-F5344CB8AC3E}">
        <p14:creationId xmlns:p14="http://schemas.microsoft.com/office/powerpoint/2010/main" val="25138112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9203" name="Group 4"/>
          <p:cNvGrpSpPr>
            <a:grpSpLocks/>
          </p:cNvGrpSpPr>
          <p:nvPr/>
        </p:nvGrpSpPr>
        <p:grpSpPr bwMode="auto">
          <a:xfrm>
            <a:off x="2590800" y="0"/>
            <a:ext cx="3276600" cy="6737321"/>
            <a:chOff x="384" y="656"/>
            <a:chExt cx="1920" cy="3529"/>
          </a:xfrm>
        </p:grpSpPr>
        <p:sp>
          <p:nvSpPr>
            <p:cNvPr id="179206" name="Text Box 5"/>
            <p:cNvSpPr txBox="1">
              <a:spLocks noChangeArrowheads="1"/>
            </p:cNvSpPr>
            <p:nvPr/>
          </p:nvSpPr>
          <p:spPr bwMode="auto">
            <a:xfrm>
              <a:off x="384" y="656"/>
              <a:ext cx="1920" cy="434"/>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spcBef>
                  <a:spcPct val="50000"/>
                </a:spcBef>
              </a:pPr>
              <a:r>
                <a:rPr kumimoji="1" lang="en-US" sz="1800" b="1" dirty="0">
                  <a:solidFill>
                    <a:schemeClr val="tx2"/>
                  </a:solidFill>
                  <a:latin typeface="Arial" charset="0"/>
                </a:rPr>
                <a:t>Nutrition Facts</a:t>
              </a:r>
            </a:p>
            <a:p>
              <a:pPr eaLnBrk="1" hangingPunct="1"/>
              <a:r>
                <a:rPr kumimoji="1" lang="en-US" sz="1200" b="1" dirty="0">
                  <a:latin typeface="Arial" charset="0"/>
                </a:rPr>
                <a:t>Serving Size 1/2 cup (114</a:t>
              </a:r>
              <a:r>
                <a:rPr kumimoji="1" lang="en-US" sz="1200" b="1" dirty="0">
                  <a:solidFill>
                    <a:schemeClr val="tx2"/>
                  </a:solidFill>
                  <a:latin typeface="Arial" charset="0"/>
                </a:rPr>
                <a:t> g)</a:t>
              </a:r>
            </a:p>
            <a:p>
              <a:pPr eaLnBrk="1" hangingPunct="1"/>
              <a:r>
                <a:rPr kumimoji="1" lang="en-US" sz="1200" b="1" dirty="0">
                  <a:solidFill>
                    <a:schemeClr val="tx2"/>
                  </a:solidFill>
                  <a:latin typeface="Arial" charset="0"/>
                </a:rPr>
                <a:t>Servings Per Container 4</a:t>
              </a:r>
              <a:endParaRPr kumimoji="1" lang="en-US" sz="1200" b="1" dirty="0">
                <a:solidFill>
                  <a:schemeClr val="tx2"/>
                </a:solidFill>
                <a:latin typeface="Tempus Sans ITC" pitchFamily="82" charset="0"/>
              </a:endParaRPr>
            </a:p>
          </p:txBody>
        </p:sp>
        <p:sp>
          <p:nvSpPr>
            <p:cNvPr id="179207" name="Text Box 6"/>
            <p:cNvSpPr txBox="1">
              <a:spLocks noChangeArrowheads="1"/>
            </p:cNvSpPr>
            <p:nvPr/>
          </p:nvSpPr>
          <p:spPr bwMode="auto">
            <a:xfrm>
              <a:off x="384" y="1136"/>
              <a:ext cx="1920" cy="166"/>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US" sz="1200" b="1">
                  <a:solidFill>
                    <a:schemeClr val="tx2"/>
                  </a:solidFill>
                  <a:latin typeface="Arial" charset="0"/>
                </a:rPr>
                <a:t>Amount Per Serving</a:t>
              </a:r>
              <a:endParaRPr lang="en-US" sz="1000">
                <a:solidFill>
                  <a:schemeClr val="tx2"/>
                </a:solidFill>
                <a:latin typeface="Arial" charset="0"/>
              </a:endParaRPr>
            </a:p>
          </p:txBody>
        </p:sp>
        <p:sp>
          <p:nvSpPr>
            <p:cNvPr id="179208" name="Text Box 7"/>
            <p:cNvSpPr txBox="1">
              <a:spLocks noChangeArrowheads="1"/>
            </p:cNvSpPr>
            <p:nvPr/>
          </p:nvSpPr>
          <p:spPr bwMode="auto">
            <a:xfrm>
              <a:off x="384" y="1280"/>
              <a:ext cx="1920" cy="166"/>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US" sz="1200" b="1" dirty="0">
                  <a:solidFill>
                    <a:schemeClr val="tx2"/>
                  </a:solidFill>
                  <a:latin typeface="Arial" charset="0"/>
                </a:rPr>
                <a:t>Calories   90</a:t>
              </a:r>
              <a:r>
                <a:rPr lang="en-US" sz="1200" dirty="0">
                  <a:solidFill>
                    <a:schemeClr val="tx2"/>
                  </a:solidFill>
                  <a:latin typeface="Arial" charset="0"/>
                </a:rPr>
                <a:t>          Calories from Fat 30</a:t>
              </a:r>
              <a:endParaRPr lang="en-US" sz="900" b="1" dirty="0">
                <a:solidFill>
                  <a:schemeClr val="tx2"/>
                </a:solidFill>
                <a:latin typeface="Arial" charset="0"/>
              </a:endParaRPr>
            </a:p>
          </p:txBody>
        </p:sp>
        <p:sp>
          <p:nvSpPr>
            <p:cNvPr id="179209" name="Text Box 8"/>
            <p:cNvSpPr txBox="1">
              <a:spLocks noChangeArrowheads="1"/>
            </p:cNvSpPr>
            <p:nvPr/>
          </p:nvSpPr>
          <p:spPr bwMode="auto">
            <a:xfrm>
              <a:off x="384" y="1472"/>
              <a:ext cx="1920" cy="13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r" eaLnBrk="1" hangingPunct="1">
                <a:spcBef>
                  <a:spcPct val="50000"/>
                </a:spcBef>
              </a:pPr>
              <a:r>
                <a:rPr lang="en-US" sz="800" b="1">
                  <a:solidFill>
                    <a:schemeClr val="tx2"/>
                  </a:solidFill>
                  <a:latin typeface="Arial" charset="0"/>
                </a:rPr>
                <a:t> % Daily Value*</a:t>
              </a:r>
            </a:p>
          </p:txBody>
        </p:sp>
        <p:sp>
          <p:nvSpPr>
            <p:cNvPr id="179210" name="Text Box 9"/>
            <p:cNvSpPr txBox="1">
              <a:spLocks noChangeArrowheads="1"/>
            </p:cNvSpPr>
            <p:nvPr/>
          </p:nvSpPr>
          <p:spPr bwMode="auto">
            <a:xfrm>
              <a:off x="384" y="1664"/>
              <a:ext cx="1920" cy="166"/>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US" sz="800" b="1">
                  <a:solidFill>
                    <a:schemeClr val="tx2"/>
                  </a:solidFill>
                  <a:latin typeface="Arial" charset="0"/>
                </a:rPr>
                <a:t> </a:t>
              </a:r>
              <a:r>
                <a:rPr lang="en-US" sz="1200" b="1">
                  <a:solidFill>
                    <a:schemeClr val="tx2"/>
                  </a:solidFill>
                  <a:latin typeface="Arial" charset="0"/>
                </a:rPr>
                <a:t>Total Fat  </a:t>
              </a:r>
              <a:r>
                <a:rPr lang="en-US" sz="1200">
                  <a:solidFill>
                    <a:schemeClr val="tx2"/>
                  </a:solidFill>
                  <a:latin typeface="Arial" charset="0"/>
                </a:rPr>
                <a:t>3g</a:t>
              </a:r>
              <a:r>
                <a:rPr lang="en-US" sz="800">
                  <a:solidFill>
                    <a:schemeClr val="tx2"/>
                  </a:solidFill>
                  <a:latin typeface="Arial" charset="0"/>
                </a:rPr>
                <a:t>                                                             5%</a:t>
              </a:r>
            </a:p>
          </p:txBody>
        </p:sp>
        <p:sp>
          <p:nvSpPr>
            <p:cNvPr id="179211" name="Text Box 10"/>
            <p:cNvSpPr txBox="1">
              <a:spLocks noChangeArrowheads="1"/>
            </p:cNvSpPr>
            <p:nvPr/>
          </p:nvSpPr>
          <p:spPr bwMode="auto">
            <a:xfrm>
              <a:off x="384" y="1808"/>
              <a:ext cx="1920" cy="149"/>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US" sz="800" b="1">
                  <a:solidFill>
                    <a:schemeClr val="tx2"/>
                  </a:solidFill>
                  <a:latin typeface="Arial" charset="0"/>
                </a:rPr>
                <a:t>     </a:t>
              </a:r>
              <a:r>
                <a:rPr lang="en-US" sz="1000">
                  <a:solidFill>
                    <a:schemeClr val="tx2"/>
                  </a:solidFill>
                  <a:latin typeface="Arial" charset="0"/>
                </a:rPr>
                <a:t>Saturated Fat  0g</a:t>
              </a:r>
              <a:r>
                <a:rPr lang="en-US" sz="800">
                  <a:solidFill>
                    <a:schemeClr val="tx2"/>
                  </a:solidFill>
                  <a:latin typeface="Arial" charset="0"/>
                </a:rPr>
                <a:t>                                                      0%</a:t>
              </a:r>
            </a:p>
          </p:txBody>
        </p:sp>
        <p:sp>
          <p:nvSpPr>
            <p:cNvPr id="179212" name="Text Box 11"/>
            <p:cNvSpPr txBox="1">
              <a:spLocks noChangeArrowheads="1"/>
            </p:cNvSpPr>
            <p:nvPr/>
          </p:nvSpPr>
          <p:spPr bwMode="auto">
            <a:xfrm>
              <a:off x="384" y="1951"/>
              <a:ext cx="1920" cy="149"/>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US" sz="800" b="1">
                  <a:solidFill>
                    <a:schemeClr val="tx2"/>
                  </a:solidFill>
                  <a:latin typeface="Arial" charset="0"/>
                </a:rPr>
                <a:t> </a:t>
              </a:r>
              <a:r>
                <a:rPr lang="en-US" sz="1000" b="1">
                  <a:solidFill>
                    <a:schemeClr val="tx2"/>
                  </a:solidFill>
                  <a:latin typeface="Arial" charset="0"/>
                </a:rPr>
                <a:t>Cholesterol </a:t>
              </a:r>
              <a:r>
                <a:rPr lang="en-US" sz="1000">
                  <a:solidFill>
                    <a:schemeClr val="tx2"/>
                  </a:solidFill>
                  <a:latin typeface="Arial" charset="0"/>
                </a:rPr>
                <a:t> 0g</a:t>
              </a:r>
              <a:r>
                <a:rPr lang="en-US" sz="800">
                  <a:solidFill>
                    <a:schemeClr val="tx2"/>
                  </a:solidFill>
                  <a:latin typeface="Arial" charset="0"/>
                </a:rPr>
                <a:t>                                                             0%</a:t>
              </a:r>
            </a:p>
          </p:txBody>
        </p:sp>
        <p:sp>
          <p:nvSpPr>
            <p:cNvPr id="179213" name="Text Box 12"/>
            <p:cNvSpPr txBox="1">
              <a:spLocks noChangeArrowheads="1"/>
            </p:cNvSpPr>
            <p:nvPr/>
          </p:nvSpPr>
          <p:spPr bwMode="auto">
            <a:xfrm>
              <a:off x="384" y="2096"/>
              <a:ext cx="1920" cy="149"/>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US" sz="800" b="1">
                  <a:solidFill>
                    <a:schemeClr val="tx2"/>
                  </a:solidFill>
                  <a:latin typeface="Arial" charset="0"/>
                </a:rPr>
                <a:t> </a:t>
              </a:r>
              <a:r>
                <a:rPr lang="en-US" sz="1000" b="1">
                  <a:solidFill>
                    <a:schemeClr val="tx2"/>
                  </a:solidFill>
                  <a:latin typeface="Arial" charset="0"/>
                </a:rPr>
                <a:t>Sodium</a:t>
              </a:r>
              <a:r>
                <a:rPr lang="en-US" sz="1000">
                  <a:solidFill>
                    <a:schemeClr val="tx2"/>
                  </a:solidFill>
                  <a:latin typeface="Arial" charset="0"/>
                </a:rPr>
                <a:t>  300mg</a:t>
              </a:r>
              <a:r>
                <a:rPr lang="en-US" sz="800">
                  <a:solidFill>
                    <a:schemeClr val="tx2"/>
                  </a:solidFill>
                  <a:latin typeface="Arial" charset="0"/>
                </a:rPr>
                <a:t>                                                           13%</a:t>
              </a:r>
            </a:p>
          </p:txBody>
        </p:sp>
        <p:sp>
          <p:nvSpPr>
            <p:cNvPr id="179214" name="Text Box 13"/>
            <p:cNvSpPr txBox="1">
              <a:spLocks noChangeArrowheads="1"/>
            </p:cNvSpPr>
            <p:nvPr/>
          </p:nvSpPr>
          <p:spPr bwMode="auto">
            <a:xfrm>
              <a:off x="384" y="2240"/>
              <a:ext cx="1920" cy="166"/>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US" sz="800">
                  <a:solidFill>
                    <a:schemeClr val="tx2"/>
                  </a:solidFill>
                  <a:latin typeface="Arial" charset="0"/>
                </a:rPr>
                <a:t> </a:t>
              </a:r>
              <a:r>
                <a:rPr lang="en-US" sz="1200" b="1">
                  <a:latin typeface="Arial" charset="0"/>
                </a:rPr>
                <a:t>Total Carbohydrate</a:t>
              </a:r>
              <a:r>
                <a:rPr lang="en-US" sz="1200">
                  <a:latin typeface="Arial" charset="0"/>
                </a:rPr>
                <a:t>  13g</a:t>
              </a:r>
              <a:r>
                <a:rPr lang="en-US" sz="1200">
                  <a:solidFill>
                    <a:schemeClr val="tx2"/>
                  </a:solidFill>
                  <a:latin typeface="Arial" charset="0"/>
                </a:rPr>
                <a:t>                     </a:t>
              </a:r>
              <a:r>
                <a:rPr lang="en-US" sz="800">
                  <a:solidFill>
                    <a:schemeClr val="tx2"/>
                  </a:solidFill>
                  <a:latin typeface="Arial" charset="0"/>
                </a:rPr>
                <a:t>4%                     </a:t>
              </a:r>
            </a:p>
          </p:txBody>
        </p:sp>
        <p:sp>
          <p:nvSpPr>
            <p:cNvPr id="179215" name="Text Box 14"/>
            <p:cNvSpPr txBox="1">
              <a:spLocks noChangeArrowheads="1"/>
            </p:cNvSpPr>
            <p:nvPr/>
          </p:nvSpPr>
          <p:spPr bwMode="auto">
            <a:xfrm>
              <a:off x="384" y="2384"/>
              <a:ext cx="1920" cy="14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US" sz="800" b="1" dirty="0">
                  <a:solidFill>
                    <a:schemeClr val="tx2"/>
                  </a:solidFill>
                  <a:latin typeface="Arial" charset="0"/>
                </a:rPr>
                <a:t>    </a:t>
              </a:r>
              <a:r>
                <a:rPr lang="en-US" sz="1000" dirty="0">
                  <a:solidFill>
                    <a:schemeClr val="tx2"/>
                  </a:solidFill>
                  <a:latin typeface="Arial" charset="0"/>
                </a:rPr>
                <a:t>Dietary Fiber  </a:t>
              </a:r>
              <a:r>
                <a:rPr lang="en-US" sz="1000" b="1" dirty="0">
                  <a:solidFill>
                    <a:schemeClr val="tx2"/>
                  </a:solidFill>
                  <a:latin typeface="Arial" charset="0"/>
                </a:rPr>
                <a:t> </a:t>
              </a:r>
              <a:r>
                <a:rPr lang="en-US" sz="1000" dirty="0">
                  <a:solidFill>
                    <a:schemeClr val="tx2"/>
                  </a:solidFill>
                  <a:latin typeface="Arial" charset="0"/>
                </a:rPr>
                <a:t>3g</a:t>
              </a:r>
              <a:r>
                <a:rPr lang="en-US" sz="800" dirty="0">
                  <a:solidFill>
                    <a:schemeClr val="tx2"/>
                  </a:solidFill>
                  <a:latin typeface="Arial" charset="0"/>
                </a:rPr>
                <a:t>                                                       12%</a:t>
              </a:r>
            </a:p>
          </p:txBody>
        </p:sp>
        <p:sp>
          <p:nvSpPr>
            <p:cNvPr id="179216" name="Text Box 15"/>
            <p:cNvSpPr txBox="1">
              <a:spLocks noChangeArrowheads="1"/>
            </p:cNvSpPr>
            <p:nvPr/>
          </p:nvSpPr>
          <p:spPr bwMode="auto">
            <a:xfrm>
              <a:off x="384" y="2529"/>
              <a:ext cx="1920" cy="14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US" sz="1000" b="1">
                  <a:solidFill>
                    <a:schemeClr val="tx2"/>
                  </a:solidFill>
                  <a:latin typeface="Arial" charset="0"/>
                </a:rPr>
                <a:t>    </a:t>
              </a:r>
              <a:r>
                <a:rPr lang="en-US" sz="1000">
                  <a:solidFill>
                    <a:schemeClr val="tx2"/>
                  </a:solidFill>
                  <a:latin typeface="Arial" charset="0"/>
                </a:rPr>
                <a:t>Sugars  </a:t>
              </a:r>
              <a:r>
                <a:rPr lang="en-US" sz="1000" b="1">
                  <a:solidFill>
                    <a:schemeClr val="tx2"/>
                  </a:solidFill>
                  <a:latin typeface="Arial" charset="0"/>
                </a:rPr>
                <a:t> </a:t>
              </a:r>
              <a:r>
                <a:rPr lang="en-US" sz="1000">
                  <a:solidFill>
                    <a:schemeClr val="tx2"/>
                  </a:solidFill>
                  <a:latin typeface="Arial" charset="0"/>
                </a:rPr>
                <a:t>3g</a:t>
              </a:r>
              <a:r>
                <a:rPr lang="en-US" sz="800">
                  <a:solidFill>
                    <a:schemeClr val="tx2"/>
                  </a:solidFill>
                  <a:latin typeface="Arial" charset="0"/>
                </a:rPr>
                <a:t> </a:t>
              </a:r>
            </a:p>
          </p:txBody>
        </p:sp>
        <p:sp>
          <p:nvSpPr>
            <p:cNvPr id="179217" name="Text Box 16"/>
            <p:cNvSpPr txBox="1">
              <a:spLocks noChangeArrowheads="1"/>
            </p:cNvSpPr>
            <p:nvPr/>
          </p:nvSpPr>
          <p:spPr bwMode="auto">
            <a:xfrm>
              <a:off x="384" y="2673"/>
              <a:ext cx="1920" cy="166"/>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US" sz="1200" b="1">
                  <a:solidFill>
                    <a:schemeClr val="tx2"/>
                  </a:solidFill>
                  <a:latin typeface="Arial" charset="0"/>
                </a:rPr>
                <a:t>Protein</a:t>
              </a:r>
              <a:r>
                <a:rPr lang="en-US" sz="1200">
                  <a:solidFill>
                    <a:schemeClr val="tx2"/>
                  </a:solidFill>
                  <a:latin typeface="Arial" charset="0"/>
                </a:rPr>
                <a:t> </a:t>
              </a:r>
              <a:r>
                <a:rPr lang="en-US" sz="1200" b="1">
                  <a:solidFill>
                    <a:schemeClr val="tx2"/>
                  </a:solidFill>
                  <a:latin typeface="Arial" charset="0"/>
                </a:rPr>
                <a:t> </a:t>
              </a:r>
              <a:r>
                <a:rPr lang="en-US" sz="1200">
                  <a:solidFill>
                    <a:schemeClr val="tx2"/>
                  </a:solidFill>
                  <a:latin typeface="Arial" charset="0"/>
                </a:rPr>
                <a:t>3g </a:t>
              </a:r>
            </a:p>
          </p:txBody>
        </p:sp>
        <p:sp>
          <p:nvSpPr>
            <p:cNvPr id="179218" name="Text Box 17"/>
            <p:cNvSpPr txBox="1">
              <a:spLocks noChangeArrowheads="1"/>
            </p:cNvSpPr>
            <p:nvPr/>
          </p:nvSpPr>
          <p:spPr bwMode="auto">
            <a:xfrm>
              <a:off x="384" y="2817"/>
              <a:ext cx="1920" cy="131"/>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US" sz="800" b="1">
                  <a:solidFill>
                    <a:schemeClr val="tx2"/>
                  </a:solidFill>
                  <a:latin typeface="Arial" charset="0"/>
                </a:rPr>
                <a:t>Vitamin A     </a:t>
              </a:r>
              <a:r>
                <a:rPr lang="en-US" sz="800">
                  <a:solidFill>
                    <a:schemeClr val="tx2"/>
                  </a:solidFill>
                  <a:latin typeface="Arial" charset="0"/>
                </a:rPr>
                <a:t>80%</a:t>
              </a:r>
              <a:r>
                <a:rPr lang="en-US" sz="800" b="1">
                  <a:solidFill>
                    <a:schemeClr val="tx2"/>
                  </a:solidFill>
                  <a:latin typeface="Arial" charset="0"/>
                </a:rPr>
                <a:t>     *      Vitamin C         </a:t>
              </a:r>
              <a:r>
                <a:rPr lang="en-US" sz="800">
                  <a:solidFill>
                    <a:schemeClr val="tx2"/>
                  </a:solidFill>
                  <a:latin typeface="Arial" charset="0"/>
                </a:rPr>
                <a:t>60%</a:t>
              </a:r>
            </a:p>
          </p:txBody>
        </p:sp>
        <p:sp>
          <p:nvSpPr>
            <p:cNvPr id="179219" name="Text Box 18"/>
            <p:cNvSpPr txBox="1">
              <a:spLocks noChangeArrowheads="1"/>
            </p:cNvSpPr>
            <p:nvPr/>
          </p:nvSpPr>
          <p:spPr bwMode="auto">
            <a:xfrm>
              <a:off x="384" y="2960"/>
              <a:ext cx="1920" cy="131"/>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US" sz="800" b="1">
                  <a:solidFill>
                    <a:schemeClr val="tx2"/>
                  </a:solidFill>
                  <a:latin typeface="Arial" charset="0"/>
                </a:rPr>
                <a:t>Calcium       </a:t>
              </a:r>
              <a:r>
                <a:rPr lang="en-US" sz="800">
                  <a:solidFill>
                    <a:schemeClr val="tx2"/>
                  </a:solidFill>
                  <a:latin typeface="Arial" charset="0"/>
                </a:rPr>
                <a:t> 4%    *     </a:t>
              </a:r>
              <a:r>
                <a:rPr lang="en-US" sz="800" b="1">
                  <a:solidFill>
                    <a:schemeClr val="tx2"/>
                  </a:solidFill>
                  <a:latin typeface="Arial" charset="0"/>
                </a:rPr>
                <a:t>Iron</a:t>
              </a:r>
              <a:r>
                <a:rPr lang="en-US" sz="800">
                  <a:solidFill>
                    <a:schemeClr val="tx2"/>
                  </a:solidFill>
                  <a:latin typeface="Arial" charset="0"/>
                </a:rPr>
                <a:t>                4%</a:t>
              </a:r>
            </a:p>
          </p:txBody>
        </p:sp>
        <p:sp>
          <p:nvSpPr>
            <p:cNvPr id="179220" name="Text Box 19"/>
            <p:cNvSpPr txBox="1">
              <a:spLocks noChangeArrowheads="1"/>
            </p:cNvSpPr>
            <p:nvPr/>
          </p:nvSpPr>
          <p:spPr bwMode="auto">
            <a:xfrm>
              <a:off x="384" y="3105"/>
              <a:ext cx="1920" cy="20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800">
                  <a:solidFill>
                    <a:schemeClr val="tx2"/>
                  </a:solidFill>
                  <a:latin typeface="Arial" charset="0"/>
                </a:rPr>
                <a:t>* Percent Daily Values are based on a 2,000 calorie diet.  Your daily values may be higher or lower depending on your calorie needs:</a:t>
              </a:r>
            </a:p>
          </p:txBody>
        </p:sp>
        <p:sp>
          <p:nvSpPr>
            <p:cNvPr id="179221" name="Text Box 20"/>
            <p:cNvSpPr txBox="1">
              <a:spLocks noChangeArrowheads="1"/>
            </p:cNvSpPr>
            <p:nvPr/>
          </p:nvSpPr>
          <p:spPr bwMode="auto">
            <a:xfrm>
              <a:off x="384" y="3439"/>
              <a:ext cx="1920" cy="494"/>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US" sz="700" u="sng">
                  <a:solidFill>
                    <a:schemeClr val="tx2"/>
                  </a:solidFill>
                  <a:latin typeface="Arial" charset="0"/>
                </a:rPr>
                <a:t>	          Calories     _   2000              2500</a:t>
              </a:r>
              <a:endParaRPr lang="en-US" sz="700">
                <a:solidFill>
                  <a:schemeClr val="tx2"/>
                </a:solidFill>
                <a:latin typeface="Arial" charset="0"/>
              </a:endParaRPr>
            </a:p>
            <a:p>
              <a:pPr eaLnBrk="1" hangingPunct="1"/>
              <a:r>
                <a:rPr lang="en-US" sz="700">
                  <a:solidFill>
                    <a:schemeClr val="tx2"/>
                  </a:solidFill>
                  <a:latin typeface="Arial" charset="0"/>
                </a:rPr>
                <a:t>Total Fat                               Less than         65g              80g</a:t>
              </a:r>
            </a:p>
            <a:p>
              <a:pPr eaLnBrk="1" hangingPunct="1"/>
              <a:r>
                <a:rPr lang="en-US" sz="700">
                  <a:solidFill>
                    <a:schemeClr val="tx2"/>
                  </a:solidFill>
                  <a:latin typeface="Arial" charset="0"/>
                </a:rPr>
                <a:t>Sat Fat                                 Less than          20g              25g</a:t>
              </a:r>
            </a:p>
            <a:p>
              <a:pPr eaLnBrk="1" hangingPunct="1"/>
              <a:r>
                <a:rPr lang="en-US" sz="700">
                  <a:solidFill>
                    <a:schemeClr val="tx2"/>
                  </a:solidFill>
                  <a:latin typeface="Arial" charset="0"/>
                </a:rPr>
                <a:t>Cholesterol                           Less than         300mg         300mg</a:t>
              </a:r>
            </a:p>
            <a:p>
              <a:pPr eaLnBrk="1" hangingPunct="1"/>
              <a:r>
                <a:rPr lang="en-US" sz="700">
                  <a:solidFill>
                    <a:schemeClr val="tx2"/>
                  </a:solidFill>
                  <a:latin typeface="Arial" charset="0"/>
                </a:rPr>
                <a:t>Sodium                                 Less than        2400mg        2400mg</a:t>
              </a:r>
            </a:p>
            <a:p>
              <a:pPr eaLnBrk="1" hangingPunct="1"/>
              <a:r>
                <a:rPr lang="en-US" sz="700">
                  <a:solidFill>
                    <a:schemeClr val="tx2"/>
                  </a:solidFill>
                  <a:latin typeface="Arial" charset="0"/>
                </a:rPr>
                <a:t>Total Carbohydrate                                       300g            375g</a:t>
              </a:r>
            </a:p>
            <a:p>
              <a:pPr eaLnBrk="1" hangingPunct="1"/>
              <a:r>
                <a:rPr lang="en-US" sz="700">
                  <a:solidFill>
                    <a:schemeClr val="tx2"/>
                  </a:solidFill>
                  <a:latin typeface="Arial" charset="0"/>
                </a:rPr>
                <a:t>Fiber                                                              25g              30g</a:t>
              </a:r>
            </a:p>
          </p:txBody>
        </p:sp>
        <p:sp>
          <p:nvSpPr>
            <p:cNvPr id="179222" name="Line 21"/>
            <p:cNvSpPr>
              <a:spLocks noChangeShapeType="1"/>
            </p:cNvSpPr>
            <p:nvPr/>
          </p:nvSpPr>
          <p:spPr bwMode="auto">
            <a:xfrm>
              <a:off x="384" y="2816"/>
              <a:ext cx="1920" cy="0"/>
            </a:xfrm>
            <a:prstGeom prst="line">
              <a:avLst/>
            </a:prstGeom>
            <a:noFill/>
            <a:ln w="57150">
              <a:solidFill>
                <a:schemeClr val="tx1"/>
              </a:solidFill>
              <a:miter lim="800000"/>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79223" name="Text Box 22"/>
            <p:cNvSpPr txBox="1">
              <a:spLocks noChangeArrowheads="1"/>
            </p:cNvSpPr>
            <p:nvPr/>
          </p:nvSpPr>
          <p:spPr bwMode="auto">
            <a:xfrm>
              <a:off x="384" y="4064"/>
              <a:ext cx="1920" cy="121"/>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900" dirty="0">
                  <a:solidFill>
                    <a:schemeClr val="bg1"/>
                  </a:solidFill>
                  <a:latin typeface="Arial" charset="0"/>
                </a:rPr>
                <a:t>Calories per gram: Fat  9     Carbohydrates 4      Protein  4</a:t>
              </a:r>
            </a:p>
          </p:txBody>
        </p:sp>
      </p:grpSp>
      <p:sp>
        <p:nvSpPr>
          <p:cNvPr id="1860630" name="Oval 27"/>
          <p:cNvSpPr>
            <a:spLocks noChangeArrowheads="1"/>
          </p:cNvSpPr>
          <p:nvPr/>
        </p:nvSpPr>
        <p:spPr bwMode="auto">
          <a:xfrm>
            <a:off x="2590800" y="2897864"/>
            <a:ext cx="2438400" cy="427840"/>
          </a:xfrm>
          <a:prstGeom prst="ellipse">
            <a:avLst/>
          </a:prstGeom>
          <a:noFill/>
          <a:ln w="317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0" hangingPunct="0"/>
            <a:endParaRPr lang="en-US"/>
          </a:p>
        </p:txBody>
      </p:sp>
      <p:sp>
        <p:nvSpPr>
          <p:cNvPr id="1860631" name="Oval 27"/>
          <p:cNvSpPr>
            <a:spLocks noChangeArrowheads="1"/>
          </p:cNvSpPr>
          <p:nvPr/>
        </p:nvSpPr>
        <p:spPr bwMode="auto">
          <a:xfrm>
            <a:off x="2590800" y="217902"/>
            <a:ext cx="2438400" cy="687023"/>
          </a:xfrm>
          <a:prstGeom prst="ellipse">
            <a:avLst/>
          </a:prstGeom>
          <a:noFill/>
          <a:ln w="317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0" hangingPunct="0"/>
            <a:endParaRPr lang="en-US"/>
          </a:p>
        </p:txBody>
      </p:sp>
      <p:sp>
        <p:nvSpPr>
          <p:cNvPr id="2" name="TextBox 1"/>
          <p:cNvSpPr txBox="1"/>
          <p:nvPr/>
        </p:nvSpPr>
        <p:spPr>
          <a:xfrm>
            <a:off x="6466843" y="1159531"/>
            <a:ext cx="1981200" cy="923330"/>
          </a:xfrm>
          <a:prstGeom prst="rect">
            <a:avLst/>
          </a:prstGeom>
          <a:noFill/>
        </p:spPr>
        <p:txBody>
          <a:bodyPr wrap="square" rtlCol="0">
            <a:spAutoFit/>
          </a:bodyPr>
          <a:lstStyle/>
          <a:p>
            <a:r>
              <a:rPr lang="en-US" dirty="0" err="1" smtClean="0"/>
              <a:t>Fooducate</a:t>
            </a:r>
            <a:r>
              <a:rPr lang="en-US" dirty="0" smtClean="0"/>
              <a:t> App – gives grade and nutrition info.</a:t>
            </a:r>
            <a:endParaRPr lang="en-US" dirty="0"/>
          </a:p>
        </p:txBody>
      </p:sp>
      <p:pic>
        <p:nvPicPr>
          <p:cNvPr id="3" name="Picture 2"/>
          <p:cNvPicPr>
            <a:picLocks noChangeAspect="1"/>
          </p:cNvPicPr>
          <p:nvPr/>
        </p:nvPicPr>
        <p:blipFill>
          <a:blip r:embed="rId3"/>
          <a:stretch>
            <a:fillRect/>
          </a:stretch>
        </p:blipFill>
        <p:spPr>
          <a:xfrm>
            <a:off x="6172200" y="2143898"/>
            <a:ext cx="2886075" cy="1295400"/>
          </a:xfrm>
          <a:prstGeom prst="rect">
            <a:avLst/>
          </a:prstGeom>
        </p:spPr>
      </p:pic>
      <p:sp>
        <p:nvSpPr>
          <p:cNvPr id="4" name="TextBox 3"/>
          <p:cNvSpPr txBox="1"/>
          <p:nvPr/>
        </p:nvSpPr>
        <p:spPr>
          <a:xfrm>
            <a:off x="762000" y="3527550"/>
            <a:ext cx="1447800" cy="646331"/>
          </a:xfrm>
          <a:prstGeom prst="rect">
            <a:avLst/>
          </a:prstGeom>
          <a:noFill/>
        </p:spPr>
        <p:txBody>
          <a:bodyPr wrap="square" rtlCol="0">
            <a:spAutoFit/>
          </a:bodyPr>
          <a:lstStyle/>
          <a:p>
            <a:r>
              <a:rPr lang="en-US" dirty="0" smtClean="0"/>
              <a:t>1 tsp sugar =4 </a:t>
            </a:r>
            <a:r>
              <a:rPr lang="en-US" dirty="0" err="1" smtClean="0"/>
              <a:t>gms</a:t>
            </a:r>
            <a:endParaRPr lang="en-US" dirty="0"/>
          </a:p>
        </p:txBody>
      </p:sp>
      <p:sp>
        <p:nvSpPr>
          <p:cNvPr id="5" name="Right Arrow 4"/>
          <p:cNvSpPr/>
          <p:nvPr/>
        </p:nvSpPr>
        <p:spPr>
          <a:xfrm>
            <a:off x="2095500" y="3648825"/>
            <a:ext cx="381000" cy="13459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81478645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860631"/>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18606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60630" grpId="0" animBg="1" autoUpdateAnimBg="0"/>
      <p:bldP spid="1860631" grpId="0" animBg="1" autoUpdateAnimBg="0"/>
    </p:bld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Title 1"/>
          <p:cNvSpPr>
            <a:spLocks noGrp="1"/>
          </p:cNvSpPr>
          <p:nvPr>
            <p:ph type="title"/>
          </p:nvPr>
        </p:nvSpPr>
        <p:spPr>
          <a:xfrm>
            <a:off x="457200" y="152400"/>
            <a:ext cx="8229600" cy="1219200"/>
          </a:xfrm>
        </p:spPr>
        <p:txBody>
          <a:bodyPr lIns="91440" tIns="45720" rIns="91440" bIns="45720" anchor="b">
            <a:normAutofit fontScale="90000"/>
          </a:bodyPr>
          <a:lstStyle/>
          <a:p>
            <a:pPr eaLnBrk="1" hangingPunct="1"/>
            <a:r>
              <a:rPr lang="en-US" dirty="0" smtClean="0">
                <a:latin typeface="Tahoma" pitchFamily="34" charset="0"/>
              </a:rPr>
              <a:t>Carbs affect Post meal Blood Glucose</a:t>
            </a:r>
          </a:p>
        </p:txBody>
      </p:sp>
      <p:sp>
        <p:nvSpPr>
          <p:cNvPr id="1853443" name="Content Placeholder 2"/>
          <p:cNvSpPr>
            <a:spLocks noGrp="1"/>
          </p:cNvSpPr>
          <p:nvPr>
            <p:ph sz="quarter" idx="1"/>
          </p:nvPr>
        </p:nvSpPr>
        <p:spPr>
          <a:xfrm>
            <a:off x="457200" y="1828800"/>
            <a:ext cx="8229600" cy="4328160"/>
          </a:xfrm>
        </p:spPr>
        <p:txBody>
          <a:bodyPr/>
          <a:lstStyle/>
          <a:p>
            <a:pPr eaLnBrk="1" hangingPunct="1">
              <a:buFont typeface="Courier New" pitchFamily="49" charset="0"/>
              <a:buChar char="o"/>
              <a:defRPr/>
            </a:pPr>
            <a:r>
              <a:rPr lang="en-US" dirty="0" smtClean="0"/>
              <a:t>Starch</a:t>
            </a:r>
          </a:p>
          <a:p>
            <a:pPr eaLnBrk="1" hangingPunct="1">
              <a:buFont typeface="Courier New" pitchFamily="49" charset="0"/>
              <a:buChar char="o"/>
              <a:defRPr/>
            </a:pPr>
            <a:r>
              <a:rPr lang="en-US" dirty="0" smtClean="0"/>
              <a:t>Fruit</a:t>
            </a:r>
          </a:p>
          <a:p>
            <a:pPr eaLnBrk="1" hangingPunct="1">
              <a:buFont typeface="Courier New" pitchFamily="49" charset="0"/>
              <a:buChar char="o"/>
              <a:defRPr/>
            </a:pPr>
            <a:r>
              <a:rPr lang="en-US" dirty="0" smtClean="0"/>
              <a:t>Milk</a:t>
            </a:r>
          </a:p>
          <a:p>
            <a:pPr eaLnBrk="1" hangingPunct="1">
              <a:buFont typeface="Courier New" pitchFamily="49" charset="0"/>
              <a:buChar char="o"/>
              <a:defRPr/>
            </a:pPr>
            <a:r>
              <a:rPr lang="en-US" dirty="0" smtClean="0"/>
              <a:t>Desserts</a:t>
            </a:r>
          </a:p>
        </p:txBody>
      </p:sp>
      <p:pic>
        <p:nvPicPr>
          <p:cNvPr id="174084" name="Picture 7" descr="Starchy food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71800" y="1714147"/>
            <a:ext cx="4686300" cy="3749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8437380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Rectangle 2"/>
          <p:cNvSpPr>
            <a:spLocks noGrp="1" noChangeArrowheads="1"/>
          </p:cNvSpPr>
          <p:nvPr>
            <p:ph type="title"/>
          </p:nvPr>
        </p:nvSpPr>
        <p:spPr>
          <a:xfrm>
            <a:off x="457200" y="152400"/>
            <a:ext cx="8229600" cy="1371600"/>
          </a:xfrm>
        </p:spPr>
        <p:txBody>
          <a:bodyPr lIns="91440" tIns="45720" rIns="91440" bIns="45720" anchor="b">
            <a:normAutofit fontScale="90000"/>
          </a:bodyPr>
          <a:lstStyle/>
          <a:p>
            <a:pPr algn="ctr" eaLnBrk="1" hangingPunct="1">
              <a:defRPr/>
            </a:pPr>
            <a:r>
              <a:rPr lang="en-US" dirty="0" smtClean="0">
                <a:latin typeface="Tahoma" pitchFamily="34" charset="0"/>
              </a:rPr>
              <a:t>Carbohydrate Needs for </a:t>
            </a:r>
            <a:br>
              <a:rPr lang="en-US" dirty="0" smtClean="0">
                <a:latin typeface="Tahoma" pitchFamily="34" charset="0"/>
              </a:rPr>
            </a:br>
            <a:r>
              <a:rPr lang="en-US" dirty="0" smtClean="0">
                <a:latin typeface="Tahoma" pitchFamily="34" charset="0"/>
              </a:rPr>
              <a:t>Most Adults</a:t>
            </a:r>
          </a:p>
        </p:txBody>
      </p:sp>
      <p:sp>
        <p:nvSpPr>
          <p:cNvPr id="1855491" name="Rectangle 3"/>
          <p:cNvSpPr>
            <a:spLocks noGrp="1" noChangeArrowheads="1"/>
          </p:cNvSpPr>
          <p:nvPr>
            <p:ph sz="quarter" idx="1"/>
          </p:nvPr>
        </p:nvSpPr>
        <p:spPr>
          <a:xfrm>
            <a:off x="457200" y="1828800"/>
            <a:ext cx="8229600" cy="4328160"/>
          </a:xfrm>
        </p:spPr>
        <p:txBody>
          <a:bodyPr/>
          <a:lstStyle/>
          <a:p>
            <a:pPr eaLnBrk="1" hangingPunct="1">
              <a:buFont typeface="Wingdings" pitchFamily="2" charset="2"/>
              <a:buNone/>
              <a:defRPr/>
            </a:pPr>
            <a:r>
              <a:rPr lang="en-US" dirty="0" smtClean="0"/>
              <a:t>			    	 </a:t>
            </a:r>
            <a:r>
              <a:rPr lang="en-US" u="sng" dirty="0" smtClean="0"/>
              <a:t>Grams		Servings</a:t>
            </a:r>
          </a:p>
          <a:p>
            <a:pPr eaLnBrk="1" hangingPunct="1">
              <a:buFont typeface="Wingdings" pitchFamily="2" charset="2"/>
              <a:buNone/>
              <a:defRPr/>
            </a:pPr>
            <a:r>
              <a:rPr lang="en-US" dirty="0" smtClean="0"/>
              <a:t>Each Meal		45-60 gm		3 - 4	</a:t>
            </a:r>
          </a:p>
          <a:p>
            <a:pPr eaLnBrk="1" hangingPunct="1">
              <a:buFont typeface="Wingdings" pitchFamily="2" charset="2"/>
              <a:buNone/>
              <a:defRPr/>
            </a:pPr>
            <a:r>
              <a:rPr lang="en-US" dirty="0" smtClean="0"/>
              <a:t>	Snacks    		15-30 gm		 1- 2</a:t>
            </a:r>
          </a:p>
          <a:p>
            <a:pPr eaLnBrk="1" hangingPunct="1">
              <a:buFont typeface="Wingdings" pitchFamily="2" charset="2"/>
              <a:buNone/>
              <a:defRPr/>
            </a:pPr>
            <a:endParaRPr lang="en-US" dirty="0" smtClean="0"/>
          </a:p>
          <a:p>
            <a:pPr eaLnBrk="1" hangingPunct="1">
              <a:buFont typeface="Wingdings" pitchFamily="2" charset="2"/>
              <a:buNone/>
              <a:defRPr/>
            </a:pPr>
            <a:endParaRPr lang="en-US" dirty="0" smtClean="0"/>
          </a:p>
          <a:p>
            <a:pPr algn="ctr">
              <a:buNone/>
              <a:defRPr/>
            </a:pPr>
            <a:r>
              <a:rPr lang="en-US" sz="2400" dirty="0" smtClean="0"/>
              <a:t>		           </a:t>
            </a:r>
            <a:r>
              <a:rPr lang="en-US" sz="2400" dirty="0" smtClean="0">
                <a:solidFill>
                  <a:schemeClr val="tx2">
                    <a:lumMod val="75000"/>
                  </a:schemeClr>
                </a:solidFill>
              </a:rPr>
              <a:t>Carbs </a:t>
            </a:r>
            <a:r>
              <a:rPr lang="en-US" sz="2400" dirty="0">
                <a:solidFill>
                  <a:schemeClr val="tx2">
                    <a:lumMod val="75000"/>
                  </a:schemeClr>
                </a:solidFill>
              </a:rPr>
              <a:t>affect Post Meal Blood Glucose</a:t>
            </a:r>
            <a:r>
              <a:rPr lang="en-US" sz="1400" dirty="0">
                <a:solidFill>
                  <a:schemeClr val="tx2">
                    <a:lumMod val="75000"/>
                  </a:schemeClr>
                </a:solidFill>
              </a:rPr>
              <a:t> </a:t>
            </a:r>
            <a:endParaRPr lang="en-US" sz="2400" dirty="0" smtClean="0">
              <a:solidFill>
                <a:schemeClr val="tx2">
                  <a:lumMod val="75000"/>
                </a:schemeClr>
              </a:solidFill>
            </a:endParaRPr>
          </a:p>
        </p:txBody>
      </p:sp>
      <p:pic>
        <p:nvPicPr>
          <p:cNvPr id="176132" name="Picture 7" descr="C:\Users\HP_Administrator\AppData\Local\Microsoft\Windows\Temporary Internet Files\Content.IE5\O2FPU4Z6\MPj04392720000[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4800600"/>
            <a:ext cx="2235200"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6104748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8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5107" name="Rectangle 2"/>
          <p:cNvSpPr>
            <a:spLocks noGrp="1" noChangeArrowheads="1"/>
          </p:cNvSpPr>
          <p:nvPr>
            <p:ph type="title"/>
          </p:nvPr>
        </p:nvSpPr>
        <p:spPr/>
        <p:txBody>
          <a:bodyPr lIns="91440" tIns="45720" rIns="91440" bIns="45720" anchor="b">
            <a:normAutofit/>
          </a:bodyPr>
          <a:lstStyle/>
          <a:p>
            <a:pPr eaLnBrk="1" hangingPunct="1"/>
            <a:r>
              <a:rPr lang="en-US" sz="2800" dirty="0" smtClean="0">
                <a:latin typeface="Tahoma" pitchFamily="34" charset="0"/>
              </a:rPr>
              <a:t>Choose Healthy Carbs</a:t>
            </a:r>
            <a:br>
              <a:rPr lang="en-US" sz="2800" dirty="0" smtClean="0">
                <a:latin typeface="Tahoma" pitchFamily="34" charset="0"/>
              </a:rPr>
            </a:br>
            <a:endParaRPr lang="en-US" sz="2800" dirty="0" smtClean="0">
              <a:latin typeface="Tahoma" pitchFamily="34" charset="0"/>
            </a:endParaRPr>
          </a:p>
        </p:txBody>
      </p:sp>
      <p:sp>
        <p:nvSpPr>
          <p:cNvPr id="1854468" name="Rectangle 3"/>
          <p:cNvSpPr>
            <a:spLocks noGrp="1" noChangeArrowheads="1"/>
          </p:cNvSpPr>
          <p:nvPr>
            <p:ph sz="quarter" idx="1"/>
          </p:nvPr>
        </p:nvSpPr>
        <p:spPr/>
        <p:txBody>
          <a:bodyPr>
            <a:normAutofit/>
          </a:bodyPr>
          <a:lstStyle/>
          <a:p>
            <a:pPr eaLnBrk="1" hangingPunct="1">
              <a:lnSpc>
                <a:spcPct val="90000"/>
              </a:lnSpc>
              <a:spcBef>
                <a:spcPct val="50000"/>
              </a:spcBef>
              <a:buFontTx/>
              <a:buChar char="o"/>
              <a:defRPr/>
            </a:pPr>
            <a:r>
              <a:rPr lang="en-US" sz="2600" dirty="0" smtClean="0"/>
              <a:t>Carbs have fiber, vitamins, minerals and phytonutrients </a:t>
            </a:r>
          </a:p>
          <a:p>
            <a:pPr eaLnBrk="1" hangingPunct="1">
              <a:lnSpc>
                <a:spcPct val="90000"/>
              </a:lnSpc>
              <a:spcBef>
                <a:spcPct val="50000"/>
              </a:spcBef>
              <a:buFontTx/>
              <a:buChar char="o"/>
              <a:defRPr/>
            </a:pPr>
            <a:r>
              <a:rPr lang="en-US" sz="2600" dirty="0" smtClean="0"/>
              <a:t>25 </a:t>
            </a:r>
            <a:r>
              <a:rPr lang="en-US" sz="2600" dirty="0" err="1" smtClean="0"/>
              <a:t>gms</a:t>
            </a:r>
            <a:r>
              <a:rPr lang="en-US" sz="2600" dirty="0" smtClean="0"/>
              <a:t> of fiber a day</a:t>
            </a:r>
          </a:p>
          <a:p>
            <a:pPr eaLnBrk="1" hangingPunct="1">
              <a:lnSpc>
                <a:spcPct val="90000"/>
              </a:lnSpc>
              <a:spcBef>
                <a:spcPct val="50000"/>
              </a:spcBef>
              <a:buFontTx/>
              <a:buChar char="o"/>
              <a:defRPr/>
            </a:pPr>
            <a:r>
              <a:rPr lang="en-US" sz="2600" dirty="0" smtClean="0"/>
              <a:t>Power Carbs include:</a:t>
            </a:r>
          </a:p>
          <a:p>
            <a:pPr lvl="1">
              <a:lnSpc>
                <a:spcPct val="90000"/>
              </a:lnSpc>
              <a:spcBef>
                <a:spcPct val="50000"/>
              </a:spcBef>
              <a:buFontTx/>
              <a:buChar char="o"/>
              <a:defRPr/>
            </a:pPr>
            <a:r>
              <a:rPr lang="en-US" sz="2600" dirty="0" smtClean="0"/>
              <a:t>Beans</a:t>
            </a:r>
          </a:p>
          <a:p>
            <a:pPr lvl="1">
              <a:lnSpc>
                <a:spcPct val="90000"/>
              </a:lnSpc>
              <a:spcBef>
                <a:spcPct val="50000"/>
              </a:spcBef>
              <a:buFontTx/>
              <a:buChar char="o"/>
              <a:defRPr/>
            </a:pPr>
            <a:r>
              <a:rPr lang="en-US" sz="2600" dirty="0" smtClean="0"/>
              <a:t>Veggies</a:t>
            </a:r>
          </a:p>
          <a:p>
            <a:pPr lvl="1">
              <a:lnSpc>
                <a:spcPct val="90000"/>
              </a:lnSpc>
              <a:spcBef>
                <a:spcPct val="50000"/>
              </a:spcBef>
              <a:buFontTx/>
              <a:buChar char="o"/>
              <a:defRPr/>
            </a:pPr>
            <a:r>
              <a:rPr lang="en-US" sz="2600" dirty="0" smtClean="0"/>
              <a:t>Fruits</a:t>
            </a:r>
          </a:p>
          <a:p>
            <a:pPr lvl="1">
              <a:lnSpc>
                <a:spcPct val="90000"/>
              </a:lnSpc>
              <a:spcBef>
                <a:spcPct val="50000"/>
              </a:spcBef>
              <a:buFontTx/>
              <a:buChar char="o"/>
              <a:defRPr/>
            </a:pPr>
            <a:r>
              <a:rPr lang="en-US" sz="2600" dirty="0" smtClean="0"/>
              <a:t>Whole grain foods</a:t>
            </a:r>
          </a:p>
          <a:p>
            <a:pPr lvl="1">
              <a:lnSpc>
                <a:spcPct val="90000"/>
              </a:lnSpc>
              <a:spcBef>
                <a:spcPct val="50000"/>
              </a:spcBef>
              <a:buFontTx/>
              <a:buChar char="o"/>
              <a:defRPr/>
            </a:pPr>
            <a:endParaRPr lang="en-US" sz="2600" dirty="0"/>
          </a:p>
          <a:p>
            <a:pPr lvl="1">
              <a:lnSpc>
                <a:spcPct val="90000"/>
              </a:lnSpc>
              <a:spcBef>
                <a:spcPct val="50000"/>
              </a:spcBef>
              <a:buFontTx/>
              <a:buChar char="o"/>
              <a:defRPr/>
            </a:pPr>
            <a:endParaRPr lang="en-US" sz="2600" dirty="0" smtClean="0"/>
          </a:p>
        </p:txBody>
      </p:sp>
      <p:pic>
        <p:nvPicPr>
          <p:cNvPr id="214019" name="Picture 3" descr="C:\Users\bev_000\AppData\Local\Microsoft\Windows\Temporary Internet Files\Content.IE5\EFRK1MDT\MP900430944[1].jpg"/>
          <p:cNvPicPr>
            <a:picLocks noChangeAspect="1" noChangeArrowheads="1"/>
          </p:cNvPicPr>
          <p:nvPr/>
        </p:nvPicPr>
        <p:blipFill>
          <a:blip r:embed="rId3" cstate="print">
            <a:extLst>
              <a:ext uri="{BEBA8EAE-BF5A-486C-A8C5-ECC9F3942E4B}">
                <a14:imgProps xmlns:a14="http://schemas.microsoft.com/office/drawing/2010/main">
                  <a14:imgLayer r:embed="rId4">
                    <a14:imgEffect>
                      <a14:colorTemperature colorTemp="8800"/>
                    </a14:imgEffect>
                  </a14:imgLayer>
                </a14:imgProps>
              </a:ext>
              <a:ext uri="{28A0092B-C50C-407E-A947-70E740481C1C}">
                <a14:useLocalDpi xmlns:a14="http://schemas.microsoft.com/office/drawing/2010/main" val="0"/>
              </a:ext>
            </a:extLst>
          </a:blip>
          <a:srcRect/>
          <a:stretch>
            <a:fillRect/>
          </a:stretch>
        </p:blipFill>
        <p:spPr bwMode="auto">
          <a:xfrm>
            <a:off x="4343400" y="2362200"/>
            <a:ext cx="3735586" cy="381000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9628393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Rectangle 2"/>
          <p:cNvSpPr>
            <a:spLocks noGrp="1" noChangeArrowheads="1"/>
          </p:cNvSpPr>
          <p:nvPr>
            <p:ph type="title"/>
          </p:nvPr>
        </p:nvSpPr>
        <p:spPr/>
        <p:txBody>
          <a:bodyPr/>
          <a:lstStyle/>
          <a:p>
            <a:pPr eaLnBrk="1" hangingPunct="1"/>
            <a:r>
              <a:rPr lang="en-US" sz="4800" smtClean="0"/>
              <a:t>Handy Meal Plan</a:t>
            </a:r>
            <a:r>
              <a:rPr lang="en-US" smtClean="0"/>
              <a:t>  </a:t>
            </a:r>
          </a:p>
        </p:txBody>
      </p:sp>
      <p:sp>
        <p:nvSpPr>
          <p:cNvPr id="1857539" name="Rectangle 3"/>
          <p:cNvSpPr>
            <a:spLocks noGrp="1" noChangeArrowheads="1"/>
          </p:cNvSpPr>
          <p:nvPr>
            <p:ph sz="quarter" idx="1"/>
          </p:nvPr>
        </p:nvSpPr>
        <p:spPr/>
        <p:txBody>
          <a:bodyPr>
            <a:normAutofit/>
          </a:bodyPr>
          <a:lstStyle/>
          <a:p>
            <a:pPr eaLnBrk="1" hangingPunct="1">
              <a:defRPr/>
            </a:pPr>
            <a:r>
              <a:rPr lang="en-US" sz="3600" dirty="0" smtClean="0"/>
              <a:t>Per Meal Serving</a:t>
            </a:r>
          </a:p>
          <a:p>
            <a:pPr lvl="1" eaLnBrk="1" hangingPunct="1">
              <a:defRPr/>
            </a:pPr>
            <a:r>
              <a:rPr lang="en-US" sz="3200" dirty="0" smtClean="0"/>
              <a:t>Each finger = 15 </a:t>
            </a:r>
            <a:r>
              <a:rPr lang="en-US" sz="3200" dirty="0" err="1" smtClean="0"/>
              <a:t>gms</a:t>
            </a:r>
            <a:r>
              <a:rPr lang="en-US" sz="3200" dirty="0" smtClean="0"/>
              <a:t> carb (can have 3-4 servings/meal) </a:t>
            </a:r>
          </a:p>
          <a:p>
            <a:pPr lvl="1" eaLnBrk="1" hangingPunct="1">
              <a:defRPr/>
            </a:pPr>
            <a:r>
              <a:rPr lang="en-US" sz="3200" dirty="0" smtClean="0"/>
              <a:t>Palm of hand = 3 </a:t>
            </a:r>
            <a:r>
              <a:rPr lang="en-US" sz="3200" dirty="0" err="1" smtClean="0"/>
              <a:t>oz’s</a:t>
            </a:r>
            <a:r>
              <a:rPr lang="en-US" sz="3200" dirty="0" smtClean="0"/>
              <a:t> protein </a:t>
            </a:r>
          </a:p>
          <a:p>
            <a:pPr lvl="1" eaLnBrk="1" hangingPunct="1">
              <a:defRPr/>
            </a:pPr>
            <a:r>
              <a:rPr lang="en-US" sz="3200" dirty="0" smtClean="0"/>
              <a:t>Thumbnail = 1 tsp fat serving</a:t>
            </a:r>
          </a:p>
        </p:txBody>
      </p:sp>
      <p:graphicFrame>
        <p:nvGraphicFramePr>
          <p:cNvPr id="178180" name="Object 4"/>
          <p:cNvGraphicFramePr>
            <a:graphicFrameLocks noChangeAspect="1"/>
          </p:cNvGraphicFramePr>
          <p:nvPr>
            <p:extLst/>
          </p:nvPr>
        </p:nvGraphicFramePr>
        <p:xfrm>
          <a:off x="6019800" y="2819400"/>
          <a:ext cx="2823541" cy="3200400"/>
        </p:xfrm>
        <a:graphic>
          <a:graphicData uri="http://schemas.openxmlformats.org/presentationml/2006/ole">
            <mc:AlternateContent xmlns:mc="http://schemas.openxmlformats.org/markup-compatibility/2006">
              <mc:Choice xmlns:v="urn:schemas-microsoft-com:vml" Requires="v">
                <p:oleObj spid="_x0000_s77859" name="Clip" r:id="rId4" imgW="1202835" imgH="1362395" progId="MS_ClipArt_Gallery.5">
                  <p:embed/>
                </p:oleObj>
              </mc:Choice>
              <mc:Fallback>
                <p:oleObj name="Clip" r:id="rId4" imgW="1202835" imgH="1362395" progId="MS_ClipArt_Gallery.5">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19800" y="2819400"/>
                        <a:ext cx="2823541" cy="3200400"/>
                      </a:xfrm>
                      <a:prstGeom prst="rect">
                        <a:avLst/>
                      </a:prstGeom>
                      <a:noFill/>
                      <a:ln>
                        <a:noFill/>
                      </a:ln>
                      <a:effectLst/>
                      <a:extLst/>
                    </p:spPr>
                  </p:pic>
                </p:oleObj>
              </mc:Fallback>
            </mc:AlternateContent>
          </a:graphicData>
        </a:graphic>
      </p:graphicFrame>
    </p:spTree>
    <p:custDataLst>
      <p:tags r:id="rId2"/>
    </p:custDataLst>
    <p:extLst>
      <p:ext uri="{BB962C8B-B14F-4D97-AF65-F5344CB8AC3E}">
        <p14:creationId xmlns:p14="http://schemas.microsoft.com/office/powerpoint/2010/main" val="2775453125"/>
      </p:ext>
    </p:extLst>
  </p:cSld>
  <p:clrMapOvr>
    <a:masterClrMapping/>
  </p:clrMapOvr>
  <p:transition/>
  <p:timing>
    <p:tnLst>
      <p:par>
        <p:cTn id="1" dur="indefinite" restart="never" nodeType="tmRoot"/>
      </p:par>
    </p:tnLst>
  </p:timing>
</p:sld>
</file>

<file path=ppt/slides/slide18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80226" name="Text Box 2"/>
          <p:cNvSpPr txBox="1">
            <a:spLocks noChangeArrowheads="1"/>
          </p:cNvSpPr>
          <p:nvPr/>
        </p:nvSpPr>
        <p:spPr bwMode="auto">
          <a:xfrm>
            <a:off x="914400" y="2667000"/>
            <a:ext cx="1447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a:latin typeface="Tahoma" pitchFamily="34" charset="0"/>
                <a:cs typeface="Times New Roman" pitchFamily="18" charset="0"/>
              </a:rPr>
              <a:t>1/2 cup </a:t>
            </a:r>
          </a:p>
          <a:p>
            <a:pPr algn="ctr" eaLnBrk="1" hangingPunct="1"/>
            <a:r>
              <a:rPr lang="en-US" sz="1400">
                <a:latin typeface="Tahoma" pitchFamily="34" charset="0"/>
                <a:cs typeface="Times New Roman" pitchFamily="18" charset="0"/>
              </a:rPr>
              <a:t>cooked beans</a:t>
            </a:r>
            <a:endParaRPr lang="en-US" sz="1400">
              <a:latin typeface="Tahoma" pitchFamily="34" charset="0"/>
            </a:endParaRPr>
          </a:p>
        </p:txBody>
      </p:sp>
      <p:sp>
        <p:nvSpPr>
          <p:cNvPr id="180227" name="Text Box 3"/>
          <p:cNvSpPr txBox="1">
            <a:spLocks noChangeArrowheads="1"/>
          </p:cNvSpPr>
          <p:nvPr/>
        </p:nvSpPr>
        <p:spPr bwMode="auto">
          <a:xfrm>
            <a:off x="6858738" y="4740275"/>
            <a:ext cx="1676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endParaRPr lang="en-US" sz="1000" b="1" dirty="0">
              <a:latin typeface="Arial" charset="0"/>
              <a:cs typeface="Times New Roman" pitchFamily="18" charset="0"/>
            </a:endParaRPr>
          </a:p>
          <a:p>
            <a:pPr algn="ctr" eaLnBrk="1" hangingPunct="1"/>
            <a:r>
              <a:rPr lang="en-US" sz="1400" dirty="0">
                <a:latin typeface="Tahoma" pitchFamily="34" charset="0"/>
                <a:cs typeface="Times New Roman" pitchFamily="18" charset="0"/>
              </a:rPr>
              <a:t>1/2 English muffin</a:t>
            </a:r>
          </a:p>
        </p:txBody>
      </p:sp>
      <p:sp>
        <p:nvSpPr>
          <p:cNvPr id="180228" name="Text Box 4"/>
          <p:cNvSpPr txBox="1">
            <a:spLocks noChangeArrowheads="1"/>
          </p:cNvSpPr>
          <p:nvPr/>
        </p:nvSpPr>
        <p:spPr bwMode="auto">
          <a:xfrm>
            <a:off x="3962400" y="3352800"/>
            <a:ext cx="1554163"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b="1">
                <a:latin typeface="Tahoma" pitchFamily="34" charset="0"/>
                <a:cs typeface="Times New Roman" pitchFamily="18" charset="0"/>
              </a:rPr>
              <a:t>1 slice bread</a:t>
            </a:r>
            <a:endParaRPr lang="en-US" sz="1400">
              <a:latin typeface="Tahoma" pitchFamily="34" charset="0"/>
            </a:endParaRPr>
          </a:p>
        </p:txBody>
      </p:sp>
      <p:sp>
        <p:nvSpPr>
          <p:cNvPr id="180229" name="Text Box 5"/>
          <p:cNvSpPr txBox="1">
            <a:spLocks noChangeArrowheads="1"/>
          </p:cNvSpPr>
          <p:nvPr/>
        </p:nvSpPr>
        <p:spPr bwMode="auto">
          <a:xfrm>
            <a:off x="2819400" y="2286000"/>
            <a:ext cx="19050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a:latin typeface="Arial" charset="0"/>
                <a:cs typeface="Times New Roman" pitchFamily="18" charset="0"/>
              </a:rPr>
              <a:t>1 small ear of corn or 1/2 cup corn</a:t>
            </a:r>
            <a:endParaRPr lang="en-US" sz="1400">
              <a:latin typeface="Arial" charset="0"/>
            </a:endParaRPr>
          </a:p>
        </p:txBody>
      </p:sp>
      <p:sp>
        <p:nvSpPr>
          <p:cNvPr id="180230" name="Text Box 6"/>
          <p:cNvSpPr txBox="1">
            <a:spLocks noChangeArrowheads="1"/>
          </p:cNvSpPr>
          <p:nvPr/>
        </p:nvSpPr>
        <p:spPr bwMode="auto">
          <a:xfrm>
            <a:off x="7086600" y="4419600"/>
            <a:ext cx="1371600" cy="525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a:latin typeface="Tahoma" pitchFamily="34" charset="0"/>
                <a:cs typeface="Times New Roman" pitchFamily="18" charset="0"/>
              </a:rPr>
              <a:t>1 small potato</a:t>
            </a:r>
            <a:endParaRPr lang="en-US" sz="1400">
              <a:latin typeface="Tahoma" pitchFamily="34" charset="0"/>
            </a:endParaRPr>
          </a:p>
        </p:txBody>
      </p:sp>
      <p:sp>
        <p:nvSpPr>
          <p:cNvPr id="180231" name="Text Box 7"/>
          <p:cNvSpPr txBox="1">
            <a:spLocks noChangeArrowheads="1"/>
          </p:cNvSpPr>
          <p:nvPr/>
        </p:nvSpPr>
        <p:spPr bwMode="auto">
          <a:xfrm>
            <a:off x="3622720" y="6011862"/>
            <a:ext cx="2133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dirty="0">
                <a:latin typeface="Tahoma" pitchFamily="34" charset="0"/>
                <a:cs typeface="Times New Roman" pitchFamily="18" charset="0"/>
              </a:rPr>
              <a:t>5-6 small crackers</a:t>
            </a:r>
            <a:endParaRPr lang="en-US" sz="1400" dirty="0">
              <a:latin typeface="Tahoma" pitchFamily="34" charset="0"/>
            </a:endParaRPr>
          </a:p>
          <a:p>
            <a:pPr eaLnBrk="1" hangingPunct="1"/>
            <a:endParaRPr lang="en-US" sz="1400" dirty="0">
              <a:latin typeface="Tahoma" pitchFamily="34" charset="0"/>
            </a:endParaRPr>
          </a:p>
        </p:txBody>
      </p:sp>
      <p:sp>
        <p:nvSpPr>
          <p:cNvPr id="180232" name="Text Box 9"/>
          <p:cNvSpPr txBox="1">
            <a:spLocks noChangeArrowheads="1"/>
          </p:cNvSpPr>
          <p:nvPr/>
        </p:nvSpPr>
        <p:spPr bwMode="auto">
          <a:xfrm>
            <a:off x="1143000" y="4495800"/>
            <a:ext cx="11430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a:latin typeface="Tahoma" pitchFamily="34" charset="0"/>
                <a:cs typeface="Times New Roman" pitchFamily="18" charset="0"/>
              </a:rPr>
              <a:t>1/3 cup cooked rice</a:t>
            </a:r>
            <a:endParaRPr lang="en-US" sz="1400">
              <a:latin typeface="Tahoma" pitchFamily="34" charset="0"/>
            </a:endParaRPr>
          </a:p>
        </p:txBody>
      </p:sp>
      <p:sp>
        <p:nvSpPr>
          <p:cNvPr id="180233" name="Text Box 10"/>
          <p:cNvSpPr txBox="1">
            <a:spLocks noChangeArrowheads="1"/>
          </p:cNvSpPr>
          <p:nvPr/>
        </p:nvSpPr>
        <p:spPr bwMode="auto">
          <a:xfrm>
            <a:off x="6934200" y="2895600"/>
            <a:ext cx="1371600"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a:latin typeface="Tahoma" pitchFamily="34" charset="0"/>
                <a:cs typeface="Times New Roman" pitchFamily="18" charset="0"/>
              </a:rPr>
              <a:t>3/4 cup cold cereal</a:t>
            </a:r>
            <a:endParaRPr lang="en-US" sz="1400">
              <a:latin typeface="Tahoma" pitchFamily="34" charset="0"/>
            </a:endParaRPr>
          </a:p>
        </p:txBody>
      </p:sp>
      <p:sp>
        <p:nvSpPr>
          <p:cNvPr id="180236" name="Line 13"/>
          <p:cNvSpPr>
            <a:spLocks noChangeShapeType="1"/>
          </p:cNvSpPr>
          <p:nvPr/>
        </p:nvSpPr>
        <p:spPr bwMode="auto">
          <a:xfrm flipV="1">
            <a:off x="5562600" y="2971800"/>
            <a:ext cx="1143000" cy="6096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0237" name="Line 14"/>
          <p:cNvSpPr>
            <a:spLocks noChangeShapeType="1"/>
          </p:cNvSpPr>
          <p:nvPr/>
        </p:nvSpPr>
        <p:spPr bwMode="auto">
          <a:xfrm flipV="1">
            <a:off x="5029200" y="2895600"/>
            <a:ext cx="76200" cy="3810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0238" name="Line 15"/>
          <p:cNvSpPr>
            <a:spLocks noChangeShapeType="1"/>
          </p:cNvSpPr>
          <p:nvPr/>
        </p:nvSpPr>
        <p:spPr bwMode="auto">
          <a:xfrm flipH="1" flipV="1">
            <a:off x="4038600" y="2819400"/>
            <a:ext cx="304800" cy="5334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0239" name="Line 16"/>
          <p:cNvSpPr>
            <a:spLocks noChangeShapeType="1"/>
          </p:cNvSpPr>
          <p:nvPr/>
        </p:nvSpPr>
        <p:spPr bwMode="auto">
          <a:xfrm flipH="1" flipV="1">
            <a:off x="2514600" y="4114800"/>
            <a:ext cx="1524000" cy="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0240" name="Line 17"/>
          <p:cNvSpPr>
            <a:spLocks noChangeShapeType="1"/>
          </p:cNvSpPr>
          <p:nvPr/>
        </p:nvSpPr>
        <p:spPr bwMode="auto">
          <a:xfrm flipH="1">
            <a:off x="2895600" y="4572000"/>
            <a:ext cx="1219200" cy="7620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0241" name="Line 18"/>
          <p:cNvSpPr>
            <a:spLocks noChangeShapeType="1"/>
          </p:cNvSpPr>
          <p:nvPr/>
        </p:nvSpPr>
        <p:spPr bwMode="auto">
          <a:xfrm>
            <a:off x="5486400" y="4114800"/>
            <a:ext cx="1600200" cy="762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0242" name="Line 19"/>
          <p:cNvSpPr>
            <a:spLocks noChangeShapeType="1"/>
          </p:cNvSpPr>
          <p:nvPr/>
        </p:nvSpPr>
        <p:spPr bwMode="auto">
          <a:xfrm>
            <a:off x="4872507" y="4682331"/>
            <a:ext cx="0" cy="3048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0243" name="Line 20"/>
          <p:cNvSpPr>
            <a:spLocks noChangeShapeType="1"/>
          </p:cNvSpPr>
          <p:nvPr/>
        </p:nvSpPr>
        <p:spPr bwMode="auto">
          <a:xfrm>
            <a:off x="5410200" y="4724400"/>
            <a:ext cx="1295400" cy="7620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0244" name="Line 22"/>
          <p:cNvSpPr>
            <a:spLocks noChangeShapeType="1"/>
          </p:cNvSpPr>
          <p:nvPr/>
        </p:nvSpPr>
        <p:spPr bwMode="auto">
          <a:xfrm flipH="1" flipV="1">
            <a:off x="2438400" y="2895600"/>
            <a:ext cx="1585913" cy="60325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0245" name="Rectangle 23"/>
          <p:cNvSpPr>
            <a:spLocks noChangeArrowheads="1"/>
          </p:cNvSpPr>
          <p:nvPr/>
        </p:nvSpPr>
        <p:spPr bwMode="auto">
          <a:xfrm>
            <a:off x="685800" y="635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eaLnBrk="0" hangingPunct="0"/>
            <a:endParaRPr lang="en-US"/>
          </a:p>
        </p:txBody>
      </p:sp>
      <p:sp>
        <p:nvSpPr>
          <p:cNvPr id="180246" name="Rectangle 24"/>
          <p:cNvSpPr>
            <a:spLocks noChangeArrowheads="1"/>
          </p:cNvSpPr>
          <p:nvPr/>
        </p:nvSpPr>
        <p:spPr bwMode="auto">
          <a:xfrm>
            <a:off x="274638" y="252413"/>
            <a:ext cx="1841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r>
              <a:rPr lang="en-US" sz="1400">
                <a:latin typeface="Arial" charset="0"/>
              </a:rPr>
              <a:t/>
            </a:r>
            <a:br>
              <a:rPr lang="en-US" sz="1400">
                <a:latin typeface="Arial" charset="0"/>
              </a:rPr>
            </a:br>
            <a:endParaRPr lang="en-US" sz="1400">
              <a:latin typeface="Arial" charset="0"/>
            </a:endParaRPr>
          </a:p>
        </p:txBody>
      </p:sp>
      <p:sp>
        <p:nvSpPr>
          <p:cNvPr id="180247" name="Rectangle 25"/>
          <p:cNvSpPr>
            <a:spLocks noChangeArrowheads="1"/>
          </p:cNvSpPr>
          <p:nvPr/>
        </p:nvSpPr>
        <p:spPr bwMode="auto">
          <a:xfrm>
            <a:off x="274638" y="893763"/>
            <a:ext cx="184150" cy="80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sz="900">
              <a:latin typeface="Arial" charset="0"/>
            </a:endParaRPr>
          </a:p>
          <a:p>
            <a:r>
              <a:rPr lang="en-US" sz="1400">
                <a:latin typeface="Arial" charset="0"/>
              </a:rPr>
              <a:t/>
            </a:r>
            <a:br>
              <a:rPr lang="en-US" sz="1400">
                <a:latin typeface="Arial" charset="0"/>
              </a:rPr>
            </a:br>
            <a:endParaRPr lang="en-US" sz="1400">
              <a:latin typeface="Arial" charset="0"/>
            </a:endParaRPr>
          </a:p>
        </p:txBody>
      </p:sp>
      <p:sp>
        <p:nvSpPr>
          <p:cNvPr id="180248" name="Rectangle 26"/>
          <p:cNvSpPr>
            <a:spLocks noChangeArrowheads="1"/>
          </p:cNvSpPr>
          <p:nvPr/>
        </p:nvSpPr>
        <p:spPr bwMode="auto">
          <a:xfrm>
            <a:off x="274638" y="1703388"/>
            <a:ext cx="184150" cy="534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sz="900">
              <a:latin typeface="Arial" charset="0"/>
            </a:endParaRPr>
          </a:p>
          <a:p>
            <a:endParaRPr lang="en-US" sz="1400">
              <a:latin typeface="Arial" charset="0"/>
            </a:endParaRPr>
          </a:p>
        </p:txBody>
      </p:sp>
      <p:sp>
        <p:nvSpPr>
          <p:cNvPr id="180249" name="Rectangle 27"/>
          <p:cNvSpPr>
            <a:spLocks noChangeArrowheads="1"/>
          </p:cNvSpPr>
          <p:nvPr/>
        </p:nvSpPr>
        <p:spPr bwMode="auto">
          <a:xfrm>
            <a:off x="366713" y="5715000"/>
            <a:ext cx="12922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400" dirty="0">
                <a:latin typeface="Tahoma" pitchFamily="34" charset="0"/>
                <a:cs typeface="Times New Roman" pitchFamily="18" charset="0"/>
              </a:rPr>
              <a:t>1 small tortilla</a:t>
            </a:r>
          </a:p>
        </p:txBody>
      </p:sp>
      <p:pic>
        <p:nvPicPr>
          <p:cNvPr id="180250" name="Picture 3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352800" y="1676400"/>
            <a:ext cx="9144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0251" name="Picture 3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67200" y="3657600"/>
            <a:ext cx="1038225"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0252" name="Picture 3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57675" y="5082437"/>
            <a:ext cx="11430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0253" name="Picture 3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43000" y="3505200"/>
            <a:ext cx="11303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0254" name="Picture 3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876800" y="1752600"/>
            <a:ext cx="1009650" cy="66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0255" name="Text Box 8"/>
          <p:cNvSpPr txBox="1">
            <a:spLocks noChangeArrowheads="1"/>
          </p:cNvSpPr>
          <p:nvPr/>
        </p:nvSpPr>
        <p:spPr bwMode="auto">
          <a:xfrm>
            <a:off x="4724400" y="2362200"/>
            <a:ext cx="1295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a:latin typeface="Tahoma" pitchFamily="34" charset="0"/>
                <a:cs typeface="Times New Roman" pitchFamily="18" charset="0"/>
              </a:rPr>
              <a:t>1/3 cup cooked pasta</a:t>
            </a:r>
            <a:endParaRPr lang="en-US" sz="1400">
              <a:latin typeface="Tahoma" pitchFamily="34" charset="0"/>
            </a:endParaRPr>
          </a:p>
        </p:txBody>
      </p:sp>
      <p:pic>
        <p:nvPicPr>
          <p:cNvPr id="180256" name="Picture 37" descr="MPj01442380000[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66800" y="1752600"/>
            <a:ext cx="1219200" cy="801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0257" name="Picture 43" descr="441078_tortilla"/>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600200" y="5181600"/>
            <a:ext cx="1123950" cy="110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0258" name="Picture 51" descr="MPj01754290000[1]"/>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934200" y="1905000"/>
            <a:ext cx="1371600" cy="922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0259" name="Picture 53" descr="b02406muff"/>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6858738" y="5192617"/>
            <a:ext cx="1609725" cy="1073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0260" name="Picture 55" descr="potato"/>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239000" y="3657600"/>
            <a:ext cx="1085850"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330223" y="214637"/>
            <a:ext cx="8229600" cy="990600"/>
          </a:xfrm>
        </p:spPr>
        <p:txBody>
          <a:bodyPr/>
          <a:lstStyle/>
          <a:p>
            <a:r>
              <a:rPr lang="en-US" dirty="0" smtClean="0"/>
              <a:t>Carb Counting - Starch</a:t>
            </a:r>
            <a:endParaRPr lang="en-US" dirty="0"/>
          </a:p>
        </p:txBody>
      </p:sp>
      <p:sp>
        <p:nvSpPr>
          <p:cNvPr id="180235" name="Text Box 12"/>
          <p:cNvSpPr txBox="1">
            <a:spLocks noChangeArrowheads="1"/>
          </p:cNvSpPr>
          <p:nvPr/>
        </p:nvSpPr>
        <p:spPr bwMode="auto">
          <a:xfrm>
            <a:off x="6187225" y="239048"/>
            <a:ext cx="2209800" cy="990600"/>
          </a:xfrm>
          <a:prstGeom prst="rect">
            <a:avLst/>
          </a:prstGeom>
          <a:solidFill>
            <a:srgbClr val="FFFFFF"/>
          </a:solidFill>
          <a:ln w="9525">
            <a:solidFill>
              <a:srgbClr val="000000"/>
            </a:solidFill>
            <a:miter lim="800000"/>
            <a:headEnd/>
            <a:tailEnd/>
          </a:ln>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2000" dirty="0">
                <a:solidFill>
                  <a:schemeClr val="accent1">
                    <a:lumMod val="50000"/>
                  </a:schemeClr>
                </a:solidFill>
                <a:latin typeface="Tahoma" pitchFamily="34" charset="0"/>
              </a:rPr>
              <a:t>Each Food has:</a:t>
            </a:r>
          </a:p>
          <a:p>
            <a:pPr eaLnBrk="1" hangingPunct="1"/>
            <a:r>
              <a:rPr lang="en-US" sz="2000" dirty="0">
                <a:solidFill>
                  <a:schemeClr val="accent1">
                    <a:lumMod val="50000"/>
                  </a:schemeClr>
                </a:solidFill>
                <a:latin typeface="Tahoma" pitchFamily="34" charset="0"/>
                <a:cs typeface="Times New Roman" pitchFamily="18" charset="0"/>
              </a:rPr>
              <a:t>    80 Calories</a:t>
            </a:r>
            <a:endParaRPr lang="en-US" sz="2000" dirty="0">
              <a:solidFill>
                <a:schemeClr val="accent1">
                  <a:lumMod val="50000"/>
                </a:schemeClr>
              </a:solidFill>
              <a:latin typeface="Tahoma" pitchFamily="34" charset="0"/>
            </a:endParaRPr>
          </a:p>
          <a:p>
            <a:pPr eaLnBrk="1" hangingPunct="1"/>
            <a:r>
              <a:rPr lang="en-US" sz="2000" dirty="0">
                <a:solidFill>
                  <a:schemeClr val="accent1">
                    <a:lumMod val="50000"/>
                  </a:schemeClr>
                </a:solidFill>
                <a:latin typeface="Tahoma" pitchFamily="34" charset="0"/>
                <a:cs typeface="Times New Roman" pitchFamily="18" charset="0"/>
              </a:rPr>
              <a:t>    15 grams carb</a:t>
            </a:r>
            <a:endParaRPr lang="en-US" sz="2000" dirty="0">
              <a:solidFill>
                <a:schemeClr val="accent1">
                  <a:lumMod val="50000"/>
                </a:schemeClr>
              </a:solidFill>
              <a:latin typeface="Tahoma" pitchFamily="34" charset="0"/>
            </a:endParaRPr>
          </a:p>
          <a:p>
            <a:pPr eaLnBrk="1" hangingPunct="1"/>
            <a:endParaRPr lang="en-US" sz="1400" dirty="0">
              <a:solidFill>
                <a:schemeClr val="folHlink"/>
              </a:solidFill>
              <a:latin typeface="Arial" charset="0"/>
            </a:endParaRPr>
          </a:p>
        </p:txBody>
      </p:sp>
    </p:spTree>
    <p:custDataLst>
      <p:tags r:id="rId1"/>
    </p:custDataLst>
    <p:extLst>
      <p:ext uri="{BB962C8B-B14F-4D97-AF65-F5344CB8AC3E}">
        <p14:creationId xmlns:p14="http://schemas.microsoft.com/office/powerpoint/2010/main" val="40744101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8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81250" name="Text Box 2"/>
          <p:cNvSpPr txBox="1">
            <a:spLocks noChangeArrowheads="1"/>
          </p:cNvSpPr>
          <p:nvPr/>
        </p:nvSpPr>
        <p:spPr bwMode="auto">
          <a:xfrm>
            <a:off x="914400" y="2667000"/>
            <a:ext cx="1447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a:latin typeface="Tahoma" pitchFamily="34" charset="0"/>
                <a:cs typeface="Times New Roman" pitchFamily="18" charset="0"/>
              </a:rPr>
              <a:t>1 small fresh fruit</a:t>
            </a:r>
            <a:endParaRPr lang="en-US" sz="1400">
              <a:latin typeface="Tahoma" pitchFamily="34" charset="0"/>
            </a:endParaRPr>
          </a:p>
        </p:txBody>
      </p:sp>
      <p:sp>
        <p:nvSpPr>
          <p:cNvPr id="181251" name="Text Box 3"/>
          <p:cNvSpPr txBox="1">
            <a:spLocks noChangeArrowheads="1"/>
          </p:cNvSpPr>
          <p:nvPr/>
        </p:nvSpPr>
        <p:spPr bwMode="auto">
          <a:xfrm>
            <a:off x="5759361" y="5554663"/>
            <a:ext cx="1676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endParaRPr lang="en-US" sz="1000" b="1" dirty="0">
              <a:latin typeface="Arial" charset="0"/>
              <a:cs typeface="Times New Roman" pitchFamily="18" charset="0"/>
            </a:endParaRPr>
          </a:p>
          <a:p>
            <a:pPr algn="ctr" eaLnBrk="1" hangingPunct="1"/>
            <a:r>
              <a:rPr lang="en-US" sz="1400" dirty="0">
                <a:latin typeface="Tahoma" pitchFamily="34" charset="0"/>
                <a:cs typeface="Times New Roman" pitchFamily="18" charset="0"/>
              </a:rPr>
              <a:t>1 1/4 cup strawberries</a:t>
            </a:r>
          </a:p>
        </p:txBody>
      </p:sp>
      <p:sp>
        <p:nvSpPr>
          <p:cNvPr id="181252" name="Text Box 4"/>
          <p:cNvSpPr txBox="1">
            <a:spLocks noChangeArrowheads="1"/>
          </p:cNvSpPr>
          <p:nvPr/>
        </p:nvSpPr>
        <p:spPr bwMode="auto">
          <a:xfrm>
            <a:off x="3962400" y="3352800"/>
            <a:ext cx="1554163"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b="1">
                <a:latin typeface="Tahoma" pitchFamily="34" charset="0"/>
                <a:cs typeface="Times New Roman" pitchFamily="18" charset="0"/>
              </a:rPr>
              <a:t>1 slice bread</a:t>
            </a:r>
            <a:endParaRPr lang="en-US" sz="1400">
              <a:latin typeface="Tahoma" pitchFamily="34" charset="0"/>
            </a:endParaRPr>
          </a:p>
        </p:txBody>
      </p:sp>
      <p:sp>
        <p:nvSpPr>
          <p:cNvPr id="181253" name="Text Box 5"/>
          <p:cNvSpPr txBox="1">
            <a:spLocks noChangeArrowheads="1"/>
          </p:cNvSpPr>
          <p:nvPr/>
        </p:nvSpPr>
        <p:spPr bwMode="auto">
          <a:xfrm>
            <a:off x="533400" y="4343400"/>
            <a:ext cx="19050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a:latin typeface="Arial" charset="0"/>
                <a:cs typeface="Times New Roman" pitchFamily="18" charset="0"/>
              </a:rPr>
              <a:t>17 small grapes</a:t>
            </a:r>
            <a:endParaRPr lang="en-US" sz="1400">
              <a:latin typeface="Arial" charset="0"/>
            </a:endParaRPr>
          </a:p>
        </p:txBody>
      </p:sp>
      <p:sp>
        <p:nvSpPr>
          <p:cNvPr id="181254" name="Text Box 6"/>
          <p:cNvSpPr txBox="1">
            <a:spLocks noChangeArrowheads="1"/>
          </p:cNvSpPr>
          <p:nvPr/>
        </p:nvSpPr>
        <p:spPr bwMode="auto">
          <a:xfrm>
            <a:off x="7086600" y="4572000"/>
            <a:ext cx="1371600" cy="525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a:latin typeface="Tahoma" pitchFamily="34" charset="0"/>
                <a:cs typeface="Times New Roman" pitchFamily="18" charset="0"/>
              </a:rPr>
              <a:t>1 cup melon</a:t>
            </a:r>
            <a:endParaRPr lang="en-US" sz="1400">
              <a:latin typeface="Tahoma" pitchFamily="34" charset="0"/>
            </a:endParaRPr>
          </a:p>
        </p:txBody>
      </p:sp>
      <p:sp>
        <p:nvSpPr>
          <p:cNvPr id="181255" name="Text Box 7"/>
          <p:cNvSpPr txBox="1">
            <a:spLocks noChangeArrowheads="1"/>
          </p:cNvSpPr>
          <p:nvPr/>
        </p:nvSpPr>
        <p:spPr bwMode="auto">
          <a:xfrm>
            <a:off x="3810000" y="6400800"/>
            <a:ext cx="2133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endParaRPr lang="en-US" sz="1400">
              <a:latin typeface="Tahoma" pitchFamily="34" charset="0"/>
            </a:endParaRPr>
          </a:p>
        </p:txBody>
      </p:sp>
      <p:sp>
        <p:nvSpPr>
          <p:cNvPr id="181256" name="Text Box 9"/>
          <p:cNvSpPr txBox="1">
            <a:spLocks noChangeArrowheads="1"/>
          </p:cNvSpPr>
          <p:nvPr/>
        </p:nvSpPr>
        <p:spPr bwMode="auto">
          <a:xfrm>
            <a:off x="2971800" y="2514600"/>
            <a:ext cx="17526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a:latin typeface="Tahoma" pitchFamily="34" charset="0"/>
                <a:cs typeface="Times New Roman" pitchFamily="18" charset="0"/>
              </a:rPr>
              <a:t>½ cup fruit juice</a:t>
            </a:r>
            <a:endParaRPr lang="en-US" sz="1400">
              <a:latin typeface="Tahoma" pitchFamily="34" charset="0"/>
            </a:endParaRPr>
          </a:p>
        </p:txBody>
      </p:sp>
      <p:sp>
        <p:nvSpPr>
          <p:cNvPr id="181257" name="Text Box 10"/>
          <p:cNvSpPr txBox="1">
            <a:spLocks noChangeArrowheads="1"/>
          </p:cNvSpPr>
          <p:nvPr/>
        </p:nvSpPr>
        <p:spPr bwMode="auto">
          <a:xfrm>
            <a:off x="6934200" y="2895600"/>
            <a:ext cx="1828800"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a:latin typeface="Tahoma" pitchFamily="34" charset="0"/>
              </a:rPr>
              <a:t>½ cup unsweetened apple sauce</a:t>
            </a:r>
          </a:p>
        </p:txBody>
      </p:sp>
      <p:sp>
        <p:nvSpPr>
          <p:cNvPr id="181260" name="Line 13"/>
          <p:cNvSpPr>
            <a:spLocks noChangeShapeType="1"/>
          </p:cNvSpPr>
          <p:nvPr/>
        </p:nvSpPr>
        <p:spPr bwMode="auto">
          <a:xfrm flipV="1">
            <a:off x="5562600" y="2971800"/>
            <a:ext cx="1143000" cy="6096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1261" name="Line 14"/>
          <p:cNvSpPr>
            <a:spLocks noChangeShapeType="1"/>
          </p:cNvSpPr>
          <p:nvPr/>
        </p:nvSpPr>
        <p:spPr bwMode="auto">
          <a:xfrm flipV="1">
            <a:off x="5234110" y="2919950"/>
            <a:ext cx="152400" cy="3810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1262" name="Line 15"/>
          <p:cNvSpPr>
            <a:spLocks noChangeShapeType="1"/>
          </p:cNvSpPr>
          <p:nvPr/>
        </p:nvSpPr>
        <p:spPr bwMode="auto">
          <a:xfrm flipH="1" flipV="1">
            <a:off x="4114800" y="3048000"/>
            <a:ext cx="228600" cy="3048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1263" name="Line 16"/>
          <p:cNvSpPr>
            <a:spLocks noChangeShapeType="1"/>
          </p:cNvSpPr>
          <p:nvPr/>
        </p:nvSpPr>
        <p:spPr bwMode="auto">
          <a:xfrm flipH="1" flipV="1">
            <a:off x="2514600" y="4114800"/>
            <a:ext cx="1524000" cy="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1264" name="Line 17"/>
          <p:cNvSpPr>
            <a:spLocks noChangeShapeType="1"/>
          </p:cNvSpPr>
          <p:nvPr/>
        </p:nvSpPr>
        <p:spPr bwMode="auto">
          <a:xfrm flipH="1">
            <a:off x="2895600" y="4572000"/>
            <a:ext cx="1219200" cy="7620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1265" name="Line 18"/>
          <p:cNvSpPr>
            <a:spLocks noChangeShapeType="1"/>
          </p:cNvSpPr>
          <p:nvPr/>
        </p:nvSpPr>
        <p:spPr bwMode="auto">
          <a:xfrm>
            <a:off x="5486400" y="4114800"/>
            <a:ext cx="1600200" cy="762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1266" name="Line 19"/>
          <p:cNvSpPr>
            <a:spLocks noChangeShapeType="1"/>
          </p:cNvSpPr>
          <p:nvPr/>
        </p:nvSpPr>
        <p:spPr bwMode="auto">
          <a:xfrm>
            <a:off x="4876800" y="4838700"/>
            <a:ext cx="0" cy="274637"/>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1267" name="Line 20"/>
          <p:cNvSpPr>
            <a:spLocks noChangeShapeType="1"/>
          </p:cNvSpPr>
          <p:nvPr/>
        </p:nvSpPr>
        <p:spPr bwMode="auto">
          <a:xfrm>
            <a:off x="5410200" y="4724400"/>
            <a:ext cx="1295400" cy="7620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1268" name="Line 22"/>
          <p:cNvSpPr>
            <a:spLocks noChangeShapeType="1"/>
          </p:cNvSpPr>
          <p:nvPr/>
        </p:nvSpPr>
        <p:spPr bwMode="auto">
          <a:xfrm flipH="1" flipV="1">
            <a:off x="2438400" y="2895600"/>
            <a:ext cx="1585913" cy="60325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1269" name="Rectangle 23"/>
          <p:cNvSpPr>
            <a:spLocks noChangeArrowheads="1"/>
          </p:cNvSpPr>
          <p:nvPr/>
        </p:nvSpPr>
        <p:spPr bwMode="auto">
          <a:xfrm>
            <a:off x="685800" y="635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eaLnBrk="0" hangingPunct="0"/>
            <a:endParaRPr lang="en-US"/>
          </a:p>
        </p:txBody>
      </p:sp>
      <p:sp>
        <p:nvSpPr>
          <p:cNvPr id="181270" name="Rectangle 24"/>
          <p:cNvSpPr>
            <a:spLocks noChangeArrowheads="1"/>
          </p:cNvSpPr>
          <p:nvPr/>
        </p:nvSpPr>
        <p:spPr bwMode="auto">
          <a:xfrm>
            <a:off x="274638" y="252413"/>
            <a:ext cx="1841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r>
              <a:rPr lang="en-US" sz="1400">
                <a:latin typeface="Arial" charset="0"/>
              </a:rPr>
              <a:t/>
            </a:r>
            <a:br>
              <a:rPr lang="en-US" sz="1400">
                <a:latin typeface="Arial" charset="0"/>
              </a:rPr>
            </a:br>
            <a:endParaRPr lang="en-US" sz="1400">
              <a:latin typeface="Arial" charset="0"/>
            </a:endParaRPr>
          </a:p>
        </p:txBody>
      </p:sp>
      <p:sp>
        <p:nvSpPr>
          <p:cNvPr id="181271" name="Rectangle 25"/>
          <p:cNvSpPr>
            <a:spLocks noChangeArrowheads="1"/>
          </p:cNvSpPr>
          <p:nvPr/>
        </p:nvSpPr>
        <p:spPr bwMode="auto">
          <a:xfrm>
            <a:off x="274638" y="893763"/>
            <a:ext cx="184150" cy="80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sz="900">
              <a:latin typeface="Arial" charset="0"/>
            </a:endParaRPr>
          </a:p>
          <a:p>
            <a:r>
              <a:rPr lang="en-US" sz="1400">
                <a:latin typeface="Arial" charset="0"/>
              </a:rPr>
              <a:t/>
            </a:r>
            <a:br>
              <a:rPr lang="en-US" sz="1400">
                <a:latin typeface="Arial" charset="0"/>
              </a:rPr>
            </a:br>
            <a:endParaRPr lang="en-US" sz="1400">
              <a:latin typeface="Arial" charset="0"/>
            </a:endParaRPr>
          </a:p>
        </p:txBody>
      </p:sp>
      <p:sp>
        <p:nvSpPr>
          <p:cNvPr id="181272" name="Rectangle 26"/>
          <p:cNvSpPr>
            <a:spLocks noChangeArrowheads="1"/>
          </p:cNvSpPr>
          <p:nvPr/>
        </p:nvSpPr>
        <p:spPr bwMode="auto">
          <a:xfrm>
            <a:off x="274638" y="1703388"/>
            <a:ext cx="184150" cy="534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sz="900">
              <a:latin typeface="Arial" charset="0"/>
            </a:endParaRPr>
          </a:p>
          <a:p>
            <a:endParaRPr lang="en-US" sz="1400">
              <a:latin typeface="Arial" charset="0"/>
            </a:endParaRPr>
          </a:p>
        </p:txBody>
      </p:sp>
      <p:sp>
        <p:nvSpPr>
          <p:cNvPr id="181273" name="Rectangle 27"/>
          <p:cNvSpPr>
            <a:spLocks noChangeArrowheads="1"/>
          </p:cNvSpPr>
          <p:nvPr/>
        </p:nvSpPr>
        <p:spPr bwMode="auto">
          <a:xfrm>
            <a:off x="964283" y="5029200"/>
            <a:ext cx="152241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400" dirty="0">
                <a:latin typeface="Tahoma" pitchFamily="34" charset="0"/>
                <a:cs typeface="Times New Roman" pitchFamily="18" charset="0"/>
              </a:rPr>
              <a:t>¼ cup dried fruit</a:t>
            </a:r>
          </a:p>
        </p:txBody>
      </p:sp>
      <p:pic>
        <p:nvPicPr>
          <p:cNvPr id="181274" name="Picture 3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67200" y="3657600"/>
            <a:ext cx="1038225"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1275" name="Rectangle 27"/>
          <p:cNvSpPr>
            <a:spLocks noChangeArrowheads="1"/>
          </p:cNvSpPr>
          <p:nvPr/>
        </p:nvSpPr>
        <p:spPr bwMode="auto">
          <a:xfrm>
            <a:off x="3794438" y="5191919"/>
            <a:ext cx="122396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400" dirty="0">
                <a:latin typeface="Tahoma" pitchFamily="34" charset="0"/>
                <a:cs typeface="Times New Roman" pitchFamily="18" charset="0"/>
              </a:rPr>
              <a:t>2 </a:t>
            </a:r>
            <a:r>
              <a:rPr lang="en-US" sz="1400" dirty="0" err="1">
                <a:latin typeface="Tahoma" pitchFamily="34" charset="0"/>
                <a:cs typeface="Times New Roman" pitchFamily="18" charset="0"/>
              </a:rPr>
              <a:t>tbsp</a:t>
            </a:r>
            <a:r>
              <a:rPr lang="en-US" sz="1400" dirty="0">
                <a:latin typeface="Tahoma" pitchFamily="34" charset="0"/>
                <a:cs typeface="Times New Roman" pitchFamily="18" charset="0"/>
              </a:rPr>
              <a:t> raisins</a:t>
            </a:r>
          </a:p>
        </p:txBody>
      </p:sp>
      <p:pic>
        <p:nvPicPr>
          <p:cNvPr id="181276" name="Picture 38" descr="C:\Users\HP_Administrator\AppData\Local\Microsoft\Windows\Temporary Internet Files\Content.IE5\SES04SCU\MPj04092570000[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19200" y="1752600"/>
            <a:ext cx="947738" cy="958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1277" name="Picture 40" descr="C:\Users\HP_Administrator\AppData\Local\Microsoft\Windows\Temporary Internet Files\Content.IE5\H1OY46O2\MPj03142580000[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33243" y="1366446"/>
            <a:ext cx="620713"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1278" name="Text Box 8"/>
          <p:cNvSpPr txBox="1">
            <a:spLocks noChangeArrowheads="1"/>
          </p:cNvSpPr>
          <p:nvPr/>
        </p:nvSpPr>
        <p:spPr bwMode="auto">
          <a:xfrm>
            <a:off x="5029200" y="2549269"/>
            <a:ext cx="152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a:latin typeface="Tahoma" pitchFamily="34" charset="0"/>
                <a:cs typeface="Times New Roman" pitchFamily="18" charset="0"/>
              </a:rPr>
              <a:t>½ banana</a:t>
            </a:r>
            <a:endParaRPr lang="en-US" sz="1400">
              <a:latin typeface="Tahoma" pitchFamily="34" charset="0"/>
            </a:endParaRPr>
          </a:p>
        </p:txBody>
      </p:sp>
      <p:pic>
        <p:nvPicPr>
          <p:cNvPr id="181279" name="Picture 42" descr="C:\Users\HP_Administrator\AppData\Local\Microsoft\Windows\Temporary Internet Files\Content.IE5\O2FPU4Z6\MPj03140060000[1].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162800" y="3657600"/>
            <a:ext cx="1479550" cy="966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1280" name="Picture 45" descr="http://www.everdale.org/gallery/main.php?g2_view=core.DownloadItem&amp;g2_itemId=893&amp;g2_serialNumber=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676400" y="5334000"/>
            <a:ext cx="11430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1281" name="Picture 47" descr="http://static.flickr.com/114/295056372_1fe5559c1b_o.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315200" y="2057400"/>
            <a:ext cx="1179513" cy="88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1282" name="Picture 49" descr="http://content.answers.com/main/content/wp/en/thumb/e/e6/200px-Sun-Maid_Raisins_Logo.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545013" y="5460743"/>
            <a:ext cx="812800" cy="817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1283" name="Picture 3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429000" y="1371600"/>
            <a:ext cx="881063"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1284" name="Picture 36"/>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083426" y="5062672"/>
            <a:ext cx="971550" cy="1162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1285" name="Picture 37"/>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62000" y="3429000"/>
            <a:ext cx="1466850" cy="89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normAutofit/>
          </a:bodyPr>
          <a:lstStyle/>
          <a:p>
            <a:r>
              <a:rPr lang="en-US" dirty="0">
                <a:solidFill>
                  <a:schemeClr val="tx2"/>
                </a:solidFill>
                <a:latin typeface="Tahoma" pitchFamily="34" charset="0"/>
                <a:cs typeface="Times New Roman" pitchFamily="18" charset="0"/>
              </a:rPr>
              <a:t>Carb counting- </a:t>
            </a:r>
            <a:r>
              <a:rPr lang="en-US" dirty="0" smtClean="0">
                <a:solidFill>
                  <a:schemeClr val="tx2"/>
                </a:solidFill>
                <a:latin typeface="Tahoma" pitchFamily="34" charset="0"/>
                <a:cs typeface="Times New Roman" pitchFamily="18" charset="0"/>
              </a:rPr>
              <a:t>fruit</a:t>
            </a:r>
            <a:endParaRPr lang="en-US" dirty="0"/>
          </a:p>
        </p:txBody>
      </p:sp>
      <p:sp>
        <p:nvSpPr>
          <p:cNvPr id="181259" name="Text Box 12"/>
          <p:cNvSpPr txBox="1">
            <a:spLocks noChangeArrowheads="1"/>
          </p:cNvSpPr>
          <p:nvPr/>
        </p:nvSpPr>
        <p:spPr bwMode="auto">
          <a:xfrm>
            <a:off x="6134100" y="186532"/>
            <a:ext cx="2209800" cy="990600"/>
          </a:xfrm>
          <a:prstGeom prst="rect">
            <a:avLst/>
          </a:prstGeom>
          <a:solidFill>
            <a:srgbClr val="FFFFFF"/>
          </a:solidFill>
          <a:ln w="9525">
            <a:solidFill>
              <a:srgbClr val="000000"/>
            </a:solidFill>
            <a:miter lim="800000"/>
            <a:headEnd/>
            <a:tailEnd/>
          </a:ln>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2000" dirty="0">
                <a:solidFill>
                  <a:schemeClr val="tx2">
                    <a:lumMod val="50000"/>
                  </a:schemeClr>
                </a:solidFill>
                <a:latin typeface="Tahoma" pitchFamily="34" charset="0"/>
              </a:rPr>
              <a:t>Each Food has:</a:t>
            </a:r>
          </a:p>
          <a:p>
            <a:pPr eaLnBrk="1" hangingPunct="1"/>
            <a:r>
              <a:rPr lang="en-US" sz="2000" dirty="0">
                <a:solidFill>
                  <a:schemeClr val="tx2">
                    <a:lumMod val="50000"/>
                  </a:schemeClr>
                </a:solidFill>
                <a:latin typeface="Tahoma" pitchFamily="34" charset="0"/>
                <a:cs typeface="Times New Roman" pitchFamily="18" charset="0"/>
              </a:rPr>
              <a:t>    60 Calories</a:t>
            </a:r>
            <a:endParaRPr lang="en-US" sz="2000" dirty="0">
              <a:solidFill>
                <a:schemeClr val="tx2">
                  <a:lumMod val="50000"/>
                </a:schemeClr>
              </a:solidFill>
              <a:latin typeface="Tahoma" pitchFamily="34" charset="0"/>
            </a:endParaRPr>
          </a:p>
          <a:p>
            <a:pPr eaLnBrk="1" hangingPunct="1"/>
            <a:r>
              <a:rPr lang="en-US" sz="2000" dirty="0">
                <a:solidFill>
                  <a:schemeClr val="tx2">
                    <a:lumMod val="50000"/>
                  </a:schemeClr>
                </a:solidFill>
                <a:latin typeface="Tahoma" pitchFamily="34" charset="0"/>
                <a:cs typeface="Times New Roman" pitchFamily="18" charset="0"/>
              </a:rPr>
              <a:t>    15 grams carb</a:t>
            </a:r>
            <a:endParaRPr lang="en-US" sz="2000" dirty="0">
              <a:solidFill>
                <a:schemeClr val="tx2">
                  <a:lumMod val="50000"/>
                </a:schemeClr>
              </a:solidFill>
              <a:latin typeface="Tahoma" pitchFamily="34" charset="0"/>
            </a:endParaRPr>
          </a:p>
          <a:p>
            <a:pPr eaLnBrk="1" hangingPunct="1"/>
            <a:endParaRPr lang="en-US" sz="1400" dirty="0">
              <a:solidFill>
                <a:srgbClr val="64EA81"/>
              </a:solidFill>
              <a:latin typeface="Arial" charset="0"/>
            </a:endParaRPr>
          </a:p>
        </p:txBody>
      </p:sp>
    </p:spTree>
    <p:custDataLst>
      <p:tags r:id="rId1"/>
    </p:custDataLst>
    <p:extLst>
      <p:ext uri="{BB962C8B-B14F-4D97-AF65-F5344CB8AC3E}">
        <p14:creationId xmlns:p14="http://schemas.microsoft.com/office/powerpoint/2010/main" val="4710310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8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82274" name="Text Box 4"/>
          <p:cNvSpPr txBox="1">
            <a:spLocks noChangeArrowheads="1"/>
          </p:cNvSpPr>
          <p:nvPr/>
        </p:nvSpPr>
        <p:spPr bwMode="auto">
          <a:xfrm>
            <a:off x="3962400" y="3352800"/>
            <a:ext cx="1554163"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b="1">
                <a:latin typeface="Tahoma" pitchFamily="34" charset="0"/>
                <a:cs typeface="Times New Roman" pitchFamily="18" charset="0"/>
              </a:rPr>
              <a:t>1 slice bread</a:t>
            </a:r>
            <a:endParaRPr lang="en-US" sz="1400">
              <a:latin typeface="Tahoma" pitchFamily="34" charset="0"/>
            </a:endParaRPr>
          </a:p>
        </p:txBody>
      </p:sp>
      <p:sp>
        <p:nvSpPr>
          <p:cNvPr id="182275" name="Text Box 6"/>
          <p:cNvSpPr txBox="1">
            <a:spLocks noChangeArrowheads="1"/>
          </p:cNvSpPr>
          <p:nvPr/>
        </p:nvSpPr>
        <p:spPr bwMode="auto">
          <a:xfrm>
            <a:off x="7010400" y="5715000"/>
            <a:ext cx="1371600" cy="525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a:latin typeface="Tahoma" pitchFamily="34" charset="0"/>
                <a:cs typeface="Times New Roman" pitchFamily="18" charset="0"/>
              </a:rPr>
              <a:t>6 oz light fruit yogurt</a:t>
            </a:r>
            <a:endParaRPr lang="en-US" sz="1400">
              <a:latin typeface="Tahoma" pitchFamily="34" charset="0"/>
            </a:endParaRPr>
          </a:p>
        </p:txBody>
      </p:sp>
      <p:sp>
        <p:nvSpPr>
          <p:cNvPr id="182276" name="Text Box 7"/>
          <p:cNvSpPr txBox="1">
            <a:spLocks noChangeArrowheads="1"/>
          </p:cNvSpPr>
          <p:nvPr/>
        </p:nvSpPr>
        <p:spPr bwMode="auto">
          <a:xfrm>
            <a:off x="3672681" y="5981391"/>
            <a:ext cx="2133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dirty="0">
                <a:latin typeface="Tahoma" pitchFamily="34" charset="0"/>
                <a:cs typeface="Times New Roman" pitchFamily="18" charset="0"/>
              </a:rPr>
              <a:t>8 </a:t>
            </a:r>
            <a:r>
              <a:rPr lang="en-US" sz="1400" dirty="0" err="1">
                <a:latin typeface="Tahoma" pitchFamily="34" charset="0"/>
                <a:cs typeface="Times New Roman" pitchFamily="18" charset="0"/>
              </a:rPr>
              <a:t>oz</a:t>
            </a:r>
            <a:r>
              <a:rPr lang="en-US" sz="1400" dirty="0">
                <a:latin typeface="Tahoma" pitchFamily="34" charset="0"/>
                <a:cs typeface="Times New Roman" pitchFamily="18" charset="0"/>
              </a:rPr>
              <a:t> soy milk</a:t>
            </a:r>
            <a:endParaRPr lang="en-US" sz="1400" dirty="0">
              <a:latin typeface="Tahoma" pitchFamily="34" charset="0"/>
            </a:endParaRPr>
          </a:p>
          <a:p>
            <a:pPr eaLnBrk="1" hangingPunct="1"/>
            <a:endParaRPr lang="en-US" sz="1400" dirty="0">
              <a:latin typeface="Tahoma" pitchFamily="34" charset="0"/>
            </a:endParaRPr>
          </a:p>
        </p:txBody>
      </p:sp>
      <p:sp>
        <p:nvSpPr>
          <p:cNvPr id="182277" name="Text Box 9"/>
          <p:cNvSpPr txBox="1">
            <a:spLocks noChangeArrowheads="1"/>
          </p:cNvSpPr>
          <p:nvPr/>
        </p:nvSpPr>
        <p:spPr bwMode="auto">
          <a:xfrm>
            <a:off x="1143000" y="5410200"/>
            <a:ext cx="11430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a:latin typeface="Tahoma" pitchFamily="34" charset="0"/>
                <a:cs typeface="Times New Roman" pitchFamily="18" charset="0"/>
              </a:rPr>
              <a:t>8 oz milk</a:t>
            </a:r>
            <a:endParaRPr lang="en-US" sz="1400">
              <a:latin typeface="Tahoma" pitchFamily="34" charset="0"/>
            </a:endParaRPr>
          </a:p>
        </p:txBody>
      </p:sp>
      <p:sp>
        <p:nvSpPr>
          <p:cNvPr id="182278" name="Text Box 10"/>
          <p:cNvSpPr txBox="1">
            <a:spLocks noChangeArrowheads="1"/>
          </p:cNvSpPr>
          <p:nvPr/>
        </p:nvSpPr>
        <p:spPr bwMode="auto">
          <a:xfrm>
            <a:off x="6934200" y="3276600"/>
            <a:ext cx="1371600"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a:latin typeface="Tahoma" pitchFamily="34" charset="0"/>
                <a:cs typeface="Times New Roman" pitchFamily="18" charset="0"/>
              </a:rPr>
              <a:t>6 oz plain yogurt</a:t>
            </a:r>
            <a:endParaRPr lang="en-US" sz="1400">
              <a:latin typeface="Tahoma" pitchFamily="34" charset="0"/>
            </a:endParaRPr>
          </a:p>
        </p:txBody>
      </p:sp>
      <p:sp>
        <p:nvSpPr>
          <p:cNvPr id="182281" name="Line 13"/>
          <p:cNvSpPr>
            <a:spLocks noChangeShapeType="1"/>
          </p:cNvSpPr>
          <p:nvPr/>
        </p:nvSpPr>
        <p:spPr bwMode="auto">
          <a:xfrm flipV="1">
            <a:off x="5562600" y="3124200"/>
            <a:ext cx="1371600" cy="4572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2282" name="Line 15"/>
          <p:cNvSpPr>
            <a:spLocks noChangeShapeType="1"/>
          </p:cNvSpPr>
          <p:nvPr/>
        </p:nvSpPr>
        <p:spPr bwMode="auto">
          <a:xfrm flipV="1">
            <a:off x="4618038" y="2514600"/>
            <a:ext cx="46037" cy="8382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2283" name="Line 17"/>
          <p:cNvSpPr>
            <a:spLocks noChangeShapeType="1"/>
          </p:cNvSpPr>
          <p:nvPr/>
        </p:nvSpPr>
        <p:spPr bwMode="auto">
          <a:xfrm flipH="1">
            <a:off x="2286000" y="4572000"/>
            <a:ext cx="1828800" cy="6096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2284" name="Line 19"/>
          <p:cNvSpPr>
            <a:spLocks noChangeShapeType="1"/>
          </p:cNvSpPr>
          <p:nvPr/>
        </p:nvSpPr>
        <p:spPr bwMode="auto">
          <a:xfrm flipH="1">
            <a:off x="4637453" y="4648200"/>
            <a:ext cx="0" cy="433387"/>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2285" name="Line 20"/>
          <p:cNvSpPr>
            <a:spLocks noChangeShapeType="1"/>
          </p:cNvSpPr>
          <p:nvPr/>
        </p:nvSpPr>
        <p:spPr bwMode="auto">
          <a:xfrm>
            <a:off x="5410200" y="4724400"/>
            <a:ext cx="1295400" cy="7620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2286" name="Line 22"/>
          <p:cNvSpPr>
            <a:spLocks noChangeShapeType="1"/>
          </p:cNvSpPr>
          <p:nvPr/>
        </p:nvSpPr>
        <p:spPr bwMode="auto">
          <a:xfrm flipH="1" flipV="1">
            <a:off x="2438400" y="2895600"/>
            <a:ext cx="1585913" cy="60325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2287" name="Rectangle 23"/>
          <p:cNvSpPr>
            <a:spLocks noChangeArrowheads="1"/>
          </p:cNvSpPr>
          <p:nvPr/>
        </p:nvSpPr>
        <p:spPr bwMode="auto">
          <a:xfrm>
            <a:off x="685800" y="635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eaLnBrk="0" hangingPunct="0"/>
            <a:endParaRPr lang="en-US"/>
          </a:p>
        </p:txBody>
      </p:sp>
      <p:sp>
        <p:nvSpPr>
          <p:cNvPr id="182288" name="Rectangle 24"/>
          <p:cNvSpPr>
            <a:spLocks noChangeArrowheads="1"/>
          </p:cNvSpPr>
          <p:nvPr/>
        </p:nvSpPr>
        <p:spPr bwMode="auto">
          <a:xfrm>
            <a:off x="274638" y="252413"/>
            <a:ext cx="1841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r>
              <a:rPr lang="en-US" sz="1400">
                <a:latin typeface="Arial" charset="0"/>
              </a:rPr>
              <a:t/>
            </a:r>
            <a:br>
              <a:rPr lang="en-US" sz="1400">
                <a:latin typeface="Arial" charset="0"/>
              </a:rPr>
            </a:br>
            <a:endParaRPr lang="en-US" sz="1400">
              <a:latin typeface="Arial" charset="0"/>
            </a:endParaRPr>
          </a:p>
        </p:txBody>
      </p:sp>
      <p:sp>
        <p:nvSpPr>
          <p:cNvPr id="182289" name="Rectangle 25"/>
          <p:cNvSpPr>
            <a:spLocks noChangeArrowheads="1"/>
          </p:cNvSpPr>
          <p:nvPr/>
        </p:nvSpPr>
        <p:spPr bwMode="auto">
          <a:xfrm>
            <a:off x="274638" y="893763"/>
            <a:ext cx="184150" cy="80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sz="900">
              <a:latin typeface="Arial" charset="0"/>
            </a:endParaRPr>
          </a:p>
          <a:p>
            <a:r>
              <a:rPr lang="en-US" sz="1400">
                <a:latin typeface="Arial" charset="0"/>
              </a:rPr>
              <a:t/>
            </a:r>
            <a:br>
              <a:rPr lang="en-US" sz="1400">
                <a:latin typeface="Arial" charset="0"/>
              </a:rPr>
            </a:br>
            <a:endParaRPr lang="en-US" sz="1400">
              <a:latin typeface="Arial" charset="0"/>
            </a:endParaRPr>
          </a:p>
        </p:txBody>
      </p:sp>
      <p:sp>
        <p:nvSpPr>
          <p:cNvPr id="182290" name="Rectangle 26"/>
          <p:cNvSpPr>
            <a:spLocks noChangeArrowheads="1"/>
          </p:cNvSpPr>
          <p:nvPr/>
        </p:nvSpPr>
        <p:spPr bwMode="auto">
          <a:xfrm>
            <a:off x="274638" y="1703388"/>
            <a:ext cx="184150" cy="534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sz="900">
              <a:latin typeface="Arial" charset="0"/>
            </a:endParaRPr>
          </a:p>
          <a:p>
            <a:endParaRPr lang="en-US" sz="1400">
              <a:latin typeface="Arial" charset="0"/>
            </a:endParaRPr>
          </a:p>
        </p:txBody>
      </p:sp>
      <p:pic>
        <p:nvPicPr>
          <p:cNvPr id="182291" name="Picture 3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67200" y="3657600"/>
            <a:ext cx="1038225"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2292" name="Text Box 38"/>
          <p:cNvSpPr txBox="1">
            <a:spLocks noChangeArrowheads="1"/>
          </p:cNvSpPr>
          <p:nvPr/>
        </p:nvSpPr>
        <p:spPr bwMode="auto">
          <a:xfrm>
            <a:off x="666750" y="3124200"/>
            <a:ext cx="201771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r>
              <a:rPr lang="en-US" sz="1400">
                <a:latin typeface="Tahoma" pitchFamily="34" charset="0"/>
              </a:rPr>
              <a:t>1 packet diet hot cocoa</a:t>
            </a:r>
          </a:p>
        </p:txBody>
      </p:sp>
      <p:sp>
        <p:nvSpPr>
          <p:cNvPr id="182293" name="Text Box 39"/>
          <p:cNvSpPr txBox="1">
            <a:spLocks noChangeArrowheads="1"/>
          </p:cNvSpPr>
          <p:nvPr/>
        </p:nvSpPr>
        <p:spPr bwMode="auto">
          <a:xfrm>
            <a:off x="3201838" y="2095809"/>
            <a:ext cx="13604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r>
              <a:rPr lang="en-US" sz="1400" dirty="0">
                <a:latin typeface="Tahoma" pitchFamily="34" charset="0"/>
              </a:rPr>
              <a:t>8 </a:t>
            </a:r>
            <a:r>
              <a:rPr lang="en-US" sz="1400" dirty="0" err="1">
                <a:latin typeface="Tahoma" pitchFamily="34" charset="0"/>
              </a:rPr>
              <a:t>oz</a:t>
            </a:r>
            <a:r>
              <a:rPr lang="en-US" sz="1400" dirty="0">
                <a:latin typeface="Tahoma" pitchFamily="34" charset="0"/>
              </a:rPr>
              <a:t> buttermilk</a:t>
            </a:r>
          </a:p>
        </p:txBody>
      </p:sp>
      <p:pic>
        <p:nvPicPr>
          <p:cNvPr id="182294" name="Picture 31" descr="C:\Users\HP_Administrator\AppData\Local\Microsoft\Windows\Temporary Internet Files\Content.IE5\YI9RITS3\MPj03143150000[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19200" y="4038600"/>
            <a:ext cx="874713" cy="136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2295" name="Picture 33" descr="C:\Users\HP_Administrator\AppData\Local\Microsoft\Windows\Temporary Internet Files\Content.IE5\IO3XA1ZT\MPj03211720000[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41824" y="1276349"/>
            <a:ext cx="1000125" cy="1401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2296" name="Picture 34" descr="C:\Users\HP_Administrator\AppData\Local\Microsoft\Windows\Temporary Internet Files\Content.IE5\H1OY46O2\MPj03847030000[1].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43000" y="1905000"/>
            <a:ext cx="1276350" cy="1284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2297" name="Picture 36" descr="http://www.javaestate.com/category_resize.asp?width=300&amp;img=Soy%201.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229100" y="5076600"/>
            <a:ext cx="990600" cy="938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2298" name="Picture 38" descr="http://www.rateitall.com/face/20135159_thumb.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315200" y="4495800"/>
            <a:ext cx="990600" cy="1254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2299" name="Picture 40" descr="http://www.diwinetaste.com/html/dwt200410/images/Yogurt.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162800" y="2209800"/>
            <a:ext cx="1371600" cy="1055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304800" y="38099"/>
            <a:ext cx="8229600" cy="1127125"/>
          </a:xfrm>
        </p:spPr>
        <p:txBody>
          <a:bodyPr/>
          <a:lstStyle/>
          <a:p>
            <a:r>
              <a:rPr lang="en-US" dirty="0" smtClean="0"/>
              <a:t>Carb Counting - Milk</a:t>
            </a:r>
            <a:endParaRPr lang="en-US" dirty="0"/>
          </a:p>
        </p:txBody>
      </p:sp>
      <p:sp>
        <p:nvSpPr>
          <p:cNvPr id="182280" name="Text Box 12"/>
          <p:cNvSpPr txBox="1">
            <a:spLocks noChangeArrowheads="1"/>
          </p:cNvSpPr>
          <p:nvPr/>
        </p:nvSpPr>
        <p:spPr bwMode="auto">
          <a:xfrm>
            <a:off x="6042875" y="114300"/>
            <a:ext cx="2209800" cy="990600"/>
          </a:xfrm>
          <a:prstGeom prst="rect">
            <a:avLst/>
          </a:prstGeom>
          <a:solidFill>
            <a:srgbClr val="FFFFFF"/>
          </a:solidFill>
          <a:ln w="9525">
            <a:solidFill>
              <a:srgbClr val="000000"/>
            </a:solidFill>
            <a:miter lim="800000"/>
            <a:headEnd/>
            <a:tailEnd/>
          </a:ln>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2000" dirty="0">
                <a:solidFill>
                  <a:schemeClr val="tx2">
                    <a:lumMod val="50000"/>
                  </a:schemeClr>
                </a:solidFill>
                <a:latin typeface="Tahoma" pitchFamily="34" charset="0"/>
              </a:rPr>
              <a:t>Each Food has:</a:t>
            </a:r>
          </a:p>
          <a:p>
            <a:pPr eaLnBrk="1" hangingPunct="1"/>
            <a:r>
              <a:rPr lang="en-US" sz="2000" dirty="0">
                <a:solidFill>
                  <a:schemeClr val="tx2">
                    <a:lumMod val="50000"/>
                  </a:schemeClr>
                </a:solidFill>
                <a:latin typeface="Tahoma" pitchFamily="34" charset="0"/>
                <a:cs typeface="Times New Roman" pitchFamily="18" charset="0"/>
              </a:rPr>
              <a:t>   90-150 calories</a:t>
            </a:r>
            <a:endParaRPr lang="en-US" sz="2000" dirty="0">
              <a:solidFill>
                <a:schemeClr val="tx2">
                  <a:lumMod val="50000"/>
                </a:schemeClr>
              </a:solidFill>
              <a:latin typeface="Tahoma" pitchFamily="34" charset="0"/>
            </a:endParaRPr>
          </a:p>
          <a:p>
            <a:pPr eaLnBrk="1" hangingPunct="1"/>
            <a:r>
              <a:rPr lang="en-US" sz="2000" dirty="0">
                <a:solidFill>
                  <a:schemeClr val="tx2">
                    <a:lumMod val="50000"/>
                  </a:schemeClr>
                </a:solidFill>
                <a:latin typeface="Tahoma" pitchFamily="34" charset="0"/>
                <a:cs typeface="Times New Roman" pitchFamily="18" charset="0"/>
              </a:rPr>
              <a:t>12-15 grams carb</a:t>
            </a:r>
            <a:endParaRPr lang="en-US" sz="2000" dirty="0">
              <a:solidFill>
                <a:schemeClr val="tx2">
                  <a:lumMod val="50000"/>
                </a:schemeClr>
              </a:solidFill>
              <a:latin typeface="Tahoma" pitchFamily="34" charset="0"/>
            </a:endParaRPr>
          </a:p>
          <a:p>
            <a:pPr eaLnBrk="1" hangingPunct="1"/>
            <a:endParaRPr lang="en-US" sz="1400" dirty="0">
              <a:solidFill>
                <a:schemeClr val="tx2">
                  <a:lumMod val="50000"/>
                </a:schemeClr>
              </a:solidFill>
              <a:latin typeface="Arial" charset="0"/>
            </a:endParaRPr>
          </a:p>
        </p:txBody>
      </p:sp>
    </p:spTree>
    <p:custDataLst>
      <p:tags r:id="rId1"/>
    </p:custDataLst>
    <p:extLst>
      <p:ext uri="{BB962C8B-B14F-4D97-AF65-F5344CB8AC3E}">
        <p14:creationId xmlns:p14="http://schemas.microsoft.com/office/powerpoint/2010/main" val="30171951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Title 1"/>
          <p:cNvSpPr>
            <a:spLocks noGrp="1"/>
          </p:cNvSpPr>
          <p:nvPr>
            <p:ph type="title"/>
          </p:nvPr>
        </p:nvSpPr>
        <p:spPr>
          <a:xfrm>
            <a:off x="685800" y="237068"/>
            <a:ext cx="7747000" cy="1016000"/>
          </a:xfrm>
        </p:spPr>
        <p:txBody>
          <a:bodyPr/>
          <a:lstStyle/>
          <a:p>
            <a:pPr eaLnBrk="1" hangingPunct="1"/>
            <a:r>
              <a:rPr lang="en-US" smtClean="0"/>
              <a:t>Natural History of Diabetes</a:t>
            </a:r>
          </a:p>
        </p:txBody>
      </p:sp>
      <p:sp>
        <p:nvSpPr>
          <p:cNvPr id="8" name="Content Placeholder 3"/>
          <p:cNvSpPr txBox="1">
            <a:spLocks/>
          </p:cNvSpPr>
          <p:nvPr/>
        </p:nvSpPr>
        <p:spPr bwMode="auto">
          <a:xfrm>
            <a:off x="5791200" y="1938867"/>
            <a:ext cx="2641600" cy="1625600"/>
          </a:xfrm>
          <a:prstGeom prst="rect">
            <a:avLst/>
          </a:prstGeom>
          <a:noFill/>
          <a:ln w="9525">
            <a:noFill/>
            <a:miter lim="800000"/>
            <a:headEnd/>
            <a:tailEnd/>
          </a:ln>
          <a:effectLst/>
        </p:spPr>
        <p:txBody>
          <a:bodyPr/>
          <a:lstStyle/>
          <a:p>
            <a:pPr marL="304804" indent="-304804" eaLnBrk="1" fontAlgn="auto" hangingPunct="1">
              <a:spcBef>
                <a:spcPct val="20000"/>
              </a:spcBef>
              <a:spcAft>
                <a:spcPts val="0"/>
              </a:spcAft>
              <a:buClr>
                <a:srgbClr val="464653"/>
              </a:buClr>
              <a:buSzPct val="65000"/>
              <a:buFontTx/>
              <a:buBlip>
                <a:blip r:embed="rId4"/>
              </a:buBlip>
              <a:defRPr/>
            </a:pPr>
            <a:endParaRPr lang="en-US" sz="2844" kern="0" dirty="0">
              <a:solidFill>
                <a:prstClr val="black"/>
              </a:solidFill>
              <a:latin typeface="Gill Sans MT"/>
            </a:endParaRPr>
          </a:p>
        </p:txBody>
      </p:sp>
      <p:graphicFrame>
        <p:nvGraphicFramePr>
          <p:cNvPr id="9" name="Diagram 8"/>
          <p:cNvGraphicFramePr/>
          <p:nvPr>
            <p:extLst/>
          </p:nvPr>
        </p:nvGraphicFramePr>
        <p:xfrm>
          <a:off x="778933" y="1329267"/>
          <a:ext cx="7653867" cy="4809067"/>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64517" name="TextBox 9"/>
          <p:cNvSpPr txBox="1">
            <a:spLocks noChangeArrowheads="1"/>
          </p:cNvSpPr>
          <p:nvPr/>
        </p:nvSpPr>
        <p:spPr bwMode="auto">
          <a:xfrm>
            <a:off x="1456267" y="5528733"/>
            <a:ext cx="6366933" cy="338554"/>
          </a:xfrm>
          <a:prstGeom prst="rect">
            <a:avLst/>
          </a:prstGeom>
          <a:solidFill>
            <a:srgbClr val="CCFF99"/>
          </a:solidFill>
          <a:ln w="9525">
            <a:noFill/>
            <a:miter lim="800000"/>
            <a:headEnd/>
            <a:tailEnd/>
          </a:ln>
        </p:spPr>
        <p:txBody>
          <a:bodyPr>
            <a:spAutoFit/>
          </a:bodyPr>
          <a:lstStyle/>
          <a:p>
            <a:pPr eaLnBrk="1" fontAlgn="auto" hangingPunct="1">
              <a:spcBef>
                <a:spcPts val="0"/>
              </a:spcBef>
              <a:spcAft>
                <a:spcPts val="0"/>
              </a:spcAft>
              <a:defRPr/>
            </a:pPr>
            <a:r>
              <a:rPr lang="en-US" sz="1600" b="1" dirty="0">
                <a:solidFill>
                  <a:prstClr val="black"/>
                </a:solidFill>
                <a:latin typeface="Gill Sans MT"/>
              </a:rPr>
              <a:t>Development of type 2 diabetes happens over years or decades</a:t>
            </a:r>
          </a:p>
        </p:txBody>
      </p:sp>
      <p:sp>
        <p:nvSpPr>
          <p:cNvPr id="70662" name="TextBox 12"/>
          <p:cNvSpPr txBox="1">
            <a:spLocks noChangeArrowheads="1"/>
          </p:cNvSpPr>
          <p:nvPr/>
        </p:nvSpPr>
        <p:spPr bwMode="auto">
          <a:xfrm>
            <a:off x="982134" y="4919133"/>
            <a:ext cx="47413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auto" hangingPunct="1">
              <a:spcBef>
                <a:spcPts val="0"/>
              </a:spcBef>
              <a:spcAft>
                <a:spcPts val="0"/>
              </a:spcAft>
            </a:pPr>
            <a:endParaRPr lang="en-US" sz="1600">
              <a:solidFill>
                <a:prstClr val="black"/>
              </a:solidFill>
            </a:endParaRPr>
          </a:p>
        </p:txBody>
      </p:sp>
      <p:sp>
        <p:nvSpPr>
          <p:cNvPr id="70663" name="Left Arrow 15"/>
          <p:cNvSpPr>
            <a:spLocks noChangeArrowheads="1"/>
          </p:cNvSpPr>
          <p:nvPr/>
        </p:nvSpPr>
        <p:spPr bwMode="auto">
          <a:xfrm>
            <a:off x="2879785" y="2137408"/>
            <a:ext cx="1207911" cy="677333"/>
          </a:xfrm>
          <a:prstGeom prst="leftArrow">
            <a:avLst>
              <a:gd name="adj1" fmla="val 63333"/>
              <a:gd name="adj2" fmla="val 50000"/>
            </a:avLst>
          </a:prstGeom>
          <a:solidFill>
            <a:schemeClr val="tx1"/>
          </a:solidFill>
          <a:ln w="12700" algn="ctr">
            <a:solidFill>
              <a:schemeClr val="tx1"/>
            </a:solidFill>
            <a:round/>
            <a:headEnd/>
            <a:tailEnd/>
          </a:ln>
        </p:spPr>
        <p:txBody>
          <a:bodyPr/>
          <a:lstStyle/>
          <a:p>
            <a:pPr eaLnBrk="1" fontAlgn="auto" hangingPunct="1">
              <a:spcBef>
                <a:spcPts val="0"/>
              </a:spcBef>
              <a:spcAft>
                <a:spcPts val="0"/>
              </a:spcAft>
            </a:pPr>
            <a:endParaRPr lang="en-US" sz="1600">
              <a:solidFill>
                <a:prstClr val="black"/>
              </a:solidFill>
              <a:latin typeface="Gill Sans MT"/>
            </a:endParaRPr>
          </a:p>
        </p:txBody>
      </p:sp>
      <p:sp>
        <p:nvSpPr>
          <p:cNvPr id="70664" name="Left Arrow 16"/>
          <p:cNvSpPr>
            <a:spLocks noChangeArrowheads="1"/>
          </p:cNvSpPr>
          <p:nvPr/>
        </p:nvSpPr>
        <p:spPr bwMode="auto">
          <a:xfrm>
            <a:off x="5257801" y="2074334"/>
            <a:ext cx="1346200" cy="821266"/>
          </a:xfrm>
          <a:prstGeom prst="leftArrow">
            <a:avLst>
              <a:gd name="adj1" fmla="val 50000"/>
              <a:gd name="adj2" fmla="val 50000"/>
            </a:avLst>
          </a:prstGeom>
          <a:solidFill>
            <a:schemeClr val="tx1"/>
          </a:solidFill>
          <a:ln w="12700" algn="ctr">
            <a:solidFill>
              <a:schemeClr val="tx1"/>
            </a:solidFill>
            <a:round/>
            <a:headEnd/>
            <a:tailEnd/>
          </a:ln>
        </p:spPr>
        <p:txBody>
          <a:bodyPr/>
          <a:lstStyle/>
          <a:p>
            <a:pPr eaLnBrk="1" fontAlgn="auto" hangingPunct="1">
              <a:spcBef>
                <a:spcPts val="0"/>
              </a:spcBef>
              <a:spcAft>
                <a:spcPts val="0"/>
              </a:spcAft>
            </a:pPr>
            <a:endParaRPr lang="en-US" sz="1600">
              <a:solidFill>
                <a:prstClr val="black"/>
              </a:solidFill>
              <a:latin typeface="Gill Sans MT"/>
            </a:endParaRPr>
          </a:p>
        </p:txBody>
      </p:sp>
      <p:sp>
        <p:nvSpPr>
          <p:cNvPr id="64521" name="TextBox 23"/>
          <p:cNvSpPr txBox="1">
            <a:spLocks noChangeArrowheads="1"/>
          </p:cNvSpPr>
          <p:nvPr/>
        </p:nvSpPr>
        <p:spPr bwMode="auto">
          <a:xfrm>
            <a:off x="3352800" y="2311400"/>
            <a:ext cx="666044" cy="338554"/>
          </a:xfrm>
          <a:prstGeom prst="rect">
            <a:avLst/>
          </a:prstGeom>
          <a:solidFill>
            <a:srgbClr val="CCFF33"/>
          </a:solidFill>
          <a:ln>
            <a:headEnd/>
            <a:tailEnd/>
          </a:ln>
        </p:spPr>
        <p:style>
          <a:lnRef idx="1">
            <a:schemeClr val="accent4"/>
          </a:lnRef>
          <a:fillRef idx="2">
            <a:schemeClr val="accent4"/>
          </a:fillRef>
          <a:effectRef idx="1">
            <a:schemeClr val="accent4"/>
          </a:effectRef>
          <a:fontRef idx="minor">
            <a:schemeClr val="dk1"/>
          </a:fontRef>
        </p:style>
        <p:txBody>
          <a:bodyPr wrap="square">
            <a:spAutoFit/>
          </a:bodyPr>
          <a:lstStyle/>
          <a:p>
            <a:pPr eaLnBrk="1" fontAlgn="auto" hangingPunct="1">
              <a:spcBef>
                <a:spcPts val="0"/>
              </a:spcBef>
              <a:spcAft>
                <a:spcPts val="0"/>
              </a:spcAft>
              <a:defRPr/>
            </a:pPr>
            <a:r>
              <a:rPr lang="en-US" sz="1600" dirty="0">
                <a:solidFill>
                  <a:prstClr val="black"/>
                </a:solidFill>
              </a:rPr>
              <a:t>Yes!</a:t>
            </a:r>
          </a:p>
        </p:txBody>
      </p:sp>
      <p:sp>
        <p:nvSpPr>
          <p:cNvPr id="64523" name="TextBox 14"/>
          <p:cNvSpPr txBox="1">
            <a:spLocks noChangeArrowheads="1"/>
          </p:cNvSpPr>
          <p:nvPr/>
        </p:nvSpPr>
        <p:spPr bwMode="auto">
          <a:xfrm>
            <a:off x="5926666" y="2306798"/>
            <a:ext cx="553156" cy="338554"/>
          </a:xfrm>
          <a:prstGeom prst="rect">
            <a:avLst/>
          </a:prstGeom>
          <a:solidFill>
            <a:srgbClr val="FF0000"/>
          </a:solidFill>
          <a:ln>
            <a:headEnd/>
            <a:tailEnd/>
          </a:ln>
        </p:spPr>
        <p:style>
          <a:lnRef idx="1">
            <a:schemeClr val="accent3"/>
          </a:lnRef>
          <a:fillRef idx="2">
            <a:schemeClr val="accent3"/>
          </a:fillRef>
          <a:effectRef idx="1">
            <a:schemeClr val="accent3"/>
          </a:effectRef>
          <a:fontRef idx="minor">
            <a:schemeClr val="dk1"/>
          </a:fontRef>
        </p:style>
        <p:txBody>
          <a:bodyPr>
            <a:spAutoFit/>
          </a:bodyPr>
          <a:lstStyle/>
          <a:p>
            <a:pPr eaLnBrk="1" fontAlgn="auto" hangingPunct="1">
              <a:spcBef>
                <a:spcPts val="0"/>
              </a:spcBef>
              <a:spcAft>
                <a:spcPts val="0"/>
              </a:spcAft>
              <a:defRPr/>
            </a:pPr>
            <a:r>
              <a:rPr lang="en-US" sz="1600" dirty="0">
                <a:solidFill>
                  <a:prstClr val="black"/>
                </a:solidFill>
              </a:rPr>
              <a:t>NO</a:t>
            </a:r>
          </a:p>
        </p:txBody>
      </p:sp>
    </p:spTree>
    <p:custDataLst>
      <p:tags r:id="rId1"/>
    </p:custDataLst>
    <p:extLst>
      <p:ext uri="{BB962C8B-B14F-4D97-AF65-F5344CB8AC3E}">
        <p14:creationId xmlns:p14="http://schemas.microsoft.com/office/powerpoint/2010/main" val="380406259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linds(horizont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9" grpId="0">
        <p:bldAsOne/>
      </p:bldGraphic>
    </p:bldLst>
  </p:timing>
</p:sld>
</file>

<file path=ppt/slides/slide19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83298" name="Text Box 2"/>
          <p:cNvSpPr txBox="1">
            <a:spLocks noChangeArrowheads="1"/>
          </p:cNvSpPr>
          <p:nvPr/>
        </p:nvSpPr>
        <p:spPr bwMode="auto">
          <a:xfrm>
            <a:off x="668760" y="2420085"/>
            <a:ext cx="1600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dirty="0">
                <a:latin typeface="Tahoma" pitchFamily="34" charset="0"/>
                <a:cs typeface="Times New Roman" pitchFamily="18" charset="0"/>
              </a:rPr>
              <a:t>2 inch square cake or brownie, unfrosted</a:t>
            </a:r>
          </a:p>
        </p:txBody>
      </p:sp>
      <p:sp>
        <p:nvSpPr>
          <p:cNvPr id="183299" name="Text Box 3"/>
          <p:cNvSpPr txBox="1">
            <a:spLocks noChangeArrowheads="1"/>
          </p:cNvSpPr>
          <p:nvPr/>
        </p:nvSpPr>
        <p:spPr bwMode="auto">
          <a:xfrm>
            <a:off x="7117282" y="5367801"/>
            <a:ext cx="1676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endParaRPr lang="en-US" sz="1000" b="1" dirty="0">
              <a:latin typeface="Arial" charset="0"/>
              <a:cs typeface="Times New Roman" pitchFamily="18" charset="0"/>
            </a:endParaRPr>
          </a:p>
          <a:p>
            <a:pPr algn="ctr" eaLnBrk="1" hangingPunct="1"/>
            <a:r>
              <a:rPr lang="en-US" sz="1400" dirty="0">
                <a:latin typeface="Tahoma" pitchFamily="34" charset="0"/>
                <a:cs typeface="Times New Roman" pitchFamily="18" charset="0"/>
              </a:rPr>
              <a:t>¼ cup sorbet</a:t>
            </a:r>
          </a:p>
        </p:txBody>
      </p:sp>
      <p:sp>
        <p:nvSpPr>
          <p:cNvPr id="183300" name="Text Box 4"/>
          <p:cNvSpPr txBox="1">
            <a:spLocks noChangeArrowheads="1"/>
          </p:cNvSpPr>
          <p:nvPr/>
        </p:nvSpPr>
        <p:spPr bwMode="auto">
          <a:xfrm>
            <a:off x="3962400" y="3352800"/>
            <a:ext cx="1554163"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b="1">
                <a:latin typeface="Tahoma" pitchFamily="34" charset="0"/>
                <a:cs typeface="Times New Roman" pitchFamily="18" charset="0"/>
              </a:rPr>
              <a:t>1 slice bread</a:t>
            </a:r>
            <a:endParaRPr lang="en-US" sz="1400">
              <a:latin typeface="Tahoma" pitchFamily="34" charset="0"/>
            </a:endParaRPr>
          </a:p>
        </p:txBody>
      </p:sp>
      <p:sp>
        <p:nvSpPr>
          <p:cNvPr id="183301" name="Text Box 5"/>
          <p:cNvSpPr txBox="1">
            <a:spLocks noChangeArrowheads="1"/>
          </p:cNvSpPr>
          <p:nvPr/>
        </p:nvSpPr>
        <p:spPr bwMode="auto">
          <a:xfrm>
            <a:off x="2971800" y="2514600"/>
            <a:ext cx="19050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a:latin typeface="Arial" charset="0"/>
                <a:cs typeface="Times New Roman" pitchFamily="18" charset="0"/>
              </a:rPr>
              <a:t>½ cup diet pudding</a:t>
            </a:r>
            <a:endParaRPr lang="en-US" sz="1400">
              <a:latin typeface="Arial" charset="0"/>
            </a:endParaRPr>
          </a:p>
        </p:txBody>
      </p:sp>
      <p:sp>
        <p:nvSpPr>
          <p:cNvPr id="183302" name="Text Box 6"/>
          <p:cNvSpPr txBox="1">
            <a:spLocks noChangeArrowheads="1"/>
          </p:cNvSpPr>
          <p:nvPr/>
        </p:nvSpPr>
        <p:spPr bwMode="auto">
          <a:xfrm>
            <a:off x="6705600" y="4419600"/>
            <a:ext cx="2057400" cy="525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a:latin typeface="Tahoma" pitchFamily="34" charset="0"/>
                <a:cs typeface="Times New Roman" pitchFamily="18" charset="0"/>
              </a:rPr>
              <a:t>1 tbsp syrup, jam, jelly, table sugar, honey</a:t>
            </a:r>
            <a:endParaRPr lang="en-US" sz="1400">
              <a:latin typeface="Tahoma" pitchFamily="34" charset="0"/>
            </a:endParaRPr>
          </a:p>
        </p:txBody>
      </p:sp>
      <p:sp>
        <p:nvSpPr>
          <p:cNvPr id="183304" name="Text Box 9"/>
          <p:cNvSpPr txBox="1">
            <a:spLocks noChangeArrowheads="1"/>
          </p:cNvSpPr>
          <p:nvPr/>
        </p:nvSpPr>
        <p:spPr bwMode="auto">
          <a:xfrm>
            <a:off x="1143000" y="4724400"/>
            <a:ext cx="11430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a:latin typeface="Tahoma" pitchFamily="34" charset="0"/>
                <a:cs typeface="Times New Roman" pitchFamily="18" charset="0"/>
              </a:rPr>
              <a:t>2 small cookies</a:t>
            </a:r>
            <a:endParaRPr lang="en-US" sz="1400">
              <a:latin typeface="Tahoma" pitchFamily="34" charset="0"/>
            </a:endParaRPr>
          </a:p>
        </p:txBody>
      </p:sp>
      <p:sp>
        <p:nvSpPr>
          <p:cNvPr id="183305" name="Text Box 10"/>
          <p:cNvSpPr txBox="1">
            <a:spLocks noChangeArrowheads="1"/>
          </p:cNvSpPr>
          <p:nvPr/>
        </p:nvSpPr>
        <p:spPr bwMode="auto">
          <a:xfrm>
            <a:off x="6781800" y="2286000"/>
            <a:ext cx="1371600"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a:latin typeface="Tahoma" pitchFamily="34" charset="0"/>
                <a:cs typeface="Times New Roman" pitchFamily="18" charset="0"/>
              </a:rPr>
              <a:t>2 tbsp light syrup</a:t>
            </a:r>
            <a:endParaRPr lang="en-US" sz="1400">
              <a:latin typeface="Tahoma" pitchFamily="34" charset="0"/>
            </a:endParaRPr>
          </a:p>
        </p:txBody>
      </p:sp>
      <p:sp>
        <p:nvSpPr>
          <p:cNvPr id="183308" name="Line 13"/>
          <p:cNvSpPr>
            <a:spLocks noChangeShapeType="1"/>
          </p:cNvSpPr>
          <p:nvPr/>
        </p:nvSpPr>
        <p:spPr bwMode="auto">
          <a:xfrm flipV="1">
            <a:off x="5562600" y="2819400"/>
            <a:ext cx="1981200" cy="7620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3309" name="Line 14"/>
          <p:cNvSpPr>
            <a:spLocks noChangeShapeType="1"/>
          </p:cNvSpPr>
          <p:nvPr/>
        </p:nvSpPr>
        <p:spPr bwMode="auto">
          <a:xfrm flipV="1">
            <a:off x="5029200" y="2514600"/>
            <a:ext cx="381000" cy="7620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3310" name="Line 15"/>
          <p:cNvSpPr>
            <a:spLocks noChangeShapeType="1"/>
          </p:cNvSpPr>
          <p:nvPr/>
        </p:nvSpPr>
        <p:spPr bwMode="auto">
          <a:xfrm flipH="1" flipV="1">
            <a:off x="4038600" y="2819400"/>
            <a:ext cx="304800" cy="5334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3311" name="Line 16"/>
          <p:cNvSpPr>
            <a:spLocks noChangeShapeType="1"/>
          </p:cNvSpPr>
          <p:nvPr/>
        </p:nvSpPr>
        <p:spPr bwMode="auto">
          <a:xfrm flipH="1">
            <a:off x="2590800" y="4114800"/>
            <a:ext cx="1447800" cy="1524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3312" name="Line 17"/>
          <p:cNvSpPr>
            <a:spLocks noChangeShapeType="1"/>
          </p:cNvSpPr>
          <p:nvPr/>
        </p:nvSpPr>
        <p:spPr bwMode="auto">
          <a:xfrm flipH="1">
            <a:off x="2895600" y="4572000"/>
            <a:ext cx="1219200" cy="13716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3313" name="Line 18"/>
          <p:cNvSpPr>
            <a:spLocks noChangeShapeType="1"/>
          </p:cNvSpPr>
          <p:nvPr/>
        </p:nvSpPr>
        <p:spPr bwMode="auto">
          <a:xfrm>
            <a:off x="5486400" y="4114800"/>
            <a:ext cx="1600200" cy="762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3314" name="Line 19"/>
          <p:cNvSpPr>
            <a:spLocks noChangeShapeType="1"/>
          </p:cNvSpPr>
          <p:nvPr/>
        </p:nvSpPr>
        <p:spPr bwMode="auto">
          <a:xfrm>
            <a:off x="4800599" y="4701409"/>
            <a:ext cx="14288" cy="5334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3315" name="Line 20"/>
          <p:cNvSpPr>
            <a:spLocks noChangeShapeType="1"/>
          </p:cNvSpPr>
          <p:nvPr/>
        </p:nvSpPr>
        <p:spPr bwMode="auto">
          <a:xfrm>
            <a:off x="5410200" y="4724400"/>
            <a:ext cx="838200" cy="403225"/>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3316" name="Line 22"/>
          <p:cNvSpPr>
            <a:spLocks noChangeShapeType="1"/>
          </p:cNvSpPr>
          <p:nvPr/>
        </p:nvSpPr>
        <p:spPr bwMode="auto">
          <a:xfrm flipH="1" flipV="1">
            <a:off x="2438400" y="2895600"/>
            <a:ext cx="1585913" cy="60325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3317" name="Rectangle 23"/>
          <p:cNvSpPr>
            <a:spLocks noChangeArrowheads="1"/>
          </p:cNvSpPr>
          <p:nvPr/>
        </p:nvSpPr>
        <p:spPr bwMode="auto">
          <a:xfrm>
            <a:off x="685800" y="635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eaLnBrk="0" hangingPunct="0"/>
            <a:endParaRPr lang="en-US"/>
          </a:p>
        </p:txBody>
      </p:sp>
      <p:sp>
        <p:nvSpPr>
          <p:cNvPr id="183318" name="Rectangle 24"/>
          <p:cNvSpPr>
            <a:spLocks noChangeArrowheads="1"/>
          </p:cNvSpPr>
          <p:nvPr/>
        </p:nvSpPr>
        <p:spPr bwMode="auto">
          <a:xfrm>
            <a:off x="274638" y="252413"/>
            <a:ext cx="1841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r>
              <a:rPr lang="en-US" sz="1400">
                <a:latin typeface="Arial" charset="0"/>
              </a:rPr>
              <a:t/>
            </a:r>
            <a:br>
              <a:rPr lang="en-US" sz="1400">
                <a:latin typeface="Arial" charset="0"/>
              </a:rPr>
            </a:br>
            <a:endParaRPr lang="en-US" sz="1400">
              <a:latin typeface="Arial" charset="0"/>
            </a:endParaRPr>
          </a:p>
        </p:txBody>
      </p:sp>
      <p:sp>
        <p:nvSpPr>
          <p:cNvPr id="183319" name="Rectangle 25"/>
          <p:cNvSpPr>
            <a:spLocks noChangeArrowheads="1"/>
          </p:cNvSpPr>
          <p:nvPr/>
        </p:nvSpPr>
        <p:spPr bwMode="auto">
          <a:xfrm>
            <a:off x="274638" y="893763"/>
            <a:ext cx="184150" cy="80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sz="900">
              <a:latin typeface="Arial" charset="0"/>
            </a:endParaRPr>
          </a:p>
          <a:p>
            <a:r>
              <a:rPr lang="en-US" sz="1400">
                <a:latin typeface="Arial" charset="0"/>
              </a:rPr>
              <a:t/>
            </a:r>
            <a:br>
              <a:rPr lang="en-US" sz="1400">
                <a:latin typeface="Arial" charset="0"/>
              </a:rPr>
            </a:br>
            <a:endParaRPr lang="en-US" sz="1400">
              <a:latin typeface="Arial" charset="0"/>
            </a:endParaRPr>
          </a:p>
        </p:txBody>
      </p:sp>
      <p:sp>
        <p:nvSpPr>
          <p:cNvPr id="183320" name="Rectangle 26"/>
          <p:cNvSpPr>
            <a:spLocks noChangeArrowheads="1"/>
          </p:cNvSpPr>
          <p:nvPr/>
        </p:nvSpPr>
        <p:spPr bwMode="auto">
          <a:xfrm>
            <a:off x="274638" y="1703388"/>
            <a:ext cx="184150" cy="534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sz="900">
              <a:latin typeface="Arial" charset="0"/>
            </a:endParaRPr>
          </a:p>
          <a:p>
            <a:endParaRPr lang="en-US" sz="1400">
              <a:latin typeface="Arial" charset="0"/>
            </a:endParaRPr>
          </a:p>
        </p:txBody>
      </p:sp>
      <p:sp>
        <p:nvSpPr>
          <p:cNvPr id="183321" name="Rectangle 27"/>
          <p:cNvSpPr>
            <a:spLocks noChangeArrowheads="1"/>
          </p:cNvSpPr>
          <p:nvPr/>
        </p:nvSpPr>
        <p:spPr bwMode="auto">
          <a:xfrm>
            <a:off x="2057400" y="5860797"/>
            <a:ext cx="1676400"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sz="1400" dirty="0">
                <a:latin typeface="Tahoma" pitchFamily="34" charset="0"/>
                <a:cs typeface="Times New Roman" pitchFamily="18" charset="0"/>
              </a:rPr>
              <a:t>½ cup ice cream or frozen yogurt</a:t>
            </a:r>
          </a:p>
        </p:txBody>
      </p:sp>
      <p:pic>
        <p:nvPicPr>
          <p:cNvPr id="183322" name="Picture 3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67200" y="3657600"/>
            <a:ext cx="1038225"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3323" name="Text Box 8"/>
          <p:cNvSpPr txBox="1">
            <a:spLocks noChangeArrowheads="1"/>
          </p:cNvSpPr>
          <p:nvPr/>
        </p:nvSpPr>
        <p:spPr bwMode="auto">
          <a:xfrm>
            <a:off x="5181600" y="2362200"/>
            <a:ext cx="1295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a:latin typeface="Tahoma" pitchFamily="34" charset="0"/>
                <a:cs typeface="Times New Roman" pitchFamily="18" charset="0"/>
              </a:rPr>
              <a:t>½ cup regular jello</a:t>
            </a:r>
            <a:endParaRPr lang="en-US" sz="1400">
              <a:latin typeface="Tahoma" pitchFamily="34" charset="0"/>
            </a:endParaRPr>
          </a:p>
        </p:txBody>
      </p:sp>
      <p:pic>
        <p:nvPicPr>
          <p:cNvPr id="183324" name="Picture 38" descr="http://www.akakestrel.com/Images/food/watermelon-strawberry-sorbet.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77013" y="5049065"/>
            <a:ext cx="838200" cy="1082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3325" name="Picture 40" descr="http://www.wpclipart.com/food/desserts_snacks/ice_cream/sherbet.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484083" y="5296996"/>
            <a:ext cx="838200" cy="928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3326" name="Picture 43" descr="C:\Users\HP_Administrator\AppData\Local\Microsoft\Windows\Temporary Internet Files\Content.IE5\SES04SCU\MPj04243660000[1].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58718" y="1216507"/>
            <a:ext cx="1249988" cy="1249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3327" name="Picture 45" descr="http://joepastry.web.aplus.net/pics/jello.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410200" y="1524000"/>
            <a:ext cx="1166813" cy="874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3328" name="Picture 47" descr="http://upload.wikimedia.org/wikipedia/commons/1/18/Maple_syrup.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924800" y="1828800"/>
            <a:ext cx="608013" cy="1208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3329" name="Picture 48"/>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239000" y="3505200"/>
            <a:ext cx="1295400" cy="97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3330" name="Picture 50" descr="http://images.jupiterimages.com/common/detail/07/84/23238407.jp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505200" y="1600200"/>
            <a:ext cx="792163" cy="979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3331" name="Picture 53" descr="http://glutenfreecookingschool.com/wordpress/wp-content/uploads/2007/11/johns-peanut-butter-chocolate-chip-cookies.jp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79462" y="3440112"/>
            <a:ext cx="1506538" cy="1131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3332" name="Picture 55" descr="http://www.haagen-dazs.com/img_db/pro/pro_mc_101.gif"/>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2057400" y="4943714"/>
            <a:ext cx="1143000" cy="949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dirty="0" smtClean="0"/>
              <a:t>Carb  Counting - Sweets</a:t>
            </a:r>
            <a:endParaRPr lang="en-US" dirty="0"/>
          </a:p>
        </p:txBody>
      </p:sp>
      <p:sp>
        <p:nvSpPr>
          <p:cNvPr id="183307" name="Text Box 12"/>
          <p:cNvSpPr txBox="1">
            <a:spLocks noChangeArrowheads="1"/>
          </p:cNvSpPr>
          <p:nvPr/>
        </p:nvSpPr>
        <p:spPr bwMode="auto">
          <a:xfrm>
            <a:off x="6477000" y="132557"/>
            <a:ext cx="2134394" cy="990600"/>
          </a:xfrm>
          <a:prstGeom prst="rect">
            <a:avLst/>
          </a:prstGeom>
          <a:solidFill>
            <a:srgbClr val="FFFFFF"/>
          </a:solidFill>
          <a:ln w="9525">
            <a:solidFill>
              <a:srgbClr val="000000"/>
            </a:solidFill>
            <a:miter lim="800000"/>
            <a:headEnd/>
            <a:tailEnd/>
          </a:ln>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2000" dirty="0">
                <a:solidFill>
                  <a:schemeClr val="accent2">
                    <a:lumMod val="50000"/>
                  </a:schemeClr>
                </a:solidFill>
                <a:latin typeface="Tahoma" pitchFamily="34" charset="0"/>
              </a:rPr>
              <a:t>Each Food has:</a:t>
            </a:r>
          </a:p>
          <a:p>
            <a:pPr eaLnBrk="1" hangingPunct="1"/>
            <a:r>
              <a:rPr lang="en-US" sz="2000" dirty="0">
                <a:solidFill>
                  <a:schemeClr val="accent2">
                    <a:lumMod val="50000"/>
                  </a:schemeClr>
                </a:solidFill>
                <a:latin typeface="Tahoma" pitchFamily="34" charset="0"/>
                <a:cs typeface="Times New Roman" pitchFamily="18" charset="0"/>
              </a:rPr>
              <a:t>      Calories vary</a:t>
            </a:r>
            <a:endParaRPr lang="en-US" sz="2000" dirty="0">
              <a:solidFill>
                <a:schemeClr val="accent2">
                  <a:lumMod val="50000"/>
                </a:schemeClr>
              </a:solidFill>
              <a:latin typeface="Tahoma" pitchFamily="34" charset="0"/>
            </a:endParaRPr>
          </a:p>
          <a:p>
            <a:pPr eaLnBrk="1" hangingPunct="1"/>
            <a:r>
              <a:rPr lang="en-US" sz="2000" dirty="0">
                <a:solidFill>
                  <a:schemeClr val="accent2">
                    <a:lumMod val="50000"/>
                  </a:schemeClr>
                </a:solidFill>
                <a:latin typeface="Tahoma" pitchFamily="34" charset="0"/>
                <a:cs typeface="Times New Roman" pitchFamily="18" charset="0"/>
              </a:rPr>
              <a:t>    15 grams carb</a:t>
            </a:r>
            <a:endParaRPr lang="en-US" sz="2000" dirty="0">
              <a:solidFill>
                <a:schemeClr val="accent2">
                  <a:lumMod val="50000"/>
                </a:schemeClr>
              </a:solidFill>
              <a:latin typeface="Tahoma" pitchFamily="34" charset="0"/>
            </a:endParaRPr>
          </a:p>
          <a:p>
            <a:pPr eaLnBrk="1" hangingPunct="1"/>
            <a:endParaRPr lang="en-US" sz="1400" dirty="0">
              <a:solidFill>
                <a:srgbClr val="0066FF"/>
              </a:solidFill>
              <a:latin typeface="Arial" charset="0"/>
            </a:endParaRPr>
          </a:p>
        </p:txBody>
      </p:sp>
      <p:sp>
        <p:nvSpPr>
          <p:cNvPr id="183303" name="Text Box 7"/>
          <p:cNvSpPr txBox="1">
            <a:spLocks noChangeArrowheads="1"/>
          </p:cNvSpPr>
          <p:nvPr/>
        </p:nvSpPr>
        <p:spPr bwMode="auto">
          <a:xfrm>
            <a:off x="4097942" y="5898384"/>
            <a:ext cx="2133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dirty="0">
                <a:latin typeface="Tahoma" pitchFamily="34" charset="0"/>
                <a:cs typeface="Times New Roman" pitchFamily="18" charset="0"/>
              </a:rPr>
              <a:t>½ cup sherbet</a:t>
            </a:r>
            <a:endParaRPr lang="en-US" sz="1400" dirty="0">
              <a:latin typeface="Tahoma" pitchFamily="34" charset="0"/>
            </a:endParaRPr>
          </a:p>
          <a:p>
            <a:pPr eaLnBrk="1" hangingPunct="1"/>
            <a:endParaRPr lang="en-US" sz="1400" dirty="0">
              <a:latin typeface="Tahoma" pitchFamily="34" charset="0"/>
            </a:endParaRPr>
          </a:p>
        </p:txBody>
      </p:sp>
    </p:spTree>
    <p:custDataLst>
      <p:tags r:id="rId1"/>
    </p:custDataLst>
    <p:extLst>
      <p:ext uri="{BB962C8B-B14F-4D97-AF65-F5344CB8AC3E}">
        <p14:creationId xmlns:p14="http://schemas.microsoft.com/office/powerpoint/2010/main" val="37251734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4786" name="Rectangle 2"/>
          <p:cNvSpPr>
            <a:spLocks noGrp="1" noChangeArrowheads="1"/>
          </p:cNvSpPr>
          <p:nvPr>
            <p:ph type="title"/>
          </p:nvPr>
        </p:nvSpPr>
        <p:spPr/>
        <p:txBody>
          <a:bodyPr/>
          <a:lstStyle/>
          <a:p>
            <a:pPr eaLnBrk="1" hangingPunct="1">
              <a:buFont typeface="Monotype Sorts" pitchFamily="2" charset="2"/>
              <a:buNone/>
            </a:pPr>
            <a:r>
              <a:rPr lang="en-US" sz="4400" dirty="0" smtClean="0"/>
              <a:t>Using Alcohol Safely</a:t>
            </a:r>
            <a:endParaRPr lang="en-US" dirty="0" smtClean="0">
              <a:sym typeface="Monotype Sorts" pitchFamily="2" charset="2"/>
            </a:endParaRPr>
          </a:p>
        </p:txBody>
      </p:sp>
      <p:sp>
        <p:nvSpPr>
          <p:cNvPr id="374787" name="Rectangle 3"/>
          <p:cNvSpPr>
            <a:spLocks noGrp="1" noChangeArrowheads="1"/>
          </p:cNvSpPr>
          <p:nvPr>
            <p:ph sz="quarter" idx="1"/>
          </p:nvPr>
        </p:nvSpPr>
        <p:spPr/>
        <p:txBody>
          <a:bodyPr>
            <a:normAutofit/>
          </a:bodyPr>
          <a:lstStyle/>
          <a:p>
            <a:r>
              <a:rPr lang="en-US" dirty="0" smtClean="0"/>
              <a:t>Women- 1 or fewer alcoholic drinks a day </a:t>
            </a:r>
          </a:p>
          <a:p>
            <a:r>
              <a:rPr lang="en-US" dirty="0" smtClean="0"/>
              <a:t>Men 2 or fewer alcoholic drinks a day</a:t>
            </a:r>
          </a:p>
          <a:p>
            <a:pPr lvl="1"/>
            <a:r>
              <a:rPr lang="en-US" dirty="0" smtClean="0"/>
              <a:t>1 alcoholic drink equals</a:t>
            </a:r>
          </a:p>
          <a:p>
            <a:pPr lvl="2"/>
            <a:r>
              <a:rPr lang="en-US" dirty="0" smtClean="0"/>
              <a:t>12 </a:t>
            </a:r>
            <a:r>
              <a:rPr lang="en-US" dirty="0" err="1" smtClean="0"/>
              <a:t>oz</a:t>
            </a:r>
            <a:r>
              <a:rPr lang="en-US" dirty="0" smtClean="0"/>
              <a:t> beer, 5 </a:t>
            </a:r>
            <a:r>
              <a:rPr lang="en-US" dirty="0" err="1" smtClean="0"/>
              <a:t>oz</a:t>
            </a:r>
            <a:r>
              <a:rPr lang="en-US" dirty="0" smtClean="0"/>
              <a:t> glass of wine, or  1.5 </a:t>
            </a:r>
            <a:r>
              <a:rPr lang="en-US" dirty="0" err="1" smtClean="0"/>
              <a:t>oz</a:t>
            </a:r>
            <a:r>
              <a:rPr lang="en-US" dirty="0" smtClean="0"/>
              <a:t> distilled spirits (vodka, gin </a:t>
            </a:r>
            <a:r>
              <a:rPr lang="en-US" dirty="0" err="1" smtClean="0"/>
              <a:t>etc</a:t>
            </a:r>
            <a:r>
              <a:rPr lang="en-US" dirty="0" smtClean="0"/>
              <a:t>)</a:t>
            </a:r>
          </a:p>
          <a:p>
            <a:r>
              <a:rPr lang="en-US" dirty="0" smtClean="0"/>
              <a:t>If drink, limit amount and drink w/ food. </a:t>
            </a:r>
          </a:p>
          <a:p>
            <a:r>
              <a:rPr lang="en-US" dirty="0" smtClean="0"/>
              <a:t>Ask HCP if safe for you to drink. Tell them your usual quantity and frequency.  </a:t>
            </a:r>
          </a:p>
          <a:p>
            <a:pPr eaLnBrk="1" hangingPunct="1"/>
            <a:r>
              <a:rPr lang="en-US" dirty="0" smtClean="0"/>
              <a:t> Can cause hypo and worsen neuropathy</a:t>
            </a:r>
          </a:p>
        </p:txBody>
      </p:sp>
      <p:pic>
        <p:nvPicPr>
          <p:cNvPr id="2" name="Picture 1"/>
          <p:cNvPicPr>
            <a:picLocks noChangeAspect="1"/>
          </p:cNvPicPr>
          <p:nvPr/>
        </p:nvPicPr>
        <p:blipFill>
          <a:blip r:embed="rId4"/>
          <a:stretch>
            <a:fillRect/>
          </a:stretch>
        </p:blipFill>
        <p:spPr>
          <a:xfrm>
            <a:off x="7292341" y="1524000"/>
            <a:ext cx="1991266" cy="2891455"/>
          </a:xfrm>
          <a:prstGeom prst="rect">
            <a:avLst/>
          </a:prstGeom>
        </p:spPr>
      </p:pic>
    </p:spTree>
    <p:custDataLst>
      <p:tags r:id="rId1"/>
    </p:custDataLst>
    <p:extLst>
      <p:ext uri="{BB962C8B-B14F-4D97-AF65-F5344CB8AC3E}">
        <p14:creationId xmlns:p14="http://schemas.microsoft.com/office/powerpoint/2010/main" val="31016657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90467" name="Object 3"/>
          <p:cNvGraphicFramePr>
            <a:graphicFrameLocks noGrp="1" noChangeAspect="1"/>
          </p:cNvGraphicFramePr>
          <p:nvPr>
            <p:ph sz="quarter" idx="1"/>
            <p:extLst/>
          </p:nvPr>
        </p:nvGraphicFramePr>
        <p:xfrm>
          <a:off x="533400" y="1447800"/>
          <a:ext cx="7924800" cy="4708525"/>
        </p:xfrm>
        <a:graphic>
          <a:graphicData uri="http://schemas.openxmlformats.org/presentationml/2006/ole">
            <mc:AlternateContent xmlns:mc="http://schemas.openxmlformats.org/markup-compatibility/2006">
              <mc:Choice xmlns:v="urn:schemas-microsoft-com:vml" Requires="v">
                <p:oleObj spid="_x0000_s78883" name="Document" r:id="rId4" imgW="7979509" imgH="5280261" progId="Word.Document.8">
                  <p:embed/>
                </p:oleObj>
              </mc:Choice>
              <mc:Fallback>
                <p:oleObj name="Document" r:id="rId4" imgW="7979509" imgH="5280261" progId="Word.Document.8">
                  <p:embed/>
                  <p:pic>
                    <p:nvPicPr>
                      <p:cNvPr id="0" name=""/>
                      <p:cNvPicPr>
                        <a:picLocks noChangeAspect="1" noChangeArrowheads="1"/>
                      </p:cNvPicPr>
                      <p:nvPr/>
                    </p:nvPicPr>
                    <p:blipFill>
                      <a:blip r:embed="rId5"/>
                      <a:srcRect/>
                      <a:stretch>
                        <a:fillRect/>
                      </a:stretch>
                    </p:blipFill>
                    <p:spPr bwMode="auto">
                      <a:xfrm>
                        <a:off x="533400" y="1447800"/>
                        <a:ext cx="7924800" cy="4708525"/>
                      </a:xfrm>
                      <a:prstGeom prst="rect">
                        <a:avLst/>
                      </a:prstGeom>
                      <a:noFill/>
                      <a:ln>
                        <a:noFill/>
                      </a:ln>
                      <a:effectLst/>
                      <a:extLst/>
                    </p:spPr>
                  </p:pic>
                </p:oleObj>
              </mc:Fallback>
            </mc:AlternateContent>
          </a:graphicData>
        </a:graphic>
      </p:graphicFrame>
      <p:sp>
        <p:nvSpPr>
          <p:cNvPr id="2" name="Title 1"/>
          <p:cNvSpPr>
            <a:spLocks noGrp="1"/>
          </p:cNvSpPr>
          <p:nvPr>
            <p:ph type="title"/>
          </p:nvPr>
        </p:nvSpPr>
        <p:spPr/>
        <p:txBody>
          <a:bodyPr/>
          <a:lstStyle/>
          <a:p>
            <a:r>
              <a:rPr lang="en-US" dirty="0" smtClean="0"/>
              <a:t>Ms. Gonzales’ Daily Meal plan</a:t>
            </a:r>
            <a:endParaRPr lang="en-US" dirty="0"/>
          </a:p>
        </p:txBody>
      </p:sp>
    </p:spTree>
    <p:custDataLst>
      <p:tags r:id="rId2"/>
    </p:custDataLst>
    <p:extLst>
      <p:ext uri="{BB962C8B-B14F-4D97-AF65-F5344CB8AC3E}">
        <p14:creationId xmlns:p14="http://schemas.microsoft.com/office/powerpoint/2010/main" val="1076825249"/>
      </p:ext>
    </p:extLst>
  </p:cSld>
  <p:clrMapOvr>
    <a:masterClrMapping/>
  </p:clrMapOvr>
  <p:transition/>
  <p:timing>
    <p:tnLst>
      <p:par>
        <p:cTn id="1" dur="indefinite" restart="never" nodeType="tmRoot"/>
      </p:par>
    </p:tnLst>
  </p:timing>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0930" name="Rectangle 2"/>
          <p:cNvSpPr>
            <a:spLocks noGrp="1" noChangeArrowheads="1"/>
          </p:cNvSpPr>
          <p:nvPr>
            <p:ph type="title"/>
          </p:nvPr>
        </p:nvSpPr>
        <p:spPr/>
        <p:txBody>
          <a:bodyPr/>
          <a:lstStyle/>
          <a:p>
            <a:pPr eaLnBrk="1" hangingPunct="1"/>
            <a:r>
              <a:rPr lang="en-US" smtClean="0"/>
              <a:t>Resources</a:t>
            </a:r>
          </a:p>
        </p:txBody>
      </p:sp>
      <p:sp>
        <p:nvSpPr>
          <p:cNvPr id="380931" name="Rectangle 3"/>
          <p:cNvSpPr>
            <a:spLocks noGrp="1" noChangeArrowheads="1"/>
          </p:cNvSpPr>
          <p:nvPr>
            <p:ph sz="quarter" idx="1"/>
          </p:nvPr>
        </p:nvSpPr>
        <p:spPr/>
        <p:txBody>
          <a:bodyPr>
            <a:normAutofit/>
          </a:bodyPr>
          <a:lstStyle/>
          <a:p>
            <a:pPr eaLnBrk="1" hangingPunct="1">
              <a:lnSpc>
                <a:spcPct val="90000"/>
              </a:lnSpc>
            </a:pPr>
            <a:r>
              <a:rPr lang="en-US" sz="2800" smtClean="0">
                <a:hlinkClick r:id="rId4"/>
              </a:rPr>
              <a:t>www.eatright.org</a:t>
            </a:r>
            <a:r>
              <a:rPr lang="en-US" sz="2800" smtClean="0"/>
              <a:t> American Dietetic Association website for nutrition information, resources, and access to Registered Dietitians</a:t>
            </a:r>
          </a:p>
          <a:p>
            <a:pPr eaLnBrk="1" hangingPunct="1">
              <a:lnSpc>
                <a:spcPct val="90000"/>
              </a:lnSpc>
            </a:pPr>
            <a:r>
              <a:rPr lang="en-US" sz="2800" smtClean="0">
                <a:hlinkClick r:id="rId5"/>
              </a:rPr>
              <a:t>www.diabetes.org</a:t>
            </a:r>
            <a:r>
              <a:rPr lang="en-US" sz="2800" smtClean="0"/>
              <a:t> American Diabetes Association website, advocates to prevent, cure and improve the lives of all people affected diabetes</a:t>
            </a:r>
          </a:p>
          <a:p>
            <a:pPr eaLnBrk="1" hangingPunct="1">
              <a:lnSpc>
                <a:spcPct val="90000"/>
              </a:lnSpc>
            </a:pPr>
            <a:r>
              <a:rPr lang="en-US" sz="2800" smtClean="0">
                <a:hlinkClick r:id="rId6"/>
              </a:rPr>
              <a:t>www.americanheart.org</a:t>
            </a:r>
            <a:r>
              <a:rPr lang="en-US" sz="2800" smtClean="0"/>
              <a:t> American Heart Association website; resources, recipes and tips; learn about  efforts to reduce death caused by cardiovascular disease</a:t>
            </a:r>
          </a:p>
          <a:p>
            <a:pPr eaLnBrk="1" hangingPunct="1">
              <a:lnSpc>
                <a:spcPct val="90000"/>
              </a:lnSpc>
            </a:pPr>
            <a:r>
              <a:rPr lang="en-US" sz="2800" smtClean="0">
                <a:hlinkClick r:id="rId7"/>
              </a:rPr>
              <a:t>www.dce.org/publications/education-handouts/</a:t>
            </a:r>
            <a:endParaRPr lang="en-US" sz="2800" smtClean="0"/>
          </a:p>
          <a:p>
            <a:pPr eaLnBrk="1" hangingPunct="1">
              <a:lnSpc>
                <a:spcPct val="90000"/>
              </a:lnSpc>
            </a:pPr>
            <a:endParaRPr lang="en-US" sz="2800" smtClean="0"/>
          </a:p>
          <a:p>
            <a:pPr eaLnBrk="1" hangingPunct="1">
              <a:lnSpc>
                <a:spcPct val="90000"/>
              </a:lnSpc>
            </a:pPr>
            <a:endParaRPr lang="en-US" sz="2800" smtClean="0"/>
          </a:p>
        </p:txBody>
      </p:sp>
    </p:spTree>
    <p:custDataLst>
      <p:tags r:id="rId1"/>
    </p:custDataLst>
    <p:extLst>
      <p:ext uri="{BB962C8B-B14F-4D97-AF65-F5344CB8AC3E}">
        <p14:creationId xmlns:p14="http://schemas.microsoft.com/office/powerpoint/2010/main" val="2907955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2978" name="Rectangle 2"/>
          <p:cNvSpPr>
            <a:spLocks noGrp="1" noChangeArrowheads="1"/>
          </p:cNvSpPr>
          <p:nvPr>
            <p:ph type="title"/>
          </p:nvPr>
        </p:nvSpPr>
        <p:spPr/>
        <p:txBody>
          <a:bodyPr/>
          <a:lstStyle/>
          <a:p>
            <a:pPr eaLnBrk="1" hangingPunct="1"/>
            <a:r>
              <a:rPr lang="en-US" smtClean="0"/>
              <a:t>Resources</a:t>
            </a:r>
          </a:p>
        </p:txBody>
      </p:sp>
      <p:sp>
        <p:nvSpPr>
          <p:cNvPr id="382979" name="Rectangle 3"/>
          <p:cNvSpPr>
            <a:spLocks noGrp="1" noChangeArrowheads="1"/>
          </p:cNvSpPr>
          <p:nvPr>
            <p:ph sz="quarter" idx="1"/>
          </p:nvPr>
        </p:nvSpPr>
        <p:spPr/>
        <p:txBody>
          <a:bodyPr/>
          <a:lstStyle/>
          <a:p>
            <a:pPr eaLnBrk="1" hangingPunct="1"/>
            <a:r>
              <a:rPr lang="en-US" smtClean="0">
                <a:hlinkClick r:id="rId4"/>
              </a:rPr>
              <a:t>www.nhlbi.nih.gov</a:t>
            </a:r>
            <a:r>
              <a:rPr lang="en-US" smtClean="0"/>
              <a:t>  contains information for professionals and the general public about heart and vascular diseases, lung diseases, blood diseases.</a:t>
            </a:r>
          </a:p>
          <a:p>
            <a:pPr eaLnBrk="1" hangingPunct="1"/>
            <a:r>
              <a:rPr lang="en-US" smtClean="0">
                <a:hlinkClick r:id="rId5"/>
              </a:rPr>
              <a:t>www.niddk.nih.gov</a:t>
            </a:r>
            <a:r>
              <a:rPr lang="en-US" smtClean="0"/>
              <a:t>  National Institute of Diabetes and Digestive and Kidney</a:t>
            </a:r>
            <a:r>
              <a:rPr lang="en-US" b="1" smtClean="0"/>
              <a:t> </a:t>
            </a:r>
            <a:r>
              <a:rPr lang="en-US" smtClean="0"/>
              <a:t>Diseases (NIDDK) information and resources clearinghouse.</a:t>
            </a:r>
          </a:p>
          <a:p>
            <a:pPr eaLnBrk="1" hangingPunct="1"/>
            <a:endParaRPr lang="en-US" smtClean="0"/>
          </a:p>
        </p:txBody>
      </p:sp>
    </p:spTree>
    <p:custDataLst>
      <p:tags r:id="rId1"/>
    </p:custDataLst>
    <p:extLst>
      <p:ext uri="{BB962C8B-B14F-4D97-AF65-F5344CB8AC3E}">
        <p14:creationId xmlns:p14="http://schemas.microsoft.com/office/powerpoint/2010/main" val="20896713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a:xfrm>
            <a:off x="457200" y="311795"/>
            <a:ext cx="8229600" cy="1295400"/>
          </a:xfrm>
        </p:spPr>
        <p:txBody>
          <a:bodyPr>
            <a:normAutofit/>
          </a:bodyPr>
          <a:lstStyle/>
          <a:p>
            <a:pPr eaLnBrk="1" hangingPunct="1"/>
            <a:r>
              <a:rPr lang="en-US" sz="3600" b="1" dirty="0" smtClean="0"/>
              <a:t>Diabetes Bingo - “</a:t>
            </a:r>
            <a:r>
              <a:rPr lang="en-US" sz="3600" b="1" dirty="0" err="1" smtClean="0"/>
              <a:t>DiaBingo</a:t>
            </a:r>
            <a:r>
              <a:rPr lang="en-US" sz="3600" b="1" dirty="0" smtClean="0"/>
              <a:t>”</a:t>
            </a:r>
            <a:br>
              <a:rPr lang="en-US" sz="3600" b="1" dirty="0" smtClean="0"/>
            </a:br>
            <a:r>
              <a:rPr lang="en-US" sz="3600" b="1" dirty="0" smtClean="0"/>
              <a:t>Shout out Right Answer</a:t>
            </a:r>
          </a:p>
        </p:txBody>
      </p:sp>
      <p:sp>
        <p:nvSpPr>
          <p:cNvPr id="1678339" name="Rectangle 3"/>
          <p:cNvSpPr>
            <a:spLocks noGrp="1" noChangeArrowheads="1"/>
          </p:cNvSpPr>
          <p:nvPr>
            <p:ph sz="quarter" idx="1"/>
          </p:nvPr>
        </p:nvSpPr>
        <p:spPr/>
        <p:txBody>
          <a:bodyPr/>
          <a:lstStyle/>
          <a:p>
            <a:pPr marL="0" indent="0" eaLnBrk="1" hangingPunct="1">
              <a:buNone/>
              <a:defRPr/>
            </a:pPr>
            <a:r>
              <a:rPr lang="en-US" b="1" dirty="0" smtClean="0"/>
              <a:t> </a:t>
            </a:r>
          </a:p>
        </p:txBody>
      </p:sp>
      <p:pic>
        <p:nvPicPr>
          <p:cNvPr id="53252" name="Picture 4" descr="MCj03361540000[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24000" y="1698538"/>
            <a:ext cx="5726113" cy="44584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21093030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Rectangle 1026"/>
          <p:cNvSpPr>
            <a:spLocks noGrp="1" noChangeArrowheads="1"/>
          </p:cNvSpPr>
          <p:nvPr>
            <p:ph type="title"/>
          </p:nvPr>
        </p:nvSpPr>
        <p:spPr>
          <a:xfrm>
            <a:off x="304800" y="304800"/>
            <a:ext cx="8305800" cy="868363"/>
          </a:xfrm>
        </p:spPr>
        <p:txBody>
          <a:bodyPr/>
          <a:lstStyle/>
          <a:p>
            <a:pPr eaLnBrk="1" hangingPunct="1"/>
            <a:r>
              <a:rPr lang="en-US" dirty="0" err="1" smtClean="0">
                <a:solidFill>
                  <a:schemeClr val="tx1">
                    <a:lumMod val="95000"/>
                    <a:lumOff val="5000"/>
                  </a:schemeClr>
                </a:solidFill>
              </a:rPr>
              <a:t>DiaBingo</a:t>
            </a:r>
            <a:r>
              <a:rPr lang="en-US" dirty="0" smtClean="0">
                <a:solidFill>
                  <a:schemeClr val="tx1">
                    <a:lumMod val="95000"/>
                    <a:lumOff val="5000"/>
                  </a:schemeClr>
                </a:solidFill>
              </a:rPr>
              <a:t> - N</a:t>
            </a:r>
          </a:p>
        </p:txBody>
      </p:sp>
      <p:sp>
        <p:nvSpPr>
          <p:cNvPr id="1734659" name="Rectangle 1027"/>
          <p:cNvSpPr>
            <a:spLocks noGrp="1" noChangeArrowheads="1"/>
          </p:cNvSpPr>
          <p:nvPr>
            <p:ph type="body" idx="1"/>
          </p:nvPr>
        </p:nvSpPr>
        <p:spPr>
          <a:xfrm>
            <a:off x="457200" y="1295400"/>
            <a:ext cx="8686800" cy="6629400"/>
          </a:xfrm>
        </p:spPr>
        <p:txBody>
          <a:bodyPr/>
          <a:lstStyle/>
          <a:p>
            <a:pPr marL="609600" indent="-609600" eaLnBrk="1" hangingPunct="1">
              <a:lnSpc>
                <a:spcPct val="80000"/>
              </a:lnSpc>
              <a:buFont typeface="Wingdings" pitchFamily="2" charset="2"/>
              <a:buNone/>
              <a:defRPr/>
            </a:pPr>
            <a:r>
              <a:rPr lang="en-US" sz="1600" b="1" dirty="0" smtClean="0"/>
              <a:t>N</a:t>
            </a:r>
            <a:r>
              <a:rPr lang="en-US" sz="1600" dirty="0" smtClean="0"/>
              <a:t> </a:t>
            </a:r>
            <a:r>
              <a:rPr lang="en-US" sz="2000" dirty="0" smtClean="0"/>
              <a:t>Injected hormone called an </a:t>
            </a:r>
            <a:r>
              <a:rPr lang="en-US" sz="2000" dirty="0" err="1" smtClean="0"/>
              <a:t>incretin</a:t>
            </a:r>
            <a:r>
              <a:rPr lang="en-US" sz="2000" dirty="0" smtClean="0"/>
              <a:t> mimetic				 </a:t>
            </a:r>
            <a:endParaRPr lang="en-US" sz="2000" b="1" dirty="0" smtClean="0"/>
          </a:p>
          <a:p>
            <a:pPr marL="609600" indent="-609600" eaLnBrk="1" hangingPunct="1">
              <a:lnSpc>
                <a:spcPct val="80000"/>
              </a:lnSpc>
              <a:buFont typeface="Wingdings" pitchFamily="2" charset="2"/>
              <a:buNone/>
              <a:defRPr/>
            </a:pPr>
            <a:r>
              <a:rPr lang="en-US" sz="2000" b="1" dirty="0" smtClean="0"/>
              <a:t>N</a:t>
            </a:r>
            <a:r>
              <a:rPr lang="en-US" sz="2000" dirty="0" smtClean="0"/>
              <a:t> DPP demonstrated that exercise and diet reduced risk of DM by ___%	 </a:t>
            </a:r>
            <a:endParaRPr lang="en-US" sz="2000" b="1" dirty="0" smtClean="0"/>
          </a:p>
          <a:p>
            <a:pPr marL="609600" indent="-609600" eaLnBrk="1" hangingPunct="1">
              <a:lnSpc>
                <a:spcPct val="80000"/>
              </a:lnSpc>
              <a:buFont typeface="Wingdings" pitchFamily="2" charset="2"/>
              <a:buNone/>
              <a:defRPr/>
            </a:pPr>
            <a:r>
              <a:rPr lang="en-US" sz="2000" b="1" dirty="0" smtClean="0"/>
              <a:t>N</a:t>
            </a:r>
            <a:r>
              <a:rPr lang="en-US" sz="2000" dirty="0" smtClean="0"/>
              <a:t> An _______a day can help prevent heart attack and stroke		</a:t>
            </a:r>
          </a:p>
          <a:p>
            <a:pPr marL="609600" indent="-609600" eaLnBrk="1" hangingPunct="1">
              <a:lnSpc>
                <a:spcPct val="80000"/>
              </a:lnSpc>
              <a:buFont typeface="Wingdings" pitchFamily="2" charset="2"/>
              <a:buNone/>
              <a:defRPr/>
            </a:pPr>
            <a:r>
              <a:rPr lang="en-US" sz="2000" b="1" dirty="0" smtClean="0"/>
              <a:t>N</a:t>
            </a:r>
            <a:r>
              <a:rPr lang="en-US" sz="2000" dirty="0" smtClean="0"/>
              <a:t> Rebound hyperglycemia						 </a:t>
            </a:r>
            <a:endParaRPr lang="en-US" sz="2000" b="1" dirty="0" smtClean="0"/>
          </a:p>
          <a:p>
            <a:pPr marL="609600" indent="-609600" eaLnBrk="1" hangingPunct="1">
              <a:lnSpc>
                <a:spcPct val="80000"/>
              </a:lnSpc>
              <a:buFont typeface="Wingdings" pitchFamily="2" charset="2"/>
              <a:buNone/>
              <a:defRPr/>
            </a:pPr>
            <a:r>
              <a:rPr lang="en-US" sz="2000" b="1" dirty="0" smtClean="0"/>
              <a:t>N</a:t>
            </a:r>
            <a:r>
              <a:rPr lang="en-US" sz="2000" dirty="0" smtClean="0"/>
              <a:t> Scare tactics are effective at motivating patients to change behavior		 </a:t>
            </a:r>
            <a:endParaRPr lang="en-US" sz="2000" b="1" dirty="0" smtClean="0"/>
          </a:p>
          <a:p>
            <a:pPr marL="609600" indent="-609600" eaLnBrk="1" hangingPunct="1">
              <a:lnSpc>
                <a:spcPct val="80000"/>
              </a:lnSpc>
              <a:buFont typeface="Wingdings" pitchFamily="2" charset="2"/>
              <a:buNone/>
              <a:defRPr/>
            </a:pPr>
            <a:r>
              <a:rPr lang="en-US" sz="2000" b="1" dirty="0" smtClean="0"/>
              <a:t>N</a:t>
            </a:r>
            <a:r>
              <a:rPr lang="en-US" sz="2000" dirty="0" smtClean="0"/>
              <a:t> Losing ___ % of body weight, can improve blood glucose, BP, lipids	 </a:t>
            </a:r>
            <a:endParaRPr lang="en-US" sz="2000" b="1" dirty="0" smtClean="0"/>
          </a:p>
          <a:p>
            <a:pPr marL="609600" indent="-609600" eaLnBrk="1" hangingPunct="1">
              <a:lnSpc>
                <a:spcPct val="80000"/>
              </a:lnSpc>
              <a:buFont typeface="Wingdings" pitchFamily="2" charset="2"/>
              <a:buNone/>
              <a:defRPr/>
            </a:pPr>
            <a:r>
              <a:rPr lang="en-US" sz="2000" b="1" dirty="0" smtClean="0"/>
              <a:t>N</a:t>
            </a:r>
            <a:r>
              <a:rPr lang="en-US" sz="2000" dirty="0" smtClean="0"/>
              <a:t> Drugs that can cause hyperglycemia					  </a:t>
            </a:r>
            <a:endParaRPr lang="en-US" sz="2000" b="1" dirty="0" smtClean="0"/>
          </a:p>
          <a:p>
            <a:pPr marL="609600" indent="-609600" eaLnBrk="1" hangingPunct="1">
              <a:lnSpc>
                <a:spcPct val="80000"/>
              </a:lnSpc>
              <a:buFont typeface="Wingdings" pitchFamily="2" charset="2"/>
              <a:buNone/>
              <a:defRPr/>
            </a:pPr>
            <a:r>
              <a:rPr lang="en-US" sz="2000" b="1" dirty="0" smtClean="0"/>
              <a:t>N</a:t>
            </a:r>
            <a:r>
              <a:rPr lang="en-US" sz="2000" dirty="0" smtClean="0"/>
              <a:t> 2/3 cups of rice equals ______ serving carbohydrate			 </a:t>
            </a:r>
            <a:endParaRPr lang="en-US" sz="2000" b="1" dirty="0" smtClean="0"/>
          </a:p>
          <a:p>
            <a:pPr marL="609600" indent="-609600" eaLnBrk="1" hangingPunct="1">
              <a:lnSpc>
                <a:spcPct val="80000"/>
              </a:lnSpc>
              <a:buFont typeface="Wingdings" pitchFamily="2" charset="2"/>
              <a:buNone/>
              <a:defRPr/>
            </a:pPr>
            <a:r>
              <a:rPr lang="en-US" sz="2000" b="1" dirty="0" smtClean="0"/>
              <a:t>N</a:t>
            </a:r>
            <a:r>
              <a:rPr lang="en-US" sz="2000" dirty="0" smtClean="0"/>
              <a:t> A1c of 7% equals glucose of					 </a:t>
            </a:r>
            <a:endParaRPr lang="en-US" sz="2000" b="1" dirty="0" smtClean="0"/>
          </a:p>
          <a:p>
            <a:pPr marL="609600" indent="-609600" eaLnBrk="1" hangingPunct="1">
              <a:lnSpc>
                <a:spcPct val="80000"/>
              </a:lnSpc>
              <a:buFont typeface="Wingdings" pitchFamily="2" charset="2"/>
              <a:buNone/>
              <a:defRPr/>
            </a:pPr>
            <a:r>
              <a:rPr lang="en-US" sz="2000" b="1" dirty="0" smtClean="0"/>
              <a:t>N</a:t>
            </a:r>
            <a:r>
              <a:rPr lang="en-US" sz="2000" dirty="0" smtClean="0"/>
              <a:t> One % drop in A1c reduces risk of complications by ___ %			 </a:t>
            </a:r>
            <a:endParaRPr lang="en-US" sz="2000" b="1" dirty="0" smtClean="0"/>
          </a:p>
          <a:p>
            <a:pPr marL="609600" indent="-609600" eaLnBrk="1" hangingPunct="1">
              <a:lnSpc>
                <a:spcPct val="80000"/>
              </a:lnSpc>
              <a:buFont typeface="Wingdings" pitchFamily="2" charset="2"/>
              <a:buNone/>
              <a:defRPr/>
            </a:pPr>
            <a:r>
              <a:rPr lang="en-US" sz="2000" b="1" dirty="0" smtClean="0"/>
              <a:t>N</a:t>
            </a:r>
            <a:r>
              <a:rPr lang="en-US" sz="2000" dirty="0" smtClean="0"/>
              <a:t> 1 gm of fat equal _____kilo/calories</a:t>
            </a:r>
            <a:br>
              <a:rPr lang="en-US" sz="2000" dirty="0" smtClean="0"/>
            </a:br>
            <a:endParaRPr lang="en-US" sz="2000" dirty="0" smtClean="0"/>
          </a:p>
          <a:p>
            <a:pPr marL="609600" indent="-609600" eaLnBrk="1" hangingPunct="1">
              <a:lnSpc>
                <a:spcPct val="80000"/>
              </a:lnSpc>
              <a:spcBef>
                <a:spcPct val="0"/>
              </a:spcBef>
              <a:buFont typeface="Wingdings" pitchFamily="2" charset="2"/>
              <a:buNone/>
              <a:defRPr/>
            </a:pPr>
            <a:r>
              <a:rPr lang="en-US" sz="2000" b="1" dirty="0" smtClean="0"/>
              <a:t>N</a:t>
            </a:r>
            <a:r>
              <a:rPr lang="en-US" sz="2000" dirty="0" smtClean="0"/>
              <a:t> Metabolic syndrome = hyperglycemia, hyperlipidemia, hypertension</a:t>
            </a:r>
            <a:endParaRPr lang="en-US" sz="2400" dirty="0" smtClean="0"/>
          </a:p>
          <a:p>
            <a:pPr marL="609600" indent="-609600" eaLnBrk="1" hangingPunct="1">
              <a:lnSpc>
                <a:spcPct val="80000"/>
              </a:lnSpc>
              <a:spcBef>
                <a:spcPct val="0"/>
              </a:spcBef>
              <a:buFont typeface="Wingdings" pitchFamily="2" charset="2"/>
              <a:buNone/>
              <a:defRPr/>
            </a:pPr>
            <a:r>
              <a:rPr lang="en-US" sz="2000" dirty="0" smtClean="0"/>
              <a:t>N 1% A1c = _______ of Blood Glucose</a:t>
            </a:r>
            <a:r>
              <a:rPr lang="en-US" sz="3600" dirty="0" smtClean="0"/>
              <a:t>	</a:t>
            </a:r>
            <a:r>
              <a:rPr lang="en-US" sz="2800" dirty="0" smtClean="0"/>
              <a:t> </a:t>
            </a:r>
          </a:p>
        </p:txBody>
      </p:sp>
    </p:spTree>
    <p:custDataLst>
      <p:tags r:id="rId1"/>
    </p:custDataLst>
    <p:extLst>
      <p:ext uri="{BB962C8B-B14F-4D97-AF65-F5344CB8AC3E}">
        <p14:creationId xmlns:p14="http://schemas.microsoft.com/office/powerpoint/2010/main" val="206111816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734659">
                                            <p:txEl>
                                              <p:pRg st="0" end="0"/>
                                            </p:txEl>
                                          </p:spTgt>
                                        </p:tgtEl>
                                        <p:attrNameLst>
                                          <p:attrName>style.visibility</p:attrName>
                                        </p:attrNameLst>
                                      </p:cBhvr>
                                      <p:to>
                                        <p:strVal val="visible"/>
                                      </p:to>
                                    </p:set>
                                    <p:anim calcmode="lin" valueType="num">
                                      <p:cBhvr additive="base">
                                        <p:cTn id="7" dur="500" fill="hold"/>
                                        <p:tgtEl>
                                          <p:spTgt spid="173465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73465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1734659">
                                            <p:txEl>
                                              <p:pRg st="1" end="1"/>
                                            </p:txEl>
                                          </p:spTgt>
                                        </p:tgtEl>
                                        <p:attrNameLst>
                                          <p:attrName>style.visibility</p:attrName>
                                        </p:attrNameLst>
                                      </p:cBhvr>
                                      <p:to>
                                        <p:strVal val="visible"/>
                                      </p:to>
                                    </p:set>
                                    <p:anim calcmode="lin" valueType="num">
                                      <p:cBhvr additive="base">
                                        <p:cTn id="13" dur="500" fill="hold"/>
                                        <p:tgtEl>
                                          <p:spTgt spid="1734659">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73465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1734659">
                                            <p:txEl>
                                              <p:pRg st="2" end="2"/>
                                            </p:txEl>
                                          </p:spTgt>
                                        </p:tgtEl>
                                        <p:attrNameLst>
                                          <p:attrName>style.visibility</p:attrName>
                                        </p:attrNameLst>
                                      </p:cBhvr>
                                      <p:to>
                                        <p:strVal val="visible"/>
                                      </p:to>
                                    </p:set>
                                    <p:anim calcmode="lin" valueType="num">
                                      <p:cBhvr additive="base">
                                        <p:cTn id="19" dur="500" fill="hold"/>
                                        <p:tgtEl>
                                          <p:spTgt spid="1734659">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734659">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1734659">
                                            <p:txEl>
                                              <p:pRg st="3" end="3"/>
                                            </p:txEl>
                                          </p:spTgt>
                                        </p:tgtEl>
                                        <p:attrNameLst>
                                          <p:attrName>style.visibility</p:attrName>
                                        </p:attrNameLst>
                                      </p:cBhvr>
                                      <p:to>
                                        <p:strVal val="visible"/>
                                      </p:to>
                                    </p:set>
                                    <p:anim calcmode="lin" valueType="num">
                                      <p:cBhvr additive="base">
                                        <p:cTn id="25" dur="500" fill="hold"/>
                                        <p:tgtEl>
                                          <p:spTgt spid="1734659">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734659">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nodeType="clickEffect">
                                  <p:stCondLst>
                                    <p:cond delay="0"/>
                                  </p:stCondLst>
                                  <p:childTnLst>
                                    <p:set>
                                      <p:cBhvr>
                                        <p:cTn id="30" dur="1" fill="hold">
                                          <p:stCondLst>
                                            <p:cond delay="0"/>
                                          </p:stCondLst>
                                        </p:cTn>
                                        <p:tgtEl>
                                          <p:spTgt spid="1734659">
                                            <p:txEl>
                                              <p:pRg st="4" end="4"/>
                                            </p:txEl>
                                          </p:spTgt>
                                        </p:tgtEl>
                                        <p:attrNameLst>
                                          <p:attrName>style.visibility</p:attrName>
                                        </p:attrNameLst>
                                      </p:cBhvr>
                                      <p:to>
                                        <p:strVal val="visible"/>
                                      </p:to>
                                    </p:set>
                                    <p:anim calcmode="lin" valueType="num">
                                      <p:cBhvr additive="base">
                                        <p:cTn id="31" dur="500" fill="hold"/>
                                        <p:tgtEl>
                                          <p:spTgt spid="1734659">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734659">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nodeType="clickEffect">
                                  <p:stCondLst>
                                    <p:cond delay="0"/>
                                  </p:stCondLst>
                                  <p:childTnLst>
                                    <p:set>
                                      <p:cBhvr>
                                        <p:cTn id="36" dur="1" fill="hold">
                                          <p:stCondLst>
                                            <p:cond delay="0"/>
                                          </p:stCondLst>
                                        </p:cTn>
                                        <p:tgtEl>
                                          <p:spTgt spid="1734659">
                                            <p:txEl>
                                              <p:pRg st="5" end="5"/>
                                            </p:txEl>
                                          </p:spTgt>
                                        </p:tgtEl>
                                        <p:attrNameLst>
                                          <p:attrName>style.visibility</p:attrName>
                                        </p:attrNameLst>
                                      </p:cBhvr>
                                      <p:to>
                                        <p:strVal val="visible"/>
                                      </p:to>
                                    </p:set>
                                    <p:anim calcmode="lin" valueType="num">
                                      <p:cBhvr additive="base">
                                        <p:cTn id="37" dur="500" fill="hold"/>
                                        <p:tgtEl>
                                          <p:spTgt spid="1734659">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734659">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4" fill="hold" nodeType="clickEffect">
                                  <p:stCondLst>
                                    <p:cond delay="0"/>
                                  </p:stCondLst>
                                  <p:childTnLst>
                                    <p:set>
                                      <p:cBhvr>
                                        <p:cTn id="42" dur="1" fill="hold">
                                          <p:stCondLst>
                                            <p:cond delay="0"/>
                                          </p:stCondLst>
                                        </p:cTn>
                                        <p:tgtEl>
                                          <p:spTgt spid="1734659">
                                            <p:txEl>
                                              <p:pRg st="6" end="6"/>
                                            </p:txEl>
                                          </p:spTgt>
                                        </p:tgtEl>
                                        <p:attrNameLst>
                                          <p:attrName>style.visibility</p:attrName>
                                        </p:attrNameLst>
                                      </p:cBhvr>
                                      <p:to>
                                        <p:strVal val="visible"/>
                                      </p:to>
                                    </p:set>
                                    <p:anim calcmode="lin" valueType="num">
                                      <p:cBhvr additive="base">
                                        <p:cTn id="43" dur="500" fill="hold"/>
                                        <p:tgtEl>
                                          <p:spTgt spid="1734659">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1734659">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4" fill="hold" nodeType="clickEffect">
                                  <p:stCondLst>
                                    <p:cond delay="0"/>
                                  </p:stCondLst>
                                  <p:childTnLst>
                                    <p:set>
                                      <p:cBhvr>
                                        <p:cTn id="48" dur="1" fill="hold">
                                          <p:stCondLst>
                                            <p:cond delay="0"/>
                                          </p:stCondLst>
                                        </p:cTn>
                                        <p:tgtEl>
                                          <p:spTgt spid="1734659">
                                            <p:txEl>
                                              <p:pRg st="7" end="7"/>
                                            </p:txEl>
                                          </p:spTgt>
                                        </p:tgtEl>
                                        <p:attrNameLst>
                                          <p:attrName>style.visibility</p:attrName>
                                        </p:attrNameLst>
                                      </p:cBhvr>
                                      <p:to>
                                        <p:strVal val="visible"/>
                                      </p:to>
                                    </p:set>
                                    <p:anim calcmode="lin" valueType="num">
                                      <p:cBhvr additive="base">
                                        <p:cTn id="49" dur="500" fill="hold"/>
                                        <p:tgtEl>
                                          <p:spTgt spid="1734659">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1734659">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2" presetClass="entr" presetSubtype="4" fill="hold" nodeType="clickEffect">
                                  <p:stCondLst>
                                    <p:cond delay="0"/>
                                  </p:stCondLst>
                                  <p:childTnLst>
                                    <p:set>
                                      <p:cBhvr>
                                        <p:cTn id="54" dur="1" fill="hold">
                                          <p:stCondLst>
                                            <p:cond delay="0"/>
                                          </p:stCondLst>
                                        </p:cTn>
                                        <p:tgtEl>
                                          <p:spTgt spid="1734659">
                                            <p:txEl>
                                              <p:pRg st="8" end="8"/>
                                            </p:txEl>
                                          </p:spTgt>
                                        </p:tgtEl>
                                        <p:attrNameLst>
                                          <p:attrName>style.visibility</p:attrName>
                                        </p:attrNameLst>
                                      </p:cBhvr>
                                      <p:to>
                                        <p:strVal val="visible"/>
                                      </p:to>
                                    </p:set>
                                    <p:anim calcmode="lin" valueType="num">
                                      <p:cBhvr additive="base">
                                        <p:cTn id="55" dur="500" fill="hold"/>
                                        <p:tgtEl>
                                          <p:spTgt spid="1734659">
                                            <p:txEl>
                                              <p:pRg st="8" end="8"/>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1734659">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57" fill="hold" nodeType="clickPar">
                      <p:stCondLst>
                        <p:cond delay="indefinite"/>
                      </p:stCondLst>
                      <p:childTnLst>
                        <p:par>
                          <p:cTn id="58" fill="hold" nodeType="withGroup">
                            <p:stCondLst>
                              <p:cond delay="0"/>
                            </p:stCondLst>
                            <p:childTnLst>
                              <p:par>
                                <p:cTn id="59" presetID="2" presetClass="entr" presetSubtype="4" fill="hold" nodeType="clickEffect">
                                  <p:stCondLst>
                                    <p:cond delay="0"/>
                                  </p:stCondLst>
                                  <p:childTnLst>
                                    <p:set>
                                      <p:cBhvr>
                                        <p:cTn id="60" dur="1" fill="hold">
                                          <p:stCondLst>
                                            <p:cond delay="0"/>
                                          </p:stCondLst>
                                        </p:cTn>
                                        <p:tgtEl>
                                          <p:spTgt spid="1734659">
                                            <p:txEl>
                                              <p:pRg st="9" end="9"/>
                                            </p:txEl>
                                          </p:spTgt>
                                        </p:tgtEl>
                                        <p:attrNameLst>
                                          <p:attrName>style.visibility</p:attrName>
                                        </p:attrNameLst>
                                      </p:cBhvr>
                                      <p:to>
                                        <p:strVal val="visible"/>
                                      </p:to>
                                    </p:set>
                                    <p:anim calcmode="lin" valueType="num">
                                      <p:cBhvr additive="base">
                                        <p:cTn id="61" dur="500" fill="hold"/>
                                        <p:tgtEl>
                                          <p:spTgt spid="1734659">
                                            <p:txEl>
                                              <p:pRg st="9" end="9"/>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1734659">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63" fill="hold" nodeType="clickPar">
                      <p:stCondLst>
                        <p:cond delay="indefinite"/>
                      </p:stCondLst>
                      <p:childTnLst>
                        <p:par>
                          <p:cTn id="64" fill="hold" nodeType="withGroup">
                            <p:stCondLst>
                              <p:cond delay="0"/>
                            </p:stCondLst>
                            <p:childTnLst>
                              <p:par>
                                <p:cTn id="65" presetID="2" presetClass="entr" presetSubtype="4" fill="hold" nodeType="clickEffect">
                                  <p:stCondLst>
                                    <p:cond delay="0"/>
                                  </p:stCondLst>
                                  <p:childTnLst>
                                    <p:set>
                                      <p:cBhvr>
                                        <p:cTn id="66" dur="1" fill="hold">
                                          <p:stCondLst>
                                            <p:cond delay="0"/>
                                          </p:stCondLst>
                                        </p:cTn>
                                        <p:tgtEl>
                                          <p:spTgt spid="1734659">
                                            <p:txEl>
                                              <p:pRg st="10" end="10"/>
                                            </p:txEl>
                                          </p:spTgt>
                                        </p:tgtEl>
                                        <p:attrNameLst>
                                          <p:attrName>style.visibility</p:attrName>
                                        </p:attrNameLst>
                                      </p:cBhvr>
                                      <p:to>
                                        <p:strVal val="visible"/>
                                      </p:to>
                                    </p:set>
                                    <p:anim calcmode="lin" valueType="num">
                                      <p:cBhvr additive="base">
                                        <p:cTn id="67" dur="500" fill="hold"/>
                                        <p:tgtEl>
                                          <p:spTgt spid="1734659">
                                            <p:txEl>
                                              <p:pRg st="10" end="10"/>
                                            </p:txEl>
                                          </p:spTgt>
                                        </p:tgtEl>
                                        <p:attrNameLst>
                                          <p:attrName>ppt_x</p:attrName>
                                        </p:attrNameLst>
                                      </p:cBhvr>
                                      <p:tavLst>
                                        <p:tav tm="0">
                                          <p:val>
                                            <p:strVal val="#ppt_x"/>
                                          </p:val>
                                        </p:tav>
                                        <p:tav tm="100000">
                                          <p:val>
                                            <p:strVal val="#ppt_x"/>
                                          </p:val>
                                        </p:tav>
                                      </p:tavLst>
                                    </p:anim>
                                    <p:anim calcmode="lin" valueType="num">
                                      <p:cBhvr additive="base">
                                        <p:cTn id="68" dur="500" fill="hold"/>
                                        <p:tgtEl>
                                          <p:spTgt spid="1734659">
                                            <p:txEl>
                                              <p:pRg st="10" end="10"/>
                                            </p:txEl>
                                          </p:spTgt>
                                        </p:tgtEl>
                                        <p:attrNameLst>
                                          <p:attrName>ppt_y</p:attrName>
                                        </p:attrNameLst>
                                      </p:cBhvr>
                                      <p:tavLst>
                                        <p:tav tm="0">
                                          <p:val>
                                            <p:strVal val="1+#ppt_h/2"/>
                                          </p:val>
                                        </p:tav>
                                        <p:tav tm="100000">
                                          <p:val>
                                            <p:strVal val="#ppt_y"/>
                                          </p:val>
                                        </p:tav>
                                      </p:tavLst>
                                    </p:anim>
                                  </p:childTnLst>
                                </p:cTn>
                              </p:par>
                            </p:childTnLst>
                          </p:cTn>
                        </p:par>
                      </p:childTnLst>
                    </p:cTn>
                  </p:par>
                  <p:par>
                    <p:cTn id="69" fill="hold" nodeType="clickPar">
                      <p:stCondLst>
                        <p:cond delay="indefinite"/>
                      </p:stCondLst>
                      <p:childTnLst>
                        <p:par>
                          <p:cTn id="70" fill="hold" nodeType="withGroup">
                            <p:stCondLst>
                              <p:cond delay="0"/>
                            </p:stCondLst>
                            <p:childTnLst>
                              <p:par>
                                <p:cTn id="71" presetID="2" presetClass="entr" presetSubtype="4" fill="hold" nodeType="clickEffect">
                                  <p:stCondLst>
                                    <p:cond delay="0"/>
                                  </p:stCondLst>
                                  <p:childTnLst>
                                    <p:set>
                                      <p:cBhvr>
                                        <p:cTn id="72" dur="1" fill="hold">
                                          <p:stCondLst>
                                            <p:cond delay="0"/>
                                          </p:stCondLst>
                                        </p:cTn>
                                        <p:tgtEl>
                                          <p:spTgt spid="1734659">
                                            <p:txEl>
                                              <p:pRg st="11" end="11"/>
                                            </p:txEl>
                                          </p:spTgt>
                                        </p:tgtEl>
                                        <p:attrNameLst>
                                          <p:attrName>style.visibility</p:attrName>
                                        </p:attrNameLst>
                                      </p:cBhvr>
                                      <p:to>
                                        <p:strVal val="visible"/>
                                      </p:to>
                                    </p:set>
                                    <p:anim calcmode="lin" valueType="num">
                                      <p:cBhvr additive="base">
                                        <p:cTn id="73" dur="500" fill="hold"/>
                                        <p:tgtEl>
                                          <p:spTgt spid="1734659">
                                            <p:txEl>
                                              <p:pRg st="11" end="11"/>
                                            </p:txEl>
                                          </p:spTgt>
                                        </p:tgtEl>
                                        <p:attrNameLst>
                                          <p:attrName>ppt_x</p:attrName>
                                        </p:attrNameLst>
                                      </p:cBhvr>
                                      <p:tavLst>
                                        <p:tav tm="0">
                                          <p:val>
                                            <p:strVal val="#ppt_x"/>
                                          </p:val>
                                        </p:tav>
                                        <p:tav tm="100000">
                                          <p:val>
                                            <p:strVal val="#ppt_x"/>
                                          </p:val>
                                        </p:tav>
                                      </p:tavLst>
                                    </p:anim>
                                    <p:anim calcmode="lin" valueType="num">
                                      <p:cBhvr additive="base">
                                        <p:cTn id="74" dur="500" fill="hold"/>
                                        <p:tgtEl>
                                          <p:spTgt spid="1734659">
                                            <p:txEl>
                                              <p:pRg st="11" end="11"/>
                                            </p:txEl>
                                          </p:spTgt>
                                        </p:tgtEl>
                                        <p:attrNameLst>
                                          <p:attrName>ppt_y</p:attrName>
                                        </p:attrNameLst>
                                      </p:cBhvr>
                                      <p:tavLst>
                                        <p:tav tm="0">
                                          <p:val>
                                            <p:strVal val="1+#ppt_h/2"/>
                                          </p:val>
                                        </p:tav>
                                        <p:tav tm="100000">
                                          <p:val>
                                            <p:strVal val="#ppt_y"/>
                                          </p:val>
                                        </p:tav>
                                      </p:tavLst>
                                    </p:anim>
                                  </p:childTnLst>
                                </p:cTn>
                              </p:par>
                            </p:childTnLst>
                          </p:cTn>
                        </p:par>
                      </p:childTnLst>
                    </p:cTn>
                  </p:par>
                  <p:par>
                    <p:cTn id="75" fill="hold" nodeType="clickPar">
                      <p:stCondLst>
                        <p:cond delay="indefinite"/>
                      </p:stCondLst>
                      <p:childTnLst>
                        <p:par>
                          <p:cTn id="76" fill="hold" nodeType="withGroup">
                            <p:stCondLst>
                              <p:cond delay="0"/>
                            </p:stCondLst>
                            <p:childTnLst>
                              <p:par>
                                <p:cTn id="77" presetID="2" presetClass="entr" presetSubtype="4" fill="hold" nodeType="clickEffect">
                                  <p:stCondLst>
                                    <p:cond delay="0"/>
                                  </p:stCondLst>
                                  <p:childTnLst>
                                    <p:set>
                                      <p:cBhvr>
                                        <p:cTn id="78" dur="1" fill="hold">
                                          <p:stCondLst>
                                            <p:cond delay="0"/>
                                          </p:stCondLst>
                                        </p:cTn>
                                        <p:tgtEl>
                                          <p:spTgt spid="1734659">
                                            <p:txEl>
                                              <p:pRg st="12" end="12"/>
                                            </p:txEl>
                                          </p:spTgt>
                                        </p:tgtEl>
                                        <p:attrNameLst>
                                          <p:attrName>style.visibility</p:attrName>
                                        </p:attrNameLst>
                                      </p:cBhvr>
                                      <p:to>
                                        <p:strVal val="visible"/>
                                      </p:to>
                                    </p:set>
                                    <p:anim calcmode="lin" valueType="num">
                                      <p:cBhvr additive="base">
                                        <p:cTn id="79" dur="500" fill="hold"/>
                                        <p:tgtEl>
                                          <p:spTgt spid="1734659">
                                            <p:txEl>
                                              <p:pRg st="12" end="12"/>
                                            </p:txEl>
                                          </p:spTgt>
                                        </p:tgtEl>
                                        <p:attrNameLst>
                                          <p:attrName>ppt_x</p:attrName>
                                        </p:attrNameLst>
                                      </p:cBhvr>
                                      <p:tavLst>
                                        <p:tav tm="0">
                                          <p:val>
                                            <p:strVal val="#ppt_x"/>
                                          </p:val>
                                        </p:tav>
                                        <p:tav tm="100000">
                                          <p:val>
                                            <p:strVal val="#ppt_x"/>
                                          </p:val>
                                        </p:tav>
                                      </p:tavLst>
                                    </p:anim>
                                    <p:anim calcmode="lin" valueType="num">
                                      <p:cBhvr additive="base">
                                        <p:cTn id="80" dur="500" fill="hold"/>
                                        <p:tgtEl>
                                          <p:spTgt spid="1734659">
                                            <p:txEl>
                                              <p:pRg st="12" end="1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7266" name="Rectangle 2"/>
          <p:cNvSpPr>
            <a:spLocks noGrp="1" noChangeArrowheads="1"/>
          </p:cNvSpPr>
          <p:nvPr>
            <p:ph type="title"/>
          </p:nvPr>
        </p:nvSpPr>
        <p:spPr>
          <a:xfrm>
            <a:off x="457200" y="152400"/>
            <a:ext cx="8229600" cy="1356360"/>
          </a:xfrm>
        </p:spPr>
        <p:txBody>
          <a:bodyPr>
            <a:normAutofit fontScale="90000"/>
          </a:bodyPr>
          <a:lstStyle/>
          <a:p>
            <a:pPr eaLnBrk="1" hangingPunct="1">
              <a:defRPr/>
            </a:pPr>
            <a:r>
              <a:rPr lang="en-US" sz="4000" dirty="0" smtClean="0">
                <a:latin typeface="Tahoma" pitchFamily="34" charset="0"/>
              </a:rPr>
              <a:t>Diabetes Meds for</a:t>
            </a:r>
            <a:r>
              <a:rPr lang="en-US" sz="4400" dirty="0" smtClean="0">
                <a:latin typeface="Tahoma" pitchFamily="34" charset="0"/>
              </a:rPr>
              <a:t> </a:t>
            </a:r>
            <a:r>
              <a:rPr lang="en-US" sz="4000" dirty="0" smtClean="0">
                <a:latin typeface="Tahoma" pitchFamily="34" charset="0"/>
              </a:rPr>
              <a:t>Type 2: </a:t>
            </a:r>
            <a:br>
              <a:rPr lang="en-US" sz="4000" dirty="0" smtClean="0">
                <a:latin typeface="Tahoma" pitchFamily="34" charset="0"/>
              </a:rPr>
            </a:br>
            <a:r>
              <a:rPr lang="en-US" sz="4000" dirty="0" smtClean="0">
                <a:latin typeface="Tahoma" pitchFamily="34" charset="0"/>
              </a:rPr>
              <a:t>Objectives</a:t>
            </a:r>
            <a:endParaRPr lang="en-US" sz="2800" dirty="0" smtClean="0"/>
          </a:p>
        </p:txBody>
      </p:sp>
      <p:sp>
        <p:nvSpPr>
          <p:cNvPr id="1547267" name="Rectangle 3"/>
          <p:cNvSpPr>
            <a:spLocks noGrp="1" noChangeArrowheads="1"/>
          </p:cNvSpPr>
          <p:nvPr>
            <p:ph sz="quarter" idx="1"/>
          </p:nvPr>
        </p:nvSpPr>
        <p:spPr/>
        <p:txBody>
          <a:bodyPr/>
          <a:lstStyle/>
          <a:p>
            <a:pPr algn="r" eaLnBrk="1" hangingPunct="1">
              <a:defRPr/>
            </a:pPr>
            <a:endParaRPr lang="en-US" sz="1800" dirty="0" smtClean="0"/>
          </a:p>
          <a:p>
            <a:pPr algn="r" eaLnBrk="1" hangingPunct="1">
              <a:defRPr/>
            </a:pPr>
            <a:endParaRPr lang="en-US" sz="2400" dirty="0" smtClean="0"/>
          </a:p>
        </p:txBody>
      </p:sp>
      <p:sp>
        <p:nvSpPr>
          <p:cNvPr id="20484" name="Text Box 5"/>
          <p:cNvSpPr txBox="1">
            <a:spLocks noChangeArrowheads="1"/>
          </p:cNvSpPr>
          <p:nvPr/>
        </p:nvSpPr>
        <p:spPr bwMode="auto">
          <a:xfrm>
            <a:off x="3555106" y="1905000"/>
            <a:ext cx="5257800" cy="46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r>
              <a:rPr lang="en-US" sz="2400" dirty="0"/>
              <a:t>1. Describe the main action of the 5 different categories of type 2 diabetes medications. </a:t>
            </a:r>
          </a:p>
          <a:p>
            <a:r>
              <a:rPr lang="en-US" sz="2400" dirty="0"/>
              <a:t>2. Discuss strategies to determine the right medication for the right patient. </a:t>
            </a:r>
          </a:p>
          <a:p>
            <a:r>
              <a:rPr lang="en-US" sz="2400" dirty="0"/>
              <a:t>3. List the side effects and clinical considerations of each category of medication. </a:t>
            </a:r>
          </a:p>
          <a:p>
            <a:r>
              <a:rPr lang="en-US" sz="2400" dirty="0"/>
              <a:t/>
            </a:r>
            <a:br>
              <a:rPr lang="en-US" sz="2400" dirty="0"/>
            </a:br>
            <a:r>
              <a:rPr lang="en-US" sz="2800" dirty="0"/>
              <a:t/>
            </a:r>
            <a:br>
              <a:rPr lang="en-US" sz="2800" dirty="0"/>
            </a:br>
            <a:endParaRPr lang="en-US" sz="2400" dirty="0"/>
          </a:p>
        </p:txBody>
      </p:sp>
      <p:pic>
        <p:nvPicPr>
          <p:cNvPr id="20485" name="Picture 7" descr="C:\Documents and Settings\Owner\Local Settings\Temporary Internet Files\Content.IE5\M5Q1JLMY\MPj03905230000[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1905000"/>
            <a:ext cx="274320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865314231"/>
      </p:ext>
    </p:extLst>
  </p:cSld>
  <p:clrMapOvr>
    <a:masterClrMapping/>
  </p:clrMapOvr>
  <p:transition/>
  <p:timing>
    <p:tnLst>
      <p:par>
        <p:cTn id="1" dur="indefinite" restart="never" nodeType="tmRoot"/>
      </p:par>
    </p:tnLst>
  </p:timing>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2994" name="Rectangle 2"/>
          <p:cNvSpPr>
            <a:spLocks noGrp="1" noChangeArrowheads="1"/>
          </p:cNvSpPr>
          <p:nvPr>
            <p:ph type="title"/>
          </p:nvPr>
        </p:nvSpPr>
        <p:spPr/>
        <p:txBody>
          <a:bodyPr>
            <a:normAutofit/>
          </a:bodyPr>
          <a:lstStyle/>
          <a:p>
            <a:pPr eaLnBrk="1" hangingPunct="1">
              <a:defRPr/>
            </a:pPr>
            <a:r>
              <a:rPr lang="en-US" dirty="0" smtClean="0"/>
              <a:t>Diabetes Agents Considerations</a:t>
            </a:r>
          </a:p>
        </p:txBody>
      </p:sp>
      <p:sp>
        <p:nvSpPr>
          <p:cNvPr id="1492995" name="Rectangle 3"/>
          <p:cNvSpPr>
            <a:spLocks noGrp="1" noChangeArrowheads="1"/>
          </p:cNvSpPr>
          <p:nvPr>
            <p:ph sz="quarter" idx="1"/>
          </p:nvPr>
        </p:nvSpPr>
        <p:spPr/>
        <p:txBody>
          <a:bodyPr/>
          <a:lstStyle/>
          <a:p>
            <a:pPr eaLnBrk="1" hangingPunct="1">
              <a:defRPr/>
            </a:pPr>
            <a:r>
              <a:rPr lang="en-US" dirty="0" smtClean="0"/>
              <a:t>Diabetes medications can be used as monotherapy, in combo or with insulin</a:t>
            </a:r>
          </a:p>
          <a:p>
            <a:pPr eaLnBrk="1" hangingPunct="1">
              <a:defRPr/>
            </a:pPr>
            <a:r>
              <a:rPr lang="en-US" dirty="0" smtClean="0"/>
              <a:t>Combining agents from different classes has additive effect</a:t>
            </a:r>
          </a:p>
          <a:p>
            <a:pPr eaLnBrk="1" hangingPunct="1">
              <a:defRPr/>
            </a:pPr>
            <a:r>
              <a:rPr lang="en-US" dirty="0" smtClean="0"/>
              <a:t>Most reduce A1c 0.5 – 2.0%</a:t>
            </a:r>
          </a:p>
          <a:p>
            <a:pPr eaLnBrk="1" hangingPunct="1">
              <a:defRPr/>
            </a:pPr>
            <a:r>
              <a:rPr lang="en-US" dirty="0" smtClean="0"/>
              <a:t>Not to be used during preconception, pregnancy or when breastfeeding</a:t>
            </a:r>
          </a:p>
          <a:p>
            <a:pPr eaLnBrk="1" hangingPunct="1">
              <a:defRPr/>
            </a:pPr>
            <a:endParaRPr lang="en-US" dirty="0" smtClean="0"/>
          </a:p>
        </p:txBody>
      </p:sp>
    </p:spTree>
    <p:custDataLst>
      <p:tags r:id="rId1"/>
    </p:custDataLst>
    <p:extLst>
      <p:ext uri="{BB962C8B-B14F-4D97-AF65-F5344CB8AC3E}">
        <p14:creationId xmlns:p14="http://schemas.microsoft.com/office/powerpoint/2010/main" val="29088227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txBox="1">
            <a:spLocks/>
          </p:cNvSpPr>
          <p:nvPr/>
        </p:nvSpPr>
        <p:spPr bwMode="auto">
          <a:xfrm>
            <a:off x="52813" y="251209"/>
            <a:ext cx="8024388" cy="1470025"/>
          </a:xfrm>
          <a:prstGeom prst="rect">
            <a:avLst/>
          </a:prstGeom>
          <a:noFill/>
          <a:ln w="9525">
            <a:noFill/>
            <a:miter lim="800000"/>
            <a:headEnd/>
            <a:tailEnd/>
          </a:ln>
        </p:spPr>
        <p:txBody>
          <a:bodyPr lIns="91431" tIns="45716" rIns="91431" bIns="45716" anchor="ctr">
            <a:prstTxWarp prst="textNoShape">
              <a:avLst/>
            </a:prstTxWarp>
          </a:bodyPr>
          <a:lstStyle/>
          <a:p>
            <a:pPr algn="ctr" eaLnBrk="0" hangingPunct="0"/>
            <a:r>
              <a:rPr lang="en-US" sz="2800" dirty="0">
                <a:latin typeface="Arial Black" charset="0"/>
              </a:rPr>
              <a:t>ADA-EASD Position Statement: Management of Hyperglycemia in T2DM</a:t>
            </a:r>
            <a:r>
              <a:rPr lang="en-US" sz="1050" dirty="0">
                <a:latin typeface="Arial Black" charset="0"/>
              </a:rPr>
              <a:t/>
            </a:r>
            <a:br>
              <a:rPr lang="en-US" sz="1050" dirty="0">
                <a:latin typeface="Arial Black" charset="0"/>
              </a:rPr>
            </a:br>
            <a:r>
              <a:rPr lang="en-US" sz="1050" dirty="0">
                <a:latin typeface="Arial Black" charset="0"/>
              </a:rPr>
              <a:t/>
            </a:r>
            <a:br>
              <a:rPr lang="en-US" sz="1050" dirty="0">
                <a:latin typeface="Arial Black" charset="0"/>
              </a:rPr>
            </a:br>
            <a:endParaRPr lang="en-US" sz="2400" dirty="0">
              <a:latin typeface="Times" charset="0"/>
            </a:endParaRPr>
          </a:p>
        </p:txBody>
      </p:sp>
      <p:cxnSp>
        <p:nvCxnSpPr>
          <p:cNvPr id="6" name="Straight Connector 5"/>
          <p:cNvCxnSpPr/>
          <p:nvPr/>
        </p:nvCxnSpPr>
        <p:spPr>
          <a:xfrm>
            <a:off x="52813" y="1310874"/>
            <a:ext cx="9144000" cy="1588"/>
          </a:xfrm>
          <a:prstGeom prst="line">
            <a:avLst/>
          </a:prstGeom>
          <a:ln>
            <a:solidFill>
              <a:srgbClr val="B01F2E"/>
            </a:solidFill>
          </a:ln>
          <a:effectLst>
            <a:outerShdw dist="25400" dir="6480000" algn="tl" rotWithShape="0">
              <a:srgbClr val="000090">
                <a:alpha val="59000"/>
              </a:srgbClr>
            </a:outerShdw>
          </a:effectLst>
        </p:spPr>
        <p:style>
          <a:lnRef idx="2">
            <a:schemeClr val="accent1"/>
          </a:lnRef>
          <a:fillRef idx="0">
            <a:schemeClr val="accent1"/>
          </a:fillRef>
          <a:effectRef idx="1">
            <a:schemeClr val="accent1"/>
          </a:effectRef>
          <a:fontRef idx="minor">
            <a:schemeClr val="tx1"/>
          </a:fontRef>
        </p:style>
      </p:cxnSp>
      <p:sp>
        <p:nvSpPr>
          <p:cNvPr id="7" name="Rectangle 6"/>
          <p:cNvSpPr/>
          <p:nvPr/>
        </p:nvSpPr>
        <p:spPr>
          <a:xfrm>
            <a:off x="398583" y="1385888"/>
            <a:ext cx="8042031" cy="1800225"/>
          </a:xfrm>
          <a:prstGeom prst="rect">
            <a:avLst/>
          </a:prstGeom>
        </p:spPr>
        <p:txBody>
          <a:bodyPr lIns="91431" tIns="45716" rIns="91431" bIns="45716">
            <a:prstTxWarp prst="textNoShape">
              <a:avLst/>
            </a:prstTxWarp>
            <a:spAutoFit/>
          </a:bodyPr>
          <a:lstStyle/>
          <a:p>
            <a:pPr>
              <a:spcAft>
                <a:spcPts val="600"/>
              </a:spcAft>
            </a:pPr>
            <a:r>
              <a:rPr lang="en-US" sz="3200" b="1" dirty="0">
                <a:solidFill>
                  <a:schemeClr val="accent2">
                    <a:lumMod val="50000"/>
                  </a:schemeClr>
                </a:solidFill>
                <a:latin typeface="Calibri" charset="0"/>
                <a:ea typeface="Calibri" charset="0"/>
                <a:cs typeface="Calibri" charset="0"/>
              </a:rPr>
              <a:t>Patient-Centered Approach</a:t>
            </a:r>
            <a:endParaRPr lang="en-US" sz="900" b="1" i="1" dirty="0">
              <a:solidFill>
                <a:schemeClr val="accent2">
                  <a:lumMod val="50000"/>
                </a:schemeClr>
              </a:solidFill>
              <a:latin typeface="Calibri" charset="0"/>
              <a:ea typeface="Calibri" charset="0"/>
              <a:cs typeface="Calibri" charset="0"/>
            </a:endParaRPr>
          </a:p>
          <a:p>
            <a:pPr marL="514350" indent="-514350">
              <a:spcAft>
                <a:spcPts val="600"/>
              </a:spcAft>
            </a:pPr>
            <a:r>
              <a:rPr lang="en-US" sz="2600" i="1" dirty="0">
                <a:solidFill>
                  <a:srgbClr val="000090"/>
                </a:solidFill>
                <a:latin typeface="Times" charset="0"/>
                <a:ea typeface="Times" charset="0"/>
                <a:cs typeface="Times" charset="0"/>
              </a:rPr>
              <a:t>	</a:t>
            </a:r>
            <a:r>
              <a:rPr lang="en-US" sz="2400" i="1" dirty="0">
                <a:latin typeface="Calibri" charset="0"/>
                <a:ea typeface="Calibri" charset="0"/>
                <a:cs typeface="Calibri" charset="0"/>
              </a:rPr>
              <a:t>“</a:t>
            </a:r>
            <a:r>
              <a:rPr lang="en-US" sz="2400" i="1" dirty="0">
                <a:solidFill>
                  <a:srgbClr val="000090"/>
                </a:solidFill>
                <a:latin typeface="Calibri" charset="0"/>
                <a:ea typeface="Calibri" charset="0"/>
                <a:cs typeface="Calibri" charset="0"/>
              </a:rPr>
              <a:t>...</a:t>
            </a:r>
            <a:r>
              <a:rPr lang="en-US" sz="2400" i="1" dirty="0">
                <a:latin typeface="Calibri" charset="0"/>
                <a:ea typeface="Calibri" charset="0"/>
                <a:cs typeface="Calibri" charset="0"/>
              </a:rPr>
              <a:t>providing care that is respectful of and responsive to 	individual patient preferences, needs, and values - ensuring </a:t>
            </a:r>
            <a:r>
              <a:rPr lang="en-US" sz="2400" i="1" dirty="0" smtClean="0">
                <a:latin typeface="Calibri" charset="0"/>
                <a:ea typeface="Calibri" charset="0"/>
                <a:cs typeface="Calibri" charset="0"/>
              </a:rPr>
              <a:t>that </a:t>
            </a:r>
            <a:r>
              <a:rPr lang="en-US" sz="2400" i="1" dirty="0">
                <a:latin typeface="Calibri" charset="0"/>
                <a:ea typeface="Calibri" charset="0"/>
                <a:cs typeface="Calibri" charset="0"/>
              </a:rPr>
              <a:t>patient values guide all clinical decisions.”</a:t>
            </a:r>
            <a:endParaRPr lang="en-US" sz="2400" i="1" dirty="0">
              <a:solidFill>
                <a:srgbClr val="000090"/>
              </a:solidFill>
              <a:latin typeface="Calibri" charset="0"/>
              <a:ea typeface="Calibri" charset="0"/>
              <a:cs typeface="Calibri" charset="0"/>
            </a:endParaRPr>
          </a:p>
        </p:txBody>
      </p:sp>
      <p:sp>
        <p:nvSpPr>
          <p:cNvPr id="9" name="TextBox 11"/>
          <p:cNvSpPr txBox="1">
            <a:spLocks noChangeArrowheads="1"/>
          </p:cNvSpPr>
          <p:nvPr/>
        </p:nvSpPr>
        <p:spPr bwMode="auto">
          <a:xfrm>
            <a:off x="539261" y="3124200"/>
            <a:ext cx="7760677" cy="2862263"/>
          </a:xfrm>
          <a:prstGeom prst="rect">
            <a:avLst/>
          </a:prstGeom>
          <a:noFill/>
          <a:ln w="9525">
            <a:noFill/>
            <a:miter lim="800000"/>
            <a:headEnd/>
            <a:tailEnd/>
          </a:ln>
        </p:spPr>
        <p:txBody>
          <a:bodyPr wrap="square">
            <a:prstTxWarp prst="textNoShape">
              <a:avLst/>
            </a:prstTxWarp>
            <a:spAutoFit/>
          </a:bodyPr>
          <a:lstStyle/>
          <a:p>
            <a:pPr>
              <a:spcAft>
                <a:spcPts val="2400"/>
              </a:spcAft>
              <a:buClr>
                <a:srgbClr val="B01F2E"/>
              </a:buClr>
              <a:buSzPct val="120000"/>
              <a:buFont typeface="Arial" charset="0"/>
              <a:buChar char="•"/>
            </a:pPr>
            <a:r>
              <a:rPr lang="en-US" sz="2400" b="1" dirty="0">
                <a:latin typeface="Calibri" charset="0"/>
                <a:ea typeface="Calibri" charset="0"/>
                <a:cs typeface="Calibri" charset="0"/>
              </a:rPr>
              <a:t> Gauge patient’s preferred level of involvement.</a:t>
            </a:r>
          </a:p>
          <a:p>
            <a:pPr>
              <a:spcAft>
                <a:spcPts val="2400"/>
              </a:spcAft>
              <a:buClr>
                <a:srgbClr val="B01F2E"/>
              </a:buClr>
              <a:buSzPct val="120000"/>
              <a:buFont typeface="Arial" charset="0"/>
              <a:buChar char="•"/>
            </a:pPr>
            <a:r>
              <a:rPr lang="en-US" sz="2400" b="1" dirty="0">
                <a:latin typeface="Calibri" charset="0"/>
                <a:ea typeface="Calibri" charset="0"/>
                <a:cs typeface="Calibri" charset="0"/>
              </a:rPr>
              <a:t> Explore, where possible, therapeutic choices.</a:t>
            </a:r>
          </a:p>
          <a:p>
            <a:pPr>
              <a:spcAft>
                <a:spcPts val="2400"/>
              </a:spcAft>
              <a:buClr>
                <a:srgbClr val="B01F2E"/>
              </a:buClr>
              <a:buSzPct val="120000"/>
              <a:buFont typeface="Arial" charset="0"/>
              <a:buChar char="•"/>
            </a:pPr>
            <a:r>
              <a:rPr lang="en-US" sz="2400" b="1" dirty="0">
                <a:latin typeface="Calibri" charset="0"/>
                <a:ea typeface="Calibri" charset="0"/>
                <a:cs typeface="Calibri" charset="0"/>
              </a:rPr>
              <a:t> Utilize decision aids.</a:t>
            </a:r>
            <a:endParaRPr lang="en-US" sz="2400" b="1" dirty="0" smtClean="0">
              <a:latin typeface="Calibri" charset="0"/>
              <a:ea typeface="Calibri" charset="0"/>
              <a:cs typeface="Calibri" charset="0"/>
            </a:endParaRPr>
          </a:p>
          <a:p>
            <a:pPr>
              <a:spcAft>
                <a:spcPts val="2400"/>
              </a:spcAft>
              <a:buClr>
                <a:srgbClr val="B01F2E"/>
              </a:buClr>
              <a:buSzPct val="120000"/>
              <a:buFont typeface="Arial" charset="0"/>
              <a:buChar char="•"/>
            </a:pPr>
            <a:r>
              <a:rPr lang="en-US" sz="2400" b="1" dirty="0" smtClean="0">
                <a:latin typeface="Calibri" charset="0"/>
                <a:ea typeface="Calibri" charset="0"/>
                <a:cs typeface="Calibri" charset="0"/>
              </a:rPr>
              <a:t> </a:t>
            </a:r>
            <a:r>
              <a:rPr lang="en-US" sz="2400" b="1" u="sng" dirty="0" smtClean="0">
                <a:latin typeface="Calibri" charset="0"/>
                <a:ea typeface="Calibri" charset="0"/>
                <a:cs typeface="Calibri" charset="0"/>
              </a:rPr>
              <a:t>Shared</a:t>
            </a:r>
            <a:r>
              <a:rPr lang="en-US" sz="2400" b="1" dirty="0" smtClean="0">
                <a:latin typeface="Calibri" charset="0"/>
                <a:ea typeface="Calibri" charset="0"/>
                <a:cs typeface="Calibri" charset="0"/>
              </a:rPr>
              <a:t> </a:t>
            </a:r>
            <a:r>
              <a:rPr lang="en-US" sz="2400" b="1" dirty="0">
                <a:latin typeface="Calibri" charset="0"/>
                <a:ea typeface="Calibri" charset="0"/>
                <a:cs typeface="Calibri" charset="0"/>
              </a:rPr>
              <a:t>decision making – final decisions re: lifestyle choices ultimately </a:t>
            </a:r>
            <a:r>
              <a:rPr lang="en-US" sz="2400" b="1" dirty="0" smtClean="0">
                <a:latin typeface="Calibri" charset="0"/>
                <a:ea typeface="Calibri" charset="0"/>
                <a:cs typeface="Calibri" charset="0"/>
              </a:rPr>
              <a:t>lie </a:t>
            </a:r>
            <a:r>
              <a:rPr lang="en-US" sz="2400" b="1" dirty="0">
                <a:latin typeface="Calibri" charset="0"/>
                <a:ea typeface="Calibri" charset="0"/>
                <a:cs typeface="Calibri" charset="0"/>
              </a:rPr>
              <a:t>with the patient.</a:t>
            </a:r>
          </a:p>
        </p:txBody>
      </p:sp>
      <p:sp>
        <p:nvSpPr>
          <p:cNvPr id="18438" name="TextBox 21"/>
          <p:cNvSpPr txBox="1">
            <a:spLocks noChangeArrowheads="1"/>
          </p:cNvSpPr>
          <p:nvPr/>
        </p:nvSpPr>
        <p:spPr bwMode="auto">
          <a:xfrm>
            <a:off x="3591238" y="5755634"/>
            <a:ext cx="5148065" cy="461657"/>
          </a:xfrm>
          <a:prstGeom prst="rect">
            <a:avLst/>
          </a:prstGeom>
          <a:noFill/>
          <a:ln w="9525">
            <a:noFill/>
            <a:miter lim="800000"/>
            <a:headEnd/>
            <a:tailEnd/>
          </a:ln>
        </p:spPr>
        <p:txBody>
          <a:bodyPr wrap="square" lIns="91431" tIns="45716" rIns="91431" bIns="45716">
            <a:prstTxWarp prst="textNoShape">
              <a:avLst/>
            </a:prstTxWarp>
            <a:spAutoFit/>
          </a:bodyPr>
          <a:lstStyle/>
          <a:p>
            <a:pPr algn="r"/>
            <a:r>
              <a:rPr lang="en-US" sz="1200" b="1" i="1" dirty="0">
                <a:latin typeface="Times New Roman" charset="0"/>
                <a:ea typeface="Times New Roman" charset="0"/>
                <a:cs typeface="Times New Roman" charset="0"/>
              </a:rPr>
              <a:t>		Diabetes Care</a:t>
            </a:r>
            <a:r>
              <a:rPr lang="en-US" sz="1200" b="1" dirty="0">
                <a:latin typeface="Times New Roman" charset="0"/>
                <a:ea typeface="Times New Roman" charset="0"/>
                <a:cs typeface="Times New Roman" charset="0"/>
              </a:rPr>
              <a:t> 2012;35:1364–1379</a:t>
            </a:r>
          </a:p>
          <a:p>
            <a:pPr algn="r"/>
            <a:r>
              <a:rPr lang="en-US" sz="1200" b="1" dirty="0">
                <a:latin typeface="Times New Roman" charset="0"/>
                <a:ea typeface="Times New Roman" charset="0"/>
                <a:cs typeface="Times New Roman" charset="0"/>
              </a:rPr>
              <a:t>		</a:t>
            </a:r>
            <a:r>
              <a:rPr lang="en-US" sz="1200" b="1" i="1" dirty="0" err="1">
                <a:latin typeface="Times New Roman" charset="0"/>
                <a:ea typeface="Times New Roman" charset="0"/>
                <a:cs typeface="Times New Roman" charset="0"/>
              </a:rPr>
              <a:t>Diabetologia</a:t>
            </a:r>
            <a:r>
              <a:rPr lang="en-US" sz="1200" b="1" dirty="0">
                <a:latin typeface="Times New Roman" charset="0"/>
                <a:ea typeface="Times New Roman" charset="0"/>
                <a:cs typeface="Times New Roman" charset="0"/>
              </a:rPr>
              <a:t> 2012;55:1577–1596</a:t>
            </a:r>
          </a:p>
        </p:txBody>
      </p:sp>
      <p:pic>
        <p:nvPicPr>
          <p:cNvPr id="8" name="Picture 3" descr="C:\Users\bev\AppData\Local\Microsoft\Windows\Temporary Internet Files\Content.IE5\Y7VNFEN5\MC900234082[1].wm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339194" y="3429000"/>
            <a:ext cx="2839475" cy="1854358"/>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41396270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p:txBody>
          <a:bodyPr lIns="90477" tIns="44445" rIns="90477" bIns="44445" anchor="b">
            <a:normAutofit fontScale="90000"/>
          </a:bodyPr>
          <a:lstStyle/>
          <a:p>
            <a:pPr>
              <a:defRPr/>
            </a:pPr>
            <a:r>
              <a:rPr lang="en-US" dirty="0"/>
              <a:t>Diabetes in the 21st Century: </a:t>
            </a:r>
            <a:r>
              <a:rPr lang="en-US" sz="3200" dirty="0">
                <a:latin typeface="Tahoma" pitchFamily="34" charset="0"/>
              </a:rPr>
              <a:t/>
            </a:r>
            <a:br>
              <a:rPr lang="en-US" sz="3200" dirty="0">
                <a:latin typeface="Tahoma" pitchFamily="34" charset="0"/>
              </a:rPr>
            </a:br>
            <a:r>
              <a:rPr lang="en-US" sz="2800" dirty="0"/>
              <a:t>A Clinical and Educational Update</a:t>
            </a:r>
            <a:endParaRPr lang="en-US" sz="4400" dirty="0" smtClean="0"/>
          </a:p>
        </p:txBody>
      </p:sp>
      <p:sp>
        <p:nvSpPr>
          <p:cNvPr id="870403" name="Rectangle 3"/>
          <p:cNvSpPr>
            <a:spLocks noGrp="1" noChangeArrowheads="1"/>
          </p:cNvSpPr>
          <p:nvPr>
            <p:ph sz="quarter" idx="1"/>
          </p:nvPr>
        </p:nvSpPr>
        <p:spPr/>
        <p:txBody>
          <a:bodyPr lIns="90477" tIns="44445" rIns="90477" bIns="44445">
            <a:normAutofit fontScale="92500"/>
          </a:bodyPr>
          <a:lstStyle/>
          <a:p>
            <a:pPr marL="514350" indent="-514350" eaLnBrk="1" hangingPunct="1">
              <a:buFont typeface="Wingdings" pitchFamily="2" charset="2"/>
              <a:buAutoNum type="arabicPeriod"/>
              <a:defRPr/>
            </a:pPr>
            <a:r>
              <a:rPr lang="en-US" sz="3400" dirty="0" smtClean="0"/>
              <a:t>Describe impact of diabetes  </a:t>
            </a:r>
            <a:endParaRPr lang="en-US" sz="3400" dirty="0"/>
          </a:p>
          <a:p>
            <a:pPr marL="514350" indent="-514350" eaLnBrk="1" hangingPunct="1">
              <a:buFont typeface="Wingdings" pitchFamily="2" charset="2"/>
              <a:buAutoNum type="arabicPeriod"/>
              <a:defRPr/>
            </a:pPr>
            <a:r>
              <a:rPr lang="en-US" sz="3400" dirty="0" smtClean="0"/>
              <a:t>Discuss prevention, management strategies</a:t>
            </a:r>
            <a:endParaRPr lang="en-US" sz="3400" dirty="0"/>
          </a:p>
          <a:p>
            <a:pPr marL="514350" indent="-514350" eaLnBrk="1" hangingPunct="1">
              <a:buFont typeface="Wingdings" pitchFamily="2" charset="2"/>
              <a:buAutoNum type="arabicPeriod"/>
              <a:defRPr/>
            </a:pPr>
            <a:r>
              <a:rPr lang="en-US" sz="3400" dirty="0" smtClean="0"/>
              <a:t>Discuss different types of diabetes</a:t>
            </a:r>
          </a:p>
          <a:p>
            <a:pPr marL="514350" indent="-514350">
              <a:buFont typeface="Wingdings" pitchFamily="2" charset="2"/>
              <a:buAutoNum type="arabicPeriod"/>
              <a:defRPr/>
            </a:pPr>
            <a:r>
              <a:rPr lang="en-US" sz="3400" dirty="0" smtClean="0"/>
              <a:t>Describe insulin therapy </a:t>
            </a:r>
          </a:p>
          <a:p>
            <a:pPr marL="514350" indent="-514350">
              <a:buFont typeface="Wingdings" pitchFamily="2" charset="2"/>
              <a:buAutoNum type="arabicPeriod"/>
              <a:defRPr/>
            </a:pPr>
            <a:r>
              <a:rPr lang="en-US" sz="3200" dirty="0" smtClean="0"/>
              <a:t>Review </a:t>
            </a:r>
            <a:r>
              <a:rPr lang="en-US" sz="3200" dirty="0"/>
              <a:t>glucose patterns and determine how to adjust therapy to improve glucose.</a:t>
            </a:r>
            <a:endParaRPr lang="en-US" sz="3400" dirty="0" smtClean="0"/>
          </a:p>
          <a:p>
            <a:pPr marL="514350" indent="-514350" eaLnBrk="1" hangingPunct="1">
              <a:buFont typeface="Wingdings" pitchFamily="2" charset="2"/>
              <a:buAutoNum type="arabicPeriod"/>
              <a:defRPr/>
            </a:pPr>
            <a:r>
              <a:rPr lang="en-US" sz="3400" dirty="0" smtClean="0"/>
              <a:t>Discuss medical nutrition therapy</a:t>
            </a:r>
          </a:p>
          <a:p>
            <a:pPr marL="514350" indent="-514350">
              <a:buFont typeface="Wingdings" pitchFamily="2" charset="2"/>
              <a:buAutoNum type="arabicPeriod"/>
              <a:defRPr/>
            </a:pPr>
            <a:r>
              <a:rPr lang="en-US" sz="3400" dirty="0"/>
              <a:t>Gain understanding of Type 2 Meds</a:t>
            </a:r>
            <a:r>
              <a:rPr lang="en-US" sz="3400" dirty="0" smtClean="0"/>
              <a:t>.</a:t>
            </a:r>
          </a:p>
          <a:p>
            <a:pPr marL="514350" indent="-514350">
              <a:buFont typeface="Wingdings" pitchFamily="2" charset="2"/>
              <a:buAutoNum type="arabicPeriod"/>
              <a:defRPr/>
            </a:pPr>
            <a:r>
              <a:rPr lang="en-US" sz="3400" dirty="0"/>
              <a:t>Demonstrate successful </a:t>
            </a:r>
            <a:r>
              <a:rPr lang="en-US" sz="3400" dirty="0" smtClean="0"/>
              <a:t>teaching </a:t>
            </a:r>
            <a:r>
              <a:rPr lang="en-US" sz="3400" dirty="0"/>
              <a:t>strategies</a:t>
            </a:r>
          </a:p>
          <a:p>
            <a:pPr marL="514350" indent="-514350" eaLnBrk="1" hangingPunct="1">
              <a:buFont typeface="Wingdings" pitchFamily="2" charset="2"/>
              <a:buAutoNum type="arabicPeriod"/>
              <a:defRPr/>
            </a:pPr>
            <a:endParaRPr lang="en-US" sz="3400" dirty="0" smtClean="0"/>
          </a:p>
        </p:txBody>
      </p:sp>
    </p:spTree>
    <p:custDataLst>
      <p:tags r:id="rId1"/>
    </p:custDataLst>
    <p:extLst>
      <p:ext uri="{BB962C8B-B14F-4D97-AF65-F5344CB8AC3E}">
        <p14:creationId xmlns:p14="http://schemas.microsoft.com/office/powerpoint/2010/main" val="1367510705"/>
      </p:ext>
    </p:extLst>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8018" name="Rectangle 2"/>
          <p:cNvSpPr>
            <a:spLocks noGrp="1" noChangeArrowheads="1"/>
          </p:cNvSpPr>
          <p:nvPr>
            <p:ph type="title"/>
          </p:nvPr>
        </p:nvSpPr>
        <p:spPr/>
        <p:txBody>
          <a:bodyPr lIns="90477" tIns="44445" rIns="90477" bIns="44445" anchor="b" anchorCtr="0"/>
          <a:lstStyle/>
          <a:p>
            <a:pPr eaLnBrk="1" hangingPunct="1">
              <a:defRPr/>
            </a:pPr>
            <a:r>
              <a:rPr lang="en-US" dirty="0" smtClean="0"/>
              <a:t>Signs of Diabetes</a:t>
            </a:r>
            <a:endParaRPr lang="en-US" sz="4000" dirty="0" smtClean="0">
              <a:sym typeface="Monotype Sorts" pitchFamily="2" charset="2"/>
            </a:endParaRPr>
          </a:p>
        </p:txBody>
      </p:sp>
      <p:sp>
        <p:nvSpPr>
          <p:cNvPr id="1238019" name="Rectangle 3"/>
          <p:cNvSpPr>
            <a:spLocks noGrp="1" noChangeArrowheads="1"/>
          </p:cNvSpPr>
          <p:nvPr>
            <p:ph sz="quarter" idx="1"/>
          </p:nvPr>
        </p:nvSpPr>
        <p:spPr>
          <a:xfrm>
            <a:off x="457200" y="1752600"/>
            <a:ext cx="8229600" cy="4404360"/>
          </a:xfrm>
        </p:spPr>
        <p:txBody>
          <a:bodyPr lIns="90477" tIns="44445" rIns="90477" bIns="44445">
            <a:normAutofit lnSpcReduction="10000"/>
          </a:bodyPr>
          <a:lstStyle/>
          <a:p>
            <a:pPr eaLnBrk="1" hangingPunct="1">
              <a:defRPr/>
            </a:pPr>
            <a:r>
              <a:rPr lang="en-US" dirty="0" smtClean="0"/>
              <a:t>Polyuria</a:t>
            </a:r>
          </a:p>
          <a:p>
            <a:pPr eaLnBrk="1" hangingPunct="1">
              <a:defRPr/>
            </a:pPr>
            <a:r>
              <a:rPr lang="en-US" dirty="0" smtClean="0"/>
              <a:t>Polydipsia	</a:t>
            </a:r>
          </a:p>
          <a:p>
            <a:pPr eaLnBrk="1" hangingPunct="1">
              <a:defRPr/>
            </a:pPr>
            <a:r>
              <a:rPr lang="en-US" dirty="0" err="1" smtClean="0"/>
              <a:t>Polyphasia</a:t>
            </a:r>
            <a:endParaRPr lang="en-US" dirty="0" smtClean="0"/>
          </a:p>
          <a:p>
            <a:pPr eaLnBrk="1" hangingPunct="1">
              <a:defRPr/>
            </a:pPr>
            <a:r>
              <a:rPr lang="en-US" dirty="0" smtClean="0"/>
              <a:t>Weight loss</a:t>
            </a:r>
          </a:p>
          <a:p>
            <a:pPr eaLnBrk="1" hangingPunct="1">
              <a:defRPr/>
            </a:pPr>
            <a:r>
              <a:rPr lang="en-US" dirty="0" smtClean="0"/>
              <a:t>Fatigue</a:t>
            </a:r>
          </a:p>
          <a:p>
            <a:pPr eaLnBrk="1" hangingPunct="1">
              <a:defRPr/>
            </a:pPr>
            <a:r>
              <a:rPr lang="en-US" dirty="0" smtClean="0"/>
              <a:t>Skin and other </a:t>
            </a:r>
            <a:endParaRPr lang="en-US" dirty="0"/>
          </a:p>
          <a:p>
            <a:pPr marL="0" indent="0" eaLnBrk="1" hangingPunct="1">
              <a:buNone/>
              <a:defRPr/>
            </a:pPr>
            <a:r>
              <a:rPr lang="en-US" dirty="0" smtClean="0"/>
              <a:t>infections</a:t>
            </a:r>
          </a:p>
          <a:p>
            <a:pPr eaLnBrk="1" hangingPunct="1">
              <a:defRPr/>
            </a:pPr>
            <a:r>
              <a:rPr lang="en-US" dirty="0" smtClean="0"/>
              <a:t>Blurry vision</a:t>
            </a:r>
          </a:p>
        </p:txBody>
      </p:sp>
      <p:sp>
        <p:nvSpPr>
          <p:cNvPr id="1238020" name="Rectangle 4"/>
          <p:cNvSpPr>
            <a:spLocks noGrp="1" noChangeArrowheads="1"/>
          </p:cNvSpPr>
          <p:nvPr>
            <p:ph sz="half" idx="4294967295"/>
          </p:nvPr>
        </p:nvSpPr>
        <p:spPr>
          <a:xfrm>
            <a:off x="4146550" y="1752600"/>
            <a:ext cx="4540250" cy="4344988"/>
          </a:xfrm>
        </p:spPr>
        <p:txBody>
          <a:bodyPr lIns="90477" tIns="44445" rIns="90477" bIns="44445">
            <a:normAutofit lnSpcReduction="10000"/>
          </a:bodyPr>
          <a:lstStyle/>
          <a:p>
            <a:pPr eaLnBrk="1" hangingPunct="1">
              <a:buFont typeface="Wingdings" pitchFamily="2" charset="2"/>
              <a:buBlip>
                <a:blip r:embed="rId4"/>
              </a:buBlip>
              <a:defRPr/>
            </a:pPr>
            <a:r>
              <a:rPr lang="en-US" dirty="0" smtClean="0"/>
              <a:t>Glycosuria, H</a:t>
            </a:r>
            <a:r>
              <a:rPr lang="en-US" baseline="-25000" dirty="0" smtClean="0"/>
              <a:t>2</a:t>
            </a:r>
            <a:r>
              <a:rPr lang="en-US" dirty="0" smtClean="0"/>
              <a:t>O losses</a:t>
            </a:r>
          </a:p>
          <a:p>
            <a:pPr eaLnBrk="1" hangingPunct="1">
              <a:buFont typeface="Wingdings" pitchFamily="2" charset="2"/>
              <a:buBlip>
                <a:blip r:embed="rId4"/>
              </a:buBlip>
              <a:defRPr/>
            </a:pPr>
            <a:r>
              <a:rPr lang="en-US" dirty="0" smtClean="0"/>
              <a:t>Dehydration</a:t>
            </a:r>
          </a:p>
          <a:p>
            <a:pPr eaLnBrk="1" hangingPunct="1">
              <a:buFont typeface="Wingdings" pitchFamily="2" charset="2"/>
              <a:buBlip>
                <a:blip r:embed="rId4"/>
              </a:buBlip>
              <a:defRPr/>
            </a:pPr>
            <a:r>
              <a:rPr lang="en-US" dirty="0" smtClean="0"/>
              <a:t>Fuel Depletion</a:t>
            </a:r>
          </a:p>
          <a:p>
            <a:pPr eaLnBrk="1" hangingPunct="1">
              <a:buFont typeface="Wingdings" pitchFamily="2" charset="2"/>
              <a:buBlip>
                <a:blip r:embed="rId4"/>
              </a:buBlip>
              <a:defRPr/>
            </a:pPr>
            <a:r>
              <a:rPr lang="en-US" dirty="0" smtClean="0"/>
              <a:t>Loss of body tissue, H</a:t>
            </a:r>
            <a:r>
              <a:rPr lang="en-US" baseline="-25000" dirty="0" smtClean="0"/>
              <a:t>2</a:t>
            </a:r>
            <a:r>
              <a:rPr lang="en-US" dirty="0" smtClean="0"/>
              <a:t>O</a:t>
            </a:r>
          </a:p>
          <a:p>
            <a:pPr eaLnBrk="1" hangingPunct="1">
              <a:buFont typeface="Wingdings" pitchFamily="2" charset="2"/>
              <a:buBlip>
                <a:blip r:embed="rId4"/>
              </a:buBlip>
              <a:defRPr/>
            </a:pPr>
            <a:r>
              <a:rPr lang="en-US" dirty="0" smtClean="0"/>
              <a:t>Poor energy utilization</a:t>
            </a:r>
          </a:p>
          <a:p>
            <a:pPr eaLnBrk="1" hangingPunct="1">
              <a:buFont typeface="Wingdings" pitchFamily="2" charset="2"/>
              <a:buBlip>
                <a:blip r:embed="rId4"/>
              </a:buBlip>
              <a:defRPr/>
            </a:pPr>
            <a:r>
              <a:rPr lang="en-US" dirty="0" smtClean="0"/>
              <a:t>Hyperglycemia increases incidence of infection</a:t>
            </a:r>
          </a:p>
          <a:p>
            <a:pPr eaLnBrk="1" hangingPunct="1">
              <a:buFont typeface="Wingdings" pitchFamily="2" charset="2"/>
              <a:buBlip>
                <a:blip r:embed="rId4"/>
              </a:buBlip>
              <a:defRPr/>
            </a:pPr>
            <a:r>
              <a:rPr lang="en-US" dirty="0" smtClean="0"/>
              <a:t>Osmotic changes</a:t>
            </a:r>
          </a:p>
          <a:p>
            <a:pPr eaLnBrk="1" hangingPunct="1">
              <a:buFont typeface="Wingdings" pitchFamily="2" charset="2"/>
              <a:buNone/>
              <a:defRPr/>
            </a:pPr>
            <a:endParaRPr lang="en-US" dirty="0" smtClean="0"/>
          </a:p>
          <a:p>
            <a:pPr eaLnBrk="1" hangingPunct="1">
              <a:defRPr/>
            </a:pPr>
            <a:endParaRPr lang="en-US" sz="2400" dirty="0" smtClean="0"/>
          </a:p>
        </p:txBody>
      </p:sp>
      <p:pic>
        <p:nvPicPr>
          <p:cNvPr id="8" name="Picture 6" descr="http://www.worlddiabetesday.org/files/images/dka.jpg">
            <a:hlinkClick r:id="rId5" tooltip="Understand diabetes and take control"/>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315200" y="0"/>
            <a:ext cx="175917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8540357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38020">
                                            <p:txEl>
                                              <p:pRg st="0" end="0"/>
                                            </p:txEl>
                                          </p:spTgt>
                                        </p:tgtEl>
                                        <p:attrNameLst>
                                          <p:attrName>style.visibility</p:attrName>
                                        </p:attrNameLst>
                                      </p:cBhvr>
                                      <p:to>
                                        <p:strVal val="visible"/>
                                      </p:to>
                                    </p:set>
                                    <p:anim calcmode="lin" valueType="num">
                                      <p:cBhvr additive="base">
                                        <p:cTn id="7" dur="2000" fill="hold"/>
                                        <p:tgtEl>
                                          <p:spTgt spid="1238020">
                                            <p:txEl>
                                              <p:pRg st="0" end="0"/>
                                            </p:txEl>
                                          </p:spTgt>
                                        </p:tgtEl>
                                        <p:attrNameLst>
                                          <p:attrName>ppt_x</p:attrName>
                                        </p:attrNameLst>
                                      </p:cBhvr>
                                      <p:tavLst>
                                        <p:tav tm="0">
                                          <p:val>
                                            <p:strVal val="#ppt_x"/>
                                          </p:val>
                                        </p:tav>
                                        <p:tav tm="100000">
                                          <p:val>
                                            <p:strVal val="#ppt_x"/>
                                          </p:val>
                                        </p:tav>
                                      </p:tavLst>
                                    </p:anim>
                                    <p:anim calcmode="lin" valueType="num">
                                      <p:cBhvr additive="base">
                                        <p:cTn id="8" dur="2000" fill="hold"/>
                                        <p:tgtEl>
                                          <p:spTgt spid="1238020">
                                            <p:txEl>
                                              <p:pRg st="0" end="0"/>
                                            </p:txEl>
                                          </p:spTgt>
                                        </p:tgtEl>
                                        <p:attrNameLst>
                                          <p:attrName>ppt_y</p:attrName>
                                        </p:attrNameLst>
                                      </p:cBhvr>
                                      <p:tavLst>
                                        <p:tav tm="0">
                                          <p:val>
                                            <p:strVal val="1+#ppt_h/2"/>
                                          </p:val>
                                        </p:tav>
                                        <p:tav tm="100000">
                                          <p:val>
                                            <p:strVal val="#ppt_y"/>
                                          </p:val>
                                        </p:tav>
                                      </p:tavLst>
                                    </p:anim>
                                  </p:childTnLst>
                                </p:cTn>
                              </p:par>
                            </p:childTnLst>
                          </p:cTn>
                        </p:par>
                        <p:par>
                          <p:cTn id="9" fill="hold" nodeType="afterGroup">
                            <p:stCondLst>
                              <p:cond delay="2000"/>
                            </p:stCondLst>
                            <p:childTnLst>
                              <p:par>
                                <p:cTn id="10" presetID="2" presetClass="entr" presetSubtype="4" fill="hold" grpId="0" nodeType="afterEffect">
                                  <p:stCondLst>
                                    <p:cond delay="0"/>
                                  </p:stCondLst>
                                  <p:childTnLst>
                                    <p:set>
                                      <p:cBhvr>
                                        <p:cTn id="11" dur="1" fill="hold">
                                          <p:stCondLst>
                                            <p:cond delay="0"/>
                                          </p:stCondLst>
                                        </p:cTn>
                                        <p:tgtEl>
                                          <p:spTgt spid="1238020">
                                            <p:txEl>
                                              <p:pRg st="1" end="1"/>
                                            </p:txEl>
                                          </p:spTgt>
                                        </p:tgtEl>
                                        <p:attrNameLst>
                                          <p:attrName>style.visibility</p:attrName>
                                        </p:attrNameLst>
                                      </p:cBhvr>
                                      <p:to>
                                        <p:strVal val="visible"/>
                                      </p:to>
                                    </p:set>
                                    <p:anim calcmode="lin" valueType="num">
                                      <p:cBhvr additive="base">
                                        <p:cTn id="12" dur="2000" fill="hold"/>
                                        <p:tgtEl>
                                          <p:spTgt spid="1238020">
                                            <p:txEl>
                                              <p:pRg st="1" end="1"/>
                                            </p:txEl>
                                          </p:spTgt>
                                        </p:tgtEl>
                                        <p:attrNameLst>
                                          <p:attrName>ppt_x</p:attrName>
                                        </p:attrNameLst>
                                      </p:cBhvr>
                                      <p:tavLst>
                                        <p:tav tm="0">
                                          <p:val>
                                            <p:strVal val="#ppt_x"/>
                                          </p:val>
                                        </p:tav>
                                        <p:tav tm="100000">
                                          <p:val>
                                            <p:strVal val="#ppt_x"/>
                                          </p:val>
                                        </p:tav>
                                      </p:tavLst>
                                    </p:anim>
                                    <p:anim calcmode="lin" valueType="num">
                                      <p:cBhvr additive="base">
                                        <p:cTn id="13" dur="2000" fill="hold"/>
                                        <p:tgtEl>
                                          <p:spTgt spid="1238020">
                                            <p:txEl>
                                              <p:pRg st="1" end="1"/>
                                            </p:txEl>
                                          </p:spTgt>
                                        </p:tgtEl>
                                        <p:attrNameLst>
                                          <p:attrName>ppt_y</p:attrName>
                                        </p:attrNameLst>
                                      </p:cBhvr>
                                      <p:tavLst>
                                        <p:tav tm="0">
                                          <p:val>
                                            <p:strVal val="1+#ppt_h/2"/>
                                          </p:val>
                                        </p:tav>
                                        <p:tav tm="100000">
                                          <p:val>
                                            <p:strVal val="#ppt_y"/>
                                          </p:val>
                                        </p:tav>
                                      </p:tavLst>
                                    </p:anim>
                                  </p:childTnLst>
                                </p:cTn>
                              </p:par>
                            </p:childTnLst>
                          </p:cTn>
                        </p:par>
                        <p:par>
                          <p:cTn id="14" fill="hold" nodeType="afterGroup">
                            <p:stCondLst>
                              <p:cond delay="4000"/>
                            </p:stCondLst>
                            <p:childTnLst>
                              <p:par>
                                <p:cTn id="15" presetID="2" presetClass="entr" presetSubtype="4" fill="hold" grpId="0" nodeType="afterEffect">
                                  <p:stCondLst>
                                    <p:cond delay="0"/>
                                  </p:stCondLst>
                                  <p:childTnLst>
                                    <p:set>
                                      <p:cBhvr>
                                        <p:cTn id="16" dur="1" fill="hold">
                                          <p:stCondLst>
                                            <p:cond delay="0"/>
                                          </p:stCondLst>
                                        </p:cTn>
                                        <p:tgtEl>
                                          <p:spTgt spid="1238020">
                                            <p:txEl>
                                              <p:pRg st="2" end="2"/>
                                            </p:txEl>
                                          </p:spTgt>
                                        </p:tgtEl>
                                        <p:attrNameLst>
                                          <p:attrName>style.visibility</p:attrName>
                                        </p:attrNameLst>
                                      </p:cBhvr>
                                      <p:to>
                                        <p:strVal val="visible"/>
                                      </p:to>
                                    </p:set>
                                    <p:anim calcmode="lin" valueType="num">
                                      <p:cBhvr additive="base">
                                        <p:cTn id="17" dur="2000" fill="hold"/>
                                        <p:tgtEl>
                                          <p:spTgt spid="1238020">
                                            <p:txEl>
                                              <p:pRg st="2" end="2"/>
                                            </p:txEl>
                                          </p:spTgt>
                                        </p:tgtEl>
                                        <p:attrNameLst>
                                          <p:attrName>ppt_x</p:attrName>
                                        </p:attrNameLst>
                                      </p:cBhvr>
                                      <p:tavLst>
                                        <p:tav tm="0">
                                          <p:val>
                                            <p:strVal val="#ppt_x"/>
                                          </p:val>
                                        </p:tav>
                                        <p:tav tm="100000">
                                          <p:val>
                                            <p:strVal val="#ppt_x"/>
                                          </p:val>
                                        </p:tav>
                                      </p:tavLst>
                                    </p:anim>
                                    <p:anim calcmode="lin" valueType="num">
                                      <p:cBhvr additive="base">
                                        <p:cTn id="18" dur="2000" fill="hold"/>
                                        <p:tgtEl>
                                          <p:spTgt spid="1238020">
                                            <p:txEl>
                                              <p:pRg st="2" end="2"/>
                                            </p:txEl>
                                          </p:spTgt>
                                        </p:tgtEl>
                                        <p:attrNameLst>
                                          <p:attrName>ppt_y</p:attrName>
                                        </p:attrNameLst>
                                      </p:cBhvr>
                                      <p:tavLst>
                                        <p:tav tm="0">
                                          <p:val>
                                            <p:strVal val="1+#ppt_h/2"/>
                                          </p:val>
                                        </p:tav>
                                        <p:tav tm="100000">
                                          <p:val>
                                            <p:strVal val="#ppt_y"/>
                                          </p:val>
                                        </p:tav>
                                      </p:tavLst>
                                    </p:anim>
                                  </p:childTnLst>
                                </p:cTn>
                              </p:par>
                            </p:childTnLst>
                          </p:cTn>
                        </p:par>
                        <p:par>
                          <p:cTn id="19" fill="hold" nodeType="afterGroup">
                            <p:stCondLst>
                              <p:cond delay="6000"/>
                            </p:stCondLst>
                            <p:childTnLst>
                              <p:par>
                                <p:cTn id="20" presetID="2" presetClass="entr" presetSubtype="4" fill="hold" grpId="0" nodeType="afterEffect">
                                  <p:stCondLst>
                                    <p:cond delay="0"/>
                                  </p:stCondLst>
                                  <p:childTnLst>
                                    <p:set>
                                      <p:cBhvr>
                                        <p:cTn id="21" dur="1" fill="hold">
                                          <p:stCondLst>
                                            <p:cond delay="0"/>
                                          </p:stCondLst>
                                        </p:cTn>
                                        <p:tgtEl>
                                          <p:spTgt spid="1238020">
                                            <p:txEl>
                                              <p:pRg st="3" end="3"/>
                                            </p:txEl>
                                          </p:spTgt>
                                        </p:tgtEl>
                                        <p:attrNameLst>
                                          <p:attrName>style.visibility</p:attrName>
                                        </p:attrNameLst>
                                      </p:cBhvr>
                                      <p:to>
                                        <p:strVal val="visible"/>
                                      </p:to>
                                    </p:set>
                                    <p:anim calcmode="lin" valueType="num">
                                      <p:cBhvr additive="base">
                                        <p:cTn id="22" dur="2000" fill="hold"/>
                                        <p:tgtEl>
                                          <p:spTgt spid="1238020">
                                            <p:txEl>
                                              <p:pRg st="3" end="3"/>
                                            </p:txEl>
                                          </p:spTgt>
                                        </p:tgtEl>
                                        <p:attrNameLst>
                                          <p:attrName>ppt_x</p:attrName>
                                        </p:attrNameLst>
                                      </p:cBhvr>
                                      <p:tavLst>
                                        <p:tav tm="0">
                                          <p:val>
                                            <p:strVal val="#ppt_x"/>
                                          </p:val>
                                        </p:tav>
                                        <p:tav tm="100000">
                                          <p:val>
                                            <p:strVal val="#ppt_x"/>
                                          </p:val>
                                        </p:tav>
                                      </p:tavLst>
                                    </p:anim>
                                    <p:anim calcmode="lin" valueType="num">
                                      <p:cBhvr additive="base">
                                        <p:cTn id="23" dur="2000" fill="hold"/>
                                        <p:tgtEl>
                                          <p:spTgt spid="1238020">
                                            <p:txEl>
                                              <p:pRg st="3" end="3"/>
                                            </p:txEl>
                                          </p:spTgt>
                                        </p:tgtEl>
                                        <p:attrNameLst>
                                          <p:attrName>ppt_y</p:attrName>
                                        </p:attrNameLst>
                                      </p:cBhvr>
                                      <p:tavLst>
                                        <p:tav tm="0">
                                          <p:val>
                                            <p:strVal val="1+#ppt_h/2"/>
                                          </p:val>
                                        </p:tav>
                                        <p:tav tm="100000">
                                          <p:val>
                                            <p:strVal val="#ppt_y"/>
                                          </p:val>
                                        </p:tav>
                                      </p:tavLst>
                                    </p:anim>
                                  </p:childTnLst>
                                </p:cTn>
                              </p:par>
                            </p:childTnLst>
                          </p:cTn>
                        </p:par>
                        <p:par>
                          <p:cTn id="24" fill="hold" nodeType="afterGroup">
                            <p:stCondLst>
                              <p:cond delay="8000"/>
                            </p:stCondLst>
                            <p:childTnLst>
                              <p:par>
                                <p:cTn id="25" presetID="2" presetClass="entr" presetSubtype="4" fill="hold" grpId="0" nodeType="afterEffect">
                                  <p:stCondLst>
                                    <p:cond delay="0"/>
                                  </p:stCondLst>
                                  <p:childTnLst>
                                    <p:set>
                                      <p:cBhvr>
                                        <p:cTn id="26" dur="1" fill="hold">
                                          <p:stCondLst>
                                            <p:cond delay="0"/>
                                          </p:stCondLst>
                                        </p:cTn>
                                        <p:tgtEl>
                                          <p:spTgt spid="1238020">
                                            <p:txEl>
                                              <p:pRg st="4" end="4"/>
                                            </p:txEl>
                                          </p:spTgt>
                                        </p:tgtEl>
                                        <p:attrNameLst>
                                          <p:attrName>style.visibility</p:attrName>
                                        </p:attrNameLst>
                                      </p:cBhvr>
                                      <p:to>
                                        <p:strVal val="visible"/>
                                      </p:to>
                                    </p:set>
                                    <p:anim calcmode="lin" valueType="num">
                                      <p:cBhvr additive="base">
                                        <p:cTn id="27" dur="2000" fill="hold"/>
                                        <p:tgtEl>
                                          <p:spTgt spid="1238020">
                                            <p:txEl>
                                              <p:pRg st="4" end="4"/>
                                            </p:txEl>
                                          </p:spTgt>
                                        </p:tgtEl>
                                        <p:attrNameLst>
                                          <p:attrName>ppt_x</p:attrName>
                                        </p:attrNameLst>
                                      </p:cBhvr>
                                      <p:tavLst>
                                        <p:tav tm="0">
                                          <p:val>
                                            <p:strVal val="#ppt_x"/>
                                          </p:val>
                                        </p:tav>
                                        <p:tav tm="100000">
                                          <p:val>
                                            <p:strVal val="#ppt_x"/>
                                          </p:val>
                                        </p:tav>
                                      </p:tavLst>
                                    </p:anim>
                                    <p:anim calcmode="lin" valueType="num">
                                      <p:cBhvr additive="base">
                                        <p:cTn id="28" dur="2000" fill="hold"/>
                                        <p:tgtEl>
                                          <p:spTgt spid="1238020">
                                            <p:txEl>
                                              <p:pRg st="4" end="4"/>
                                            </p:txEl>
                                          </p:spTgt>
                                        </p:tgtEl>
                                        <p:attrNameLst>
                                          <p:attrName>ppt_y</p:attrName>
                                        </p:attrNameLst>
                                      </p:cBhvr>
                                      <p:tavLst>
                                        <p:tav tm="0">
                                          <p:val>
                                            <p:strVal val="1+#ppt_h/2"/>
                                          </p:val>
                                        </p:tav>
                                        <p:tav tm="100000">
                                          <p:val>
                                            <p:strVal val="#ppt_y"/>
                                          </p:val>
                                        </p:tav>
                                      </p:tavLst>
                                    </p:anim>
                                  </p:childTnLst>
                                </p:cTn>
                              </p:par>
                            </p:childTnLst>
                          </p:cTn>
                        </p:par>
                        <p:par>
                          <p:cTn id="29" fill="hold" nodeType="afterGroup">
                            <p:stCondLst>
                              <p:cond delay="10000"/>
                            </p:stCondLst>
                            <p:childTnLst>
                              <p:par>
                                <p:cTn id="30" presetID="2" presetClass="entr" presetSubtype="4" fill="hold" grpId="0" nodeType="afterEffect">
                                  <p:stCondLst>
                                    <p:cond delay="0"/>
                                  </p:stCondLst>
                                  <p:childTnLst>
                                    <p:set>
                                      <p:cBhvr>
                                        <p:cTn id="31" dur="1" fill="hold">
                                          <p:stCondLst>
                                            <p:cond delay="0"/>
                                          </p:stCondLst>
                                        </p:cTn>
                                        <p:tgtEl>
                                          <p:spTgt spid="1238020">
                                            <p:txEl>
                                              <p:pRg st="5" end="5"/>
                                            </p:txEl>
                                          </p:spTgt>
                                        </p:tgtEl>
                                        <p:attrNameLst>
                                          <p:attrName>style.visibility</p:attrName>
                                        </p:attrNameLst>
                                      </p:cBhvr>
                                      <p:to>
                                        <p:strVal val="visible"/>
                                      </p:to>
                                    </p:set>
                                    <p:anim calcmode="lin" valueType="num">
                                      <p:cBhvr additive="base">
                                        <p:cTn id="32" dur="2000" fill="hold"/>
                                        <p:tgtEl>
                                          <p:spTgt spid="1238020">
                                            <p:txEl>
                                              <p:pRg st="5" end="5"/>
                                            </p:txEl>
                                          </p:spTgt>
                                        </p:tgtEl>
                                        <p:attrNameLst>
                                          <p:attrName>ppt_x</p:attrName>
                                        </p:attrNameLst>
                                      </p:cBhvr>
                                      <p:tavLst>
                                        <p:tav tm="0">
                                          <p:val>
                                            <p:strVal val="#ppt_x"/>
                                          </p:val>
                                        </p:tav>
                                        <p:tav tm="100000">
                                          <p:val>
                                            <p:strVal val="#ppt_x"/>
                                          </p:val>
                                        </p:tav>
                                      </p:tavLst>
                                    </p:anim>
                                    <p:anim calcmode="lin" valueType="num">
                                      <p:cBhvr additive="base">
                                        <p:cTn id="33" dur="2000" fill="hold"/>
                                        <p:tgtEl>
                                          <p:spTgt spid="1238020">
                                            <p:txEl>
                                              <p:pRg st="5" end="5"/>
                                            </p:txEl>
                                          </p:spTgt>
                                        </p:tgtEl>
                                        <p:attrNameLst>
                                          <p:attrName>ppt_y</p:attrName>
                                        </p:attrNameLst>
                                      </p:cBhvr>
                                      <p:tavLst>
                                        <p:tav tm="0">
                                          <p:val>
                                            <p:strVal val="1+#ppt_h/2"/>
                                          </p:val>
                                        </p:tav>
                                        <p:tav tm="100000">
                                          <p:val>
                                            <p:strVal val="#ppt_y"/>
                                          </p:val>
                                        </p:tav>
                                      </p:tavLst>
                                    </p:anim>
                                  </p:childTnLst>
                                </p:cTn>
                              </p:par>
                            </p:childTnLst>
                          </p:cTn>
                        </p:par>
                        <p:par>
                          <p:cTn id="34" fill="hold" nodeType="afterGroup">
                            <p:stCondLst>
                              <p:cond delay="12000"/>
                            </p:stCondLst>
                            <p:childTnLst>
                              <p:par>
                                <p:cTn id="35" presetID="2" presetClass="entr" presetSubtype="4" fill="hold" grpId="0" nodeType="afterEffect">
                                  <p:stCondLst>
                                    <p:cond delay="0"/>
                                  </p:stCondLst>
                                  <p:childTnLst>
                                    <p:set>
                                      <p:cBhvr>
                                        <p:cTn id="36" dur="1" fill="hold">
                                          <p:stCondLst>
                                            <p:cond delay="0"/>
                                          </p:stCondLst>
                                        </p:cTn>
                                        <p:tgtEl>
                                          <p:spTgt spid="1238020">
                                            <p:txEl>
                                              <p:pRg st="6" end="6"/>
                                            </p:txEl>
                                          </p:spTgt>
                                        </p:tgtEl>
                                        <p:attrNameLst>
                                          <p:attrName>style.visibility</p:attrName>
                                        </p:attrNameLst>
                                      </p:cBhvr>
                                      <p:to>
                                        <p:strVal val="visible"/>
                                      </p:to>
                                    </p:set>
                                    <p:anim calcmode="lin" valueType="num">
                                      <p:cBhvr additive="base">
                                        <p:cTn id="37" dur="2000" fill="hold"/>
                                        <p:tgtEl>
                                          <p:spTgt spid="1238020">
                                            <p:txEl>
                                              <p:pRg st="6" end="6"/>
                                            </p:txEl>
                                          </p:spTgt>
                                        </p:tgtEl>
                                        <p:attrNameLst>
                                          <p:attrName>ppt_x</p:attrName>
                                        </p:attrNameLst>
                                      </p:cBhvr>
                                      <p:tavLst>
                                        <p:tav tm="0">
                                          <p:val>
                                            <p:strVal val="#ppt_x"/>
                                          </p:val>
                                        </p:tav>
                                        <p:tav tm="100000">
                                          <p:val>
                                            <p:strVal val="#ppt_x"/>
                                          </p:val>
                                        </p:tav>
                                      </p:tavLst>
                                    </p:anim>
                                    <p:anim calcmode="lin" valueType="num">
                                      <p:cBhvr additive="base">
                                        <p:cTn id="38" dur="2000" fill="hold"/>
                                        <p:tgtEl>
                                          <p:spTgt spid="1238020">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38020" grpId="0" build="p"/>
    </p:bldLst>
  </p:timing>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Line 2"/>
          <p:cNvSpPr>
            <a:spLocks noChangeShapeType="1"/>
          </p:cNvSpPr>
          <p:nvPr/>
        </p:nvSpPr>
        <p:spPr bwMode="auto">
          <a:xfrm>
            <a:off x="838200" y="1066800"/>
            <a:ext cx="7315200" cy="0"/>
          </a:xfrm>
          <a:prstGeom prst="line">
            <a:avLst/>
          </a:prstGeom>
          <a:noFill/>
          <a:ln w="38100">
            <a:solidFill>
              <a:srgbClr val="D5031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576963" name="Rectangle 3"/>
          <p:cNvSpPr>
            <a:spLocks noGrp="1" noChangeArrowheads="1"/>
          </p:cNvSpPr>
          <p:nvPr>
            <p:ph type="title"/>
          </p:nvPr>
        </p:nvSpPr>
        <p:spPr/>
        <p:txBody>
          <a:bodyPr>
            <a:normAutofit/>
          </a:bodyPr>
          <a:lstStyle/>
          <a:p>
            <a:pPr eaLnBrk="1" hangingPunct="1">
              <a:defRPr/>
            </a:pPr>
            <a:r>
              <a:rPr lang="en-US" sz="3200" dirty="0" smtClean="0">
                <a:solidFill>
                  <a:schemeClr val="accent5">
                    <a:lumMod val="50000"/>
                  </a:schemeClr>
                </a:solidFill>
              </a:rPr>
              <a:t>Action/Classes of Type 2 Meds</a:t>
            </a:r>
          </a:p>
        </p:txBody>
      </p:sp>
      <p:sp>
        <p:nvSpPr>
          <p:cNvPr id="1576964" name="Rectangle 4"/>
          <p:cNvSpPr>
            <a:spLocks noGrp="1" noChangeArrowheads="1"/>
          </p:cNvSpPr>
          <p:nvPr>
            <p:ph sz="quarter" idx="1"/>
          </p:nvPr>
        </p:nvSpPr>
        <p:spPr/>
        <p:txBody>
          <a:bodyPr>
            <a:noAutofit/>
          </a:bodyPr>
          <a:lstStyle/>
          <a:p>
            <a:pPr marL="381000" indent="-381000" eaLnBrk="1" hangingPunct="1">
              <a:lnSpc>
                <a:spcPct val="80000"/>
              </a:lnSpc>
              <a:buClr>
                <a:srgbClr val="EAEAEA"/>
              </a:buClr>
              <a:buFont typeface="Wingdings" panose="05000000000000000000" pitchFamily="2" charset="2"/>
              <a:buNone/>
              <a:defRPr/>
            </a:pPr>
            <a:r>
              <a:rPr lang="en-US" sz="2400" dirty="0" smtClean="0">
                <a:solidFill>
                  <a:schemeClr val="tx2">
                    <a:lumMod val="50000"/>
                  </a:schemeClr>
                </a:solidFill>
              </a:rPr>
              <a:t>1. Suppressor</a:t>
            </a:r>
            <a:endParaRPr lang="en-US" sz="2400" dirty="0">
              <a:solidFill>
                <a:schemeClr val="tx2">
                  <a:lumMod val="50000"/>
                </a:schemeClr>
              </a:solidFill>
            </a:endParaRPr>
          </a:p>
          <a:p>
            <a:pPr marL="381000" indent="-381000" eaLnBrk="1" hangingPunct="1">
              <a:lnSpc>
                <a:spcPct val="80000"/>
              </a:lnSpc>
              <a:buFont typeface="Wingdings" panose="05000000000000000000" pitchFamily="2" charset="2"/>
              <a:buNone/>
              <a:defRPr/>
            </a:pPr>
            <a:endParaRPr lang="en-US" sz="2000" dirty="0" smtClean="0">
              <a:solidFill>
                <a:schemeClr val="tx2">
                  <a:lumMod val="50000"/>
                </a:schemeClr>
              </a:solidFill>
            </a:endParaRPr>
          </a:p>
          <a:p>
            <a:pPr marL="381000" indent="-381000" eaLnBrk="1" hangingPunct="1">
              <a:lnSpc>
                <a:spcPct val="80000"/>
              </a:lnSpc>
              <a:buFont typeface="Wingdings" panose="05000000000000000000" pitchFamily="2" charset="2"/>
              <a:buNone/>
              <a:defRPr/>
            </a:pPr>
            <a:r>
              <a:rPr lang="en-US" sz="2400" dirty="0" smtClean="0">
                <a:solidFill>
                  <a:schemeClr val="tx2">
                    <a:lumMod val="50000"/>
                  </a:schemeClr>
                </a:solidFill>
              </a:rPr>
              <a:t>2. </a:t>
            </a:r>
            <a:r>
              <a:rPr lang="en-US" sz="2400" dirty="0" err="1" smtClean="0">
                <a:solidFill>
                  <a:schemeClr val="tx2">
                    <a:lumMod val="50000"/>
                  </a:schemeClr>
                </a:solidFill>
              </a:rPr>
              <a:t>Squirter</a:t>
            </a:r>
            <a:endParaRPr lang="en-US" sz="2400" dirty="0" smtClean="0">
              <a:solidFill>
                <a:schemeClr val="tx2">
                  <a:lumMod val="50000"/>
                </a:schemeClr>
              </a:solidFill>
            </a:endParaRPr>
          </a:p>
          <a:p>
            <a:pPr marL="381000" indent="-381000" eaLnBrk="1" hangingPunct="1">
              <a:lnSpc>
                <a:spcPct val="80000"/>
              </a:lnSpc>
              <a:buFont typeface="Wingdings" panose="05000000000000000000" pitchFamily="2" charset="2"/>
              <a:buNone/>
              <a:defRPr/>
            </a:pPr>
            <a:r>
              <a:rPr lang="en-US" sz="1600" dirty="0" smtClean="0">
                <a:solidFill>
                  <a:schemeClr val="tx2">
                    <a:lumMod val="50000"/>
                  </a:schemeClr>
                </a:solidFill>
              </a:rPr>
              <a:t> </a:t>
            </a:r>
          </a:p>
          <a:p>
            <a:pPr marL="381000" indent="-381000" eaLnBrk="1" hangingPunct="1">
              <a:lnSpc>
                <a:spcPct val="80000"/>
              </a:lnSpc>
              <a:buFont typeface="Wingdings" panose="05000000000000000000" pitchFamily="2" charset="2"/>
              <a:buNone/>
              <a:defRPr/>
            </a:pPr>
            <a:endParaRPr lang="en-US" sz="1600" dirty="0" smtClean="0">
              <a:solidFill>
                <a:schemeClr val="tx2">
                  <a:lumMod val="50000"/>
                </a:schemeClr>
              </a:solidFill>
            </a:endParaRPr>
          </a:p>
          <a:p>
            <a:pPr marL="381000" indent="-381000" eaLnBrk="1" hangingPunct="1">
              <a:lnSpc>
                <a:spcPct val="80000"/>
              </a:lnSpc>
              <a:buFont typeface="Wingdings" panose="05000000000000000000" pitchFamily="2" charset="2"/>
              <a:buNone/>
              <a:defRPr/>
            </a:pPr>
            <a:r>
              <a:rPr lang="en-US" sz="2400" dirty="0" smtClean="0">
                <a:solidFill>
                  <a:schemeClr val="tx2">
                    <a:lumMod val="50000"/>
                  </a:schemeClr>
                </a:solidFill>
              </a:rPr>
              <a:t>3. </a:t>
            </a:r>
            <a:r>
              <a:rPr lang="en-US" sz="2400" dirty="0" err="1" smtClean="0">
                <a:solidFill>
                  <a:schemeClr val="tx2">
                    <a:lumMod val="50000"/>
                  </a:schemeClr>
                </a:solidFill>
              </a:rPr>
              <a:t>Satiators</a:t>
            </a:r>
            <a:endParaRPr lang="en-US" sz="2400" dirty="0" smtClean="0">
              <a:solidFill>
                <a:schemeClr val="tx2">
                  <a:lumMod val="50000"/>
                </a:schemeClr>
              </a:solidFill>
            </a:endParaRPr>
          </a:p>
          <a:p>
            <a:pPr marL="381000" indent="-381000" eaLnBrk="1" hangingPunct="1">
              <a:lnSpc>
                <a:spcPct val="80000"/>
              </a:lnSpc>
              <a:buFont typeface="Wingdings" panose="05000000000000000000" pitchFamily="2" charset="2"/>
              <a:buNone/>
              <a:defRPr/>
            </a:pPr>
            <a:endParaRPr lang="en-US" sz="900" dirty="0" smtClean="0">
              <a:solidFill>
                <a:schemeClr val="tx2">
                  <a:lumMod val="50000"/>
                </a:schemeClr>
              </a:solidFill>
            </a:endParaRPr>
          </a:p>
          <a:p>
            <a:pPr marL="381000" indent="-381000" eaLnBrk="1" hangingPunct="1">
              <a:lnSpc>
                <a:spcPct val="80000"/>
              </a:lnSpc>
              <a:buFont typeface="Wingdings" panose="05000000000000000000" pitchFamily="2" charset="2"/>
              <a:buNone/>
              <a:defRPr/>
            </a:pPr>
            <a:endParaRPr lang="en-US" sz="900" dirty="0" smtClean="0">
              <a:solidFill>
                <a:schemeClr val="tx2">
                  <a:lumMod val="50000"/>
                </a:schemeClr>
              </a:solidFill>
            </a:endParaRPr>
          </a:p>
          <a:p>
            <a:pPr marL="381000" indent="-381000" eaLnBrk="1" hangingPunct="1">
              <a:lnSpc>
                <a:spcPct val="80000"/>
              </a:lnSpc>
              <a:buFont typeface="Wingdings" panose="05000000000000000000" pitchFamily="2" charset="2"/>
              <a:buNone/>
              <a:defRPr/>
            </a:pPr>
            <a:endParaRPr lang="en-US" sz="900" dirty="0" smtClean="0">
              <a:solidFill>
                <a:schemeClr val="tx2">
                  <a:lumMod val="50000"/>
                </a:schemeClr>
              </a:solidFill>
            </a:endParaRPr>
          </a:p>
          <a:p>
            <a:pPr marL="381000" indent="-381000" eaLnBrk="1" hangingPunct="1">
              <a:lnSpc>
                <a:spcPct val="80000"/>
              </a:lnSpc>
              <a:buFont typeface="Wingdings" panose="05000000000000000000" pitchFamily="2" charset="2"/>
              <a:buNone/>
              <a:defRPr/>
            </a:pPr>
            <a:endParaRPr lang="en-US" sz="900" dirty="0" smtClean="0">
              <a:solidFill>
                <a:schemeClr val="tx2">
                  <a:lumMod val="50000"/>
                </a:schemeClr>
              </a:solidFill>
            </a:endParaRPr>
          </a:p>
          <a:p>
            <a:pPr marL="381000" indent="-381000" eaLnBrk="1" hangingPunct="1">
              <a:lnSpc>
                <a:spcPct val="80000"/>
              </a:lnSpc>
              <a:buFont typeface="Wingdings" panose="05000000000000000000" pitchFamily="2" charset="2"/>
              <a:buNone/>
              <a:defRPr/>
            </a:pPr>
            <a:r>
              <a:rPr lang="en-US" sz="2400" dirty="0" smtClean="0">
                <a:solidFill>
                  <a:schemeClr val="tx2">
                    <a:lumMod val="50000"/>
                  </a:schemeClr>
                </a:solidFill>
              </a:rPr>
              <a:t>4. Sensitizer</a:t>
            </a:r>
          </a:p>
          <a:p>
            <a:pPr marL="381000" indent="-381000" eaLnBrk="1" hangingPunct="1">
              <a:lnSpc>
                <a:spcPct val="80000"/>
              </a:lnSpc>
              <a:buFont typeface="Wingdings" panose="05000000000000000000" pitchFamily="2" charset="2"/>
              <a:buNone/>
              <a:defRPr/>
            </a:pPr>
            <a:endParaRPr lang="en-US" sz="1050" dirty="0" smtClean="0">
              <a:solidFill>
                <a:schemeClr val="tx2">
                  <a:lumMod val="50000"/>
                </a:schemeClr>
              </a:solidFill>
            </a:endParaRPr>
          </a:p>
          <a:p>
            <a:pPr marL="381000" indent="-381000" eaLnBrk="1" hangingPunct="1">
              <a:lnSpc>
                <a:spcPct val="80000"/>
              </a:lnSpc>
              <a:buFont typeface="Wingdings" panose="05000000000000000000" pitchFamily="2" charset="2"/>
              <a:buNone/>
              <a:defRPr/>
            </a:pPr>
            <a:r>
              <a:rPr lang="en-US" sz="2400" dirty="0" smtClean="0">
                <a:solidFill>
                  <a:schemeClr val="tx2">
                    <a:lumMod val="50000"/>
                  </a:schemeClr>
                </a:solidFill>
              </a:rPr>
              <a:t>5. </a:t>
            </a:r>
            <a:r>
              <a:rPr lang="en-US" sz="2400" dirty="0" err="1" smtClean="0">
                <a:solidFill>
                  <a:schemeClr val="tx2">
                    <a:lumMod val="50000"/>
                  </a:schemeClr>
                </a:solidFill>
              </a:rPr>
              <a:t>Glucoretics</a:t>
            </a:r>
            <a:r>
              <a:rPr lang="en-US" sz="2400" dirty="0" smtClean="0">
                <a:solidFill>
                  <a:schemeClr val="tx2">
                    <a:lumMod val="50000"/>
                  </a:schemeClr>
                </a:solidFill>
              </a:rPr>
              <a:t> </a:t>
            </a:r>
          </a:p>
          <a:p>
            <a:pPr marL="381000" indent="-381000" eaLnBrk="1" hangingPunct="1">
              <a:lnSpc>
                <a:spcPct val="80000"/>
              </a:lnSpc>
              <a:buFont typeface="Wingdings" panose="05000000000000000000" pitchFamily="2" charset="2"/>
              <a:buNone/>
              <a:defRPr/>
            </a:pPr>
            <a:endParaRPr lang="en-US" sz="2400" dirty="0" smtClean="0">
              <a:solidFill>
                <a:schemeClr val="tx2">
                  <a:lumMod val="50000"/>
                </a:schemeClr>
              </a:solidFill>
            </a:endParaRPr>
          </a:p>
          <a:p>
            <a:pPr marL="381000" indent="-381000" eaLnBrk="1" hangingPunct="1">
              <a:lnSpc>
                <a:spcPct val="80000"/>
              </a:lnSpc>
              <a:buFont typeface="Wingdings" panose="05000000000000000000" pitchFamily="2" charset="2"/>
              <a:buNone/>
              <a:defRPr/>
            </a:pPr>
            <a:r>
              <a:rPr lang="en-US" sz="2400" dirty="0" smtClean="0">
                <a:solidFill>
                  <a:schemeClr val="tx2">
                    <a:lumMod val="50000"/>
                  </a:schemeClr>
                </a:solidFill>
              </a:rPr>
              <a:t>6.Circadian Switchers</a:t>
            </a:r>
          </a:p>
          <a:p>
            <a:pPr marL="381000" indent="-381000" eaLnBrk="1" hangingPunct="1">
              <a:lnSpc>
                <a:spcPct val="80000"/>
              </a:lnSpc>
              <a:buFont typeface="Wingdings" panose="05000000000000000000" pitchFamily="2" charset="2"/>
              <a:buNone/>
              <a:defRPr/>
            </a:pPr>
            <a:endParaRPr lang="en-US" sz="2400" dirty="0" smtClean="0">
              <a:solidFill>
                <a:schemeClr val="tx2">
                  <a:lumMod val="50000"/>
                </a:schemeClr>
              </a:solidFill>
            </a:endParaRPr>
          </a:p>
          <a:p>
            <a:pPr marL="381000" indent="-381000" eaLnBrk="1" hangingPunct="1">
              <a:lnSpc>
                <a:spcPct val="80000"/>
              </a:lnSpc>
              <a:buFont typeface="Wingdings" panose="05000000000000000000" pitchFamily="2" charset="2"/>
              <a:buNone/>
              <a:defRPr/>
            </a:pPr>
            <a:r>
              <a:rPr lang="en-US" sz="2400" dirty="0">
                <a:solidFill>
                  <a:schemeClr val="tx2">
                    <a:lumMod val="50000"/>
                  </a:schemeClr>
                </a:solidFill>
              </a:rPr>
              <a:t>7</a:t>
            </a:r>
            <a:r>
              <a:rPr lang="en-US" sz="2400" dirty="0" smtClean="0">
                <a:solidFill>
                  <a:schemeClr val="tx2">
                    <a:lumMod val="50000"/>
                  </a:schemeClr>
                </a:solidFill>
              </a:rPr>
              <a:t>. Slower  </a:t>
            </a:r>
          </a:p>
        </p:txBody>
      </p:sp>
      <p:sp>
        <p:nvSpPr>
          <p:cNvPr id="1576965" name="Text Box 5"/>
          <p:cNvSpPr txBox="1">
            <a:spLocks noGrp="1" noChangeArrowheads="1"/>
          </p:cNvSpPr>
          <p:nvPr>
            <p:ph type="body" sz="half" idx="4294967295"/>
          </p:nvPr>
        </p:nvSpPr>
        <p:spPr>
          <a:xfrm>
            <a:off x="5456238" y="1354138"/>
            <a:ext cx="3687762" cy="5181600"/>
          </a:xfrm>
        </p:spPr>
        <p:txBody>
          <a:bodyPr>
            <a:normAutofit lnSpcReduction="10000"/>
          </a:bodyPr>
          <a:lstStyle/>
          <a:p>
            <a:pPr lvl="1" eaLnBrk="1" hangingPunct="1">
              <a:lnSpc>
                <a:spcPct val="80000"/>
              </a:lnSpc>
              <a:buFont typeface="Wingdings" panose="05000000000000000000" pitchFamily="2" charset="2"/>
              <a:buNone/>
              <a:defRPr/>
            </a:pPr>
            <a:r>
              <a:rPr lang="en-US" sz="2200" dirty="0" err="1" smtClean="0">
                <a:solidFill>
                  <a:schemeClr val="tx2">
                    <a:lumMod val="50000"/>
                  </a:schemeClr>
                </a:solidFill>
              </a:rPr>
              <a:t>Biguanide</a:t>
            </a:r>
            <a:r>
              <a:rPr lang="en-US" sz="2200" dirty="0" smtClean="0">
                <a:solidFill>
                  <a:schemeClr val="tx2">
                    <a:lumMod val="50000"/>
                  </a:schemeClr>
                </a:solidFill>
              </a:rPr>
              <a:t> – Metformin</a:t>
            </a:r>
          </a:p>
          <a:p>
            <a:pPr lvl="1" eaLnBrk="1" hangingPunct="1">
              <a:lnSpc>
                <a:spcPct val="80000"/>
              </a:lnSpc>
              <a:buFont typeface="Wingdings" panose="05000000000000000000" pitchFamily="2" charset="2"/>
              <a:buNone/>
              <a:defRPr/>
            </a:pPr>
            <a:endParaRPr lang="en-US" sz="2200" dirty="0">
              <a:solidFill>
                <a:schemeClr val="tx2">
                  <a:lumMod val="50000"/>
                </a:schemeClr>
              </a:solidFill>
            </a:endParaRPr>
          </a:p>
          <a:p>
            <a:pPr lvl="1" eaLnBrk="1" hangingPunct="1">
              <a:lnSpc>
                <a:spcPct val="80000"/>
              </a:lnSpc>
              <a:buFont typeface="Wingdings" panose="05000000000000000000" pitchFamily="2" charset="2"/>
              <a:buNone/>
              <a:defRPr/>
            </a:pPr>
            <a:r>
              <a:rPr lang="en-US" sz="2200" dirty="0" smtClean="0">
                <a:solidFill>
                  <a:schemeClr val="tx2">
                    <a:lumMod val="50000"/>
                  </a:schemeClr>
                </a:solidFill>
              </a:rPr>
              <a:t>Sulfonylureas</a:t>
            </a:r>
          </a:p>
          <a:p>
            <a:pPr lvl="1" eaLnBrk="1" hangingPunct="1">
              <a:lnSpc>
                <a:spcPct val="80000"/>
              </a:lnSpc>
              <a:buClr>
                <a:schemeClr val="tx1"/>
              </a:buClr>
              <a:buFont typeface="Wingdings" panose="05000000000000000000" pitchFamily="2" charset="2"/>
              <a:buNone/>
              <a:defRPr/>
            </a:pPr>
            <a:r>
              <a:rPr lang="en-US" sz="2200" dirty="0" err="1" smtClean="0">
                <a:solidFill>
                  <a:schemeClr val="tx2">
                    <a:lumMod val="50000"/>
                  </a:schemeClr>
                </a:solidFill>
              </a:rPr>
              <a:t>Meglitinides</a:t>
            </a:r>
            <a:endParaRPr lang="en-US" sz="2200" dirty="0" smtClean="0">
              <a:solidFill>
                <a:schemeClr val="tx2">
                  <a:lumMod val="50000"/>
                </a:schemeClr>
              </a:solidFill>
            </a:endParaRPr>
          </a:p>
          <a:p>
            <a:pPr lvl="1" eaLnBrk="1" hangingPunct="1">
              <a:lnSpc>
                <a:spcPct val="80000"/>
              </a:lnSpc>
              <a:buClr>
                <a:schemeClr val="tx1"/>
              </a:buClr>
              <a:buFont typeface="Wingdings" panose="05000000000000000000" pitchFamily="2" charset="2"/>
              <a:buNone/>
              <a:defRPr/>
            </a:pPr>
            <a:endParaRPr lang="en-US" sz="900" dirty="0" smtClean="0">
              <a:solidFill>
                <a:schemeClr val="tx2">
                  <a:lumMod val="50000"/>
                </a:schemeClr>
              </a:solidFill>
            </a:endParaRPr>
          </a:p>
          <a:p>
            <a:pPr lvl="1" eaLnBrk="1" hangingPunct="1">
              <a:lnSpc>
                <a:spcPct val="80000"/>
              </a:lnSpc>
              <a:buClr>
                <a:schemeClr val="tx1"/>
              </a:buClr>
              <a:buFont typeface="Wingdings" panose="05000000000000000000" pitchFamily="2" charset="2"/>
              <a:buNone/>
              <a:defRPr/>
            </a:pPr>
            <a:endParaRPr lang="en-US" sz="900" dirty="0" smtClean="0">
              <a:solidFill>
                <a:schemeClr val="tx2">
                  <a:lumMod val="50000"/>
                </a:schemeClr>
              </a:solidFill>
            </a:endParaRPr>
          </a:p>
          <a:p>
            <a:pPr lvl="1" eaLnBrk="1" hangingPunct="1">
              <a:lnSpc>
                <a:spcPct val="80000"/>
              </a:lnSpc>
              <a:buFont typeface="Wingdings" panose="05000000000000000000" pitchFamily="2" charset="2"/>
              <a:buNone/>
              <a:defRPr/>
            </a:pPr>
            <a:r>
              <a:rPr lang="en-US" sz="2200" dirty="0" err="1" smtClean="0">
                <a:solidFill>
                  <a:schemeClr val="tx2">
                    <a:lumMod val="50000"/>
                  </a:schemeClr>
                </a:solidFill>
              </a:rPr>
              <a:t>AmylinoMimetics</a:t>
            </a:r>
            <a:endParaRPr lang="en-US" sz="2200" dirty="0" smtClean="0">
              <a:solidFill>
                <a:schemeClr val="tx2">
                  <a:lumMod val="50000"/>
                </a:schemeClr>
              </a:solidFill>
            </a:endParaRPr>
          </a:p>
          <a:p>
            <a:pPr lvl="1" eaLnBrk="1" hangingPunct="1">
              <a:lnSpc>
                <a:spcPct val="80000"/>
              </a:lnSpc>
              <a:buFont typeface="Wingdings" panose="05000000000000000000" pitchFamily="2" charset="2"/>
              <a:buNone/>
              <a:defRPr/>
            </a:pPr>
            <a:r>
              <a:rPr lang="en-US" sz="2200" dirty="0" err="1" smtClean="0">
                <a:solidFill>
                  <a:schemeClr val="tx2">
                    <a:lumMod val="50000"/>
                  </a:schemeClr>
                </a:solidFill>
              </a:rPr>
              <a:t>Incretin</a:t>
            </a:r>
            <a:r>
              <a:rPr lang="en-US" sz="2200" dirty="0" smtClean="0">
                <a:solidFill>
                  <a:schemeClr val="tx2">
                    <a:lumMod val="50000"/>
                  </a:schemeClr>
                </a:solidFill>
              </a:rPr>
              <a:t> </a:t>
            </a:r>
            <a:r>
              <a:rPr lang="en-US" sz="2200" dirty="0" err="1" smtClean="0">
                <a:solidFill>
                  <a:schemeClr val="tx2">
                    <a:lumMod val="50000"/>
                  </a:schemeClr>
                </a:solidFill>
              </a:rPr>
              <a:t>Mimetics</a:t>
            </a:r>
            <a:endParaRPr lang="en-US" sz="2200" dirty="0" smtClean="0">
              <a:solidFill>
                <a:schemeClr val="tx2">
                  <a:lumMod val="50000"/>
                </a:schemeClr>
              </a:solidFill>
            </a:endParaRPr>
          </a:p>
          <a:p>
            <a:pPr lvl="1" eaLnBrk="1" hangingPunct="1">
              <a:lnSpc>
                <a:spcPct val="80000"/>
              </a:lnSpc>
              <a:buFont typeface="Wingdings" panose="05000000000000000000" pitchFamily="2" charset="2"/>
              <a:buNone/>
              <a:defRPr/>
            </a:pPr>
            <a:r>
              <a:rPr lang="en-US" sz="2200" dirty="0" smtClean="0">
                <a:solidFill>
                  <a:schemeClr val="tx2">
                    <a:lumMod val="50000"/>
                  </a:schemeClr>
                </a:solidFill>
              </a:rPr>
              <a:t>DPP-4 Inhibitors</a:t>
            </a:r>
          </a:p>
          <a:p>
            <a:pPr lvl="1" eaLnBrk="1" hangingPunct="1">
              <a:lnSpc>
                <a:spcPct val="80000"/>
              </a:lnSpc>
              <a:buClr>
                <a:schemeClr val="tx1"/>
              </a:buClr>
              <a:buFont typeface="Wingdings" panose="05000000000000000000" pitchFamily="2" charset="2"/>
              <a:buNone/>
              <a:defRPr/>
            </a:pPr>
            <a:endParaRPr lang="en-US" sz="1400" dirty="0" smtClean="0">
              <a:solidFill>
                <a:schemeClr val="tx2">
                  <a:lumMod val="50000"/>
                </a:schemeClr>
              </a:solidFill>
            </a:endParaRPr>
          </a:p>
          <a:p>
            <a:pPr lvl="1" eaLnBrk="1" hangingPunct="1">
              <a:lnSpc>
                <a:spcPct val="80000"/>
              </a:lnSpc>
              <a:buClr>
                <a:schemeClr val="tx1"/>
              </a:buClr>
              <a:buFont typeface="Wingdings" panose="05000000000000000000" pitchFamily="2" charset="2"/>
              <a:buNone/>
              <a:defRPr/>
            </a:pPr>
            <a:r>
              <a:rPr lang="en-US" sz="2200" dirty="0" err="1" smtClean="0">
                <a:solidFill>
                  <a:schemeClr val="tx2">
                    <a:lumMod val="50000"/>
                  </a:schemeClr>
                </a:solidFill>
              </a:rPr>
              <a:t>Thiazolidinediones</a:t>
            </a:r>
            <a:r>
              <a:rPr lang="en-US" sz="2200" dirty="0" smtClean="0">
                <a:solidFill>
                  <a:schemeClr val="tx2">
                    <a:lumMod val="50000"/>
                  </a:schemeClr>
                </a:solidFill>
              </a:rPr>
              <a:t> </a:t>
            </a:r>
            <a:r>
              <a:rPr lang="en-US" sz="2000" dirty="0" smtClean="0">
                <a:solidFill>
                  <a:schemeClr val="tx2">
                    <a:lumMod val="50000"/>
                  </a:schemeClr>
                </a:solidFill>
              </a:rPr>
              <a:t>(TZD)</a:t>
            </a:r>
            <a:endParaRPr lang="en-US" sz="2200" dirty="0" smtClean="0">
              <a:solidFill>
                <a:schemeClr val="tx2">
                  <a:lumMod val="50000"/>
                </a:schemeClr>
              </a:solidFill>
            </a:endParaRPr>
          </a:p>
          <a:p>
            <a:pPr lvl="1" eaLnBrk="1" hangingPunct="1">
              <a:lnSpc>
                <a:spcPct val="80000"/>
              </a:lnSpc>
              <a:buClr>
                <a:schemeClr val="tx1"/>
              </a:buClr>
              <a:buFont typeface="Wingdings" panose="05000000000000000000" pitchFamily="2" charset="2"/>
              <a:buNone/>
              <a:defRPr/>
            </a:pPr>
            <a:endParaRPr lang="en-US" sz="2200" dirty="0" smtClean="0">
              <a:solidFill>
                <a:schemeClr val="tx2">
                  <a:lumMod val="50000"/>
                </a:schemeClr>
              </a:solidFill>
            </a:endParaRPr>
          </a:p>
          <a:p>
            <a:pPr lvl="1" eaLnBrk="1" hangingPunct="1">
              <a:lnSpc>
                <a:spcPct val="80000"/>
              </a:lnSpc>
              <a:buClr>
                <a:schemeClr val="tx1"/>
              </a:buClr>
              <a:buFont typeface="Wingdings" panose="05000000000000000000" pitchFamily="2" charset="2"/>
              <a:buNone/>
              <a:defRPr/>
            </a:pPr>
            <a:r>
              <a:rPr lang="en-US" sz="2200" dirty="0" smtClean="0">
                <a:solidFill>
                  <a:schemeClr val="tx2">
                    <a:lumMod val="50000"/>
                  </a:schemeClr>
                </a:solidFill>
              </a:rPr>
              <a:t>SGLT2 Inhibitors</a:t>
            </a:r>
          </a:p>
          <a:p>
            <a:pPr lvl="1" eaLnBrk="1" hangingPunct="1">
              <a:lnSpc>
                <a:spcPct val="80000"/>
              </a:lnSpc>
              <a:buClr>
                <a:schemeClr val="tx1"/>
              </a:buClr>
              <a:buFont typeface="Wingdings" panose="05000000000000000000" pitchFamily="2" charset="2"/>
              <a:buNone/>
              <a:defRPr/>
            </a:pPr>
            <a:endParaRPr lang="en-US" sz="1800" dirty="0" smtClean="0">
              <a:solidFill>
                <a:schemeClr val="tx2">
                  <a:lumMod val="50000"/>
                </a:schemeClr>
              </a:solidFill>
            </a:endParaRPr>
          </a:p>
          <a:p>
            <a:pPr lvl="1" eaLnBrk="1" hangingPunct="1">
              <a:lnSpc>
                <a:spcPct val="80000"/>
              </a:lnSpc>
              <a:buClr>
                <a:schemeClr val="tx1"/>
              </a:buClr>
              <a:buFont typeface="Wingdings" panose="05000000000000000000" pitchFamily="2" charset="2"/>
              <a:buNone/>
              <a:defRPr/>
            </a:pPr>
            <a:r>
              <a:rPr lang="en-US" sz="2200" dirty="0" smtClean="0">
                <a:solidFill>
                  <a:schemeClr val="tx2">
                    <a:lumMod val="50000"/>
                  </a:schemeClr>
                </a:solidFill>
              </a:rPr>
              <a:t>Dopamine Receptor Agonists</a:t>
            </a:r>
          </a:p>
          <a:p>
            <a:pPr lvl="1" eaLnBrk="1" hangingPunct="1">
              <a:lnSpc>
                <a:spcPct val="80000"/>
              </a:lnSpc>
              <a:buClr>
                <a:schemeClr val="tx1"/>
              </a:buClr>
              <a:buFont typeface="Wingdings" panose="05000000000000000000" pitchFamily="2" charset="2"/>
              <a:buNone/>
              <a:defRPr/>
            </a:pPr>
            <a:endParaRPr lang="en-US" sz="2200" dirty="0" smtClean="0">
              <a:solidFill>
                <a:schemeClr val="tx2">
                  <a:lumMod val="50000"/>
                </a:schemeClr>
              </a:solidFill>
            </a:endParaRPr>
          </a:p>
          <a:p>
            <a:pPr lvl="1" eaLnBrk="1" hangingPunct="1">
              <a:lnSpc>
                <a:spcPct val="80000"/>
              </a:lnSpc>
              <a:buClr>
                <a:schemeClr val="tx1"/>
              </a:buClr>
              <a:buFont typeface="Wingdings" panose="05000000000000000000" pitchFamily="2" charset="2"/>
              <a:buNone/>
              <a:defRPr/>
            </a:pPr>
            <a:r>
              <a:rPr lang="en-US" sz="2200" dirty="0" smtClean="0">
                <a:solidFill>
                  <a:schemeClr val="tx2">
                    <a:lumMod val="50000"/>
                  </a:schemeClr>
                </a:solidFill>
              </a:rPr>
              <a:t>Alpha-</a:t>
            </a:r>
            <a:r>
              <a:rPr lang="en-US" sz="2200" dirty="0" err="1" smtClean="0">
                <a:solidFill>
                  <a:schemeClr val="tx2">
                    <a:lumMod val="50000"/>
                  </a:schemeClr>
                </a:solidFill>
              </a:rPr>
              <a:t>glucosidase</a:t>
            </a:r>
            <a:r>
              <a:rPr lang="en-US" sz="2200" dirty="0" smtClean="0">
                <a:solidFill>
                  <a:schemeClr val="tx2">
                    <a:lumMod val="50000"/>
                  </a:schemeClr>
                </a:solidFill>
              </a:rPr>
              <a:t> inhibitors</a:t>
            </a:r>
          </a:p>
          <a:p>
            <a:pPr eaLnBrk="1" hangingPunct="1">
              <a:lnSpc>
                <a:spcPct val="80000"/>
              </a:lnSpc>
              <a:spcBef>
                <a:spcPct val="50000"/>
              </a:spcBef>
              <a:buFont typeface="Wingdings" panose="05000000000000000000" pitchFamily="2" charset="2"/>
              <a:buNone/>
              <a:defRPr/>
            </a:pPr>
            <a:endParaRPr lang="en-US" sz="2600" dirty="0" smtClean="0">
              <a:solidFill>
                <a:schemeClr val="tx2">
                  <a:lumMod val="50000"/>
                </a:schemeClr>
              </a:solidFill>
            </a:endParaRPr>
          </a:p>
        </p:txBody>
      </p:sp>
      <p:sp>
        <p:nvSpPr>
          <p:cNvPr id="17414" name="AutoShape 6"/>
          <p:cNvSpPr>
            <a:spLocks noChangeArrowheads="1"/>
          </p:cNvSpPr>
          <p:nvPr/>
        </p:nvSpPr>
        <p:spPr bwMode="auto">
          <a:xfrm>
            <a:off x="3923258" y="1233389"/>
            <a:ext cx="685800" cy="533400"/>
          </a:xfrm>
          <a:prstGeom prst="rightArrow">
            <a:avLst>
              <a:gd name="adj1" fmla="val 50000"/>
              <a:gd name="adj2" fmla="val 32143"/>
            </a:avLst>
          </a:prstGeom>
          <a:gradFill rotWithShape="0">
            <a:gsLst>
              <a:gs pos="0">
                <a:srgbClr val="762F00"/>
              </a:gs>
              <a:gs pos="100000">
                <a:srgbClr val="FF6600"/>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p>
        </p:txBody>
      </p:sp>
      <p:sp>
        <p:nvSpPr>
          <p:cNvPr id="17415" name="AutoShape 7"/>
          <p:cNvSpPr>
            <a:spLocks noChangeArrowheads="1"/>
          </p:cNvSpPr>
          <p:nvPr/>
        </p:nvSpPr>
        <p:spPr bwMode="auto">
          <a:xfrm>
            <a:off x="4030692" y="3828344"/>
            <a:ext cx="685800" cy="533400"/>
          </a:xfrm>
          <a:prstGeom prst="rightArrow">
            <a:avLst>
              <a:gd name="adj1" fmla="val 50000"/>
              <a:gd name="adj2" fmla="val 32143"/>
            </a:avLst>
          </a:prstGeom>
          <a:gradFill rotWithShape="0">
            <a:gsLst>
              <a:gs pos="0">
                <a:srgbClr val="762F00"/>
              </a:gs>
              <a:gs pos="100000">
                <a:srgbClr val="FF6600"/>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p>
        </p:txBody>
      </p:sp>
      <p:sp>
        <p:nvSpPr>
          <p:cNvPr id="17416" name="AutoShape 8"/>
          <p:cNvSpPr>
            <a:spLocks noChangeArrowheads="1"/>
          </p:cNvSpPr>
          <p:nvPr/>
        </p:nvSpPr>
        <p:spPr bwMode="auto">
          <a:xfrm>
            <a:off x="4045861" y="5154527"/>
            <a:ext cx="685800" cy="533400"/>
          </a:xfrm>
          <a:prstGeom prst="rightArrow">
            <a:avLst>
              <a:gd name="adj1" fmla="val 50000"/>
              <a:gd name="adj2" fmla="val 32143"/>
            </a:avLst>
          </a:prstGeom>
          <a:gradFill rotWithShape="0">
            <a:gsLst>
              <a:gs pos="0">
                <a:srgbClr val="762F00"/>
              </a:gs>
              <a:gs pos="100000">
                <a:srgbClr val="FF6600"/>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p>
        </p:txBody>
      </p:sp>
      <p:sp>
        <p:nvSpPr>
          <p:cNvPr id="17417" name="AutoShape 9"/>
          <p:cNvSpPr>
            <a:spLocks noChangeArrowheads="1"/>
          </p:cNvSpPr>
          <p:nvPr/>
        </p:nvSpPr>
        <p:spPr bwMode="auto">
          <a:xfrm>
            <a:off x="3908289" y="2865234"/>
            <a:ext cx="685800" cy="533400"/>
          </a:xfrm>
          <a:prstGeom prst="rightArrow">
            <a:avLst>
              <a:gd name="adj1" fmla="val 50000"/>
              <a:gd name="adj2" fmla="val 32143"/>
            </a:avLst>
          </a:prstGeom>
          <a:gradFill rotWithShape="0">
            <a:gsLst>
              <a:gs pos="0">
                <a:srgbClr val="762F00"/>
              </a:gs>
              <a:gs pos="100000">
                <a:srgbClr val="FF6600"/>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p>
        </p:txBody>
      </p:sp>
      <p:sp>
        <p:nvSpPr>
          <p:cNvPr id="17418" name="AutoShape 10"/>
          <p:cNvSpPr>
            <a:spLocks noChangeArrowheads="1"/>
          </p:cNvSpPr>
          <p:nvPr/>
        </p:nvSpPr>
        <p:spPr bwMode="auto">
          <a:xfrm>
            <a:off x="3936503" y="1991120"/>
            <a:ext cx="685800" cy="533400"/>
          </a:xfrm>
          <a:prstGeom prst="rightArrow">
            <a:avLst>
              <a:gd name="adj1" fmla="val 50000"/>
              <a:gd name="adj2" fmla="val 32143"/>
            </a:avLst>
          </a:prstGeom>
          <a:gradFill rotWithShape="0">
            <a:gsLst>
              <a:gs pos="0">
                <a:srgbClr val="762F00"/>
              </a:gs>
              <a:gs pos="100000">
                <a:srgbClr val="FF6600"/>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p>
        </p:txBody>
      </p:sp>
      <p:sp>
        <p:nvSpPr>
          <p:cNvPr id="17419" name="PPTShape_0"/>
          <p:cNvSpPr>
            <a:spLocks noChangeArrowheads="1"/>
          </p:cNvSpPr>
          <p:nvPr/>
        </p:nvSpPr>
        <p:spPr bwMode="auto">
          <a:xfrm>
            <a:off x="4051075" y="4436398"/>
            <a:ext cx="685800" cy="533400"/>
          </a:xfrm>
          <a:prstGeom prst="rightArrow">
            <a:avLst>
              <a:gd name="adj1" fmla="val 50000"/>
              <a:gd name="adj2" fmla="val 32143"/>
            </a:avLst>
          </a:prstGeom>
          <a:gradFill rotWithShape="0">
            <a:gsLst>
              <a:gs pos="0">
                <a:srgbClr val="762F00"/>
              </a:gs>
              <a:gs pos="100000">
                <a:srgbClr val="FF6600"/>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p>
        </p:txBody>
      </p:sp>
      <p:sp>
        <p:nvSpPr>
          <p:cNvPr id="17420" name="PPTShape_1"/>
          <p:cNvSpPr>
            <a:spLocks noChangeArrowheads="1"/>
          </p:cNvSpPr>
          <p:nvPr/>
        </p:nvSpPr>
        <p:spPr bwMode="auto">
          <a:xfrm>
            <a:off x="3977869" y="5872656"/>
            <a:ext cx="685800" cy="533400"/>
          </a:xfrm>
          <a:prstGeom prst="rightArrow">
            <a:avLst>
              <a:gd name="adj1" fmla="val 50000"/>
              <a:gd name="adj2" fmla="val 32143"/>
            </a:avLst>
          </a:prstGeom>
          <a:gradFill rotWithShape="0">
            <a:gsLst>
              <a:gs pos="0">
                <a:srgbClr val="762F00"/>
              </a:gs>
              <a:gs pos="100000">
                <a:srgbClr val="FF6600"/>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p>
        </p:txBody>
      </p:sp>
    </p:spTree>
    <p:custDataLst>
      <p:tags r:id="rId1"/>
    </p:custDataLst>
    <p:extLst>
      <p:ext uri="{BB962C8B-B14F-4D97-AF65-F5344CB8AC3E}">
        <p14:creationId xmlns:p14="http://schemas.microsoft.com/office/powerpoint/2010/main" val="37203499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3474" name="Rectangle 2"/>
          <p:cNvSpPr>
            <a:spLocks noGrp="1" noChangeArrowheads="1"/>
          </p:cNvSpPr>
          <p:nvPr>
            <p:ph type="title"/>
          </p:nvPr>
        </p:nvSpPr>
        <p:spPr>
          <a:xfrm>
            <a:off x="457200" y="152400"/>
            <a:ext cx="8229600" cy="1295400"/>
          </a:xfrm>
        </p:spPr>
        <p:txBody>
          <a:bodyPr>
            <a:normAutofit fontScale="90000"/>
          </a:bodyPr>
          <a:lstStyle/>
          <a:p>
            <a:pPr eaLnBrk="1" hangingPunct="1">
              <a:defRPr/>
            </a:pPr>
            <a:r>
              <a:rPr lang="en-US" sz="4000" dirty="0" err="1" smtClean="0"/>
              <a:t>Biguanides</a:t>
            </a:r>
            <a:r>
              <a:rPr lang="en-US" sz="4000" dirty="0" smtClean="0"/>
              <a:t> – Suppressor</a:t>
            </a:r>
            <a:br>
              <a:rPr lang="en-US" sz="4000" dirty="0" smtClean="0"/>
            </a:br>
            <a:r>
              <a:rPr lang="en-US" sz="4000" dirty="0" smtClean="0"/>
              <a:t>Metformin (Glucophage</a:t>
            </a:r>
            <a:r>
              <a:rPr lang="en-US" sz="2400" baseline="30000" dirty="0" smtClean="0"/>
              <a:t>®</a:t>
            </a:r>
            <a:r>
              <a:rPr lang="en-US" sz="4000" dirty="0" smtClean="0"/>
              <a:t>)</a:t>
            </a:r>
          </a:p>
        </p:txBody>
      </p:sp>
      <p:pic>
        <p:nvPicPr>
          <p:cNvPr id="1513477" name="Picture 5" descr="MCj03792350000[1]"/>
          <p:cNvPicPr>
            <a:picLocks noGrp="1" noChangeAspect="1" noChangeArrowheads="1"/>
          </p:cNvPicPr>
          <p:nvPr>
            <p:ph sz="quarter" idx="1"/>
            <p:custDataLst>
              <p:tags r:id="rId2"/>
            </p:custDataLst>
          </p:nvPr>
        </p:nvPicPr>
        <p:blipFill>
          <a:blip r:embed="rId5" cstate="print">
            <a:extLst>
              <a:ext uri="{28A0092B-C50C-407E-A947-70E740481C1C}">
                <a14:useLocalDpi xmlns:a14="http://schemas.microsoft.com/office/drawing/2010/main" val="0"/>
              </a:ext>
            </a:extLst>
          </a:blip>
          <a:stretch>
            <a:fillRect/>
          </a:stretch>
        </p:blipFill>
        <p:spPr>
          <a:xfrm>
            <a:off x="5638800" y="1716088"/>
            <a:ext cx="2847114" cy="1903171"/>
          </a:xfrm>
          <a:noFill/>
          <a:extLst>
            <a:ext uri="{909E8E84-426E-40DD-AFC4-6F175D3DCCD1}">
              <a14:hiddenFill xmlns:a14="http://schemas.microsoft.com/office/drawing/2010/main">
                <a:solidFill>
                  <a:srgbClr val="FFFFFF"/>
                </a:solidFill>
              </a14:hiddenFill>
            </a:ext>
          </a:extLst>
        </p:spPr>
      </p:pic>
      <p:sp>
        <p:nvSpPr>
          <p:cNvPr id="1513475" name="Rectangle 3"/>
          <p:cNvSpPr>
            <a:spLocks noGrp="1" noChangeArrowheads="1"/>
          </p:cNvSpPr>
          <p:nvPr>
            <p:ph type="body" sz="half" idx="4294967295"/>
          </p:nvPr>
        </p:nvSpPr>
        <p:spPr>
          <a:xfrm>
            <a:off x="685800" y="1905000"/>
            <a:ext cx="4343400" cy="3642023"/>
          </a:xfrm>
        </p:spPr>
        <p:txBody>
          <a:bodyPr wrap="square">
            <a:spAutoFit/>
          </a:bodyPr>
          <a:lstStyle/>
          <a:p>
            <a:pPr eaLnBrk="1" hangingPunct="1">
              <a:defRPr/>
            </a:pPr>
            <a:r>
              <a:rPr lang="en-US" sz="2800" dirty="0" smtClean="0">
                <a:solidFill>
                  <a:schemeClr val="folHlink"/>
                </a:solidFill>
              </a:rPr>
              <a:t>Action:</a:t>
            </a:r>
            <a:r>
              <a:rPr lang="en-US" sz="2800" dirty="0" smtClean="0"/>
              <a:t> suppresses release of glycogen from the liver</a:t>
            </a:r>
          </a:p>
          <a:p>
            <a:pPr eaLnBrk="1" hangingPunct="1">
              <a:defRPr/>
            </a:pPr>
            <a:r>
              <a:rPr lang="en-US" sz="2800" dirty="0" smtClean="0">
                <a:solidFill>
                  <a:schemeClr val="folHlink"/>
                </a:solidFill>
              </a:rPr>
              <a:t>Who?</a:t>
            </a:r>
            <a:r>
              <a:rPr lang="en-US" sz="2800" dirty="0" smtClean="0"/>
              <a:t> </a:t>
            </a:r>
          </a:p>
          <a:p>
            <a:pPr lvl="1" eaLnBrk="1" hangingPunct="1">
              <a:defRPr/>
            </a:pPr>
            <a:r>
              <a:rPr lang="en-US" sz="2400" dirty="0" smtClean="0">
                <a:solidFill>
                  <a:schemeClr val="tx1"/>
                </a:solidFill>
              </a:rPr>
              <a:t>Fasting hyperglycemia</a:t>
            </a:r>
          </a:p>
          <a:p>
            <a:pPr lvl="1" eaLnBrk="1" hangingPunct="1">
              <a:defRPr/>
            </a:pPr>
            <a:r>
              <a:rPr lang="en-US" sz="2400" dirty="0" err="1" smtClean="0">
                <a:solidFill>
                  <a:schemeClr val="tx1"/>
                </a:solidFill>
              </a:rPr>
              <a:t>Dysmetabolic</a:t>
            </a:r>
            <a:r>
              <a:rPr lang="en-US" sz="2400" dirty="0" smtClean="0">
                <a:solidFill>
                  <a:schemeClr val="tx1"/>
                </a:solidFill>
              </a:rPr>
              <a:t> Syndrome</a:t>
            </a:r>
          </a:p>
          <a:p>
            <a:pPr lvl="1" eaLnBrk="1" hangingPunct="1">
              <a:defRPr/>
            </a:pPr>
            <a:r>
              <a:rPr lang="en-US" sz="2400" dirty="0" smtClean="0">
                <a:solidFill>
                  <a:schemeClr val="tx1"/>
                </a:solidFill>
              </a:rPr>
              <a:t>For pediatrics starting age 10</a:t>
            </a:r>
          </a:p>
          <a:p>
            <a:pPr lvl="2" eaLnBrk="1" hangingPunct="1">
              <a:defRPr/>
            </a:pPr>
            <a:r>
              <a:rPr lang="en-US" sz="2000" dirty="0" smtClean="0"/>
              <a:t>(XR age 17)</a:t>
            </a:r>
          </a:p>
          <a:p>
            <a:pPr eaLnBrk="1" hangingPunct="1">
              <a:defRPr/>
            </a:pPr>
            <a:endParaRPr lang="en-US" sz="2800" dirty="0" smtClean="0"/>
          </a:p>
        </p:txBody>
      </p:sp>
      <p:sp>
        <p:nvSpPr>
          <p:cNvPr id="1513479" name="Rectangle 7"/>
          <p:cNvSpPr>
            <a:spLocks noChangeArrowheads="1"/>
          </p:cNvSpPr>
          <p:nvPr/>
        </p:nvSpPr>
        <p:spPr bwMode="auto">
          <a:xfrm>
            <a:off x="5867400" y="4343400"/>
            <a:ext cx="2819400" cy="1914525"/>
          </a:xfrm>
          <a:prstGeom prst="rect">
            <a:avLst/>
          </a:prstGeom>
          <a:noFill/>
          <a:ln w="9525">
            <a:noFill/>
            <a:miter lim="800000"/>
            <a:headEnd/>
            <a:tailEnd/>
          </a:ln>
          <a:effectLst/>
        </p:spPr>
        <p:txBody>
          <a:bodyPr>
            <a:spAutoFit/>
          </a:bodyPr>
          <a:lstStyle/>
          <a:p>
            <a:pPr marL="342900" indent="-342900" eaLnBrk="1" hangingPunct="1">
              <a:spcBef>
                <a:spcPct val="20000"/>
              </a:spcBef>
              <a:buClr>
                <a:srgbClr val="EAEAEA"/>
              </a:buClr>
              <a:buSzPct val="65000"/>
              <a:buFont typeface="Wingdings" pitchFamily="2" charset="2"/>
              <a:buNone/>
              <a:defRPr/>
            </a:pPr>
            <a:r>
              <a:rPr lang="en-US" sz="4000" dirty="0">
                <a:solidFill>
                  <a:schemeClr val="accent1">
                    <a:lumMod val="50000"/>
                  </a:schemeClr>
                </a:solidFill>
                <a:effectLst>
                  <a:outerShdw blurRad="38100" dist="38100" dir="2700000" algn="tl">
                    <a:srgbClr val="000000"/>
                  </a:outerShdw>
                </a:effectLst>
                <a:latin typeface="Arial" charset="0"/>
              </a:rPr>
              <a:t>Glycogen Stopper</a:t>
            </a:r>
            <a:r>
              <a:rPr lang="en-US" sz="3200" dirty="0">
                <a:solidFill>
                  <a:schemeClr val="accent1">
                    <a:lumMod val="50000"/>
                  </a:schemeClr>
                </a:solidFill>
                <a:effectLst>
                  <a:outerShdw blurRad="38100" dist="38100" dir="2700000" algn="tl">
                    <a:srgbClr val="000000"/>
                  </a:outerShdw>
                </a:effectLst>
                <a:latin typeface="Arial" charset="0"/>
              </a:rPr>
              <a:t>   </a:t>
            </a:r>
          </a:p>
          <a:p>
            <a:pPr marL="342900" indent="-342900" eaLnBrk="1" hangingPunct="1">
              <a:spcBef>
                <a:spcPct val="20000"/>
              </a:spcBef>
              <a:buClr>
                <a:srgbClr val="EAEAEA"/>
              </a:buClr>
              <a:buSzPct val="65000"/>
              <a:buFont typeface="Wingdings" pitchFamily="2" charset="2"/>
              <a:buBlip>
                <a:blip r:embed="rId6"/>
              </a:buBlip>
              <a:defRPr/>
            </a:pPr>
            <a:endParaRPr lang="en-US" sz="3200" dirty="0">
              <a:solidFill>
                <a:schemeClr val="accent1">
                  <a:lumMod val="50000"/>
                </a:schemeClr>
              </a:solidFill>
              <a:effectLst>
                <a:outerShdw blurRad="38100" dist="38100" dir="2700000" algn="tl">
                  <a:srgbClr val="000000"/>
                </a:outerShdw>
              </a:effectLst>
              <a:latin typeface="Arial" charset="0"/>
            </a:endParaRPr>
          </a:p>
        </p:txBody>
      </p:sp>
    </p:spTree>
    <p:custDataLst>
      <p:tags r:id="rId1"/>
    </p:custDataLst>
    <p:extLst>
      <p:ext uri="{BB962C8B-B14F-4D97-AF65-F5344CB8AC3E}">
        <p14:creationId xmlns:p14="http://schemas.microsoft.com/office/powerpoint/2010/main" val="38088897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513475">
                                            <p:txEl>
                                              <p:pRg st="0" end="0"/>
                                            </p:txEl>
                                          </p:spTgt>
                                        </p:tgtEl>
                                        <p:attrNameLst>
                                          <p:attrName>style.visibility</p:attrName>
                                        </p:attrNameLst>
                                      </p:cBhvr>
                                      <p:to>
                                        <p:strVal val="visible"/>
                                      </p:to>
                                    </p:set>
                                    <p:anim calcmode="lin" valueType="num">
                                      <p:cBhvr additive="base">
                                        <p:cTn id="7" dur="500" fill="hold"/>
                                        <p:tgtEl>
                                          <p:spTgt spid="151347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51347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31" presetClass="entr" presetSubtype="0" fill="hold" nodeType="clickEffect">
                                  <p:stCondLst>
                                    <p:cond delay="0"/>
                                  </p:stCondLst>
                                  <p:iterate type="lt">
                                    <p:tmPct val="5000"/>
                                  </p:iterate>
                                  <p:childTnLst>
                                    <p:set>
                                      <p:cBhvr>
                                        <p:cTn id="12" dur="1" fill="hold">
                                          <p:stCondLst>
                                            <p:cond delay="0"/>
                                          </p:stCondLst>
                                        </p:cTn>
                                        <p:tgtEl>
                                          <p:spTgt spid="1513475">
                                            <p:txEl>
                                              <p:pRg st="1" end="1"/>
                                            </p:txEl>
                                          </p:spTgt>
                                        </p:tgtEl>
                                        <p:attrNameLst>
                                          <p:attrName>style.visibility</p:attrName>
                                        </p:attrNameLst>
                                      </p:cBhvr>
                                      <p:to>
                                        <p:strVal val="visible"/>
                                      </p:to>
                                    </p:set>
                                    <p:anim calcmode="lin" valueType="num">
                                      <p:cBhvr>
                                        <p:cTn id="13" dur="1000" fill="hold"/>
                                        <p:tgtEl>
                                          <p:spTgt spid="1513475">
                                            <p:txEl>
                                              <p:pRg st="1" end="1"/>
                                            </p:txEl>
                                          </p:spTgt>
                                        </p:tgtEl>
                                        <p:attrNameLst>
                                          <p:attrName>ppt_w</p:attrName>
                                        </p:attrNameLst>
                                      </p:cBhvr>
                                      <p:tavLst>
                                        <p:tav tm="0">
                                          <p:val>
                                            <p:fltVal val="0"/>
                                          </p:val>
                                        </p:tav>
                                        <p:tav tm="100000">
                                          <p:val>
                                            <p:strVal val="#ppt_w"/>
                                          </p:val>
                                        </p:tav>
                                      </p:tavLst>
                                    </p:anim>
                                    <p:anim calcmode="lin" valueType="num">
                                      <p:cBhvr>
                                        <p:cTn id="14" dur="1000" fill="hold"/>
                                        <p:tgtEl>
                                          <p:spTgt spid="1513475">
                                            <p:txEl>
                                              <p:pRg st="1" end="1"/>
                                            </p:txEl>
                                          </p:spTgt>
                                        </p:tgtEl>
                                        <p:attrNameLst>
                                          <p:attrName>ppt_h</p:attrName>
                                        </p:attrNameLst>
                                      </p:cBhvr>
                                      <p:tavLst>
                                        <p:tav tm="0">
                                          <p:val>
                                            <p:fltVal val="0"/>
                                          </p:val>
                                        </p:tav>
                                        <p:tav tm="100000">
                                          <p:val>
                                            <p:strVal val="#ppt_h"/>
                                          </p:val>
                                        </p:tav>
                                      </p:tavLst>
                                    </p:anim>
                                    <p:anim calcmode="lin" valueType="num">
                                      <p:cBhvr>
                                        <p:cTn id="15" dur="1000" fill="hold"/>
                                        <p:tgtEl>
                                          <p:spTgt spid="1513475">
                                            <p:txEl>
                                              <p:pRg st="1" end="1"/>
                                            </p:txEl>
                                          </p:spTgt>
                                        </p:tgtEl>
                                        <p:attrNameLst>
                                          <p:attrName>style.rotation</p:attrName>
                                        </p:attrNameLst>
                                      </p:cBhvr>
                                      <p:tavLst>
                                        <p:tav tm="0">
                                          <p:val>
                                            <p:fltVal val="90"/>
                                          </p:val>
                                        </p:tav>
                                        <p:tav tm="100000">
                                          <p:val>
                                            <p:fltVal val="0"/>
                                          </p:val>
                                        </p:tav>
                                      </p:tavLst>
                                    </p:anim>
                                    <p:animEffect transition="in" filter="fade">
                                      <p:cBhvr>
                                        <p:cTn id="16" dur="1000"/>
                                        <p:tgtEl>
                                          <p:spTgt spid="1513475">
                                            <p:txEl>
                                              <p:pRg st="1" end="1"/>
                                            </p:txEl>
                                          </p:spTgt>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4" presetClass="entr" presetSubtype="16" fill="hold" nodeType="clickEffect">
                                  <p:stCondLst>
                                    <p:cond delay="0"/>
                                  </p:stCondLst>
                                  <p:iterate type="lt">
                                    <p:tmPct val="0"/>
                                  </p:iterate>
                                  <p:childTnLst>
                                    <p:set>
                                      <p:cBhvr>
                                        <p:cTn id="20" dur="1" fill="hold">
                                          <p:stCondLst>
                                            <p:cond delay="0"/>
                                          </p:stCondLst>
                                        </p:cTn>
                                        <p:tgtEl>
                                          <p:spTgt spid="1513475">
                                            <p:txEl>
                                              <p:pRg st="1" end="1"/>
                                            </p:txEl>
                                          </p:spTgt>
                                        </p:tgtEl>
                                        <p:attrNameLst>
                                          <p:attrName>style.visibility</p:attrName>
                                        </p:attrNameLst>
                                      </p:cBhvr>
                                      <p:to>
                                        <p:strVal val="visible"/>
                                      </p:to>
                                    </p:set>
                                    <p:animEffect transition="in" filter="box(in)">
                                      <p:cBhvr>
                                        <p:cTn id="21" dur="500"/>
                                        <p:tgtEl>
                                          <p:spTgt spid="1513475">
                                            <p:txEl>
                                              <p:pRg st="1" end="1"/>
                                            </p:txEl>
                                          </p:spTgt>
                                        </p:tgtEl>
                                      </p:cBhvr>
                                    </p:animEffect>
                                  </p:childTnLst>
                                </p:cTn>
                              </p:par>
                              <p:par>
                                <p:cTn id="22" presetID="4" presetClass="entr" presetSubtype="16" fill="hold" nodeType="withEffect">
                                  <p:stCondLst>
                                    <p:cond delay="0"/>
                                  </p:stCondLst>
                                  <p:childTnLst>
                                    <p:set>
                                      <p:cBhvr>
                                        <p:cTn id="23" dur="1" fill="hold">
                                          <p:stCondLst>
                                            <p:cond delay="0"/>
                                          </p:stCondLst>
                                        </p:cTn>
                                        <p:tgtEl>
                                          <p:spTgt spid="1513475">
                                            <p:txEl>
                                              <p:pRg st="2" end="2"/>
                                            </p:txEl>
                                          </p:spTgt>
                                        </p:tgtEl>
                                        <p:attrNameLst>
                                          <p:attrName>style.visibility</p:attrName>
                                        </p:attrNameLst>
                                      </p:cBhvr>
                                      <p:to>
                                        <p:strVal val="visible"/>
                                      </p:to>
                                    </p:set>
                                    <p:animEffect transition="in" filter="box(in)">
                                      <p:cBhvr>
                                        <p:cTn id="24" dur="500"/>
                                        <p:tgtEl>
                                          <p:spTgt spid="1513475">
                                            <p:txEl>
                                              <p:pRg st="2" end="2"/>
                                            </p:txEl>
                                          </p:spTgt>
                                        </p:tgtEl>
                                      </p:cBhvr>
                                    </p:animEffect>
                                  </p:childTnLst>
                                </p:cTn>
                              </p:par>
                              <p:par>
                                <p:cTn id="25" presetID="4" presetClass="entr" presetSubtype="16" fill="hold" nodeType="withEffect">
                                  <p:stCondLst>
                                    <p:cond delay="0"/>
                                  </p:stCondLst>
                                  <p:childTnLst>
                                    <p:set>
                                      <p:cBhvr>
                                        <p:cTn id="26" dur="1" fill="hold">
                                          <p:stCondLst>
                                            <p:cond delay="0"/>
                                          </p:stCondLst>
                                        </p:cTn>
                                        <p:tgtEl>
                                          <p:spTgt spid="1513475">
                                            <p:txEl>
                                              <p:pRg st="3" end="3"/>
                                            </p:txEl>
                                          </p:spTgt>
                                        </p:tgtEl>
                                        <p:attrNameLst>
                                          <p:attrName>style.visibility</p:attrName>
                                        </p:attrNameLst>
                                      </p:cBhvr>
                                      <p:to>
                                        <p:strVal val="visible"/>
                                      </p:to>
                                    </p:set>
                                    <p:animEffect transition="in" filter="box(in)">
                                      <p:cBhvr>
                                        <p:cTn id="27" dur="500"/>
                                        <p:tgtEl>
                                          <p:spTgt spid="1513475">
                                            <p:txEl>
                                              <p:pRg st="3" end="3"/>
                                            </p:txEl>
                                          </p:spTgt>
                                        </p:tgtEl>
                                      </p:cBhvr>
                                    </p:animEffect>
                                  </p:childTnLst>
                                </p:cTn>
                              </p:par>
                              <p:par>
                                <p:cTn id="28" presetID="4" presetClass="entr" presetSubtype="16" fill="hold" nodeType="withEffect">
                                  <p:stCondLst>
                                    <p:cond delay="0"/>
                                  </p:stCondLst>
                                  <p:childTnLst>
                                    <p:set>
                                      <p:cBhvr>
                                        <p:cTn id="29" dur="1" fill="hold">
                                          <p:stCondLst>
                                            <p:cond delay="0"/>
                                          </p:stCondLst>
                                        </p:cTn>
                                        <p:tgtEl>
                                          <p:spTgt spid="1513475">
                                            <p:txEl>
                                              <p:pRg st="4" end="4"/>
                                            </p:txEl>
                                          </p:spTgt>
                                        </p:tgtEl>
                                        <p:attrNameLst>
                                          <p:attrName>style.visibility</p:attrName>
                                        </p:attrNameLst>
                                      </p:cBhvr>
                                      <p:to>
                                        <p:strVal val="visible"/>
                                      </p:to>
                                    </p:set>
                                    <p:animEffect transition="in" filter="box(in)">
                                      <p:cBhvr>
                                        <p:cTn id="30" dur="500"/>
                                        <p:tgtEl>
                                          <p:spTgt spid="1513475">
                                            <p:txEl>
                                              <p:pRg st="4" end="4"/>
                                            </p:txEl>
                                          </p:spTgt>
                                        </p:tgtEl>
                                      </p:cBhvr>
                                    </p:animEffect>
                                  </p:childTnLst>
                                </p:cTn>
                              </p:par>
                              <p:par>
                                <p:cTn id="31" presetID="4" presetClass="entr" presetSubtype="16" fill="hold" nodeType="withEffect">
                                  <p:stCondLst>
                                    <p:cond delay="0"/>
                                  </p:stCondLst>
                                  <p:childTnLst>
                                    <p:set>
                                      <p:cBhvr>
                                        <p:cTn id="32" dur="1" fill="hold">
                                          <p:stCondLst>
                                            <p:cond delay="0"/>
                                          </p:stCondLst>
                                        </p:cTn>
                                        <p:tgtEl>
                                          <p:spTgt spid="1513475">
                                            <p:txEl>
                                              <p:pRg st="5" end="5"/>
                                            </p:txEl>
                                          </p:spTgt>
                                        </p:tgtEl>
                                        <p:attrNameLst>
                                          <p:attrName>style.visibility</p:attrName>
                                        </p:attrNameLst>
                                      </p:cBhvr>
                                      <p:to>
                                        <p:strVal val="visible"/>
                                      </p:to>
                                    </p:set>
                                    <p:animEffect transition="in" filter="box(in)">
                                      <p:cBhvr>
                                        <p:cTn id="33" dur="500"/>
                                        <p:tgtEl>
                                          <p:spTgt spid="1513475">
                                            <p:txEl>
                                              <p:pRg st="5" end="5"/>
                                            </p:txEl>
                                          </p:spTgt>
                                        </p:tgtEl>
                                      </p:cBhvr>
                                    </p:animEffect>
                                  </p:childTnLst>
                                </p:cTn>
                              </p:par>
                            </p:childTnLst>
                          </p:cTn>
                        </p:par>
                      </p:childTnLst>
                    </p:cTn>
                  </p:par>
                  <p:par>
                    <p:cTn id="34" fill="hold" nodeType="clickPar">
                      <p:stCondLst>
                        <p:cond delay="indefinite"/>
                      </p:stCondLst>
                      <p:childTnLst>
                        <p:par>
                          <p:cTn id="35" fill="hold" nodeType="withGroup">
                            <p:stCondLst>
                              <p:cond delay="0"/>
                            </p:stCondLst>
                            <p:childTnLst>
                              <p:par>
                                <p:cTn id="36" presetID="49" presetClass="entr" presetSubtype="0" decel="100000" fill="hold" nodeType="clickEffect">
                                  <p:stCondLst>
                                    <p:cond delay="0"/>
                                  </p:stCondLst>
                                  <p:childTnLst>
                                    <p:set>
                                      <p:cBhvr>
                                        <p:cTn id="37" dur="1" fill="hold">
                                          <p:stCondLst>
                                            <p:cond delay="0"/>
                                          </p:stCondLst>
                                        </p:cTn>
                                        <p:tgtEl>
                                          <p:spTgt spid="1513477"/>
                                        </p:tgtEl>
                                        <p:attrNameLst>
                                          <p:attrName>style.visibility</p:attrName>
                                        </p:attrNameLst>
                                      </p:cBhvr>
                                      <p:to>
                                        <p:strVal val="visible"/>
                                      </p:to>
                                    </p:set>
                                    <p:anim calcmode="lin" valueType="num">
                                      <p:cBhvr>
                                        <p:cTn id="38" dur="500" fill="hold"/>
                                        <p:tgtEl>
                                          <p:spTgt spid="1513477"/>
                                        </p:tgtEl>
                                        <p:attrNameLst>
                                          <p:attrName>ppt_w</p:attrName>
                                        </p:attrNameLst>
                                      </p:cBhvr>
                                      <p:tavLst>
                                        <p:tav tm="0">
                                          <p:val>
                                            <p:fltVal val="0"/>
                                          </p:val>
                                        </p:tav>
                                        <p:tav tm="100000">
                                          <p:val>
                                            <p:strVal val="#ppt_w"/>
                                          </p:val>
                                        </p:tav>
                                      </p:tavLst>
                                    </p:anim>
                                    <p:anim calcmode="lin" valueType="num">
                                      <p:cBhvr>
                                        <p:cTn id="39" dur="500" fill="hold"/>
                                        <p:tgtEl>
                                          <p:spTgt spid="1513477"/>
                                        </p:tgtEl>
                                        <p:attrNameLst>
                                          <p:attrName>ppt_h</p:attrName>
                                        </p:attrNameLst>
                                      </p:cBhvr>
                                      <p:tavLst>
                                        <p:tav tm="0">
                                          <p:val>
                                            <p:fltVal val="0"/>
                                          </p:val>
                                        </p:tav>
                                        <p:tav tm="100000">
                                          <p:val>
                                            <p:strVal val="#ppt_h"/>
                                          </p:val>
                                        </p:tav>
                                      </p:tavLst>
                                    </p:anim>
                                    <p:anim calcmode="lin" valueType="num">
                                      <p:cBhvr>
                                        <p:cTn id="40" dur="500" fill="hold"/>
                                        <p:tgtEl>
                                          <p:spTgt spid="1513477"/>
                                        </p:tgtEl>
                                        <p:attrNameLst>
                                          <p:attrName>style.rotation</p:attrName>
                                        </p:attrNameLst>
                                      </p:cBhvr>
                                      <p:tavLst>
                                        <p:tav tm="0">
                                          <p:val>
                                            <p:fltVal val="360"/>
                                          </p:val>
                                        </p:tav>
                                        <p:tav tm="100000">
                                          <p:val>
                                            <p:fltVal val="0"/>
                                          </p:val>
                                        </p:tav>
                                      </p:tavLst>
                                    </p:anim>
                                    <p:animEffect transition="in" filter="fade">
                                      <p:cBhvr>
                                        <p:cTn id="41" dur="500"/>
                                        <p:tgtEl>
                                          <p:spTgt spid="1513477"/>
                                        </p:tgtEl>
                                      </p:cBhvr>
                                    </p:animEffect>
                                  </p:childTnLst>
                                </p:cTn>
                              </p:par>
                              <p:par>
                                <p:cTn id="42" presetID="2" presetClass="entr" presetSubtype="4" fill="hold" grpId="0" nodeType="withEffect">
                                  <p:stCondLst>
                                    <p:cond delay="0"/>
                                  </p:stCondLst>
                                  <p:childTnLst>
                                    <p:set>
                                      <p:cBhvr>
                                        <p:cTn id="43" dur="1" fill="hold">
                                          <p:stCondLst>
                                            <p:cond delay="0"/>
                                          </p:stCondLst>
                                        </p:cTn>
                                        <p:tgtEl>
                                          <p:spTgt spid="1513479"/>
                                        </p:tgtEl>
                                        <p:attrNameLst>
                                          <p:attrName>style.visibility</p:attrName>
                                        </p:attrNameLst>
                                      </p:cBhvr>
                                      <p:to>
                                        <p:strVal val="visible"/>
                                      </p:to>
                                    </p:set>
                                    <p:anim calcmode="lin" valueType="num">
                                      <p:cBhvr additive="base">
                                        <p:cTn id="44" dur="500" fill="hold"/>
                                        <p:tgtEl>
                                          <p:spTgt spid="1513479"/>
                                        </p:tgtEl>
                                        <p:attrNameLst>
                                          <p:attrName>ppt_x</p:attrName>
                                        </p:attrNameLst>
                                      </p:cBhvr>
                                      <p:tavLst>
                                        <p:tav tm="0">
                                          <p:val>
                                            <p:strVal val="#ppt_x"/>
                                          </p:val>
                                        </p:tav>
                                        <p:tav tm="100000">
                                          <p:val>
                                            <p:strVal val="#ppt_x"/>
                                          </p:val>
                                        </p:tav>
                                      </p:tavLst>
                                    </p:anim>
                                    <p:anim calcmode="lin" valueType="num">
                                      <p:cBhvr additive="base">
                                        <p:cTn id="45" dur="500" fill="hold"/>
                                        <p:tgtEl>
                                          <p:spTgt spid="151347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13479" grpId="0"/>
    </p:bldLst>
  </p:timing>
</p:sld>
</file>

<file path=ppt/slides/slide20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14498" name="Rectangle 2"/>
          <p:cNvSpPr>
            <a:spLocks noGrp="1" noChangeArrowheads="1"/>
          </p:cNvSpPr>
          <p:nvPr>
            <p:ph type="title"/>
          </p:nvPr>
        </p:nvSpPr>
        <p:spPr/>
        <p:txBody>
          <a:bodyPr>
            <a:normAutofit/>
          </a:bodyPr>
          <a:lstStyle/>
          <a:p>
            <a:pPr eaLnBrk="1" hangingPunct="1">
              <a:defRPr/>
            </a:pPr>
            <a:r>
              <a:rPr lang="en-US" dirty="0" err="1" smtClean="0"/>
              <a:t>Biguanides</a:t>
            </a:r>
            <a:r>
              <a:rPr lang="en-US" dirty="0" smtClean="0"/>
              <a:t> - Metformin</a:t>
            </a:r>
          </a:p>
        </p:txBody>
      </p:sp>
      <p:sp>
        <p:nvSpPr>
          <p:cNvPr id="1514499" name="Rectangle 3"/>
          <p:cNvSpPr>
            <a:spLocks noGrp="1" noChangeArrowheads="1"/>
          </p:cNvSpPr>
          <p:nvPr>
            <p:ph sz="quarter" idx="1"/>
          </p:nvPr>
        </p:nvSpPr>
        <p:spPr/>
        <p:txBody>
          <a:bodyPr>
            <a:normAutofit lnSpcReduction="10000"/>
          </a:bodyPr>
          <a:lstStyle/>
          <a:p>
            <a:pPr eaLnBrk="1" hangingPunct="1">
              <a:defRPr/>
            </a:pPr>
            <a:r>
              <a:rPr lang="en-US" b="1" dirty="0" smtClean="0"/>
              <a:t>Action:</a:t>
            </a:r>
            <a:r>
              <a:rPr lang="en-US" dirty="0" smtClean="0"/>
              <a:t> decrease hepatic glucose (glycogen)</a:t>
            </a:r>
          </a:p>
          <a:p>
            <a:pPr eaLnBrk="1" hangingPunct="1">
              <a:defRPr/>
            </a:pPr>
            <a:r>
              <a:rPr lang="en-US" b="1" dirty="0" smtClean="0"/>
              <a:t>Names:</a:t>
            </a:r>
          </a:p>
          <a:p>
            <a:pPr lvl="1" eaLnBrk="1" hangingPunct="1">
              <a:defRPr/>
            </a:pPr>
            <a:r>
              <a:rPr lang="en-US" sz="3200" dirty="0" smtClean="0"/>
              <a:t>Metformin (Glucophage)</a:t>
            </a:r>
          </a:p>
          <a:p>
            <a:pPr lvl="2" eaLnBrk="1" hangingPunct="1">
              <a:defRPr/>
            </a:pPr>
            <a:r>
              <a:rPr lang="en-US" sz="2800" dirty="0" smtClean="0"/>
              <a:t>Starting dose: 500 BID, max 2500mg daily</a:t>
            </a:r>
          </a:p>
          <a:p>
            <a:pPr lvl="2">
              <a:defRPr/>
            </a:pPr>
            <a:r>
              <a:rPr lang="en-US" sz="2800" dirty="0" smtClean="0"/>
              <a:t>Metformin XR - extended release – less GI upset</a:t>
            </a:r>
          </a:p>
          <a:p>
            <a:pPr lvl="2" eaLnBrk="1" hangingPunct="1">
              <a:defRPr/>
            </a:pPr>
            <a:r>
              <a:rPr lang="en-US" sz="2800" dirty="0" smtClean="0"/>
              <a:t>Starting dose 500mg at dinner, max dose 2000 to 2500 mg daily </a:t>
            </a:r>
          </a:p>
          <a:p>
            <a:pPr lvl="1" eaLnBrk="1" hangingPunct="1">
              <a:defRPr/>
            </a:pPr>
            <a:r>
              <a:rPr lang="en-US" b="1" dirty="0" smtClean="0"/>
              <a:t>Efficacy:</a:t>
            </a:r>
          </a:p>
          <a:p>
            <a:pPr lvl="2" eaLnBrk="1" hangingPunct="1">
              <a:defRPr/>
            </a:pPr>
            <a:r>
              <a:rPr lang="en-US" sz="2600" dirty="0" smtClean="0"/>
              <a:t>Decrease fasting plasma glucose 60-70 mg/dl  </a:t>
            </a:r>
          </a:p>
          <a:p>
            <a:pPr lvl="2" eaLnBrk="1" hangingPunct="1">
              <a:defRPr/>
            </a:pPr>
            <a:r>
              <a:rPr lang="en-US" sz="2600" dirty="0" smtClean="0"/>
              <a:t>Reduce A1C 1.0-2.0%</a:t>
            </a:r>
          </a:p>
        </p:txBody>
      </p:sp>
      <p:sp>
        <p:nvSpPr>
          <p:cNvPr id="29701" name="Text Box 6"/>
          <p:cNvSpPr txBox="1">
            <a:spLocks noChangeArrowheads="1"/>
          </p:cNvSpPr>
          <p:nvPr/>
        </p:nvSpPr>
        <p:spPr bwMode="auto">
          <a:xfrm>
            <a:off x="2368550" y="6526213"/>
            <a:ext cx="44894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r>
              <a:rPr lang="en-US" sz="1000" dirty="0">
                <a:solidFill>
                  <a:srgbClr val="FFFFFF"/>
                </a:solidFill>
              </a:rPr>
              <a:t>© Copyright </a:t>
            </a:r>
            <a:r>
              <a:rPr lang="en-US" sz="1000" dirty="0" smtClean="0">
                <a:solidFill>
                  <a:srgbClr val="FFFFFF"/>
                </a:solidFill>
              </a:rPr>
              <a:t>1999-2013, </a:t>
            </a:r>
            <a:r>
              <a:rPr lang="en-US" sz="1000" dirty="0">
                <a:solidFill>
                  <a:srgbClr val="FFFFFF"/>
                </a:solidFill>
              </a:rPr>
              <a:t>Diabetes Educational Services, All Rights Reserved.</a:t>
            </a:r>
          </a:p>
        </p:txBody>
      </p:sp>
    </p:spTree>
    <p:custDataLst>
      <p:tags r:id="rId1"/>
    </p:custDataLst>
    <p:extLst>
      <p:ext uri="{BB962C8B-B14F-4D97-AF65-F5344CB8AC3E}">
        <p14:creationId xmlns:p14="http://schemas.microsoft.com/office/powerpoint/2010/main" val="2766644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514499">
                                            <p:txEl>
                                              <p:pRg st="0" end="0"/>
                                            </p:txEl>
                                          </p:spTgt>
                                        </p:tgtEl>
                                        <p:attrNameLst>
                                          <p:attrName>style.visibility</p:attrName>
                                        </p:attrNameLst>
                                      </p:cBhvr>
                                      <p:to>
                                        <p:strVal val="visible"/>
                                      </p:to>
                                    </p:set>
                                    <p:animEffect transition="in" filter="wipe(up)">
                                      <p:cBhvr>
                                        <p:cTn id="7" dur="500"/>
                                        <p:tgtEl>
                                          <p:spTgt spid="1514499">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514499">
                                            <p:txEl>
                                              <p:pRg st="1" end="1"/>
                                            </p:txEl>
                                          </p:spTgt>
                                        </p:tgtEl>
                                        <p:attrNameLst>
                                          <p:attrName>style.visibility</p:attrName>
                                        </p:attrNameLst>
                                      </p:cBhvr>
                                      <p:to>
                                        <p:strVal val="visible"/>
                                      </p:to>
                                    </p:set>
                                    <p:animEffect transition="in" filter="wipe(up)">
                                      <p:cBhvr>
                                        <p:cTn id="12" dur="500"/>
                                        <p:tgtEl>
                                          <p:spTgt spid="1514499">
                                            <p:txEl>
                                              <p:pRg st="1" end="1"/>
                                            </p:txEl>
                                          </p:spTgt>
                                        </p:tgtEl>
                                      </p:cBhvr>
                                    </p:animEffect>
                                  </p:childTnLst>
                                </p:cTn>
                              </p:par>
                              <p:par>
                                <p:cTn id="13" presetID="22" presetClass="entr" presetSubtype="1" fill="hold" grpId="0" nodeType="withEffect">
                                  <p:stCondLst>
                                    <p:cond delay="0"/>
                                  </p:stCondLst>
                                  <p:childTnLst>
                                    <p:set>
                                      <p:cBhvr>
                                        <p:cTn id="14" dur="1" fill="hold">
                                          <p:stCondLst>
                                            <p:cond delay="0"/>
                                          </p:stCondLst>
                                        </p:cTn>
                                        <p:tgtEl>
                                          <p:spTgt spid="1514499">
                                            <p:txEl>
                                              <p:pRg st="2" end="2"/>
                                            </p:txEl>
                                          </p:spTgt>
                                        </p:tgtEl>
                                        <p:attrNameLst>
                                          <p:attrName>style.visibility</p:attrName>
                                        </p:attrNameLst>
                                      </p:cBhvr>
                                      <p:to>
                                        <p:strVal val="visible"/>
                                      </p:to>
                                    </p:set>
                                    <p:animEffect transition="in" filter="wipe(up)">
                                      <p:cBhvr>
                                        <p:cTn id="15" dur="500"/>
                                        <p:tgtEl>
                                          <p:spTgt spid="1514499">
                                            <p:txEl>
                                              <p:pRg st="2" end="2"/>
                                            </p:txEl>
                                          </p:spTgt>
                                        </p:tgtEl>
                                      </p:cBhvr>
                                    </p:animEffect>
                                  </p:childTnLst>
                                </p:cTn>
                              </p:par>
                              <p:par>
                                <p:cTn id="16" presetID="22" presetClass="entr" presetSubtype="1" fill="hold" grpId="0" nodeType="withEffect">
                                  <p:stCondLst>
                                    <p:cond delay="0"/>
                                  </p:stCondLst>
                                  <p:childTnLst>
                                    <p:set>
                                      <p:cBhvr>
                                        <p:cTn id="17" dur="1" fill="hold">
                                          <p:stCondLst>
                                            <p:cond delay="0"/>
                                          </p:stCondLst>
                                        </p:cTn>
                                        <p:tgtEl>
                                          <p:spTgt spid="1514499">
                                            <p:txEl>
                                              <p:pRg st="3" end="3"/>
                                            </p:txEl>
                                          </p:spTgt>
                                        </p:tgtEl>
                                        <p:attrNameLst>
                                          <p:attrName>style.visibility</p:attrName>
                                        </p:attrNameLst>
                                      </p:cBhvr>
                                      <p:to>
                                        <p:strVal val="visible"/>
                                      </p:to>
                                    </p:set>
                                    <p:animEffect transition="in" filter="wipe(up)">
                                      <p:cBhvr>
                                        <p:cTn id="18" dur="500"/>
                                        <p:tgtEl>
                                          <p:spTgt spid="1514499">
                                            <p:txEl>
                                              <p:pRg st="3" end="3"/>
                                            </p:txEl>
                                          </p:spTgt>
                                        </p:tgtEl>
                                      </p:cBhvr>
                                    </p:animEffect>
                                  </p:childTnLst>
                                </p:cTn>
                              </p:par>
                              <p:par>
                                <p:cTn id="19" presetID="22" presetClass="entr" presetSubtype="1" fill="hold" grpId="0" nodeType="withEffect">
                                  <p:stCondLst>
                                    <p:cond delay="0"/>
                                  </p:stCondLst>
                                  <p:childTnLst>
                                    <p:set>
                                      <p:cBhvr>
                                        <p:cTn id="20" dur="1" fill="hold">
                                          <p:stCondLst>
                                            <p:cond delay="0"/>
                                          </p:stCondLst>
                                        </p:cTn>
                                        <p:tgtEl>
                                          <p:spTgt spid="1514499">
                                            <p:txEl>
                                              <p:pRg st="4" end="4"/>
                                            </p:txEl>
                                          </p:spTgt>
                                        </p:tgtEl>
                                        <p:attrNameLst>
                                          <p:attrName>style.visibility</p:attrName>
                                        </p:attrNameLst>
                                      </p:cBhvr>
                                      <p:to>
                                        <p:strVal val="visible"/>
                                      </p:to>
                                    </p:set>
                                    <p:animEffect transition="in" filter="wipe(up)">
                                      <p:cBhvr>
                                        <p:cTn id="21" dur="500"/>
                                        <p:tgtEl>
                                          <p:spTgt spid="1514499">
                                            <p:txEl>
                                              <p:pRg st="4" end="4"/>
                                            </p:txEl>
                                          </p:spTgt>
                                        </p:tgtEl>
                                      </p:cBhvr>
                                    </p:animEffect>
                                  </p:childTnLst>
                                </p:cTn>
                              </p:par>
                              <p:par>
                                <p:cTn id="22" presetID="22" presetClass="entr" presetSubtype="1" fill="hold" grpId="0" nodeType="withEffect">
                                  <p:stCondLst>
                                    <p:cond delay="0"/>
                                  </p:stCondLst>
                                  <p:childTnLst>
                                    <p:set>
                                      <p:cBhvr>
                                        <p:cTn id="23" dur="1" fill="hold">
                                          <p:stCondLst>
                                            <p:cond delay="0"/>
                                          </p:stCondLst>
                                        </p:cTn>
                                        <p:tgtEl>
                                          <p:spTgt spid="1514499">
                                            <p:txEl>
                                              <p:pRg st="5" end="5"/>
                                            </p:txEl>
                                          </p:spTgt>
                                        </p:tgtEl>
                                        <p:attrNameLst>
                                          <p:attrName>style.visibility</p:attrName>
                                        </p:attrNameLst>
                                      </p:cBhvr>
                                      <p:to>
                                        <p:strVal val="visible"/>
                                      </p:to>
                                    </p:set>
                                    <p:animEffect transition="in" filter="wipe(up)">
                                      <p:cBhvr>
                                        <p:cTn id="24" dur="500"/>
                                        <p:tgtEl>
                                          <p:spTgt spid="1514499">
                                            <p:txEl>
                                              <p:pRg st="5" end="5"/>
                                            </p:txEl>
                                          </p:spTgt>
                                        </p:tgtEl>
                                      </p:cBhvr>
                                    </p:animEffect>
                                  </p:childTnLst>
                                </p:cTn>
                              </p:par>
                              <p:par>
                                <p:cTn id="25" presetID="22" presetClass="entr" presetSubtype="1" fill="hold" grpId="0" nodeType="withEffect">
                                  <p:stCondLst>
                                    <p:cond delay="0"/>
                                  </p:stCondLst>
                                  <p:childTnLst>
                                    <p:set>
                                      <p:cBhvr>
                                        <p:cTn id="26" dur="1" fill="hold">
                                          <p:stCondLst>
                                            <p:cond delay="0"/>
                                          </p:stCondLst>
                                        </p:cTn>
                                        <p:tgtEl>
                                          <p:spTgt spid="1514499">
                                            <p:txEl>
                                              <p:pRg st="6" end="6"/>
                                            </p:txEl>
                                          </p:spTgt>
                                        </p:tgtEl>
                                        <p:attrNameLst>
                                          <p:attrName>style.visibility</p:attrName>
                                        </p:attrNameLst>
                                      </p:cBhvr>
                                      <p:to>
                                        <p:strVal val="visible"/>
                                      </p:to>
                                    </p:set>
                                    <p:animEffect transition="in" filter="wipe(up)">
                                      <p:cBhvr>
                                        <p:cTn id="27" dur="500"/>
                                        <p:tgtEl>
                                          <p:spTgt spid="1514499">
                                            <p:txEl>
                                              <p:pRg st="6" end="6"/>
                                            </p:txEl>
                                          </p:spTgt>
                                        </p:tgtEl>
                                      </p:cBhvr>
                                    </p:animEffect>
                                  </p:childTnLst>
                                </p:cTn>
                              </p:par>
                              <p:par>
                                <p:cTn id="28" presetID="22" presetClass="entr" presetSubtype="1" fill="hold" grpId="0" nodeType="withEffect">
                                  <p:stCondLst>
                                    <p:cond delay="0"/>
                                  </p:stCondLst>
                                  <p:childTnLst>
                                    <p:set>
                                      <p:cBhvr>
                                        <p:cTn id="29" dur="1" fill="hold">
                                          <p:stCondLst>
                                            <p:cond delay="0"/>
                                          </p:stCondLst>
                                        </p:cTn>
                                        <p:tgtEl>
                                          <p:spTgt spid="1514499">
                                            <p:txEl>
                                              <p:pRg st="7" end="7"/>
                                            </p:txEl>
                                          </p:spTgt>
                                        </p:tgtEl>
                                        <p:attrNameLst>
                                          <p:attrName>style.visibility</p:attrName>
                                        </p:attrNameLst>
                                      </p:cBhvr>
                                      <p:to>
                                        <p:strVal val="visible"/>
                                      </p:to>
                                    </p:set>
                                    <p:animEffect transition="in" filter="wipe(up)">
                                      <p:cBhvr>
                                        <p:cTn id="30" dur="500"/>
                                        <p:tgtEl>
                                          <p:spTgt spid="1514499">
                                            <p:txEl>
                                              <p:pRg st="7" end="7"/>
                                            </p:txEl>
                                          </p:spTgt>
                                        </p:tgtEl>
                                      </p:cBhvr>
                                    </p:animEffect>
                                  </p:childTnLst>
                                </p:cTn>
                              </p:par>
                              <p:par>
                                <p:cTn id="31" presetID="22" presetClass="entr" presetSubtype="1" fill="hold" grpId="0" nodeType="withEffect">
                                  <p:stCondLst>
                                    <p:cond delay="0"/>
                                  </p:stCondLst>
                                  <p:childTnLst>
                                    <p:set>
                                      <p:cBhvr>
                                        <p:cTn id="32" dur="1" fill="hold">
                                          <p:stCondLst>
                                            <p:cond delay="0"/>
                                          </p:stCondLst>
                                        </p:cTn>
                                        <p:tgtEl>
                                          <p:spTgt spid="1514499">
                                            <p:txEl>
                                              <p:pRg st="8" end="8"/>
                                            </p:txEl>
                                          </p:spTgt>
                                        </p:tgtEl>
                                        <p:attrNameLst>
                                          <p:attrName>style.visibility</p:attrName>
                                        </p:attrNameLst>
                                      </p:cBhvr>
                                      <p:to>
                                        <p:strVal val="visible"/>
                                      </p:to>
                                    </p:set>
                                    <p:animEffect transition="in" filter="wipe(up)">
                                      <p:cBhvr>
                                        <p:cTn id="33" dur="500"/>
                                        <p:tgtEl>
                                          <p:spTgt spid="1514499">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14499" grpId="0" build="p" autoUpdateAnimBg="0"/>
    </p:bldLst>
  </p:timing>
</p:sld>
</file>

<file path=ppt/slides/slide20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16546" name="Rectangle 2"/>
          <p:cNvSpPr>
            <a:spLocks noGrp="1" noChangeArrowheads="1"/>
          </p:cNvSpPr>
          <p:nvPr>
            <p:ph type="title"/>
          </p:nvPr>
        </p:nvSpPr>
        <p:spPr>
          <a:xfrm>
            <a:off x="457200" y="228600"/>
            <a:ext cx="8042275" cy="914400"/>
          </a:xfrm>
        </p:spPr>
        <p:txBody>
          <a:bodyPr>
            <a:normAutofit/>
          </a:bodyPr>
          <a:lstStyle/>
          <a:p>
            <a:pPr eaLnBrk="1" hangingPunct="1">
              <a:defRPr/>
            </a:pPr>
            <a:r>
              <a:rPr lang="en-US" sz="4800" dirty="0" err="1" smtClean="0"/>
              <a:t>Biguanides</a:t>
            </a:r>
            <a:r>
              <a:rPr lang="en-US" dirty="0" smtClean="0"/>
              <a:t> - Metformin</a:t>
            </a:r>
          </a:p>
        </p:txBody>
      </p:sp>
      <p:sp>
        <p:nvSpPr>
          <p:cNvPr id="1516547" name="Rectangle 3"/>
          <p:cNvSpPr>
            <a:spLocks noGrp="1" noChangeArrowheads="1"/>
          </p:cNvSpPr>
          <p:nvPr>
            <p:ph type="body" idx="1"/>
          </p:nvPr>
        </p:nvSpPr>
        <p:spPr>
          <a:xfrm>
            <a:off x="457200" y="1295400"/>
            <a:ext cx="8229600" cy="5334000"/>
          </a:xfrm>
        </p:spPr>
        <p:txBody>
          <a:bodyPr>
            <a:normAutofit/>
          </a:bodyPr>
          <a:lstStyle/>
          <a:p>
            <a:pPr eaLnBrk="1" hangingPunct="1">
              <a:lnSpc>
                <a:spcPct val="90000"/>
              </a:lnSpc>
              <a:defRPr/>
            </a:pPr>
            <a:r>
              <a:rPr lang="en-US" sz="3600" dirty="0" smtClean="0"/>
              <a:t>Benefits</a:t>
            </a:r>
          </a:p>
          <a:p>
            <a:pPr lvl="1" eaLnBrk="1" hangingPunct="1">
              <a:lnSpc>
                <a:spcPct val="90000"/>
              </a:lnSpc>
              <a:defRPr/>
            </a:pPr>
            <a:r>
              <a:rPr lang="en-US" sz="3000" dirty="0" smtClean="0"/>
              <a:t>Decrease LDL cholesterol and triglycerides</a:t>
            </a:r>
          </a:p>
          <a:p>
            <a:pPr lvl="1" eaLnBrk="1" hangingPunct="1">
              <a:lnSpc>
                <a:spcPct val="90000"/>
              </a:lnSpc>
              <a:defRPr/>
            </a:pPr>
            <a:r>
              <a:rPr lang="en-US" sz="3000" dirty="0" smtClean="0"/>
              <a:t>No weight gain, possible modest weight loss</a:t>
            </a:r>
          </a:p>
          <a:p>
            <a:pPr lvl="1" eaLnBrk="1" hangingPunct="1">
              <a:lnSpc>
                <a:spcPct val="90000"/>
              </a:lnSpc>
              <a:defRPr/>
            </a:pPr>
            <a:r>
              <a:rPr lang="en-US" sz="3000" dirty="0" smtClean="0"/>
              <a:t>Cancer protective?</a:t>
            </a:r>
          </a:p>
          <a:p>
            <a:pPr>
              <a:lnSpc>
                <a:spcPct val="90000"/>
              </a:lnSpc>
              <a:defRPr/>
            </a:pPr>
            <a:r>
              <a:rPr lang="en-US" sz="3600" dirty="0" smtClean="0"/>
              <a:t>Concerns</a:t>
            </a:r>
          </a:p>
          <a:p>
            <a:pPr lvl="1" eaLnBrk="1" hangingPunct="1">
              <a:lnSpc>
                <a:spcPct val="90000"/>
              </a:lnSpc>
              <a:defRPr/>
            </a:pPr>
            <a:r>
              <a:rPr lang="en-US" sz="3000" dirty="0" smtClean="0"/>
              <a:t>Diarrhea and abdominal discomfort – Use XR</a:t>
            </a:r>
          </a:p>
          <a:p>
            <a:pPr lvl="1" eaLnBrk="1" hangingPunct="1">
              <a:lnSpc>
                <a:spcPct val="90000"/>
              </a:lnSpc>
              <a:defRPr/>
            </a:pPr>
            <a:r>
              <a:rPr lang="en-US" sz="3000" dirty="0" smtClean="0"/>
              <a:t>Lactic acidosis if improperly prescribed</a:t>
            </a:r>
          </a:p>
          <a:p>
            <a:pPr lvl="1" eaLnBrk="1" hangingPunct="1">
              <a:lnSpc>
                <a:spcPct val="90000"/>
              </a:lnSpc>
              <a:defRPr/>
            </a:pPr>
            <a:r>
              <a:rPr lang="en-US" sz="3000" dirty="0" smtClean="0"/>
              <a:t>Watch for B12 deficiency</a:t>
            </a:r>
          </a:p>
          <a:p>
            <a:pPr lvl="1">
              <a:lnSpc>
                <a:spcPct val="90000"/>
              </a:lnSpc>
              <a:defRPr/>
            </a:pPr>
            <a:r>
              <a:rPr lang="en-US" sz="2400" dirty="0" smtClean="0"/>
              <a:t>Hold prior to IV contrast dye studies and use caution during acute illness. Resume when kidney function adequate</a:t>
            </a:r>
          </a:p>
          <a:p>
            <a:pPr lvl="1" eaLnBrk="1" hangingPunct="1">
              <a:lnSpc>
                <a:spcPct val="90000"/>
              </a:lnSpc>
              <a:defRPr/>
            </a:pPr>
            <a:endParaRPr lang="en-US" sz="3200" dirty="0" smtClean="0">
              <a:solidFill>
                <a:srgbClr val="FFFFFF"/>
              </a:solidFill>
            </a:endParaRPr>
          </a:p>
        </p:txBody>
      </p:sp>
    </p:spTree>
    <p:custDataLst>
      <p:tags r:id="rId1"/>
    </p:custDataLst>
    <p:extLst>
      <p:ext uri="{BB962C8B-B14F-4D97-AF65-F5344CB8AC3E}">
        <p14:creationId xmlns:p14="http://schemas.microsoft.com/office/powerpoint/2010/main" val="18152130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516547">
                                            <p:txEl>
                                              <p:pRg st="0" end="0"/>
                                            </p:txEl>
                                          </p:spTgt>
                                        </p:tgtEl>
                                        <p:attrNameLst>
                                          <p:attrName>style.visibility</p:attrName>
                                        </p:attrNameLst>
                                      </p:cBhvr>
                                      <p:to>
                                        <p:strVal val="visible"/>
                                      </p:to>
                                    </p:set>
                                    <p:animEffect transition="in" filter="wipe(up)">
                                      <p:cBhvr>
                                        <p:cTn id="7" dur="500"/>
                                        <p:tgtEl>
                                          <p:spTgt spid="1516547">
                                            <p:txEl>
                                              <p:pRg st="0" end="0"/>
                                            </p:txEl>
                                          </p:spTgt>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1516547">
                                            <p:txEl>
                                              <p:pRg st="1" end="1"/>
                                            </p:txEl>
                                          </p:spTgt>
                                        </p:tgtEl>
                                        <p:attrNameLst>
                                          <p:attrName>style.visibility</p:attrName>
                                        </p:attrNameLst>
                                      </p:cBhvr>
                                      <p:to>
                                        <p:strVal val="visible"/>
                                      </p:to>
                                    </p:set>
                                    <p:animEffect transition="in" filter="wipe(up)">
                                      <p:cBhvr>
                                        <p:cTn id="10" dur="500"/>
                                        <p:tgtEl>
                                          <p:spTgt spid="1516547">
                                            <p:txEl>
                                              <p:pRg st="1" end="1"/>
                                            </p:txEl>
                                          </p:spTgt>
                                        </p:tgtEl>
                                      </p:cBhvr>
                                    </p:animEffect>
                                  </p:childTnLst>
                                </p:cTn>
                              </p:par>
                              <p:par>
                                <p:cTn id="11" presetID="22" presetClass="entr" presetSubtype="1" fill="hold" grpId="0" nodeType="withEffect">
                                  <p:stCondLst>
                                    <p:cond delay="0"/>
                                  </p:stCondLst>
                                  <p:childTnLst>
                                    <p:set>
                                      <p:cBhvr>
                                        <p:cTn id="12" dur="1" fill="hold">
                                          <p:stCondLst>
                                            <p:cond delay="0"/>
                                          </p:stCondLst>
                                        </p:cTn>
                                        <p:tgtEl>
                                          <p:spTgt spid="1516547">
                                            <p:txEl>
                                              <p:pRg st="2" end="2"/>
                                            </p:txEl>
                                          </p:spTgt>
                                        </p:tgtEl>
                                        <p:attrNameLst>
                                          <p:attrName>style.visibility</p:attrName>
                                        </p:attrNameLst>
                                      </p:cBhvr>
                                      <p:to>
                                        <p:strVal val="visible"/>
                                      </p:to>
                                    </p:set>
                                    <p:animEffect transition="in" filter="wipe(up)">
                                      <p:cBhvr>
                                        <p:cTn id="13" dur="500"/>
                                        <p:tgtEl>
                                          <p:spTgt spid="1516547">
                                            <p:txEl>
                                              <p:pRg st="2" end="2"/>
                                            </p:txEl>
                                          </p:spTgt>
                                        </p:tgtEl>
                                      </p:cBhvr>
                                    </p:animEffect>
                                  </p:childTnLst>
                                </p:cTn>
                              </p:par>
                              <p:par>
                                <p:cTn id="14" presetID="22" presetClass="entr" presetSubtype="1" fill="hold" grpId="0" nodeType="withEffect">
                                  <p:stCondLst>
                                    <p:cond delay="0"/>
                                  </p:stCondLst>
                                  <p:childTnLst>
                                    <p:set>
                                      <p:cBhvr>
                                        <p:cTn id="15" dur="1" fill="hold">
                                          <p:stCondLst>
                                            <p:cond delay="0"/>
                                          </p:stCondLst>
                                        </p:cTn>
                                        <p:tgtEl>
                                          <p:spTgt spid="1516547">
                                            <p:txEl>
                                              <p:pRg st="3" end="3"/>
                                            </p:txEl>
                                          </p:spTgt>
                                        </p:tgtEl>
                                        <p:attrNameLst>
                                          <p:attrName>style.visibility</p:attrName>
                                        </p:attrNameLst>
                                      </p:cBhvr>
                                      <p:to>
                                        <p:strVal val="visible"/>
                                      </p:to>
                                    </p:set>
                                    <p:animEffect transition="in" filter="wipe(up)">
                                      <p:cBhvr>
                                        <p:cTn id="16" dur="500"/>
                                        <p:tgtEl>
                                          <p:spTgt spid="1516547">
                                            <p:txEl>
                                              <p:pRg st="3" end="3"/>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grpId="0" nodeType="clickEffect">
                                  <p:stCondLst>
                                    <p:cond delay="0"/>
                                  </p:stCondLst>
                                  <p:childTnLst>
                                    <p:set>
                                      <p:cBhvr>
                                        <p:cTn id="20" dur="1" fill="hold">
                                          <p:stCondLst>
                                            <p:cond delay="0"/>
                                          </p:stCondLst>
                                        </p:cTn>
                                        <p:tgtEl>
                                          <p:spTgt spid="1516547">
                                            <p:txEl>
                                              <p:pRg st="4" end="4"/>
                                            </p:txEl>
                                          </p:spTgt>
                                        </p:tgtEl>
                                        <p:attrNameLst>
                                          <p:attrName>style.visibility</p:attrName>
                                        </p:attrNameLst>
                                      </p:cBhvr>
                                      <p:to>
                                        <p:strVal val="visible"/>
                                      </p:to>
                                    </p:set>
                                    <p:animEffect transition="in" filter="wipe(up)">
                                      <p:cBhvr>
                                        <p:cTn id="21" dur="500"/>
                                        <p:tgtEl>
                                          <p:spTgt spid="1516547">
                                            <p:txEl>
                                              <p:pRg st="4" end="4"/>
                                            </p:txEl>
                                          </p:spTgt>
                                        </p:tgtEl>
                                      </p:cBhvr>
                                    </p:animEffect>
                                  </p:childTnLst>
                                </p:cTn>
                              </p:par>
                              <p:par>
                                <p:cTn id="22" presetID="22" presetClass="entr" presetSubtype="1" fill="hold" grpId="0" nodeType="withEffect">
                                  <p:stCondLst>
                                    <p:cond delay="0"/>
                                  </p:stCondLst>
                                  <p:childTnLst>
                                    <p:set>
                                      <p:cBhvr>
                                        <p:cTn id="23" dur="1" fill="hold">
                                          <p:stCondLst>
                                            <p:cond delay="0"/>
                                          </p:stCondLst>
                                        </p:cTn>
                                        <p:tgtEl>
                                          <p:spTgt spid="1516547">
                                            <p:txEl>
                                              <p:pRg st="5" end="5"/>
                                            </p:txEl>
                                          </p:spTgt>
                                        </p:tgtEl>
                                        <p:attrNameLst>
                                          <p:attrName>style.visibility</p:attrName>
                                        </p:attrNameLst>
                                      </p:cBhvr>
                                      <p:to>
                                        <p:strVal val="visible"/>
                                      </p:to>
                                    </p:set>
                                    <p:animEffect transition="in" filter="wipe(up)">
                                      <p:cBhvr>
                                        <p:cTn id="24" dur="500"/>
                                        <p:tgtEl>
                                          <p:spTgt spid="1516547">
                                            <p:txEl>
                                              <p:pRg st="5" end="5"/>
                                            </p:txEl>
                                          </p:spTgt>
                                        </p:tgtEl>
                                      </p:cBhvr>
                                    </p:animEffect>
                                  </p:childTnLst>
                                </p:cTn>
                              </p:par>
                              <p:par>
                                <p:cTn id="25" presetID="22" presetClass="entr" presetSubtype="1" fill="hold" grpId="0" nodeType="withEffect">
                                  <p:stCondLst>
                                    <p:cond delay="0"/>
                                  </p:stCondLst>
                                  <p:childTnLst>
                                    <p:set>
                                      <p:cBhvr>
                                        <p:cTn id="26" dur="1" fill="hold">
                                          <p:stCondLst>
                                            <p:cond delay="0"/>
                                          </p:stCondLst>
                                        </p:cTn>
                                        <p:tgtEl>
                                          <p:spTgt spid="1516547">
                                            <p:txEl>
                                              <p:pRg st="6" end="6"/>
                                            </p:txEl>
                                          </p:spTgt>
                                        </p:tgtEl>
                                        <p:attrNameLst>
                                          <p:attrName>style.visibility</p:attrName>
                                        </p:attrNameLst>
                                      </p:cBhvr>
                                      <p:to>
                                        <p:strVal val="visible"/>
                                      </p:to>
                                    </p:set>
                                    <p:animEffect transition="in" filter="wipe(up)">
                                      <p:cBhvr>
                                        <p:cTn id="27" dur="500"/>
                                        <p:tgtEl>
                                          <p:spTgt spid="1516547">
                                            <p:txEl>
                                              <p:pRg st="6" end="6"/>
                                            </p:txEl>
                                          </p:spTgt>
                                        </p:tgtEl>
                                      </p:cBhvr>
                                    </p:animEffect>
                                  </p:childTnLst>
                                </p:cTn>
                              </p:par>
                              <p:par>
                                <p:cTn id="28" presetID="22" presetClass="entr" presetSubtype="1" fill="hold" grpId="0" nodeType="withEffect">
                                  <p:stCondLst>
                                    <p:cond delay="0"/>
                                  </p:stCondLst>
                                  <p:childTnLst>
                                    <p:set>
                                      <p:cBhvr>
                                        <p:cTn id="29" dur="1" fill="hold">
                                          <p:stCondLst>
                                            <p:cond delay="0"/>
                                          </p:stCondLst>
                                        </p:cTn>
                                        <p:tgtEl>
                                          <p:spTgt spid="1516547">
                                            <p:txEl>
                                              <p:pRg st="7" end="7"/>
                                            </p:txEl>
                                          </p:spTgt>
                                        </p:tgtEl>
                                        <p:attrNameLst>
                                          <p:attrName>style.visibility</p:attrName>
                                        </p:attrNameLst>
                                      </p:cBhvr>
                                      <p:to>
                                        <p:strVal val="visible"/>
                                      </p:to>
                                    </p:set>
                                    <p:animEffect transition="in" filter="wipe(up)">
                                      <p:cBhvr>
                                        <p:cTn id="30" dur="500"/>
                                        <p:tgtEl>
                                          <p:spTgt spid="1516547">
                                            <p:txEl>
                                              <p:pRg st="7" end="7"/>
                                            </p:txEl>
                                          </p:spTgt>
                                        </p:tgtEl>
                                      </p:cBhvr>
                                    </p:animEffect>
                                  </p:childTnLst>
                                </p:cTn>
                              </p:par>
                              <p:par>
                                <p:cTn id="31" presetID="22" presetClass="entr" presetSubtype="1" fill="hold" grpId="0" nodeType="withEffect">
                                  <p:stCondLst>
                                    <p:cond delay="0"/>
                                  </p:stCondLst>
                                  <p:childTnLst>
                                    <p:set>
                                      <p:cBhvr>
                                        <p:cTn id="32" dur="1" fill="hold">
                                          <p:stCondLst>
                                            <p:cond delay="0"/>
                                          </p:stCondLst>
                                        </p:cTn>
                                        <p:tgtEl>
                                          <p:spTgt spid="1516547">
                                            <p:txEl>
                                              <p:pRg st="8" end="8"/>
                                            </p:txEl>
                                          </p:spTgt>
                                        </p:tgtEl>
                                        <p:attrNameLst>
                                          <p:attrName>style.visibility</p:attrName>
                                        </p:attrNameLst>
                                      </p:cBhvr>
                                      <p:to>
                                        <p:strVal val="visible"/>
                                      </p:to>
                                    </p:set>
                                    <p:animEffect transition="in" filter="wipe(up)">
                                      <p:cBhvr>
                                        <p:cTn id="33" dur="500"/>
                                        <p:tgtEl>
                                          <p:spTgt spid="1516547">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16547" grpId="0" build="p" autoUpdateAnimBg="0"/>
    </p:bldLst>
  </p:timing>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8594" name="Rectangle 2"/>
          <p:cNvSpPr>
            <a:spLocks noGrp="1" noChangeArrowheads="1"/>
          </p:cNvSpPr>
          <p:nvPr>
            <p:ph type="title"/>
          </p:nvPr>
        </p:nvSpPr>
        <p:spPr>
          <a:xfrm>
            <a:off x="457200" y="152399"/>
            <a:ext cx="8229600" cy="1230947"/>
          </a:xfrm>
        </p:spPr>
        <p:txBody>
          <a:bodyPr>
            <a:normAutofit fontScale="90000"/>
          </a:bodyPr>
          <a:lstStyle/>
          <a:p>
            <a:pPr eaLnBrk="1" hangingPunct="1">
              <a:defRPr/>
            </a:pPr>
            <a:r>
              <a:rPr lang="en-US" dirty="0" smtClean="0"/>
              <a:t>Considerations</a:t>
            </a:r>
            <a:br>
              <a:rPr lang="en-US" dirty="0" smtClean="0"/>
            </a:br>
            <a:r>
              <a:rPr lang="en-US" sz="4000" dirty="0" err="1" smtClean="0"/>
              <a:t>Biguanide</a:t>
            </a:r>
            <a:r>
              <a:rPr lang="en-US" sz="4000" dirty="0" smtClean="0"/>
              <a:t> - Metformin (Glucophage</a:t>
            </a:r>
            <a:r>
              <a:rPr lang="en-US" sz="2400" baseline="30000" dirty="0" smtClean="0"/>
              <a:t>®</a:t>
            </a:r>
            <a:r>
              <a:rPr lang="en-US" sz="4000" dirty="0" smtClean="0"/>
              <a:t>)</a:t>
            </a:r>
          </a:p>
        </p:txBody>
      </p:sp>
      <p:sp>
        <p:nvSpPr>
          <p:cNvPr id="1518595" name="Rectangle 3"/>
          <p:cNvSpPr>
            <a:spLocks noGrp="1" noChangeArrowheads="1"/>
          </p:cNvSpPr>
          <p:nvPr>
            <p:ph sz="quarter" idx="1"/>
          </p:nvPr>
        </p:nvSpPr>
        <p:spPr>
          <a:xfrm>
            <a:off x="457200" y="1752600"/>
            <a:ext cx="8229600" cy="4404360"/>
          </a:xfrm>
        </p:spPr>
        <p:txBody>
          <a:bodyPr/>
          <a:lstStyle/>
          <a:p>
            <a:pPr eaLnBrk="1" hangingPunct="1">
              <a:defRPr/>
            </a:pPr>
            <a:r>
              <a:rPr lang="en-US" dirty="0" smtClean="0"/>
              <a:t>Contraindications due to lactic acidosis:</a:t>
            </a:r>
          </a:p>
          <a:p>
            <a:pPr lvl="1" eaLnBrk="1" hangingPunct="1">
              <a:defRPr/>
            </a:pPr>
            <a:r>
              <a:rPr lang="en-US" dirty="0" err="1" smtClean="0"/>
              <a:t>creatinine</a:t>
            </a:r>
            <a:r>
              <a:rPr lang="en-US" dirty="0" smtClean="0"/>
              <a:t> &gt;1.4 females, &gt;1.5  males </a:t>
            </a:r>
          </a:p>
          <a:p>
            <a:pPr lvl="1" eaLnBrk="1" hangingPunct="1">
              <a:defRPr/>
            </a:pPr>
            <a:r>
              <a:rPr lang="en-US" dirty="0" smtClean="0"/>
              <a:t>liver disease</a:t>
            </a:r>
          </a:p>
          <a:p>
            <a:pPr lvl="1" eaLnBrk="1" hangingPunct="1">
              <a:defRPr/>
            </a:pPr>
            <a:r>
              <a:rPr lang="en-US" dirty="0" smtClean="0"/>
              <a:t>alcohol abuse </a:t>
            </a:r>
          </a:p>
          <a:p>
            <a:pPr lvl="1" eaLnBrk="1" hangingPunct="1">
              <a:defRPr/>
            </a:pPr>
            <a:r>
              <a:rPr lang="en-US" dirty="0" smtClean="0"/>
              <a:t>over 80 years old</a:t>
            </a:r>
          </a:p>
          <a:p>
            <a:pPr lvl="1" eaLnBrk="1" hangingPunct="1">
              <a:defRPr/>
            </a:pPr>
            <a:r>
              <a:rPr lang="en-US" dirty="0" smtClean="0"/>
              <a:t>risk of acidosis</a:t>
            </a:r>
          </a:p>
          <a:p>
            <a:pPr lvl="1" eaLnBrk="1" hangingPunct="1">
              <a:defRPr/>
            </a:pPr>
            <a:r>
              <a:rPr lang="en-US" dirty="0" smtClean="0"/>
              <a:t>during IV dye study</a:t>
            </a:r>
          </a:p>
          <a:p>
            <a:pPr lvl="1" eaLnBrk="1" hangingPunct="1">
              <a:defRPr/>
            </a:pPr>
            <a:r>
              <a:rPr lang="en-US" dirty="0" smtClean="0"/>
              <a:t>CHF requiring meds </a:t>
            </a:r>
          </a:p>
        </p:txBody>
      </p:sp>
      <p:sp>
        <p:nvSpPr>
          <p:cNvPr id="31748" name="Text Box 5"/>
          <p:cNvSpPr txBox="1">
            <a:spLocks noChangeArrowheads="1"/>
          </p:cNvSpPr>
          <p:nvPr/>
        </p:nvSpPr>
        <p:spPr bwMode="auto">
          <a:xfrm>
            <a:off x="2368550" y="6526213"/>
            <a:ext cx="44894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r>
              <a:rPr lang="en-US" sz="1000" dirty="0">
                <a:solidFill>
                  <a:srgbClr val="FFFFFF"/>
                </a:solidFill>
              </a:rPr>
              <a:t>© Copyright </a:t>
            </a:r>
            <a:r>
              <a:rPr lang="en-US" sz="1000" dirty="0" smtClean="0">
                <a:solidFill>
                  <a:srgbClr val="FFFFFF"/>
                </a:solidFill>
              </a:rPr>
              <a:t>1999-2013, </a:t>
            </a:r>
            <a:r>
              <a:rPr lang="en-US" sz="1000" dirty="0">
                <a:solidFill>
                  <a:srgbClr val="FFFFFF"/>
                </a:solidFill>
              </a:rPr>
              <a:t>Diabetes Educational Services, All Rights Reserved.</a:t>
            </a: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67200" y="2971800"/>
            <a:ext cx="2590800" cy="2590800"/>
          </a:xfrm>
          <a:prstGeom prst="rect">
            <a:avLst/>
          </a:prstGeom>
        </p:spPr>
      </p:pic>
    </p:spTree>
    <p:custDataLst>
      <p:tags r:id="rId1"/>
    </p:custDataLst>
    <p:extLst>
      <p:ext uri="{BB962C8B-B14F-4D97-AF65-F5344CB8AC3E}">
        <p14:creationId xmlns:p14="http://schemas.microsoft.com/office/powerpoint/2010/main" val="33503102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518595">
                                            <p:txEl>
                                              <p:pRg st="1" end="1"/>
                                            </p:txEl>
                                          </p:spTgt>
                                        </p:tgtEl>
                                        <p:attrNameLst>
                                          <p:attrName>style.visibility</p:attrName>
                                        </p:attrNameLst>
                                      </p:cBhvr>
                                      <p:to>
                                        <p:strVal val="visible"/>
                                      </p:to>
                                    </p:set>
                                    <p:anim calcmode="lin" valueType="num">
                                      <p:cBhvr additive="base">
                                        <p:cTn id="7" dur="500" fill="hold"/>
                                        <p:tgtEl>
                                          <p:spTgt spid="1518595">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518595">
                                            <p:txEl>
                                              <p:pRg st="1" end="1"/>
                                            </p:txEl>
                                          </p:spTgt>
                                        </p:tgtEl>
                                        <p:attrNameLst>
                                          <p:attrName>ppt_y</p:attrName>
                                        </p:attrNameLst>
                                      </p:cBhvr>
                                      <p:tavLst>
                                        <p:tav tm="0">
                                          <p:val>
                                            <p:strVal val="1+#ppt_h/2"/>
                                          </p:val>
                                        </p:tav>
                                        <p:tav tm="100000">
                                          <p:val>
                                            <p:strVal val="#ppt_y"/>
                                          </p:val>
                                        </p:tav>
                                      </p:tavLst>
                                    </p:anim>
                                  </p:childTnLst>
                                </p:cTn>
                              </p:par>
                            </p:childTnLst>
                          </p:cTn>
                        </p:par>
                        <p:par>
                          <p:cTn id="9" fill="hold" nodeType="afterGroup">
                            <p:stCondLst>
                              <p:cond delay="500"/>
                            </p:stCondLst>
                            <p:childTnLst>
                              <p:par>
                                <p:cTn id="10" presetID="2" presetClass="entr" presetSubtype="4" fill="hold" nodeType="afterEffect">
                                  <p:stCondLst>
                                    <p:cond delay="0"/>
                                  </p:stCondLst>
                                  <p:childTnLst>
                                    <p:set>
                                      <p:cBhvr>
                                        <p:cTn id="11" dur="1" fill="hold">
                                          <p:stCondLst>
                                            <p:cond delay="0"/>
                                          </p:stCondLst>
                                        </p:cTn>
                                        <p:tgtEl>
                                          <p:spTgt spid="1518595">
                                            <p:txEl>
                                              <p:pRg st="2" end="2"/>
                                            </p:txEl>
                                          </p:spTgt>
                                        </p:tgtEl>
                                        <p:attrNameLst>
                                          <p:attrName>style.visibility</p:attrName>
                                        </p:attrNameLst>
                                      </p:cBhvr>
                                      <p:to>
                                        <p:strVal val="visible"/>
                                      </p:to>
                                    </p:set>
                                    <p:anim calcmode="lin" valueType="num">
                                      <p:cBhvr additive="base">
                                        <p:cTn id="12" dur="5000" fill="hold"/>
                                        <p:tgtEl>
                                          <p:spTgt spid="1518595">
                                            <p:txEl>
                                              <p:pRg st="2" end="2"/>
                                            </p:txEl>
                                          </p:spTgt>
                                        </p:tgtEl>
                                        <p:attrNameLst>
                                          <p:attrName>ppt_x</p:attrName>
                                        </p:attrNameLst>
                                      </p:cBhvr>
                                      <p:tavLst>
                                        <p:tav tm="0">
                                          <p:val>
                                            <p:strVal val="#ppt_x"/>
                                          </p:val>
                                        </p:tav>
                                        <p:tav tm="100000">
                                          <p:val>
                                            <p:strVal val="#ppt_x"/>
                                          </p:val>
                                        </p:tav>
                                      </p:tavLst>
                                    </p:anim>
                                    <p:anim calcmode="lin" valueType="num">
                                      <p:cBhvr additive="base">
                                        <p:cTn id="13" dur="5000" fill="hold"/>
                                        <p:tgtEl>
                                          <p:spTgt spid="1518595">
                                            <p:txEl>
                                              <p:pRg st="2" end="2"/>
                                            </p:txEl>
                                          </p:spTgt>
                                        </p:tgtEl>
                                        <p:attrNameLst>
                                          <p:attrName>ppt_y</p:attrName>
                                        </p:attrNameLst>
                                      </p:cBhvr>
                                      <p:tavLst>
                                        <p:tav tm="0">
                                          <p:val>
                                            <p:strVal val="1+#ppt_h/2"/>
                                          </p:val>
                                        </p:tav>
                                        <p:tav tm="100000">
                                          <p:val>
                                            <p:strVal val="#ppt_y"/>
                                          </p:val>
                                        </p:tav>
                                      </p:tavLst>
                                    </p:anim>
                                  </p:childTnLst>
                                </p:cTn>
                              </p:par>
                            </p:childTnLst>
                          </p:cTn>
                        </p:par>
                        <p:par>
                          <p:cTn id="14" fill="hold" nodeType="afterGroup">
                            <p:stCondLst>
                              <p:cond delay="5500"/>
                            </p:stCondLst>
                            <p:childTnLst>
                              <p:par>
                                <p:cTn id="15" presetID="2" presetClass="entr" presetSubtype="4" fill="hold" nodeType="afterEffect">
                                  <p:stCondLst>
                                    <p:cond delay="0"/>
                                  </p:stCondLst>
                                  <p:childTnLst>
                                    <p:set>
                                      <p:cBhvr>
                                        <p:cTn id="16" dur="1" fill="hold">
                                          <p:stCondLst>
                                            <p:cond delay="0"/>
                                          </p:stCondLst>
                                        </p:cTn>
                                        <p:tgtEl>
                                          <p:spTgt spid="1518595">
                                            <p:txEl>
                                              <p:pRg st="3" end="3"/>
                                            </p:txEl>
                                          </p:spTgt>
                                        </p:tgtEl>
                                        <p:attrNameLst>
                                          <p:attrName>style.visibility</p:attrName>
                                        </p:attrNameLst>
                                      </p:cBhvr>
                                      <p:to>
                                        <p:strVal val="visible"/>
                                      </p:to>
                                    </p:set>
                                    <p:anim calcmode="lin" valueType="num">
                                      <p:cBhvr additive="base">
                                        <p:cTn id="17" dur="5000" fill="hold"/>
                                        <p:tgtEl>
                                          <p:spTgt spid="1518595">
                                            <p:txEl>
                                              <p:pRg st="3" end="3"/>
                                            </p:txEl>
                                          </p:spTgt>
                                        </p:tgtEl>
                                        <p:attrNameLst>
                                          <p:attrName>ppt_x</p:attrName>
                                        </p:attrNameLst>
                                      </p:cBhvr>
                                      <p:tavLst>
                                        <p:tav tm="0">
                                          <p:val>
                                            <p:strVal val="#ppt_x"/>
                                          </p:val>
                                        </p:tav>
                                        <p:tav tm="100000">
                                          <p:val>
                                            <p:strVal val="#ppt_x"/>
                                          </p:val>
                                        </p:tav>
                                      </p:tavLst>
                                    </p:anim>
                                    <p:anim calcmode="lin" valueType="num">
                                      <p:cBhvr additive="base">
                                        <p:cTn id="18" dur="5000" fill="hold"/>
                                        <p:tgtEl>
                                          <p:spTgt spid="1518595">
                                            <p:txEl>
                                              <p:pRg st="3" end="3"/>
                                            </p:txEl>
                                          </p:spTgt>
                                        </p:tgtEl>
                                        <p:attrNameLst>
                                          <p:attrName>ppt_y</p:attrName>
                                        </p:attrNameLst>
                                      </p:cBhvr>
                                      <p:tavLst>
                                        <p:tav tm="0">
                                          <p:val>
                                            <p:strVal val="1+#ppt_h/2"/>
                                          </p:val>
                                        </p:tav>
                                        <p:tav tm="100000">
                                          <p:val>
                                            <p:strVal val="#ppt_y"/>
                                          </p:val>
                                        </p:tav>
                                      </p:tavLst>
                                    </p:anim>
                                  </p:childTnLst>
                                </p:cTn>
                              </p:par>
                            </p:childTnLst>
                          </p:cTn>
                        </p:par>
                        <p:par>
                          <p:cTn id="19" fill="hold" nodeType="afterGroup">
                            <p:stCondLst>
                              <p:cond delay="10500"/>
                            </p:stCondLst>
                            <p:childTnLst>
                              <p:par>
                                <p:cTn id="20" presetID="2" presetClass="entr" presetSubtype="4" fill="hold" nodeType="afterEffect">
                                  <p:stCondLst>
                                    <p:cond delay="0"/>
                                  </p:stCondLst>
                                  <p:childTnLst>
                                    <p:set>
                                      <p:cBhvr>
                                        <p:cTn id="21" dur="1" fill="hold">
                                          <p:stCondLst>
                                            <p:cond delay="0"/>
                                          </p:stCondLst>
                                        </p:cTn>
                                        <p:tgtEl>
                                          <p:spTgt spid="1518595">
                                            <p:txEl>
                                              <p:pRg st="4" end="4"/>
                                            </p:txEl>
                                          </p:spTgt>
                                        </p:tgtEl>
                                        <p:attrNameLst>
                                          <p:attrName>style.visibility</p:attrName>
                                        </p:attrNameLst>
                                      </p:cBhvr>
                                      <p:to>
                                        <p:strVal val="visible"/>
                                      </p:to>
                                    </p:set>
                                    <p:anim calcmode="lin" valueType="num">
                                      <p:cBhvr additive="base">
                                        <p:cTn id="22" dur="5000" fill="hold"/>
                                        <p:tgtEl>
                                          <p:spTgt spid="1518595">
                                            <p:txEl>
                                              <p:pRg st="4" end="4"/>
                                            </p:txEl>
                                          </p:spTgt>
                                        </p:tgtEl>
                                        <p:attrNameLst>
                                          <p:attrName>ppt_x</p:attrName>
                                        </p:attrNameLst>
                                      </p:cBhvr>
                                      <p:tavLst>
                                        <p:tav tm="0">
                                          <p:val>
                                            <p:strVal val="#ppt_x"/>
                                          </p:val>
                                        </p:tav>
                                        <p:tav tm="100000">
                                          <p:val>
                                            <p:strVal val="#ppt_x"/>
                                          </p:val>
                                        </p:tav>
                                      </p:tavLst>
                                    </p:anim>
                                    <p:anim calcmode="lin" valueType="num">
                                      <p:cBhvr additive="base">
                                        <p:cTn id="23" dur="5000" fill="hold"/>
                                        <p:tgtEl>
                                          <p:spTgt spid="1518595">
                                            <p:txEl>
                                              <p:pRg st="4" end="4"/>
                                            </p:txEl>
                                          </p:spTgt>
                                        </p:tgtEl>
                                        <p:attrNameLst>
                                          <p:attrName>ppt_y</p:attrName>
                                        </p:attrNameLst>
                                      </p:cBhvr>
                                      <p:tavLst>
                                        <p:tav tm="0">
                                          <p:val>
                                            <p:strVal val="1+#ppt_h/2"/>
                                          </p:val>
                                        </p:tav>
                                        <p:tav tm="100000">
                                          <p:val>
                                            <p:strVal val="#ppt_y"/>
                                          </p:val>
                                        </p:tav>
                                      </p:tavLst>
                                    </p:anim>
                                  </p:childTnLst>
                                </p:cTn>
                              </p:par>
                            </p:childTnLst>
                          </p:cTn>
                        </p:par>
                        <p:par>
                          <p:cTn id="24" fill="hold" nodeType="afterGroup">
                            <p:stCondLst>
                              <p:cond delay="15500"/>
                            </p:stCondLst>
                            <p:childTnLst>
                              <p:par>
                                <p:cTn id="25" presetID="2" presetClass="entr" presetSubtype="4" fill="hold" nodeType="afterEffect">
                                  <p:stCondLst>
                                    <p:cond delay="0"/>
                                  </p:stCondLst>
                                  <p:childTnLst>
                                    <p:set>
                                      <p:cBhvr>
                                        <p:cTn id="26" dur="1" fill="hold">
                                          <p:stCondLst>
                                            <p:cond delay="0"/>
                                          </p:stCondLst>
                                        </p:cTn>
                                        <p:tgtEl>
                                          <p:spTgt spid="1518595">
                                            <p:txEl>
                                              <p:pRg st="5" end="5"/>
                                            </p:txEl>
                                          </p:spTgt>
                                        </p:tgtEl>
                                        <p:attrNameLst>
                                          <p:attrName>style.visibility</p:attrName>
                                        </p:attrNameLst>
                                      </p:cBhvr>
                                      <p:to>
                                        <p:strVal val="visible"/>
                                      </p:to>
                                    </p:set>
                                    <p:anim calcmode="lin" valueType="num">
                                      <p:cBhvr additive="base">
                                        <p:cTn id="27" dur="5000" fill="hold"/>
                                        <p:tgtEl>
                                          <p:spTgt spid="1518595">
                                            <p:txEl>
                                              <p:pRg st="5" end="5"/>
                                            </p:txEl>
                                          </p:spTgt>
                                        </p:tgtEl>
                                        <p:attrNameLst>
                                          <p:attrName>ppt_x</p:attrName>
                                        </p:attrNameLst>
                                      </p:cBhvr>
                                      <p:tavLst>
                                        <p:tav tm="0">
                                          <p:val>
                                            <p:strVal val="#ppt_x"/>
                                          </p:val>
                                        </p:tav>
                                        <p:tav tm="100000">
                                          <p:val>
                                            <p:strVal val="#ppt_x"/>
                                          </p:val>
                                        </p:tav>
                                      </p:tavLst>
                                    </p:anim>
                                    <p:anim calcmode="lin" valueType="num">
                                      <p:cBhvr additive="base">
                                        <p:cTn id="28" dur="5000" fill="hold"/>
                                        <p:tgtEl>
                                          <p:spTgt spid="1518595">
                                            <p:txEl>
                                              <p:pRg st="5" end="5"/>
                                            </p:txEl>
                                          </p:spTgt>
                                        </p:tgtEl>
                                        <p:attrNameLst>
                                          <p:attrName>ppt_y</p:attrName>
                                        </p:attrNameLst>
                                      </p:cBhvr>
                                      <p:tavLst>
                                        <p:tav tm="0">
                                          <p:val>
                                            <p:strVal val="1+#ppt_h/2"/>
                                          </p:val>
                                        </p:tav>
                                        <p:tav tm="100000">
                                          <p:val>
                                            <p:strVal val="#ppt_y"/>
                                          </p:val>
                                        </p:tav>
                                      </p:tavLst>
                                    </p:anim>
                                  </p:childTnLst>
                                </p:cTn>
                              </p:par>
                            </p:childTnLst>
                          </p:cTn>
                        </p:par>
                        <p:par>
                          <p:cTn id="29" fill="hold" nodeType="afterGroup">
                            <p:stCondLst>
                              <p:cond delay="20500"/>
                            </p:stCondLst>
                            <p:childTnLst>
                              <p:par>
                                <p:cTn id="30" presetID="2" presetClass="entr" presetSubtype="4" fill="hold" nodeType="afterEffect">
                                  <p:stCondLst>
                                    <p:cond delay="0"/>
                                  </p:stCondLst>
                                  <p:childTnLst>
                                    <p:set>
                                      <p:cBhvr>
                                        <p:cTn id="31" dur="1" fill="hold">
                                          <p:stCondLst>
                                            <p:cond delay="0"/>
                                          </p:stCondLst>
                                        </p:cTn>
                                        <p:tgtEl>
                                          <p:spTgt spid="1518595">
                                            <p:txEl>
                                              <p:pRg st="6" end="6"/>
                                            </p:txEl>
                                          </p:spTgt>
                                        </p:tgtEl>
                                        <p:attrNameLst>
                                          <p:attrName>style.visibility</p:attrName>
                                        </p:attrNameLst>
                                      </p:cBhvr>
                                      <p:to>
                                        <p:strVal val="visible"/>
                                      </p:to>
                                    </p:set>
                                    <p:anim calcmode="lin" valueType="num">
                                      <p:cBhvr additive="base">
                                        <p:cTn id="32" dur="5000" fill="hold"/>
                                        <p:tgtEl>
                                          <p:spTgt spid="1518595">
                                            <p:txEl>
                                              <p:pRg st="6" end="6"/>
                                            </p:txEl>
                                          </p:spTgt>
                                        </p:tgtEl>
                                        <p:attrNameLst>
                                          <p:attrName>ppt_x</p:attrName>
                                        </p:attrNameLst>
                                      </p:cBhvr>
                                      <p:tavLst>
                                        <p:tav tm="0">
                                          <p:val>
                                            <p:strVal val="#ppt_x"/>
                                          </p:val>
                                        </p:tav>
                                        <p:tav tm="100000">
                                          <p:val>
                                            <p:strVal val="#ppt_x"/>
                                          </p:val>
                                        </p:tav>
                                      </p:tavLst>
                                    </p:anim>
                                    <p:anim calcmode="lin" valueType="num">
                                      <p:cBhvr additive="base">
                                        <p:cTn id="33" dur="5000" fill="hold"/>
                                        <p:tgtEl>
                                          <p:spTgt spid="1518595">
                                            <p:txEl>
                                              <p:pRg st="6" end="6"/>
                                            </p:txEl>
                                          </p:spTgt>
                                        </p:tgtEl>
                                        <p:attrNameLst>
                                          <p:attrName>ppt_y</p:attrName>
                                        </p:attrNameLst>
                                      </p:cBhvr>
                                      <p:tavLst>
                                        <p:tav tm="0">
                                          <p:val>
                                            <p:strVal val="1+#ppt_h/2"/>
                                          </p:val>
                                        </p:tav>
                                        <p:tav tm="100000">
                                          <p:val>
                                            <p:strVal val="#ppt_y"/>
                                          </p:val>
                                        </p:tav>
                                      </p:tavLst>
                                    </p:anim>
                                  </p:childTnLst>
                                </p:cTn>
                              </p:par>
                            </p:childTnLst>
                          </p:cTn>
                        </p:par>
                        <p:par>
                          <p:cTn id="34" fill="hold" nodeType="afterGroup">
                            <p:stCondLst>
                              <p:cond delay="25500"/>
                            </p:stCondLst>
                            <p:childTnLst>
                              <p:par>
                                <p:cTn id="35" presetID="2" presetClass="entr" presetSubtype="4" fill="hold" nodeType="afterEffect">
                                  <p:stCondLst>
                                    <p:cond delay="0"/>
                                  </p:stCondLst>
                                  <p:childTnLst>
                                    <p:set>
                                      <p:cBhvr>
                                        <p:cTn id="36" dur="1" fill="hold">
                                          <p:stCondLst>
                                            <p:cond delay="0"/>
                                          </p:stCondLst>
                                        </p:cTn>
                                        <p:tgtEl>
                                          <p:spTgt spid="1518595">
                                            <p:txEl>
                                              <p:pRg st="7" end="7"/>
                                            </p:txEl>
                                          </p:spTgt>
                                        </p:tgtEl>
                                        <p:attrNameLst>
                                          <p:attrName>style.visibility</p:attrName>
                                        </p:attrNameLst>
                                      </p:cBhvr>
                                      <p:to>
                                        <p:strVal val="visible"/>
                                      </p:to>
                                    </p:set>
                                    <p:anim calcmode="lin" valueType="num">
                                      <p:cBhvr additive="base">
                                        <p:cTn id="37" dur="5000" fill="hold"/>
                                        <p:tgtEl>
                                          <p:spTgt spid="1518595">
                                            <p:txEl>
                                              <p:pRg st="7" end="7"/>
                                            </p:txEl>
                                          </p:spTgt>
                                        </p:tgtEl>
                                        <p:attrNameLst>
                                          <p:attrName>ppt_x</p:attrName>
                                        </p:attrNameLst>
                                      </p:cBhvr>
                                      <p:tavLst>
                                        <p:tav tm="0">
                                          <p:val>
                                            <p:strVal val="#ppt_x"/>
                                          </p:val>
                                        </p:tav>
                                        <p:tav tm="100000">
                                          <p:val>
                                            <p:strVal val="#ppt_x"/>
                                          </p:val>
                                        </p:tav>
                                      </p:tavLst>
                                    </p:anim>
                                    <p:anim calcmode="lin" valueType="num">
                                      <p:cBhvr additive="base">
                                        <p:cTn id="38" dur="5000" fill="hold"/>
                                        <p:tgtEl>
                                          <p:spTgt spid="1518595">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defRPr/>
            </a:pPr>
            <a:r>
              <a:rPr lang="en-US" smtClean="0"/>
              <a:t>Metformin – How does it rate?  </a:t>
            </a:r>
            <a:endParaRPr lang="en-US" dirty="0"/>
          </a:p>
        </p:txBody>
      </p:sp>
      <p:sp>
        <p:nvSpPr>
          <p:cNvPr id="3" name="Content Placeholder 2"/>
          <p:cNvSpPr>
            <a:spLocks noGrp="1"/>
          </p:cNvSpPr>
          <p:nvPr>
            <p:ph sz="quarter" idx="1"/>
          </p:nvPr>
        </p:nvSpPr>
        <p:spPr>
          <a:xfrm>
            <a:off x="457200" y="1676400"/>
            <a:ext cx="8229600" cy="4480560"/>
          </a:xfrm>
        </p:spPr>
        <p:txBody>
          <a:bodyPr/>
          <a:lstStyle/>
          <a:p>
            <a:pPr marL="0" indent="0">
              <a:buFont typeface="Wingdings" pitchFamily="2" charset="2"/>
              <a:buNone/>
              <a:defRPr/>
            </a:pPr>
            <a:r>
              <a:rPr lang="en-US" u="sng" dirty="0" smtClean="0"/>
              <a:t>Question					Answer</a:t>
            </a:r>
          </a:p>
          <a:p>
            <a:pPr>
              <a:defRPr/>
            </a:pPr>
            <a:r>
              <a:rPr lang="en-US" dirty="0" smtClean="0"/>
              <a:t>Cause hypoglycemia?		</a:t>
            </a:r>
          </a:p>
          <a:p>
            <a:pPr>
              <a:defRPr/>
            </a:pPr>
            <a:r>
              <a:rPr lang="en-US" dirty="0" smtClean="0"/>
              <a:t>Cause weight gain?		 </a:t>
            </a:r>
          </a:p>
          <a:p>
            <a:pPr>
              <a:defRPr/>
            </a:pPr>
            <a:r>
              <a:rPr lang="en-US" dirty="0" smtClean="0"/>
              <a:t>Affordable?				</a:t>
            </a:r>
          </a:p>
          <a:p>
            <a:pPr>
              <a:defRPr/>
            </a:pPr>
            <a:r>
              <a:rPr lang="en-US" dirty="0" smtClean="0"/>
              <a:t>Lowers CV risk?			</a:t>
            </a:r>
          </a:p>
          <a:p>
            <a:pPr>
              <a:defRPr/>
            </a:pPr>
            <a:r>
              <a:rPr lang="en-US" dirty="0" smtClean="0"/>
              <a:t>Can most tolerate /use?</a:t>
            </a:r>
          </a:p>
        </p:txBody>
      </p:sp>
      <p:sp>
        <p:nvSpPr>
          <p:cNvPr id="5" name="Rectangle 284"/>
          <p:cNvSpPr>
            <a:spLocks noChangeArrowheads="1"/>
          </p:cNvSpPr>
          <p:nvPr/>
        </p:nvSpPr>
        <p:spPr bwMode="auto">
          <a:xfrm>
            <a:off x="6291263" y="2209800"/>
            <a:ext cx="846137" cy="582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p>
            <a:r>
              <a:rPr lang="en-US" sz="2800" b="1" dirty="0">
                <a:latin typeface="Helvetica" pitchFamily="34" charset="0"/>
              </a:rPr>
              <a:t> </a:t>
            </a:r>
            <a:r>
              <a:rPr lang="en-US" sz="3200" dirty="0">
                <a:latin typeface="Helvetica" pitchFamily="34" charset="0"/>
              </a:rPr>
              <a:t>No</a:t>
            </a:r>
            <a:r>
              <a:rPr lang="en-US" sz="2800" b="1" dirty="0">
                <a:latin typeface="Helvetica" pitchFamily="34" charset="0"/>
              </a:rPr>
              <a:t> </a:t>
            </a:r>
            <a:endParaRPr lang="en-US" sz="1600" b="1" dirty="0">
              <a:latin typeface="Helvetica" pitchFamily="34" charset="0"/>
            </a:endParaRPr>
          </a:p>
        </p:txBody>
      </p:sp>
      <p:sp>
        <p:nvSpPr>
          <p:cNvPr id="6" name="Rectangle 284"/>
          <p:cNvSpPr>
            <a:spLocks noChangeArrowheads="1"/>
          </p:cNvSpPr>
          <p:nvPr/>
        </p:nvSpPr>
        <p:spPr bwMode="auto">
          <a:xfrm>
            <a:off x="6429375" y="3378200"/>
            <a:ext cx="846138" cy="582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p>
            <a:r>
              <a:rPr lang="en-US" sz="3200">
                <a:latin typeface="Helvetica" pitchFamily="34" charset="0"/>
              </a:rPr>
              <a:t>Yes</a:t>
            </a:r>
            <a:r>
              <a:rPr lang="en-US" sz="2800" b="1">
                <a:latin typeface="Helvetica" pitchFamily="34" charset="0"/>
              </a:rPr>
              <a:t> </a:t>
            </a:r>
            <a:endParaRPr lang="en-US" sz="1600" b="1">
              <a:latin typeface="Helvetica" pitchFamily="34" charset="0"/>
            </a:endParaRPr>
          </a:p>
        </p:txBody>
      </p:sp>
      <p:sp>
        <p:nvSpPr>
          <p:cNvPr id="7" name="Rectangle 284"/>
          <p:cNvSpPr>
            <a:spLocks noChangeArrowheads="1"/>
          </p:cNvSpPr>
          <p:nvPr/>
        </p:nvSpPr>
        <p:spPr bwMode="auto">
          <a:xfrm>
            <a:off x="6318250" y="2754313"/>
            <a:ext cx="846138"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p>
            <a:r>
              <a:rPr lang="en-US" sz="2800" b="1">
                <a:latin typeface="Helvetica" pitchFamily="34" charset="0"/>
              </a:rPr>
              <a:t> </a:t>
            </a:r>
            <a:r>
              <a:rPr lang="en-US" sz="3200">
                <a:latin typeface="Helvetica" pitchFamily="34" charset="0"/>
              </a:rPr>
              <a:t>No</a:t>
            </a:r>
            <a:r>
              <a:rPr lang="en-US" sz="2800" b="1">
                <a:latin typeface="Helvetica" pitchFamily="34" charset="0"/>
              </a:rPr>
              <a:t> </a:t>
            </a:r>
            <a:endParaRPr lang="en-US" sz="1600" b="1">
              <a:latin typeface="Helvetica" pitchFamily="34" charset="0"/>
            </a:endParaRPr>
          </a:p>
        </p:txBody>
      </p:sp>
      <p:sp>
        <p:nvSpPr>
          <p:cNvPr id="8" name="Rectangle 284"/>
          <p:cNvSpPr>
            <a:spLocks noChangeArrowheads="1"/>
          </p:cNvSpPr>
          <p:nvPr/>
        </p:nvSpPr>
        <p:spPr bwMode="auto">
          <a:xfrm>
            <a:off x="6442075" y="3960813"/>
            <a:ext cx="846138"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p>
            <a:r>
              <a:rPr lang="en-US" sz="3200">
                <a:latin typeface="Helvetica" pitchFamily="34" charset="0"/>
              </a:rPr>
              <a:t>Yes</a:t>
            </a:r>
            <a:r>
              <a:rPr lang="en-US" sz="2800" b="1">
                <a:latin typeface="Helvetica" pitchFamily="34" charset="0"/>
              </a:rPr>
              <a:t> </a:t>
            </a:r>
            <a:endParaRPr lang="en-US" sz="1600" b="1">
              <a:latin typeface="Helvetica" pitchFamily="34" charset="0"/>
            </a:endParaRPr>
          </a:p>
        </p:txBody>
      </p:sp>
      <p:sp>
        <p:nvSpPr>
          <p:cNvPr id="9" name="Rectangle 284"/>
          <p:cNvSpPr>
            <a:spLocks noChangeArrowheads="1"/>
          </p:cNvSpPr>
          <p:nvPr/>
        </p:nvSpPr>
        <p:spPr bwMode="auto">
          <a:xfrm>
            <a:off x="6011069" y="4541839"/>
            <a:ext cx="1682750" cy="582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p>
            <a:r>
              <a:rPr lang="en-US" sz="3200" dirty="0">
                <a:latin typeface="Helvetica" pitchFamily="34" charset="0"/>
              </a:rPr>
              <a:t>Yes/No</a:t>
            </a:r>
            <a:r>
              <a:rPr lang="en-US" sz="2800" b="1" dirty="0">
                <a:latin typeface="Helvetica" pitchFamily="34" charset="0"/>
              </a:rPr>
              <a:t> </a:t>
            </a:r>
            <a:endParaRPr lang="en-US" sz="1600" b="1" dirty="0">
              <a:latin typeface="Helvetica" pitchFamily="34" charset="0"/>
            </a:endParaRPr>
          </a:p>
        </p:txBody>
      </p:sp>
    </p:spTree>
    <p:custDataLst>
      <p:tags r:id="rId1"/>
    </p:custDataLst>
    <p:extLst>
      <p:ext uri="{BB962C8B-B14F-4D97-AF65-F5344CB8AC3E}">
        <p14:creationId xmlns:p14="http://schemas.microsoft.com/office/powerpoint/2010/main" val="1052156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9"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0-#ppt_w/2"/>
                                          </p:val>
                                        </p:tav>
                                        <p:tav tm="100000">
                                          <p:val>
                                            <p:strVal val="#ppt_x"/>
                                          </p:val>
                                        </p:tav>
                                      </p:tavLst>
                                    </p:anim>
                                    <p:anim calcmode="lin" valueType="num">
                                      <p:cBhvr additive="base">
                                        <p:cTn id="8" dur="1000" fill="hold"/>
                                        <p:tgtEl>
                                          <p:spTgt spid="5"/>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9"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1000" fill="hold"/>
                                        <p:tgtEl>
                                          <p:spTgt spid="7"/>
                                        </p:tgtEl>
                                        <p:attrNameLst>
                                          <p:attrName>ppt_x</p:attrName>
                                        </p:attrNameLst>
                                      </p:cBhvr>
                                      <p:tavLst>
                                        <p:tav tm="0">
                                          <p:val>
                                            <p:strVal val="0-#ppt_w/2"/>
                                          </p:val>
                                        </p:tav>
                                        <p:tav tm="100000">
                                          <p:val>
                                            <p:strVal val="#ppt_x"/>
                                          </p:val>
                                        </p:tav>
                                      </p:tavLst>
                                    </p:anim>
                                    <p:anim calcmode="lin" valueType="num">
                                      <p:cBhvr additive="base">
                                        <p:cTn id="14" dur="1000" fill="hold"/>
                                        <p:tgtEl>
                                          <p:spTgt spid="7"/>
                                        </p:tgtEl>
                                        <p:attrNameLst>
                                          <p:attrName>ppt_y</p:attrName>
                                        </p:attrNameLst>
                                      </p:cBhvr>
                                      <p:tavLst>
                                        <p:tav tm="0">
                                          <p:val>
                                            <p:strVal val="0-#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9"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1000" fill="hold"/>
                                        <p:tgtEl>
                                          <p:spTgt spid="6"/>
                                        </p:tgtEl>
                                        <p:attrNameLst>
                                          <p:attrName>ppt_x</p:attrName>
                                        </p:attrNameLst>
                                      </p:cBhvr>
                                      <p:tavLst>
                                        <p:tav tm="0">
                                          <p:val>
                                            <p:strVal val="0-#ppt_w/2"/>
                                          </p:val>
                                        </p:tav>
                                        <p:tav tm="100000">
                                          <p:val>
                                            <p:strVal val="#ppt_x"/>
                                          </p:val>
                                        </p:tav>
                                      </p:tavLst>
                                    </p:anim>
                                    <p:anim calcmode="lin" valueType="num">
                                      <p:cBhvr additive="base">
                                        <p:cTn id="20" dur="1000" fill="hold"/>
                                        <p:tgtEl>
                                          <p:spTgt spid="6"/>
                                        </p:tgtEl>
                                        <p:attrNameLst>
                                          <p:attrName>ppt_y</p:attrName>
                                        </p:attrNameLst>
                                      </p:cBhvr>
                                      <p:tavLst>
                                        <p:tav tm="0">
                                          <p:val>
                                            <p:strVal val="0-#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9"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1000" fill="hold"/>
                                        <p:tgtEl>
                                          <p:spTgt spid="8"/>
                                        </p:tgtEl>
                                        <p:attrNameLst>
                                          <p:attrName>ppt_x</p:attrName>
                                        </p:attrNameLst>
                                      </p:cBhvr>
                                      <p:tavLst>
                                        <p:tav tm="0">
                                          <p:val>
                                            <p:strVal val="0-#ppt_w/2"/>
                                          </p:val>
                                        </p:tav>
                                        <p:tav tm="100000">
                                          <p:val>
                                            <p:strVal val="#ppt_x"/>
                                          </p:val>
                                        </p:tav>
                                      </p:tavLst>
                                    </p:anim>
                                    <p:anim calcmode="lin" valueType="num">
                                      <p:cBhvr additive="base">
                                        <p:cTn id="26" dur="1000" fill="hold"/>
                                        <p:tgtEl>
                                          <p:spTgt spid="8"/>
                                        </p:tgtEl>
                                        <p:attrNameLst>
                                          <p:attrName>ppt_y</p:attrName>
                                        </p:attrNameLst>
                                      </p:cBhvr>
                                      <p:tavLst>
                                        <p:tav tm="0">
                                          <p:val>
                                            <p:strVal val="0-#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9"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additive="base">
                                        <p:cTn id="31" dur="1000" fill="hold"/>
                                        <p:tgtEl>
                                          <p:spTgt spid="9"/>
                                        </p:tgtEl>
                                        <p:attrNameLst>
                                          <p:attrName>ppt_x</p:attrName>
                                        </p:attrNameLst>
                                      </p:cBhvr>
                                      <p:tavLst>
                                        <p:tav tm="0">
                                          <p:val>
                                            <p:strVal val="0-#ppt_w/2"/>
                                          </p:val>
                                        </p:tav>
                                        <p:tav tm="100000">
                                          <p:val>
                                            <p:strVal val="#ppt_x"/>
                                          </p:val>
                                        </p:tav>
                                      </p:tavLst>
                                    </p:anim>
                                    <p:anim calcmode="lin" valueType="num">
                                      <p:cBhvr additive="base">
                                        <p:cTn id="32" dur="1000" fill="hold"/>
                                        <p:tgtEl>
                                          <p:spTgt spid="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Lst>
  </p:timing>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Title 1"/>
          <p:cNvSpPr>
            <a:spLocks noGrp="1"/>
          </p:cNvSpPr>
          <p:nvPr>
            <p:ph type="title"/>
          </p:nvPr>
        </p:nvSpPr>
        <p:spPr>
          <a:xfrm>
            <a:off x="457200" y="228600"/>
            <a:ext cx="8229600" cy="1143000"/>
          </a:xfrm>
        </p:spPr>
        <p:txBody>
          <a:bodyPr>
            <a:normAutofit/>
          </a:bodyPr>
          <a:lstStyle/>
          <a:p>
            <a:r>
              <a:rPr lang="en-US" dirty="0" smtClean="0"/>
              <a:t>What is next step?</a:t>
            </a:r>
          </a:p>
        </p:txBody>
      </p:sp>
      <p:sp>
        <p:nvSpPr>
          <p:cNvPr id="86019" name="Rectangle 2"/>
          <p:cNvSpPr>
            <a:spLocks noChangeArrowheads="1"/>
          </p:cNvSpPr>
          <p:nvPr/>
        </p:nvSpPr>
        <p:spPr bwMode="auto">
          <a:xfrm>
            <a:off x="685800" y="1676400"/>
            <a:ext cx="7696200" cy="208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nSpc>
                <a:spcPct val="90000"/>
              </a:lnSpc>
              <a:buClr>
                <a:schemeClr val="tx1"/>
              </a:buClr>
            </a:pPr>
            <a:r>
              <a:rPr lang="en-US" sz="3600" dirty="0" smtClean="0"/>
              <a:t>69 </a:t>
            </a:r>
            <a:r>
              <a:rPr lang="en-US" sz="3600" dirty="0"/>
              <a:t>year old male, BMI 25, on Metformin 1000mg BID. </a:t>
            </a:r>
            <a:endParaRPr lang="en-US" sz="3600" dirty="0" smtClean="0"/>
          </a:p>
          <a:p>
            <a:pPr>
              <a:lnSpc>
                <a:spcPct val="90000"/>
              </a:lnSpc>
              <a:buClr>
                <a:schemeClr val="tx1"/>
              </a:buClr>
            </a:pPr>
            <a:r>
              <a:rPr lang="en-US" sz="3600" dirty="0" smtClean="0"/>
              <a:t>AM </a:t>
            </a:r>
            <a:r>
              <a:rPr lang="en-US" sz="3600" dirty="0"/>
              <a:t>glucose 120s, A1c 8.1%.  </a:t>
            </a:r>
            <a:endParaRPr lang="en-US" sz="3600" dirty="0" smtClean="0"/>
          </a:p>
          <a:p>
            <a:pPr>
              <a:lnSpc>
                <a:spcPct val="90000"/>
              </a:lnSpc>
              <a:buClr>
                <a:schemeClr val="tx1"/>
              </a:buClr>
            </a:pPr>
            <a:r>
              <a:rPr lang="en-US" sz="3600" dirty="0" err="1" smtClean="0"/>
              <a:t>Creat</a:t>
            </a:r>
            <a:r>
              <a:rPr lang="en-US" sz="3600" dirty="0" smtClean="0"/>
              <a:t> 1.3</a:t>
            </a:r>
            <a:endParaRPr lang="en-US" sz="3600" dirty="0"/>
          </a:p>
        </p:txBody>
      </p:sp>
      <p:pic>
        <p:nvPicPr>
          <p:cNvPr id="86020" name="Picture 2" descr="C:\Users\bev\AppData\Local\Microsoft\Windows\Temporary Internet Files\Content.IE5\495GBYVE\MP900422591[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677656" y="4419600"/>
            <a:ext cx="2704344" cy="1801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25522149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4018" name="Rectangle 2"/>
          <p:cNvSpPr>
            <a:spLocks noGrp="1" noChangeArrowheads="1"/>
          </p:cNvSpPr>
          <p:nvPr>
            <p:ph type="title"/>
          </p:nvPr>
        </p:nvSpPr>
        <p:spPr>
          <a:xfrm>
            <a:off x="475445" y="200025"/>
            <a:ext cx="8229600" cy="990600"/>
          </a:xfrm>
        </p:spPr>
        <p:txBody>
          <a:bodyPr>
            <a:normAutofit fontScale="90000"/>
          </a:bodyPr>
          <a:lstStyle/>
          <a:p>
            <a:pPr eaLnBrk="1" hangingPunct="1">
              <a:defRPr/>
            </a:pPr>
            <a:r>
              <a:rPr lang="en-US" sz="4800" dirty="0" smtClean="0">
                <a:solidFill>
                  <a:schemeClr val="tx1"/>
                </a:solidFill>
              </a:rPr>
              <a:t/>
            </a:r>
            <a:br>
              <a:rPr lang="en-US" sz="4800" dirty="0" smtClean="0">
                <a:solidFill>
                  <a:schemeClr val="tx1"/>
                </a:solidFill>
              </a:rPr>
            </a:br>
            <a:r>
              <a:rPr lang="en-US" sz="4800" b="1" dirty="0" smtClean="0"/>
              <a:t>Sulfonylureas – </a:t>
            </a:r>
            <a:endParaRPr lang="en-US" sz="4800" dirty="0" smtClean="0"/>
          </a:p>
        </p:txBody>
      </p:sp>
      <p:pic>
        <p:nvPicPr>
          <p:cNvPr id="33796" name="Picture 5" descr="bcap_squirt_earrings"/>
          <p:cNvPicPr>
            <a:picLocks noGrp="1" noChangeAspect="1" noChangeArrowheads="1"/>
          </p:cNvPicPr>
          <p:nvPr>
            <p:ph sz="quarter" idx="1"/>
            <p:custDataLst>
              <p:tags r:id="rId2"/>
            </p:custDataLst>
          </p:nvPr>
        </p:nvPicPr>
        <p:blipFill>
          <a:blip r:embed="rId6">
            <a:extLst>
              <a:ext uri="{28A0092B-C50C-407E-A947-70E740481C1C}">
                <a14:useLocalDpi xmlns:a14="http://schemas.microsoft.com/office/drawing/2010/main" val="0"/>
              </a:ext>
            </a:extLst>
          </a:blip>
          <a:stretch>
            <a:fillRect/>
          </a:stretch>
        </p:blipFill>
        <p:spPr>
          <a:xfrm>
            <a:off x="4401623" y="1896269"/>
            <a:ext cx="4286250" cy="4286250"/>
          </a:xfrm>
          <a:noFill/>
          <a:extLst>
            <a:ext uri="{909E8E84-426E-40DD-AFC4-6F175D3DCCD1}">
              <a14:hiddenFill xmlns:a14="http://schemas.microsoft.com/office/drawing/2010/main">
                <a:solidFill>
                  <a:srgbClr val="FFFFFF"/>
                </a:solidFill>
              </a14:hiddenFill>
            </a:ext>
          </a:extLst>
        </p:spPr>
      </p:pic>
      <p:sp>
        <p:nvSpPr>
          <p:cNvPr id="1494019" name="Rectangle 3"/>
          <p:cNvSpPr>
            <a:spLocks noGrp="1" noChangeArrowheads="1"/>
          </p:cNvSpPr>
          <p:nvPr>
            <p:ph type="body" sz="half" idx="4294967295"/>
          </p:nvPr>
        </p:nvSpPr>
        <p:spPr>
          <a:xfrm>
            <a:off x="609600" y="1524000"/>
            <a:ext cx="3962400" cy="4610100"/>
          </a:xfrm>
        </p:spPr>
        <p:txBody>
          <a:bodyPr/>
          <a:lstStyle/>
          <a:p>
            <a:pPr eaLnBrk="1" hangingPunct="1">
              <a:defRPr/>
            </a:pPr>
            <a:r>
              <a:rPr lang="en-US" dirty="0" smtClean="0">
                <a:solidFill>
                  <a:schemeClr val="folHlink"/>
                </a:solidFill>
              </a:rPr>
              <a:t>Action:</a:t>
            </a:r>
            <a:r>
              <a:rPr lang="en-US" dirty="0" smtClean="0"/>
              <a:t> tells pancreas to squirt insulin all day</a:t>
            </a:r>
          </a:p>
          <a:p>
            <a:pPr eaLnBrk="1" hangingPunct="1">
              <a:defRPr/>
            </a:pPr>
            <a:r>
              <a:rPr lang="en-US" dirty="0" smtClean="0">
                <a:solidFill>
                  <a:schemeClr val="folHlink"/>
                </a:solidFill>
              </a:rPr>
              <a:t>Who?</a:t>
            </a:r>
            <a:r>
              <a:rPr lang="en-US" dirty="0" smtClean="0"/>
              <a:t> </a:t>
            </a:r>
          </a:p>
          <a:p>
            <a:pPr lvl="1" eaLnBrk="1" hangingPunct="1">
              <a:defRPr/>
            </a:pPr>
            <a:r>
              <a:rPr lang="en-US" dirty="0" smtClean="0"/>
              <a:t>Lean type 2</a:t>
            </a:r>
          </a:p>
        </p:txBody>
      </p:sp>
      <p:pic>
        <p:nvPicPr>
          <p:cNvPr id="33797" name="Picture 4" descr="PE01812_[1]"/>
          <p:cNvPicPr>
            <a:picLocks noChangeAspect="1" noChangeArrowheads="1"/>
          </p:cNvPicPr>
          <p:nvPr>
            <p:custDataLst>
              <p:tags r:id="rId3"/>
            </p:custDataLst>
          </p:nvPr>
        </p:nvPicPr>
        <p:blipFill>
          <a:blip r:embed="rId7" cstate="print">
            <a:extLst>
              <a:ext uri="{28A0092B-C50C-407E-A947-70E740481C1C}">
                <a14:useLocalDpi xmlns:a14="http://schemas.microsoft.com/office/drawing/2010/main" val="0"/>
              </a:ext>
            </a:extLst>
          </a:blip>
          <a:srcRect/>
          <a:stretch>
            <a:fillRect/>
          </a:stretch>
        </p:blipFill>
        <p:spPr bwMode="auto">
          <a:xfrm>
            <a:off x="5141219" y="1201558"/>
            <a:ext cx="3352800" cy="2614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42152894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494019">
                                            <p:txEl>
                                              <p:pRg st="1" end="1"/>
                                            </p:txEl>
                                          </p:spTgt>
                                        </p:tgtEl>
                                        <p:attrNameLst>
                                          <p:attrName>style.visibility</p:attrName>
                                        </p:attrNameLst>
                                      </p:cBhvr>
                                      <p:to>
                                        <p:strVal val="visible"/>
                                      </p:to>
                                    </p:set>
                                    <p:anim calcmode="lin" valueType="num">
                                      <p:cBhvr additive="base">
                                        <p:cTn id="7" dur="500" fill="hold"/>
                                        <p:tgtEl>
                                          <p:spTgt spid="1494019">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49401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1494019">
                                            <p:txEl>
                                              <p:pRg st="2" end="2"/>
                                            </p:txEl>
                                          </p:spTgt>
                                        </p:tgtEl>
                                        <p:attrNameLst>
                                          <p:attrName>style.visibility</p:attrName>
                                        </p:attrNameLst>
                                      </p:cBhvr>
                                      <p:to>
                                        <p:strVal val="visible"/>
                                      </p:to>
                                    </p:set>
                                    <p:anim calcmode="lin" valueType="num">
                                      <p:cBhvr additive="base">
                                        <p:cTn id="13" dur="500" fill="hold"/>
                                        <p:tgtEl>
                                          <p:spTgt spid="1494019">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494019">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1494019">
                                            <p:txEl>
                                              <p:pRg st="0" end="0"/>
                                            </p:txEl>
                                          </p:spTgt>
                                        </p:tgtEl>
                                        <p:attrNameLst>
                                          <p:attrName>style.visibility</p:attrName>
                                        </p:attrNameLst>
                                      </p:cBhvr>
                                      <p:to>
                                        <p:strVal val="visible"/>
                                      </p:to>
                                    </p:set>
                                    <p:anim calcmode="lin" valueType="num">
                                      <p:cBhvr additive="base">
                                        <p:cTn id="19" dur="500" fill="hold"/>
                                        <p:tgtEl>
                                          <p:spTgt spid="1494019">
                                            <p:txEl>
                                              <p:pRg st="0" end="0"/>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494019">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95042" name="Rectangle 2"/>
          <p:cNvSpPr>
            <a:spLocks noGrp="1" noChangeArrowheads="1"/>
          </p:cNvSpPr>
          <p:nvPr>
            <p:ph type="title"/>
          </p:nvPr>
        </p:nvSpPr>
        <p:spPr/>
        <p:txBody>
          <a:bodyPr>
            <a:normAutofit/>
          </a:bodyPr>
          <a:lstStyle/>
          <a:p>
            <a:pPr eaLnBrk="1" hangingPunct="1">
              <a:defRPr/>
            </a:pPr>
            <a:r>
              <a:rPr lang="en-US" dirty="0" smtClean="0"/>
              <a:t>Sulfonylureas</a:t>
            </a:r>
            <a:r>
              <a:rPr lang="en-US" dirty="0" smtClean="0">
                <a:solidFill>
                  <a:schemeClr val="accent1">
                    <a:lumMod val="20000"/>
                    <a:lumOff val="80000"/>
                  </a:schemeClr>
                </a:solidFill>
              </a:rPr>
              <a:t> </a:t>
            </a:r>
            <a:r>
              <a:rPr lang="en-US" dirty="0" smtClean="0"/>
              <a:t>- Squirts</a:t>
            </a:r>
          </a:p>
        </p:txBody>
      </p:sp>
      <p:sp>
        <p:nvSpPr>
          <p:cNvPr id="1495043" name="Rectangle 3"/>
          <p:cNvSpPr>
            <a:spLocks noGrp="1" noChangeArrowheads="1"/>
          </p:cNvSpPr>
          <p:nvPr>
            <p:ph sz="quarter" idx="1"/>
          </p:nvPr>
        </p:nvSpPr>
        <p:spPr>
          <a:xfrm>
            <a:off x="457200" y="1219200"/>
            <a:ext cx="5562600" cy="4937760"/>
          </a:xfrm>
        </p:spPr>
        <p:txBody>
          <a:bodyPr/>
          <a:lstStyle/>
          <a:p>
            <a:pPr eaLnBrk="1" hangingPunct="1">
              <a:defRPr/>
            </a:pPr>
            <a:r>
              <a:rPr lang="en-US" sz="2800" dirty="0" smtClean="0"/>
              <a:t>Action: Increase endogenous insulin secretion</a:t>
            </a:r>
          </a:p>
          <a:p>
            <a:pPr eaLnBrk="1" hangingPunct="1">
              <a:defRPr/>
            </a:pPr>
            <a:r>
              <a:rPr lang="en-US" sz="2800" dirty="0" smtClean="0"/>
              <a:t>Efficacy:</a:t>
            </a:r>
          </a:p>
          <a:p>
            <a:pPr lvl="1" eaLnBrk="1" hangingPunct="1">
              <a:defRPr/>
            </a:pPr>
            <a:r>
              <a:rPr lang="en-US" sz="2400" dirty="0" smtClean="0"/>
              <a:t>Decrease FPG 60-70 mg/dl </a:t>
            </a:r>
          </a:p>
          <a:p>
            <a:pPr lvl="1" eaLnBrk="1" hangingPunct="1">
              <a:defRPr/>
            </a:pPr>
            <a:r>
              <a:rPr lang="en-US" sz="2400" dirty="0" smtClean="0"/>
              <a:t>Reduce A1C by 1.0-2.0%</a:t>
            </a:r>
          </a:p>
          <a:p>
            <a:pPr eaLnBrk="1" hangingPunct="1">
              <a:defRPr/>
            </a:pPr>
            <a:r>
              <a:rPr lang="en-US" sz="2800" dirty="0" smtClean="0"/>
              <a:t>Secondary failures: 5-10% shortly after initial response, many more later</a:t>
            </a:r>
          </a:p>
          <a:p>
            <a:pPr lvl="1" eaLnBrk="1" hangingPunct="1">
              <a:defRPr/>
            </a:pPr>
            <a:r>
              <a:rPr lang="en-US" sz="2400" dirty="0" smtClean="0"/>
              <a:t>Usually after 5 or more years of therapy due to natural history of DM 2</a:t>
            </a:r>
          </a:p>
          <a:p>
            <a:pPr lvl="1" eaLnBrk="1" hangingPunct="1">
              <a:defRPr/>
            </a:pPr>
            <a:endParaRPr lang="en-US" sz="2400" dirty="0" smtClean="0">
              <a:solidFill>
                <a:srgbClr val="FFFFFF"/>
              </a:solidFill>
            </a:endParaRPr>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6221227" y="1676400"/>
            <a:ext cx="2046473" cy="2590800"/>
          </a:xfrm>
          <a:prstGeom prst="rect">
            <a:avLst/>
          </a:prstGeom>
        </p:spPr>
      </p:pic>
    </p:spTree>
    <p:custDataLst>
      <p:tags r:id="rId1"/>
    </p:custDataLst>
    <p:extLst>
      <p:ext uri="{BB962C8B-B14F-4D97-AF65-F5344CB8AC3E}">
        <p14:creationId xmlns:p14="http://schemas.microsoft.com/office/powerpoint/2010/main" val="283201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495043">
                                            <p:txEl>
                                              <p:pRg st="0" end="0"/>
                                            </p:txEl>
                                          </p:spTgt>
                                        </p:tgtEl>
                                        <p:attrNameLst>
                                          <p:attrName>style.visibility</p:attrName>
                                        </p:attrNameLst>
                                      </p:cBhvr>
                                      <p:to>
                                        <p:strVal val="visible"/>
                                      </p:to>
                                    </p:set>
                                    <p:animEffect transition="in" filter="wipe(up)">
                                      <p:cBhvr>
                                        <p:cTn id="7" dur="500"/>
                                        <p:tgtEl>
                                          <p:spTgt spid="149504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495043">
                                            <p:txEl>
                                              <p:pRg st="1" end="1"/>
                                            </p:txEl>
                                          </p:spTgt>
                                        </p:tgtEl>
                                        <p:attrNameLst>
                                          <p:attrName>style.visibility</p:attrName>
                                        </p:attrNameLst>
                                      </p:cBhvr>
                                      <p:to>
                                        <p:strVal val="visible"/>
                                      </p:to>
                                    </p:set>
                                    <p:animEffect transition="in" filter="wipe(up)">
                                      <p:cBhvr>
                                        <p:cTn id="12" dur="500"/>
                                        <p:tgtEl>
                                          <p:spTgt spid="1495043">
                                            <p:txEl>
                                              <p:pRg st="1" end="1"/>
                                            </p:txEl>
                                          </p:spTgt>
                                        </p:tgtEl>
                                      </p:cBhvr>
                                    </p:animEffect>
                                  </p:childTnLst>
                                </p:cTn>
                              </p:par>
                              <p:par>
                                <p:cTn id="13" presetID="22" presetClass="entr" presetSubtype="1" fill="hold" grpId="0" nodeType="withEffect">
                                  <p:stCondLst>
                                    <p:cond delay="0"/>
                                  </p:stCondLst>
                                  <p:childTnLst>
                                    <p:set>
                                      <p:cBhvr>
                                        <p:cTn id="14" dur="1" fill="hold">
                                          <p:stCondLst>
                                            <p:cond delay="0"/>
                                          </p:stCondLst>
                                        </p:cTn>
                                        <p:tgtEl>
                                          <p:spTgt spid="1495043">
                                            <p:txEl>
                                              <p:pRg st="2" end="2"/>
                                            </p:txEl>
                                          </p:spTgt>
                                        </p:tgtEl>
                                        <p:attrNameLst>
                                          <p:attrName>style.visibility</p:attrName>
                                        </p:attrNameLst>
                                      </p:cBhvr>
                                      <p:to>
                                        <p:strVal val="visible"/>
                                      </p:to>
                                    </p:set>
                                    <p:animEffect transition="in" filter="wipe(up)">
                                      <p:cBhvr>
                                        <p:cTn id="15" dur="500"/>
                                        <p:tgtEl>
                                          <p:spTgt spid="1495043">
                                            <p:txEl>
                                              <p:pRg st="2" end="2"/>
                                            </p:txEl>
                                          </p:spTgt>
                                        </p:tgtEl>
                                      </p:cBhvr>
                                    </p:animEffect>
                                  </p:childTnLst>
                                </p:cTn>
                              </p:par>
                              <p:par>
                                <p:cTn id="16" presetID="22" presetClass="entr" presetSubtype="1" fill="hold" grpId="0" nodeType="withEffect">
                                  <p:stCondLst>
                                    <p:cond delay="0"/>
                                  </p:stCondLst>
                                  <p:childTnLst>
                                    <p:set>
                                      <p:cBhvr>
                                        <p:cTn id="17" dur="1" fill="hold">
                                          <p:stCondLst>
                                            <p:cond delay="0"/>
                                          </p:stCondLst>
                                        </p:cTn>
                                        <p:tgtEl>
                                          <p:spTgt spid="1495043">
                                            <p:txEl>
                                              <p:pRg st="3" end="3"/>
                                            </p:txEl>
                                          </p:spTgt>
                                        </p:tgtEl>
                                        <p:attrNameLst>
                                          <p:attrName>style.visibility</p:attrName>
                                        </p:attrNameLst>
                                      </p:cBhvr>
                                      <p:to>
                                        <p:strVal val="visible"/>
                                      </p:to>
                                    </p:set>
                                    <p:animEffect transition="in" filter="wipe(up)">
                                      <p:cBhvr>
                                        <p:cTn id="18" dur="500"/>
                                        <p:tgtEl>
                                          <p:spTgt spid="1495043">
                                            <p:txEl>
                                              <p:pRg st="3" end="3"/>
                                            </p:txEl>
                                          </p:spTgt>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22" presetClass="entr" presetSubtype="1" fill="hold" grpId="0" nodeType="clickEffect">
                                  <p:stCondLst>
                                    <p:cond delay="0"/>
                                  </p:stCondLst>
                                  <p:childTnLst>
                                    <p:set>
                                      <p:cBhvr>
                                        <p:cTn id="22" dur="1" fill="hold">
                                          <p:stCondLst>
                                            <p:cond delay="0"/>
                                          </p:stCondLst>
                                        </p:cTn>
                                        <p:tgtEl>
                                          <p:spTgt spid="1495043">
                                            <p:txEl>
                                              <p:pRg st="4" end="4"/>
                                            </p:txEl>
                                          </p:spTgt>
                                        </p:tgtEl>
                                        <p:attrNameLst>
                                          <p:attrName>style.visibility</p:attrName>
                                        </p:attrNameLst>
                                      </p:cBhvr>
                                      <p:to>
                                        <p:strVal val="visible"/>
                                      </p:to>
                                    </p:set>
                                    <p:animEffect transition="in" filter="wipe(up)">
                                      <p:cBhvr>
                                        <p:cTn id="23" dur="500"/>
                                        <p:tgtEl>
                                          <p:spTgt spid="1495043">
                                            <p:txEl>
                                              <p:pRg st="4" end="4"/>
                                            </p:txEl>
                                          </p:spTgt>
                                        </p:tgtEl>
                                      </p:cBhvr>
                                    </p:animEffect>
                                  </p:childTnLst>
                                </p:cTn>
                              </p:par>
                              <p:par>
                                <p:cTn id="24" presetID="22" presetClass="entr" presetSubtype="1" fill="hold" grpId="0" nodeType="withEffect">
                                  <p:stCondLst>
                                    <p:cond delay="0"/>
                                  </p:stCondLst>
                                  <p:childTnLst>
                                    <p:set>
                                      <p:cBhvr>
                                        <p:cTn id="25" dur="1" fill="hold">
                                          <p:stCondLst>
                                            <p:cond delay="0"/>
                                          </p:stCondLst>
                                        </p:cTn>
                                        <p:tgtEl>
                                          <p:spTgt spid="1495043">
                                            <p:txEl>
                                              <p:pRg st="5" end="5"/>
                                            </p:txEl>
                                          </p:spTgt>
                                        </p:tgtEl>
                                        <p:attrNameLst>
                                          <p:attrName>style.visibility</p:attrName>
                                        </p:attrNameLst>
                                      </p:cBhvr>
                                      <p:to>
                                        <p:strVal val="visible"/>
                                      </p:to>
                                    </p:set>
                                    <p:animEffect transition="in" filter="wipe(up)">
                                      <p:cBhvr>
                                        <p:cTn id="26" dur="500"/>
                                        <p:tgtEl>
                                          <p:spTgt spid="149504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95043" grpId="0" build="p" autoUpdateAnimBg="0"/>
    </p:bldLst>
  </p:timing>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8114" name="Rectangle 2"/>
          <p:cNvSpPr>
            <a:spLocks noGrp="1" noChangeArrowheads="1"/>
          </p:cNvSpPr>
          <p:nvPr>
            <p:ph type="title"/>
          </p:nvPr>
        </p:nvSpPr>
        <p:spPr>
          <a:xfrm>
            <a:off x="457200" y="152400"/>
            <a:ext cx="8229600" cy="1295400"/>
          </a:xfrm>
        </p:spPr>
        <p:txBody>
          <a:bodyPr>
            <a:normAutofit fontScale="90000"/>
          </a:bodyPr>
          <a:lstStyle/>
          <a:p>
            <a:pPr eaLnBrk="1" hangingPunct="1">
              <a:defRPr/>
            </a:pPr>
            <a:r>
              <a:rPr lang="en-US" dirty="0" smtClean="0">
                <a:solidFill>
                  <a:schemeClr val="bg2">
                    <a:lumMod val="25000"/>
                  </a:schemeClr>
                </a:solidFill>
              </a:rPr>
              <a:t>Sulfonylureas:</a:t>
            </a:r>
            <a:br>
              <a:rPr lang="en-US" dirty="0" smtClean="0">
                <a:solidFill>
                  <a:schemeClr val="bg2">
                    <a:lumMod val="25000"/>
                  </a:schemeClr>
                </a:solidFill>
              </a:rPr>
            </a:br>
            <a:r>
              <a:rPr lang="en-US" dirty="0" smtClean="0">
                <a:solidFill>
                  <a:schemeClr val="bg2">
                    <a:lumMod val="25000"/>
                  </a:schemeClr>
                </a:solidFill>
              </a:rPr>
              <a:t>2nd Generation</a:t>
            </a:r>
          </a:p>
        </p:txBody>
      </p:sp>
      <p:sp>
        <p:nvSpPr>
          <p:cNvPr id="1498115" name="Rectangle 3"/>
          <p:cNvSpPr>
            <a:spLocks noGrp="1" noChangeArrowheads="1"/>
          </p:cNvSpPr>
          <p:nvPr>
            <p:ph sz="quarter" idx="1"/>
          </p:nvPr>
        </p:nvSpPr>
        <p:spPr>
          <a:xfrm>
            <a:off x="457200" y="1676400"/>
            <a:ext cx="8229600" cy="4480560"/>
          </a:xfrm>
        </p:spPr>
        <p:txBody>
          <a:bodyPr/>
          <a:lstStyle/>
          <a:p>
            <a:pPr eaLnBrk="1" hangingPunct="1">
              <a:lnSpc>
                <a:spcPct val="90000"/>
              </a:lnSpc>
              <a:buFont typeface="Wingdings" pitchFamily="2" charset="2"/>
              <a:buNone/>
              <a:defRPr/>
            </a:pPr>
            <a:endParaRPr lang="en-US" sz="2400" dirty="0" smtClean="0"/>
          </a:p>
          <a:p>
            <a:pPr eaLnBrk="1" hangingPunct="1">
              <a:lnSpc>
                <a:spcPct val="90000"/>
              </a:lnSpc>
              <a:buFont typeface="Wingdings" pitchFamily="2" charset="2"/>
              <a:buNone/>
              <a:defRPr/>
            </a:pPr>
            <a:r>
              <a:rPr lang="en-US" sz="2400" dirty="0" smtClean="0"/>
              <a:t>	</a:t>
            </a:r>
            <a:r>
              <a:rPr lang="en-US" u="sng" dirty="0" smtClean="0"/>
              <a:t>Generic		Trade	 		Duration</a:t>
            </a:r>
          </a:p>
          <a:p>
            <a:pPr lvl="1" eaLnBrk="1" hangingPunct="1">
              <a:lnSpc>
                <a:spcPct val="90000"/>
              </a:lnSpc>
              <a:defRPr/>
            </a:pPr>
            <a:r>
              <a:rPr lang="en-US" dirty="0" smtClean="0">
                <a:solidFill>
                  <a:schemeClr val="tx1"/>
                </a:solidFill>
              </a:rPr>
              <a:t>Glyburide	</a:t>
            </a:r>
            <a:r>
              <a:rPr lang="en-US" dirty="0" err="1" smtClean="0">
                <a:solidFill>
                  <a:schemeClr val="tx1"/>
                </a:solidFill>
              </a:rPr>
              <a:t>Diabeta</a:t>
            </a:r>
            <a:r>
              <a:rPr lang="en-US" dirty="0" smtClean="0">
                <a:solidFill>
                  <a:schemeClr val="tx1"/>
                </a:solidFill>
              </a:rPr>
              <a:t>, </a:t>
            </a:r>
            <a:r>
              <a:rPr lang="en-US" dirty="0" err="1" smtClean="0">
                <a:solidFill>
                  <a:schemeClr val="tx1"/>
                </a:solidFill>
              </a:rPr>
              <a:t>Micronase</a:t>
            </a:r>
            <a:r>
              <a:rPr lang="en-US" dirty="0" smtClean="0">
                <a:solidFill>
                  <a:schemeClr val="tx1"/>
                </a:solidFill>
              </a:rPr>
              <a:t>,		12-24 </a:t>
            </a:r>
            <a:r>
              <a:rPr lang="en-US" dirty="0" err="1" smtClean="0">
                <a:solidFill>
                  <a:schemeClr val="tx1"/>
                </a:solidFill>
              </a:rPr>
              <a:t>hrs</a:t>
            </a:r>
            <a:endParaRPr lang="en-US" dirty="0" smtClean="0">
              <a:solidFill>
                <a:schemeClr val="tx1"/>
              </a:solidFill>
            </a:endParaRPr>
          </a:p>
          <a:p>
            <a:pPr lvl="4" eaLnBrk="1" hangingPunct="1">
              <a:lnSpc>
                <a:spcPct val="90000"/>
              </a:lnSpc>
              <a:buFont typeface="Wingdings" pitchFamily="2" charset="2"/>
              <a:buNone/>
              <a:defRPr/>
            </a:pPr>
            <a:r>
              <a:rPr lang="en-US" sz="2400" dirty="0" smtClean="0"/>
              <a:t>			</a:t>
            </a:r>
            <a:r>
              <a:rPr lang="en-US" sz="1600" dirty="0" err="1" smtClean="0"/>
              <a:t>Glynase</a:t>
            </a:r>
            <a:r>
              <a:rPr lang="en-US" sz="1600" dirty="0" smtClean="0"/>
              <a:t> </a:t>
            </a:r>
            <a:r>
              <a:rPr lang="en-US" sz="1600" dirty="0" err="1" smtClean="0"/>
              <a:t>Prestabs</a:t>
            </a:r>
            <a:endParaRPr lang="en-US" sz="1600" dirty="0" smtClean="0"/>
          </a:p>
          <a:p>
            <a:pPr lvl="4" eaLnBrk="1" hangingPunct="1">
              <a:lnSpc>
                <a:spcPct val="90000"/>
              </a:lnSpc>
              <a:buFont typeface="Wingdings" pitchFamily="2" charset="2"/>
              <a:buNone/>
              <a:defRPr/>
            </a:pPr>
            <a:endParaRPr lang="en-US" sz="2400" dirty="0" smtClean="0"/>
          </a:p>
          <a:p>
            <a:pPr lvl="1" eaLnBrk="1" hangingPunct="1">
              <a:lnSpc>
                <a:spcPct val="90000"/>
              </a:lnSpc>
              <a:defRPr/>
            </a:pPr>
            <a:r>
              <a:rPr lang="en-US" dirty="0" err="1" smtClean="0">
                <a:solidFill>
                  <a:schemeClr val="tx1"/>
                </a:solidFill>
              </a:rPr>
              <a:t>Glipizide</a:t>
            </a:r>
            <a:r>
              <a:rPr lang="en-US" dirty="0" smtClean="0">
                <a:solidFill>
                  <a:schemeClr val="tx1"/>
                </a:solidFill>
              </a:rPr>
              <a:t>*	Glucotrol, Glucotrol Xl	12-24 </a:t>
            </a:r>
            <a:r>
              <a:rPr lang="en-US" dirty="0" err="1" smtClean="0">
                <a:solidFill>
                  <a:schemeClr val="tx1"/>
                </a:solidFill>
              </a:rPr>
              <a:t>hrs</a:t>
            </a:r>
            <a:endParaRPr lang="en-US" dirty="0" smtClean="0">
              <a:solidFill>
                <a:schemeClr val="tx1"/>
              </a:solidFill>
            </a:endParaRPr>
          </a:p>
          <a:p>
            <a:pPr lvl="1" eaLnBrk="1" hangingPunct="1">
              <a:lnSpc>
                <a:spcPct val="90000"/>
              </a:lnSpc>
              <a:defRPr/>
            </a:pPr>
            <a:endParaRPr lang="en-US" dirty="0" smtClean="0">
              <a:solidFill>
                <a:schemeClr val="tx1"/>
              </a:solidFill>
            </a:endParaRPr>
          </a:p>
          <a:p>
            <a:pPr lvl="1" eaLnBrk="1" hangingPunct="1">
              <a:lnSpc>
                <a:spcPct val="90000"/>
              </a:lnSpc>
              <a:defRPr/>
            </a:pPr>
            <a:r>
              <a:rPr lang="en-US" dirty="0" smtClean="0">
                <a:solidFill>
                  <a:schemeClr val="tx1"/>
                </a:solidFill>
              </a:rPr>
              <a:t>Glimepiride	Amaryl			16-24 </a:t>
            </a:r>
            <a:r>
              <a:rPr lang="en-US" dirty="0" err="1" smtClean="0">
                <a:solidFill>
                  <a:schemeClr val="tx1"/>
                </a:solidFill>
              </a:rPr>
              <a:t>hrs</a:t>
            </a:r>
            <a:endParaRPr lang="en-US" dirty="0" smtClean="0">
              <a:solidFill>
                <a:schemeClr val="tx1"/>
              </a:solidFill>
            </a:endParaRPr>
          </a:p>
          <a:p>
            <a:pPr lvl="1" eaLnBrk="1" hangingPunct="1">
              <a:lnSpc>
                <a:spcPct val="90000"/>
              </a:lnSpc>
              <a:defRPr/>
            </a:pPr>
            <a:endParaRPr lang="en-US" dirty="0" smtClean="0">
              <a:solidFill>
                <a:schemeClr val="tx1"/>
              </a:solidFill>
            </a:endParaRPr>
          </a:p>
        </p:txBody>
      </p:sp>
      <p:sp>
        <p:nvSpPr>
          <p:cNvPr id="36868" name="Text Box 4"/>
          <p:cNvSpPr txBox="1">
            <a:spLocks noChangeArrowheads="1"/>
          </p:cNvSpPr>
          <p:nvPr/>
        </p:nvSpPr>
        <p:spPr bwMode="auto">
          <a:xfrm>
            <a:off x="5675313" y="4308475"/>
            <a:ext cx="1635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endParaRPr lang="en-US" sz="2400">
              <a:latin typeface="Times New Roman" pitchFamily="18" charset="0"/>
            </a:endParaRPr>
          </a:p>
        </p:txBody>
      </p:sp>
    </p:spTree>
    <p:custDataLst>
      <p:tags r:id="rId1"/>
    </p:custDataLst>
    <p:extLst>
      <p:ext uri="{BB962C8B-B14F-4D97-AF65-F5344CB8AC3E}">
        <p14:creationId xmlns:p14="http://schemas.microsoft.com/office/powerpoint/2010/main" val="39236438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p:txBody>
          <a:bodyPr/>
          <a:lstStyle/>
          <a:p>
            <a:pPr eaLnBrk="1" hangingPunct="1"/>
            <a:r>
              <a:rPr lang="en-US" smtClean="0"/>
              <a:t>Diabetes Classifications</a:t>
            </a:r>
          </a:p>
        </p:txBody>
      </p:sp>
      <p:sp>
        <p:nvSpPr>
          <p:cNvPr id="45059" name="Rectangle 3"/>
          <p:cNvSpPr>
            <a:spLocks noGrp="1" noChangeArrowheads="1"/>
          </p:cNvSpPr>
          <p:nvPr>
            <p:ph sz="quarter" idx="1"/>
          </p:nvPr>
        </p:nvSpPr>
        <p:spPr/>
        <p:txBody>
          <a:bodyPr/>
          <a:lstStyle/>
          <a:p>
            <a:pPr eaLnBrk="1" hangingPunct="1"/>
            <a:r>
              <a:rPr lang="en-US" smtClean="0"/>
              <a:t>Type 1</a:t>
            </a:r>
          </a:p>
          <a:p>
            <a:pPr eaLnBrk="1" hangingPunct="1"/>
            <a:r>
              <a:rPr lang="en-US" smtClean="0"/>
              <a:t>Type 2</a:t>
            </a:r>
          </a:p>
          <a:p>
            <a:pPr eaLnBrk="1" hangingPunct="1"/>
            <a:r>
              <a:rPr lang="en-US" smtClean="0"/>
              <a:t>Gestational</a:t>
            </a:r>
          </a:p>
          <a:p>
            <a:pPr eaLnBrk="1" hangingPunct="1"/>
            <a:r>
              <a:rPr lang="en-US" smtClean="0"/>
              <a:t>Secondary</a:t>
            </a:r>
          </a:p>
          <a:p>
            <a:pPr eaLnBrk="1" hangingPunct="1"/>
            <a:endParaRPr lang="en-US" smtClean="0"/>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10000" y="1600200"/>
            <a:ext cx="4445000" cy="3333750"/>
          </a:xfrm>
          <a:prstGeom prst="rect">
            <a:avLst/>
          </a:prstGeom>
        </p:spPr>
      </p:pic>
    </p:spTree>
    <p:custDataLst>
      <p:tags r:id="rId1"/>
    </p:custDataLst>
    <p:extLst>
      <p:ext uri="{BB962C8B-B14F-4D97-AF65-F5344CB8AC3E}">
        <p14:creationId xmlns:p14="http://schemas.microsoft.com/office/powerpoint/2010/main" val="26245676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1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99138" name="Rectangle 2"/>
          <p:cNvSpPr>
            <a:spLocks noGrp="1" noChangeArrowheads="1"/>
          </p:cNvSpPr>
          <p:nvPr>
            <p:ph type="title"/>
          </p:nvPr>
        </p:nvSpPr>
        <p:spPr/>
        <p:txBody>
          <a:bodyPr>
            <a:normAutofit/>
          </a:bodyPr>
          <a:lstStyle/>
          <a:p>
            <a:pPr eaLnBrk="1" hangingPunct="1">
              <a:defRPr/>
            </a:pPr>
            <a:r>
              <a:rPr lang="en-US" dirty="0" smtClean="0"/>
              <a:t>Sulfonylureas</a:t>
            </a:r>
          </a:p>
        </p:txBody>
      </p:sp>
      <p:sp>
        <p:nvSpPr>
          <p:cNvPr id="1499139" name="Rectangle 3"/>
          <p:cNvSpPr>
            <a:spLocks noGrp="1" noChangeArrowheads="1"/>
          </p:cNvSpPr>
          <p:nvPr>
            <p:ph sz="quarter" idx="1"/>
          </p:nvPr>
        </p:nvSpPr>
        <p:spPr/>
        <p:txBody>
          <a:bodyPr/>
          <a:lstStyle/>
          <a:p>
            <a:pPr eaLnBrk="1" hangingPunct="1">
              <a:defRPr/>
            </a:pPr>
            <a:r>
              <a:rPr lang="en-US" sz="3600" dirty="0" smtClean="0"/>
              <a:t>Other Effects</a:t>
            </a:r>
          </a:p>
          <a:p>
            <a:pPr lvl="1" eaLnBrk="1" hangingPunct="1">
              <a:defRPr/>
            </a:pPr>
            <a:r>
              <a:rPr lang="en-US" sz="3000" dirty="0" smtClean="0"/>
              <a:t>Hypoglycemia </a:t>
            </a:r>
          </a:p>
          <a:p>
            <a:pPr lvl="1" eaLnBrk="1" hangingPunct="1">
              <a:defRPr/>
            </a:pPr>
            <a:r>
              <a:rPr lang="en-US" sz="3000" dirty="0" smtClean="0"/>
              <a:t>Weight gain </a:t>
            </a:r>
          </a:p>
          <a:p>
            <a:pPr lvl="1" eaLnBrk="1" hangingPunct="1">
              <a:defRPr/>
            </a:pPr>
            <a:r>
              <a:rPr lang="en-US" sz="3000" dirty="0" smtClean="0"/>
              <a:t>Cleared by kidney, use caution for </a:t>
            </a:r>
            <a:r>
              <a:rPr lang="en-US" sz="3000" dirty="0" err="1" smtClean="0"/>
              <a:t>pts</a:t>
            </a:r>
            <a:r>
              <a:rPr lang="en-US" sz="3000" dirty="0" smtClean="0"/>
              <a:t> with kidney problems</a:t>
            </a:r>
          </a:p>
          <a:p>
            <a:pPr lvl="1" eaLnBrk="1" hangingPunct="1">
              <a:defRPr/>
            </a:pPr>
            <a:r>
              <a:rPr lang="en-US" sz="3000" dirty="0" smtClean="0"/>
              <a:t>Generally the least expensive class of medication</a:t>
            </a:r>
          </a:p>
          <a:p>
            <a:pPr lvl="1" eaLnBrk="1" hangingPunct="1">
              <a:defRPr/>
            </a:pPr>
            <a:r>
              <a:rPr lang="en-US" sz="3000" dirty="0" smtClean="0"/>
              <a:t>Amaryl safest for those with CV Disease</a:t>
            </a:r>
          </a:p>
        </p:txBody>
      </p:sp>
      <p:pic>
        <p:nvPicPr>
          <p:cNvPr id="37894" name="Picture 7" descr="C:\Users\bev\AppData\Local\Microsoft\Windows\Temporary Internet Files\Content.IE5\XQGE63EA\MP900400498[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04197" y="647700"/>
            <a:ext cx="1438275" cy="2157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6000797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499139">
                                            <p:txEl>
                                              <p:pRg st="0" end="0"/>
                                            </p:txEl>
                                          </p:spTgt>
                                        </p:tgtEl>
                                        <p:attrNameLst>
                                          <p:attrName>style.visibility</p:attrName>
                                        </p:attrNameLst>
                                      </p:cBhvr>
                                      <p:to>
                                        <p:strVal val="visible"/>
                                      </p:to>
                                    </p:set>
                                    <p:animEffect transition="in" filter="wipe(up)">
                                      <p:cBhvr>
                                        <p:cTn id="7" dur="500"/>
                                        <p:tgtEl>
                                          <p:spTgt spid="1499139">
                                            <p:txEl>
                                              <p:pRg st="0" end="0"/>
                                            </p:txEl>
                                          </p:spTgt>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1499139">
                                            <p:txEl>
                                              <p:pRg st="1" end="1"/>
                                            </p:txEl>
                                          </p:spTgt>
                                        </p:tgtEl>
                                        <p:attrNameLst>
                                          <p:attrName>style.visibility</p:attrName>
                                        </p:attrNameLst>
                                      </p:cBhvr>
                                      <p:to>
                                        <p:strVal val="visible"/>
                                      </p:to>
                                    </p:set>
                                    <p:animEffect transition="in" filter="wipe(up)">
                                      <p:cBhvr>
                                        <p:cTn id="10" dur="500"/>
                                        <p:tgtEl>
                                          <p:spTgt spid="1499139">
                                            <p:txEl>
                                              <p:pRg st="1" end="1"/>
                                            </p:txEl>
                                          </p:spTgt>
                                        </p:tgtEl>
                                      </p:cBhvr>
                                    </p:animEffect>
                                  </p:childTnLst>
                                </p:cTn>
                              </p:par>
                              <p:par>
                                <p:cTn id="11" presetID="22" presetClass="entr" presetSubtype="1" fill="hold" grpId="0" nodeType="withEffect">
                                  <p:stCondLst>
                                    <p:cond delay="0"/>
                                  </p:stCondLst>
                                  <p:childTnLst>
                                    <p:set>
                                      <p:cBhvr>
                                        <p:cTn id="12" dur="1" fill="hold">
                                          <p:stCondLst>
                                            <p:cond delay="0"/>
                                          </p:stCondLst>
                                        </p:cTn>
                                        <p:tgtEl>
                                          <p:spTgt spid="1499139">
                                            <p:txEl>
                                              <p:pRg st="2" end="2"/>
                                            </p:txEl>
                                          </p:spTgt>
                                        </p:tgtEl>
                                        <p:attrNameLst>
                                          <p:attrName>style.visibility</p:attrName>
                                        </p:attrNameLst>
                                      </p:cBhvr>
                                      <p:to>
                                        <p:strVal val="visible"/>
                                      </p:to>
                                    </p:set>
                                    <p:animEffect transition="in" filter="wipe(up)">
                                      <p:cBhvr>
                                        <p:cTn id="13" dur="500"/>
                                        <p:tgtEl>
                                          <p:spTgt spid="1499139">
                                            <p:txEl>
                                              <p:pRg st="2" end="2"/>
                                            </p:txEl>
                                          </p:spTgt>
                                        </p:tgtEl>
                                      </p:cBhvr>
                                    </p:animEffect>
                                  </p:childTnLst>
                                </p:cTn>
                              </p:par>
                              <p:par>
                                <p:cTn id="14" presetID="22" presetClass="entr" presetSubtype="1" fill="hold" grpId="0" nodeType="withEffect">
                                  <p:stCondLst>
                                    <p:cond delay="0"/>
                                  </p:stCondLst>
                                  <p:childTnLst>
                                    <p:set>
                                      <p:cBhvr>
                                        <p:cTn id="15" dur="1" fill="hold">
                                          <p:stCondLst>
                                            <p:cond delay="0"/>
                                          </p:stCondLst>
                                        </p:cTn>
                                        <p:tgtEl>
                                          <p:spTgt spid="1499139">
                                            <p:txEl>
                                              <p:pRg st="3" end="3"/>
                                            </p:txEl>
                                          </p:spTgt>
                                        </p:tgtEl>
                                        <p:attrNameLst>
                                          <p:attrName>style.visibility</p:attrName>
                                        </p:attrNameLst>
                                      </p:cBhvr>
                                      <p:to>
                                        <p:strVal val="visible"/>
                                      </p:to>
                                    </p:set>
                                    <p:animEffect transition="in" filter="wipe(up)">
                                      <p:cBhvr>
                                        <p:cTn id="16" dur="500"/>
                                        <p:tgtEl>
                                          <p:spTgt spid="1499139">
                                            <p:txEl>
                                              <p:pRg st="3" end="3"/>
                                            </p:txEl>
                                          </p:spTgt>
                                        </p:tgtEl>
                                      </p:cBhvr>
                                    </p:animEffect>
                                  </p:childTnLst>
                                </p:cTn>
                              </p:par>
                              <p:par>
                                <p:cTn id="17" presetID="22" presetClass="entr" presetSubtype="1" fill="hold" grpId="0" nodeType="withEffect">
                                  <p:stCondLst>
                                    <p:cond delay="0"/>
                                  </p:stCondLst>
                                  <p:childTnLst>
                                    <p:set>
                                      <p:cBhvr>
                                        <p:cTn id="18" dur="1" fill="hold">
                                          <p:stCondLst>
                                            <p:cond delay="0"/>
                                          </p:stCondLst>
                                        </p:cTn>
                                        <p:tgtEl>
                                          <p:spTgt spid="1499139">
                                            <p:txEl>
                                              <p:pRg st="4" end="4"/>
                                            </p:txEl>
                                          </p:spTgt>
                                        </p:tgtEl>
                                        <p:attrNameLst>
                                          <p:attrName>style.visibility</p:attrName>
                                        </p:attrNameLst>
                                      </p:cBhvr>
                                      <p:to>
                                        <p:strVal val="visible"/>
                                      </p:to>
                                    </p:set>
                                    <p:animEffect transition="in" filter="wipe(up)">
                                      <p:cBhvr>
                                        <p:cTn id="19" dur="500"/>
                                        <p:tgtEl>
                                          <p:spTgt spid="1499139">
                                            <p:txEl>
                                              <p:pRg st="4" end="4"/>
                                            </p:txEl>
                                          </p:spTgt>
                                        </p:tgtEl>
                                      </p:cBhvr>
                                    </p:animEffect>
                                  </p:childTnLst>
                                </p:cTn>
                              </p:par>
                              <p:par>
                                <p:cTn id="20" presetID="22" presetClass="entr" presetSubtype="1" fill="hold" grpId="0" nodeType="withEffect">
                                  <p:stCondLst>
                                    <p:cond delay="0"/>
                                  </p:stCondLst>
                                  <p:childTnLst>
                                    <p:set>
                                      <p:cBhvr>
                                        <p:cTn id="21" dur="1" fill="hold">
                                          <p:stCondLst>
                                            <p:cond delay="0"/>
                                          </p:stCondLst>
                                        </p:cTn>
                                        <p:tgtEl>
                                          <p:spTgt spid="1499139">
                                            <p:txEl>
                                              <p:pRg st="5" end="5"/>
                                            </p:txEl>
                                          </p:spTgt>
                                        </p:tgtEl>
                                        <p:attrNameLst>
                                          <p:attrName>style.visibility</p:attrName>
                                        </p:attrNameLst>
                                      </p:cBhvr>
                                      <p:to>
                                        <p:strVal val="visible"/>
                                      </p:to>
                                    </p:set>
                                    <p:animEffect transition="in" filter="wipe(up)">
                                      <p:cBhvr>
                                        <p:cTn id="22" dur="500"/>
                                        <p:tgtEl>
                                          <p:spTgt spid="1499139">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99139" grpId="0" build="p" autoUpdateAnimBg="0"/>
    </p:bldLst>
  </p:timing>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defRPr/>
            </a:pPr>
            <a:r>
              <a:rPr lang="en-US" dirty="0" err="1" smtClean="0"/>
              <a:t>Squirters</a:t>
            </a:r>
            <a:r>
              <a:rPr lang="en-US" dirty="0" smtClean="0"/>
              <a:t> – How does they rate?  </a:t>
            </a:r>
            <a:endParaRPr lang="en-US" dirty="0"/>
          </a:p>
        </p:txBody>
      </p:sp>
      <p:sp>
        <p:nvSpPr>
          <p:cNvPr id="3" name="Content Placeholder 2"/>
          <p:cNvSpPr>
            <a:spLocks noGrp="1"/>
          </p:cNvSpPr>
          <p:nvPr>
            <p:ph sz="quarter" idx="1"/>
          </p:nvPr>
        </p:nvSpPr>
        <p:spPr>
          <a:xfrm>
            <a:off x="457200" y="1676400"/>
            <a:ext cx="8229600" cy="4480560"/>
          </a:xfrm>
        </p:spPr>
        <p:txBody>
          <a:bodyPr/>
          <a:lstStyle/>
          <a:p>
            <a:pPr marL="0" indent="0">
              <a:buFont typeface="Wingdings" pitchFamily="2" charset="2"/>
              <a:buNone/>
              <a:defRPr/>
            </a:pPr>
            <a:r>
              <a:rPr lang="en-US" u="sng" dirty="0" smtClean="0">
                <a:solidFill>
                  <a:schemeClr val="tx2">
                    <a:lumMod val="50000"/>
                  </a:schemeClr>
                </a:solidFill>
              </a:rPr>
              <a:t>Question					Answer</a:t>
            </a:r>
          </a:p>
          <a:p>
            <a:pPr>
              <a:defRPr/>
            </a:pPr>
            <a:r>
              <a:rPr lang="en-US" dirty="0" smtClean="0"/>
              <a:t>Cause hypoglycemia?		</a:t>
            </a:r>
          </a:p>
          <a:p>
            <a:pPr>
              <a:defRPr/>
            </a:pPr>
            <a:r>
              <a:rPr lang="en-US" dirty="0" smtClean="0"/>
              <a:t>Cause weight gain?		 </a:t>
            </a:r>
          </a:p>
          <a:p>
            <a:pPr>
              <a:defRPr/>
            </a:pPr>
            <a:r>
              <a:rPr lang="en-US" dirty="0" smtClean="0"/>
              <a:t>Affordable?				</a:t>
            </a:r>
          </a:p>
          <a:p>
            <a:pPr>
              <a:defRPr/>
            </a:pPr>
            <a:r>
              <a:rPr lang="en-US" dirty="0" smtClean="0"/>
              <a:t>Lowers CV risk?			</a:t>
            </a:r>
          </a:p>
          <a:p>
            <a:pPr>
              <a:defRPr/>
            </a:pPr>
            <a:r>
              <a:rPr lang="en-US" dirty="0" smtClean="0"/>
              <a:t>Can most tolerate /use?	   </a:t>
            </a:r>
          </a:p>
          <a:p>
            <a:pPr marL="0" indent="0">
              <a:buFont typeface="Wingdings" pitchFamily="2" charset="2"/>
              <a:buNone/>
              <a:defRPr/>
            </a:pPr>
            <a:r>
              <a:rPr lang="en-US" dirty="0"/>
              <a:t>	</a:t>
            </a:r>
            <a:r>
              <a:rPr lang="en-US" dirty="0" smtClean="0"/>
              <a:t>					 </a:t>
            </a:r>
          </a:p>
        </p:txBody>
      </p:sp>
      <p:sp>
        <p:nvSpPr>
          <p:cNvPr id="5" name="Rectangle 284"/>
          <p:cNvSpPr>
            <a:spLocks noChangeArrowheads="1"/>
          </p:cNvSpPr>
          <p:nvPr/>
        </p:nvSpPr>
        <p:spPr bwMode="auto">
          <a:xfrm>
            <a:off x="6291263" y="2209800"/>
            <a:ext cx="996950" cy="582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p>
            <a:r>
              <a:rPr lang="en-US" sz="2800" b="1">
                <a:latin typeface="Helvetica" pitchFamily="34" charset="0"/>
              </a:rPr>
              <a:t> </a:t>
            </a:r>
            <a:r>
              <a:rPr lang="en-US" sz="3200">
                <a:latin typeface="Helvetica" pitchFamily="34" charset="0"/>
              </a:rPr>
              <a:t>Yes</a:t>
            </a:r>
            <a:endParaRPr lang="en-US" sz="1600" b="1">
              <a:latin typeface="Helvetica" pitchFamily="34" charset="0"/>
            </a:endParaRPr>
          </a:p>
        </p:txBody>
      </p:sp>
      <p:sp>
        <p:nvSpPr>
          <p:cNvPr id="6" name="Rectangle 284"/>
          <p:cNvSpPr>
            <a:spLocks noChangeArrowheads="1"/>
          </p:cNvSpPr>
          <p:nvPr/>
        </p:nvSpPr>
        <p:spPr bwMode="auto">
          <a:xfrm>
            <a:off x="6429375" y="3378200"/>
            <a:ext cx="846138" cy="582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p>
            <a:r>
              <a:rPr lang="en-US" sz="3200">
                <a:latin typeface="Helvetica" pitchFamily="34" charset="0"/>
              </a:rPr>
              <a:t>Yes</a:t>
            </a:r>
            <a:r>
              <a:rPr lang="en-US" sz="2800" b="1">
                <a:latin typeface="Helvetica" pitchFamily="34" charset="0"/>
              </a:rPr>
              <a:t> </a:t>
            </a:r>
            <a:endParaRPr lang="en-US" sz="1600" b="1">
              <a:latin typeface="Helvetica" pitchFamily="34" charset="0"/>
            </a:endParaRPr>
          </a:p>
        </p:txBody>
      </p:sp>
      <p:sp>
        <p:nvSpPr>
          <p:cNvPr id="7" name="Rectangle 284"/>
          <p:cNvSpPr>
            <a:spLocks noChangeArrowheads="1"/>
          </p:cNvSpPr>
          <p:nvPr/>
        </p:nvSpPr>
        <p:spPr bwMode="auto">
          <a:xfrm>
            <a:off x="6318250" y="2754313"/>
            <a:ext cx="114935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p>
            <a:r>
              <a:rPr lang="en-US" sz="2800" b="1">
                <a:latin typeface="Helvetica" pitchFamily="34" charset="0"/>
              </a:rPr>
              <a:t> </a:t>
            </a:r>
            <a:r>
              <a:rPr lang="en-US" sz="3200">
                <a:latin typeface="Helvetica" pitchFamily="34" charset="0"/>
              </a:rPr>
              <a:t>Yes</a:t>
            </a:r>
            <a:r>
              <a:rPr lang="en-US" sz="2800" b="1">
                <a:latin typeface="Helvetica" pitchFamily="34" charset="0"/>
              </a:rPr>
              <a:t> </a:t>
            </a:r>
            <a:endParaRPr lang="en-US" sz="1600" b="1">
              <a:latin typeface="Helvetica" pitchFamily="34" charset="0"/>
            </a:endParaRPr>
          </a:p>
        </p:txBody>
      </p:sp>
      <p:sp>
        <p:nvSpPr>
          <p:cNvPr id="8" name="Rectangle 284"/>
          <p:cNvSpPr>
            <a:spLocks noChangeArrowheads="1"/>
          </p:cNvSpPr>
          <p:nvPr/>
        </p:nvSpPr>
        <p:spPr bwMode="auto">
          <a:xfrm>
            <a:off x="6442075" y="3960813"/>
            <a:ext cx="846138"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p>
            <a:r>
              <a:rPr lang="en-US" sz="3200">
                <a:latin typeface="Helvetica" pitchFamily="34" charset="0"/>
              </a:rPr>
              <a:t>No</a:t>
            </a:r>
            <a:r>
              <a:rPr lang="en-US" sz="2800" b="1">
                <a:latin typeface="Helvetica" pitchFamily="34" charset="0"/>
              </a:rPr>
              <a:t> </a:t>
            </a:r>
            <a:endParaRPr lang="en-US" sz="1600" b="1">
              <a:latin typeface="Helvetica" pitchFamily="34" charset="0"/>
            </a:endParaRPr>
          </a:p>
        </p:txBody>
      </p:sp>
      <p:sp>
        <p:nvSpPr>
          <p:cNvPr id="9" name="Rectangle 284"/>
          <p:cNvSpPr>
            <a:spLocks noChangeArrowheads="1"/>
          </p:cNvSpPr>
          <p:nvPr/>
        </p:nvSpPr>
        <p:spPr bwMode="auto">
          <a:xfrm>
            <a:off x="6318250" y="4541838"/>
            <a:ext cx="1682750" cy="582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p>
            <a:r>
              <a:rPr lang="en-US" sz="3200">
                <a:latin typeface="Helvetica" pitchFamily="34" charset="0"/>
              </a:rPr>
              <a:t>Yes/No</a:t>
            </a:r>
            <a:r>
              <a:rPr lang="en-US" sz="2800" b="1">
                <a:latin typeface="Helvetica" pitchFamily="34" charset="0"/>
              </a:rPr>
              <a:t> </a:t>
            </a:r>
            <a:endParaRPr lang="en-US" sz="1600" b="1">
              <a:latin typeface="Helvetica" pitchFamily="34" charset="0"/>
            </a:endParaRPr>
          </a:p>
        </p:txBody>
      </p:sp>
    </p:spTree>
    <p:custDataLst>
      <p:tags r:id="rId1"/>
    </p:custDataLst>
    <p:extLst>
      <p:ext uri="{BB962C8B-B14F-4D97-AF65-F5344CB8AC3E}">
        <p14:creationId xmlns:p14="http://schemas.microsoft.com/office/powerpoint/2010/main" val="32106837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9"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0-#ppt_w/2"/>
                                          </p:val>
                                        </p:tav>
                                        <p:tav tm="100000">
                                          <p:val>
                                            <p:strVal val="#ppt_x"/>
                                          </p:val>
                                        </p:tav>
                                      </p:tavLst>
                                    </p:anim>
                                    <p:anim calcmode="lin" valueType="num">
                                      <p:cBhvr additive="base">
                                        <p:cTn id="8" dur="1000" fill="hold"/>
                                        <p:tgtEl>
                                          <p:spTgt spid="5"/>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9"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1000" fill="hold"/>
                                        <p:tgtEl>
                                          <p:spTgt spid="7"/>
                                        </p:tgtEl>
                                        <p:attrNameLst>
                                          <p:attrName>ppt_x</p:attrName>
                                        </p:attrNameLst>
                                      </p:cBhvr>
                                      <p:tavLst>
                                        <p:tav tm="0">
                                          <p:val>
                                            <p:strVal val="0-#ppt_w/2"/>
                                          </p:val>
                                        </p:tav>
                                        <p:tav tm="100000">
                                          <p:val>
                                            <p:strVal val="#ppt_x"/>
                                          </p:val>
                                        </p:tav>
                                      </p:tavLst>
                                    </p:anim>
                                    <p:anim calcmode="lin" valueType="num">
                                      <p:cBhvr additive="base">
                                        <p:cTn id="14" dur="1000" fill="hold"/>
                                        <p:tgtEl>
                                          <p:spTgt spid="7"/>
                                        </p:tgtEl>
                                        <p:attrNameLst>
                                          <p:attrName>ppt_y</p:attrName>
                                        </p:attrNameLst>
                                      </p:cBhvr>
                                      <p:tavLst>
                                        <p:tav tm="0">
                                          <p:val>
                                            <p:strVal val="0-#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9"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1000" fill="hold"/>
                                        <p:tgtEl>
                                          <p:spTgt spid="6"/>
                                        </p:tgtEl>
                                        <p:attrNameLst>
                                          <p:attrName>ppt_x</p:attrName>
                                        </p:attrNameLst>
                                      </p:cBhvr>
                                      <p:tavLst>
                                        <p:tav tm="0">
                                          <p:val>
                                            <p:strVal val="0-#ppt_w/2"/>
                                          </p:val>
                                        </p:tav>
                                        <p:tav tm="100000">
                                          <p:val>
                                            <p:strVal val="#ppt_x"/>
                                          </p:val>
                                        </p:tav>
                                      </p:tavLst>
                                    </p:anim>
                                    <p:anim calcmode="lin" valueType="num">
                                      <p:cBhvr additive="base">
                                        <p:cTn id="20" dur="1000" fill="hold"/>
                                        <p:tgtEl>
                                          <p:spTgt spid="6"/>
                                        </p:tgtEl>
                                        <p:attrNameLst>
                                          <p:attrName>ppt_y</p:attrName>
                                        </p:attrNameLst>
                                      </p:cBhvr>
                                      <p:tavLst>
                                        <p:tav tm="0">
                                          <p:val>
                                            <p:strVal val="0-#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9"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1000" fill="hold"/>
                                        <p:tgtEl>
                                          <p:spTgt spid="8"/>
                                        </p:tgtEl>
                                        <p:attrNameLst>
                                          <p:attrName>ppt_x</p:attrName>
                                        </p:attrNameLst>
                                      </p:cBhvr>
                                      <p:tavLst>
                                        <p:tav tm="0">
                                          <p:val>
                                            <p:strVal val="0-#ppt_w/2"/>
                                          </p:val>
                                        </p:tav>
                                        <p:tav tm="100000">
                                          <p:val>
                                            <p:strVal val="#ppt_x"/>
                                          </p:val>
                                        </p:tav>
                                      </p:tavLst>
                                    </p:anim>
                                    <p:anim calcmode="lin" valueType="num">
                                      <p:cBhvr additive="base">
                                        <p:cTn id="26" dur="1000" fill="hold"/>
                                        <p:tgtEl>
                                          <p:spTgt spid="8"/>
                                        </p:tgtEl>
                                        <p:attrNameLst>
                                          <p:attrName>ppt_y</p:attrName>
                                        </p:attrNameLst>
                                      </p:cBhvr>
                                      <p:tavLst>
                                        <p:tav tm="0">
                                          <p:val>
                                            <p:strVal val="0-#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9"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additive="base">
                                        <p:cTn id="31" dur="1000" fill="hold"/>
                                        <p:tgtEl>
                                          <p:spTgt spid="9"/>
                                        </p:tgtEl>
                                        <p:attrNameLst>
                                          <p:attrName>ppt_x</p:attrName>
                                        </p:attrNameLst>
                                      </p:cBhvr>
                                      <p:tavLst>
                                        <p:tav tm="0">
                                          <p:val>
                                            <p:strVal val="0-#ppt_w/2"/>
                                          </p:val>
                                        </p:tav>
                                        <p:tav tm="100000">
                                          <p:val>
                                            <p:strVal val="#ppt_x"/>
                                          </p:val>
                                        </p:tav>
                                      </p:tavLst>
                                    </p:anim>
                                    <p:anim calcmode="lin" valueType="num">
                                      <p:cBhvr additive="base">
                                        <p:cTn id="32" dur="1000" fill="hold"/>
                                        <p:tgtEl>
                                          <p:spTgt spid="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Lst>
  </p:timing>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Title 1"/>
          <p:cNvSpPr>
            <a:spLocks noGrp="1"/>
          </p:cNvSpPr>
          <p:nvPr>
            <p:ph type="title"/>
          </p:nvPr>
        </p:nvSpPr>
        <p:spPr>
          <a:xfrm>
            <a:off x="457200" y="152400"/>
            <a:ext cx="8229600" cy="1371600"/>
          </a:xfrm>
        </p:spPr>
        <p:txBody>
          <a:bodyPr>
            <a:normAutofit fontScale="90000"/>
          </a:bodyPr>
          <a:lstStyle/>
          <a:p>
            <a:r>
              <a:rPr lang="en-US" smtClean="0"/>
              <a:t>What Medications Cause Hypoglycemia?</a:t>
            </a:r>
          </a:p>
        </p:txBody>
      </p:sp>
      <p:sp>
        <p:nvSpPr>
          <p:cNvPr id="136195" name="Content Placeholder 2"/>
          <p:cNvSpPr>
            <a:spLocks noGrp="1"/>
          </p:cNvSpPr>
          <p:nvPr>
            <p:ph sz="quarter" idx="1"/>
          </p:nvPr>
        </p:nvSpPr>
        <p:spPr>
          <a:xfrm>
            <a:off x="457200" y="1828800"/>
            <a:ext cx="4876800" cy="4328160"/>
          </a:xfrm>
        </p:spPr>
        <p:txBody>
          <a:bodyPr/>
          <a:lstStyle/>
          <a:p>
            <a:pPr>
              <a:defRPr/>
            </a:pPr>
            <a:r>
              <a:rPr lang="en-US" sz="4400" dirty="0" smtClean="0"/>
              <a:t>Insulin</a:t>
            </a:r>
          </a:p>
          <a:p>
            <a:pPr>
              <a:defRPr/>
            </a:pPr>
            <a:r>
              <a:rPr lang="en-US" sz="4400" dirty="0" smtClean="0"/>
              <a:t>Sulfonylureas</a:t>
            </a:r>
          </a:p>
          <a:p>
            <a:pPr>
              <a:defRPr/>
            </a:pPr>
            <a:r>
              <a:rPr lang="en-US" sz="4400" dirty="0" err="1" smtClean="0"/>
              <a:t>Meglitinides</a:t>
            </a:r>
            <a:endParaRPr lang="en-US" sz="4400" dirty="0" smtClean="0"/>
          </a:p>
          <a:p>
            <a:pPr>
              <a:defRPr/>
            </a:pPr>
            <a:r>
              <a:rPr lang="en-US" dirty="0" smtClean="0"/>
              <a:t>Or any combo medication that includes these</a:t>
            </a:r>
          </a:p>
        </p:txBody>
      </p:sp>
      <p:pic>
        <p:nvPicPr>
          <p:cNvPr id="2" name="Picture 1"/>
          <p:cNvPicPr>
            <a:picLocks noChangeAspect="1"/>
          </p:cNvPicPr>
          <p:nvPr/>
        </p:nvPicPr>
        <p:blipFill>
          <a:blip r:embed="rId3" cstate="print">
            <a:duotone>
              <a:prstClr val="black"/>
              <a:schemeClr val="accent3">
                <a:lumMod val="50000"/>
                <a:tint val="45000"/>
                <a:satMod val="400000"/>
              </a:schemeClr>
            </a:duotone>
            <a:extLst>
              <a:ext uri="{28A0092B-C50C-407E-A947-70E740481C1C}">
                <a14:useLocalDpi xmlns:a14="http://schemas.microsoft.com/office/drawing/2010/main" val="0"/>
              </a:ext>
            </a:extLst>
          </a:blip>
          <a:stretch>
            <a:fillRect/>
          </a:stretch>
        </p:blipFill>
        <p:spPr>
          <a:xfrm>
            <a:off x="5562600" y="1827727"/>
            <a:ext cx="2303667" cy="1905000"/>
          </a:xfrm>
          <a:prstGeom prst="rect">
            <a:avLst/>
          </a:prstGeom>
          <a:solidFill>
            <a:schemeClr val="accent5">
              <a:lumMod val="75000"/>
            </a:schemeClr>
          </a:solidFill>
        </p:spPr>
      </p:pic>
    </p:spTree>
    <p:custDataLst>
      <p:tags r:id="rId1"/>
    </p:custDataLst>
    <p:extLst>
      <p:ext uri="{BB962C8B-B14F-4D97-AF65-F5344CB8AC3E}">
        <p14:creationId xmlns:p14="http://schemas.microsoft.com/office/powerpoint/2010/main" val="1795688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7571" name="Rectangle 3"/>
          <p:cNvSpPr>
            <a:spLocks noGrp="1" noChangeArrowheads="1"/>
          </p:cNvSpPr>
          <p:nvPr>
            <p:ph sz="quarter" idx="1"/>
          </p:nvPr>
        </p:nvSpPr>
        <p:spPr>
          <a:xfrm>
            <a:off x="457200" y="1219200"/>
            <a:ext cx="7315200" cy="4937760"/>
          </a:xfrm>
        </p:spPr>
        <p:txBody>
          <a:bodyPr lIns="90477" tIns="44445" rIns="90477" bIns="44445"/>
          <a:lstStyle/>
          <a:p>
            <a:pPr eaLnBrk="1" hangingPunct="1">
              <a:defRPr/>
            </a:pPr>
            <a:r>
              <a:rPr lang="en-US" dirty="0" smtClean="0"/>
              <a:t>Defined as glucose of 70</a:t>
            </a:r>
            <a:r>
              <a:rPr lang="en-US" sz="2400" dirty="0" smtClean="0"/>
              <a:t>mg/dl </a:t>
            </a:r>
            <a:r>
              <a:rPr lang="en-US" dirty="0" smtClean="0"/>
              <a:t>or below  </a:t>
            </a:r>
          </a:p>
          <a:p>
            <a:pPr eaLnBrk="1" hangingPunct="1">
              <a:defRPr/>
            </a:pPr>
            <a:r>
              <a:rPr lang="en-US" dirty="0" smtClean="0"/>
              <a:t>50% of episodes occur during the night</a:t>
            </a:r>
          </a:p>
          <a:p>
            <a:pPr eaLnBrk="1" hangingPunct="1">
              <a:defRPr/>
            </a:pPr>
            <a:r>
              <a:rPr lang="en-US" dirty="0" smtClean="0"/>
              <a:t>Higher mortality rate with severe hypoglycemia secondary to sulfonylureas</a:t>
            </a:r>
          </a:p>
          <a:p>
            <a:pPr lvl="1" eaLnBrk="1" hangingPunct="1">
              <a:defRPr/>
            </a:pPr>
            <a:r>
              <a:rPr lang="en-US" dirty="0" smtClean="0"/>
              <a:t>Especially (glyburide) </a:t>
            </a:r>
            <a:r>
              <a:rPr lang="en-US" dirty="0" err="1" smtClean="0"/>
              <a:t>Micronase</a:t>
            </a:r>
            <a:r>
              <a:rPr lang="en-US" sz="2000" baseline="40000" dirty="0" smtClean="0"/>
              <a:t>®</a:t>
            </a:r>
            <a:r>
              <a:rPr lang="en-US" dirty="0" smtClean="0"/>
              <a:t>, </a:t>
            </a:r>
            <a:r>
              <a:rPr lang="en-US" dirty="0" err="1" smtClean="0"/>
              <a:t>Diabeta</a:t>
            </a:r>
            <a:r>
              <a:rPr lang="en-US" sz="2000" baseline="40000" dirty="0" smtClean="0"/>
              <a:t>®</a:t>
            </a:r>
            <a:endParaRPr lang="en-US" baseline="40000" dirty="0" smtClean="0"/>
          </a:p>
          <a:p>
            <a:pPr eaLnBrk="1" hangingPunct="1">
              <a:defRPr/>
            </a:pPr>
            <a:r>
              <a:rPr lang="en-US" dirty="0" smtClean="0"/>
              <a:t>Blood glucose levels don’t describe severity, response is individual</a:t>
            </a: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07295" y="3810000"/>
            <a:ext cx="2269846" cy="2177809"/>
          </a:xfrm>
          <a:prstGeom prst="rect">
            <a:avLst/>
          </a:prstGeom>
        </p:spPr>
      </p:pic>
      <p:sp>
        <p:nvSpPr>
          <p:cNvPr id="3" name="Title 2"/>
          <p:cNvSpPr>
            <a:spLocks noGrp="1"/>
          </p:cNvSpPr>
          <p:nvPr>
            <p:ph type="title"/>
          </p:nvPr>
        </p:nvSpPr>
        <p:spPr/>
        <p:txBody>
          <a:bodyPr/>
          <a:lstStyle/>
          <a:p>
            <a:r>
              <a:rPr lang="en-US" dirty="0" smtClean="0"/>
              <a:t>Hypoglycemia = “Limiting Factor”</a:t>
            </a:r>
            <a:endParaRPr lang="en-US" dirty="0"/>
          </a:p>
        </p:txBody>
      </p:sp>
    </p:spTree>
    <p:custDataLst>
      <p:tags r:id="rId1"/>
    </p:custDataLst>
    <p:extLst>
      <p:ext uri="{BB962C8B-B14F-4D97-AF65-F5344CB8AC3E}">
        <p14:creationId xmlns:p14="http://schemas.microsoft.com/office/powerpoint/2010/main" val="1605870958"/>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mph" presetSubtype="0" fill="hold" nodeType="clickEffect">
                                  <p:stCondLst>
                                    <p:cond delay="0"/>
                                  </p:stCondLst>
                                  <p:childTnLst>
                                    <p:animRot by="21600000">
                                      <p:cBhvr>
                                        <p:cTn id="6" dur="3000" fill="hold"/>
                                        <p:tgtEl>
                                          <p:spTgt spid="1517571">
                                            <p:txEl>
                                              <p:pRg st="2" end="2"/>
                                            </p:txEl>
                                          </p:spTgt>
                                        </p:tgtEl>
                                        <p:attrNameLst>
                                          <p:attrName>r</p:attrName>
                                        </p:attrNameLst>
                                      </p:cBhvr>
                                    </p:animRot>
                                  </p:childTnLst>
                                </p:cTn>
                              </p:par>
                              <p:par>
                                <p:cTn id="7" presetID="8" presetClass="emph" presetSubtype="0" fill="hold" nodeType="withEffect">
                                  <p:stCondLst>
                                    <p:cond delay="0"/>
                                  </p:stCondLst>
                                  <p:childTnLst>
                                    <p:animRot by="21600000">
                                      <p:cBhvr>
                                        <p:cTn id="8" dur="3000" fill="hold"/>
                                        <p:tgtEl>
                                          <p:spTgt spid="1517571">
                                            <p:txEl>
                                              <p:pRg st="3" end="3"/>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9619" name="Rectangle 1027"/>
          <p:cNvSpPr>
            <a:spLocks noGrp="1" noChangeArrowheads="1"/>
          </p:cNvSpPr>
          <p:nvPr>
            <p:ph sz="quarter" idx="1"/>
          </p:nvPr>
        </p:nvSpPr>
        <p:spPr>
          <a:xfrm>
            <a:off x="457200" y="1219200"/>
            <a:ext cx="8229600" cy="4419600"/>
          </a:xfrm>
        </p:spPr>
        <p:txBody>
          <a:bodyPr/>
          <a:lstStyle/>
          <a:p>
            <a:pPr eaLnBrk="1" hangingPunct="1">
              <a:defRPr/>
            </a:pPr>
            <a:r>
              <a:rPr lang="en-US" sz="2800" dirty="0" smtClean="0"/>
              <a:t>Autonomic</a:t>
            </a:r>
          </a:p>
          <a:p>
            <a:pPr lvl="1" eaLnBrk="1" hangingPunct="1">
              <a:defRPr/>
            </a:pPr>
            <a:r>
              <a:rPr lang="en-US" sz="2800" dirty="0" smtClean="0"/>
              <a:t>Anxiety</a:t>
            </a:r>
          </a:p>
          <a:p>
            <a:pPr lvl="1" eaLnBrk="1" hangingPunct="1">
              <a:defRPr/>
            </a:pPr>
            <a:r>
              <a:rPr lang="en-US" sz="2800" dirty="0" smtClean="0"/>
              <a:t>Palpitations</a:t>
            </a:r>
          </a:p>
          <a:p>
            <a:pPr lvl="1" eaLnBrk="1" hangingPunct="1">
              <a:defRPr/>
            </a:pPr>
            <a:r>
              <a:rPr lang="en-US" sz="2800" dirty="0" smtClean="0"/>
              <a:t>Sweating</a:t>
            </a:r>
          </a:p>
          <a:p>
            <a:pPr lvl="1" eaLnBrk="1" hangingPunct="1">
              <a:defRPr/>
            </a:pPr>
            <a:r>
              <a:rPr lang="en-US" sz="2800" dirty="0" smtClean="0"/>
              <a:t>Tingling</a:t>
            </a:r>
          </a:p>
          <a:p>
            <a:pPr lvl="1" eaLnBrk="1" hangingPunct="1">
              <a:defRPr/>
            </a:pPr>
            <a:r>
              <a:rPr lang="en-US" sz="2800" dirty="0" smtClean="0"/>
              <a:t>Trembling</a:t>
            </a:r>
          </a:p>
          <a:p>
            <a:pPr lvl="1" eaLnBrk="1" hangingPunct="1">
              <a:defRPr/>
            </a:pPr>
            <a:r>
              <a:rPr lang="en-US" sz="2800" dirty="0" smtClean="0"/>
              <a:t>Hypoglycemic Unawareness</a:t>
            </a:r>
          </a:p>
          <a:p>
            <a:pPr lvl="1" eaLnBrk="1" hangingPunct="1">
              <a:defRPr/>
            </a:pPr>
            <a:endParaRPr lang="en-US" sz="2800" dirty="0" smtClean="0"/>
          </a:p>
        </p:txBody>
      </p:sp>
      <p:sp>
        <p:nvSpPr>
          <p:cNvPr id="1519620" name="Rectangle 1028"/>
          <p:cNvSpPr>
            <a:spLocks noChangeArrowheads="1"/>
          </p:cNvSpPr>
          <p:nvPr/>
        </p:nvSpPr>
        <p:spPr bwMode="auto">
          <a:xfrm>
            <a:off x="5183746" y="1221346"/>
            <a:ext cx="3200400" cy="4525963"/>
          </a:xfrm>
          <a:prstGeom prst="rect">
            <a:avLst/>
          </a:prstGeom>
          <a:noFill/>
          <a:ln w="9525">
            <a:noFill/>
            <a:miter lim="800000"/>
            <a:headEnd/>
            <a:tailEnd/>
          </a:ln>
          <a:effectLst/>
        </p:spPr>
        <p:txBody>
          <a:bodyPr/>
          <a:lstStyle/>
          <a:p>
            <a:pPr marL="342900" indent="-342900">
              <a:spcBef>
                <a:spcPct val="20000"/>
              </a:spcBef>
              <a:buClr>
                <a:schemeClr val="tx2"/>
              </a:buClr>
              <a:buSzPct val="60000"/>
              <a:buFont typeface="Wingdings" pitchFamily="2" charset="2"/>
              <a:buBlip>
                <a:blip r:embed="rId3"/>
              </a:buBlip>
              <a:defRPr/>
            </a:pPr>
            <a:r>
              <a:rPr lang="en-US" sz="2800" dirty="0" err="1">
                <a:solidFill>
                  <a:schemeClr val="tx2">
                    <a:lumMod val="75000"/>
                  </a:schemeClr>
                </a:solidFill>
                <a:latin typeface="Tahoma" pitchFamily="34" charset="0"/>
              </a:rPr>
              <a:t>Neuroglycopenia</a:t>
            </a:r>
            <a:endParaRPr lang="en-US" sz="2800" dirty="0">
              <a:solidFill>
                <a:schemeClr val="tx2">
                  <a:lumMod val="75000"/>
                </a:schemeClr>
              </a:solidFill>
              <a:latin typeface="Tahoma" pitchFamily="34" charset="0"/>
            </a:endParaRPr>
          </a:p>
          <a:p>
            <a:pPr marL="742950" lvl="1" indent="-285750">
              <a:spcBef>
                <a:spcPct val="20000"/>
              </a:spcBef>
              <a:buClr>
                <a:schemeClr val="folHlink"/>
              </a:buClr>
              <a:buSzPct val="55000"/>
              <a:buFont typeface="Wingdings" pitchFamily="2" charset="2"/>
              <a:buBlip>
                <a:blip r:embed="rId4"/>
              </a:buBlip>
              <a:defRPr/>
            </a:pPr>
            <a:r>
              <a:rPr lang="en-US" sz="2800" dirty="0">
                <a:latin typeface="Tahoma" pitchFamily="34" charset="0"/>
              </a:rPr>
              <a:t>Irritability</a:t>
            </a:r>
          </a:p>
          <a:p>
            <a:pPr marL="742950" lvl="1" indent="-285750">
              <a:spcBef>
                <a:spcPct val="20000"/>
              </a:spcBef>
              <a:buClr>
                <a:schemeClr val="folHlink"/>
              </a:buClr>
              <a:buSzPct val="55000"/>
              <a:buFont typeface="Wingdings" pitchFamily="2" charset="2"/>
              <a:buBlip>
                <a:blip r:embed="rId4"/>
              </a:buBlip>
              <a:defRPr/>
            </a:pPr>
            <a:r>
              <a:rPr lang="en-US" sz="2800" dirty="0">
                <a:latin typeface="Tahoma" pitchFamily="34" charset="0"/>
              </a:rPr>
              <a:t>Drowsiness</a:t>
            </a:r>
          </a:p>
          <a:p>
            <a:pPr marL="742950" lvl="1" indent="-285750">
              <a:spcBef>
                <a:spcPct val="20000"/>
              </a:spcBef>
              <a:buClr>
                <a:schemeClr val="folHlink"/>
              </a:buClr>
              <a:buSzPct val="55000"/>
              <a:buFont typeface="Wingdings" pitchFamily="2" charset="2"/>
              <a:buBlip>
                <a:blip r:embed="rId4"/>
              </a:buBlip>
              <a:defRPr/>
            </a:pPr>
            <a:r>
              <a:rPr lang="en-US" sz="2800" dirty="0">
                <a:latin typeface="Tahoma" pitchFamily="34" charset="0"/>
              </a:rPr>
              <a:t>Dizziness</a:t>
            </a:r>
          </a:p>
          <a:p>
            <a:pPr marL="742950" lvl="1" indent="-285750">
              <a:spcBef>
                <a:spcPct val="20000"/>
              </a:spcBef>
              <a:buClr>
                <a:schemeClr val="folHlink"/>
              </a:buClr>
              <a:buSzPct val="55000"/>
              <a:buFont typeface="Wingdings" pitchFamily="2" charset="2"/>
              <a:buBlip>
                <a:blip r:embed="rId4"/>
              </a:buBlip>
              <a:defRPr/>
            </a:pPr>
            <a:r>
              <a:rPr lang="en-US" sz="2800" dirty="0">
                <a:latin typeface="Tahoma" pitchFamily="34" charset="0"/>
              </a:rPr>
              <a:t>Blurred Vision</a:t>
            </a:r>
          </a:p>
          <a:p>
            <a:pPr marL="742950" lvl="1" indent="-285750">
              <a:spcBef>
                <a:spcPct val="20000"/>
              </a:spcBef>
              <a:buClr>
                <a:schemeClr val="folHlink"/>
              </a:buClr>
              <a:buSzPct val="55000"/>
              <a:buFont typeface="Wingdings" pitchFamily="2" charset="2"/>
              <a:buBlip>
                <a:blip r:embed="rId4"/>
              </a:buBlip>
              <a:defRPr/>
            </a:pPr>
            <a:r>
              <a:rPr lang="en-US" sz="2800" dirty="0">
                <a:latin typeface="Tahoma" pitchFamily="34" charset="0"/>
              </a:rPr>
              <a:t>Difficulty with speech</a:t>
            </a:r>
          </a:p>
          <a:p>
            <a:pPr marL="742950" lvl="1" indent="-285750">
              <a:spcBef>
                <a:spcPct val="20000"/>
              </a:spcBef>
              <a:buClr>
                <a:schemeClr val="folHlink"/>
              </a:buClr>
              <a:buSzPct val="55000"/>
              <a:buFont typeface="Wingdings" pitchFamily="2" charset="2"/>
              <a:buBlip>
                <a:blip r:embed="rId4"/>
              </a:buBlip>
              <a:defRPr/>
            </a:pPr>
            <a:r>
              <a:rPr lang="en-US" sz="2800" dirty="0">
                <a:latin typeface="Tahoma" pitchFamily="34" charset="0"/>
              </a:rPr>
              <a:t>Confusion</a:t>
            </a:r>
          </a:p>
          <a:p>
            <a:pPr marL="742950" lvl="1" indent="-285750">
              <a:spcBef>
                <a:spcPct val="20000"/>
              </a:spcBef>
              <a:buClr>
                <a:schemeClr val="folHlink"/>
              </a:buClr>
              <a:buSzPct val="55000"/>
              <a:buFont typeface="Wingdings" pitchFamily="2" charset="2"/>
              <a:buBlip>
                <a:blip r:embed="rId4"/>
              </a:buBlip>
              <a:defRPr/>
            </a:pPr>
            <a:r>
              <a:rPr lang="en-US" sz="2800" dirty="0">
                <a:latin typeface="Tahoma" pitchFamily="34" charset="0"/>
              </a:rPr>
              <a:t>Feeling faint</a:t>
            </a:r>
          </a:p>
          <a:p>
            <a:pPr marL="742950" lvl="1" indent="-285750">
              <a:spcBef>
                <a:spcPct val="20000"/>
              </a:spcBef>
              <a:buClr>
                <a:schemeClr val="folHlink"/>
              </a:buClr>
              <a:buSzPct val="55000"/>
              <a:buFont typeface="Wingdings" pitchFamily="2" charset="2"/>
              <a:buBlip>
                <a:blip r:embed="rId4"/>
              </a:buBlip>
              <a:defRPr/>
            </a:pPr>
            <a:endParaRPr lang="en-US" sz="2800" dirty="0">
              <a:latin typeface="Tahoma" pitchFamily="34" charset="0"/>
            </a:endParaRPr>
          </a:p>
        </p:txBody>
      </p:sp>
      <p:pic>
        <p:nvPicPr>
          <p:cNvPr id="95237" name="Picture 1029" descr="fatigue_6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38018" y="1424781"/>
            <a:ext cx="1743075"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dirty="0" smtClean="0"/>
              <a:t>Hypoglycemic Symptoms</a:t>
            </a:r>
            <a:endParaRPr lang="en-US" dirty="0"/>
          </a:p>
        </p:txBody>
      </p:sp>
    </p:spTree>
    <p:custDataLst>
      <p:tags r:id="rId1"/>
    </p:custDataLst>
    <p:extLst>
      <p:ext uri="{BB962C8B-B14F-4D97-AF65-F5344CB8AC3E}">
        <p14:creationId xmlns:p14="http://schemas.microsoft.com/office/powerpoint/2010/main" val="1829699961"/>
      </p:ext>
    </p:extLst>
  </p:cSld>
  <p:clrMapOvr>
    <a:masterClrMapping/>
  </p:clrMapOvr>
  <p:transition/>
  <p:timing>
    <p:tnLst>
      <p:par>
        <p:cTn id="1" dur="indefinite" restart="never" nodeType="tmRoot"/>
      </p:par>
    </p:tnLst>
  </p:timing>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63" name="Rectangle 3"/>
          <p:cNvSpPr>
            <a:spLocks noGrp="1" noChangeArrowheads="1"/>
          </p:cNvSpPr>
          <p:nvPr>
            <p:ph sz="quarter" idx="1"/>
          </p:nvPr>
        </p:nvSpPr>
        <p:spPr>
          <a:xfrm>
            <a:off x="457200" y="1219200"/>
            <a:ext cx="6477000" cy="4937760"/>
          </a:xfrm>
        </p:spPr>
        <p:txBody>
          <a:bodyPr lIns="90477" tIns="44445" rIns="90477" bIns="44445"/>
          <a:lstStyle/>
          <a:p>
            <a:pPr eaLnBrk="1" hangingPunct="1">
              <a:defRPr/>
            </a:pPr>
            <a:r>
              <a:rPr lang="en-US" dirty="0" smtClean="0"/>
              <a:t>If blood glucose </a:t>
            </a:r>
            <a:r>
              <a:rPr lang="en-US" b="1" dirty="0" smtClean="0"/>
              <a:t>70</a:t>
            </a:r>
            <a:r>
              <a:rPr lang="en-US" sz="2800" dirty="0" smtClean="0"/>
              <a:t>mg/dl</a:t>
            </a:r>
            <a:r>
              <a:rPr lang="en-US" dirty="0" smtClean="0"/>
              <a:t> or below:</a:t>
            </a:r>
          </a:p>
          <a:p>
            <a:pPr lvl="1" eaLnBrk="1" hangingPunct="1">
              <a:buSzPct val="75000"/>
              <a:buFont typeface="Monotype Sorts" pitchFamily="2" charset="2"/>
              <a:buBlip>
                <a:blip r:embed="rId3"/>
              </a:buBlip>
              <a:defRPr/>
            </a:pPr>
            <a:r>
              <a:rPr lang="en-US" sz="2400" dirty="0" smtClean="0"/>
              <a:t>10-15 </a:t>
            </a:r>
            <a:r>
              <a:rPr lang="en-US" sz="2400" dirty="0" err="1" smtClean="0"/>
              <a:t>gms</a:t>
            </a:r>
            <a:r>
              <a:rPr lang="en-US" sz="2400" dirty="0" smtClean="0"/>
              <a:t> of carb to raise BG 30 - 45</a:t>
            </a:r>
            <a:r>
              <a:rPr lang="en-US" sz="3200" dirty="0" smtClean="0"/>
              <a:t>mg/dl</a:t>
            </a:r>
            <a:endParaRPr lang="en-US" sz="2400" dirty="0" smtClean="0"/>
          </a:p>
          <a:p>
            <a:pPr eaLnBrk="1" hangingPunct="1">
              <a:buFont typeface="Monotype Sorts" pitchFamily="2" charset="2"/>
              <a:buBlip>
                <a:blip r:embed="rId4"/>
              </a:buBlip>
              <a:defRPr/>
            </a:pPr>
            <a:r>
              <a:rPr lang="en-US" dirty="0" smtClean="0"/>
              <a:t>Retest in 15 minutes, if still low, treat again, even without symptoms</a:t>
            </a:r>
          </a:p>
          <a:p>
            <a:pPr eaLnBrk="1" hangingPunct="1">
              <a:buFont typeface="Monotype Sorts" pitchFamily="2" charset="2"/>
              <a:buBlip>
                <a:blip r:embed="rId4"/>
              </a:buBlip>
              <a:defRPr/>
            </a:pPr>
            <a:r>
              <a:rPr lang="en-US" dirty="0" smtClean="0"/>
              <a:t>Follow with usual meal or snack</a:t>
            </a:r>
          </a:p>
          <a:p>
            <a:pPr eaLnBrk="1" hangingPunct="1">
              <a:buFont typeface="Monotype Sorts" pitchFamily="2" charset="2"/>
              <a:buBlip>
                <a:blip r:embed="rId4"/>
              </a:buBlip>
              <a:defRPr/>
            </a:pPr>
            <a:r>
              <a:rPr lang="en-US" dirty="0" smtClean="0"/>
              <a:t>If BG less than 40, allow recovery time</a:t>
            </a:r>
          </a:p>
          <a:p>
            <a:pPr eaLnBrk="1" hangingPunct="1">
              <a:buFont typeface="Monotype Sorts" pitchFamily="2" charset="2"/>
              <a:buNone/>
              <a:defRPr/>
            </a:pPr>
            <a:endParaRPr lang="en-US" dirty="0" smtClean="0"/>
          </a:p>
        </p:txBody>
      </p:sp>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898783" y="1447800"/>
            <a:ext cx="1516075" cy="1815998"/>
          </a:xfrm>
          <a:prstGeom prst="rect">
            <a:avLst/>
          </a:prstGeom>
        </p:spPr>
      </p:pic>
      <p:sp>
        <p:nvSpPr>
          <p:cNvPr id="2" name="Title 1"/>
          <p:cNvSpPr>
            <a:spLocks noGrp="1"/>
          </p:cNvSpPr>
          <p:nvPr>
            <p:ph type="title"/>
          </p:nvPr>
        </p:nvSpPr>
        <p:spPr/>
        <p:txBody>
          <a:bodyPr/>
          <a:lstStyle/>
          <a:p>
            <a:r>
              <a:rPr lang="en-US" dirty="0" smtClean="0"/>
              <a:t>Treatment of Hypoglycemia</a:t>
            </a:r>
            <a:endParaRPr lang="en-US" dirty="0"/>
          </a:p>
        </p:txBody>
      </p:sp>
    </p:spTree>
    <p:custDataLst>
      <p:tags r:id="rId1"/>
    </p:custDataLst>
    <p:extLst>
      <p:ext uri="{BB962C8B-B14F-4D97-AF65-F5344CB8AC3E}">
        <p14:creationId xmlns:p14="http://schemas.microsoft.com/office/powerpoint/2010/main" val="1859346235"/>
      </p:ext>
    </p:extLst>
  </p:cSld>
  <p:clrMapOvr>
    <a:masterClrMapping/>
  </p:clrMapOvr>
  <p:transition/>
  <p:timing>
    <p:tnLst>
      <p:par>
        <p:cTn id="1" dur="indefinite" restart="never" nodeType="tmRoot"/>
      </p:par>
    </p:tnLst>
  </p:timing>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2"/>
          <p:cNvSpPr>
            <a:spLocks noGrp="1" noChangeArrowheads="1"/>
          </p:cNvSpPr>
          <p:nvPr>
            <p:ph type="title"/>
          </p:nvPr>
        </p:nvSpPr>
        <p:spPr/>
        <p:txBody>
          <a:bodyPr/>
          <a:lstStyle/>
          <a:p>
            <a:pPr eaLnBrk="1" hangingPunct="1"/>
            <a:r>
              <a:rPr lang="en-US" smtClean="0"/>
              <a:t>15 - 20 Gms Carb Sources</a:t>
            </a:r>
          </a:p>
        </p:txBody>
      </p:sp>
      <p:sp>
        <p:nvSpPr>
          <p:cNvPr id="1321987" name="Rectangle 3"/>
          <p:cNvSpPr>
            <a:spLocks noGrp="1" noChangeArrowheads="1"/>
          </p:cNvSpPr>
          <p:nvPr>
            <p:ph sz="quarter" idx="1"/>
          </p:nvPr>
        </p:nvSpPr>
        <p:spPr>
          <a:xfrm>
            <a:off x="685800" y="1219200"/>
            <a:ext cx="8001000" cy="4937760"/>
          </a:xfrm>
        </p:spPr>
        <p:txBody>
          <a:bodyPr>
            <a:normAutofit/>
          </a:bodyPr>
          <a:lstStyle/>
          <a:p>
            <a:pPr eaLnBrk="1" hangingPunct="1">
              <a:buFont typeface="Wingdings" pitchFamily="2" charset="2"/>
              <a:buBlip>
                <a:blip r:embed="rId4"/>
              </a:buBlip>
              <a:defRPr/>
            </a:pPr>
            <a:r>
              <a:rPr lang="en-US" dirty="0" smtClean="0"/>
              <a:t> 3 - 4 Glucose Tablets</a:t>
            </a:r>
          </a:p>
          <a:p>
            <a:pPr eaLnBrk="1" hangingPunct="1">
              <a:buFont typeface="Wingdings" pitchFamily="2" charset="2"/>
              <a:buBlip>
                <a:blip r:embed="rId4"/>
              </a:buBlip>
              <a:defRPr/>
            </a:pPr>
            <a:r>
              <a:rPr lang="en-US" dirty="0" smtClean="0"/>
              <a:t> 8 - 10 Lifesavers candy</a:t>
            </a:r>
          </a:p>
          <a:p>
            <a:pPr eaLnBrk="1" hangingPunct="1">
              <a:buFont typeface="Wingdings" pitchFamily="2" charset="2"/>
              <a:buBlip>
                <a:blip r:embed="rId4"/>
              </a:buBlip>
              <a:defRPr/>
            </a:pPr>
            <a:r>
              <a:rPr lang="en-US" dirty="0" smtClean="0"/>
              <a:t> 8 - 10 Hard candies</a:t>
            </a:r>
          </a:p>
          <a:p>
            <a:pPr eaLnBrk="1" hangingPunct="1">
              <a:buFont typeface="Wingdings" pitchFamily="2" charset="2"/>
              <a:buBlip>
                <a:blip r:embed="rId4"/>
              </a:buBlip>
              <a:defRPr/>
            </a:pPr>
            <a:r>
              <a:rPr lang="en-US" dirty="0" smtClean="0"/>
              <a:t> 2 Tablespoons Raisins</a:t>
            </a:r>
          </a:p>
          <a:p>
            <a:pPr eaLnBrk="1" hangingPunct="1">
              <a:buFont typeface="Wingdings" pitchFamily="2" charset="2"/>
              <a:buBlip>
                <a:blip r:embed="rId4"/>
              </a:buBlip>
              <a:defRPr/>
            </a:pPr>
            <a:r>
              <a:rPr lang="en-US" dirty="0" smtClean="0"/>
              <a:t> 4 - 6 </a:t>
            </a:r>
            <a:r>
              <a:rPr lang="en-US" dirty="0" err="1" smtClean="0"/>
              <a:t>oz’s</a:t>
            </a:r>
            <a:r>
              <a:rPr lang="en-US" dirty="0" smtClean="0"/>
              <a:t> </a:t>
            </a:r>
            <a:r>
              <a:rPr lang="en-US" dirty="0" err="1" smtClean="0"/>
              <a:t>Nondiet</a:t>
            </a:r>
            <a:r>
              <a:rPr lang="en-US" dirty="0" smtClean="0"/>
              <a:t> soda</a:t>
            </a:r>
          </a:p>
          <a:p>
            <a:pPr eaLnBrk="1" hangingPunct="1">
              <a:buFont typeface="Wingdings" pitchFamily="2" charset="2"/>
              <a:buBlip>
                <a:blip r:embed="rId4"/>
              </a:buBlip>
              <a:defRPr/>
            </a:pPr>
            <a:r>
              <a:rPr lang="en-US" dirty="0" smtClean="0"/>
              <a:t> 4 - 6 </a:t>
            </a:r>
            <a:r>
              <a:rPr lang="en-US" dirty="0" err="1" smtClean="0"/>
              <a:t>oz’s</a:t>
            </a:r>
            <a:r>
              <a:rPr lang="en-US" dirty="0" smtClean="0"/>
              <a:t> Fruit Juice</a:t>
            </a:r>
          </a:p>
          <a:p>
            <a:pPr eaLnBrk="1" hangingPunct="1">
              <a:buFont typeface="Wingdings" pitchFamily="2" charset="2"/>
              <a:buBlip>
                <a:blip r:embed="rId4"/>
              </a:buBlip>
              <a:defRPr/>
            </a:pPr>
            <a:r>
              <a:rPr lang="en-US" dirty="0" smtClean="0"/>
              <a:t> 8 </a:t>
            </a:r>
            <a:r>
              <a:rPr lang="en-US" dirty="0" err="1" smtClean="0"/>
              <a:t>oz</a:t>
            </a:r>
            <a:r>
              <a:rPr lang="en-US" dirty="0" smtClean="0"/>
              <a:t> Milk (non fat)</a:t>
            </a:r>
          </a:p>
        </p:txBody>
      </p:sp>
      <p:graphicFrame>
        <p:nvGraphicFramePr>
          <p:cNvPr id="1898496" name="Object 1024"/>
          <p:cNvGraphicFramePr>
            <a:graphicFrameLocks noGrp="1" noChangeAspect="1"/>
          </p:cNvGraphicFramePr>
          <p:nvPr>
            <p:ph type="clipArt" sz="half" idx="4294967295"/>
            <p:extLst>
              <p:ext uri="{D42A27DB-BD31-4B8C-83A1-F6EECF244321}">
                <p14:modId xmlns:p14="http://schemas.microsoft.com/office/powerpoint/2010/main" val="243123793"/>
              </p:ext>
            </p:extLst>
          </p:nvPr>
        </p:nvGraphicFramePr>
        <p:xfrm>
          <a:off x="5181600" y="1600200"/>
          <a:ext cx="3208337" cy="3714750"/>
        </p:xfrm>
        <a:graphic>
          <a:graphicData uri="http://schemas.openxmlformats.org/presentationml/2006/ole">
            <mc:AlternateContent xmlns:mc="http://schemas.openxmlformats.org/markup-compatibility/2006">
              <mc:Choice xmlns:v="urn:schemas-microsoft-com:vml" Requires="v">
                <p:oleObj spid="_x0000_s69705" name="Clip" r:id="rId5" imgW="2622260" imgH="2598524" progId="MS_ClipArt_Gallery.5">
                  <p:embed/>
                </p:oleObj>
              </mc:Choice>
              <mc:Fallback>
                <p:oleObj name="Clip" r:id="rId5" imgW="2622260" imgH="2598524" progId="MS_ClipArt_Gallery.5">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81600" y="1600200"/>
                        <a:ext cx="3208337" cy="3714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custDataLst>
      <p:tags r:id="rId2"/>
    </p:custDataLst>
    <p:extLst>
      <p:ext uri="{BB962C8B-B14F-4D97-AF65-F5344CB8AC3E}">
        <p14:creationId xmlns:p14="http://schemas.microsoft.com/office/powerpoint/2010/main" val="307182302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nodeType="clickEffect">
                                  <p:stCondLst>
                                    <p:cond delay="0"/>
                                  </p:stCondLst>
                                  <p:childTnLst>
                                    <p:set>
                                      <p:cBhvr>
                                        <p:cTn id="6" dur="1" fill="hold">
                                          <p:stCondLst>
                                            <p:cond delay="0"/>
                                          </p:stCondLst>
                                        </p:cTn>
                                        <p:tgtEl>
                                          <p:spTgt spid="1898496"/>
                                        </p:tgtEl>
                                        <p:attrNameLst>
                                          <p:attrName>style.visibility</p:attrName>
                                        </p:attrNameLst>
                                      </p:cBhvr>
                                      <p:to>
                                        <p:strVal val="visible"/>
                                      </p:to>
                                    </p:set>
                                    <p:anim calcmode="lin" valueType="num">
                                      <p:cBhvr additive="base">
                                        <p:cTn id="7" dur="3000" fill="hold"/>
                                        <p:tgtEl>
                                          <p:spTgt spid="1898496"/>
                                        </p:tgtEl>
                                        <p:attrNameLst>
                                          <p:attrName>ppt_x</p:attrName>
                                        </p:attrNameLst>
                                      </p:cBhvr>
                                      <p:tavLst>
                                        <p:tav tm="0">
                                          <p:val>
                                            <p:strVal val="#ppt_x"/>
                                          </p:val>
                                        </p:tav>
                                        <p:tav tm="100000">
                                          <p:val>
                                            <p:strVal val="#ppt_x"/>
                                          </p:val>
                                        </p:tav>
                                      </p:tavLst>
                                    </p:anim>
                                    <p:anim calcmode="lin" valueType="num">
                                      <p:cBhvr additive="base">
                                        <p:cTn id="8" dur="3000" fill="hold"/>
                                        <p:tgtEl>
                                          <p:spTgt spid="1898496"/>
                                        </p:tgtEl>
                                        <p:attrNameLst>
                                          <p:attrName>ppt_y</p:attrName>
                                        </p:attrNameLst>
                                      </p:cBhvr>
                                      <p:tavLst>
                                        <p:tav tm="0">
                                          <p:val>
                                            <p:strVal val="0-#ppt_h/2"/>
                                          </p:val>
                                        </p:tav>
                                        <p:tav tm="100000">
                                          <p:val>
                                            <p:strVal val="#ppt_y"/>
                                          </p:val>
                                        </p:tav>
                                      </p:tavLst>
                                    </p:anim>
                                  </p:childTnLst>
                                </p:cTn>
                              </p:par>
                            </p:childTnLst>
                          </p:cTn>
                        </p:par>
                        <p:par>
                          <p:cTn id="9" fill="hold" nodeType="afterGroup">
                            <p:stCondLst>
                              <p:cond delay="3000"/>
                            </p:stCondLst>
                            <p:childTnLst>
                              <p:par>
                                <p:cTn id="10" presetID="8" presetClass="emph" presetSubtype="0" fill="hold" nodeType="afterEffect">
                                  <p:stCondLst>
                                    <p:cond delay="0"/>
                                  </p:stCondLst>
                                  <p:childTnLst>
                                    <p:animRot by="21600000">
                                      <p:cBhvr>
                                        <p:cTn id="11" dur="2000" fill="hold"/>
                                        <p:tgtEl>
                                          <p:spTgt spid="189849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t>What questions?</a:t>
            </a:r>
            <a:endParaRPr lang="en-US" dirty="0"/>
          </a:p>
        </p:txBody>
      </p:sp>
      <p:sp>
        <p:nvSpPr>
          <p:cNvPr id="3" name="Content Placeholder 2"/>
          <p:cNvSpPr>
            <a:spLocks noGrp="1"/>
          </p:cNvSpPr>
          <p:nvPr>
            <p:ph sz="quarter" idx="1"/>
          </p:nvPr>
        </p:nvSpPr>
        <p:spPr/>
        <p:txBody>
          <a:bodyPr/>
          <a:lstStyle/>
          <a:p>
            <a:pPr>
              <a:defRPr/>
            </a:pPr>
            <a:r>
              <a:rPr lang="en-US" sz="4000" dirty="0" smtClean="0"/>
              <a:t>72 </a:t>
            </a:r>
            <a:r>
              <a:rPr lang="en-US" sz="4000" dirty="0" err="1" smtClean="0"/>
              <a:t>yr</a:t>
            </a:r>
            <a:r>
              <a:rPr lang="en-US" sz="4000" dirty="0" smtClean="0"/>
              <a:t> old, thin, lives alone, A1c 7.3%.  History of MI, stroke.  DM for 12 </a:t>
            </a:r>
            <a:r>
              <a:rPr lang="en-US" sz="4000" dirty="0" err="1" smtClean="0"/>
              <a:t>yrs</a:t>
            </a:r>
            <a:r>
              <a:rPr lang="en-US" sz="4000" dirty="0" smtClean="0"/>
              <a:t>, “diet controlled”. Limited income. </a:t>
            </a:r>
            <a:r>
              <a:rPr lang="en-US" sz="4000" dirty="0" err="1" smtClean="0"/>
              <a:t>Creat</a:t>
            </a:r>
            <a:r>
              <a:rPr lang="en-US" sz="4000" dirty="0" smtClean="0"/>
              <a:t> 1.4.</a:t>
            </a:r>
          </a:p>
          <a:p>
            <a:pPr>
              <a:defRPr/>
            </a:pPr>
            <a:endParaRPr lang="en-US" dirty="0"/>
          </a:p>
        </p:txBody>
      </p:sp>
      <p:pic>
        <p:nvPicPr>
          <p:cNvPr id="43013" name="Picture 6" descr="C:\Users\bev\AppData\Local\Microsoft\Windows\Temporary Internet Files\Content.IE5\LT7NGBCU\MP900442402[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62400" y="3276600"/>
            <a:ext cx="3771900"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22468476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2"/>
          <p:cNvSpPr>
            <a:spLocks noGrp="1" noChangeArrowheads="1"/>
          </p:cNvSpPr>
          <p:nvPr>
            <p:ph type="title"/>
          </p:nvPr>
        </p:nvSpPr>
        <p:spPr>
          <a:xfrm>
            <a:off x="457200" y="152400"/>
            <a:ext cx="8229600" cy="1600200"/>
          </a:xfrm>
        </p:spPr>
        <p:txBody>
          <a:bodyPr>
            <a:normAutofit/>
          </a:bodyPr>
          <a:lstStyle/>
          <a:p>
            <a:pPr eaLnBrk="1" hangingPunct="1">
              <a:defRPr/>
            </a:pPr>
            <a:r>
              <a:rPr lang="en-US" sz="4000" dirty="0" smtClean="0"/>
              <a:t>DPP-4 Inhibitors – </a:t>
            </a:r>
            <a:r>
              <a:rPr lang="en-US" sz="3200" dirty="0" smtClean="0"/>
              <a:t>“</a:t>
            </a:r>
            <a:r>
              <a:rPr lang="en-US" sz="3200" dirty="0" err="1" smtClean="0"/>
              <a:t>Incretin</a:t>
            </a:r>
            <a:r>
              <a:rPr lang="en-US" sz="3200" dirty="0" smtClean="0"/>
              <a:t> Enhancers”</a:t>
            </a:r>
            <a:r>
              <a:rPr lang="en-US" sz="4000" dirty="0" smtClean="0">
                <a:solidFill>
                  <a:schemeClr val="folHlink"/>
                </a:solidFill>
              </a:rPr>
              <a:t> </a:t>
            </a:r>
            <a:br>
              <a:rPr lang="en-US" sz="4000" dirty="0" smtClean="0">
                <a:solidFill>
                  <a:schemeClr val="folHlink"/>
                </a:solidFill>
              </a:rPr>
            </a:br>
            <a:r>
              <a:rPr lang="en-US" sz="2200" dirty="0" smtClean="0">
                <a:solidFill>
                  <a:schemeClr val="tx1"/>
                </a:solidFill>
              </a:rPr>
              <a:t>Januvia (</a:t>
            </a:r>
            <a:r>
              <a:rPr lang="en-US" sz="2200" dirty="0" err="1" smtClean="0">
                <a:solidFill>
                  <a:schemeClr val="tx1"/>
                </a:solidFill>
              </a:rPr>
              <a:t>sitagliptin</a:t>
            </a:r>
            <a:r>
              <a:rPr lang="en-US" sz="2200" dirty="0" smtClean="0">
                <a:solidFill>
                  <a:schemeClr val="tx1"/>
                </a:solidFill>
              </a:rPr>
              <a:t>) – </a:t>
            </a:r>
            <a:r>
              <a:rPr lang="en-US" sz="2200" dirty="0" err="1" smtClean="0">
                <a:solidFill>
                  <a:schemeClr val="tx1"/>
                </a:solidFill>
              </a:rPr>
              <a:t>Tradjenta</a:t>
            </a:r>
            <a:r>
              <a:rPr lang="en-US" sz="2200" dirty="0" smtClean="0">
                <a:solidFill>
                  <a:schemeClr val="tx1"/>
                </a:solidFill>
              </a:rPr>
              <a:t> (</a:t>
            </a:r>
            <a:r>
              <a:rPr lang="en-US" sz="2200" dirty="0" err="1" smtClean="0">
                <a:solidFill>
                  <a:schemeClr val="tx1"/>
                </a:solidFill>
              </a:rPr>
              <a:t>linagliptin</a:t>
            </a:r>
            <a:r>
              <a:rPr lang="en-US" sz="2200" dirty="0" smtClean="0">
                <a:solidFill>
                  <a:schemeClr val="tx1"/>
                </a:solidFill>
              </a:rPr>
              <a:t>) </a:t>
            </a:r>
            <a:br>
              <a:rPr lang="en-US" sz="2200" dirty="0" smtClean="0">
                <a:solidFill>
                  <a:schemeClr val="tx1"/>
                </a:solidFill>
              </a:rPr>
            </a:br>
            <a:r>
              <a:rPr lang="en-US" sz="2200" dirty="0" err="1" smtClean="0">
                <a:solidFill>
                  <a:schemeClr val="tx1"/>
                </a:solidFill>
              </a:rPr>
              <a:t>Onglyza</a:t>
            </a:r>
            <a:r>
              <a:rPr lang="en-US" sz="2200" dirty="0" smtClean="0">
                <a:solidFill>
                  <a:schemeClr val="tx1"/>
                </a:solidFill>
              </a:rPr>
              <a:t> (</a:t>
            </a:r>
            <a:r>
              <a:rPr lang="en-US" sz="2200" dirty="0" err="1" smtClean="0">
                <a:solidFill>
                  <a:schemeClr val="tx1"/>
                </a:solidFill>
              </a:rPr>
              <a:t>saxagliptin</a:t>
            </a:r>
            <a:r>
              <a:rPr lang="en-US" sz="2200" dirty="0" smtClean="0">
                <a:solidFill>
                  <a:schemeClr val="tx1"/>
                </a:solidFill>
              </a:rPr>
              <a:t>)  </a:t>
            </a:r>
            <a:r>
              <a:rPr lang="en-US" sz="2200" dirty="0" err="1" smtClean="0">
                <a:solidFill>
                  <a:schemeClr val="tx1"/>
                </a:solidFill>
              </a:rPr>
              <a:t>Nesina</a:t>
            </a:r>
            <a:r>
              <a:rPr lang="en-US" sz="2200" dirty="0" smtClean="0">
                <a:solidFill>
                  <a:schemeClr val="tx1"/>
                </a:solidFill>
              </a:rPr>
              <a:t> (</a:t>
            </a:r>
            <a:r>
              <a:rPr lang="en-US" sz="2200" dirty="0" err="1" smtClean="0">
                <a:solidFill>
                  <a:schemeClr val="tx1"/>
                </a:solidFill>
              </a:rPr>
              <a:t>alogliptin</a:t>
            </a:r>
            <a:r>
              <a:rPr lang="en-US" sz="2200" dirty="0" smtClean="0">
                <a:solidFill>
                  <a:schemeClr val="tx1"/>
                </a:solidFill>
              </a:rPr>
              <a:t>) </a:t>
            </a:r>
            <a:endParaRPr lang="en-US" sz="2000" dirty="0" smtClean="0">
              <a:solidFill>
                <a:schemeClr val="tx1"/>
              </a:solidFill>
            </a:endParaRPr>
          </a:p>
        </p:txBody>
      </p:sp>
      <p:sp>
        <p:nvSpPr>
          <p:cNvPr id="1511427" name="Rectangle 3"/>
          <p:cNvSpPr>
            <a:spLocks noGrp="1" noChangeArrowheads="1"/>
          </p:cNvSpPr>
          <p:nvPr>
            <p:ph sz="quarter" idx="1"/>
          </p:nvPr>
        </p:nvSpPr>
        <p:spPr>
          <a:xfrm>
            <a:off x="457200" y="1981200"/>
            <a:ext cx="8229600" cy="4175760"/>
          </a:xfrm>
        </p:spPr>
        <p:txBody>
          <a:bodyPr/>
          <a:lstStyle/>
          <a:p>
            <a:pPr eaLnBrk="1" hangingPunct="1">
              <a:lnSpc>
                <a:spcPct val="80000"/>
              </a:lnSpc>
              <a:defRPr/>
            </a:pPr>
            <a:r>
              <a:rPr lang="en-US" b="1" dirty="0" smtClean="0"/>
              <a:t>Action:</a:t>
            </a:r>
            <a:r>
              <a:rPr lang="en-US" dirty="0" smtClean="0"/>
              <a:t> </a:t>
            </a:r>
          </a:p>
          <a:p>
            <a:pPr lvl="1" eaLnBrk="1" hangingPunct="1">
              <a:lnSpc>
                <a:spcPct val="80000"/>
              </a:lnSpc>
              <a:defRPr/>
            </a:pPr>
            <a:r>
              <a:rPr lang="en-US" sz="2800" dirty="0" smtClean="0"/>
              <a:t>Increase insulin release w/ meals</a:t>
            </a:r>
          </a:p>
          <a:p>
            <a:pPr lvl="1" eaLnBrk="1" hangingPunct="1">
              <a:lnSpc>
                <a:spcPct val="80000"/>
              </a:lnSpc>
              <a:defRPr/>
            </a:pPr>
            <a:r>
              <a:rPr lang="en-US" sz="2800" dirty="0" smtClean="0"/>
              <a:t>Suppress glucagon</a:t>
            </a:r>
          </a:p>
          <a:p>
            <a:pPr eaLnBrk="1" hangingPunct="1">
              <a:lnSpc>
                <a:spcPct val="80000"/>
              </a:lnSpc>
              <a:defRPr/>
            </a:pPr>
            <a:r>
              <a:rPr lang="en-US" b="1" dirty="0" smtClean="0"/>
              <a:t>Dosing</a:t>
            </a:r>
            <a:r>
              <a:rPr lang="en-US" dirty="0" smtClean="0"/>
              <a:t>: 	</a:t>
            </a:r>
            <a:r>
              <a:rPr lang="en-US" sz="2800" dirty="0" smtClean="0"/>
              <a:t>Januvia – 100mg a day </a:t>
            </a:r>
          </a:p>
          <a:p>
            <a:pPr lvl="4" eaLnBrk="1" hangingPunct="1">
              <a:lnSpc>
                <a:spcPct val="80000"/>
              </a:lnSpc>
              <a:buFont typeface="Wingdings" pitchFamily="2" charset="2"/>
              <a:buNone/>
              <a:defRPr/>
            </a:pPr>
            <a:r>
              <a:rPr lang="en-US" sz="2800" dirty="0" smtClean="0"/>
              <a:t> 		</a:t>
            </a:r>
            <a:r>
              <a:rPr lang="en-US" sz="2800" dirty="0" err="1" smtClean="0"/>
              <a:t>Onglyza</a:t>
            </a:r>
            <a:r>
              <a:rPr lang="en-US" sz="2800" dirty="0" smtClean="0"/>
              <a:t> – up to 5mg a day </a:t>
            </a:r>
          </a:p>
          <a:p>
            <a:pPr lvl="4" eaLnBrk="1" hangingPunct="1">
              <a:lnSpc>
                <a:spcPct val="80000"/>
              </a:lnSpc>
              <a:buFont typeface="Wingdings" pitchFamily="2" charset="2"/>
              <a:buNone/>
              <a:defRPr/>
            </a:pPr>
            <a:r>
              <a:rPr lang="en-US" sz="2800" dirty="0" smtClean="0"/>
              <a:t> 		</a:t>
            </a:r>
            <a:r>
              <a:rPr lang="en-US" sz="2800" dirty="0" err="1" smtClean="0"/>
              <a:t>Tradjenta</a:t>
            </a:r>
            <a:r>
              <a:rPr lang="en-US" sz="2800" dirty="0" smtClean="0"/>
              <a:t> – 5mg a day</a:t>
            </a:r>
          </a:p>
          <a:p>
            <a:pPr lvl="4" eaLnBrk="1" hangingPunct="1">
              <a:lnSpc>
                <a:spcPct val="80000"/>
              </a:lnSpc>
              <a:buFont typeface="Wingdings" pitchFamily="2" charset="2"/>
              <a:buNone/>
              <a:defRPr/>
            </a:pPr>
            <a:r>
              <a:rPr lang="en-US" sz="2800" dirty="0">
                <a:solidFill>
                  <a:srgbClr val="FF0000"/>
                </a:solidFill>
              </a:rPr>
              <a:t> </a:t>
            </a:r>
            <a:r>
              <a:rPr lang="en-US" sz="2800" dirty="0" smtClean="0">
                <a:solidFill>
                  <a:srgbClr val="FF0000"/>
                </a:solidFill>
              </a:rPr>
              <a:t>		</a:t>
            </a:r>
            <a:r>
              <a:rPr lang="en-US" sz="2800" dirty="0" err="1" smtClean="0"/>
              <a:t>Nesina</a:t>
            </a:r>
            <a:r>
              <a:rPr lang="en-US" sz="2800" dirty="0" smtClean="0"/>
              <a:t> – up to 25 mg a day</a:t>
            </a:r>
          </a:p>
          <a:p>
            <a:pPr eaLnBrk="1" hangingPunct="1">
              <a:lnSpc>
                <a:spcPct val="80000"/>
              </a:lnSpc>
              <a:defRPr/>
            </a:pPr>
            <a:r>
              <a:rPr lang="en-US" b="1" dirty="0" smtClean="0"/>
              <a:t>Efficacy:</a:t>
            </a:r>
            <a:r>
              <a:rPr lang="en-US" dirty="0" smtClean="0"/>
              <a:t> 	Decreases A1c by 0.6 -0.8% </a:t>
            </a:r>
          </a:p>
          <a:p>
            <a:pPr eaLnBrk="1" hangingPunct="1">
              <a:lnSpc>
                <a:spcPct val="80000"/>
              </a:lnSpc>
              <a:defRPr/>
            </a:pPr>
            <a:r>
              <a:rPr lang="en-US" b="1" dirty="0" smtClean="0"/>
              <a:t>Indication</a:t>
            </a:r>
            <a:r>
              <a:rPr lang="en-US" sz="2800" dirty="0" smtClean="0"/>
              <a:t>: </a:t>
            </a:r>
            <a:r>
              <a:rPr lang="en-US" dirty="0" smtClean="0"/>
              <a:t>For type 2s</a:t>
            </a:r>
            <a:endParaRPr lang="en-US" sz="2800" dirty="0" smtClean="0"/>
          </a:p>
        </p:txBody>
      </p:sp>
    </p:spTree>
    <p:custDataLst>
      <p:tags r:id="rId1"/>
    </p:custDataLst>
    <p:extLst>
      <p:ext uri="{BB962C8B-B14F-4D97-AF65-F5344CB8AC3E}">
        <p14:creationId xmlns:p14="http://schemas.microsoft.com/office/powerpoint/2010/main" val="4162465916"/>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afterEffect">
                                  <p:stCondLst>
                                    <p:cond delay="0"/>
                                  </p:stCondLst>
                                  <p:childTnLst>
                                    <p:set>
                                      <p:cBhvr>
                                        <p:cTn id="6" dur="1" fill="hold">
                                          <p:stCondLst>
                                            <p:cond delay="0"/>
                                          </p:stCondLst>
                                        </p:cTn>
                                        <p:tgtEl>
                                          <p:spTgt spid="1511427">
                                            <p:txEl>
                                              <p:pRg st="0" end="0"/>
                                            </p:txEl>
                                          </p:spTgt>
                                        </p:tgtEl>
                                        <p:attrNameLst>
                                          <p:attrName>style.visibility</p:attrName>
                                        </p:attrNameLst>
                                      </p:cBhvr>
                                      <p:to>
                                        <p:strVal val="visible"/>
                                      </p:to>
                                    </p:set>
                                    <p:anim calcmode="lin" valueType="num">
                                      <p:cBhvr additive="base">
                                        <p:cTn id="7" dur="3000" fill="hold"/>
                                        <p:tgtEl>
                                          <p:spTgt spid="1511427">
                                            <p:txEl>
                                              <p:pRg st="0" end="0"/>
                                            </p:txEl>
                                          </p:spTgt>
                                        </p:tgtEl>
                                        <p:attrNameLst>
                                          <p:attrName>ppt_x</p:attrName>
                                        </p:attrNameLst>
                                      </p:cBhvr>
                                      <p:tavLst>
                                        <p:tav tm="0">
                                          <p:val>
                                            <p:strVal val="#ppt_x"/>
                                          </p:val>
                                        </p:tav>
                                        <p:tav tm="100000">
                                          <p:val>
                                            <p:strVal val="#ppt_x"/>
                                          </p:val>
                                        </p:tav>
                                      </p:tavLst>
                                    </p:anim>
                                    <p:anim calcmode="lin" valueType="num">
                                      <p:cBhvr additive="base">
                                        <p:cTn id="8" dur="3000" fill="hold"/>
                                        <p:tgtEl>
                                          <p:spTgt spid="1511427">
                                            <p:txEl>
                                              <p:pRg st="0" end="0"/>
                                            </p:txEl>
                                          </p:spTgt>
                                        </p:tgtEl>
                                        <p:attrNameLst>
                                          <p:attrName>ppt_y</p:attrName>
                                        </p:attrNameLst>
                                      </p:cBhvr>
                                      <p:tavLst>
                                        <p:tav tm="0">
                                          <p:val>
                                            <p:strVal val="1+#ppt_h/2"/>
                                          </p:val>
                                        </p:tav>
                                        <p:tav tm="100000">
                                          <p:val>
                                            <p:strVal val="#ppt_y"/>
                                          </p:val>
                                        </p:tav>
                                      </p:tavLst>
                                    </p:anim>
                                  </p:childTnLst>
                                </p:cTn>
                              </p:par>
                            </p:childTnLst>
                          </p:cTn>
                        </p:par>
                        <p:par>
                          <p:cTn id="9" fill="hold" nodeType="afterGroup">
                            <p:stCondLst>
                              <p:cond delay="3000"/>
                            </p:stCondLst>
                            <p:childTnLst>
                              <p:par>
                                <p:cTn id="10" presetID="2" presetClass="entr" presetSubtype="4" fill="hold" nodeType="afterEffect">
                                  <p:stCondLst>
                                    <p:cond delay="0"/>
                                  </p:stCondLst>
                                  <p:childTnLst>
                                    <p:set>
                                      <p:cBhvr>
                                        <p:cTn id="11" dur="1" fill="hold">
                                          <p:stCondLst>
                                            <p:cond delay="0"/>
                                          </p:stCondLst>
                                        </p:cTn>
                                        <p:tgtEl>
                                          <p:spTgt spid="1511427">
                                            <p:txEl>
                                              <p:pRg st="1" end="1"/>
                                            </p:txEl>
                                          </p:spTgt>
                                        </p:tgtEl>
                                        <p:attrNameLst>
                                          <p:attrName>style.visibility</p:attrName>
                                        </p:attrNameLst>
                                      </p:cBhvr>
                                      <p:to>
                                        <p:strVal val="visible"/>
                                      </p:to>
                                    </p:set>
                                    <p:anim calcmode="lin" valueType="num">
                                      <p:cBhvr additive="base">
                                        <p:cTn id="12" dur="3000" fill="hold"/>
                                        <p:tgtEl>
                                          <p:spTgt spid="1511427">
                                            <p:txEl>
                                              <p:pRg st="1" end="1"/>
                                            </p:txEl>
                                          </p:spTgt>
                                        </p:tgtEl>
                                        <p:attrNameLst>
                                          <p:attrName>ppt_x</p:attrName>
                                        </p:attrNameLst>
                                      </p:cBhvr>
                                      <p:tavLst>
                                        <p:tav tm="0">
                                          <p:val>
                                            <p:strVal val="#ppt_x"/>
                                          </p:val>
                                        </p:tav>
                                        <p:tav tm="100000">
                                          <p:val>
                                            <p:strVal val="#ppt_x"/>
                                          </p:val>
                                        </p:tav>
                                      </p:tavLst>
                                    </p:anim>
                                    <p:anim calcmode="lin" valueType="num">
                                      <p:cBhvr additive="base">
                                        <p:cTn id="13" dur="3000" fill="hold"/>
                                        <p:tgtEl>
                                          <p:spTgt spid="1511427">
                                            <p:txEl>
                                              <p:pRg st="1" end="1"/>
                                            </p:txEl>
                                          </p:spTgt>
                                        </p:tgtEl>
                                        <p:attrNameLst>
                                          <p:attrName>ppt_y</p:attrName>
                                        </p:attrNameLst>
                                      </p:cBhvr>
                                      <p:tavLst>
                                        <p:tav tm="0">
                                          <p:val>
                                            <p:strVal val="1+#ppt_h/2"/>
                                          </p:val>
                                        </p:tav>
                                        <p:tav tm="100000">
                                          <p:val>
                                            <p:strVal val="#ppt_y"/>
                                          </p:val>
                                        </p:tav>
                                      </p:tavLst>
                                    </p:anim>
                                  </p:childTnLst>
                                </p:cTn>
                              </p:par>
                            </p:childTnLst>
                          </p:cTn>
                        </p:par>
                        <p:par>
                          <p:cTn id="14" fill="hold" nodeType="afterGroup">
                            <p:stCondLst>
                              <p:cond delay="6000"/>
                            </p:stCondLst>
                            <p:childTnLst>
                              <p:par>
                                <p:cTn id="15" presetID="2" presetClass="entr" presetSubtype="4" fill="hold" nodeType="afterEffect">
                                  <p:stCondLst>
                                    <p:cond delay="0"/>
                                  </p:stCondLst>
                                  <p:childTnLst>
                                    <p:set>
                                      <p:cBhvr>
                                        <p:cTn id="16" dur="1" fill="hold">
                                          <p:stCondLst>
                                            <p:cond delay="0"/>
                                          </p:stCondLst>
                                        </p:cTn>
                                        <p:tgtEl>
                                          <p:spTgt spid="1511427">
                                            <p:txEl>
                                              <p:pRg st="2" end="2"/>
                                            </p:txEl>
                                          </p:spTgt>
                                        </p:tgtEl>
                                        <p:attrNameLst>
                                          <p:attrName>style.visibility</p:attrName>
                                        </p:attrNameLst>
                                      </p:cBhvr>
                                      <p:to>
                                        <p:strVal val="visible"/>
                                      </p:to>
                                    </p:set>
                                    <p:anim calcmode="lin" valueType="num">
                                      <p:cBhvr additive="base">
                                        <p:cTn id="17" dur="3000" fill="hold"/>
                                        <p:tgtEl>
                                          <p:spTgt spid="1511427">
                                            <p:txEl>
                                              <p:pRg st="2" end="2"/>
                                            </p:txEl>
                                          </p:spTgt>
                                        </p:tgtEl>
                                        <p:attrNameLst>
                                          <p:attrName>ppt_x</p:attrName>
                                        </p:attrNameLst>
                                      </p:cBhvr>
                                      <p:tavLst>
                                        <p:tav tm="0">
                                          <p:val>
                                            <p:strVal val="#ppt_x"/>
                                          </p:val>
                                        </p:tav>
                                        <p:tav tm="100000">
                                          <p:val>
                                            <p:strVal val="#ppt_x"/>
                                          </p:val>
                                        </p:tav>
                                      </p:tavLst>
                                    </p:anim>
                                    <p:anim calcmode="lin" valueType="num">
                                      <p:cBhvr additive="base">
                                        <p:cTn id="18" dur="3000" fill="hold"/>
                                        <p:tgtEl>
                                          <p:spTgt spid="1511427">
                                            <p:txEl>
                                              <p:pRg st="2" end="2"/>
                                            </p:txEl>
                                          </p:spTgt>
                                        </p:tgtEl>
                                        <p:attrNameLst>
                                          <p:attrName>ppt_y</p:attrName>
                                        </p:attrNameLst>
                                      </p:cBhvr>
                                      <p:tavLst>
                                        <p:tav tm="0">
                                          <p:val>
                                            <p:strVal val="1+#ppt_h/2"/>
                                          </p:val>
                                        </p:tav>
                                        <p:tav tm="100000">
                                          <p:val>
                                            <p:strVal val="#ppt_y"/>
                                          </p:val>
                                        </p:tav>
                                      </p:tavLst>
                                    </p:anim>
                                  </p:childTnLst>
                                </p:cTn>
                              </p:par>
                            </p:childTnLst>
                          </p:cTn>
                        </p:par>
                        <p:par>
                          <p:cTn id="19" fill="hold" nodeType="afterGroup">
                            <p:stCondLst>
                              <p:cond delay="9000"/>
                            </p:stCondLst>
                            <p:childTnLst>
                              <p:par>
                                <p:cTn id="20" presetID="2" presetClass="entr" presetSubtype="4" fill="hold" nodeType="afterEffect">
                                  <p:stCondLst>
                                    <p:cond delay="0"/>
                                  </p:stCondLst>
                                  <p:childTnLst>
                                    <p:set>
                                      <p:cBhvr>
                                        <p:cTn id="21" dur="1" fill="hold">
                                          <p:stCondLst>
                                            <p:cond delay="0"/>
                                          </p:stCondLst>
                                        </p:cTn>
                                        <p:tgtEl>
                                          <p:spTgt spid="1511427">
                                            <p:txEl>
                                              <p:pRg st="7" end="7"/>
                                            </p:txEl>
                                          </p:spTgt>
                                        </p:tgtEl>
                                        <p:attrNameLst>
                                          <p:attrName>style.visibility</p:attrName>
                                        </p:attrNameLst>
                                      </p:cBhvr>
                                      <p:to>
                                        <p:strVal val="visible"/>
                                      </p:to>
                                    </p:set>
                                    <p:anim calcmode="lin" valueType="num">
                                      <p:cBhvr additive="base">
                                        <p:cTn id="22" dur="3000" fill="hold"/>
                                        <p:tgtEl>
                                          <p:spTgt spid="1511427">
                                            <p:txEl>
                                              <p:pRg st="7" end="7"/>
                                            </p:txEl>
                                          </p:spTgt>
                                        </p:tgtEl>
                                        <p:attrNameLst>
                                          <p:attrName>ppt_x</p:attrName>
                                        </p:attrNameLst>
                                      </p:cBhvr>
                                      <p:tavLst>
                                        <p:tav tm="0">
                                          <p:val>
                                            <p:strVal val="#ppt_x"/>
                                          </p:val>
                                        </p:tav>
                                        <p:tav tm="100000">
                                          <p:val>
                                            <p:strVal val="#ppt_x"/>
                                          </p:val>
                                        </p:tav>
                                      </p:tavLst>
                                    </p:anim>
                                    <p:anim calcmode="lin" valueType="num">
                                      <p:cBhvr additive="base">
                                        <p:cTn id="23" dur="3000" fill="hold"/>
                                        <p:tgtEl>
                                          <p:spTgt spid="1511427">
                                            <p:txEl>
                                              <p:pRg st="7" end="7"/>
                                            </p:txEl>
                                          </p:spTgt>
                                        </p:tgtEl>
                                        <p:attrNameLst>
                                          <p:attrName>ppt_y</p:attrName>
                                        </p:attrNameLst>
                                      </p:cBhvr>
                                      <p:tavLst>
                                        <p:tav tm="0">
                                          <p:val>
                                            <p:strVal val="1+#ppt_h/2"/>
                                          </p:val>
                                        </p:tav>
                                        <p:tav tm="100000">
                                          <p:val>
                                            <p:strVal val="#ppt_y"/>
                                          </p:val>
                                        </p:tav>
                                      </p:tavLst>
                                    </p:anim>
                                  </p:childTnLst>
                                </p:cTn>
                              </p:par>
                            </p:childTnLst>
                          </p:cTn>
                        </p:par>
                        <p:par>
                          <p:cTn id="24" fill="hold" nodeType="afterGroup">
                            <p:stCondLst>
                              <p:cond delay="12000"/>
                            </p:stCondLst>
                            <p:childTnLst>
                              <p:par>
                                <p:cTn id="25" presetID="2" presetClass="entr" presetSubtype="4" fill="hold" nodeType="afterEffect">
                                  <p:stCondLst>
                                    <p:cond delay="0"/>
                                  </p:stCondLst>
                                  <p:childTnLst>
                                    <p:set>
                                      <p:cBhvr>
                                        <p:cTn id="26" dur="1" fill="hold">
                                          <p:stCondLst>
                                            <p:cond delay="0"/>
                                          </p:stCondLst>
                                        </p:cTn>
                                        <p:tgtEl>
                                          <p:spTgt spid="1511427">
                                            <p:txEl>
                                              <p:pRg st="3" end="3"/>
                                            </p:txEl>
                                          </p:spTgt>
                                        </p:tgtEl>
                                        <p:attrNameLst>
                                          <p:attrName>style.visibility</p:attrName>
                                        </p:attrNameLst>
                                      </p:cBhvr>
                                      <p:to>
                                        <p:strVal val="visible"/>
                                      </p:to>
                                    </p:set>
                                    <p:anim calcmode="lin" valueType="num">
                                      <p:cBhvr additive="base">
                                        <p:cTn id="27" dur="3000" fill="hold"/>
                                        <p:tgtEl>
                                          <p:spTgt spid="1511427">
                                            <p:txEl>
                                              <p:pRg st="3" end="3"/>
                                            </p:txEl>
                                          </p:spTgt>
                                        </p:tgtEl>
                                        <p:attrNameLst>
                                          <p:attrName>ppt_x</p:attrName>
                                        </p:attrNameLst>
                                      </p:cBhvr>
                                      <p:tavLst>
                                        <p:tav tm="0">
                                          <p:val>
                                            <p:strVal val="#ppt_x"/>
                                          </p:val>
                                        </p:tav>
                                        <p:tav tm="100000">
                                          <p:val>
                                            <p:strVal val="#ppt_x"/>
                                          </p:val>
                                        </p:tav>
                                      </p:tavLst>
                                    </p:anim>
                                    <p:anim calcmode="lin" valueType="num">
                                      <p:cBhvr additive="base">
                                        <p:cTn id="28" dur="3000" fill="hold"/>
                                        <p:tgtEl>
                                          <p:spTgt spid="1511427">
                                            <p:txEl>
                                              <p:pRg st="3" end="3"/>
                                            </p:txEl>
                                          </p:spTgt>
                                        </p:tgtEl>
                                        <p:attrNameLst>
                                          <p:attrName>ppt_y</p:attrName>
                                        </p:attrNameLst>
                                      </p:cBhvr>
                                      <p:tavLst>
                                        <p:tav tm="0">
                                          <p:val>
                                            <p:strVal val="1+#ppt_h/2"/>
                                          </p:val>
                                        </p:tav>
                                        <p:tav tm="100000">
                                          <p:val>
                                            <p:strVal val="#ppt_y"/>
                                          </p:val>
                                        </p:tav>
                                      </p:tavLst>
                                    </p:anim>
                                  </p:childTnLst>
                                </p:cTn>
                              </p:par>
                            </p:childTnLst>
                          </p:cTn>
                        </p:par>
                        <p:par>
                          <p:cTn id="29" fill="hold" nodeType="afterGroup">
                            <p:stCondLst>
                              <p:cond delay="15000"/>
                            </p:stCondLst>
                            <p:childTnLst>
                              <p:par>
                                <p:cTn id="30" presetID="2" presetClass="entr" presetSubtype="4" fill="hold" nodeType="afterEffect">
                                  <p:stCondLst>
                                    <p:cond delay="0"/>
                                  </p:stCondLst>
                                  <p:childTnLst>
                                    <p:set>
                                      <p:cBhvr>
                                        <p:cTn id="31" dur="1" fill="hold">
                                          <p:stCondLst>
                                            <p:cond delay="0"/>
                                          </p:stCondLst>
                                        </p:cTn>
                                        <p:tgtEl>
                                          <p:spTgt spid="1511427">
                                            <p:txEl>
                                              <p:pRg st="4" end="4"/>
                                            </p:txEl>
                                          </p:spTgt>
                                        </p:tgtEl>
                                        <p:attrNameLst>
                                          <p:attrName>style.visibility</p:attrName>
                                        </p:attrNameLst>
                                      </p:cBhvr>
                                      <p:to>
                                        <p:strVal val="visible"/>
                                      </p:to>
                                    </p:set>
                                    <p:anim calcmode="lin" valueType="num">
                                      <p:cBhvr additive="base">
                                        <p:cTn id="32" dur="3000" fill="hold"/>
                                        <p:tgtEl>
                                          <p:spTgt spid="1511427">
                                            <p:txEl>
                                              <p:pRg st="4" end="4"/>
                                            </p:txEl>
                                          </p:spTgt>
                                        </p:tgtEl>
                                        <p:attrNameLst>
                                          <p:attrName>ppt_x</p:attrName>
                                        </p:attrNameLst>
                                      </p:cBhvr>
                                      <p:tavLst>
                                        <p:tav tm="0">
                                          <p:val>
                                            <p:strVal val="#ppt_x"/>
                                          </p:val>
                                        </p:tav>
                                        <p:tav tm="100000">
                                          <p:val>
                                            <p:strVal val="#ppt_x"/>
                                          </p:val>
                                        </p:tav>
                                      </p:tavLst>
                                    </p:anim>
                                    <p:anim calcmode="lin" valueType="num">
                                      <p:cBhvr additive="base">
                                        <p:cTn id="33" dur="3000" fill="hold"/>
                                        <p:tgtEl>
                                          <p:spTgt spid="1511427">
                                            <p:txEl>
                                              <p:pRg st="4" end="4"/>
                                            </p:txEl>
                                          </p:spTgt>
                                        </p:tgtEl>
                                        <p:attrNameLst>
                                          <p:attrName>ppt_y</p:attrName>
                                        </p:attrNameLst>
                                      </p:cBhvr>
                                      <p:tavLst>
                                        <p:tav tm="0">
                                          <p:val>
                                            <p:strVal val="1+#ppt_h/2"/>
                                          </p:val>
                                        </p:tav>
                                        <p:tav tm="100000">
                                          <p:val>
                                            <p:strVal val="#ppt_y"/>
                                          </p:val>
                                        </p:tav>
                                      </p:tavLst>
                                    </p:anim>
                                  </p:childTnLst>
                                </p:cTn>
                              </p:par>
                            </p:childTnLst>
                          </p:cTn>
                        </p:par>
                        <p:par>
                          <p:cTn id="34" fill="hold" nodeType="afterGroup">
                            <p:stCondLst>
                              <p:cond delay="18000"/>
                            </p:stCondLst>
                            <p:childTnLst>
                              <p:par>
                                <p:cTn id="35" presetID="2" presetClass="entr" presetSubtype="4" fill="hold" nodeType="afterEffect">
                                  <p:stCondLst>
                                    <p:cond delay="0"/>
                                  </p:stCondLst>
                                  <p:childTnLst>
                                    <p:set>
                                      <p:cBhvr>
                                        <p:cTn id="36" dur="1" fill="hold">
                                          <p:stCondLst>
                                            <p:cond delay="0"/>
                                          </p:stCondLst>
                                        </p:cTn>
                                        <p:tgtEl>
                                          <p:spTgt spid="1511427">
                                            <p:txEl>
                                              <p:pRg st="5" end="5"/>
                                            </p:txEl>
                                          </p:spTgt>
                                        </p:tgtEl>
                                        <p:attrNameLst>
                                          <p:attrName>style.visibility</p:attrName>
                                        </p:attrNameLst>
                                      </p:cBhvr>
                                      <p:to>
                                        <p:strVal val="visible"/>
                                      </p:to>
                                    </p:set>
                                    <p:anim calcmode="lin" valueType="num">
                                      <p:cBhvr additive="base">
                                        <p:cTn id="37" dur="3000" fill="hold"/>
                                        <p:tgtEl>
                                          <p:spTgt spid="1511427">
                                            <p:txEl>
                                              <p:pRg st="5" end="5"/>
                                            </p:txEl>
                                          </p:spTgt>
                                        </p:tgtEl>
                                        <p:attrNameLst>
                                          <p:attrName>ppt_x</p:attrName>
                                        </p:attrNameLst>
                                      </p:cBhvr>
                                      <p:tavLst>
                                        <p:tav tm="0">
                                          <p:val>
                                            <p:strVal val="#ppt_x"/>
                                          </p:val>
                                        </p:tav>
                                        <p:tav tm="100000">
                                          <p:val>
                                            <p:strVal val="#ppt_x"/>
                                          </p:val>
                                        </p:tav>
                                      </p:tavLst>
                                    </p:anim>
                                    <p:anim calcmode="lin" valueType="num">
                                      <p:cBhvr additive="base">
                                        <p:cTn id="38" dur="3000" fill="hold"/>
                                        <p:tgtEl>
                                          <p:spTgt spid="1511427">
                                            <p:txEl>
                                              <p:pRg st="5" end="5"/>
                                            </p:txEl>
                                          </p:spTgt>
                                        </p:tgtEl>
                                        <p:attrNameLst>
                                          <p:attrName>ppt_y</p:attrName>
                                        </p:attrNameLst>
                                      </p:cBhvr>
                                      <p:tavLst>
                                        <p:tav tm="0">
                                          <p:val>
                                            <p:strVal val="1+#ppt_h/2"/>
                                          </p:val>
                                        </p:tav>
                                        <p:tav tm="100000">
                                          <p:val>
                                            <p:strVal val="#ppt_y"/>
                                          </p:val>
                                        </p:tav>
                                      </p:tavLst>
                                    </p:anim>
                                  </p:childTnLst>
                                </p:cTn>
                              </p:par>
                            </p:childTnLst>
                          </p:cTn>
                        </p:par>
                        <p:par>
                          <p:cTn id="39" fill="hold">
                            <p:stCondLst>
                              <p:cond delay="21000"/>
                            </p:stCondLst>
                            <p:childTnLst>
                              <p:par>
                                <p:cTn id="40" presetID="2" presetClass="entr" presetSubtype="4" fill="hold" nodeType="afterEffect">
                                  <p:stCondLst>
                                    <p:cond delay="0"/>
                                  </p:stCondLst>
                                  <p:childTnLst>
                                    <p:set>
                                      <p:cBhvr>
                                        <p:cTn id="41" dur="1" fill="hold">
                                          <p:stCondLst>
                                            <p:cond delay="0"/>
                                          </p:stCondLst>
                                        </p:cTn>
                                        <p:tgtEl>
                                          <p:spTgt spid="1511427">
                                            <p:txEl>
                                              <p:pRg st="6" end="6"/>
                                            </p:txEl>
                                          </p:spTgt>
                                        </p:tgtEl>
                                        <p:attrNameLst>
                                          <p:attrName>style.visibility</p:attrName>
                                        </p:attrNameLst>
                                      </p:cBhvr>
                                      <p:to>
                                        <p:strVal val="visible"/>
                                      </p:to>
                                    </p:set>
                                    <p:anim calcmode="lin" valueType="num">
                                      <p:cBhvr additive="base">
                                        <p:cTn id="42" dur="3000" fill="hold"/>
                                        <p:tgtEl>
                                          <p:spTgt spid="1511427">
                                            <p:txEl>
                                              <p:pRg st="6" end="6"/>
                                            </p:txEl>
                                          </p:spTgt>
                                        </p:tgtEl>
                                        <p:attrNameLst>
                                          <p:attrName>ppt_x</p:attrName>
                                        </p:attrNameLst>
                                      </p:cBhvr>
                                      <p:tavLst>
                                        <p:tav tm="0">
                                          <p:val>
                                            <p:strVal val="#ppt_x"/>
                                          </p:val>
                                        </p:tav>
                                        <p:tav tm="100000">
                                          <p:val>
                                            <p:strVal val="#ppt_x"/>
                                          </p:val>
                                        </p:tav>
                                      </p:tavLst>
                                    </p:anim>
                                    <p:anim calcmode="lin" valueType="num">
                                      <p:cBhvr additive="base">
                                        <p:cTn id="43" dur="3000" fill="hold"/>
                                        <p:tgtEl>
                                          <p:spTgt spid="1511427">
                                            <p:txEl>
                                              <p:pRg st="6" end="6"/>
                                            </p:txEl>
                                          </p:spTgt>
                                        </p:tgtEl>
                                        <p:attrNameLst>
                                          <p:attrName>ppt_y</p:attrName>
                                        </p:attrNameLst>
                                      </p:cBhvr>
                                      <p:tavLst>
                                        <p:tav tm="0">
                                          <p:val>
                                            <p:strVal val="1+#ppt_h/2"/>
                                          </p:val>
                                        </p:tav>
                                        <p:tav tm="100000">
                                          <p:val>
                                            <p:strVal val="#ppt_y"/>
                                          </p:val>
                                        </p:tav>
                                      </p:tavLst>
                                    </p:anim>
                                  </p:childTnLst>
                                </p:cTn>
                              </p:par>
                            </p:childTnLst>
                          </p:cTn>
                        </p:par>
                        <p:par>
                          <p:cTn id="44" fill="hold" nodeType="afterGroup">
                            <p:stCondLst>
                              <p:cond delay="24000"/>
                            </p:stCondLst>
                            <p:childTnLst>
                              <p:par>
                                <p:cTn id="45" presetID="2" presetClass="entr" presetSubtype="4" fill="hold" nodeType="afterEffect">
                                  <p:stCondLst>
                                    <p:cond delay="0"/>
                                  </p:stCondLst>
                                  <p:childTnLst>
                                    <p:set>
                                      <p:cBhvr>
                                        <p:cTn id="46" dur="1" fill="hold">
                                          <p:stCondLst>
                                            <p:cond delay="0"/>
                                          </p:stCondLst>
                                        </p:cTn>
                                        <p:tgtEl>
                                          <p:spTgt spid="1511427">
                                            <p:txEl>
                                              <p:pRg st="8" end="8"/>
                                            </p:txEl>
                                          </p:spTgt>
                                        </p:tgtEl>
                                        <p:attrNameLst>
                                          <p:attrName>style.visibility</p:attrName>
                                        </p:attrNameLst>
                                      </p:cBhvr>
                                      <p:to>
                                        <p:strVal val="visible"/>
                                      </p:to>
                                    </p:set>
                                    <p:anim calcmode="lin" valueType="num">
                                      <p:cBhvr additive="base">
                                        <p:cTn id="47" dur="3000" fill="hold"/>
                                        <p:tgtEl>
                                          <p:spTgt spid="1511427">
                                            <p:txEl>
                                              <p:pRg st="8" end="8"/>
                                            </p:txEl>
                                          </p:spTgt>
                                        </p:tgtEl>
                                        <p:attrNameLst>
                                          <p:attrName>ppt_x</p:attrName>
                                        </p:attrNameLst>
                                      </p:cBhvr>
                                      <p:tavLst>
                                        <p:tav tm="0">
                                          <p:val>
                                            <p:strVal val="#ppt_x"/>
                                          </p:val>
                                        </p:tav>
                                        <p:tav tm="100000">
                                          <p:val>
                                            <p:strVal val="#ppt_x"/>
                                          </p:val>
                                        </p:tav>
                                      </p:tavLst>
                                    </p:anim>
                                    <p:anim calcmode="lin" valueType="num">
                                      <p:cBhvr additive="base">
                                        <p:cTn id="48" dur="3000" fill="hold"/>
                                        <p:tgtEl>
                                          <p:spTgt spid="1511427">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3" name="Rectangle 3"/>
          <p:cNvSpPr>
            <a:spLocks noGrp="1" noChangeArrowheads="1"/>
          </p:cNvSpPr>
          <p:nvPr>
            <p:ph sz="quarter" idx="1"/>
          </p:nvPr>
        </p:nvSpPr>
        <p:spPr>
          <a:xfrm>
            <a:off x="457200" y="2286000"/>
            <a:ext cx="8229600" cy="3870960"/>
          </a:xfrm>
        </p:spPr>
        <p:txBody>
          <a:bodyPr/>
          <a:lstStyle/>
          <a:p>
            <a:pPr eaLnBrk="1" hangingPunct="1">
              <a:defRPr/>
            </a:pPr>
            <a:r>
              <a:rPr lang="en-US" dirty="0" smtClean="0">
                <a:effectLst/>
              </a:rPr>
              <a:t>Januvia, </a:t>
            </a:r>
            <a:r>
              <a:rPr lang="en-US" dirty="0" err="1" smtClean="0">
                <a:effectLst/>
              </a:rPr>
              <a:t>Onglyza</a:t>
            </a:r>
            <a:r>
              <a:rPr lang="en-US" dirty="0" smtClean="0">
                <a:effectLst/>
              </a:rPr>
              <a:t> eliminated via kidney, lower dose needed</a:t>
            </a:r>
          </a:p>
          <a:p>
            <a:pPr eaLnBrk="1" hangingPunct="1">
              <a:defRPr/>
            </a:pPr>
            <a:r>
              <a:rPr lang="en-US" dirty="0" smtClean="0">
                <a:effectLst/>
              </a:rPr>
              <a:t>Do not cause </a:t>
            </a:r>
            <a:r>
              <a:rPr lang="en-US" dirty="0" err="1" smtClean="0">
                <a:effectLst/>
              </a:rPr>
              <a:t>wt</a:t>
            </a:r>
            <a:r>
              <a:rPr lang="en-US" dirty="0" smtClean="0">
                <a:effectLst/>
              </a:rPr>
              <a:t> gain or hypoglycemia </a:t>
            </a:r>
          </a:p>
          <a:p>
            <a:pPr eaLnBrk="1" hangingPunct="1">
              <a:defRPr/>
            </a:pPr>
            <a:r>
              <a:rPr lang="en-US" dirty="0" smtClean="0">
                <a:effectLst/>
              </a:rPr>
              <a:t>Side effects – headache, runny nose, sore throat - watch for pancreatitis</a:t>
            </a:r>
          </a:p>
          <a:p>
            <a:pPr eaLnBrk="1" hangingPunct="1">
              <a:defRPr/>
            </a:pPr>
            <a:r>
              <a:rPr lang="en-US" dirty="0" smtClean="0">
                <a:effectLst/>
              </a:rPr>
              <a:t>Cost $100 - $150 </a:t>
            </a:r>
            <a:r>
              <a:rPr lang="en-US" dirty="0" err="1" smtClean="0">
                <a:effectLst/>
              </a:rPr>
              <a:t>mo</a:t>
            </a:r>
            <a:endParaRPr lang="en-US" dirty="0" smtClean="0">
              <a:effectLst/>
            </a:endParaRPr>
          </a:p>
        </p:txBody>
      </p:sp>
      <p:pic>
        <p:nvPicPr>
          <p:cNvPr id="3" name="Picture 2"/>
          <p:cNvPicPr>
            <a:picLocks noChangeAspect="1"/>
          </p:cNvPicPr>
          <p:nvPr/>
        </p:nvPicPr>
        <p:blipFill>
          <a:blip r:embed="rId4"/>
          <a:stretch>
            <a:fillRect/>
          </a:stretch>
        </p:blipFill>
        <p:spPr>
          <a:xfrm>
            <a:off x="152400" y="381000"/>
            <a:ext cx="8443692" cy="1725318"/>
          </a:xfrm>
          <a:prstGeom prst="rect">
            <a:avLst/>
          </a:prstGeom>
        </p:spPr>
      </p:pic>
    </p:spTree>
    <p:custDataLst>
      <p:tags r:id="rId1"/>
    </p:custDataLst>
    <p:extLst>
      <p:ext uri="{BB962C8B-B14F-4D97-AF65-F5344CB8AC3E}">
        <p14:creationId xmlns:p14="http://schemas.microsoft.com/office/powerpoint/2010/main" val="1147147285"/>
      </p:ext>
    </p:extLst>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ChangeArrowheads="1"/>
          </p:cNvSpPr>
          <p:nvPr>
            <p:ph type="title"/>
          </p:nvPr>
        </p:nvSpPr>
        <p:spPr>
          <a:xfrm>
            <a:off x="457200" y="152400"/>
            <a:ext cx="8487502" cy="990600"/>
          </a:xfrm>
        </p:spPr>
        <p:txBody>
          <a:bodyPr lIns="90488" tIns="44450" rIns="90488" bIns="44450" anchor="b"/>
          <a:lstStyle/>
          <a:p>
            <a:pPr eaLnBrk="1" hangingPunct="1">
              <a:defRPr/>
            </a:pPr>
            <a:r>
              <a:rPr lang="en-US" dirty="0" smtClean="0"/>
              <a:t>Case Study </a:t>
            </a:r>
          </a:p>
        </p:txBody>
      </p:sp>
      <p:sp>
        <p:nvSpPr>
          <p:cNvPr id="1209347" name="Rectangle 3"/>
          <p:cNvSpPr>
            <a:spLocks noGrp="1" noChangeArrowheads="1"/>
          </p:cNvSpPr>
          <p:nvPr>
            <p:ph sz="quarter" idx="1"/>
          </p:nvPr>
        </p:nvSpPr>
        <p:spPr/>
        <p:txBody>
          <a:bodyPr lIns="90488" tIns="44450" rIns="90488" bIns="44450">
            <a:normAutofit/>
          </a:bodyPr>
          <a:lstStyle/>
          <a:p>
            <a:pPr eaLnBrk="1" hangingPunct="1">
              <a:buFont typeface="Wingdings" pitchFamily="2" charset="2"/>
              <a:buNone/>
              <a:defRPr/>
            </a:pPr>
            <a:r>
              <a:rPr lang="en-US" dirty="0" smtClean="0"/>
              <a:t> </a:t>
            </a:r>
            <a:r>
              <a:rPr lang="en-US" b="1" dirty="0" smtClean="0"/>
              <a:t>1. </a:t>
            </a:r>
            <a:r>
              <a:rPr lang="en-US" b="1" dirty="0" err="1" smtClean="0"/>
              <a:t>Pt</a:t>
            </a:r>
            <a:r>
              <a:rPr lang="en-US" b="1" dirty="0" smtClean="0"/>
              <a:t> profile: 5’8”, 192 </a:t>
            </a:r>
            <a:r>
              <a:rPr lang="en-US" b="1" dirty="0" err="1" smtClean="0"/>
              <a:t>lb</a:t>
            </a:r>
            <a:r>
              <a:rPr lang="en-US" b="1" dirty="0" smtClean="0"/>
              <a:t> male</a:t>
            </a:r>
          </a:p>
          <a:p>
            <a:pPr eaLnBrk="1" hangingPunct="1">
              <a:buFont typeface="Wingdings" pitchFamily="2" charset="2"/>
              <a:buNone/>
              <a:defRPr/>
            </a:pPr>
            <a:r>
              <a:rPr lang="en-US" dirty="0" smtClean="0"/>
              <a:t>Diabetes 12 years, on insulin 3 </a:t>
            </a:r>
            <a:r>
              <a:rPr lang="en-US" dirty="0" err="1" smtClean="0"/>
              <a:t>yrs</a:t>
            </a:r>
            <a:endParaRPr lang="en-US" dirty="0" smtClean="0"/>
          </a:p>
          <a:p>
            <a:pPr eaLnBrk="1" hangingPunct="1">
              <a:buFont typeface="Wingdings" pitchFamily="2" charset="2"/>
              <a:buNone/>
              <a:defRPr/>
            </a:pPr>
            <a:r>
              <a:rPr lang="en-US" i="1" dirty="0" smtClean="0"/>
              <a:t>What type of DM and how do you know</a:t>
            </a:r>
            <a:r>
              <a:rPr lang="en-US" dirty="0" smtClean="0"/>
              <a:t>?</a:t>
            </a:r>
          </a:p>
          <a:p>
            <a:pPr eaLnBrk="1" hangingPunct="1">
              <a:buFont typeface="Wingdings" pitchFamily="2" charset="2"/>
              <a:buNone/>
              <a:defRPr/>
            </a:pPr>
            <a:endParaRPr lang="en-US" sz="2400" dirty="0" smtClean="0"/>
          </a:p>
          <a:p>
            <a:pPr eaLnBrk="1" hangingPunct="1">
              <a:buFont typeface="Wingdings" pitchFamily="2" charset="2"/>
              <a:buNone/>
              <a:defRPr/>
            </a:pPr>
            <a:r>
              <a:rPr lang="en-US" b="1" dirty="0" smtClean="0"/>
              <a:t>2. </a:t>
            </a:r>
            <a:r>
              <a:rPr lang="en-US" b="1" dirty="0" err="1" smtClean="0"/>
              <a:t>Pt</a:t>
            </a:r>
            <a:r>
              <a:rPr lang="en-US" b="1" dirty="0" smtClean="0"/>
              <a:t> profile:  5’6”, 108 </a:t>
            </a:r>
            <a:r>
              <a:rPr lang="en-US" b="1" dirty="0" err="1" smtClean="0"/>
              <a:t>lb</a:t>
            </a:r>
            <a:r>
              <a:rPr lang="en-US" b="1" dirty="0" smtClean="0"/>
              <a:t> female</a:t>
            </a:r>
          </a:p>
          <a:p>
            <a:pPr eaLnBrk="1" hangingPunct="1">
              <a:buFont typeface="Wingdings" pitchFamily="2" charset="2"/>
              <a:buNone/>
              <a:defRPr/>
            </a:pPr>
            <a:r>
              <a:rPr lang="en-US" dirty="0" smtClean="0"/>
              <a:t>On insulin 3u </a:t>
            </a:r>
            <a:r>
              <a:rPr lang="en-US" dirty="0" err="1" smtClean="0"/>
              <a:t>Novolog</a:t>
            </a:r>
            <a:r>
              <a:rPr lang="en-US" dirty="0" smtClean="0"/>
              <a:t> before meals, </a:t>
            </a:r>
          </a:p>
          <a:p>
            <a:pPr eaLnBrk="1" hangingPunct="1">
              <a:buFont typeface="Wingdings" pitchFamily="2" charset="2"/>
              <a:buNone/>
              <a:defRPr/>
            </a:pPr>
            <a:r>
              <a:rPr lang="en-US" dirty="0" smtClean="0"/>
              <a:t>10u Lantus at bedtime</a:t>
            </a:r>
          </a:p>
          <a:p>
            <a:pPr eaLnBrk="1" hangingPunct="1">
              <a:buFont typeface="Wingdings" pitchFamily="2" charset="2"/>
              <a:buNone/>
              <a:defRPr/>
            </a:pPr>
            <a:r>
              <a:rPr lang="en-US" i="1" dirty="0" smtClean="0"/>
              <a:t>What type of DM and how do you know?</a:t>
            </a:r>
            <a:endParaRPr lang="en-US" dirty="0" smtClean="0"/>
          </a:p>
          <a:p>
            <a:pPr eaLnBrk="1" hangingPunct="1">
              <a:buFont typeface="Wingdings" pitchFamily="2" charset="2"/>
              <a:buNone/>
              <a:defRPr/>
            </a:pPr>
            <a:endParaRPr lang="en-US" dirty="0" smtClean="0"/>
          </a:p>
        </p:txBody>
      </p:sp>
      <p:pic>
        <p:nvPicPr>
          <p:cNvPr id="29699" name="Picture 3" descr="C:\Users\bev\AppData\Local\Microsoft\Windows\Temporary Internet Files\Content.IE5\NPALL6MO\MP900442189[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301915" y="2971800"/>
            <a:ext cx="1807020" cy="2718525"/>
          </a:xfrm>
          <a:prstGeom prst="rect">
            <a:avLst/>
          </a:prstGeom>
          <a:noFill/>
          <a:extLst>
            <a:ext uri="{909E8E84-426E-40DD-AFC4-6F175D3DCCD1}">
              <a14:hiddenFill xmlns:a14="http://schemas.microsoft.com/office/drawing/2010/main">
                <a:solidFill>
                  <a:srgbClr val="FFFFFF"/>
                </a:solidFill>
              </a14:hiddenFill>
            </a:ext>
          </a:extLst>
        </p:spPr>
      </p:pic>
      <p:pic>
        <p:nvPicPr>
          <p:cNvPr id="29700" name="Picture 4" descr="C:\Users\bev\AppData\Local\Microsoft\Windows\Temporary Internet Files\Content.IE5\YVK3WSTP\MP900407043[1].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498857" y="609600"/>
            <a:ext cx="1445845" cy="2167709"/>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525334634"/>
      </p:ext>
    </p:extLst>
  </p:cSld>
  <p:clrMapOvr>
    <a:masterClrMapping/>
  </p:clrMapOvr>
  <p:transition/>
  <p:timing>
    <p:tnLst>
      <p:par>
        <p:cTn id="1" dur="indefinite" restart="never" nodeType="tmRoot"/>
      </p:par>
    </p:tnLst>
  </p:timing>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defRPr/>
            </a:pPr>
            <a:r>
              <a:rPr lang="en-US" dirty="0" smtClean="0"/>
              <a:t>DPP-IV Inhibitors – How do they rate?  </a:t>
            </a:r>
            <a:endParaRPr lang="en-US" dirty="0"/>
          </a:p>
        </p:txBody>
      </p:sp>
      <p:sp>
        <p:nvSpPr>
          <p:cNvPr id="3" name="Content Placeholder 2"/>
          <p:cNvSpPr>
            <a:spLocks noGrp="1"/>
          </p:cNvSpPr>
          <p:nvPr>
            <p:ph sz="quarter" idx="1"/>
          </p:nvPr>
        </p:nvSpPr>
        <p:spPr>
          <a:xfrm>
            <a:off x="457200" y="1752600"/>
            <a:ext cx="8229600" cy="4404360"/>
          </a:xfrm>
        </p:spPr>
        <p:txBody>
          <a:bodyPr/>
          <a:lstStyle/>
          <a:p>
            <a:pPr marL="0" indent="0">
              <a:buFont typeface="Wingdings" pitchFamily="2" charset="2"/>
              <a:buNone/>
              <a:defRPr/>
            </a:pPr>
            <a:r>
              <a:rPr lang="en-US" u="sng" dirty="0" smtClean="0"/>
              <a:t>Question					Answer</a:t>
            </a:r>
          </a:p>
          <a:p>
            <a:pPr>
              <a:defRPr/>
            </a:pPr>
            <a:r>
              <a:rPr lang="en-US" dirty="0" smtClean="0"/>
              <a:t>Cause hypoglycemia?		</a:t>
            </a:r>
          </a:p>
          <a:p>
            <a:pPr>
              <a:defRPr/>
            </a:pPr>
            <a:r>
              <a:rPr lang="en-US" dirty="0" smtClean="0"/>
              <a:t>Cause weight gain?		 </a:t>
            </a:r>
          </a:p>
          <a:p>
            <a:pPr>
              <a:defRPr/>
            </a:pPr>
            <a:r>
              <a:rPr lang="en-US" dirty="0" smtClean="0"/>
              <a:t>Affordable?				</a:t>
            </a:r>
          </a:p>
          <a:p>
            <a:pPr>
              <a:defRPr/>
            </a:pPr>
            <a:r>
              <a:rPr lang="en-US" dirty="0" smtClean="0"/>
              <a:t>Lowers CV risk?			</a:t>
            </a:r>
          </a:p>
          <a:p>
            <a:pPr>
              <a:defRPr/>
            </a:pPr>
            <a:r>
              <a:rPr lang="en-US" dirty="0" smtClean="0"/>
              <a:t>Can most tolerate /use?	   </a:t>
            </a:r>
          </a:p>
          <a:p>
            <a:pPr marL="0" indent="0">
              <a:buFont typeface="Wingdings" pitchFamily="2" charset="2"/>
              <a:buNone/>
              <a:defRPr/>
            </a:pPr>
            <a:r>
              <a:rPr lang="en-US" dirty="0"/>
              <a:t>	</a:t>
            </a:r>
            <a:r>
              <a:rPr lang="en-US" dirty="0" smtClean="0"/>
              <a:t>					</a:t>
            </a:r>
          </a:p>
        </p:txBody>
      </p:sp>
      <p:sp>
        <p:nvSpPr>
          <p:cNvPr id="5" name="Rectangle 284"/>
          <p:cNvSpPr>
            <a:spLocks noChangeArrowheads="1"/>
          </p:cNvSpPr>
          <p:nvPr/>
        </p:nvSpPr>
        <p:spPr bwMode="auto">
          <a:xfrm>
            <a:off x="6291263" y="2209800"/>
            <a:ext cx="846137" cy="582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p>
            <a:r>
              <a:rPr lang="en-US" sz="2800" b="1">
                <a:latin typeface="Helvetica" pitchFamily="34" charset="0"/>
              </a:rPr>
              <a:t> </a:t>
            </a:r>
            <a:r>
              <a:rPr lang="en-US" sz="3200">
                <a:latin typeface="Helvetica" pitchFamily="34" charset="0"/>
              </a:rPr>
              <a:t>No</a:t>
            </a:r>
            <a:r>
              <a:rPr lang="en-US" sz="2800" b="1">
                <a:latin typeface="Helvetica" pitchFamily="34" charset="0"/>
              </a:rPr>
              <a:t> </a:t>
            </a:r>
            <a:endParaRPr lang="en-US" sz="1600" b="1">
              <a:latin typeface="Helvetica" pitchFamily="34" charset="0"/>
            </a:endParaRPr>
          </a:p>
        </p:txBody>
      </p:sp>
      <p:sp>
        <p:nvSpPr>
          <p:cNvPr id="6" name="Rectangle 284"/>
          <p:cNvSpPr>
            <a:spLocks noChangeArrowheads="1"/>
          </p:cNvSpPr>
          <p:nvPr/>
        </p:nvSpPr>
        <p:spPr bwMode="auto">
          <a:xfrm>
            <a:off x="6429375" y="3378200"/>
            <a:ext cx="846138" cy="582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p>
            <a:r>
              <a:rPr lang="en-US" sz="3200">
                <a:latin typeface="Helvetica" pitchFamily="34" charset="0"/>
              </a:rPr>
              <a:t>No</a:t>
            </a:r>
            <a:endParaRPr lang="en-US" sz="1600" b="1">
              <a:latin typeface="Helvetica" pitchFamily="34" charset="0"/>
            </a:endParaRPr>
          </a:p>
        </p:txBody>
      </p:sp>
      <p:sp>
        <p:nvSpPr>
          <p:cNvPr id="7" name="Rectangle 284"/>
          <p:cNvSpPr>
            <a:spLocks noChangeArrowheads="1"/>
          </p:cNvSpPr>
          <p:nvPr/>
        </p:nvSpPr>
        <p:spPr bwMode="auto">
          <a:xfrm>
            <a:off x="6318250" y="2754313"/>
            <a:ext cx="846138"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p>
            <a:r>
              <a:rPr lang="en-US" sz="2800" b="1">
                <a:latin typeface="Helvetica" pitchFamily="34" charset="0"/>
              </a:rPr>
              <a:t> </a:t>
            </a:r>
            <a:r>
              <a:rPr lang="en-US" sz="3200">
                <a:latin typeface="Helvetica" pitchFamily="34" charset="0"/>
              </a:rPr>
              <a:t>No</a:t>
            </a:r>
            <a:r>
              <a:rPr lang="en-US" sz="2800" b="1">
                <a:latin typeface="Helvetica" pitchFamily="34" charset="0"/>
              </a:rPr>
              <a:t> </a:t>
            </a:r>
            <a:endParaRPr lang="en-US" sz="1600" b="1">
              <a:latin typeface="Helvetica" pitchFamily="34" charset="0"/>
            </a:endParaRPr>
          </a:p>
        </p:txBody>
      </p:sp>
      <p:sp>
        <p:nvSpPr>
          <p:cNvPr id="8" name="Rectangle 284"/>
          <p:cNvSpPr>
            <a:spLocks noChangeArrowheads="1"/>
          </p:cNvSpPr>
          <p:nvPr/>
        </p:nvSpPr>
        <p:spPr bwMode="auto">
          <a:xfrm>
            <a:off x="6442075" y="3960813"/>
            <a:ext cx="846138"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p>
            <a:r>
              <a:rPr lang="en-US" sz="3200">
                <a:latin typeface="Helvetica" pitchFamily="34" charset="0"/>
              </a:rPr>
              <a:t>No</a:t>
            </a:r>
            <a:r>
              <a:rPr lang="en-US" sz="2800" b="1">
                <a:latin typeface="Helvetica" pitchFamily="34" charset="0"/>
              </a:rPr>
              <a:t> </a:t>
            </a:r>
            <a:endParaRPr lang="en-US" sz="1600" b="1">
              <a:latin typeface="Helvetica" pitchFamily="34" charset="0"/>
            </a:endParaRPr>
          </a:p>
        </p:txBody>
      </p:sp>
      <p:sp>
        <p:nvSpPr>
          <p:cNvPr id="9" name="Rectangle 284"/>
          <p:cNvSpPr>
            <a:spLocks noChangeArrowheads="1"/>
          </p:cNvSpPr>
          <p:nvPr/>
        </p:nvSpPr>
        <p:spPr bwMode="auto">
          <a:xfrm>
            <a:off x="6318250" y="4541838"/>
            <a:ext cx="1682750" cy="582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p>
            <a:r>
              <a:rPr lang="en-US" sz="3200">
                <a:latin typeface="Helvetica" pitchFamily="34" charset="0"/>
              </a:rPr>
              <a:t>Yes</a:t>
            </a:r>
            <a:endParaRPr lang="en-US" sz="1600" b="1">
              <a:latin typeface="Helvetica" pitchFamily="34" charset="0"/>
            </a:endParaRPr>
          </a:p>
        </p:txBody>
      </p:sp>
    </p:spTree>
    <p:custDataLst>
      <p:tags r:id="rId1"/>
    </p:custDataLst>
    <p:extLst>
      <p:ext uri="{BB962C8B-B14F-4D97-AF65-F5344CB8AC3E}">
        <p14:creationId xmlns:p14="http://schemas.microsoft.com/office/powerpoint/2010/main" val="35882080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9"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0-#ppt_w/2"/>
                                          </p:val>
                                        </p:tav>
                                        <p:tav tm="100000">
                                          <p:val>
                                            <p:strVal val="#ppt_x"/>
                                          </p:val>
                                        </p:tav>
                                      </p:tavLst>
                                    </p:anim>
                                    <p:anim calcmode="lin" valueType="num">
                                      <p:cBhvr additive="base">
                                        <p:cTn id="8" dur="1000" fill="hold"/>
                                        <p:tgtEl>
                                          <p:spTgt spid="5"/>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9"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1000" fill="hold"/>
                                        <p:tgtEl>
                                          <p:spTgt spid="7"/>
                                        </p:tgtEl>
                                        <p:attrNameLst>
                                          <p:attrName>ppt_x</p:attrName>
                                        </p:attrNameLst>
                                      </p:cBhvr>
                                      <p:tavLst>
                                        <p:tav tm="0">
                                          <p:val>
                                            <p:strVal val="0-#ppt_w/2"/>
                                          </p:val>
                                        </p:tav>
                                        <p:tav tm="100000">
                                          <p:val>
                                            <p:strVal val="#ppt_x"/>
                                          </p:val>
                                        </p:tav>
                                      </p:tavLst>
                                    </p:anim>
                                    <p:anim calcmode="lin" valueType="num">
                                      <p:cBhvr additive="base">
                                        <p:cTn id="14" dur="1000" fill="hold"/>
                                        <p:tgtEl>
                                          <p:spTgt spid="7"/>
                                        </p:tgtEl>
                                        <p:attrNameLst>
                                          <p:attrName>ppt_y</p:attrName>
                                        </p:attrNameLst>
                                      </p:cBhvr>
                                      <p:tavLst>
                                        <p:tav tm="0">
                                          <p:val>
                                            <p:strVal val="0-#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9"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1000" fill="hold"/>
                                        <p:tgtEl>
                                          <p:spTgt spid="6"/>
                                        </p:tgtEl>
                                        <p:attrNameLst>
                                          <p:attrName>ppt_x</p:attrName>
                                        </p:attrNameLst>
                                      </p:cBhvr>
                                      <p:tavLst>
                                        <p:tav tm="0">
                                          <p:val>
                                            <p:strVal val="0-#ppt_w/2"/>
                                          </p:val>
                                        </p:tav>
                                        <p:tav tm="100000">
                                          <p:val>
                                            <p:strVal val="#ppt_x"/>
                                          </p:val>
                                        </p:tav>
                                      </p:tavLst>
                                    </p:anim>
                                    <p:anim calcmode="lin" valueType="num">
                                      <p:cBhvr additive="base">
                                        <p:cTn id="20" dur="1000" fill="hold"/>
                                        <p:tgtEl>
                                          <p:spTgt spid="6"/>
                                        </p:tgtEl>
                                        <p:attrNameLst>
                                          <p:attrName>ppt_y</p:attrName>
                                        </p:attrNameLst>
                                      </p:cBhvr>
                                      <p:tavLst>
                                        <p:tav tm="0">
                                          <p:val>
                                            <p:strVal val="0-#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9"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1000" fill="hold"/>
                                        <p:tgtEl>
                                          <p:spTgt spid="8"/>
                                        </p:tgtEl>
                                        <p:attrNameLst>
                                          <p:attrName>ppt_x</p:attrName>
                                        </p:attrNameLst>
                                      </p:cBhvr>
                                      <p:tavLst>
                                        <p:tav tm="0">
                                          <p:val>
                                            <p:strVal val="0-#ppt_w/2"/>
                                          </p:val>
                                        </p:tav>
                                        <p:tav tm="100000">
                                          <p:val>
                                            <p:strVal val="#ppt_x"/>
                                          </p:val>
                                        </p:tav>
                                      </p:tavLst>
                                    </p:anim>
                                    <p:anim calcmode="lin" valueType="num">
                                      <p:cBhvr additive="base">
                                        <p:cTn id="26" dur="1000" fill="hold"/>
                                        <p:tgtEl>
                                          <p:spTgt spid="8"/>
                                        </p:tgtEl>
                                        <p:attrNameLst>
                                          <p:attrName>ppt_y</p:attrName>
                                        </p:attrNameLst>
                                      </p:cBhvr>
                                      <p:tavLst>
                                        <p:tav tm="0">
                                          <p:val>
                                            <p:strVal val="0-#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9"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additive="base">
                                        <p:cTn id="31" dur="1000" fill="hold"/>
                                        <p:tgtEl>
                                          <p:spTgt spid="9"/>
                                        </p:tgtEl>
                                        <p:attrNameLst>
                                          <p:attrName>ppt_x</p:attrName>
                                        </p:attrNameLst>
                                      </p:cBhvr>
                                      <p:tavLst>
                                        <p:tav tm="0">
                                          <p:val>
                                            <p:strVal val="0-#ppt_w/2"/>
                                          </p:val>
                                        </p:tav>
                                        <p:tav tm="100000">
                                          <p:val>
                                            <p:strVal val="#ppt_x"/>
                                          </p:val>
                                        </p:tav>
                                      </p:tavLst>
                                    </p:anim>
                                    <p:anim calcmode="lin" valueType="num">
                                      <p:cBhvr additive="base">
                                        <p:cTn id="32" dur="1000" fill="hold"/>
                                        <p:tgtEl>
                                          <p:spTgt spid="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Lst>
  </p:timing>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Title 1"/>
          <p:cNvSpPr>
            <a:spLocks noGrp="1"/>
          </p:cNvSpPr>
          <p:nvPr>
            <p:ph type="title"/>
          </p:nvPr>
        </p:nvSpPr>
        <p:spPr>
          <a:xfrm>
            <a:off x="457200" y="152400"/>
            <a:ext cx="8229600" cy="1905000"/>
          </a:xfrm>
        </p:spPr>
        <p:txBody>
          <a:bodyPr>
            <a:normAutofit fontScale="90000"/>
          </a:bodyPr>
          <a:lstStyle/>
          <a:p>
            <a:r>
              <a:rPr lang="en-US" dirty="0" smtClean="0"/>
              <a:t>If on Metformin and Sulfonylurea – BG still high, other options? </a:t>
            </a:r>
            <a:br>
              <a:rPr lang="en-US" dirty="0" smtClean="0"/>
            </a:br>
            <a:r>
              <a:rPr lang="en-US" dirty="0" smtClean="0"/>
              <a:t>Pt overweight.</a:t>
            </a:r>
          </a:p>
        </p:txBody>
      </p:sp>
      <p:pic>
        <p:nvPicPr>
          <p:cNvPr id="99331" name="Picture 2" descr="C:\Users\Beverly\AppData\Local\Microsoft\Windows\Temporary Internet Files\Content.IE5\MLMNKHK6\MP900422770[1].jpg"/>
          <p:cNvPicPr>
            <a:picLocks noGrp="1" noChangeAspect="1" noChangeArrowheads="1"/>
          </p:cNvPicPr>
          <p:nvPr>
            <p:ph sz="quarter" idx="1"/>
          </p:nvPr>
        </p:nvPicPr>
        <p:blipFill>
          <a:blip r:embed="rId3">
            <a:extLst>
              <a:ext uri="{28A0092B-C50C-407E-A947-70E740481C1C}">
                <a14:useLocalDpi xmlns:a14="http://schemas.microsoft.com/office/drawing/2010/main" val="0"/>
              </a:ext>
            </a:extLst>
          </a:blip>
          <a:stretch>
            <a:fillRect/>
          </a:stretch>
        </p:blipFill>
        <p:spPr>
          <a:xfrm>
            <a:off x="2587336" y="2286000"/>
            <a:ext cx="3969327" cy="3969327"/>
          </a:xfr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1091404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2866" name="Rectangle 2"/>
          <p:cNvSpPr>
            <a:spLocks noGrp="1" noChangeArrowheads="1"/>
          </p:cNvSpPr>
          <p:nvPr>
            <p:ph type="title"/>
          </p:nvPr>
        </p:nvSpPr>
        <p:spPr>
          <a:xfrm>
            <a:off x="457200" y="152400"/>
            <a:ext cx="8229600" cy="1921510"/>
          </a:xfrm>
        </p:spPr>
        <p:txBody>
          <a:bodyPr>
            <a:normAutofit fontScale="90000"/>
          </a:bodyPr>
          <a:lstStyle/>
          <a:p>
            <a:pPr eaLnBrk="1" hangingPunct="1">
              <a:defRPr/>
            </a:pPr>
            <a:r>
              <a:rPr lang="en-US" dirty="0" err="1" smtClean="0"/>
              <a:t>Incretin</a:t>
            </a:r>
            <a:r>
              <a:rPr lang="en-US" dirty="0" smtClean="0"/>
              <a:t> </a:t>
            </a:r>
            <a:r>
              <a:rPr lang="en-US" dirty="0" err="1" smtClean="0"/>
              <a:t>Mimetics</a:t>
            </a:r>
            <a:r>
              <a:rPr lang="en-US" dirty="0" smtClean="0"/>
              <a:t> – </a:t>
            </a:r>
            <a:br>
              <a:rPr lang="en-US" dirty="0" smtClean="0"/>
            </a:br>
            <a:r>
              <a:rPr lang="en-US" dirty="0" smtClean="0"/>
              <a:t>“Gut Hormone Imitators”</a:t>
            </a:r>
            <a:br>
              <a:rPr lang="en-US" dirty="0" smtClean="0"/>
            </a:br>
            <a:r>
              <a:rPr lang="en-US" dirty="0" smtClean="0"/>
              <a:t>GLP-1 Agonists</a:t>
            </a:r>
            <a:endParaRPr lang="en-US" dirty="0" smtClean="0">
              <a:solidFill>
                <a:schemeClr val="accent1">
                  <a:lumMod val="20000"/>
                  <a:lumOff val="80000"/>
                </a:schemeClr>
              </a:solidFill>
            </a:endParaRPr>
          </a:p>
        </p:txBody>
      </p:sp>
      <p:sp>
        <p:nvSpPr>
          <p:cNvPr id="1572867" name="Rectangle 3"/>
          <p:cNvSpPr>
            <a:spLocks noGrp="1" noChangeArrowheads="1"/>
          </p:cNvSpPr>
          <p:nvPr>
            <p:ph sz="quarter" idx="1"/>
          </p:nvPr>
        </p:nvSpPr>
        <p:spPr>
          <a:xfrm>
            <a:off x="457200" y="2133600"/>
            <a:ext cx="8229600" cy="4023360"/>
          </a:xfrm>
        </p:spPr>
        <p:txBody>
          <a:bodyPr/>
          <a:lstStyle/>
          <a:p>
            <a:pPr eaLnBrk="1" hangingPunct="1">
              <a:defRPr/>
            </a:pPr>
            <a:r>
              <a:rPr lang="en-US" dirty="0" smtClean="0"/>
              <a:t>How do they work?</a:t>
            </a:r>
          </a:p>
        </p:txBody>
      </p:sp>
      <p:pic>
        <p:nvPicPr>
          <p:cNvPr id="100356" name="Picture 6" descr="C:\Documents and Settings\Owner\Local Settings\Temporary Internet Files\Content.IE5\M5Q1JLMY\MPj04387270000[1].jpg"/>
          <p:cNvPicPr>
            <a:picLocks noChangeAspect="1" noChangeArrowheads="1"/>
          </p:cNvPicPr>
          <p:nvPr>
            <p:custDataLst>
              <p:tags r:id="rId2"/>
            </p:custDataLst>
          </p:nvPr>
        </p:nvPicPr>
        <p:blipFill>
          <a:blip r:embed="rId5" cstate="print">
            <a:extLst>
              <a:ext uri="{28A0092B-C50C-407E-A947-70E740481C1C}">
                <a14:useLocalDpi xmlns:a14="http://schemas.microsoft.com/office/drawing/2010/main" val="0"/>
              </a:ext>
            </a:extLst>
          </a:blip>
          <a:srcRect/>
          <a:stretch>
            <a:fillRect/>
          </a:stretch>
        </p:blipFill>
        <p:spPr bwMode="auto">
          <a:xfrm>
            <a:off x="2514600" y="2895600"/>
            <a:ext cx="3657600" cy="2743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20367919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2" descr="body-smll"/>
          <p:cNvPicPr>
            <a:picLocks noChangeAspect="1" noChangeArrowheads="1"/>
          </p:cNvPicPr>
          <p:nvPr>
            <p:custDataLst>
              <p:tags r:id="rId2"/>
            </p:custDataLst>
          </p:nvPr>
        </p:nvPicPr>
        <p:blipFill>
          <a:blip r:embed="rId6">
            <a:extLst>
              <a:ext uri="{28A0092B-C50C-407E-A947-70E740481C1C}">
                <a14:useLocalDpi xmlns:a14="http://schemas.microsoft.com/office/drawing/2010/main" val="0"/>
              </a:ext>
            </a:extLst>
          </a:blip>
          <a:srcRect/>
          <a:stretch>
            <a:fillRect/>
          </a:stretch>
        </p:blipFill>
        <p:spPr bwMode="auto">
          <a:xfrm>
            <a:off x="3006725" y="1023938"/>
            <a:ext cx="2925763" cy="4795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07331" name="Rectangle 3"/>
          <p:cNvSpPr>
            <a:spLocks noGrp="1" noChangeArrowheads="1"/>
          </p:cNvSpPr>
          <p:nvPr>
            <p:ph type="title"/>
          </p:nvPr>
        </p:nvSpPr>
        <p:spPr/>
        <p:txBody>
          <a:bodyPr>
            <a:noAutofit/>
          </a:bodyPr>
          <a:lstStyle/>
          <a:p>
            <a:pPr eaLnBrk="1" hangingPunct="1">
              <a:defRPr/>
            </a:pPr>
            <a:r>
              <a:rPr lang="en-US" sz="2400" dirty="0" smtClean="0"/>
              <a:t>GLP-1 Effects in Humans</a:t>
            </a:r>
            <a:br>
              <a:rPr lang="en-US" sz="2400" dirty="0" smtClean="0"/>
            </a:br>
            <a:r>
              <a:rPr lang="en-US" sz="2400" dirty="0" smtClean="0"/>
              <a:t>Understanding the Natural Role of </a:t>
            </a:r>
            <a:r>
              <a:rPr lang="en-US" sz="2400" dirty="0" err="1" smtClean="0"/>
              <a:t>Incretins</a:t>
            </a:r>
            <a:endParaRPr lang="en-US" sz="2400" dirty="0" smtClean="0"/>
          </a:p>
        </p:txBody>
      </p:sp>
      <p:sp>
        <p:nvSpPr>
          <p:cNvPr id="50180" name="Rectangle 4"/>
          <p:cNvSpPr>
            <a:spLocks noChangeArrowheads="1"/>
          </p:cNvSpPr>
          <p:nvPr/>
        </p:nvSpPr>
        <p:spPr bwMode="auto">
          <a:xfrm>
            <a:off x="275567" y="5785803"/>
            <a:ext cx="4428634" cy="5854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lIns="92075" tIns="46038" rIns="92075" bIns="46038" anchor="b">
            <a:spAutoFit/>
          </a:bodyPr>
          <a:lstStyle/>
          <a:p>
            <a:pPr eaLnBrk="1" hangingPunct="1">
              <a:lnSpc>
                <a:spcPct val="80000"/>
              </a:lnSpc>
              <a:spcBef>
                <a:spcPct val="40000"/>
              </a:spcBef>
            </a:pPr>
            <a:r>
              <a:rPr lang="fr-FR" sz="1000" dirty="0" err="1">
                <a:ea typeface="Times New Roman" pitchFamily="18" charset="0"/>
                <a:cs typeface="Arial Narrow" pitchFamily="34" charset="0"/>
              </a:rPr>
              <a:t>Adapted</a:t>
            </a:r>
            <a:r>
              <a:rPr lang="fr-FR" sz="1000" dirty="0">
                <a:ea typeface="Times New Roman" pitchFamily="18" charset="0"/>
                <a:cs typeface="Arial Narrow" pitchFamily="34" charset="0"/>
              </a:rPr>
              <a:t> </a:t>
            </a:r>
            <a:r>
              <a:rPr lang="fr-FR" sz="1000" dirty="0" err="1">
                <a:ea typeface="Times New Roman" pitchFamily="18" charset="0"/>
                <a:cs typeface="Arial Narrow" pitchFamily="34" charset="0"/>
              </a:rPr>
              <a:t>from</a:t>
            </a:r>
            <a:r>
              <a:rPr lang="fr-FR" sz="1000" dirty="0">
                <a:ea typeface="Times New Roman" pitchFamily="18" charset="0"/>
                <a:cs typeface="Arial Narrow" pitchFamily="34" charset="0"/>
              </a:rPr>
              <a:t> Flint A, et al. </a:t>
            </a:r>
            <a:r>
              <a:rPr lang="fr-FR" sz="1000" i="1" dirty="0">
                <a:ea typeface="Times New Roman" pitchFamily="18" charset="0"/>
                <a:cs typeface="Arial Narrow" pitchFamily="34" charset="0"/>
              </a:rPr>
              <a:t>J Clin </a:t>
            </a:r>
            <a:r>
              <a:rPr lang="fr-FR" sz="1000" i="1" dirty="0" err="1">
                <a:ea typeface="Times New Roman" pitchFamily="18" charset="0"/>
                <a:cs typeface="Arial Narrow" pitchFamily="34" charset="0"/>
              </a:rPr>
              <a:t>Invest</a:t>
            </a:r>
            <a:r>
              <a:rPr lang="fr-FR" sz="1000" dirty="0">
                <a:ea typeface="Times New Roman" pitchFamily="18" charset="0"/>
                <a:cs typeface="Arial Narrow" pitchFamily="34" charset="0"/>
              </a:rPr>
              <a:t>. 1998;101:515-520</a:t>
            </a:r>
            <a:br>
              <a:rPr lang="fr-FR" sz="1000" dirty="0">
                <a:ea typeface="Times New Roman" pitchFamily="18" charset="0"/>
                <a:cs typeface="Arial Narrow" pitchFamily="34" charset="0"/>
              </a:rPr>
            </a:br>
            <a:r>
              <a:rPr lang="fr-FR" sz="1000" dirty="0" err="1">
                <a:ea typeface="Times New Roman" pitchFamily="18" charset="0"/>
                <a:cs typeface="Arial Narrow" pitchFamily="34" charset="0"/>
              </a:rPr>
              <a:t>Adapted</a:t>
            </a:r>
            <a:r>
              <a:rPr lang="fr-FR" sz="1000" dirty="0">
                <a:ea typeface="Times New Roman" pitchFamily="18" charset="0"/>
                <a:cs typeface="Arial Narrow" pitchFamily="34" charset="0"/>
              </a:rPr>
              <a:t> </a:t>
            </a:r>
            <a:r>
              <a:rPr lang="fr-FR" sz="1000" dirty="0" err="1">
                <a:ea typeface="Times New Roman" pitchFamily="18" charset="0"/>
                <a:cs typeface="Arial Narrow" pitchFamily="34" charset="0"/>
              </a:rPr>
              <a:t>from</a:t>
            </a:r>
            <a:r>
              <a:rPr lang="fr-FR" sz="1000" dirty="0">
                <a:ea typeface="Times New Roman" pitchFamily="18" charset="0"/>
                <a:cs typeface="Arial Narrow" pitchFamily="34" charset="0"/>
              </a:rPr>
              <a:t> </a:t>
            </a:r>
            <a:r>
              <a:rPr lang="fr-FR" sz="1000" dirty="0" err="1">
                <a:ea typeface="Times New Roman" pitchFamily="18" charset="0"/>
                <a:cs typeface="Arial Narrow" pitchFamily="34" charset="0"/>
              </a:rPr>
              <a:t>Larsson</a:t>
            </a:r>
            <a:r>
              <a:rPr lang="fr-FR" sz="1000" dirty="0">
                <a:ea typeface="Times New Roman" pitchFamily="18" charset="0"/>
                <a:cs typeface="Arial Narrow" pitchFamily="34" charset="0"/>
              </a:rPr>
              <a:t> H, et al. </a:t>
            </a:r>
            <a:r>
              <a:rPr lang="fr-FR" sz="1000" i="1" dirty="0">
                <a:ea typeface="Times New Roman" pitchFamily="18" charset="0"/>
                <a:cs typeface="Arial Narrow" pitchFamily="34" charset="0"/>
              </a:rPr>
              <a:t>Acta </a:t>
            </a:r>
            <a:r>
              <a:rPr lang="fr-FR" sz="1000" i="1" dirty="0" err="1">
                <a:ea typeface="Times New Roman" pitchFamily="18" charset="0"/>
                <a:cs typeface="Arial Narrow" pitchFamily="34" charset="0"/>
              </a:rPr>
              <a:t>Physiol</a:t>
            </a:r>
            <a:r>
              <a:rPr lang="fr-FR" sz="1000" i="1" dirty="0">
                <a:ea typeface="Times New Roman" pitchFamily="18" charset="0"/>
                <a:cs typeface="Arial Narrow" pitchFamily="34" charset="0"/>
              </a:rPr>
              <a:t> </a:t>
            </a:r>
            <a:r>
              <a:rPr lang="fr-FR" sz="1000" i="1" dirty="0" err="1">
                <a:ea typeface="Times New Roman" pitchFamily="18" charset="0"/>
                <a:cs typeface="Arial Narrow" pitchFamily="34" charset="0"/>
              </a:rPr>
              <a:t>Scand</a:t>
            </a:r>
            <a:r>
              <a:rPr lang="fr-FR" sz="1000" i="1" dirty="0">
                <a:ea typeface="Times New Roman" pitchFamily="18" charset="0"/>
                <a:cs typeface="Arial Narrow" pitchFamily="34" charset="0"/>
              </a:rPr>
              <a:t>.</a:t>
            </a:r>
            <a:r>
              <a:rPr lang="fr-FR" sz="1000" dirty="0">
                <a:ea typeface="Times New Roman" pitchFamily="18" charset="0"/>
                <a:cs typeface="Arial Narrow" pitchFamily="34" charset="0"/>
              </a:rPr>
              <a:t> 1997;160:413-422</a:t>
            </a:r>
            <a:br>
              <a:rPr lang="fr-FR" sz="1000" dirty="0">
                <a:ea typeface="Times New Roman" pitchFamily="18" charset="0"/>
                <a:cs typeface="Arial Narrow" pitchFamily="34" charset="0"/>
              </a:rPr>
            </a:br>
            <a:r>
              <a:rPr lang="fr-FR" sz="1000" dirty="0" err="1">
                <a:ea typeface="Times New Roman" pitchFamily="18" charset="0"/>
                <a:cs typeface="Arial Narrow" pitchFamily="34" charset="0"/>
              </a:rPr>
              <a:t>Adapted</a:t>
            </a:r>
            <a:r>
              <a:rPr lang="fr-FR" sz="1000" dirty="0">
                <a:ea typeface="Times New Roman" pitchFamily="18" charset="0"/>
                <a:cs typeface="Arial Narrow" pitchFamily="34" charset="0"/>
              </a:rPr>
              <a:t> </a:t>
            </a:r>
            <a:r>
              <a:rPr lang="fr-FR" sz="1000" dirty="0" err="1">
                <a:ea typeface="Times New Roman" pitchFamily="18" charset="0"/>
                <a:cs typeface="Arial Narrow" pitchFamily="34" charset="0"/>
              </a:rPr>
              <a:t>from</a:t>
            </a:r>
            <a:r>
              <a:rPr lang="fr-FR" sz="1000" dirty="0">
                <a:ea typeface="Times New Roman" pitchFamily="18" charset="0"/>
                <a:cs typeface="Arial Narrow" pitchFamily="34" charset="0"/>
              </a:rPr>
              <a:t> </a:t>
            </a:r>
            <a:r>
              <a:rPr lang="it-IT" sz="1000" dirty="0">
                <a:ea typeface="Times New Roman" pitchFamily="18" charset="0"/>
                <a:cs typeface="Arial Narrow" pitchFamily="34" charset="0"/>
              </a:rPr>
              <a:t>Nauck MA, et al.</a:t>
            </a:r>
            <a:r>
              <a:rPr lang="it-IT" sz="1000" i="1" dirty="0">
                <a:ea typeface="Times New Roman" pitchFamily="18" charset="0"/>
                <a:cs typeface="Arial Narrow" pitchFamily="34" charset="0"/>
              </a:rPr>
              <a:t> Diabetologia</a:t>
            </a:r>
            <a:r>
              <a:rPr lang="it-IT" sz="1000" dirty="0">
                <a:ea typeface="Times New Roman" pitchFamily="18" charset="0"/>
                <a:cs typeface="Arial Narrow" pitchFamily="34" charset="0"/>
              </a:rPr>
              <a:t>. 1996;39:1546-1553</a:t>
            </a:r>
            <a:br>
              <a:rPr lang="it-IT" sz="1000" dirty="0">
                <a:ea typeface="Times New Roman" pitchFamily="18" charset="0"/>
                <a:cs typeface="Arial Narrow" pitchFamily="34" charset="0"/>
              </a:rPr>
            </a:br>
            <a:r>
              <a:rPr lang="it-IT" sz="1000" dirty="0">
                <a:ea typeface="Times New Roman" pitchFamily="18" charset="0"/>
                <a:cs typeface="Arial Narrow" pitchFamily="34" charset="0"/>
              </a:rPr>
              <a:t>Adapted from </a:t>
            </a:r>
            <a:r>
              <a:rPr lang="pt-BR" sz="1000" dirty="0">
                <a:ea typeface="Times New Roman" pitchFamily="18" charset="0"/>
                <a:cs typeface="Arial Narrow" pitchFamily="34" charset="0"/>
              </a:rPr>
              <a:t>Drucker DJ. </a:t>
            </a:r>
            <a:r>
              <a:rPr lang="pt-BR" sz="1000" i="1" dirty="0">
                <a:ea typeface="Times New Roman" pitchFamily="18" charset="0"/>
                <a:cs typeface="Arial Narrow" pitchFamily="34" charset="0"/>
              </a:rPr>
              <a:t>Diabetes</a:t>
            </a:r>
            <a:r>
              <a:rPr lang="pt-BR" sz="1000" dirty="0">
                <a:ea typeface="Times New Roman" pitchFamily="18" charset="0"/>
                <a:cs typeface="Arial Narrow" pitchFamily="34" charset="0"/>
              </a:rPr>
              <a:t>. </a:t>
            </a:r>
            <a:r>
              <a:rPr lang="fr-FR" sz="1000" dirty="0">
                <a:ea typeface="Times New Roman" pitchFamily="18" charset="0"/>
                <a:cs typeface="Arial Narrow" pitchFamily="34" charset="0"/>
              </a:rPr>
              <a:t>1998;47:159-169</a:t>
            </a:r>
            <a:endParaRPr lang="en-US" sz="1000" dirty="0">
              <a:ea typeface="Times New Roman" pitchFamily="18" charset="0"/>
              <a:cs typeface="Arial Narrow" pitchFamily="34" charset="0"/>
            </a:endParaRPr>
          </a:p>
        </p:txBody>
      </p:sp>
      <p:sp>
        <p:nvSpPr>
          <p:cNvPr id="1507333" name="Text Box 5"/>
          <p:cNvSpPr txBox="1">
            <a:spLocks noChangeArrowheads="1"/>
          </p:cNvSpPr>
          <p:nvPr/>
        </p:nvSpPr>
        <p:spPr bwMode="auto">
          <a:xfrm>
            <a:off x="6248400" y="4953000"/>
            <a:ext cx="2066925" cy="861774"/>
          </a:xfrm>
          <a:prstGeom prst="rect">
            <a:avLst/>
          </a:prstGeom>
          <a:noFill/>
          <a:ln w="9525">
            <a:noFill/>
            <a:miter lim="800000"/>
            <a:headEnd/>
            <a:tailEnd/>
          </a:ln>
        </p:spPr>
        <p:txBody>
          <a:bodyPr>
            <a:spAutoFit/>
          </a:bodyPr>
          <a:lstStyle/>
          <a:p>
            <a:pPr algn="ctr" eaLnBrk="1" hangingPunct="1">
              <a:defRPr/>
            </a:pPr>
            <a:r>
              <a:rPr lang="en-US" b="1" dirty="0">
                <a:solidFill>
                  <a:schemeClr val="tx2"/>
                </a:solidFill>
                <a:latin typeface="Arial" charset="0"/>
              </a:rPr>
              <a:t>Stomach:</a:t>
            </a:r>
            <a:r>
              <a:rPr lang="en-US" sz="1600" b="1" dirty="0">
                <a:latin typeface="Arial" charset="0"/>
              </a:rPr>
              <a:t> </a:t>
            </a:r>
            <a:br>
              <a:rPr lang="en-US" sz="1600" b="1" dirty="0">
                <a:latin typeface="Arial" charset="0"/>
              </a:rPr>
            </a:br>
            <a:r>
              <a:rPr lang="en-US" sz="1600" b="1" dirty="0">
                <a:latin typeface="Arial" charset="0"/>
              </a:rPr>
              <a:t> Helps regulate gastric emptying</a:t>
            </a:r>
          </a:p>
        </p:txBody>
      </p:sp>
      <p:sp>
        <p:nvSpPr>
          <p:cNvPr id="1507334" name="Text Box 6"/>
          <p:cNvSpPr txBox="1">
            <a:spLocks noChangeArrowheads="1"/>
          </p:cNvSpPr>
          <p:nvPr/>
        </p:nvSpPr>
        <p:spPr bwMode="auto">
          <a:xfrm>
            <a:off x="5249863" y="1984375"/>
            <a:ext cx="2420937" cy="646113"/>
          </a:xfrm>
          <a:prstGeom prst="rect">
            <a:avLst/>
          </a:prstGeom>
          <a:noFill/>
          <a:ln w="9525">
            <a:noFill/>
            <a:miter lim="800000"/>
            <a:headEnd/>
            <a:tailEnd/>
          </a:ln>
        </p:spPr>
        <p:txBody>
          <a:bodyPr/>
          <a:lstStyle/>
          <a:p>
            <a:pPr eaLnBrk="1" hangingPunct="1">
              <a:defRPr/>
            </a:pPr>
            <a:r>
              <a:rPr lang="en-US" sz="1600" b="1" dirty="0">
                <a:latin typeface="Arial" charset="0"/>
              </a:rPr>
              <a:t>Promotes satiety and </a:t>
            </a:r>
            <a:br>
              <a:rPr lang="en-US" sz="1600" b="1" dirty="0">
                <a:latin typeface="Arial" charset="0"/>
              </a:rPr>
            </a:br>
            <a:r>
              <a:rPr lang="en-US" sz="1600" b="1" dirty="0">
                <a:latin typeface="Arial" charset="0"/>
              </a:rPr>
              <a:t>reduces appetite</a:t>
            </a:r>
          </a:p>
        </p:txBody>
      </p:sp>
      <p:sp>
        <p:nvSpPr>
          <p:cNvPr id="1507335" name="Line 7"/>
          <p:cNvSpPr>
            <a:spLocks noChangeShapeType="1"/>
          </p:cNvSpPr>
          <p:nvPr/>
        </p:nvSpPr>
        <p:spPr bwMode="auto">
          <a:xfrm flipH="1" flipV="1">
            <a:off x="4719638" y="1916113"/>
            <a:ext cx="466725" cy="209550"/>
          </a:xfrm>
          <a:prstGeom prst="line">
            <a:avLst/>
          </a:prstGeom>
          <a:noFill/>
          <a:ln w="28575">
            <a:solidFill>
              <a:schemeClr val="tx1"/>
            </a:solidFill>
            <a:round/>
            <a:headEnd/>
            <a:tailEnd type="oval" w="sm" len="sm"/>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a:lstStyle/>
          <a:p>
            <a:endParaRPr lang="en-US"/>
          </a:p>
        </p:txBody>
      </p:sp>
      <p:sp>
        <p:nvSpPr>
          <p:cNvPr id="1507336" name="Text Box 8"/>
          <p:cNvSpPr txBox="1">
            <a:spLocks noChangeArrowheads="1"/>
          </p:cNvSpPr>
          <p:nvPr/>
        </p:nvSpPr>
        <p:spPr bwMode="auto">
          <a:xfrm>
            <a:off x="5484813" y="4017963"/>
            <a:ext cx="2408237" cy="976312"/>
          </a:xfrm>
          <a:prstGeom prst="rect">
            <a:avLst/>
          </a:prstGeom>
          <a:noFill/>
          <a:ln w="9525">
            <a:noFill/>
            <a:miter lim="800000"/>
            <a:headEnd/>
            <a:tailEnd/>
          </a:ln>
        </p:spPr>
        <p:txBody>
          <a:bodyPr/>
          <a:lstStyle/>
          <a:p>
            <a:pPr algn="ctr" eaLnBrk="1" hangingPunct="1">
              <a:defRPr/>
            </a:pPr>
            <a:r>
              <a:rPr lang="en-US" b="1" dirty="0">
                <a:solidFill>
                  <a:schemeClr val="tx2"/>
                </a:solidFill>
                <a:latin typeface="Arial" charset="0"/>
              </a:rPr>
              <a:t>Liver:</a:t>
            </a:r>
            <a:br>
              <a:rPr lang="en-US" b="1" dirty="0">
                <a:solidFill>
                  <a:schemeClr val="tx2"/>
                </a:solidFill>
                <a:latin typeface="Arial" charset="0"/>
              </a:rPr>
            </a:br>
            <a:r>
              <a:rPr lang="en-US" b="1" dirty="0">
                <a:solidFill>
                  <a:schemeClr val="tx2"/>
                </a:solidFill>
                <a:latin typeface="Arial" charset="0"/>
              </a:rPr>
              <a:t> </a:t>
            </a:r>
            <a:r>
              <a:rPr lang="en-US" sz="1600" b="1" dirty="0">
                <a:latin typeface="Arial" charset="0"/>
                <a:ea typeface="SimSun" pitchFamily="2" charset="-122"/>
                <a:sym typeface="Symbol" pitchFamily="18" charset="2"/>
              </a:rPr>
              <a:t></a:t>
            </a:r>
            <a:r>
              <a:rPr lang="en-US" sz="1600" b="1" dirty="0">
                <a:solidFill>
                  <a:schemeClr val="tx2"/>
                </a:solidFill>
                <a:latin typeface="Arial" charset="0"/>
              </a:rPr>
              <a:t> Glucagon </a:t>
            </a:r>
            <a:r>
              <a:rPr lang="en-US" sz="1600" b="1" dirty="0">
                <a:latin typeface="Arial" charset="0"/>
              </a:rPr>
              <a:t>reduces hepatic glucose output</a:t>
            </a:r>
          </a:p>
        </p:txBody>
      </p:sp>
      <p:sp>
        <p:nvSpPr>
          <p:cNvPr id="1507337" name="Text Box 9"/>
          <p:cNvSpPr txBox="1">
            <a:spLocks noChangeArrowheads="1"/>
          </p:cNvSpPr>
          <p:nvPr/>
        </p:nvSpPr>
        <p:spPr bwMode="auto">
          <a:xfrm>
            <a:off x="439738" y="4498975"/>
            <a:ext cx="2698750" cy="769938"/>
          </a:xfrm>
          <a:prstGeom prst="rect">
            <a:avLst/>
          </a:prstGeom>
          <a:noFill/>
          <a:ln w="9525">
            <a:noFill/>
            <a:miter lim="800000"/>
            <a:headEnd/>
            <a:tailEnd/>
          </a:ln>
        </p:spPr>
        <p:txBody>
          <a:bodyPr>
            <a:spAutoFit/>
          </a:bodyPr>
          <a:lstStyle/>
          <a:p>
            <a:pPr algn="ctr" eaLnBrk="1" hangingPunct="1">
              <a:defRPr/>
            </a:pPr>
            <a:r>
              <a:rPr lang="en-US" sz="1600" b="1" dirty="0">
                <a:solidFill>
                  <a:schemeClr val="tx2"/>
                </a:solidFill>
                <a:latin typeface="Arial" charset="0"/>
              </a:rPr>
              <a:t>Beta cells:</a:t>
            </a:r>
            <a:br>
              <a:rPr lang="en-US" sz="1600" b="1" dirty="0">
                <a:solidFill>
                  <a:schemeClr val="tx2"/>
                </a:solidFill>
                <a:latin typeface="Arial" charset="0"/>
              </a:rPr>
            </a:br>
            <a:r>
              <a:rPr lang="en-US" sz="1400" b="1" dirty="0">
                <a:solidFill>
                  <a:schemeClr val="tx2"/>
                </a:solidFill>
                <a:latin typeface="Arial" charset="0"/>
              </a:rPr>
              <a:t>Enhances</a:t>
            </a:r>
            <a:r>
              <a:rPr lang="en-US" sz="1400" b="1" dirty="0">
                <a:latin typeface="Arial" charset="0"/>
              </a:rPr>
              <a:t> glucose-dependent </a:t>
            </a:r>
            <a:r>
              <a:rPr lang="en-US" sz="1400" b="1" dirty="0">
                <a:solidFill>
                  <a:schemeClr val="tx2"/>
                </a:solidFill>
                <a:latin typeface="Arial" charset="0"/>
              </a:rPr>
              <a:t>insulin secretion</a:t>
            </a:r>
            <a:endParaRPr lang="en-US" sz="1400" b="1" dirty="0">
              <a:latin typeface="Arial" charset="0"/>
            </a:endParaRPr>
          </a:p>
        </p:txBody>
      </p:sp>
      <p:sp>
        <p:nvSpPr>
          <p:cNvPr id="1507338" name="Line 10"/>
          <p:cNvSpPr>
            <a:spLocks noChangeShapeType="1"/>
          </p:cNvSpPr>
          <p:nvPr/>
        </p:nvSpPr>
        <p:spPr bwMode="auto">
          <a:xfrm rot="10916269" flipH="1">
            <a:off x="2452688" y="4654550"/>
            <a:ext cx="1830387" cy="61913"/>
          </a:xfrm>
          <a:prstGeom prst="line">
            <a:avLst/>
          </a:prstGeom>
          <a:noFill/>
          <a:ln w="28575">
            <a:solidFill>
              <a:schemeClr val="tx1"/>
            </a:solidFill>
            <a:round/>
            <a:headEnd/>
            <a:tailEnd type="oval" w="sm" len="sm"/>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a:lstStyle/>
          <a:p>
            <a:endParaRPr lang="en-US"/>
          </a:p>
        </p:txBody>
      </p:sp>
      <p:sp>
        <p:nvSpPr>
          <p:cNvPr id="1507339" name="Text Box 11"/>
          <p:cNvSpPr txBox="1">
            <a:spLocks noChangeArrowheads="1"/>
          </p:cNvSpPr>
          <p:nvPr/>
        </p:nvSpPr>
        <p:spPr bwMode="auto">
          <a:xfrm>
            <a:off x="5813425" y="2960688"/>
            <a:ext cx="2120900" cy="769937"/>
          </a:xfrm>
          <a:prstGeom prst="rect">
            <a:avLst/>
          </a:prstGeom>
          <a:noFill/>
          <a:ln w="9525">
            <a:noFill/>
            <a:miter lim="800000"/>
            <a:headEnd/>
            <a:tailEnd/>
          </a:ln>
        </p:spPr>
        <p:txBody>
          <a:bodyPr>
            <a:spAutoFit/>
          </a:bodyPr>
          <a:lstStyle/>
          <a:p>
            <a:pPr algn="ctr" eaLnBrk="1" hangingPunct="1">
              <a:defRPr/>
            </a:pPr>
            <a:r>
              <a:rPr lang="en-US" sz="1600" b="1" dirty="0">
                <a:solidFill>
                  <a:schemeClr val="tx2"/>
                </a:solidFill>
                <a:latin typeface="Arial" charset="0"/>
              </a:rPr>
              <a:t>Alpha cells:</a:t>
            </a:r>
          </a:p>
          <a:p>
            <a:pPr algn="ctr" eaLnBrk="1" hangingPunct="1">
              <a:defRPr/>
            </a:pPr>
            <a:r>
              <a:rPr lang="en-US" sz="1400" b="1" dirty="0">
                <a:latin typeface="Arial" charset="0"/>
                <a:ea typeface="SimSun" pitchFamily="2" charset="-122"/>
                <a:sym typeface="Symbol" pitchFamily="18" charset="2"/>
              </a:rPr>
              <a:t></a:t>
            </a:r>
            <a:r>
              <a:rPr lang="en-US" sz="1400" b="1" dirty="0">
                <a:latin typeface="Arial" charset="0"/>
              </a:rPr>
              <a:t> Postprandial</a:t>
            </a:r>
            <a:br>
              <a:rPr lang="en-US" sz="1400" b="1" dirty="0">
                <a:latin typeface="Arial" charset="0"/>
              </a:rPr>
            </a:br>
            <a:r>
              <a:rPr lang="en-US" sz="1400" b="1" dirty="0">
                <a:latin typeface="Arial" charset="0"/>
              </a:rPr>
              <a:t>glucagon secretion</a:t>
            </a:r>
          </a:p>
        </p:txBody>
      </p:sp>
      <p:grpSp>
        <p:nvGrpSpPr>
          <p:cNvPr id="2" name="Group 12"/>
          <p:cNvGrpSpPr>
            <a:grpSpLocks/>
          </p:cNvGrpSpPr>
          <p:nvPr>
            <p:custDataLst>
              <p:tags r:id="rId3"/>
            </p:custDataLst>
          </p:nvPr>
        </p:nvGrpSpPr>
        <p:grpSpPr bwMode="auto">
          <a:xfrm>
            <a:off x="4395788" y="3179763"/>
            <a:ext cx="1606550" cy="1490662"/>
            <a:chOff x="2769" y="2003"/>
            <a:chExt cx="1012" cy="939"/>
          </a:xfrm>
        </p:grpSpPr>
        <p:sp>
          <p:nvSpPr>
            <p:cNvPr id="50197" name="Line 13"/>
            <p:cNvSpPr>
              <a:spLocks noChangeShapeType="1"/>
            </p:cNvSpPr>
            <p:nvPr/>
          </p:nvSpPr>
          <p:spPr bwMode="auto">
            <a:xfrm rot="5400000" flipV="1">
              <a:off x="2310" y="2474"/>
              <a:ext cx="936" cy="0"/>
            </a:xfrm>
            <a:prstGeom prst="line">
              <a:avLst/>
            </a:prstGeom>
            <a:noFill/>
            <a:ln w="28575">
              <a:solidFill>
                <a:schemeClr val="tx1"/>
              </a:solidFill>
              <a:round/>
              <a:headEnd/>
              <a:tailEnd type="oval" w="sm" len="sm"/>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a:lstStyle/>
            <a:p>
              <a:endParaRPr lang="en-US"/>
            </a:p>
          </p:txBody>
        </p:sp>
        <p:sp>
          <p:nvSpPr>
            <p:cNvPr id="50198" name="Line 14"/>
            <p:cNvSpPr>
              <a:spLocks noChangeShapeType="1"/>
            </p:cNvSpPr>
            <p:nvPr/>
          </p:nvSpPr>
          <p:spPr bwMode="auto">
            <a:xfrm flipH="1">
              <a:off x="2769" y="2003"/>
              <a:ext cx="1012" cy="1"/>
            </a:xfrm>
            <a:prstGeom prst="line">
              <a:avLst/>
            </a:prstGeom>
            <a:noFill/>
            <a:ln w="28575">
              <a:solidFill>
                <a:schemeClr val="tx1"/>
              </a:solidFill>
              <a:round/>
              <a:headEnd/>
              <a:tailEnd/>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a:lstStyle/>
            <a:p>
              <a:endParaRPr lang="en-US"/>
            </a:p>
          </p:txBody>
        </p:sp>
      </p:grpSp>
      <p:sp>
        <p:nvSpPr>
          <p:cNvPr id="1507343" name="Text Box 15"/>
          <p:cNvSpPr txBox="1">
            <a:spLocks noChangeArrowheads="1"/>
          </p:cNvSpPr>
          <p:nvPr/>
        </p:nvSpPr>
        <p:spPr bwMode="blackWhite">
          <a:xfrm>
            <a:off x="806450" y="1285875"/>
            <a:ext cx="2535238" cy="638175"/>
          </a:xfrm>
          <a:prstGeom prst="rect">
            <a:avLst/>
          </a:prstGeom>
          <a:solidFill>
            <a:schemeClr val="bg2"/>
          </a:solidFill>
          <a:ln w="9525">
            <a:solidFill>
              <a:schemeClr val="bg2"/>
            </a:solidFill>
            <a:miter lim="800000"/>
            <a:headEnd/>
            <a:tailEnd/>
          </a:ln>
        </p:spPr>
        <p:txBody>
          <a:bodyPr>
            <a:spAutoFit/>
          </a:bodyPr>
          <a:lstStyle>
            <a:lvl1pPr marL="109538" indent="-109538">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lnSpc>
                <a:spcPct val="110000"/>
              </a:lnSpc>
            </a:pPr>
            <a:r>
              <a:rPr lang="en-US" altLang="en-US" sz="1600" b="1" dirty="0">
                <a:solidFill>
                  <a:schemeClr val="tx2"/>
                </a:solidFill>
              </a:rPr>
              <a:t>GLP-1 secreted upon the ingestion of food</a:t>
            </a:r>
            <a:endParaRPr lang="en-US" altLang="en-US" sz="1600" b="1" dirty="0"/>
          </a:p>
        </p:txBody>
      </p:sp>
      <p:sp>
        <p:nvSpPr>
          <p:cNvPr id="1507344" name="Line 16"/>
          <p:cNvSpPr>
            <a:spLocks noChangeShapeType="1"/>
          </p:cNvSpPr>
          <p:nvPr/>
        </p:nvSpPr>
        <p:spPr bwMode="auto">
          <a:xfrm rot="-24380" flipH="1" flipV="1">
            <a:off x="4573588" y="4427538"/>
            <a:ext cx="1995487" cy="827087"/>
          </a:xfrm>
          <a:prstGeom prst="line">
            <a:avLst/>
          </a:prstGeom>
          <a:noFill/>
          <a:ln w="28575">
            <a:solidFill>
              <a:schemeClr val="tx1"/>
            </a:solidFill>
            <a:round/>
            <a:headEnd/>
            <a:tailEnd type="oval" w="sm" len="sm"/>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a:lstStyle/>
          <a:p>
            <a:endParaRPr lang="en-US"/>
          </a:p>
        </p:txBody>
      </p:sp>
      <p:sp>
        <p:nvSpPr>
          <p:cNvPr id="1507345" name="Freeform 17"/>
          <p:cNvSpPr>
            <a:spLocks/>
          </p:cNvSpPr>
          <p:nvPr/>
        </p:nvSpPr>
        <p:spPr bwMode="auto">
          <a:xfrm rot="2855784">
            <a:off x="7335045" y="3574256"/>
            <a:ext cx="442912" cy="942975"/>
          </a:xfrm>
          <a:custGeom>
            <a:avLst/>
            <a:gdLst>
              <a:gd name="T0" fmla="*/ 2147483647 w 597"/>
              <a:gd name="T1" fmla="*/ 0 h 469"/>
              <a:gd name="T2" fmla="*/ 2147483647 w 597"/>
              <a:gd name="T3" fmla="*/ 2147483647 h 469"/>
              <a:gd name="T4" fmla="*/ 0 w 597"/>
              <a:gd name="T5" fmla="*/ 2147483647 h 469"/>
              <a:gd name="T6" fmla="*/ 0 60000 65536"/>
              <a:gd name="T7" fmla="*/ 0 60000 65536"/>
              <a:gd name="T8" fmla="*/ 0 60000 65536"/>
            </a:gdLst>
            <a:ahLst/>
            <a:cxnLst>
              <a:cxn ang="T6">
                <a:pos x="T0" y="T1"/>
              </a:cxn>
              <a:cxn ang="T7">
                <a:pos x="T2" y="T3"/>
              </a:cxn>
              <a:cxn ang="T8">
                <a:pos x="T4" y="T5"/>
              </a:cxn>
            </a:cxnLst>
            <a:rect l="0" t="0" r="r" b="b"/>
            <a:pathLst>
              <a:path w="597" h="469">
                <a:moveTo>
                  <a:pt x="33" y="0"/>
                </a:moveTo>
                <a:cubicBezTo>
                  <a:pt x="315" y="55"/>
                  <a:pt x="597" y="111"/>
                  <a:pt x="592" y="189"/>
                </a:cubicBezTo>
                <a:cubicBezTo>
                  <a:pt x="587" y="267"/>
                  <a:pt x="99" y="422"/>
                  <a:pt x="0" y="469"/>
                </a:cubicBezTo>
              </a:path>
            </a:pathLst>
          </a:custGeom>
          <a:noFill/>
          <a:ln w="28575" cap="flat" cmpd="sng">
            <a:solidFill>
              <a:schemeClr val="tx1"/>
            </a:solidFill>
            <a:prstDash val="dash"/>
            <a:round/>
            <a:headEnd type="none" w="med" len="med"/>
            <a:tailEnd type="triangle" w="med" len="med"/>
          </a:ln>
          <a:effectLst>
            <a:outerShdw dist="35921" dir="2700000" algn="ctr" rotWithShape="0">
              <a:schemeClr val="bg2"/>
            </a:outerShdw>
          </a:effectLst>
          <a:extLst>
            <a:ext uri="{909E8E84-426E-40DD-AFC4-6F175D3DCCD1}">
              <a14:hiddenFill xmlns:a14="http://schemas.microsoft.com/office/drawing/2010/main">
                <a:solidFill>
                  <a:srgbClr val="FFFFFF"/>
                </a:solidFill>
              </a14:hiddenFill>
            </a:ext>
          </a:extLst>
        </p:spPr>
        <p:txBody>
          <a:bodyPr/>
          <a:lstStyle/>
          <a:p>
            <a:endParaRPr lang="en-US"/>
          </a:p>
        </p:txBody>
      </p:sp>
      <p:sp>
        <p:nvSpPr>
          <p:cNvPr id="1507346" name="Oval 18"/>
          <p:cNvSpPr>
            <a:spLocks noChangeArrowheads="1"/>
          </p:cNvSpPr>
          <p:nvPr/>
        </p:nvSpPr>
        <p:spPr bwMode="blackWhite">
          <a:xfrm>
            <a:off x="5029200" y="5791200"/>
            <a:ext cx="2438400" cy="1066800"/>
          </a:xfrm>
          <a:prstGeom prst="ellipse">
            <a:avLst/>
          </a:prstGeom>
          <a:gradFill rotWithShape="1">
            <a:gsLst>
              <a:gs pos="0">
                <a:srgbClr val="760000"/>
              </a:gs>
              <a:gs pos="50000">
                <a:srgbClr val="FF0000"/>
              </a:gs>
              <a:gs pos="100000">
                <a:srgbClr val="760000"/>
              </a:gs>
            </a:gsLst>
            <a:lin ang="2700000" scaled="1"/>
          </a:gradFill>
          <a:ln>
            <a:noFill/>
          </a:ln>
          <a:effectLst>
            <a:outerShdw dist="74053" dir="3542175" algn="ctr" rotWithShape="0">
              <a:schemeClr val="bg2"/>
            </a:outerShdw>
          </a:effectLst>
          <a:extLst>
            <a:ext uri="{91240B29-F687-4F45-9708-019B960494DF}">
              <a14:hiddenLine xmlns:a14="http://schemas.microsoft.com/office/drawing/2010/main" w="12700">
                <a:solidFill>
                  <a:srgbClr val="000000"/>
                </a:solidFill>
                <a:round/>
                <a:headEnd type="none" w="sm" len="sm"/>
                <a:tailEnd type="none" w="sm" len="sm"/>
              </a14:hiddenLine>
            </a:ext>
          </a:extLst>
        </p:spPr>
        <p:txBody>
          <a:bodyPr wrap="none" anchor="ctr"/>
          <a:lstStyle/>
          <a:p>
            <a:pPr algn="ctr"/>
            <a:endParaRPr lang="en-US" sz="400" b="1"/>
          </a:p>
          <a:p>
            <a:pPr algn="ctr" eaLnBrk="1" hangingPunct="1"/>
            <a:endParaRPr lang="en-US" sz="1600" b="1">
              <a:solidFill>
                <a:srgbClr val="6AEE60"/>
              </a:solidFill>
            </a:endParaRPr>
          </a:p>
        </p:txBody>
      </p:sp>
      <p:sp>
        <p:nvSpPr>
          <p:cNvPr id="1507347" name="Oval 19"/>
          <p:cNvSpPr>
            <a:spLocks noChangeArrowheads="1"/>
          </p:cNvSpPr>
          <p:nvPr/>
        </p:nvSpPr>
        <p:spPr bwMode="blackWhite">
          <a:xfrm>
            <a:off x="985838" y="3190875"/>
            <a:ext cx="1646237" cy="876300"/>
          </a:xfrm>
          <a:prstGeom prst="ellipse">
            <a:avLst/>
          </a:prstGeom>
          <a:gradFill rotWithShape="1">
            <a:gsLst>
              <a:gs pos="0">
                <a:srgbClr val="009900">
                  <a:gamma/>
                  <a:shade val="46275"/>
                  <a:invGamma/>
                </a:srgbClr>
              </a:gs>
              <a:gs pos="50000">
                <a:srgbClr val="009900"/>
              </a:gs>
              <a:gs pos="100000">
                <a:srgbClr val="009900">
                  <a:gamma/>
                  <a:shade val="46275"/>
                  <a:invGamma/>
                </a:srgbClr>
              </a:gs>
            </a:gsLst>
            <a:lin ang="2700000" scaled="1"/>
          </a:gradFill>
          <a:ln w="12700">
            <a:noFill/>
            <a:round/>
            <a:headEnd type="none" w="sm" len="sm"/>
            <a:tailEnd type="none" w="sm" len="sm"/>
          </a:ln>
          <a:effectLst>
            <a:outerShdw dist="74053" dir="3542175" algn="ctr" rotWithShape="0">
              <a:schemeClr val="bg2"/>
            </a:outerShdw>
          </a:effectLst>
        </p:spPr>
        <p:txBody>
          <a:bodyPr wrap="none" anchor="ctr"/>
          <a:lstStyle/>
          <a:p>
            <a:pPr algn="ctr">
              <a:defRPr/>
            </a:pPr>
            <a:r>
              <a:rPr lang="en-US" b="1">
                <a:effectLst>
                  <a:outerShdw blurRad="38100" dist="38100" dir="2700000" algn="tl">
                    <a:srgbClr val="000000"/>
                  </a:outerShdw>
                </a:effectLst>
                <a:latin typeface="Arial" charset="0"/>
                <a:sym typeface="Symbol" pitchFamily="18" charset="2"/>
              </a:rPr>
              <a:t></a:t>
            </a:r>
            <a:r>
              <a:rPr lang="en-US" sz="2000" b="1">
                <a:latin typeface="Arial" charset="0"/>
              </a:rPr>
              <a:t> Beta-cell</a:t>
            </a:r>
          </a:p>
          <a:p>
            <a:pPr algn="ctr">
              <a:defRPr/>
            </a:pPr>
            <a:r>
              <a:rPr lang="en-US" sz="2000" b="1">
                <a:latin typeface="Arial" charset="0"/>
              </a:rPr>
              <a:t>response</a:t>
            </a:r>
          </a:p>
        </p:txBody>
      </p:sp>
      <p:sp>
        <p:nvSpPr>
          <p:cNvPr id="1507348" name="Line 20"/>
          <p:cNvSpPr>
            <a:spLocks noChangeShapeType="1"/>
          </p:cNvSpPr>
          <p:nvPr/>
        </p:nvSpPr>
        <p:spPr bwMode="auto">
          <a:xfrm flipH="1">
            <a:off x="4178300" y="4192588"/>
            <a:ext cx="1997075" cy="0"/>
          </a:xfrm>
          <a:prstGeom prst="line">
            <a:avLst/>
          </a:prstGeom>
          <a:noFill/>
          <a:ln w="28575">
            <a:solidFill>
              <a:schemeClr val="tx1"/>
            </a:solidFill>
            <a:prstDash val="dash"/>
            <a:round/>
            <a:headEnd/>
            <a:tailEnd type="oval" w="sm" len="sm"/>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a:lstStyle/>
          <a:p>
            <a:endParaRPr lang="en-US"/>
          </a:p>
        </p:txBody>
      </p:sp>
      <p:sp>
        <p:nvSpPr>
          <p:cNvPr id="1507349" name="Line 21"/>
          <p:cNvSpPr>
            <a:spLocks noChangeShapeType="1"/>
          </p:cNvSpPr>
          <p:nvPr/>
        </p:nvSpPr>
        <p:spPr bwMode="auto">
          <a:xfrm rot="10775620" flipH="1" flipV="1">
            <a:off x="2216150" y="1917700"/>
            <a:ext cx="2019300" cy="3341688"/>
          </a:xfrm>
          <a:prstGeom prst="line">
            <a:avLst/>
          </a:prstGeom>
          <a:noFill/>
          <a:ln w="38100">
            <a:solidFill>
              <a:schemeClr val="tx1"/>
            </a:solidFill>
            <a:round/>
            <a:headEnd/>
            <a:tailEnd type="oval" w="sm" len="sm"/>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a:lstStyle/>
          <a:p>
            <a:endParaRPr lang="en-US"/>
          </a:p>
        </p:txBody>
      </p:sp>
      <p:sp>
        <p:nvSpPr>
          <p:cNvPr id="1507350" name="Text Box 22"/>
          <p:cNvSpPr txBox="1">
            <a:spLocks noChangeArrowheads="1"/>
          </p:cNvSpPr>
          <p:nvPr/>
        </p:nvSpPr>
        <p:spPr bwMode="blackWhite">
          <a:xfrm>
            <a:off x="5105400" y="6019800"/>
            <a:ext cx="2438400" cy="650875"/>
          </a:xfrm>
          <a:prstGeom prst="rect">
            <a:avLst/>
          </a:prstGeom>
          <a:solidFill>
            <a:schemeClr val="bg2"/>
          </a:solidFill>
          <a:ln w="9525">
            <a:solidFill>
              <a:schemeClr val="bg2"/>
            </a:solidFill>
            <a:miter lim="800000"/>
            <a:headEnd/>
            <a:tailEnd/>
          </a:ln>
        </p:spPr>
        <p:txBody>
          <a:bodyPr>
            <a:spAutoFit/>
          </a:bodyPr>
          <a:lstStyle>
            <a:lvl1pPr marL="109538" indent="-109538">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ltLang="en-US" b="1" dirty="0"/>
              <a:t>GLP-1 degraded by </a:t>
            </a:r>
          </a:p>
          <a:p>
            <a:pPr eaLnBrk="1" hangingPunct="1"/>
            <a:r>
              <a:rPr lang="en-US" altLang="en-US" b="1" dirty="0"/>
              <a:t>DPP-4 w/in minutes</a:t>
            </a:r>
          </a:p>
        </p:txBody>
      </p:sp>
    </p:spTree>
    <p:custDataLst>
      <p:tags r:id="rId1"/>
    </p:custDataLst>
    <p:extLst>
      <p:ext uri="{BB962C8B-B14F-4D97-AF65-F5344CB8AC3E}">
        <p14:creationId xmlns:p14="http://schemas.microsoft.com/office/powerpoint/2010/main" val="3787068860"/>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1507343"/>
                                        </p:tgtEl>
                                        <p:attrNameLst>
                                          <p:attrName>style.visibility</p:attrName>
                                        </p:attrNameLst>
                                      </p:cBhvr>
                                      <p:to>
                                        <p:strVal val="visible"/>
                                      </p:to>
                                    </p:set>
                                    <p:animEffect transition="in" filter="dissolve">
                                      <p:cBhvr>
                                        <p:cTn id="7" dur="500"/>
                                        <p:tgtEl>
                                          <p:spTgt spid="1507343"/>
                                        </p:tgtEl>
                                      </p:cBhvr>
                                    </p:animEffect>
                                  </p:childTnLst>
                                </p:cTn>
                              </p:par>
                            </p:childTnLst>
                          </p:cTn>
                        </p:par>
                        <p:par>
                          <p:cTn id="8" fill="hold" nodeType="afterGroup">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1507349"/>
                                        </p:tgtEl>
                                        <p:attrNameLst>
                                          <p:attrName>style.visibility</p:attrName>
                                        </p:attrNameLst>
                                      </p:cBhvr>
                                      <p:to>
                                        <p:strVal val="visible"/>
                                      </p:to>
                                    </p:set>
                                    <p:animEffect transition="in" filter="wipe(up)">
                                      <p:cBhvr>
                                        <p:cTn id="11" dur="500"/>
                                        <p:tgtEl>
                                          <p:spTgt spid="1507349"/>
                                        </p:tgtEl>
                                      </p:cBhvr>
                                    </p:animEffect>
                                  </p:childTnLst>
                                  <p:subTnLst>
                                    <p:set>
                                      <p:cBhvr override="childStyle">
                                        <p:cTn dur="1" fill="hold" display="0" masterRel="nextClick" afterEffect="1"/>
                                        <p:tgtEl>
                                          <p:spTgt spid="1507349"/>
                                        </p:tgtEl>
                                        <p:attrNameLst>
                                          <p:attrName>style.visibility</p:attrName>
                                        </p:attrNameLst>
                                      </p:cBhvr>
                                      <p:to>
                                        <p:strVal val="hidden"/>
                                      </p:to>
                                    </p:set>
                                  </p:subTnLst>
                                </p:cTn>
                              </p:par>
                            </p:childTnLst>
                          </p:cTn>
                        </p:par>
                      </p:childTnLst>
                    </p:cTn>
                  </p:par>
                  <p:par>
                    <p:cTn id="12" fill="hold" nodeType="clickPar">
                      <p:stCondLst>
                        <p:cond delay="indefinite"/>
                      </p:stCondLst>
                      <p:childTnLst>
                        <p:par>
                          <p:cTn id="13" fill="hold" nodeType="withGroup">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1507337"/>
                                        </p:tgtEl>
                                        <p:attrNameLst>
                                          <p:attrName>style.visibility</p:attrName>
                                        </p:attrNameLst>
                                      </p:cBhvr>
                                      <p:to>
                                        <p:strVal val="visible"/>
                                      </p:to>
                                    </p:set>
                                    <p:animEffect transition="in" filter="wipe(left)">
                                      <p:cBhvr>
                                        <p:cTn id="16" dur="500"/>
                                        <p:tgtEl>
                                          <p:spTgt spid="1507337"/>
                                        </p:tgtEl>
                                      </p:cBhvr>
                                    </p:animEffect>
                                  </p:childTnLst>
                                </p:cTn>
                              </p:par>
                            </p:childTnLst>
                          </p:cTn>
                        </p:par>
                        <p:par>
                          <p:cTn id="17" fill="hold" nodeType="afterGroup">
                            <p:stCondLst>
                              <p:cond delay="500"/>
                            </p:stCondLst>
                            <p:childTnLst>
                              <p:par>
                                <p:cTn id="18" presetID="22" presetClass="entr" presetSubtype="8" fill="hold" grpId="0" nodeType="afterEffect">
                                  <p:stCondLst>
                                    <p:cond delay="0"/>
                                  </p:stCondLst>
                                  <p:childTnLst>
                                    <p:set>
                                      <p:cBhvr>
                                        <p:cTn id="19" dur="1" fill="hold">
                                          <p:stCondLst>
                                            <p:cond delay="0"/>
                                          </p:stCondLst>
                                        </p:cTn>
                                        <p:tgtEl>
                                          <p:spTgt spid="1507338"/>
                                        </p:tgtEl>
                                        <p:attrNameLst>
                                          <p:attrName>style.visibility</p:attrName>
                                        </p:attrNameLst>
                                      </p:cBhvr>
                                      <p:to>
                                        <p:strVal val="visible"/>
                                      </p:to>
                                    </p:set>
                                    <p:animEffect transition="in" filter="wipe(left)">
                                      <p:cBhvr>
                                        <p:cTn id="20" dur="500"/>
                                        <p:tgtEl>
                                          <p:spTgt spid="1507338"/>
                                        </p:tgtEl>
                                      </p:cBhvr>
                                    </p:animEffect>
                                  </p:childTnLst>
                                </p:cTn>
                              </p:par>
                            </p:childTnLst>
                          </p:cTn>
                        </p:par>
                        <p:par>
                          <p:cTn id="21" fill="hold" nodeType="afterGroup">
                            <p:stCondLst>
                              <p:cond delay="1000"/>
                            </p:stCondLst>
                            <p:childTnLst>
                              <p:par>
                                <p:cTn id="22" presetID="4" presetClass="entr" presetSubtype="32" fill="hold" grpId="0" nodeType="afterEffect">
                                  <p:stCondLst>
                                    <p:cond delay="1000"/>
                                  </p:stCondLst>
                                  <p:childTnLst>
                                    <p:set>
                                      <p:cBhvr>
                                        <p:cTn id="23" dur="1" fill="hold">
                                          <p:stCondLst>
                                            <p:cond delay="0"/>
                                          </p:stCondLst>
                                        </p:cTn>
                                        <p:tgtEl>
                                          <p:spTgt spid="1507347"/>
                                        </p:tgtEl>
                                        <p:attrNameLst>
                                          <p:attrName>style.visibility</p:attrName>
                                        </p:attrNameLst>
                                      </p:cBhvr>
                                      <p:to>
                                        <p:strVal val="visible"/>
                                      </p:to>
                                    </p:set>
                                    <p:animEffect transition="in" filter="box(out)">
                                      <p:cBhvr>
                                        <p:cTn id="24" dur="500"/>
                                        <p:tgtEl>
                                          <p:spTgt spid="1507347"/>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4" presetClass="entr" presetSubtype="32" fill="hold" grpId="0" nodeType="clickEffect">
                                  <p:stCondLst>
                                    <p:cond delay="0"/>
                                  </p:stCondLst>
                                  <p:childTnLst>
                                    <p:set>
                                      <p:cBhvr>
                                        <p:cTn id="28" dur="1" fill="hold">
                                          <p:stCondLst>
                                            <p:cond delay="0"/>
                                          </p:stCondLst>
                                        </p:cTn>
                                        <p:tgtEl>
                                          <p:spTgt spid="1507346"/>
                                        </p:tgtEl>
                                        <p:attrNameLst>
                                          <p:attrName>style.visibility</p:attrName>
                                        </p:attrNameLst>
                                      </p:cBhvr>
                                      <p:to>
                                        <p:strVal val="visible"/>
                                      </p:to>
                                    </p:set>
                                    <p:animEffect transition="in" filter="box(out)">
                                      <p:cBhvr>
                                        <p:cTn id="29" dur="500"/>
                                        <p:tgtEl>
                                          <p:spTgt spid="1507346"/>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22" presetClass="entr" presetSubtype="2" fill="hold" grpId="0" nodeType="clickEffect">
                                  <p:stCondLst>
                                    <p:cond delay="0"/>
                                  </p:stCondLst>
                                  <p:childTnLst>
                                    <p:set>
                                      <p:cBhvr>
                                        <p:cTn id="33" dur="1" fill="hold">
                                          <p:stCondLst>
                                            <p:cond delay="0"/>
                                          </p:stCondLst>
                                        </p:cTn>
                                        <p:tgtEl>
                                          <p:spTgt spid="1507339"/>
                                        </p:tgtEl>
                                        <p:attrNameLst>
                                          <p:attrName>style.visibility</p:attrName>
                                        </p:attrNameLst>
                                      </p:cBhvr>
                                      <p:to>
                                        <p:strVal val="visible"/>
                                      </p:to>
                                    </p:set>
                                    <p:animEffect transition="in" filter="wipe(right)">
                                      <p:cBhvr>
                                        <p:cTn id="34" dur="500"/>
                                        <p:tgtEl>
                                          <p:spTgt spid="1507339"/>
                                        </p:tgtEl>
                                      </p:cBhvr>
                                    </p:animEffect>
                                  </p:childTnLst>
                                </p:cTn>
                              </p:par>
                            </p:childTnLst>
                          </p:cTn>
                        </p:par>
                        <p:par>
                          <p:cTn id="35" fill="hold" nodeType="afterGroup">
                            <p:stCondLst>
                              <p:cond delay="500"/>
                            </p:stCondLst>
                            <p:childTnLst>
                              <p:par>
                                <p:cTn id="36" presetID="22" presetClass="entr" presetSubtype="2" fill="hold" nodeType="afterEffect">
                                  <p:stCondLst>
                                    <p:cond delay="0"/>
                                  </p:stCondLst>
                                  <p:childTnLst>
                                    <p:set>
                                      <p:cBhvr>
                                        <p:cTn id="37" dur="1" fill="hold">
                                          <p:stCondLst>
                                            <p:cond delay="0"/>
                                          </p:stCondLst>
                                        </p:cTn>
                                        <p:tgtEl>
                                          <p:spTgt spid="2"/>
                                        </p:tgtEl>
                                        <p:attrNameLst>
                                          <p:attrName>style.visibility</p:attrName>
                                        </p:attrNameLst>
                                      </p:cBhvr>
                                      <p:to>
                                        <p:strVal val="visible"/>
                                      </p:to>
                                    </p:set>
                                    <p:animEffect transition="in" filter="wipe(right)">
                                      <p:cBhvr>
                                        <p:cTn id="38" dur="500"/>
                                        <p:tgtEl>
                                          <p:spTgt spid="2"/>
                                        </p:tgtEl>
                                      </p:cBhvr>
                                    </p:animEffect>
                                  </p:childTnLst>
                                </p:cTn>
                              </p:par>
                            </p:childTnLst>
                          </p:cTn>
                        </p:par>
                      </p:childTnLst>
                    </p:cTn>
                  </p:par>
                  <p:par>
                    <p:cTn id="39" fill="hold" nodeType="clickPar">
                      <p:stCondLst>
                        <p:cond delay="indefinite"/>
                      </p:stCondLst>
                      <p:childTnLst>
                        <p:par>
                          <p:cTn id="40" fill="hold" nodeType="withGroup">
                            <p:stCondLst>
                              <p:cond delay="0"/>
                            </p:stCondLst>
                            <p:childTnLst>
                              <p:par>
                                <p:cTn id="41" presetID="22" presetClass="entr" presetSubtype="2" fill="hold" grpId="0" nodeType="clickEffect">
                                  <p:stCondLst>
                                    <p:cond delay="0"/>
                                  </p:stCondLst>
                                  <p:childTnLst>
                                    <p:set>
                                      <p:cBhvr>
                                        <p:cTn id="42" dur="1" fill="hold">
                                          <p:stCondLst>
                                            <p:cond delay="0"/>
                                          </p:stCondLst>
                                        </p:cTn>
                                        <p:tgtEl>
                                          <p:spTgt spid="1507345"/>
                                        </p:tgtEl>
                                        <p:attrNameLst>
                                          <p:attrName>style.visibility</p:attrName>
                                        </p:attrNameLst>
                                      </p:cBhvr>
                                      <p:to>
                                        <p:strVal val="visible"/>
                                      </p:to>
                                    </p:set>
                                    <p:animEffect transition="in" filter="wipe(right)">
                                      <p:cBhvr>
                                        <p:cTn id="43" dur="500"/>
                                        <p:tgtEl>
                                          <p:spTgt spid="1507345"/>
                                        </p:tgtEl>
                                      </p:cBhvr>
                                    </p:animEffect>
                                  </p:childTnLst>
                                </p:cTn>
                              </p:par>
                            </p:childTnLst>
                          </p:cTn>
                        </p:par>
                        <p:par>
                          <p:cTn id="44" fill="hold" nodeType="afterGroup">
                            <p:stCondLst>
                              <p:cond delay="500"/>
                            </p:stCondLst>
                            <p:childTnLst>
                              <p:par>
                                <p:cTn id="45" presetID="22" presetClass="entr" presetSubtype="2" fill="hold" grpId="0" nodeType="afterEffect">
                                  <p:stCondLst>
                                    <p:cond delay="0"/>
                                  </p:stCondLst>
                                  <p:childTnLst>
                                    <p:set>
                                      <p:cBhvr>
                                        <p:cTn id="46" dur="1" fill="hold">
                                          <p:stCondLst>
                                            <p:cond delay="0"/>
                                          </p:stCondLst>
                                        </p:cTn>
                                        <p:tgtEl>
                                          <p:spTgt spid="1507336"/>
                                        </p:tgtEl>
                                        <p:attrNameLst>
                                          <p:attrName>style.visibility</p:attrName>
                                        </p:attrNameLst>
                                      </p:cBhvr>
                                      <p:to>
                                        <p:strVal val="visible"/>
                                      </p:to>
                                    </p:set>
                                    <p:animEffect transition="in" filter="wipe(right)">
                                      <p:cBhvr>
                                        <p:cTn id="47" dur="500"/>
                                        <p:tgtEl>
                                          <p:spTgt spid="1507336"/>
                                        </p:tgtEl>
                                      </p:cBhvr>
                                    </p:animEffect>
                                  </p:childTnLst>
                                </p:cTn>
                              </p:par>
                            </p:childTnLst>
                          </p:cTn>
                        </p:par>
                        <p:par>
                          <p:cTn id="48" fill="hold" nodeType="afterGroup">
                            <p:stCondLst>
                              <p:cond delay="1000"/>
                            </p:stCondLst>
                            <p:childTnLst>
                              <p:par>
                                <p:cTn id="49" presetID="22" presetClass="entr" presetSubtype="2" fill="hold" grpId="0" nodeType="afterEffect">
                                  <p:stCondLst>
                                    <p:cond delay="0"/>
                                  </p:stCondLst>
                                  <p:childTnLst>
                                    <p:set>
                                      <p:cBhvr>
                                        <p:cTn id="50" dur="1" fill="hold">
                                          <p:stCondLst>
                                            <p:cond delay="0"/>
                                          </p:stCondLst>
                                        </p:cTn>
                                        <p:tgtEl>
                                          <p:spTgt spid="1507348"/>
                                        </p:tgtEl>
                                        <p:attrNameLst>
                                          <p:attrName>style.visibility</p:attrName>
                                        </p:attrNameLst>
                                      </p:cBhvr>
                                      <p:to>
                                        <p:strVal val="visible"/>
                                      </p:to>
                                    </p:set>
                                    <p:animEffect transition="in" filter="wipe(right)">
                                      <p:cBhvr>
                                        <p:cTn id="51" dur="500"/>
                                        <p:tgtEl>
                                          <p:spTgt spid="1507348"/>
                                        </p:tgtEl>
                                      </p:cBhvr>
                                    </p:animEffect>
                                  </p:childTnLst>
                                </p:cTn>
                              </p:par>
                            </p:childTnLst>
                          </p:cTn>
                        </p:par>
                      </p:childTnLst>
                    </p:cTn>
                  </p:par>
                  <p:par>
                    <p:cTn id="52" fill="hold" nodeType="clickPar">
                      <p:stCondLst>
                        <p:cond delay="indefinite"/>
                      </p:stCondLst>
                      <p:childTnLst>
                        <p:par>
                          <p:cTn id="53" fill="hold" nodeType="withGroup">
                            <p:stCondLst>
                              <p:cond delay="0"/>
                            </p:stCondLst>
                            <p:childTnLst>
                              <p:par>
                                <p:cTn id="54" presetID="22" presetClass="entr" presetSubtype="2" fill="hold" grpId="0" nodeType="clickEffect">
                                  <p:stCondLst>
                                    <p:cond delay="0"/>
                                  </p:stCondLst>
                                  <p:childTnLst>
                                    <p:set>
                                      <p:cBhvr>
                                        <p:cTn id="55" dur="1" fill="hold">
                                          <p:stCondLst>
                                            <p:cond delay="0"/>
                                          </p:stCondLst>
                                        </p:cTn>
                                        <p:tgtEl>
                                          <p:spTgt spid="1507333"/>
                                        </p:tgtEl>
                                        <p:attrNameLst>
                                          <p:attrName>style.visibility</p:attrName>
                                        </p:attrNameLst>
                                      </p:cBhvr>
                                      <p:to>
                                        <p:strVal val="visible"/>
                                      </p:to>
                                    </p:set>
                                    <p:animEffect transition="in" filter="wipe(right)">
                                      <p:cBhvr>
                                        <p:cTn id="56" dur="500"/>
                                        <p:tgtEl>
                                          <p:spTgt spid="1507333"/>
                                        </p:tgtEl>
                                      </p:cBhvr>
                                    </p:animEffect>
                                  </p:childTnLst>
                                </p:cTn>
                              </p:par>
                            </p:childTnLst>
                          </p:cTn>
                        </p:par>
                        <p:par>
                          <p:cTn id="57" fill="hold" nodeType="afterGroup">
                            <p:stCondLst>
                              <p:cond delay="500"/>
                            </p:stCondLst>
                            <p:childTnLst>
                              <p:par>
                                <p:cTn id="58" presetID="22" presetClass="entr" presetSubtype="2" fill="hold" grpId="0" nodeType="afterEffect">
                                  <p:stCondLst>
                                    <p:cond delay="0"/>
                                  </p:stCondLst>
                                  <p:childTnLst>
                                    <p:set>
                                      <p:cBhvr>
                                        <p:cTn id="59" dur="1" fill="hold">
                                          <p:stCondLst>
                                            <p:cond delay="0"/>
                                          </p:stCondLst>
                                        </p:cTn>
                                        <p:tgtEl>
                                          <p:spTgt spid="1507344"/>
                                        </p:tgtEl>
                                        <p:attrNameLst>
                                          <p:attrName>style.visibility</p:attrName>
                                        </p:attrNameLst>
                                      </p:cBhvr>
                                      <p:to>
                                        <p:strVal val="visible"/>
                                      </p:to>
                                    </p:set>
                                    <p:animEffect transition="in" filter="wipe(right)">
                                      <p:cBhvr>
                                        <p:cTn id="60" dur="500"/>
                                        <p:tgtEl>
                                          <p:spTgt spid="1507344"/>
                                        </p:tgtEl>
                                      </p:cBhvr>
                                    </p:animEffect>
                                  </p:childTnLst>
                                </p:cTn>
                              </p:par>
                            </p:childTnLst>
                          </p:cTn>
                        </p:par>
                      </p:childTnLst>
                    </p:cTn>
                  </p:par>
                  <p:par>
                    <p:cTn id="61" fill="hold" nodeType="clickPar">
                      <p:stCondLst>
                        <p:cond delay="indefinite"/>
                      </p:stCondLst>
                      <p:childTnLst>
                        <p:par>
                          <p:cTn id="62" fill="hold" nodeType="withGroup">
                            <p:stCondLst>
                              <p:cond delay="0"/>
                            </p:stCondLst>
                            <p:childTnLst>
                              <p:par>
                                <p:cTn id="63" presetID="22" presetClass="entr" presetSubtype="2" fill="hold" grpId="0" nodeType="clickEffect">
                                  <p:stCondLst>
                                    <p:cond delay="0"/>
                                  </p:stCondLst>
                                  <p:childTnLst>
                                    <p:set>
                                      <p:cBhvr>
                                        <p:cTn id="64" dur="1" fill="hold">
                                          <p:stCondLst>
                                            <p:cond delay="0"/>
                                          </p:stCondLst>
                                        </p:cTn>
                                        <p:tgtEl>
                                          <p:spTgt spid="1507334"/>
                                        </p:tgtEl>
                                        <p:attrNameLst>
                                          <p:attrName>style.visibility</p:attrName>
                                        </p:attrNameLst>
                                      </p:cBhvr>
                                      <p:to>
                                        <p:strVal val="visible"/>
                                      </p:to>
                                    </p:set>
                                    <p:animEffect transition="in" filter="wipe(right)">
                                      <p:cBhvr>
                                        <p:cTn id="65" dur="500"/>
                                        <p:tgtEl>
                                          <p:spTgt spid="1507334"/>
                                        </p:tgtEl>
                                      </p:cBhvr>
                                    </p:animEffect>
                                  </p:childTnLst>
                                </p:cTn>
                              </p:par>
                            </p:childTnLst>
                          </p:cTn>
                        </p:par>
                        <p:par>
                          <p:cTn id="66" fill="hold" nodeType="afterGroup">
                            <p:stCondLst>
                              <p:cond delay="500"/>
                            </p:stCondLst>
                            <p:childTnLst>
                              <p:par>
                                <p:cTn id="67" presetID="22" presetClass="entr" presetSubtype="2" fill="hold" grpId="0" nodeType="afterEffect">
                                  <p:stCondLst>
                                    <p:cond delay="0"/>
                                  </p:stCondLst>
                                  <p:childTnLst>
                                    <p:set>
                                      <p:cBhvr>
                                        <p:cTn id="68" dur="1" fill="hold">
                                          <p:stCondLst>
                                            <p:cond delay="0"/>
                                          </p:stCondLst>
                                        </p:cTn>
                                        <p:tgtEl>
                                          <p:spTgt spid="1507335"/>
                                        </p:tgtEl>
                                        <p:attrNameLst>
                                          <p:attrName>style.visibility</p:attrName>
                                        </p:attrNameLst>
                                      </p:cBhvr>
                                      <p:to>
                                        <p:strVal val="visible"/>
                                      </p:to>
                                    </p:set>
                                    <p:animEffect transition="in" filter="wipe(right)">
                                      <p:cBhvr>
                                        <p:cTn id="69" dur="500"/>
                                        <p:tgtEl>
                                          <p:spTgt spid="1507335"/>
                                        </p:tgtEl>
                                      </p:cBhvr>
                                    </p:animEffect>
                                  </p:childTnLst>
                                </p:cTn>
                              </p:par>
                            </p:childTnLst>
                          </p:cTn>
                        </p:par>
                        <p:par>
                          <p:cTn id="70" fill="hold" nodeType="afterGroup">
                            <p:stCondLst>
                              <p:cond delay="1000"/>
                            </p:stCondLst>
                            <p:childTnLst>
                              <p:par>
                                <p:cTn id="71" presetID="9" presetClass="entr" presetSubtype="0" fill="hold" grpId="0" nodeType="afterEffect">
                                  <p:stCondLst>
                                    <p:cond delay="0"/>
                                  </p:stCondLst>
                                  <p:childTnLst>
                                    <p:set>
                                      <p:cBhvr>
                                        <p:cTn id="72" dur="1" fill="hold">
                                          <p:stCondLst>
                                            <p:cond delay="0"/>
                                          </p:stCondLst>
                                        </p:cTn>
                                        <p:tgtEl>
                                          <p:spTgt spid="1507350"/>
                                        </p:tgtEl>
                                        <p:attrNameLst>
                                          <p:attrName>style.visibility</p:attrName>
                                        </p:attrNameLst>
                                      </p:cBhvr>
                                      <p:to>
                                        <p:strVal val="visible"/>
                                      </p:to>
                                    </p:set>
                                    <p:animEffect transition="in" filter="dissolve">
                                      <p:cBhvr>
                                        <p:cTn id="73" dur="500"/>
                                        <p:tgtEl>
                                          <p:spTgt spid="15073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07333" grpId="0" autoUpdateAnimBg="0"/>
      <p:bldP spid="1507334" grpId="0" autoUpdateAnimBg="0"/>
      <p:bldP spid="1507335" grpId="0" animBg="1"/>
      <p:bldP spid="1507336" grpId="0" autoUpdateAnimBg="0"/>
      <p:bldP spid="1507337" grpId="0" autoUpdateAnimBg="0"/>
      <p:bldP spid="1507338" grpId="0" animBg="1"/>
      <p:bldP spid="1507339" grpId="0" autoUpdateAnimBg="0"/>
      <p:bldP spid="1507343" grpId="0" animBg="1" autoUpdateAnimBg="0"/>
      <p:bldP spid="1507344" grpId="0" animBg="1"/>
      <p:bldP spid="1507345" grpId="0" animBg="1"/>
      <p:bldP spid="1507346" grpId="0" animBg="1" autoUpdateAnimBg="0"/>
      <p:bldP spid="1507347" grpId="0" animBg="1" autoUpdateAnimBg="0"/>
      <p:bldP spid="1507348" grpId="0" animBg="1"/>
      <p:bldP spid="1507349" grpId="0" animBg="1"/>
      <p:bldP spid="1507350" grpId="0" animBg="1" autoUpdateAnimBg="0"/>
    </p:bldLst>
  </p:timing>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9378" name="Rectangle 2"/>
          <p:cNvSpPr>
            <a:spLocks noGrp="1" noChangeArrowheads="1"/>
          </p:cNvSpPr>
          <p:nvPr>
            <p:ph type="title"/>
          </p:nvPr>
        </p:nvSpPr>
        <p:spPr/>
        <p:txBody>
          <a:bodyPr>
            <a:normAutofit fontScale="90000"/>
          </a:bodyPr>
          <a:lstStyle/>
          <a:p>
            <a:pPr algn="l" eaLnBrk="1" hangingPunct="1">
              <a:defRPr/>
            </a:pPr>
            <a:r>
              <a:rPr lang="en-US" sz="4000" dirty="0" smtClean="0"/>
              <a:t>Incretin Mimetics</a:t>
            </a:r>
            <a:r>
              <a:rPr lang="en-US" sz="5500" dirty="0" smtClean="0">
                <a:solidFill>
                  <a:schemeClr val="tx1"/>
                </a:solidFill>
              </a:rPr>
              <a:t/>
            </a:r>
            <a:br>
              <a:rPr lang="en-US" sz="5500" dirty="0" smtClean="0">
                <a:solidFill>
                  <a:schemeClr val="tx1"/>
                </a:solidFill>
              </a:rPr>
            </a:br>
            <a:r>
              <a:rPr lang="en-US" sz="3200" dirty="0" smtClean="0">
                <a:solidFill>
                  <a:schemeClr val="tx1"/>
                </a:solidFill>
              </a:rPr>
              <a:t>Exenatide (</a:t>
            </a:r>
            <a:r>
              <a:rPr lang="en-US" sz="3200" dirty="0" err="1" smtClean="0">
                <a:solidFill>
                  <a:schemeClr val="tx1"/>
                </a:solidFill>
              </a:rPr>
              <a:t>Byetta</a:t>
            </a:r>
            <a:r>
              <a:rPr lang="en-US" sz="3200" dirty="0" smtClean="0">
                <a:solidFill>
                  <a:schemeClr val="tx1"/>
                </a:solidFill>
              </a:rPr>
              <a:t>), </a:t>
            </a:r>
            <a:r>
              <a:rPr lang="en-US" sz="3200" dirty="0" err="1" smtClean="0">
                <a:solidFill>
                  <a:schemeClr val="tx1"/>
                </a:solidFill>
              </a:rPr>
              <a:t>Exenatide</a:t>
            </a:r>
            <a:r>
              <a:rPr lang="en-US" sz="3200" dirty="0" smtClean="0">
                <a:solidFill>
                  <a:schemeClr val="tx1"/>
                </a:solidFill>
              </a:rPr>
              <a:t> XR (</a:t>
            </a:r>
            <a:r>
              <a:rPr lang="en-US" sz="3200" dirty="0" err="1" smtClean="0">
                <a:solidFill>
                  <a:schemeClr val="tx1"/>
                </a:solidFill>
              </a:rPr>
              <a:t>Bydureon</a:t>
            </a:r>
            <a:r>
              <a:rPr lang="en-US" sz="3200" dirty="0" smtClean="0">
                <a:solidFill>
                  <a:schemeClr val="tx1"/>
                </a:solidFill>
              </a:rPr>
              <a:t>)</a:t>
            </a:r>
            <a:endParaRPr lang="en-US" sz="3800" dirty="0" smtClean="0">
              <a:solidFill>
                <a:schemeClr val="tx1"/>
              </a:solidFill>
            </a:endParaRPr>
          </a:p>
        </p:txBody>
      </p:sp>
      <p:sp>
        <p:nvSpPr>
          <p:cNvPr id="1509379" name="Rectangle 3"/>
          <p:cNvSpPr>
            <a:spLocks noGrp="1" noChangeArrowheads="1"/>
          </p:cNvSpPr>
          <p:nvPr>
            <p:ph sz="quarter" idx="1"/>
          </p:nvPr>
        </p:nvSpPr>
        <p:spPr/>
        <p:txBody>
          <a:bodyPr>
            <a:normAutofit fontScale="92500" lnSpcReduction="10000"/>
          </a:bodyPr>
          <a:lstStyle/>
          <a:p>
            <a:pPr eaLnBrk="1" hangingPunct="1">
              <a:defRPr/>
            </a:pPr>
            <a:r>
              <a:rPr lang="en-US" b="1" dirty="0" smtClean="0"/>
              <a:t>Action:</a:t>
            </a:r>
            <a:r>
              <a:rPr lang="en-US" dirty="0" smtClean="0"/>
              <a:t> </a:t>
            </a:r>
          </a:p>
          <a:p>
            <a:pPr lvl="1" eaLnBrk="1" hangingPunct="1">
              <a:defRPr/>
            </a:pPr>
            <a:r>
              <a:rPr lang="en-US" dirty="0" smtClean="0"/>
              <a:t>Insulin release in response to meal  </a:t>
            </a:r>
          </a:p>
          <a:p>
            <a:pPr lvl="1" eaLnBrk="1" hangingPunct="1">
              <a:defRPr/>
            </a:pPr>
            <a:r>
              <a:rPr lang="en-US" dirty="0" smtClean="0"/>
              <a:t>Slows gastric emptying</a:t>
            </a:r>
          </a:p>
          <a:p>
            <a:pPr lvl="1" eaLnBrk="1" hangingPunct="1">
              <a:defRPr/>
            </a:pPr>
            <a:r>
              <a:rPr lang="en-US" dirty="0" smtClean="0">
                <a:solidFill>
                  <a:schemeClr val="tx1">
                    <a:lumMod val="95000"/>
                    <a:lumOff val="5000"/>
                  </a:schemeClr>
                </a:solidFill>
              </a:rPr>
              <a:t>Causes Satiety</a:t>
            </a:r>
          </a:p>
          <a:p>
            <a:pPr lvl="1" eaLnBrk="1" hangingPunct="1">
              <a:defRPr/>
            </a:pPr>
            <a:r>
              <a:rPr lang="en-US" dirty="0" smtClean="0">
                <a:solidFill>
                  <a:srgbClr val="C00000"/>
                </a:solidFill>
              </a:rPr>
              <a:t>Preserves Beta Cells</a:t>
            </a:r>
          </a:p>
          <a:p>
            <a:pPr eaLnBrk="1" hangingPunct="1">
              <a:defRPr/>
            </a:pPr>
            <a:r>
              <a:rPr lang="en-US" sz="2800" b="1" dirty="0" smtClean="0"/>
              <a:t>Exenatide Dosing</a:t>
            </a:r>
            <a:r>
              <a:rPr lang="en-US" dirty="0" smtClean="0"/>
              <a:t>: </a:t>
            </a:r>
            <a:endParaRPr lang="en-US" dirty="0"/>
          </a:p>
          <a:p>
            <a:pPr lvl="2">
              <a:defRPr/>
            </a:pPr>
            <a:r>
              <a:rPr lang="en-US" sz="2400" dirty="0" smtClean="0"/>
              <a:t>5-10 mcg before</a:t>
            </a:r>
            <a:r>
              <a:rPr lang="en-US" sz="2400" dirty="0" smtClean="0">
                <a:solidFill>
                  <a:srgbClr val="FFC000"/>
                </a:solidFill>
              </a:rPr>
              <a:t> </a:t>
            </a:r>
            <a:r>
              <a:rPr lang="en-US" sz="2400" dirty="0" smtClean="0"/>
              <a:t>break, dinner </a:t>
            </a:r>
          </a:p>
          <a:p>
            <a:pPr lvl="2">
              <a:defRPr/>
            </a:pPr>
            <a:r>
              <a:rPr lang="en-US" sz="2400" dirty="0" smtClean="0"/>
              <a:t>Long acting version  - 1x week (available in pens in 2015)</a:t>
            </a:r>
          </a:p>
          <a:p>
            <a:pPr eaLnBrk="1" hangingPunct="1">
              <a:defRPr/>
            </a:pPr>
            <a:r>
              <a:rPr lang="en-US" b="1" dirty="0" smtClean="0"/>
              <a:t>Efficacy:</a:t>
            </a:r>
            <a:r>
              <a:rPr lang="en-US" dirty="0" smtClean="0"/>
              <a:t> </a:t>
            </a:r>
            <a:r>
              <a:rPr lang="en-US" sz="2800" dirty="0" smtClean="0"/>
              <a:t>Decreases A1c by 0.7%, wt by 3lbs </a:t>
            </a:r>
          </a:p>
          <a:p>
            <a:pPr eaLnBrk="1" hangingPunct="1">
              <a:defRPr/>
            </a:pPr>
            <a:r>
              <a:rPr lang="en-US" sz="2800" b="1" dirty="0" smtClean="0"/>
              <a:t>Indication</a:t>
            </a:r>
            <a:r>
              <a:rPr lang="en-US" sz="2800" dirty="0" smtClean="0"/>
              <a:t>: For type 2s only  - mono or in combo</a:t>
            </a:r>
          </a:p>
          <a:p>
            <a:pPr eaLnBrk="1" hangingPunct="1">
              <a:defRPr/>
            </a:pPr>
            <a:r>
              <a:rPr lang="en-US" b="1" dirty="0" smtClean="0"/>
              <a:t> </a:t>
            </a:r>
            <a:endParaRPr lang="en-US" sz="2800" dirty="0" smtClean="0"/>
          </a:p>
        </p:txBody>
      </p:sp>
      <p:graphicFrame>
        <p:nvGraphicFramePr>
          <p:cNvPr id="51205" name="Object 4"/>
          <p:cNvGraphicFramePr>
            <a:graphicFrameLocks noChangeAspect="1"/>
          </p:cNvGraphicFramePr>
          <p:nvPr>
            <p:extLst>
              <p:ext uri="{D42A27DB-BD31-4B8C-83A1-F6EECF244321}">
                <p14:modId xmlns:p14="http://schemas.microsoft.com/office/powerpoint/2010/main" val="4198114406"/>
              </p:ext>
            </p:extLst>
          </p:nvPr>
        </p:nvGraphicFramePr>
        <p:xfrm>
          <a:off x="762000" y="5485233"/>
          <a:ext cx="3613786" cy="533400"/>
        </p:xfrm>
        <a:graphic>
          <a:graphicData uri="http://schemas.openxmlformats.org/presentationml/2006/ole">
            <mc:AlternateContent xmlns:mc="http://schemas.openxmlformats.org/markup-compatibility/2006">
              <mc:Choice xmlns:v="urn:schemas-microsoft-com:vml" Requires="v">
                <p:oleObj spid="_x0000_s70802" name="Photo Editor Photo" r:id="rId5" imgW="3809524" imgH="561905" progId="MSPhotoEd.3">
                  <p:embed/>
                </p:oleObj>
              </mc:Choice>
              <mc:Fallback>
                <p:oleObj name="Photo Editor Photo" r:id="rId5" imgW="3809524" imgH="561905" progId="MSPhotoEd.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2000" y="5485233"/>
                        <a:ext cx="3613786" cy="533400"/>
                      </a:xfrm>
                      <a:prstGeom prst="rect">
                        <a:avLst/>
                      </a:prstGeom>
                      <a:noFill/>
                      <a:ln>
                        <a:noFill/>
                      </a:ln>
                      <a:effectLst/>
                      <a:extLst/>
                    </p:spPr>
                  </p:pic>
                </p:oleObj>
              </mc:Fallback>
            </mc:AlternateContent>
          </a:graphicData>
        </a:graphic>
      </p:graphicFrame>
      <p:graphicFrame>
        <p:nvGraphicFramePr>
          <p:cNvPr id="51206" name="Object 5"/>
          <p:cNvGraphicFramePr>
            <a:graphicFrameLocks noChangeAspect="1"/>
          </p:cNvGraphicFramePr>
          <p:nvPr>
            <p:extLst>
              <p:ext uri="{D42A27DB-BD31-4B8C-83A1-F6EECF244321}">
                <p14:modId xmlns:p14="http://schemas.microsoft.com/office/powerpoint/2010/main" val="1277413822"/>
              </p:ext>
            </p:extLst>
          </p:nvPr>
        </p:nvGraphicFramePr>
        <p:xfrm>
          <a:off x="4572000" y="5485233"/>
          <a:ext cx="3632121" cy="534567"/>
        </p:xfrm>
        <a:graphic>
          <a:graphicData uri="http://schemas.openxmlformats.org/presentationml/2006/ole">
            <mc:AlternateContent xmlns:mc="http://schemas.openxmlformats.org/markup-compatibility/2006">
              <mc:Choice xmlns:v="urn:schemas-microsoft-com:vml" Requires="v">
                <p:oleObj spid="_x0000_s70803" name="Photo Editor Photo" r:id="rId7" imgW="3809524" imgH="561905" progId="MSPhotoEd.3">
                  <p:embed/>
                </p:oleObj>
              </mc:Choice>
              <mc:Fallback>
                <p:oleObj name="Photo Editor Photo" r:id="rId7" imgW="3809524" imgH="561905" progId="MSPhotoEd.3">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572000" y="5485233"/>
                        <a:ext cx="3632121" cy="534567"/>
                      </a:xfrm>
                      <a:prstGeom prst="rect">
                        <a:avLst/>
                      </a:prstGeom>
                      <a:noFill/>
                      <a:ln>
                        <a:noFill/>
                      </a:ln>
                      <a:effectLst/>
                      <a:extLst/>
                    </p:spPr>
                  </p:pic>
                </p:oleObj>
              </mc:Fallback>
            </mc:AlternateContent>
          </a:graphicData>
        </a:graphic>
      </p:graphicFrame>
    </p:spTree>
    <p:custDataLst>
      <p:tags r:id="rId2"/>
    </p:custDataLst>
    <p:extLst>
      <p:ext uri="{BB962C8B-B14F-4D97-AF65-F5344CB8AC3E}">
        <p14:creationId xmlns:p14="http://schemas.microsoft.com/office/powerpoint/2010/main" val="3223907016"/>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afterEffect">
                                  <p:stCondLst>
                                    <p:cond delay="0"/>
                                  </p:stCondLst>
                                  <p:childTnLst>
                                    <p:set>
                                      <p:cBhvr>
                                        <p:cTn id="6" dur="1" fill="hold">
                                          <p:stCondLst>
                                            <p:cond delay="0"/>
                                          </p:stCondLst>
                                        </p:cTn>
                                        <p:tgtEl>
                                          <p:spTgt spid="1509379">
                                            <p:txEl>
                                              <p:pRg st="0" end="0"/>
                                            </p:txEl>
                                          </p:spTgt>
                                        </p:tgtEl>
                                        <p:attrNameLst>
                                          <p:attrName>style.visibility</p:attrName>
                                        </p:attrNameLst>
                                      </p:cBhvr>
                                      <p:to>
                                        <p:strVal val="visible"/>
                                      </p:to>
                                    </p:set>
                                    <p:anim calcmode="lin" valueType="num">
                                      <p:cBhvr additive="base">
                                        <p:cTn id="7" dur="3000" fill="hold"/>
                                        <p:tgtEl>
                                          <p:spTgt spid="1509379">
                                            <p:txEl>
                                              <p:pRg st="0" end="0"/>
                                            </p:txEl>
                                          </p:spTgt>
                                        </p:tgtEl>
                                        <p:attrNameLst>
                                          <p:attrName>ppt_x</p:attrName>
                                        </p:attrNameLst>
                                      </p:cBhvr>
                                      <p:tavLst>
                                        <p:tav tm="0">
                                          <p:val>
                                            <p:strVal val="#ppt_x"/>
                                          </p:val>
                                        </p:tav>
                                        <p:tav tm="100000">
                                          <p:val>
                                            <p:strVal val="#ppt_x"/>
                                          </p:val>
                                        </p:tav>
                                      </p:tavLst>
                                    </p:anim>
                                    <p:anim calcmode="lin" valueType="num">
                                      <p:cBhvr additive="base">
                                        <p:cTn id="8" dur="3000" fill="hold"/>
                                        <p:tgtEl>
                                          <p:spTgt spid="1509379">
                                            <p:txEl>
                                              <p:pRg st="0" end="0"/>
                                            </p:txEl>
                                          </p:spTgt>
                                        </p:tgtEl>
                                        <p:attrNameLst>
                                          <p:attrName>ppt_y</p:attrName>
                                        </p:attrNameLst>
                                      </p:cBhvr>
                                      <p:tavLst>
                                        <p:tav tm="0">
                                          <p:val>
                                            <p:strVal val="1+#ppt_h/2"/>
                                          </p:val>
                                        </p:tav>
                                        <p:tav tm="100000">
                                          <p:val>
                                            <p:strVal val="#ppt_y"/>
                                          </p:val>
                                        </p:tav>
                                      </p:tavLst>
                                    </p:anim>
                                  </p:childTnLst>
                                </p:cTn>
                              </p:par>
                            </p:childTnLst>
                          </p:cTn>
                        </p:par>
                        <p:par>
                          <p:cTn id="9" fill="hold" nodeType="afterGroup">
                            <p:stCondLst>
                              <p:cond delay="3000"/>
                            </p:stCondLst>
                            <p:childTnLst>
                              <p:par>
                                <p:cTn id="10" presetID="2" presetClass="entr" presetSubtype="4" fill="hold" nodeType="afterEffect">
                                  <p:stCondLst>
                                    <p:cond delay="0"/>
                                  </p:stCondLst>
                                  <p:childTnLst>
                                    <p:set>
                                      <p:cBhvr>
                                        <p:cTn id="11" dur="1" fill="hold">
                                          <p:stCondLst>
                                            <p:cond delay="0"/>
                                          </p:stCondLst>
                                        </p:cTn>
                                        <p:tgtEl>
                                          <p:spTgt spid="1509379">
                                            <p:txEl>
                                              <p:pRg st="1" end="1"/>
                                            </p:txEl>
                                          </p:spTgt>
                                        </p:tgtEl>
                                        <p:attrNameLst>
                                          <p:attrName>style.visibility</p:attrName>
                                        </p:attrNameLst>
                                      </p:cBhvr>
                                      <p:to>
                                        <p:strVal val="visible"/>
                                      </p:to>
                                    </p:set>
                                    <p:anim calcmode="lin" valueType="num">
                                      <p:cBhvr additive="base">
                                        <p:cTn id="12" dur="3000" fill="hold"/>
                                        <p:tgtEl>
                                          <p:spTgt spid="1509379">
                                            <p:txEl>
                                              <p:pRg st="1" end="1"/>
                                            </p:txEl>
                                          </p:spTgt>
                                        </p:tgtEl>
                                        <p:attrNameLst>
                                          <p:attrName>ppt_x</p:attrName>
                                        </p:attrNameLst>
                                      </p:cBhvr>
                                      <p:tavLst>
                                        <p:tav tm="0">
                                          <p:val>
                                            <p:strVal val="#ppt_x"/>
                                          </p:val>
                                        </p:tav>
                                        <p:tav tm="100000">
                                          <p:val>
                                            <p:strVal val="#ppt_x"/>
                                          </p:val>
                                        </p:tav>
                                      </p:tavLst>
                                    </p:anim>
                                    <p:anim calcmode="lin" valueType="num">
                                      <p:cBhvr additive="base">
                                        <p:cTn id="13" dur="3000" fill="hold"/>
                                        <p:tgtEl>
                                          <p:spTgt spid="1509379">
                                            <p:txEl>
                                              <p:pRg st="1" end="1"/>
                                            </p:txEl>
                                          </p:spTgt>
                                        </p:tgtEl>
                                        <p:attrNameLst>
                                          <p:attrName>ppt_y</p:attrName>
                                        </p:attrNameLst>
                                      </p:cBhvr>
                                      <p:tavLst>
                                        <p:tav tm="0">
                                          <p:val>
                                            <p:strVal val="1+#ppt_h/2"/>
                                          </p:val>
                                        </p:tav>
                                        <p:tav tm="100000">
                                          <p:val>
                                            <p:strVal val="#ppt_y"/>
                                          </p:val>
                                        </p:tav>
                                      </p:tavLst>
                                    </p:anim>
                                  </p:childTnLst>
                                </p:cTn>
                              </p:par>
                            </p:childTnLst>
                          </p:cTn>
                        </p:par>
                        <p:par>
                          <p:cTn id="14" fill="hold" nodeType="afterGroup">
                            <p:stCondLst>
                              <p:cond delay="6000"/>
                            </p:stCondLst>
                            <p:childTnLst>
                              <p:par>
                                <p:cTn id="15" presetID="2" presetClass="entr" presetSubtype="4" fill="hold" nodeType="afterEffect">
                                  <p:stCondLst>
                                    <p:cond delay="0"/>
                                  </p:stCondLst>
                                  <p:childTnLst>
                                    <p:set>
                                      <p:cBhvr>
                                        <p:cTn id="16" dur="1" fill="hold">
                                          <p:stCondLst>
                                            <p:cond delay="0"/>
                                          </p:stCondLst>
                                        </p:cTn>
                                        <p:tgtEl>
                                          <p:spTgt spid="1509379">
                                            <p:txEl>
                                              <p:pRg st="2" end="2"/>
                                            </p:txEl>
                                          </p:spTgt>
                                        </p:tgtEl>
                                        <p:attrNameLst>
                                          <p:attrName>style.visibility</p:attrName>
                                        </p:attrNameLst>
                                      </p:cBhvr>
                                      <p:to>
                                        <p:strVal val="visible"/>
                                      </p:to>
                                    </p:set>
                                    <p:anim calcmode="lin" valueType="num">
                                      <p:cBhvr additive="base">
                                        <p:cTn id="17" dur="3000" fill="hold"/>
                                        <p:tgtEl>
                                          <p:spTgt spid="1509379">
                                            <p:txEl>
                                              <p:pRg st="2" end="2"/>
                                            </p:txEl>
                                          </p:spTgt>
                                        </p:tgtEl>
                                        <p:attrNameLst>
                                          <p:attrName>ppt_x</p:attrName>
                                        </p:attrNameLst>
                                      </p:cBhvr>
                                      <p:tavLst>
                                        <p:tav tm="0">
                                          <p:val>
                                            <p:strVal val="#ppt_x"/>
                                          </p:val>
                                        </p:tav>
                                        <p:tav tm="100000">
                                          <p:val>
                                            <p:strVal val="#ppt_x"/>
                                          </p:val>
                                        </p:tav>
                                      </p:tavLst>
                                    </p:anim>
                                    <p:anim calcmode="lin" valueType="num">
                                      <p:cBhvr additive="base">
                                        <p:cTn id="18" dur="3000" fill="hold"/>
                                        <p:tgtEl>
                                          <p:spTgt spid="1509379">
                                            <p:txEl>
                                              <p:pRg st="2" end="2"/>
                                            </p:txEl>
                                          </p:spTgt>
                                        </p:tgtEl>
                                        <p:attrNameLst>
                                          <p:attrName>ppt_y</p:attrName>
                                        </p:attrNameLst>
                                      </p:cBhvr>
                                      <p:tavLst>
                                        <p:tav tm="0">
                                          <p:val>
                                            <p:strVal val="1+#ppt_h/2"/>
                                          </p:val>
                                        </p:tav>
                                        <p:tav tm="100000">
                                          <p:val>
                                            <p:strVal val="#ppt_y"/>
                                          </p:val>
                                        </p:tav>
                                      </p:tavLst>
                                    </p:anim>
                                  </p:childTnLst>
                                </p:cTn>
                              </p:par>
                            </p:childTnLst>
                          </p:cTn>
                        </p:par>
                        <p:par>
                          <p:cTn id="19" fill="hold" nodeType="afterGroup">
                            <p:stCondLst>
                              <p:cond delay="9000"/>
                            </p:stCondLst>
                            <p:childTnLst>
                              <p:par>
                                <p:cTn id="20" presetID="2" presetClass="entr" presetSubtype="4" fill="hold" nodeType="afterEffect">
                                  <p:stCondLst>
                                    <p:cond delay="0"/>
                                  </p:stCondLst>
                                  <p:childTnLst>
                                    <p:set>
                                      <p:cBhvr>
                                        <p:cTn id="21" dur="1" fill="hold">
                                          <p:stCondLst>
                                            <p:cond delay="0"/>
                                          </p:stCondLst>
                                        </p:cTn>
                                        <p:tgtEl>
                                          <p:spTgt spid="1509379">
                                            <p:txEl>
                                              <p:pRg st="3" end="3"/>
                                            </p:txEl>
                                          </p:spTgt>
                                        </p:tgtEl>
                                        <p:attrNameLst>
                                          <p:attrName>style.visibility</p:attrName>
                                        </p:attrNameLst>
                                      </p:cBhvr>
                                      <p:to>
                                        <p:strVal val="visible"/>
                                      </p:to>
                                    </p:set>
                                    <p:anim calcmode="lin" valueType="num">
                                      <p:cBhvr additive="base">
                                        <p:cTn id="22" dur="3000" fill="hold"/>
                                        <p:tgtEl>
                                          <p:spTgt spid="1509379">
                                            <p:txEl>
                                              <p:pRg st="3" end="3"/>
                                            </p:txEl>
                                          </p:spTgt>
                                        </p:tgtEl>
                                        <p:attrNameLst>
                                          <p:attrName>ppt_x</p:attrName>
                                        </p:attrNameLst>
                                      </p:cBhvr>
                                      <p:tavLst>
                                        <p:tav tm="0">
                                          <p:val>
                                            <p:strVal val="#ppt_x"/>
                                          </p:val>
                                        </p:tav>
                                        <p:tav tm="100000">
                                          <p:val>
                                            <p:strVal val="#ppt_x"/>
                                          </p:val>
                                        </p:tav>
                                      </p:tavLst>
                                    </p:anim>
                                    <p:anim calcmode="lin" valueType="num">
                                      <p:cBhvr additive="base">
                                        <p:cTn id="23" dur="3000" fill="hold"/>
                                        <p:tgtEl>
                                          <p:spTgt spid="1509379">
                                            <p:txEl>
                                              <p:pRg st="3" end="3"/>
                                            </p:txEl>
                                          </p:spTgt>
                                        </p:tgtEl>
                                        <p:attrNameLst>
                                          <p:attrName>ppt_y</p:attrName>
                                        </p:attrNameLst>
                                      </p:cBhvr>
                                      <p:tavLst>
                                        <p:tav tm="0">
                                          <p:val>
                                            <p:strVal val="1+#ppt_h/2"/>
                                          </p:val>
                                        </p:tav>
                                        <p:tav tm="100000">
                                          <p:val>
                                            <p:strVal val="#ppt_y"/>
                                          </p:val>
                                        </p:tav>
                                      </p:tavLst>
                                    </p:anim>
                                  </p:childTnLst>
                                </p:cTn>
                              </p:par>
                            </p:childTnLst>
                          </p:cTn>
                        </p:par>
                        <p:par>
                          <p:cTn id="24" fill="hold">
                            <p:stCondLst>
                              <p:cond delay="12000"/>
                            </p:stCondLst>
                            <p:childTnLst>
                              <p:par>
                                <p:cTn id="25" presetID="2" presetClass="entr" presetSubtype="4" fill="hold" nodeType="afterEffect">
                                  <p:stCondLst>
                                    <p:cond delay="0"/>
                                  </p:stCondLst>
                                  <p:childTnLst>
                                    <p:set>
                                      <p:cBhvr>
                                        <p:cTn id="26" dur="1" fill="hold">
                                          <p:stCondLst>
                                            <p:cond delay="0"/>
                                          </p:stCondLst>
                                        </p:cTn>
                                        <p:tgtEl>
                                          <p:spTgt spid="1509379">
                                            <p:txEl>
                                              <p:pRg st="4" end="4"/>
                                            </p:txEl>
                                          </p:spTgt>
                                        </p:tgtEl>
                                        <p:attrNameLst>
                                          <p:attrName>style.visibility</p:attrName>
                                        </p:attrNameLst>
                                      </p:cBhvr>
                                      <p:to>
                                        <p:strVal val="visible"/>
                                      </p:to>
                                    </p:set>
                                    <p:anim calcmode="lin" valueType="num">
                                      <p:cBhvr additive="base">
                                        <p:cTn id="27" dur="3000" fill="hold"/>
                                        <p:tgtEl>
                                          <p:spTgt spid="1509379">
                                            <p:txEl>
                                              <p:pRg st="4" end="4"/>
                                            </p:txEl>
                                          </p:spTgt>
                                        </p:tgtEl>
                                        <p:attrNameLst>
                                          <p:attrName>ppt_x</p:attrName>
                                        </p:attrNameLst>
                                      </p:cBhvr>
                                      <p:tavLst>
                                        <p:tav tm="0">
                                          <p:val>
                                            <p:strVal val="#ppt_x"/>
                                          </p:val>
                                        </p:tav>
                                        <p:tav tm="100000">
                                          <p:val>
                                            <p:strVal val="#ppt_x"/>
                                          </p:val>
                                        </p:tav>
                                      </p:tavLst>
                                    </p:anim>
                                    <p:anim calcmode="lin" valueType="num">
                                      <p:cBhvr additive="base">
                                        <p:cTn id="28" dur="3000" fill="hold"/>
                                        <p:tgtEl>
                                          <p:spTgt spid="1509379">
                                            <p:txEl>
                                              <p:pRg st="4" end="4"/>
                                            </p:txEl>
                                          </p:spTgt>
                                        </p:tgtEl>
                                        <p:attrNameLst>
                                          <p:attrName>ppt_y</p:attrName>
                                        </p:attrNameLst>
                                      </p:cBhvr>
                                      <p:tavLst>
                                        <p:tav tm="0">
                                          <p:val>
                                            <p:strVal val="1+#ppt_h/2"/>
                                          </p:val>
                                        </p:tav>
                                        <p:tav tm="100000">
                                          <p:val>
                                            <p:strVal val="#ppt_y"/>
                                          </p:val>
                                        </p:tav>
                                      </p:tavLst>
                                    </p:anim>
                                  </p:childTnLst>
                                </p:cTn>
                              </p:par>
                            </p:childTnLst>
                          </p:cTn>
                        </p:par>
                        <p:par>
                          <p:cTn id="29" fill="hold" nodeType="afterGroup">
                            <p:stCondLst>
                              <p:cond delay="15000"/>
                            </p:stCondLst>
                            <p:childTnLst>
                              <p:par>
                                <p:cTn id="30" presetID="2" presetClass="entr" presetSubtype="4" fill="hold" nodeType="afterEffect">
                                  <p:stCondLst>
                                    <p:cond delay="0"/>
                                  </p:stCondLst>
                                  <p:childTnLst>
                                    <p:set>
                                      <p:cBhvr>
                                        <p:cTn id="31" dur="1" fill="hold">
                                          <p:stCondLst>
                                            <p:cond delay="0"/>
                                          </p:stCondLst>
                                        </p:cTn>
                                        <p:tgtEl>
                                          <p:spTgt spid="1509379">
                                            <p:txEl>
                                              <p:pRg st="8" end="8"/>
                                            </p:txEl>
                                          </p:spTgt>
                                        </p:tgtEl>
                                        <p:attrNameLst>
                                          <p:attrName>style.visibility</p:attrName>
                                        </p:attrNameLst>
                                      </p:cBhvr>
                                      <p:to>
                                        <p:strVal val="visible"/>
                                      </p:to>
                                    </p:set>
                                    <p:anim calcmode="lin" valueType="num">
                                      <p:cBhvr additive="base">
                                        <p:cTn id="32" dur="3000" fill="hold"/>
                                        <p:tgtEl>
                                          <p:spTgt spid="1509379">
                                            <p:txEl>
                                              <p:pRg st="8" end="8"/>
                                            </p:txEl>
                                          </p:spTgt>
                                        </p:tgtEl>
                                        <p:attrNameLst>
                                          <p:attrName>ppt_x</p:attrName>
                                        </p:attrNameLst>
                                      </p:cBhvr>
                                      <p:tavLst>
                                        <p:tav tm="0">
                                          <p:val>
                                            <p:strVal val="#ppt_x"/>
                                          </p:val>
                                        </p:tav>
                                        <p:tav tm="100000">
                                          <p:val>
                                            <p:strVal val="#ppt_x"/>
                                          </p:val>
                                        </p:tav>
                                      </p:tavLst>
                                    </p:anim>
                                    <p:anim calcmode="lin" valueType="num">
                                      <p:cBhvr additive="base">
                                        <p:cTn id="33" dur="3000" fill="hold"/>
                                        <p:tgtEl>
                                          <p:spTgt spid="1509379">
                                            <p:txEl>
                                              <p:pRg st="8" end="8"/>
                                            </p:txEl>
                                          </p:spTgt>
                                        </p:tgtEl>
                                        <p:attrNameLst>
                                          <p:attrName>ppt_y</p:attrName>
                                        </p:attrNameLst>
                                      </p:cBhvr>
                                      <p:tavLst>
                                        <p:tav tm="0">
                                          <p:val>
                                            <p:strVal val="1+#ppt_h/2"/>
                                          </p:val>
                                        </p:tav>
                                        <p:tav tm="100000">
                                          <p:val>
                                            <p:strVal val="#ppt_y"/>
                                          </p:val>
                                        </p:tav>
                                      </p:tavLst>
                                    </p:anim>
                                  </p:childTnLst>
                                </p:cTn>
                              </p:par>
                            </p:childTnLst>
                          </p:cTn>
                        </p:par>
                        <p:par>
                          <p:cTn id="34" fill="hold" nodeType="afterGroup">
                            <p:stCondLst>
                              <p:cond delay="18000"/>
                            </p:stCondLst>
                            <p:childTnLst>
                              <p:par>
                                <p:cTn id="35" presetID="2" presetClass="entr" presetSubtype="4" fill="hold" nodeType="afterEffect">
                                  <p:stCondLst>
                                    <p:cond delay="0"/>
                                  </p:stCondLst>
                                  <p:childTnLst>
                                    <p:set>
                                      <p:cBhvr>
                                        <p:cTn id="36" dur="1" fill="hold">
                                          <p:stCondLst>
                                            <p:cond delay="0"/>
                                          </p:stCondLst>
                                        </p:cTn>
                                        <p:tgtEl>
                                          <p:spTgt spid="1509379">
                                            <p:txEl>
                                              <p:pRg st="5" end="5"/>
                                            </p:txEl>
                                          </p:spTgt>
                                        </p:tgtEl>
                                        <p:attrNameLst>
                                          <p:attrName>style.visibility</p:attrName>
                                        </p:attrNameLst>
                                      </p:cBhvr>
                                      <p:to>
                                        <p:strVal val="visible"/>
                                      </p:to>
                                    </p:set>
                                    <p:anim calcmode="lin" valueType="num">
                                      <p:cBhvr additive="base">
                                        <p:cTn id="37" dur="3000" fill="hold"/>
                                        <p:tgtEl>
                                          <p:spTgt spid="1509379">
                                            <p:txEl>
                                              <p:pRg st="5" end="5"/>
                                            </p:txEl>
                                          </p:spTgt>
                                        </p:tgtEl>
                                        <p:attrNameLst>
                                          <p:attrName>ppt_x</p:attrName>
                                        </p:attrNameLst>
                                      </p:cBhvr>
                                      <p:tavLst>
                                        <p:tav tm="0">
                                          <p:val>
                                            <p:strVal val="#ppt_x"/>
                                          </p:val>
                                        </p:tav>
                                        <p:tav tm="100000">
                                          <p:val>
                                            <p:strVal val="#ppt_x"/>
                                          </p:val>
                                        </p:tav>
                                      </p:tavLst>
                                    </p:anim>
                                    <p:anim calcmode="lin" valueType="num">
                                      <p:cBhvr additive="base">
                                        <p:cTn id="38" dur="3000" fill="hold"/>
                                        <p:tgtEl>
                                          <p:spTgt spid="1509379">
                                            <p:txEl>
                                              <p:pRg st="5" end="5"/>
                                            </p:txEl>
                                          </p:spTgt>
                                        </p:tgtEl>
                                        <p:attrNameLst>
                                          <p:attrName>ppt_y</p:attrName>
                                        </p:attrNameLst>
                                      </p:cBhvr>
                                      <p:tavLst>
                                        <p:tav tm="0">
                                          <p:val>
                                            <p:strVal val="1+#ppt_h/2"/>
                                          </p:val>
                                        </p:tav>
                                        <p:tav tm="100000">
                                          <p:val>
                                            <p:strVal val="#ppt_y"/>
                                          </p:val>
                                        </p:tav>
                                      </p:tavLst>
                                    </p:anim>
                                  </p:childTnLst>
                                </p:cTn>
                              </p:par>
                            </p:childTnLst>
                          </p:cTn>
                        </p:par>
                        <p:par>
                          <p:cTn id="39" fill="hold">
                            <p:stCondLst>
                              <p:cond delay="21000"/>
                            </p:stCondLst>
                            <p:childTnLst>
                              <p:par>
                                <p:cTn id="40" presetID="2" presetClass="entr" presetSubtype="4" fill="hold" nodeType="afterEffect">
                                  <p:stCondLst>
                                    <p:cond delay="0"/>
                                  </p:stCondLst>
                                  <p:childTnLst>
                                    <p:set>
                                      <p:cBhvr>
                                        <p:cTn id="41" dur="1" fill="hold">
                                          <p:stCondLst>
                                            <p:cond delay="0"/>
                                          </p:stCondLst>
                                        </p:cTn>
                                        <p:tgtEl>
                                          <p:spTgt spid="1509379">
                                            <p:txEl>
                                              <p:pRg st="6" end="6"/>
                                            </p:txEl>
                                          </p:spTgt>
                                        </p:tgtEl>
                                        <p:attrNameLst>
                                          <p:attrName>style.visibility</p:attrName>
                                        </p:attrNameLst>
                                      </p:cBhvr>
                                      <p:to>
                                        <p:strVal val="visible"/>
                                      </p:to>
                                    </p:set>
                                    <p:anim calcmode="lin" valueType="num">
                                      <p:cBhvr additive="base">
                                        <p:cTn id="42" dur="3000" fill="hold"/>
                                        <p:tgtEl>
                                          <p:spTgt spid="1509379">
                                            <p:txEl>
                                              <p:pRg st="6" end="6"/>
                                            </p:txEl>
                                          </p:spTgt>
                                        </p:tgtEl>
                                        <p:attrNameLst>
                                          <p:attrName>ppt_x</p:attrName>
                                        </p:attrNameLst>
                                      </p:cBhvr>
                                      <p:tavLst>
                                        <p:tav tm="0">
                                          <p:val>
                                            <p:strVal val="#ppt_x"/>
                                          </p:val>
                                        </p:tav>
                                        <p:tav tm="100000">
                                          <p:val>
                                            <p:strVal val="#ppt_x"/>
                                          </p:val>
                                        </p:tav>
                                      </p:tavLst>
                                    </p:anim>
                                    <p:anim calcmode="lin" valueType="num">
                                      <p:cBhvr additive="base">
                                        <p:cTn id="43" dur="3000" fill="hold"/>
                                        <p:tgtEl>
                                          <p:spTgt spid="1509379">
                                            <p:txEl>
                                              <p:pRg st="6" end="6"/>
                                            </p:txEl>
                                          </p:spTgt>
                                        </p:tgtEl>
                                        <p:attrNameLst>
                                          <p:attrName>ppt_y</p:attrName>
                                        </p:attrNameLst>
                                      </p:cBhvr>
                                      <p:tavLst>
                                        <p:tav tm="0">
                                          <p:val>
                                            <p:strVal val="1+#ppt_h/2"/>
                                          </p:val>
                                        </p:tav>
                                        <p:tav tm="100000">
                                          <p:val>
                                            <p:strVal val="#ppt_y"/>
                                          </p:val>
                                        </p:tav>
                                      </p:tavLst>
                                    </p:anim>
                                  </p:childTnLst>
                                </p:cTn>
                              </p:par>
                            </p:childTnLst>
                          </p:cTn>
                        </p:par>
                        <p:par>
                          <p:cTn id="44" fill="hold">
                            <p:stCondLst>
                              <p:cond delay="24000"/>
                            </p:stCondLst>
                            <p:childTnLst>
                              <p:par>
                                <p:cTn id="45" presetID="2" presetClass="entr" presetSubtype="4" fill="hold" nodeType="afterEffect">
                                  <p:stCondLst>
                                    <p:cond delay="0"/>
                                  </p:stCondLst>
                                  <p:childTnLst>
                                    <p:set>
                                      <p:cBhvr>
                                        <p:cTn id="46" dur="1" fill="hold">
                                          <p:stCondLst>
                                            <p:cond delay="0"/>
                                          </p:stCondLst>
                                        </p:cTn>
                                        <p:tgtEl>
                                          <p:spTgt spid="1509379">
                                            <p:txEl>
                                              <p:pRg st="7" end="7"/>
                                            </p:txEl>
                                          </p:spTgt>
                                        </p:tgtEl>
                                        <p:attrNameLst>
                                          <p:attrName>style.visibility</p:attrName>
                                        </p:attrNameLst>
                                      </p:cBhvr>
                                      <p:to>
                                        <p:strVal val="visible"/>
                                      </p:to>
                                    </p:set>
                                    <p:anim calcmode="lin" valueType="num">
                                      <p:cBhvr additive="base">
                                        <p:cTn id="47" dur="3000" fill="hold"/>
                                        <p:tgtEl>
                                          <p:spTgt spid="1509379">
                                            <p:txEl>
                                              <p:pRg st="7" end="7"/>
                                            </p:txEl>
                                          </p:spTgt>
                                        </p:tgtEl>
                                        <p:attrNameLst>
                                          <p:attrName>ppt_x</p:attrName>
                                        </p:attrNameLst>
                                      </p:cBhvr>
                                      <p:tavLst>
                                        <p:tav tm="0">
                                          <p:val>
                                            <p:strVal val="#ppt_x"/>
                                          </p:val>
                                        </p:tav>
                                        <p:tav tm="100000">
                                          <p:val>
                                            <p:strVal val="#ppt_x"/>
                                          </p:val>
                                        </p:tav>
                                      </p:tavLst>
                                    </p:anim>
                                    <p:anim calcmode="lin" valueType="num">
                                      <p:cBhvr additive="base">
                                        <p:cTn id="48" dur="3000" fill="hold"/>
                                        <p:tgtEl>
                                          <p:spTgt spid="1509379">
                                            <p:txEl>
                                              <p:pRg st="7" end="7"/>
                                            </p:txEl>
                                          </p:spTgt>
                                        </p:tgtEl>
                                        <p:attrNameLst>
                                          <p:attrName>ppt_y</p:attrName>
                                        </p:attrNameLst>
                                      </p:cBhvr>
                                      <p:tavLst>
                                        <p:tav tm="0">
                                          <p:val>
                                            <p:strVal val="1+#ppt_h/2"/>
                                          </p:val>
                                        </p:tav>
                                        <p:tav tm="100000">
                                          <p:val>
                                            <p:strVal val="#ppt_y"/>
                                          </p:val>
                                        </p:tav>
                                      </p:tavLst>
                                    </p:anim>
                                  </p:childTnLst>
                                </p:cTn>
                              </p:par>
                            </p:childTnLst>
                          </p:cTn>
                        </p:par>
                        <p:par>
                          <p:cTn id="49" fill="hold" nodeType="afterGroup">
                            <p:stCondLst>
                              <p:cond delay="27000"/>
                            </p:stCondLst>
                            <p:childTnLst>
                              <p:par>
                                <p:cTn id="50" presetID="2" presetClass="entr" presetSubtype="4" fill="hold" nodeType="afterEffect">
                                  <p:stCondLst>
                                    <p:cond delay="0"/>
                                  </p:stCondLst>
                                  <p:childTnLst>
                                    <p:set>
                                      <p:cBhvr>
                                        <p:cTn id="51" dur="1" fill="hold">
                                          <p:stCondLst>
                                            <p:cond delay="0"/>
                                          </p:stCondLst>
                                        </p:cTn>
                                        <p:tgtEl>
                                          <p:spTgt spid="1509379">
                                            <p:txEl>
                                              <p:pRg st="9" end="9"/>
                                            </p:txEl>
                                          </p:spTgt>
                                        </p:tgtEl>
                                        <p:attrNameLst>
                                          <p:attrName>style.visibility</p:attrName>
                                        </p:attrNameLst>
                                      </p:cBhvr>
                                      <p:to>
                                        <p:strVal val="visible"/>
                                      </p:to>
                                    </p:set>
                                    <p:anim calcmode="lin" valueType="num">
                                      <p:cBhvr additive="base">
                                        <p:cTn id="52" dur="3000" fill="hold"/>
                                        <p:tgtEl>
                                          <p:spTgt spid="1509379">
                                            <p:txEl>
                                              <p:pRg st="9" end="9"/>
                                            </p:txEl>
                                          </p:spTgt>
                                        </p:tgtEl>
                                        <p:attrNameLst>
                                          <p:attrName>ppt_x</p:attrName>
                                        </p:attrNameLst>
                                      </p:cBhvr>
                                      <p:tavLst>
                                        <p:tav tm="0">
                                          <p:val>
                                            <p:strVal val="#ppt_x"/>
                                          </p:val>
                                        </p:tav>
                                        <p:tav tm="100000">
                                          <p:val>
                                            <p:strVal val="#ppt_x"/>
                                          </p:val>
                                        </p:tav>
                                      </p:tavLst>
                                    </p:anim>
                                    <p:anim calcmode="lin" valueType="num">
                                      <p:cBhvr additive="base">
                                        <p:cTn id="53" dur="3000" fill="hold"/>
                                        <p:tgtEl>
                                          <p:spTgt spid="1509379">
                                            <p:txEl>
                                              <p:pRg st="9" end="9"/>
                                            </p:txEl>
                                          </p:spTgt>
                                        </p:tgtEl>
                                        <p:attrNameLst>
                                          <p:attrName>ppt_y</p:attrName>
                                        </p:attrNameLst>
                                      </p:cBhvr>
                                      <p:tavLst>
                                        <p:tav tm="0">
                                          <p:val>
                                            <p:strVal val="1+#ppt_h/2"/>
                                          </p:val>
                                        </p:tav>
                                        <p:tav tm="100000">
                                          <p:val>
                                            <p:strVal val="#ppt_y"/>
                                          </p:val>
                                        </p:tav>
                                      </p:tavLst>
                                    </p:anim>
                                  </p:childTnLst>
                                </p:cTn>
                              </p:par>
                            </p:childTnLst>
                          </p:cTn>
                        </p:par>
                        <p:par>
                          <p:cTn id="54" fill="hold" nodeType="afterGroup">
                            <p:stCondLst>
                              <p:cond delay="30000"/>
                            </p:stCondLst>
                            <p:childTnLst>
                              <p:par>
                                <p:cTn id="55" presetID="2" presetClass="entr" presetSubtype="4" fill="hold" nodeType="afterEffect">
                                  <p:stCondLst>
                                    <p:cond delay="0"/>
                                  </p:stCondLst>
                                  <p:childTnLst>
                                    <p:set>
                                      <p:cBhvr>
                                        <p:cTn id="56" dur="1" fill="hold">
                                          <p:stCondLst>
                                            <p:cond delay="0"/>
                                          </p:stCondLst>
                                        </p:cTn>
                                        <p:tgtEl>
                                          <p:spTgt spid="1509379">
                                            <p:txEl>
                                              <p:pRg st="10" end="10"/>
                                            </p:txEl>
                                          </p:spTgt>
                                        </p:tgtEl>
                                        <p:attrNameLst>
                                          <p:attrName>style.visibility</p:attrName>
                                        </p:attrNameLst>
                                      </p:cBhvr>
                                      <p:to>
                                        <p:strVal val="visible"/>
                                      </p:to>
                                    </p:set>
                                    <p:anim calcmode="lin" valueType="num">
                                      <p:cBhvr additive="base">
                                        <p:cTn id="57" dur="3000" fill="hold"/>
                                        <p:tgtEl>
                                          <p:spTgt spid="1509379">
                                            <p:txEl>
                                              <p:pRg st="10" end="10"/>
                                            </p:txEl>
                                          </p:spTgt>
                                        </p:tgtEl>
                                        <p:attrNameLst>
                                          <p:attrName>ppt_x</p:attrName>
                                        </p:attrNameLst>
                                      </p:cBhvr>
                                      <p:tavLst>
                                        <p:tav tm="0">
                                          <p:val>
                                            <p:strVal val="#ppt_x"/>
                                          </p:val>
                                        </p:tav>
                                        <p:tav tm="100000">
                                          <p:val>
                                            <p:strVal val="#ppt_x"/>
                                          </p:val>
                                        </p:tav>
                                      </p:tavLst>
                                    </p:anim>
                                    <p:anim calcmode="lin" valueType="num">
                                      <p:cBhvr additive="base">
                                        <p:cTn id="58" dur="3000" fill="hold"/>
                                        <p:tgtEl>
                                          <p:spTgt spid="1509379">
                                            <p:txEl>
                                              <p:pRg st="10" end="1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Rectangle 2"/>
          <p:cNvSpPr>
            <a:spLocks noGrp="1" noChangeArrowheads="1"/>
          </p:cNvSpPr>
          <p:nvPr>
            <p:ph type="title"/>
          </p:nvPr>
        </p:nvSpPr>
        <p:spPr>
          <a:xfrm>
            <a:off x="457200" y="152400"/>
            <a:ext cx="8229600" cy="1219200"/>
          </a:xfrm>
        </p:spPr>
        <p:txBody>
          <a:bodyPr>
            <a:normAutofit fontScale="90000"/>
          </a:bodyPr>
          <a:lstStyle/>
          <a:p>
            <a:pPr eaLnBrk="1" hangingPunct="1">
              <a:defRPr/>
            </a:pPr>
            <a:r>
              <a:rPr lang="en-US" dirty="0" err="1" smtClean="0"/>
              <a:t>Incretin</a:t>
            </a:r>
            <a:r>
              <a:rPr lang="en-US" dirty="0" smtClean="0"/>
              <a:t> </a:t>
            </a:r>
            <a:r>
              <a:rPr lang="en-US" dirty="0" err="1" smtClean="0"/>
              <a:t>Mimetics</a:t>
            </a:r>
            <a:r>
              <a:rPr lang="en-US" sz="5500" dirty="0" smtClean="0"/>
              <a:t> –</a:t>
            </a:r>
            <a:r>
              <a:rPr lang="en-US" sz="3200" dirty="0" smtClean="0"/>
              <a:t> </a:t>
            </a:r>
            <a:br>
              <a:rPr lang="en-US" sz="3200" dirty="0" smtClean="0"/>
            </a:br>
            <a:r>
              <a:rPr lang="en-US" dirty="0" err="1" smtClean="0"/>
              <a:t>Albiglutide</a:t>
            </a:r>
            <a:r>
              <a:rPr lang="en-US" dirty="0" smtClean="0"/>
              <a:t> - </a:t>
            </a:r>
            <a:r>
              <a:rPr lang="en-US" dirty="0" err="1" smtClean="0"/>
              <a:t>Tanzeum</a:t>
            </a:r>
            <a:endParaRPr lang="en-US" dirty="0" smtClean="0"/>
          </a:p>
        </p:txBody>
      </p:sp>
      <p:sp>
        <p:nvSpPr>
          <p:cNvPr id="1509379" name="Rectangle 3"/>
          <p:cNvSpPr>
            <a:spLocks noGrp="1" noChangeArrowheads="1"/>
          </p:cNvSpPr>
          <p:nvPr>
            <p:ph sz="quarter" idx="1"/>
          </p:nvPr>
        </p:nvSpPr>
        <p:spPr>
          <a:xfrm>
            <a:off x="457200" y="1371600"/>
            <a:ext cx="4876800" cy="3733800"/>
          </a:xfrm>
        </p:spPr>
        <p:txBody>
          <a:bodyPr>
            <a:normAutofit/>
          </a:bodyPr>
          <a:lstStyle/>
          <a:p>
            <a:pPr marL="0" indent="0" eaLnBrk="1" hangingPunct="1">
              <a:buFont typeface="Wingdings" pitchFamily="2" charset="2"/>
              <a:buNone/>
              <a:defRPr/>
            </a:pPr>
            <a:endParaRPr lang="en-US" sz="1100" dirty="0" smtClean="0"/>
          </a:p>
          <a:p>
            <a:pPr eaLnBrk="1" hangingPunct="1">
              <a:defRPr/>
            </a:pPr>
            <a:r>
              <a:rPr lang="en-US" sz="2400" b="1" dirty="0" smtClean="0"/>
              <a:t>Once a Week Dosing</a:t>
            </a:r>
            <a:r>
              <a:rPr lang="en-US" sz="2400" dirty="0" smtClean="0"/>
              <a:t>: 30 – 50mg</a:t>
            </a:r>
          </a:p>
          <a:p>
            <a:pPr eaLnBrk="1" hangingPunct="1">
              <a:defRPr/>
            </a:pPr>
            <a:r>
              <a:rPr lang="en-US" sz="2400" b="1" dirty="0" smtClean="0"/>
              <a:t>Efficacy:</a:t>
            </a:r>
            <a:r>
              <a:rPr lang="en-US" sz="2400" dirty="0" smtClean="0"/>
              <a:t> </a:t>
            </a:r>
            <a:br>
              <a:rPr lang="en-US" sz="2400" dirty="0" smtClean="0"/>
            </a:br>
            <a:r>
              <a:rPr lang="en-US" sz="2400" dirty="0" smtClean="0"/>
              <a:t>Decreases A1c by ~ 1%, wt by ~2lbs </a:t>
            </a:r>
          </a:p>
          <a:p>
            <a:pPr eaLnBrk="1" hangingPunct="1">
              <a:defRPr/>
            </a:pPr>
            <a:r>
              <a:rPr lang="en-US" sz="2400" b="1" dirty="0" smtClean="0"/>
              <a:t>Indication</a:t>
            </a:r>
            <a:r>
              <a:rPr lang="en-US" sz="2400" dirty="0" smtClean="0"/>
              <a:t>: For type 2s only   </a:t>
            </a:r>
          </a:p>
          <a:p>
            <a:pPr eaLnBrk="1" hangingPunct="1">
              <a:defRPr/>
            </a:pPr>
            <a:r>
              <a:rPr lang="en-US" sz="2400" b="1" dirty="0" smtClean="0"/>
              <a:t>Other</a:t>
            </a:r>
            <a:r>
              <a:rPr lang="en-US" sz="2400" dirty="0" smtClean="0"/>
              <a:t>: Pen injector</a:t>
            </a:r>
          </a:p>
          <a:p>
            <a:pPr eaLnBrk="1" hangingPunct="1">
              <a:defRPr/>
            </a:pPr>
            <a:r>
              <a:rPr lang="en-US" sz="2400" b="1" dirty="0" smtClean="0"/>
              <a:t>Caution</a:t>
            </a:r>
            <a:r>
              <a:rPr lang="en-US" sz="2400" dirty="0" smtClean="0">
                <a:solidFill>
                  <a:schemeClr val="accent4">
                    <a:lumMod val="75000"/>
                  </a:schemeClr>
                </a:solidFill>
              </a:rPr>
              <a:t>: </a:t>
            </a:r>
            <a:r>
              <a:rPr lang="en-US" sz="2400" dirty="0" smtClean="0"/>
              <a:t>not indicated for those with history of medullary thyroid tumor -  pancreatitis warning  </a:t>
            </a:r>
          </a:p>
        </p:txBody>
      </p:sp>
      <p:pic>
        <p:nvPicPr>
          <p:cNvPr id="2" name="Picture 1"/>
          <p:cNvPicPr>
            <a:picLocks noChangeAspect="1"/>
          </p:cNvPicPr>
          <p:nvPr/>
        </p:nvPicPr>
        <p:blipFill>
          <a:blip r:embed="rId4"/>
          <a:stretch>
            <a:fillRect/>
          </a:stretch>
        </p:blipFill>
        <p:spPr>
          <a:xfrm>
            <a:off x="5408471" y="1371600"/>
            <a:ext cx="3303729" cy="3733800"/>
          </a:xfrm>
          <a:prstGeom prst="rect">
            <a:avLst/>
          </a:prstGeom>
        </p:spPr>
      </p:pic>
      <p:pic>
        <p:nvPicPr>
          <p:cNvPr id="3" name="Picture 2"/>
          <p:cNvPicPr>
            <a:picLocks noChangeAspect="1"/>
          </p:cNvPicPr>
          <p:nvPr/>
        </p:nvPicPr>
        <p:blipFill>
          <a:blip r:embed="rId5"/>
          <a:stretch>
            <a:fillRect/>
          </a:stretch>
        </p:blipFill>
        <p:spPr>
          <a:xfrm>
            <a:off x="457200" y="5197475"/>
            <a:ext cx="7515225" cy="1076325"/>
          </a:xfrm>
          <a:prstGeom prst="rect">
            <a:avLst/>
          </a:prstGeom>
        </p:spPr>
      </p:pic>
    </p:spTree>
    <p:custDataLst>
      <p:tags r:id="rId1"/>
    </p:custDataLst>
    <p:extLst>
      <p:ext uri="{BB962C8B-B14F-4D97-AF65-F5344CB8AC3E}">
        <p14:creationId xmlns:p14="http://schemas.microsoft.com/office/powerpoint/2010/main" val="3544838821"/>
      </p:ext>
    </p:extLst>
  </p:cSld>
  <p:clrMapOvr>
    <a:masterClrMapping/>
  </p:clrMapOvr>
  <p:transition/>
  <p:timing>
    <p:tnLst>
      <p:par>
        <p:cTn id="1" dur="indefinite" restart="never" nodeType="tmRoot"/>
      </p:par>
    </p:tnLst>
  </p:timing>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9378" name="Rectangle 2"/>
          <p:cNvSpPr>
            <a:spLocks noGrp="1" noChangeArrowheads="1"/>
          </p:cNvSpPr>
          <p:nvPr>
            <p:ph type="title"/>
          </p:nvPr>
        </p:nvSpPr>
        <p:spPr>
          <a:xfrm>
            <a:off x="457200" y="152400"/>
            <a:ext cx="8229600" cy="1143000"/>
          </a:xfrm>
        </p:spPr>
        <p:txBody>
          <a:bodyPr>
            <a:normAutofit fontScale="90000"/>
          </a:bodyPr>
          <a:lstStyle/>
          <a:p>
            <a:pPr algn="l" eaLnBrk="1" hangingPunct="1">
              <a:defRPr/>
            </a:pPr>
            <a:r>
              <a:rPr lang="en-US" sz="4000" dirty="0" err="1" smtClean="0"/>
              <a:t>Incretin</a:t>
            </a:r>
            <a:r>
              <a:rPr lang="en-US" sz="4000" dirty="0" smtClean="0"/>
              <a:t> </a:t>
            </a:r>
            <a:r>
              <a:rPr lang="en-US" sz="4000" dirty="0" err="1" smtClean="0"/>
              <a:t>Mimetics</a:t>
            </a:r>
            <a:r>
              <a:rPr lang="en-US" sz="4000" dirty="0"/>
              <a:t> </a:t>
            </a:r>
            <a:r>
              <a:rPr lang="en-US" sz="4000" dirty="0" smtClean="0"/>
              <a:t>- GLP-1 Analog</a:t>
            </a:r>
            <a:r>
              <a:rPr lang="en-US" sz="5500" dirty="0" smtClean="0"/>
              <a:t/>
            </a:r>
            <a:br>
              <a:rPr lang="en-US" sz="5500" dirty="0" smtClean="0"/>
            </a:br>
            <a:r>
              <a:rPr lang="en-US" sz="3200" dirty="0" err="1" smtClean="0"/>
              <a:t>Liraglutide</a:t>
            </a:r>
            <a:r>
              <a:rPr lang="en-US" sz="3200" dirty="0" smtClean="0"/>
              <a:t> (</a:t>
            </a:r>
            <a:r>
              <a:rPr lang="en-US" sz="3200" dirty="0" err="1" smtClean="0"/>
              <a:t>Victoza</a:t>
            </a:r>
            <a:r>
              <a:rPr lang="en-US" sz="3200" dirty="0" smtClean="0"/>
              <a:t>)</a:t>
            </a:r>
            <a:endParaRPr lang="en-US" sz="3800" dirty="0" smtClean="0"/>
          </a:p>
        </p:txBody>
      </p:sp>
      <p:sp>
        <p:nvSpPr>
          <p:cNvPr id="1509379" name="Rectangle 3"/>
          <p:cNvSpPr>
            <a:spLocks noGrp="1" noChangeArrowheads="1"/>
          </p:cNvSpPr>
          <p:nvPr>
            <p:ph sz="quarter" idx="1"/>
          </p:nvPr>
        </p:nvSpPr>
        <p:spPr>
          <a:xfrm>
            <a:off x="457200" y="1371600"/>
            <a:ext cx="8229600" cy="4785360"/>
          </a:xfrm>
        </p:spPr>
        <p:txBody>
          <a:bodyPr>
            <a:normAutofit lnSpcReduction="10000"/>
          </a:bodyPr>
          <a:lstStyle/>
          <a:p>
            <a:pPr eaLnBrk="1" hangingPunct="1">
              <a:buFont typeface="Wingdings" pitchFamily="2" charset="2"/>
              <a:buNone/>
              <a:defRPr/>
            </a:pPr>
            <a:r>
              <a:rPr lang="en-US" b="1" dirty="0" err="1" smtClean="0"/>
              <a:t>Liraglutide</a:t>
            </a:r>
            <a:r>
              <a:rPr lang="en-US" b="1" dirty="0" smtClean="0"/>
              <a:t> Dosing</a:t>
            </a:r>
            <a:r>
              <a:rPr lang="en-US" dirty="0" smtClean="0"/>
              <a:t>: 1x daily, time not critical</a:t>
            </a:r>
          </a:p>
          <a:p>
            <a:pPr eaLnBrk="1" hangingPunct="1">
              <a:buFont typeface="Arial" pitchFamily="34" charset="0"/>
              <a:buChar char="•"/>
              <a:defRPr/>
            </a:pPr>
            <a:r>
              <a:rPr lang="en-US" dirty="0" smtClean="0"/>
              <a:t>0.6 x 1 week – if tolerated (nausea), go to &gt; </a:t>
            </a:r>
          </a:p>
          <a:p>
            <a:pPr eaLnBrk="1" hangingPunct="1">
              <a:buFont typeface="Arial" pitchFamily="34" charset="0"/>
              <a:buChar char="•"/>
              <a:defRPr/>
            </a:pPr>
            <a:r>
              <a:rPr lang="en-US" dirty="0" smtClean="0"/>
              <a:t>1.2 x 1 week – if tolerated go to &gt;</a:t>
            </a:r>
          </a:p>
          <a:p>
            <a:pPr eaLnBrk="1" hangingPunct="1">
              <a:buFont typeface="Arial" pitchFamily="34" charset="0"/>
              <a:buChar char="•"/>
              <a:defRPr/>
            </a:pPr>
            <a:r>
              <a:rPr lang="en-US" dirty="0" smtClean="0"/>
              <a:t>1.8 mg daily</a:t>
            </a:r>
          </a:p>
          <a:p>
            <a:pPr eaLnBrk="1" hangingPunct="1">
              <a:defRPr/>
            </a:pPr>
            <a:r>
              <a:rPr lang="en-US" b="1" dirty="0" smtClean="0"/>
              <a:t>Efficacy:</a:t>
            </a:r>
            <a:r>
              <a:rPr lang="en-US" dirty="0" smtClean="0"/>
              <a:t> </a:t>
            </a:r>
            <a:r>
              <a:rPr lang="en-US" sz="2800" dirty="0" smtClean="0"/>
              <a:t>lowers; A1c by 1%, body wt by ~ 2.5kg </a:t>
            </a:r>
          </a:p>
          <a:p>
            <a:pPr eaLnBrk="1" hangingPunct="1">
              <a:defRPr/>
            </a:pPr>
            <a:r>
              <a:rPr lang="en-US" sz="2800" b="1" dirty="0" smtClean="0"/>
              <a:t>Indication</a:t>
            </a:r>
            <a:r>
              <a:rPr lang="en-US" sz="2800" dirty="0" smtClean="0"/>
              <a:t>: Monotherapy or in combo . Type 2 only</a:t>
            </a:r>
          </a:p>
          <a:p>
            <a:pPr eaLnBrk="1" hangingPunct="1">
              <a:defRPr/>
            </a:pPr>
            <a:r>
              <a:rPr lang="en-US" b="1" dirty="0" smtClean="0"/>
              <a:t>Other</a:t>
            </a:r>
            <a:r>
              <a:rPr lang="en-US" dirty="0" smtClean="0"/>
              <a:t>: </a:t>
            </a:r>
            <a:r>
              <a:rPr lang="en-US" sz="2800" dirty="0" smtClean="0"/>
              <a:t>In pen, with preset dosing</a:t>
            </a:r>
          </a:p>
          <a:p>
            <a:pPr eaLnBrk="1" hangingPunct="1">
              <a:defRPr/>
            </a:pPr>
            <a:r>
              <a:rPr lang="en-US" sz="2800" b="1" dirty="0" smtClean="0">
                <a:solidFill>
                  <a:schemeClr val="accent1">
                    <a:lumMod val="50000"/>
                  </a:schemeClr>
                </a:solidFill>
              </a:rPr>
              <a:t>Black</a:t>
            </a:r>
            <a:r>
              <a:rPr lang="en-US" sz="2800" dirty="0" smtClean="0">
                <a:solidFill>
                  <a:schemeClr val="accent1">
                    <a:lumMod val="50000"/>
                  </a:schemeClr>
                </a:solidFill>
              </a:rPr>
              <a:t> </a:t>
            </a:r>
            <a:r>
              <a:rPr lang="en-US" sz="2800" b="1" dirty="0" smtClean="0">
                <a:solidFill>
                  <a:schemeClr val="accent1">
                    <a:lumMod val="50000"/>
                  </a:schemeClr>
                </a:solidFill>
              </a:rPr>
              <a:t>box</a:t>
            </a:r>
            <a:r>
              <a:rPr lang="en-US" sz="2800" dirty="0" smtClean="0">
                <a:solidFill>
                  <a:schemeClr val="accent1">
                    <a:lumMod val="50000"/>
                  </a:schemeClr>
                </a:solidFill>
              </a:rPr>
              <a:t>–thyroid  tumor  warning </a:t>
            </a:r>
            <a:r>
              <a:rPr lang="en-US" sz="2800" dirty="0" smtClean="0"/>
              <a:t>(avoid if family </a:t>
            </a:r>
            <a:r>
              <a:rPr lang="en-US" sz="2800" dirty="0" err="1" smtClean="0"/>
              <a:t>hx</a:t>
            </a:r>
            <a:r>
              <a:rPr lang="en-US" sz="2800" dirty="0" smtClean="0"/>
              <a:t>, notify MD of hoarseness, lump).</a:t>
            </a:r>
          </a:p>
        </p:txBody>
      </p:sp>
    </p:spTree>
    <p:custDataLst>
      <p:tags r:id="rId1"/>
    </p:custDataLst>
    <p:extLst>
      <p:ext uri="{BB962C8B-B14F-4D97-AF65-F5344CB8AC3E}">
        <p14:creationId xmlns:p14="http://schemas.microsoft.com/office/powerpoint/2010/main" val="1219045"/>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afterEffect">
                                  <p:stCondLst>
                                    <p:cond delay="0"/>
                                  </p:stCondLst>
                                  <p:childTnLst>
                                    <p:set>
                                      <p:cBhvr>
                                        <p:cTn id="6" dur="1" fill="hold">
                                          <p:stCondLst>
                                            <p:cond delay="0"/>
                                          </p:stCondLst>
                                        </p:cTn>
                                        <p:tgtEl>
                                          <p:spTgt spid="1509379">
                                            <p:txEl>
                                              <p:pRg st="4" end="4"/>
                                            </p:txEl>
                                          </p:spTgt>
                                        </p:tgtEl>
                                        <p:attrNameLst>
                                          <p:attrName>style.visibility</p:attrName>
                                        </p:attrNameLst>
                                      </p:cBhvr>
                                      <p:to>
                                        <p:strVal val="visible"/>
                                      </p:to>
                                    </p:set>
                                    <p:anim calcmode="lin" valueType="num">
                                      <p:cBhvr additive="base">
                                        <p:cTn id="7" dur="3000" fill="hold"/>
                                        <p:tgtEl>
                                          <p:spTgt spid="1509379">
                                            <p:txEl>
                                              <p:pRg st="4" end="4"/>
                                            </p:txEl>
                                          </p:spTgt>
                                        </p:tgtEl>
                                        <p:attrNameLst>
                                          <p:attrName>ppt_x</p:attrName>
                                        </p:attrNameLst>
                                      </p:cBhvr>
                                      <p:tavLst>
                                        <p:tav tm="0">
                                          <p:val>
                                            <p:strVal val="#ppt_x"/>
                                          </p:val>
                                        </p:tav>
                                        <p:tav tm="100000">
                                          <p:val>
                                            <p:strVal val="#ppt_x"/>
                                          </p:val>
                                        </p:tav>
                                      </p:tavLst>
                                    </p:anim>
                                    <p:anim calcmode="lin" valueType="num">
                                      <p:cBhvr additive="base">
                                        <p:cTn id="8" dur="3000" fill="hold"/>
                                        <p:tgtEl>
                                          <p:spTgt spid="1509379">
                                            <p:txEl>
                                              <p:pRg st="4" end="4"/>
                                            </p:txEl>
                                          </p:spTgt>
                                        </p:tgtEl>
                                        <p:attrNameLst>
                                          <p:attrName>ppt_y</p:attrName>
                                        </p:attrNameLst>
                                      </p:cBhvr>
                                      <p:tavLst>
                                        <p:tav tm="0">
                                          <p:val>
                                            <p:strVal val="1+#ppt_h/2"/>
                                          </p:val>
                                        </p:tav>
                                        <p:tav tm="100000">
                                          <p:val>
                                            <p:strVal val="#ppt_y"/>
                                          </p:val>
                                        </p:tav>
                                      </p:tavLst>
                                    </p:anim>
                                  </p:childTnLst>
                                </p:cTn>
                              </p:par>
                            </p:childTnLst>
                          </p:cTn>
                        </p:par>
                        <p:par>
                          <p:cTn id="9" fill="hold" nodeType="afterGroup">
                            <p:stCondLst>
                              <p:cond delay="3000"/>
                            </p:stCondLst>
                            <p:childTnLst>
                              <p:par>
                                <p:cTn id="10" presetID="2" presetClass="entr" presetSubtype="4" fill="hold" nodeType="afterEffect">
                                  <p:stCondLst>
                                    <p:cond delay="0"/>
                                  </p:stCondLst>
                                  <p:childTnLst>
                                    <p:set>
                                      <p:cBhvr>
                                        <p:cTn id="11" dur="1" fill="hold">
                                          <p:stCondLst>
                                            <p:cond delay="0"/>
                                          </p:stCondLst>
                                        </p:cTn>
                                        <p:tgtEl>
                                          <p:spTgt spid="1509379">
                                            <p:txEl>
                                              <p:pRg st="0" end="0"/>
                                            </p:txEl>
                                          </p:spTgt>
                                        </p:tgtEl>
                                        <p:attrNameLst>
                                          <p:attrName>style.visibility</p:attrName>
                                        </p:attrNameLst>
                                      </p:cBhvr>
                                      <p:to>
                                        <p:strVal val="visible"/>
                                      </p:to>
                                    </p:set>
                                    <p:anim calcmode="lin" valueType="num">
                                      <p:cBhvr additive="base">
                                        <p:cTn id="12" dur="3000" fill="hold"/>
                                        <p:tgtEl>
                                          <p:spTgt spid="1509379">
                                            <p:txEl>
                                              <p:pRg st="0" end="0"/>
                                            </p:txEl>
                                          </p:spTgt>
                                        </p:tgtEl>
                                        <p:attrNameLst>
                                          <p:attrName>ppt_x</p:attrName>
                                        </p:attrNameLst>
                                      </p:cBhvr>
                                      <p:tavLst>
                                        <p:tav tm="0">
                                          <p:val>
                                            <p:strVal val="#ppt_x"/>
                                          </p:val>
                                        </p:tav>
                                        <p:tav tm="100000">
                                          <p:val>
                                            <p:strVal val="#ppt_x"/>
                                          </p:val>
                                        </p:tav>
                                      </p:tavLst>
                                    </p:anim>
                                    <p:anim calcmode="lin" valueType="num">
                                      <p:cBhvr additive="base">
                                        <p:cTn id="13" dur="3000" fill="hold"/>
                                        <p:tgtEl>
                                          <p:spTgt spid="1509379">
                                            <p:txEl>
                                              <p:pRg st="0" end="0"/>
                                            </p:txEl>
                                          </p:spTgt>
                                        </p:tgtEl>
                                        <p:attrNameLst>
                                          <p:attrName>ppt_y</p:attrName>
                                        </p:attrNameLst>
                                      </p:cBhvr>
                                      <p:tavLst>
                                        <p:tav tm="0">
                                          <p:val>
                                            <p:strVal val="1+#ppt_h/2"/>
                                          </p:val>
                                        </p:tav>
                                        <p:tav tm="100000">
                                          <p:val>
                                            <p:strVal val="#ppt_y"/>
                                          </p:val>
                                        </p:tav>
                                      </p:tavLst>
                                    </p:anim>
                                  </p:childTnLst>
                                </p:cTn>
                              </p:par>
                            </p:childTnLst>
                          </p:cTn>
                        </p:par>
                        <p:par>
                          <p:cTn id="14" fill="hold" nodeType="afterGroup">
                            <p:stCondLst>
                              <p:cond delay="6000"/>
                            </p:stCondLst>
                            <p:childTnLst>
                              <p:par>
                                <p:cTn id="15" presetID="2" presetClass="entr" presetSubtype="4" fill="hold" nodeType="afterEffect">
                                  <p:stCondLst>
                                    <p:cond delay="0"/>
                                  </p:stCondLst>
                                  <p:childTnLst>
                                    <p:set>
                                      <p:cBhvr>
                                        <p:cTn id="16" dur="1" fill="hold">
                                          <p:stCondLst>
                                            <p:cond delay="0"/>
                                          </p:stCondLst>
                                        </p:cTn>
                                        <p:tgtEl>
                                          <p:spTgt spid="1509379">
                                            <p:txEl>
                                              <p:pRg st="1" end="1"/>
                                            </p:txEl>
                                          </p:spTgt>
                                        </p:tgtEl>
                                        <p:attrNameLst>
                                          <p:attrName>style.visibility</p:attrName>
                                        </p:attrNameLst>
                                      </p:cBhvr>
                                      <p:to>
                                        <p:strVal val="visible"/>
                                      </p:to>
                                    </p:set>
                                    <p:anim calcmode="lin" valueType="num">
                                      <p:cBhvr additive="base">
                                        <p:cTn id="17" dur="3000" fill="hold"/>
                                        <p:tgtEl>
                                          <p:spTgt spid="1509379">
                                            <p:txEl>
                                              <p:pRg st="1" end="1"/>
                                            </p:txEl>
                                          </p:spTgt>
                                        </p:tgtEl>
                                        <p:attrNameLst>
                                          <p:attrName>ppt_x</p:attrName>
                                        </p:attrNameLst>
                                      </p:cBhvr>
                                      <p:tavLst>
                                        <p:tav tm="0">
                                          <p:val>
                                            <p:strVal val="#ppt_x"/>
                                          </p:val>
                                        </p:tav>
                                        <p:tav tm="100000">
                                          <p:val>
                                            <p:strVal val="#ppt_x"/>
                                          </p:val>
                                        </p:tav>
                                      </p:tavLst>
                                    </p:anim>
                                    <p:anim calcmode="lin" valueType="num">
                                      <p:cBhvr additive="base">
                                        <p:cTn id="18" dur="3000" fill="hold"/>
                                        <p:tgtEl>
                                          <p:spTgt spid="1509379">
                                            <p:txEl>
                                              <p:pRg st="1" end="1"/>
                                            </p:txEl>
                                          </p:spTgt>
                                        </p:tgtEl>
                                        <p:attrNameLst>
                                          <p:attrName>ppt_y</p:attrName>
                                        </p:attrNameLst>
                                      </p:cBhvr>
                                      <p:tavLst>
                                        <p:tav tm="0">
                                          <p:val>
                                            <p:strVal val="1+#ppt_h/2"/>
                                          </p:val>
                                        </p:tav>
                                        <p:tav tm="100000">
                                          <p:val>
                                            <p:strVal val="#ppt_y"/>
                                          </p:val>
                                        </p:tav>
                                      </p:tavLst>
                                    </p:anim>
                                  </p:childTnLst>
                                </p:cTn>
                              </p:par>
                            </p:childTnLst>
                          </p:cTn>
                        </p:par>
                        <p:par>
                          <p:cTn id="19" fill="hold" nodeType="afterGroup">
                            <p:stCondLst>
                              <p:cond delay="9000"/>
                            </p:stCondLst>
                            <p:childTnLst>
                              <p:par>
                                <p:cTn id="20" presetID="2" presetClass="entr" presetSubtype="4" fill="hold" nodeType="afterEffect">
                                  <p:stCondLst>
                                    <p:cond delay="0"/>
                                  </p:stCondLst>
                                  <p:childTnLst>
                                    <p:set>
                                      <p:cBhvr>
                                        <p:cTn id="21" dur="1" fill="hold">
                                          <p:stCondLst>
                                            <p:cond delay="0"/>
                                          </p:stCondLst>
                                        </p:cTn>
                                        <p:tgtEl>
                                          <p:spTgt spid="1509379">
                                            <p:txEl>
                                              <p:pRg st="2" end="2"/>
                                            </p:txEl>
                                          </p:spTgt>
                                        </p:tgtEl>
                                        <p:attrNameLst>
                                          <p:attrName>style.visibility</p:attrName>
                                        </p:attrNameLst>
                                      </p:cBhvr>
                                      <p:to>
                                        <p:strVal val="visible"/>
                                      </p:to>
                                    </p:set>
                                    <p:anim calcmode="lin" valueType="num">
                                      <p:cBhvr additive="base">
                                        <p:cTn id="22" dur="3000" fill="hold"/>
                                        <p:tgtEl>
                                          <p:spTgt spid="1509379">
                                            <p:txEl>
                                              <p:pRg st="2" end="2"/>
                                            </p:txEl>
                                          </p:spTgt>
                                        </p:tgtEl>
                                        <p:attrNameLst>
                                          <p:attrName>ppt_x</p:attrName>
                                        </p:attrNameLst>
                                      </p:cBhvr>
                                      <p:tavLst>
                                        <p:tav tm="0">
                                          <p:val>
                                            <p:strVal val="#ppt_x"/>
                                          </p:val>
                                        </p:tav>
                                        <p:tav tm="100000">
                                          <p:val>
                                            <p:strVal val="#ppt_x"/>
                                          </p:val>
                                        </p:tav>
                                      </p:tavLst>
                                    </p:anim>
                                    <p:anim calcmode="lin" valueType="num">
                                      <p:cBhvr additive="base">
                                        <p:cTn id="23" dur="3000" fill="hold"/>
                                        <p:tgtEl>
                                          <p:spTgt spid="1509379">
                                            <p:txEl>
                                              <p:pRg st="2" end="2"/>
                                            </p:txEl>
                                          </p:spTgt>
                                        </p:tgtEl>
                                        <p:attrNameLst>
                                          <p:attrName>ppt_y</p:attrName>
                                        </p:attrNameLst>
                                      </p:cBhvr>
                                      <p:tavLst>
                                        <p:tav tm="0">
                                          <p:val>
                                            <p:strVal val="1+#ppt_h/2"/>
                                          </p:val>
                                        </p:tav>
                                        <p:tav tm="100000">
                                          <p:val>
                                            <p:strVal val="#ppt_y"/>
                                          </p:val>
                                        </p:tav>
                                      </p:tavLst>
                                    </p:anim>
                                  </p:childTnLst>
                                </p:cTn>
                              </p:par>
                            </p:childTnLst>
                          </p:cTn>
                        </p:par>
                        <p:par>
                          <p:cTn id="24" fill="hold" nodeType="afterGroup">
                            <p:stCondLst>
                              <p:cond delay="12000"/>
                            </p:stCondLst>
                            <p:childTnLst>
                              <p:par>
                                <p:cTn id="25" presetID="2" presetClass="entr" presetSubtype="4" fill="hold" nodeType="afterEffect">
                                  <p:stCondLst>
                                    <p:cond delay="0"/>
                                  </p:stCondLst>
                                  <p:childTnLst>
                                    <p:set>
                                      <p:cBhvr>
                                        <p:cTn id="26" dur="1" fill="hold">
                                          <p:stCondLst>
                                            <p:cond delay="0"/>
                                          </p:stCondLst>
                                        </p:cTn>
                                        <p:tgtEl>
                                          <p:spTgt spid="1509379">
                                            <p:txEl>
                                              <p:pRg st="3" end="3"/>
                                            </p:txEl>
                                          </p:spTgt>
                                        </p:tgtEl>
                                        <p:attrNameLst>
                                          <p:attrName>style.visibility</p:attrName>
                                        </p:attrNameLst>
                                      </p:cBhvr>
                                      <p:to>
                                        <p:strVal val="visible"/>
                                      </p:to>
                                    </p:set>
                                    <p:anim calcmode="lin" valueType="num">
                                      <p:cBhvr additive="base">
                                        <p:cTn id="27" dur="3000" fill="hold"/>
                                        <p:tgtEl>
                                          <p:spTgt spid="1509379">
                                            <p:txEl>
                                              <p:pRg st="3" end="3"/>
                                            </p:txEl>
                                          </p:spTgt>
                                        </p:tgtEl>
                                        <p:attrNameLst>
                                          <p:attrName>ppt_x</p:attrName>
                                        </p:attrNameLst>
                                      </p:cBhvr>
                                      <p:tavLst>
                                        <p:tav tm="0">
                                          <p:val>
                                            <p:strVal val="#ppt_x"/>
                                          </p:val>
                                        </p:tav>
                                        <p:tav tm="100000">
                                          <p:val>
                                            <p:strVal val="#ppt_x"/>
                                          </p:val>
                                        </p:tav>
                                      </p:tavLst>
                                    </p:anim>
                                    <p:anim calcmode="lin" valueType="num">
                                      <p:cBhvr additive="base">
                                        <p:cTn id="28" dur="3000" fill="hold"/>
                                        <p:tgtEl>
                                          <p:spTgt spid="1509379">
                                            <p:txEl>
                                              <p:pRg st="3" end="3"/>
                                            </p:txEl>
                                          </p:spTgt>
                                        </p:tgtEl>
                                        <p:attrNameLst>
                                          <p:attrName>ppt_y</p:attrName>
                                        </p:attrNameLst>
                                      </p:cBhvr>
                                      <p:tavLst>
                                        <p:tav tm="0">
                                          <p:val>
                                            <p:strVal val="1+#ppt_h/2"/>
                                          </p:val>
                                        </p:tav>
                                        <p:tav tm="100000">
                                          <p:val>
                                            <p:strVal val="#ppt_y"/>
                                          </p:val>
                                        </p:tav>
                                      </p:tavLst>
                                    </p:anim>
                                  </p:childTnLst>
                                </p:cTn>
                              </p:par>
                            </p:childTnLst>
                          </p:cTn>
                        </p:par>
                        <p:par>
                          <p:cTn id="29" fill="hold" nodeType="afterGroup">
                            <p:stCondLst>
                              <p:cond delay="15000"/>
                            </p:stCondLst>
                            <p:childTnLst>
                              <p:par>
                                <p:cTn id="30" presetID="2" presetClass="entr" presetSubtype="4" fill="hold" nodeType="afterEffect">
                                  <p:stCondLst>
                                    <p:cond delay="0"/>
                                  </p:stCondLst>
                                  <p:childTnLst>
                                    <p:set>
                                      <p:cBhvr>
                                        <p:cTn id="31" dur="1" fill="hold">
                                          <p:stCondLst>
                                            <p:cond delay="0"/>
                                          </p:stCondLst>
                                        </p:cTn>
                                        <p:tgtEl>
                                          <p:spTgt spid="1509379">
                                            <p:txEl>
                                              <p:pRg st="5" end="5"/>
                                            </p:txEl>
                                          </p:spTgt>
                                        </p:tgtEl>
                                        <p:attrNameLst>
                                          <p:attrName>style.visibility</p:attrName>
                                        </p:attrNameLst>
                                      </p:cBhvr>
                                      <p:to>
                                        <p:strVal val="visible"/>
                                      </p:to>
                                    </p:set>
                                    <p:anim calcmode="lin" valueType="num">
                                      <p:cBhvr additive="base">
                                        <p:cTn id="32" dur="3000" fill="hold"/>
                                        <p:tgtEl>
                                          <p:spTgt spid="1509379">
                                            <p:txEl>
                                              <p:pRg st="5" end="5"/>
                                            </p:txEl>
                                          </p:spTgt>
                                        </p:tgtEl>
                                        <p:attrNameLst>
                                          <p:attrName>ppt_x</p:attrName>
                                        </p:attrNameLst>
                                      </p:cBhvr>
                                      <p:tavLst>
                                        <p:tav tm="0">
                                          <p:val>
                                            <p:strVal val="#ppt_x"/>
                                          </p:val>
                                        </p:tav>
                                        <p:tav tm="100000">
                                          <p:val>
                                            <p:strVal val="#ppt_x"/>
                                          </p:val>
                                        </p:tav>
                                      </p:tavLst>
                                    </p:anim>
                                    <p:anim calcmode="lin" valueType="num">
                                      <p:cBhvr additive="base">
                                        <p:cTn id="33" dur="3000" fill="hold"/>
                                        <p:tgtEl>
                                          <p:spTgt spid="1509379">
                                            <p:txEl>
                                              <p:pRg st="5" end="5"/>
                                            </p:txEl>
                                          </p:spTgt>
                                        </p:tgtEl>
                                        <p:attrNameLst>
                                          <p:attrName>ppt_y</p:attrName>
                                        </p:attrNameLst>
                                      </p:cBhvr>
                                      <p:tavLst>
                                        <p:tav tm="0">
                                          <p:val>
                                            <p:strVal val="1+#ppt_h/2"/>
                                          </p:val>
                                        </p:tav>
                                        <p:tav tm="100000">
                                          <p:val>
                                            <p:strVal val="#ppt_y"/>
                                          </p:val>
                                        </p:tav>
                                      </p:tavLst>
                                    </p:anim>
                                  </p:childTnLst>
                                </p:cTn>
                              </p:par>
                            </p:childTnLst>
                          </p:cTn>
                        </p:par>
                        <p:par>
                          <p:cTn id="34" fill="hold" nodeType="afterGroup">
                            <p:stCondLst>
                              <p:cond delay="18000"/>
                            </p:stCondLst>
                            <p:childTnLst>
                              <p:par>
                                <p:cTn id="35" presetID="2" presetClass="entr" presetSubtype="4" fill="hold" nodeType="afterEffect">
                                  <p:stCondLst>
                                    <p:cond delay="0"/>
                                  </p:stCondLst>
                                  <p:childTnLst>
                                    <p:set>
                                      <p:cBhvr>
                                        <p:cTn id="36" dur="1" fill="hold">
                                          <p:stCondLst>
                                            <p:cond delay="0"/>
                                          </p:stCondLst>
                                        </p:cTn>
                                        <p:tgtEl>
                                          <p:spTgt spid="1509379">
                                            <p:txEl>
                                              <p:pRg st="6" end="6"/>
                                            </p:txEl>
                                          </p:spTgt>
                                        </p:tgtEl>
                                        <p:attrNameLst>
                                          <p:attrName>style.visibility</p:attrName>
                                        </p:attrNameLst>
                                      </p:cBhvr>
                                      <p:to>
                                        <p:strVal val="visible"/>
                                      </p:to>
                                    </p:set>
                                    <p:anim calcmode="lin" valueType="num">
                                      <p:cBhvr additive="base">
                                        <p:cTn id="37" dur="3000" fill="hold"/>
                                        <p:tgtEl>
                                          <p:spTgt spid="1509379">
                                            <p:txEl>
                                              <p:pRg st="6" end="6"/>
                                            </p:txEl>
                                          </p:spTgt>
                                        </p:tgtEl>
                                        <p:attrNameLst>
                                          <p:attrName>ppt_x</p:attrName>
                                        </p:attrNameLst>
                                      </p:cBhvr>
                                      <p:tavLst>
                                        <p:tav tm="0">
                                          <p:val>
                                            <p:strVal val="#ppt_x"/>
                                          </p:val>
                                        </p:tav>
                                        <p:tav tm="100000">
                                          <p:val>
                                            <p:strVal val="#ppt_x"/>
                                          </p:val>
                                        </p:tav>
                                      </p:tavLst>
                                    </p:anim>
                                    <p:anim calcmode="lin" valueType="num">
                                      <p:cBhvr additive="base">
                                        <p:cTn id="38" dur="3000" fill="hold"/>
                                        <p:tgtEl>
                                          <p:spTgt spid="1509379">
                                            <p:txEl>
                                              <p:pRg st="6" end="6"/>
                                            </p:txEl>
                                          </p:spTgt>
                                        </p:tgtEl>
                                        <p:attrNameLst>
                                          <p:attrName>ppt_y</p:attrName>
                                        </p:attrNameLst>
                                      </p:cBhvr>
                                      <p:tavLst>
                                        <p:tav tm="0">
                                          <p:val>
                                            <p:strVal val="1+#ppt_h/2"/>
                                          </p:val>
                                        </p:tav>
                                        <p:tav tm="100000">
                                          <p:val>
                                            <p:strVal val="#ppt_y"/>
                                          </p:val>
                                        </p:tav>
                                      </p:tavLst>
                                    </p:anim>
                                  </p:childTnLst>
                                </p:cTn>
                              </p:par>
                            </p:childTnLst>
                          </p:cTn>
                        </p:par>
                        <p:par>
                          <p:cTn id="39" fill="hold" nodeType="afterGroup">
                            <p:stCondLst>
                              <p:cond delay="21000"/>
                            </p:stCondLst>
                            <p:childTnLst>
                              <p:par>
                                <p:cTn id="40" presetID="2" presetClass="entr" presetSubtype="4" fill="hold" nodeType="afterEffect">
                                  <p:stCondLst>
                                    <p:cond delay="0"/>
                                  </p:stCondLst>
                                  <p:childTnLst>
                                    <p:set>
                                      <p:cBhvr>
                                        <p:cTn id="41" dur="1" fill="hold">
                                          <p:stCondLst>
                                            <p:cond delay="0"/>
                                          </p:stCondLst>
                                        </p:cTn>
                                        <p:tgtEl>
                                          <p:spTgt spid="1509379">
                                            <p:txEl>
                                              <p:pRg st="7" end="7"/>
                                            </p:txEl>
                                          </p:spTgt>
                                        </p:tgtEl>
                                        <p:attrNameLst>
                                          <p:attrName>style.visibility</p:attrName>
                                        </p:attrNameLst>
                                      </p:cBhvr>
                                      <p:to>
                                        <p:strVal val="visible"/>
                                      </p:to>
                                    </p:set>
                                    <p:anim calcmode="lin" valueType="num">
                                      <p:cBhvr additive="base">
                                        <p:cTn id="42" dur="3000" fill="hold"/>
                                        <p:tgtEl>
                                          <p:spTgt spid="1509379">
                                            <p:txEl>
                                              <p:pRg st="7" end="7"/>
                                            </p:txEl>
                                          </p:spTgt>
                                        </p:tgtEl>
                                        <p:attrNameLst>
                                          <p:attrName>ppt_x</p:attrName>
                                        </p:attrNameLst>
                                      </p:cBhvr>
                                      <p:tavLst>
                                        <p:tav tm="0">
                                          <p:val>
                                            <p:strVal val="#ppt_x"/>
                                          </p:val>
                                        </p:tav>
                                        <p:tav tm="100000">
                                          <p:val>
                                            <p:strVal val="#ppt_x"/>
                                          </p:val>
                                        </p:tav>
                                      </p:tavLst>
                                    </p:anim>
                                    <p:anim calcmode="lin" valueType="num">
                                      <p:cBhvr additive="base">
                                        <p:cTn id="43" dur="3000" fill="hold"/>
                                        <p:tgtEl>
                                          <p:spTgt spid="1509379">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dirty="0" smtClean="0"/>
              <a:t>For all the Previous GLP-1 Agonists</a:t>
            </a:r>
            <a:endParaRPr lang="en-US" dirty="0"/>
          </a:p>
        </p:txBody>
      </p:sp>
      <p:sp>
        <p:nvSpPr>
          <p:cNvPr id="4" name="Content Placeholder 3"/>
          <p:cNvSpPr>
            <a:spLocks noGrp="1"/>
          </p:cNvSpPr>
          <p:nvPr>
            <p:ph sz="quarter" idx="1"/>
          </p:nvPr>
        </p:nvSpPr>
        <p:spPr>
          <a:xfrm>
            <a:off x="457200" y="1219200"/>
            <a:ext cx="4648200" cy="4937760"/>
          </a:xfrm>
        </p:spPr>
        <p:txBody>
          <a:bodyPr/>
          <a:lstStyle/>
          <a:p>
            <a:pPr>
              <a:buFont typeface="Arial" pitchFamily="34" charset="0"/>
              <a:buChar char="•"/>
            </a:pPr>
            <a:r>
              <a:rPr lang="en-US" sz="4000" dirty="0" smtClean="0">
                <a:solidFill>
                  <a:srgbClr val="FF0000"/>
                </a:solidFill>
              </a:rPr>
              <a:t>Pancreatitis Warning</a:t>
            </a:r>
          </a:p>
          <a:p>
            <a:pPr lvl="1">
              <a:buFont typeface="Arial" pitchFamily="34" charset="0"/>
              <a:buChar char="•"/>
            </a:pPr>
            <a:r>
              <a:rPr lang="en-US" dirty="0" smtClean="0"/>
              <a:t>Please tell all patients to report signs right away and discontinue meds</a:t>
            </a:r>
          </a:p>
          <a:p>
            <a:pPr lvl="1">
              <a:buFont typeface="Arial" pitchFamily="34" charset="0"/>
              <a:buChar char="•"/>
            </a:pPr>
            <a:r>
              <a:rPr lang="en-US" dirty="0" smtClean="0"/>
              <a:t>Signs include:</a:t>
            </a:r>
          </a:p>
          <a:p>
            <a:pPr lvl="1">
              <a:buFont typeface="Arial" pitchFamily="34" charset="0"/>
              <a:buChar char="•"/>
            </a:pPr>
            <a:r>
              <a:rPr lang="en-US" dirty="0" smtClean="0"/>
              <a:t>Sudden abdominal pain, nausea and vomiting</a:t>
            </a:r>
          </a:p>
          <a:p>
            <a:pPr>
              <a:buFont typeface="Arial" pitchFamily="34" charset="0"/>
              <a:buChar char="•"/>
            </a:pPr>
            <a:r>
              <a:rPr lang="en-US" dirty="0" smtClean="0"/>
              <a:t>  </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57800" y="1295400"/>
            <a:ext cx="3117477" cy="4690010"/>
          </a:xfrm>
          <a:prstGeom prst="rect">
            <a:avLst/>
          </a:prstGeom>
        </p:spPr>
      </p:pic>
    </p:spTree>
    <p:custDataLst>
      <p:tags r:id="rId1"/>
    </p:custDataLst>
    <p:extLst>
      <p:ext uri="{BB962C8B-B14F-4D97-AF65-F5344CB8AC3E}">
        <p14:creationId xmlns:p14="http://schemas.microsoft.com/office/powerpoint/2010/main" val="6625327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defRPr/>
            </a:pPr>
            <a:r>
              <a:rPr lang="en-US" dirty="0" err="1" smtClean="0"/>
              <a:t>Incretin</a:t>
            </a:r>
            <a:r>
              <a:rPr lang="en-US" dirty="0" smtClean="0"/>
              <a:t> </a:t>
            </a:r>
            <a:r>
              <a:rPr lang="en-US" dirty="0" err="1" smtClean="0"/>
              <a:t>Mimetics</a:t>
            </a:r>
            <a:r>
              <a:rPr lang="en-US" dirty="0" smtClean="0"/>
              <a:t> – How do they rate?  </a:t>
            </a:r>
            <a:endParaRPr lang="en-US" dirty="0"/>
          </a:p>
        </p:txBody>
      </p:sp>
      <p:sp>
        <p:nvSpPr>
          <p:cNvPr id="3" name="Content Placeholder 2"/>
          <p:cNvSpPr>
            <a:spLocks noGrp="1"/>
          </p:cNvSpPr>
          <p:nvPr>
            <p:ph sz="quarter" idx="1"/>
          </p:nvPr>
        </p:nvSpPr>
        <p:spPr>
          <a:xfrm>
            <a:off x="457200" y="1752600"/>
            <a:ext cx="8229600" cy="4404360"/>
          </a:xfrm>
        </p:spPr>
        <p:txBody>
          <a:bodyPr/>
          <a:lstStyle/>
          <a:p>
            <a:pPr marL="0" indent="0">
              <a:buFont typeface="Wingdings" pitchFamily="2" charset="2"/>
              <a:buNone/>
              <a:defRPr/>
            </a:pPr>
            <a:r>
              <a:rPr lang="en-US" u="sng" dirty="0" smtClean="0"/>
              <a:t>Question					Answer</a:t>
            </a:r>
          </a:p>
          <a:p>
            <a:pPr>
              <a:defRPr/>
            </a:pPr>
            <a:r>
              <a:rPr lang="en-US" dirty="0" smtClean="0"/>
              <a:t>Cause hypoglycemia?		</a:t>
            </a:r>
          </a:p>
          <a:p>
            <a:pPr>
              <a:defRPr/>
            </a:pPr>
            <a:r>
              <a:rPr lang="en-US" dirty="0" smtClean="0"/>
              <a:t>Cause weight gain?		 </a:t>
            </a:r>
          </a:p>
          <a:p>
            <a:pPr>
              <a:defRPr/>
            </a:pPr>
            <a:r>
              <a:rPr lang="en-US" dirty="0" smtClean="0"/>
              <a:t>Affordable?				</a:t>
            </a:r>
          </a:p>
          <a:p>
            <a:pPr>
              <a:defRPr/>
            </a:pPr>
            <a:r>
              <a:rPr lang="en-US" dirty="0" smtClean="0"/>
              <a:t>Lowers CV risk?			</a:t>
            </a:r>
          </a:p>
          <a:p>
            <a:pPr>
              <a:defRPr/>
            </a:pPr>
            <a:r>
              <a:rPr lang="en-US" dirty="0" smtClean="0"/>
              <a:t>Can most tolerate /use?	   </a:t>
            </a:r>
          </a:p>
          <a:p>
            <a:pPr marL="0" indent="0">
              <a:buFont typeface="Wingdings" pitchFamily="2" charset="2"/>
              <a:buNone/>
              <a:defRPr/>
            </a:pPr>
            <a:r>
              <a:rPr lang="en-US" dirty="0"/>
              <a:t>	</a:t>
            </a:r>
            <a:r>
              <a:rPr lang="en-US" dirty="0" smtClean="0"/>
              <a:t>					     (GI)</a:t>
            </a:r>
          </a:p>
        </p:txBody>
      </p:sp>
      <p:sp>
        <p:nvSpPr>
          <p:cNvPr id="5" name="Rectangle 284"/>
          <p:cNvSpPr>
            <a:spLocks noChangeArrowheads="1"/>
          </p:cNvSpPr>
          <p:nvPr/>
        </p:nvSpPr>
        <p:spPr bwMode="auto">
          <a:xfrm>
            <a:off x="6291263" y="2209800"/>
            <a:ext cx="846137" cy="582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p>
            <a:r>
              <a:rPr lang="en-US" sz="2800" b="1">
                <a:latin typeface="Helvetica" pitchFamily="34" charset="0"/>
              </a:rPr>
              <a:t> </a:t>
            </a:r>
            <a:r>
              <a:rPr lang="en-US" sz="3200">
                <a:latin typeface="Helvetica" pitchFamily="34" charset="0"/>
              </a:rPr>
              <a:t>No</a:t>
            </a:r>
            <a:r>
              <a:rPr lang="en-US" sz="2800" b="1">
                <a:latin typeface="Helvetica" pitchFamily="34" charset="0"/>
              </a:rPr>
              <a:t> </a:t>
            </a:r>
            <a:endParaRPr lang="en-US" sz="1600" b="1">
              <a:latin typeface="Helvetica" pitchFamily="34" charset="0"/>
            </a:endParaRPr>
          </a:p>
        </p:txBody>
      </p:sp>
      <p:sp>
        <p:nvSpPr>
          <p:cNvPr id="6" name="Rectangle 284"/>
          <p:cNvSpPr>
            <a:spLocks noChangeArrowheads="1"/>
          </p:cNvSpPr>
          <p:nvPr/>
        </p:nvSpPr>
        <p:spPr bwMode="auto">
          <a:xfrm>
            <a:off x="6429375" y="3378200"/>
            <a:ext cx="846138" cy="582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p>
            <a:r>
              <a:rPr lang="en-US" sz="3200">
                <a:latin typeface="Helvetica" pitchFamily="34" charset="0"/>
              </a:rPr>
              <a:t>No</a:t>
            </a:r>
            <a:endParaRPr lang="en-US" sz="1600" b="1">
              <a:latin typeface="Helvetica" pitchFamily="34" charset="0"/>
            </a:endParaRPr>
          </a:p>
        </p:txBody>
      </p:sp>
      <p:sp>
        <p:nvSpPr>
          <p:cNvPr id="7" name="Rectangle 284"/>
          <p:cNvSpPr>
            <a:spLocks noChangeArrowheads="1"/>
          </p:cNvSpPr>
          <p:nvPr/>
        </p:nvSpPr>
        <p:spPr bwMode="auto">
          <a:xfrm>
            <a:off x="6318250" y="2754313"/>
            <a:ext cx="846138"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p>
            <a:r>
              <a:rPr lang="en-US" sz="2800" b="1">
                <a:latin typeface="Helvetica" pitchFamily="34" charset="0"/>
              </a:rPr>
              <a:t> </a:t>
            </a:r>
            <a:r>
              <a:rPr lang="en-US" sz="3200">
                <a:latin typeface="Helvetica" pitchFamily="34" charset="0"/>
              </a:rPr>
              <a:t>No</a:t>
            </a:r>
            <a:r>
              <a:rPr lang="en-US" sz="2800" b="1">
                <a:latin typeface="Helvetica" pitchFamily="34" charset="0"/>
              </a:rPr>
              <a:t> </a:t>
            </a:r>
            <a:endParaRPr lang="en-US" sz="1600" b="1">
              <a:latin typeface="Helvetica" pitchFamily="34" charset="0"/>
            </a:endParaRPr>
          </a:p>
        </p:txBody>
      </p:sp>
      <p:sp>
        <p:nvSpPr>
          <p:cNvPr id="8" name="Rectangle 284"/>
          <p:cNvSpPr>
            <a:spLocks noChangeArrowheads="1"/>
          </p:cNvSpPr>
          <p:nvPr/>
        </p:nvSpPr>
        <p:spPr bwMode="auto">
          <a:xfrm>
            <a:off x="6442075" y="3960813"/>
            <a:ext cx="846138"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p>
            <a:r>
              <a:rPr lang="en-US" sz="3200">
                <a:latin typeface="Helvetica" pitchFamily="34" charset="0"/>
              </a:rPr>
              <a:t>No</a:t>
            </a:r>
            <a:r>
              <a:rPr lang="en-US" sz="2800" b="1">
                <a:latin typeface="Helvetica" pitchFamily="34" charset="0"/>
              </a:rPr>
              <a:t> </a:t>
            </a:r>
            <a:endParaRPr lang="en-US" sz="1600" b="1">
              <a:latin typeface="Helvetica" pitchFamily="34" charset="0"/>
            </a:endParaRPr>
          </a:p>
        </p:txBody>
      </p:sp>
      <p:sp>
        <p:nvSpPr>
          <p:cNvPr id="9" name="Rectangle 284"/>
          <p:cNvSpPr>
            <a:spLocks noChangeArrowheads="1"/>
          </p:cNvSpPr>
          <p:nvPr/>
        </p:nvSpPr>
        <p:spPr bwMode="auto">
          <a:xfrm>
            <a:off x="5791200" y="4541839"/>
            <a:ext cx="1682750" cy="582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p>
            <a:r>
              <a:rPr lang="en-US" sz="3200" dirty="0">
                <a:latin typeface="Helvetica" pitchFamily="34" charset="0"/>
              </a:rPr>
              <a:t>Yes/No</a:t>
            </a:r>
            <a:r>
              <a:rPr lang="en-US" sz="2800" b="1" dirty="0">
                <a:latin typeface="Helvetica" pitchFamily="34" charset="0"/>
              </a:rPr>
              <a:t> </a:t>
            </a:r>
            <a:endParaRPr lang="en-US" sz="1600" b="1" dirty="0">
              <a:latin typeface="Helvetica" pitchFamily="34" charset="0"/>
            </a:endParaRPr>
          </a:p>
        </p:txBody>
      </p:sp>
    </p:spTree>
    <p:custDataLst>
      <p:tags r:id="rId1"/>
    </p:custDataLst>
    <p:extLst>
      <p:ext uri="{BB962C8B-B14F-4D97-AF65-F5344CB8AC3E}">
        <p14:creationId xmlns:p14="http://schemas.microsoft.com/office/powerpoint/2010/main" val="14790097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9"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0-#ppt_w/2"/>
                                          </p:val>
                                        </p:tav>
                                        <p:tav tm="100000">
                                          <p:val>
                                            <p:strVal val="#ppt_x"/>
                                          </p:val>
                                        </p:tav>
                                      </p:tavLst>
                                    </p:anim>
                                    <p:anim calcmode="lin" valueType="num">
                                      <p:cBhvr additive="base">
                                        <p:cTn id="8" dur="1000" fill="hold"/>
                                        <p:tgtEl>
                                          <p:spTgt spid="5"/>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9"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1000" fill="hold"/>
                                        <p:tgtEl>
                                          <p:spTgt spid="7"/>
                                        </p:tgtEl>
                                        <p:attrNameLst>
                                          <p:attrName>ppt_x</p:attrName>
                                        </p:attrNameLst>
                                      </p:cBhvr>
                                      <p:tavLst>
                                        <p:tav tm="0">
                                          <p:val>
                                            <p:strVal val="0-#ppt_w/2"/>
                                          </p:val>
                                        </p:tav>
                                        <p:tav tm="100000">
                                          <p:val>
                                            <p:strVal val="#ppt_x"/>
                                          </p:val>
                                        </p:tav>
                                      </p:tavLst>
                                    </p:anim>
                                    <p:anim calcmode="lin" valueType="num">
                                      <p:cBhvr additive="base">
                                        <p:cTn id="14" dur="1000" fill="hold"/>
                                        <p:tgtEl>
                                          <p:spTgt spid="7"/>
                                        </p:tgtEl>
                                        <p:attrNameLst>
                                          <p:attrName>ppt_y</p:attrName>
                                        </p:attrNameLst>
                                      </p:cBhvr>
                                      <p:tavLst>
                                        <p:tav tm="0">
                                          <p:val>
                                            <p:strVal val="0-#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9"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1000" fill="hold"/>
                                        <p:tgtEl>
                                          <p:spTgt spid="6"/>
                                        </p:tgtEl>
                                        <p:attrNameLst>
                                          <p:attrName>ppt_x</p:attrName>
                                        </p:attrNameLst>
                                      </p:cBhvr>
                                      <p:tavLst>
                                        <p:tav tm="0">
                                          <p:val>
                                            <p:strVal val="0-#ppt_w/2"/>
                                          </p:val>
                                        </p:tav>
                                        <p:tav tm="100000">
                                          <p:val>
                                            <p:strVal val="#ppt_x"/>
                                          </p:val>
                                        </p:tav>
                                      </p:tavLst>
                                    </p:anim>
                                    <p:anim calcmode="lin" valueType="num">
                                      <p:cBhvr additive="base">
                                        <p:cTn id="20" dur="1000" fill="hold"/>
                                        <p:tgtEl>
                                          <p:spTgt spid="6"/>
                                        </p:tgtEl>
                                        <p:attrNameLst>
                                          <p:attrName>ppt_y</p:attrName>
                                        </p:attrNameLst>
                                      </p:cBhvr>
                                      <p:tavLst>
                                        <p:tav tm="0">
                                          <p:val>
                                            <p:strVal val="0-#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9"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1000" fill="hold"/>
                                        <p:tgtEl>
                                          <p:spTgt spid="8"/>
                                        </p:tgtEl>
                                        <p:attrNameLst>
                                          <p:attrName>ppt_x</p:attrName>
                                        </p:attrNameLst>
                                      </p:cBhvr>
                                      <p:tavLst>
                                        <p:tav tm="0">
                                          <p:val>
                                            <p:strVal val="0-#ppt_w/2"/>
                                          </p:val>
                                        </p:tav>
                                        <p:tav tm="100000">
                                          <p:val>
                                            <p:strVal val="#ppt_x"/>
                                          </p:val>
                                        </p:tav>
                                      </p:tavLst>
                                    </p:anim>
                                    <p:anim calcmode="lin" valueType="num">
                                      <p:cBhvr additive="base">
                                        <p:cTn id="26" dur="1000" fill="hold"/>
                                        <p:tgtEl>
                                          <p:spTgt spid="8"/>
                                        </p:tgtEl>
                                        <p:attrNameLst>
                                          <p:attrName>ppt_y</p:attrName>
                                        </p:attrNameLst>
                                      </p:cBhvr>
                                      <p:tavLst>
                                        <p:tav tm="0">
                                          <p:val>
                                            <p:strVal val="0-#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9"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additive="base">
                                        <p:cTn id="31" dur="1000" fill="hold"/>
                                        <p:tgtEl>
                                          <p:spTgt spid="9"/>
                                        </p:tgtEl>
                                        <p:attrNameLst>
                                          <p:attrName>ppt_x</p:attrName>
                                        </p:attrNameLst>
                                      </p:cBhvr>
                                      <p:tavLst>
                                        <p:tav tm="0">
                                          <p:val>
                                            <p:strVal val="0-#ppt_w/2"/>
                                          </p:val>
                                        </p:tav>
                                        <p:tav tm="100000">
                                          <p:val>
                                            <p:strVal val="#ppt_x"/>
                                          </p:val>
                                        </p:tav>
                                      </p:tavLst>
                                    </p:anim>
                                    <p:anim calcmode="lin" valueType="num">
                                      <p:cBhvr additive="base">
                                        <p:cTn id="32" dur="1000" fill="hold"/>
                                        <p:tgtEl>
                                          <p:spTgt spid="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Lst>
  </p:timing>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Title 1"/>
          <p:cNvSpPr>
            <a:spLocks noGrp="1"/>
          </p:cNvSpPr>
          <p:nvPr>
            <p:ph type="title"/>
          </p:nvPr>
        </p:nvSpPr>
        <p:spPr/>
        <p:txBody>
          <a:bodyPr/>
          <a:lstStyle/>
          <a:p>
            <a:r>
              <a:rPr lang="en-US" dirty="0" smtClean="0"/>
              <a:t>Next Step?</a:t>
            </a:r>
          </a:p>
        </p:txBody>
      </p:sp>
      <p:sp>
        <p:nvSpPr>
          <p:cNvPr id="3" name="Content Placeholder 2"/>
          <p:cNvSpPr>
            <a:spLocks noGrp="1"/>
          </p:cNvSpPr>
          <p:nvPr>
            <p:ph sz="quarter" idx="1"/>
          </p:nvPr>
        </p:nvSpPr>
        <p:spPr>
          <a:xfrm>
            <a:off x="685800" y="1371600"/>
            <a:ext cx="7696200" cy="4468813"/>
          </a:xfrm>
        </p:spPr>
        <p:txBody>
          <a:bodyPr/>
          <a:lstStyle/>
          <a:p>
            <a:pPr>
              <a:defRPr/>
            </a:pPr>
            <a:r>
              <a:rPr lang="en-US" dirty="0" smtClean="0"/>
              <a:t>69 year old male, BMI 25, on Metformin 1000mg BID and </a:t>
            </a:r>
            <a:r>
              <a:rPr lang="en-US" dirty="0" err="1" smtClean="0"/>
              <a:t>Exenatide</a:t>
            </a:r>
            <a:r>
              <a:rPr lang="en-US" dirty="0" smtClean="0"/>
              <a:t> 10mcg before breakfast and dinner. </a:t>
            </a:r>
          </a:p>
          <a:p>
            <a:pPr>
              <a:defRPr/>
            </a:pPr>
            <a:r>
              <a:rPr lang="en-US" dirty="0" smtClean="0"/>
              <a:t>Pt overweight - A1c 8.1%.  </a:t>
            </a:r>
            <a:r>
              <a:rPr lang="en-US" dirty="0" err="1" smtClean="0"/>
              <a:t>Creat</a:t>
            </a:r>
            <a:r>
              <a:rPr lang="en-US" dirty="0" smtClean="0"/>
              <a:t> 1.2</a:t>
            </a:r>
            <a:endParaRPr lang="en-US" dirty="0"/>
          </a:p>
        </p:txBody>
      </p:sp>
      <p:pic>
        <p:nvPicPr>
          <p:cNvPr id="112644" name="Picture 2" descr="C:\Users\bev\AppData\Local\Microsoft\Windows\Temporary Internet Files\Content.IE5\7GPPI1RU\MM900303415[1].gif"/>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4495800" y="4191000"/>
            <a:ext cx="2268538" cy="1649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4885284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Picture 2" descr="mother and child type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677910721"/>
      </p:ext>
    </p:extLst>
  </p:cSld>
  <p:clrMapOvr>
    <a:masterClrMapping/>
  </p:clrMapOvr>
  <p:transition>
    <p:random/>
  </p:transition>
  <p:timing>
    <p:tnLst>
      <p:par>
        <p:cTn id="1" dur="indefinite" restart="never" nodeType="tmRoot"/>
      </p:par>
    </p:tnLst>
  </p:timing>
</p:sld>
</file>

<file path=ppt/slides/slide23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20642" name="Rectangle 2"/>
          <p:cNvSpPr>
            <a:spLocks noGrp="1" noChangeArrowheads="1"/>
          </p:cNvSpPr>
          <p:nvPr>
            <p:ph type="title"/>
          </p:nvPr>
        </p:nvSpPr>
        <p:spPr>
          <a:xfrm>
            <a:off x="576262" y="304800"/>
            <a:ext cx="7772400" cy="828675"/>
          </a:xfrm>
        </p:spPr>
        <p:txBody>
          <a:bodyPr>
            <a:normAutofit fontScale="90000"/>
          </a:bodyPr>
          <a:lstStyle/>
          <a:p>
            <a:pPr eaLnBrk="1" hangingPunct="1">
              <a:defRPr/>
            </a:pPr>
            <a:r>
              <a:rPr lang="en-US" dirty="0" smtClean="0">
                <a:solidFill>
                  <a:schemeClr val="accent1">
                    <a:lumMod val="20000"/>
                    <a:lumOff val="80000"/>
                  </a:schemeClr>
                </a:solidFill>
              </a:rPr>
              <a:t/>
            </a:r>
            <a:br>
              <a:rPr lang="en-US" dirty="0" smtClean="0">
                <a:solidFill>
                  <a:schemeClr val="accent1">
                    <a:lumMod val="20000"/>
                    <a:lumOff val="80000"/>
                  </a:schemeClr>
                </a:solidFill>
              </a:rPr>
            </a:br>
            <a:r>
              <a:rPr lang="en-US" dirty="0" smtClean="0"/>
              <a:t>SGLT2 Inhibitors- “</a:t>
            </a:r>
            <a:r>
              <a:rPr lang="en-US" dirty="0" err="1" smtClean="0"/>
              <a:t>Glucoretics</a:t>
            </a:r>
            <a:r>
              <a:rPr lang="en-US" dirty="0" smtClean="0"/>
              <a:t>” </a:t>
            </a:r>
          </a:p>
        </p:txBody>
      </p:sp>
      <p:sp>
        <p:nvSpPr>
          <p:cNvPr id="1520643" name="Rectangle 3"/>
          <p:cNvSpPr>
            <a:spLocks noGrp="1" noChangeArrowheads="1"/>
          </p:cNvSpPr>
          <p:nvPr>
            <p:ph type="body" idx="1"/>
          </p:nvPr>
        </p:nvSpPr>
        <p:spPr>
          <a:xfrm>
            <a:off x="576262" y="1219200"/>
            <a:ext cx="7577138" cy="5638800"/>
          </a:xfrm>
        </p:spPr>
        <p:txBody>
          <a:bodyPr>
            <a:normAutofit fontScale="92500" lnSpcReduction="10000"/>
          </a:bodyPr>
          <a:lstStyle/>
          <a:p>
            <a:pPr eaLnBrk="1" hangingPunct="1">
              <a:lnSpc>
                <a:spcPct val="80000"/>
              </a:lnSpc>
              <a:defRPr/>
            </a:pPr>
            <a:r>
              <a:rPr lang="en-US" sz="2800" b="1" dirty="0" smtClean="0"/>
              <a:t>Action</a:t>
            </a:r>
            <a:r>
              <a:rPr lang="en-US" sz="2800" dirty="0" smtClean="0"/>
              <a:t>: </a:t>
            </a:r>
            <a:r>
              <a:rPr lang="en-US" sz="2800" dirty="0"/>
              <a:t>“</a:t>
            </a:r>
            <a:r>
              <a:rPr lang="en-US" sz="2400" dirty="0" err="1"/>
              <a:t>Glucoretic</a:t>
            </a:r>
            <a:r>
              <a:rPr lang="en-US" sz="2400" dirty="0"/>
              <a:t>” </a:t>
            </a:r>
            <a:r>
              <a:rPr lang="en-US" sz="2400" dirty="0" smtClean="0"/>
              <a:t>decreases renal reabsorption in the proximal tubule of the kidneys (reset renal threshold and increase </a:t>
            </a:r>
            <a:r>
              <a:rPr lang="en-US" sz="2400" dirty="0" err="1" smtClean="0"/>
              <a:t>glucosuria</a:t>
            </a:r>
            <a:r>
              <a:rPr lang="en-US" sz="2400" dirty="0" smtClean="0"/>
              <a:t>)</a:t>
            </a:r>
          </a:p>
          <a:p>
            <a:pPr eaLnBrk="1" hangingPunct="1">
              <a:lnSpc>
                <a:spcPct val="80000"/>
              </a:lnSpc>
              <a:defRPr/>
            </a:pPr>
            <a:endParaRPr lang="en-US" sz="2400" dirty="0" smtClean="0"/>
          </a:p>
          <a:p>
            <a:pPr eaLnBrk="1" hangingPunct="1">
              <a:lnSpc>
                <a:spcPct val="80000"/>
              </a:lnSpc>
              <a:defRPr/>
            </a:pPr>
            <a:r>
              <a:rPr lang="en-US" sz="2800" b="1" dirty="0" smtClean="0"/>
              <a:t>Names</a:t>
            </a:r>
            <a:r>
              <a:rPr lang="en-US" sz="2800" dirty="0" smtClean="0"/>
              <a:t>:</a:t>
            </a:r>
          </a:p>
          <a:p>
            <a:pPr lvl="1" eaLnBrk="1" hangingPunct="1">
              <a:lnSpc>
                <a:spcPct val="80000"/>
              </a:lnSpc>
              <a:defRPr/>
            </a:pPr>
            <a:r>
              <a:rPr lang="en-US" sz="2400" dirty="0" err="1" smtClean="0"/>
              <a:t>Canagliflozin</a:t>
            </a:r>
            <a:r>
              <a:rPr lang="en-US" sz="2400" dirty="0" smtClean="0"/>
              <a:t> (</a:t>
            </a:r>
            <a:r>
              <a:rPr lang="en-US" sz="2400" dirty="0" err="1" smtClean="0"/>
              <a:t>Invokana</a:t>
            </a:r>
            <a:r>
              <a:rPr lang="en-US" sz="2400" dirty="0" smtClean="0"/>
              <a:t>) </a:t>
            </a:r>
            <a:endParaRPr lang="en-US" sz="2400" dirty="0"/>
          </a:p>
          <a:p>
            <a:pPr lvl="1" eaLnBrk="1" hangingPunct="1">
              <a:lnSpc>
                <a:spcPct val="80000"/>
              </a:lnSpc>
              <a:defRPr/>
            </a:pPr>
            <a:r>
              <a:rPr lang="en-US" sz="2000" dirty="0" smtClean="0"/>
              <a:t>Dosing: 100 – 300 mg once daily ac first meal</a:t>
            </a:r>
          </a:p>
          <a:p>
            <a:pPr lvl="2" eaLnBrk="1" hangingPunct="1">
              <a:lnSpc>
                <a:spcPct val="80000"/>
              </a:lnSpc>
              <a:defRPr/>
            </a:pPr>
            <a:r>
              <a:rPr lang="en-US" dirty="0" smtClean="0"/>
              <a:t>If </a:t>
            </a:r>
            <a:r>
              <a:rPr lang="en-US" dirty="0" err="1" smtClean="0"/>
              <a:t>eGFR</a:t>
            </a:r>
            <a:r>
              <a:rPr lang="en-US" dirty="0" smtClean="0"/>
              <a:t> 45-60: do not exceed 100mg a day</a:t>
            </a:r>
          </a:p>
          <a:p>
            <a:pPr lvl="2" eaLnBrk="1" hangingPunct="1">
              <a:lnSpc>
                <a:spcPct val="80000"/>
              </a:lnSpc>
              <a:defRPr/>
            </a:pPr>
            <a:r>
              <a:rPr lang="en-US" dirty="0" smtClean="0"/>
              <a:t>If </a:t>
            </a:r>
            <a:r>
              <a:rPr lang="en-US" dirty="0" err="1" smtClean="0"/>
              <a:t>eGFR</a:t>
            </a:r>
            <a:r>
              <a:rPr lang="en-US" dirty="0" smtClean="0"/>
              <a:t> &lt;45, do not use</a:t>
            </a:r>
          </a:p>
          <a:p>
            <a:pPr lvl="2" eaLnBrk="1" hangingPunct="1">
              <a:lnSpc>
                <a:spcPct val="80000"/>
              </a:lnSpc>
              <a:defRPr/>
            </a:pPr>
            <a:endParaRPr lang="en-US" dirty="0" smtClean="0"/>
          </a:p>
          <a:p>
            <a:pPr lvl="1">
              <a:lnSpc>
                <a:spcPct val="80000"/>
              </a:lnSpc>
              <a:defRPr/>
            </a:pPr>
            <a:r>
              <a:rPr lang="en-US" sz="2400" dirty="0" err="1" smtClean="0"/>
              <a:t>Dapagliflozin</a:t>
            </a:r>
            <a:r>
              <a:rPr lang="en-US" sz="2400" dirty="0" smtClean="0"/>
              <a:t> (</a:t>
            </a:r>
            <a:r>
              <a:rPr lang="en-US" sz="2400" dirty="0" err="1" smtClean="0"/>
              <a:t>Farxiga</a:t>
            </a:r>
            <a:r>
              <a:rPr lang="en-US" sz="2400" dirty="0" smtClean="0"/>
              <a:t>) </a:t>
            </a:r>
            <a:endParaRPr lang="en-US" sz="2400" dirty="0"/>
          </a:p>
          <a:p>
            <a:pPr lvl="1">
              <a:lnSpc>
                <a:spcPct val="80000"/>
              </a:lnSpc>
              <a:defRPr/>
            </a:pPr>
            <a:r>
              <a:rPr lang="en-US" sz="2000" dirty="0"/>
              <a:t>Dosing: 5</a:t>
            </a:r>
            <a:r>
              <a:rPr lang="en-US" sz="2000" dirty="0" smtClean="0"/>
              <a:t> </a:t>
            </a:r>
            <a:r>
              <a:rPr lang="en-US" sz="2000" dirty="0"/>
              <a:t>– 1</a:t>
            </a:r>
            <a:r>
              <a:rPr lang="en-US" sz="2000" dirty="0" smtClean="0"/>
              <a:t>0 </a:t>
            </a:r>
            <a:r>
              <a:rPr lang="en-US" sz="2000" dirty="0"/>
              <a:t>mg once daily ac first meal</a:t>
            </a:r>
          </a:p>
          <a:p>
            <a:pPr lvl="2">
              <a:lnSpc>
                <a:spcPct val="80000"/>
              </a:lnSpc>
              <a:defRPr/>
            </a:pPr>
            <a:r>
              <a:rPr lang="en-US" dirty="0" smtClean="0"/>
              <a:t>If </a:t>
            </a:r>
            <a:r>
              <a:rPr lang="en-US" dirty="0" err="1"/>
              <a:t>eGFR</a:t>
            </a:r>
            <a:r>
              <a:rPr lang="en-US" dirty="0"/>
              <a:t> </a:t>
            </a:r>
            <a:r>
              <a:rPr lang="en-US" dirty="0" smtClean="0"/>
              <a:t>&lt;60, </a:t>
            </a:r>
            <a:r>
              <a:rPr lang="en-US" dirty="0"/>
              <a:t>do not </a:t>
            </a:r>
            <a:r>
              <a:rPr lang="en-US" dirty="0" smtClean="0"/>
              <a:t>use</a:t>
            </a:r>
          </a:p>
          <a:p>
            <a:pPr lvl="2">
              <a:lnSpc>
                <a:spcPct val="80000"/>
              </a:lnSpc>
              <a:defRPr/>
            </a:pPr>
            <a:r>
              <a:rPr lang="en-US" dirty="0" smtClean="0"/>
              <a:t>Don’t use if </a:t>
            </a:r>
            <a:r>
              <a:rPr lang="en-US" dirty="0" err="1" smtClean="0"/>
              <a:t>pt</a:t>
            </a:r>
            <a:r>
              <a:rPr lang="en-US" dirty="0" smtClean="0"/>
              <a:t> has bladder cancer and report blood in urine</a:t>
            </a:r>
          </a:p>
          <a:p>
            <a:pPr marL="457200" lvl="1" indent="0" eaLnBrk="1" hangingPunct="1">
              <a:lnSpc>
                <a:spcPct val="80000"/>
              </a:lnSpc>
              <a:buFont typeface="Wingdings" panose="05000000000000000000" pitchFamily="2" charset="2"/>
              <a:buNone/>
              <a:defRPr/>
            </a:pPr>
            <a:endParaRPr lang="en-US" sz="1100" dirty="0" smtClean="0"/>
          </a:p>
          <a:p>
            <a:pPr eaLnBrk="1" hangingPunct="1">
              <a:lnSpc>
                <a:spcPct val="80000"/>
              </a:lnSpc>
              <a:defRPr/>
            </a:pPr>
            <a:r>
              <a:rPr lang="en-US" sz="2800" b="1" dirty="0" smtClean="0"/>
              <a:t>Efficacy:</a:t>
            </a:r>
          </a:p>
          <a:p>
            <a:pPr lvl="1" eaLnBrk="1" hangingPunct="1">
              <a:lnSpc>
                <a:spcPct val="80000"/>
              </a:lnSpc>
              <a:defRPr/>
            </a:pPr>
            <a:r>
              <a:rPr lang="en-US" sz="2400" dirty="0" smtClean="0"/>
              <a:t>Weight loss of 1-3 </a:t>
            </a:r>
            <a:r>
              <a:rPr lang="en-US" sz="2400" dirty="0" err="1" smtClean="0"/>
              <a:t>lbs</a:t>
            </a:r>
            <a:r>
              <a:rPr lang="en-US" sz="2400" dirty="0" smtClean="0"/>
              <a:t>  </a:t>
            </a:r>
          </a:p>
          <a:p>
            <a:pPr lvl="1" eaLnBrk="1" hangingPunct="1">
              <a:lnSpc>
                <a:spcPct val="80000"/>
              </a:lnSpc>
              <a:defRPr/>
            </a:pPr>
            <a:r>
              <a:rPr lang="en-US" sz="2400" dirty="0" smtClean="0"/>
              <a:t>Reduce A1C ~0.7-1.5</a:t>
            </a:r>
            <a:r>
              <a:rPr lang="en-US" sz="2400" dirty="0" smtClean="0">
                <a:solidFill>
                  <a:srgbClr val="FFFFFF"/>
                </a:solidFill>
              </a:rPr>
              <a:t>%</a:t>
            </a:r>
          </a:p>
        </p:txBody>
      </p:sp>
      <p:grpSp>
        <p:nvGrpSpPr>
          <p:cNvPr id="6" name="Group 134"/>
          <p:cNvGrpSpPr>
            <a:grpSpLocks/>
          </p:cNvGrpSpPr>
          <p:nvPr>
            <p:custDataLst>
              <p:tags r:id="rId2"/>
            </p:custDataLst>
          </p:nvPr>
        </p:nvGrpSpPr>
        <p:grpSpPr bwMode="auto">
          <a:xfrm>
            <a:off x="5943600" y="2133600"/>
            <a:ext cx="2971800" cy="1485815"/>
            <a:chOff x="4033" y="2218"/>
            <a:chExt cx="1728" cy="1202"/>
          </a:xfrm>
        </p:grpSpPr>
        <p:pic>
          <p:nvPicPr>
            <p:cNvPr id="61447" name="Picture 115" descr="body_parts_kidney"/>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33" y="2218"/>
              <a:ext cx="1728" cy="1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Box 116"/>
            <p:cNvSpPr txBox="1">
              <a:spLocks noChangeArrowheads="1"/>
            </p:cNvSpPr>
            <p:nvPr/>
          </p:nvSpPr>
          <p:spPr bwMode="auto">
            <a:xfrm>
              <a:off x="4453" y="3108"/>
              <a:ext cx="1289" cy="312"/>
            </a:xfrm>
            <a:prstGeom prst="rect">
              <a:avLst/>
            </a:prstGeom>
            <a:noFill/>
            <a:ln w="9525">
              <a:noFill/>
              <a:miter lim="800000"/>
              <a:headEnd/>
              <a:tailEnd/>
            </a:ln>
            <a:effectLst>
              <a:prstShdw prst="shdw17" dist="17961" dir="2700000">
                <a:schemeClr val="accent1">
                  <a:gamma/>
                  <a:shade val="60000"/>
                  <a:invGamma/>
                </a:schemeClr>
              </a:prstShdw>
            </a:effectLst>
          </p:spPr>
          <p:txBody>
            <a:bodyPr>
              <a:spAutoFit/>
            </a:bodyPr>
            <a:lstStyle/>
            <a:p>
              <a:pPr>
                <a:defRPr/>
              </a:pPr>
              <a:r>
                <a:rPr lang="en-US" sz="1400" b="1" dirty="0"/>
                <a:t>Decreases Glucose</a:t>
              </a:r>
            </a:p>
            <a:p>
              <a:pPr>
                <a:defRPr/>
              </a:pPr>
              <a:r>
                <a:rPr lang="en-US" sz="1400" b="1" dirty="0"/>
                <a:t>Reabsorption</a:t>
              </a:r>
            </a:p>
          </p:txBody>
        </p:sp>
      </p:grpSp>
    </p:spTree>
    <p:custDataLst>
      <p:tags r:id="rId1"/>
    </p:custDataLst>
    <p:extLst>
      <p:ext uri="{BB962C8B-B14F-4D97-AF65-F5344CB8AC3E}">
        <p14:creationId xmlns:p14="http://schemas.microsoft.com/office/powerpoint/2010/main" val="10598257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520643">
                                            <p:txEl>
                                              <p:pRg st="0" end="0"/>
                                            </p:txEl>
                                          </p:spTgt>
                                        </p:tgtEl>
                                        <p:attrNameLst>
                                          <p:attrName>style.visibility</p:attrName>
                                        </p:attrNameLst>
                                      </p:cBhvr>
                                      <p:to>
                                        <p:strVal val="visible"/>
                                      </p:to>
                                    </p:set>
                                    <p:animEffect transition="in" filter="wipe(up)">
                                      <p:cBhvr>
                                        <p:cTn id="7" dur="500"/>
                                        <p:tgtEl>
                                          <p:spTgt spid="152064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520643">
                                            <p:txEl>
                                              <p:pRg st="2" end="2"/>
                                            </p:txEl>
                                          </p:spTgt>
                                        </p:tgtEl>
                                        <p:attrNameLst>
                                          <p:attrName>style.visibility</p:attrName>
                                        </p:attrNameLst>
                                      </p:cBhvr>
                                      <p:to>
                                        <p:strVal val="visible"/>
                                      </p:to>
                                    </p:set>
                                    <p:animEffect transition="in" filter="wipe(up)">
                                      <p:cBhvr>
                                        <p:cTn id="12" dur="500"/>
                                        <p:tgtEl>
                                          <p:spTgt spid="1520643">
                                            <p:txEl>
                                              <p:pRg st="2" end="2"/>
                                            </p:txEl>
                                          </p:spTgt>
                                        </p:tgtEl>
                                      </p:cBhvr>
                                    </p:animEffect>
                                  </p:childTnLst>
                                </p:cTn>
                              </p:par>
                              <p:par>
                                <p:cTn id="13" presetID="22" presetClass="entr" presetSubtype="1" fill="hold" grpId="0" nodeType="withEffect">
                                  <p:stCondLst>
                                    <p:cond delay="0"/>
                                  </p:stCondLst>
                                  <p:childTnLst>
                                    <p:set>
                                      <p:cBhvr>
                                        <p:cTn id="14" dur="1" fill="hold">
                                          <p:stCondLst>
                                            <p:cond delay="0"/>
                                          </p:stCondLst>
                                        </p:cTn>
                                        <p:tgtEl>
                                          <p:spTgt spid="1520643">
                                            <p:txEl>
                                              <p:pRg st="3" end="3"/>
                                            </p:txEl>
                                          </p:spTgt>
                                        </p:tgtEl>
                                        <p:attrNameLst>
                                          <p:attrName>style.visibility</p:attrName>
                                        </p:attrNameLst>
                                      </p:cBhvr>
                                      <p:to>
                                        <p:strVal val="visible"/>
                                      </p:to>
                                    </p:set>
                                    <p:animEffect transition="in" filter="wipe(up)">
                                      <p:cBhvr>
                                        <p:cTn id="15" dur="500"/>
                                        <p:tgtEl>
                                          <p:spTgt spid="1520643">
                                            <p:txEl>
                                              <p:pRg st="3" end="3"/>
                                            </p:txEl>
                                          </p:spTgt>
                                        </p:tgtEl>
                                      </p:cBhvr>
                                    </p:animEffect>
                                  </p:childTnLst>
                                </p:cTn>
                              </p:par>
                              <p:par>
                                <p:cTn id="16" presetID="22" presetClass="entr" presetSubtype="1" fill="hold" grpId="0" nodeType="withEffect">
                                  <p:stCondLst>
                                    <p:cond delay="0"/>
                                  </p:stCondLst>
                                  <p:childTnLst>
                                    <p:set>
                                      <p:cBhvr>
                                        <p:cTn id="17" dur="1" fill="hold">
                                          <p:stCondLst>
                                            <p:cond delay="0"/>
                                          </p:stCondLst>
                                        </p:cTn>
                                        <p:tgtEl>
                                          <p:spTgt spid="1520643">
                                            <p:txEl>
                                              <p:pRg st="4" end="4"/>
                                            </p:txEl>
                                          </p:spTgt>
                                        </p:tgtEl>
                                        <p:attrNameLst>
                                          <p:attrName>style.visibility</p:attrName>
                                        </p:attrNameLst>
                                      </p:cBhvr>
                                      <p:to>
                                        <p:strVal val="visible"/>
                                      </p:to>
                                    </p:set>
                                    <p:animEffect transition="in" filter="wipe(up)">
                                      <p:cBhvr>
                                        <p:cTn id="18" dur="500"/>
                                        <p:tgtEl>
                                          <p:spTgt spid="1520643">
                                            <p:txEl>
                                              <p:pRg st="4" end="4"/>
                                            </p:txEl>
                                          </p:spTgt>
                                        </p:tgtEl>
                                      </p:cBhvr>
                                    </p:animEffect>
                                  </p:childTnLst>
                                </p:cTn>
                              </p:par>
                              <p:par>
                                <p:cTn id="19" presetID="22" presetClass="entr" presetSubtype="1" fill="hold" grpId="0" nodeType="withEffect">
                                  <p:stCondLst>
                                    <p:cond delay="0"/>
                                  </p:stCondLst>
                                  <p:childTnLst>
                                    <p:set>
                                      <p:cBhvr>
                                        <p:cTn id="20" dur="1" fill="hold">
                                          <p:stCondLst>
                                            <p:cond delay="0"/>
                                          </p:stCondLst>
                                        </p:cTn>
                                        <p:tgtEl>
                                          <p:spTgt spid="1520643">
                                            <p:txEl>
                                              <p:pRg st="5" end="5"/>
                                            </p:txEl>
                                          </p:spTgt>
                                        </p:tgtEl>
                                        <p:attrNameLst>
                                          <p:attrName>style.visibility</p:attrName>
                                        </p:attrNameLst>
                                      </p:cBhvr>
                                      <p:to>
                                        <p:strVal val="visible"/>
                                      </p:to>
                                    </p:set>
                                    <p:animEffect transition="in" filter="wipe(up)">
                                      <p:cBhvr>
                                        <p:cTn id="21" dur="500"/>
                                        <p:tgtEl>
                                          <p:spTgt spid="1520643">
                                            <p:txEl>
                                              <p:pRg st="5" end="5"/>
                                            </p:txEl>
                                          </p:spTgt>
                                        </p:tgtEl>
                                      </p:cBhvr>
                                    </p:animEffect>
                                  </p:childTnLst>
                                </p:cTn>
                              </p:par>
                              <p:par>
                                <p:cTn id="22" presetID="22" presetClass="entr" presetSubtype="1" fill="hold" grpId="0" nodeType="withEffect">
                                  <p:stCondLst>
                                    <p:cond delay="0"/>
                                  </p:stCondLst>
                                  <p:childTnLst>
                                    <p:set>
                                      <p:cBhvr>
                                        <p:cTn id="23" dur="1" fill="hold">
                                          <p:stCondLst>
                                            <p:cond delay="0"/>
                                          </p:stCondLst>
                                        </p:cTn>
                                        <p:tgtEl>
                                          <p:spTgt spid="1520643">
                                            <p:txEl>
                                              <p:pRg st="6" end="6"/>
                                            </p:txEl>
                                          </p:spTgt>
                                        </p:tgtEl>
                                        <p:attrNameLst>
                                          <p:attrName>style.visibility</p:attrName>
                                        </p:attrNameLst>
                                      </p:cBhvr>
                                      <p:to>
                                        <p:strVal val="visible"/>
                                      </p:to>
                                    </p:set>
                                    <p:animEffect transition="in" filter="wipe(up)">
                                      <p:cBhvr>
                                        <p:cTn id="24" dur="500"/>
                                        <p:tgtEl>
                                          <p:spTgt spid="1520643">
                                            <p:txEl>
                                              <p:pRg st="6" end="6"/>
                                            </p:txEl>
                                          </p:spTgt>
                                        </p:tgtEl>
                                      </p:cBhvr>
                                    </p:animEffect>
                                  </p:childTnLst>
                                </p:cTn>
                              </p:par>
                              <p:par>
                                <p:cTn id="25" presetID="22" presetClass="entr" presetSubtype="1" fill="hold" grpId="0" nodeType="withEffect">
                                  <p:stCondLst>
                                    <p:cond delay="0"/>
                                  </p:stCondLst>
                                  <p:childTnLst>
                                    <p:set>
                                      <p:cBhvr>
                                        <p:cTn id="26" dur="1" fill="hold">
                                          <p:stCondLst>
                                            <p:cond delay="0"/>
                                          </p:stCondLst>
                                        </p:cTn>
                                        <p:tgtEl>
                                          <p:spTgt spid="1520643">
                                            <p:txEl>
                                              <p:pRg st="8" end="8"/>
                                            </p:txEl>
                                          </p:spTgt>
                                        </p:tgtEl>
                                        <p:attrNameLst>
                                          <p:attrName>style.visibility</p:attrName>
                                        </p:attrNameLst>
                                      </p:cBhvr>
                                      <p:to>
                                        <p:strVal val="visible"/>
                                      </p:to>
                                    </p:set>
                                    <p:animEffect transition="in" filter="wipe(up)">
                                      <p:cBhvr>
                                        <p:cTn id="27" dur="500"/>
                                        <p:tgtEl>
                                          <p:spTgt spid="1520643">
                                            <p:txEl>
                                              <p:pRg st="8" end="8"/>
                                            </p:txEl>
                                          </p:spTgt>
                                        </p:tgtEl>
                                      </p:cBhvr>
                                    </p:animEffect>
                                  </p:childTnLst>
                                </p:cTn>
                              </p:par>
                              <p:par>
                                <p:cTn id="28" presetID="22" presetClass="entr" presetSubtype="1" fill="hold" grpId="0" nodeType="withEffect">
                                  <p:stCondLst>
                                    <p:cond delay="0"/>
                                  </p:stCondLst>
                                  <p:childTnLst>
                                    <p:set>
                                      <p:cBhvr>
                                        <p:cTn id="29" dur="1" fill="hold">
                                          <p:stCondLst>
                                            <p:cond delay="0"/>
                                          </p:stCondLst>
                                        </p:cTn>
                                        <p:tgtEl>
                                          <p:spTgt spid="1520643">
                                            <p:txEl>
                                              <p:pRg st="9" end="9"/>
                                            </p:txEl>
                                          </p:spTgt>
                                        </p:tgtEl>
                                        <p:attrNameLst>
                                          <p:attrName>style.visibility</p:attrName>
                                        </p:attrNameLst>
                                      </p:cBhvr>
                                      <p:to>
                                        <p:strVal val="visible"/>
                                      </p:to>
                                    </p:set>
                                    <p:animEffect transition="in" filter="wipe(up)">
                                      <p:cBhvr>
                                        <p:cTn id="30" dur="500"/>
                                        <p:tgtEl>
                                          <p:spTgt spid="1520643">
                                            <p:txEl>
                                              <p:pRg st="9" end="9"/>
                                            </p:txEl>
                                          </p:spTgt>
                                        </p:tgtEl>
                                      </p:cBhvr>
                                    </p:animEffect>
                                  </p:childTnLst>
                                </p:cTn>
                              </p:par>
                              <p:par>
                                <p:cTn id="31" presetID="22" presetClass="entr" presetSubtype="1" fill="hold" grpId="0" nodeType="withEffect">
                                  <p:stCondLst>
                                    <p:cond delay="0"/>
                                  </p:stCondLst>
                                  <p:childTnLst>
                                    <p:set>
                                      <p:cBhvr>
                                        <p:cTn id="32" dur="1" fill="hold">
                                          <p:stCondLst>
                                            <p:cond delay="0"/>
                                          </p:stCondLst>
                                        </p:cTn>
                                        <p:tgtEl>
                                          <p:spTgt spid="1520643">
                                            <p:txEl>
                                              <p:pRg st="10" end="10"/>
                                            </p:txEl>
                                          </p:spTgt>
                                        </p:tgtEl>
                                        <p:attrNameLst>
                                          <p:attrName>style.visibility</p:attrName>
                                        </p:attrNameLst>
                                      </p:cBhvr>
                                      <p:to>
                                        <p:strVal val="visible"/>
                                      </p:to>
                                    </p:set>
                                    <p:animEffect transition="in" filter="wipe(up)">
                                      <p:cBhvr>
                                        <p:cTn id="33" dur="500"/>
                                        <p:tgtEl>
                                          <p:spTgt spid="1520643">
                                            <p:txEl>
                                              <p:pRg st="10" end="10"/>
                                            </p:txEl>
                                          </p:spTgt>
                                        </p:tgtEl>
                                      </p:cBhvr>
                                    </p:animEffect>
                                  </p:childTnLst>
                                </p:cTn>
                              </p:par>
                              <p:par>
                                <p:cTn id="34" presetID="22" presetClass="entr" presetSubtype="1" fill="hold" grpId="0" nodeType="withEffect">
                                  <p:stCondLst>
                                    <p:cond delay="0"/>
                                  </p:stCondLst>
                                  <p:childTnLst>
                                    <p:set>
                                      <p:cBhvr>
                                        <p:cTn id="35" dur="1" fill="hold">
                                          <p:stCondLst>
                                            <p:cond delay="0"/>
                                          </p:stCondLst>
                                        </p:cTn>
                                        <p:tgtEl>
                                          <p:spTgt spid="1520643">
                                            <p:txEl>
                                              <p:pRg st="11" end="11"/>
                                            </p:txEl>
                                          </p:spTgt>
                                        </p:tgtEl>
                                        <p:attrNameLst>
                                          <p:attrName>style.visibility</p:attrName>
                                        </p:attrNameLst>
                                      </p:cBhvr>
                                      <p:to>
                                        <p:strVal val="visible"/>
                                      </p:to>
                                    </p:set>
                                    <p:animEffect transition="in" filter="wipe(up)">
                                      <p:cBhvr>
                                        <p:cTn id="36" dur="500"/>
                                        <p:tgtEl>
                                          <p:spTgt spid="1520643">
                                            <p:txEl>
                                              <p:pRg st="11" end="11"/>
                                            </p:txEl>
                                          </p:spTgt>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22" presetClass="entr" presetSubtype="1" fill="hold" grpId="0" nodeType="clickEffect">
                                  <p:stCondLst>
                                    <p:cond delay="0"/>
                                  </p:stCondLst>
                                  <p:childTnLst>
                                    <p:set>
                                      <p:cBhvr>
                                        <p:cTn id="40" dur="1" fill="hold">
                                          <p:stCondLst>
                                            <p:cond delay="0"/>
                                          </p:stCondLst>
                                        </p:cTn>
                                        <p:tgtEl>
                                          <p:spTgt spid="1520643">
                                            <p:txEl>
                                              <p:pRg st="13" end="13"/>
                                            </p:txEl>
                                          </p:spTgt>
                                        </p:tgtEl>
                                        <p:attrNameLst>
                                          <p:attrName>style.visibility</p:attrName>
                                        </p:attrNameLst>
                                      </p:cBhvr>
                                      <p:to>
                                        <p:strVal val="visible"/>
                                      </p:to>
                                    </p:set>
                                    <p:animEffect transition="in" filter="wipe(up)">
                                      <p:cBhvr>
                                        <p:cTn id="41" dur="500"/>
                                        <p:tgtEl>
                                          <p:spTgt spid="1520643">
                                            <p:txEl>
                                              <p:pRg st="13" end="13"/>
                                            </p:txEl>
                                          </p:spTgt>
                                        </p:tgtEl>
                                      </p:cBhvr>
                                    </p:animEffect>
                                  </p:childTnLst>
                                </p:cTn>
                              </p:par>
                              <p:par>
                                <p:cTn id="42" presetID="22" presetClass="entr" presetSubtype="1" fill="hold" grpId="0" nodeType="withEffect">
                                  <p:stCondLst>
                                    <p:cond delay="0"/>
                                  </p:stCondLst>
                                  <p:childTnLst>
                                    <p:set>
                                      <p:cBhvr>
                                        <p:cTn id="43" dur="1" fill="hold">
                                          <p:stCondLst>
                                            <p:cond delay="0"/>
                                          </p:stCondLst>
                                        </p:cTn>
                                        <p:tgtEl>
                                          <p:spTgt spid="1520643">
                                            <p:txEl>
                                              <p:pRg st="14" end="14"/>
                                            </p:txEl>
                                          </p:spTgt>
                                        </p:tgtEl>
                                        <p:attrNameLst>
                                          <p:attrName>style.visibility</p:attrName>
                                        </p:attrNameLst>
                                      </p:cBhvr>
                                      <p:to>
                                        <p:strVal val="visible"/>
                                      </p:to>
                                    </p:set>
                                    <p:animEffect transition="in" filter="wipe(up)">
                                      <p:cBhvr>
                                        <p:cTn id="44" dur="500"/>
                                        <p:tgtEl>
                                          <p:spTgt spid="1520643">
                                            <p:txEl>
                                              <p:pRg st="14" end="14"/>
                                            </p:txEl>
                                          </p:spTgt>
                                        </p:tgtEl>
                                      </p:cBhvr>
                                    </p:animEffect>
                                  </p:childTnLst>
                                </p:cTn>
                              </p:par>
                              <p:par>
                                <p:cTn id="45" presetID="22" presetClass="entr" presetSubtype="1" fill="hold" grpId="0" nodeType="withEffect">
                                  <p:stCondLst>
                                    <p:cond delay="0"/>
                                  </p:stCondLst>
                                  <p:childTnLst>
                                    <p:set>
                                      <p:cBhvr>
                                        <p:cTn id="46" dur="1" fill="hold">
                                          <p:stCondLst>
                                            <p:cond delay="0"/>
                                          </p:stCondLst>
                                        </p:cTn>
                                        <p:tgtEl>
                                          <p:spTgt spid="1520643">
                                            <p:txEl>
                                              <p:pRg st="15" end="15"/>
                                            </p:txEl>
                                          </p:spTgt>
                                        </p:tgtEl>
                                        <p:attrNameLst>
                                          <p:attrName>style.visibility</p:attrName>
                                        </p:attrNameLst>
                                      </p:cBhvr>
                                      <p:to>
                                        <p:strVal val="visible"/>
                                      </p:to>
                                    </p:set>
                                    <p:animEffect transition="in" filter="wipe(up)">
                                      <p:cBhvr>
                                        <p:cTn id="47" dur="500"/>
                                        <p:tgtEl>
                                          <p:spTgt spid="1520643">
                                            <p:txEl>
                                              <p:pRg st="15" end="15"/>
                                            </p:txEl>
                                          </p:spTgt>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35" presetClass="emph" presetSubtype="0" repeatCount="2000" fill="hold" nodeType="clickEffect">
                                  <p:stCondLst>
                                    <p:cond delay="0"/>
                                  </p:stCondLst>
                                  <p:childTnLst>
                                    <p:anim calcmode="discrete" valueType="str">
                                      <p:cBhvr>
                                        <p:cTn id="51" dur="1000" fill="hold"/>
                                        <p:tgtEl>
                                          <p:spTgt spid="6"/>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20643" grpId="0" build="p" autoUpdateAnimBg="0"/>
    </p:bldLst>
  </p:timing>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7"/>
          <p:cNvSpPr txBox="1">
            <a:spLocks/>
          </p:cNvSpPr>
          <p:nvPr/>
        </p:nvSpPr>
        <p:spPr>
          <a:xfrm>
            <a:off x="665163" y="1451180"/>
            <a:ext cx="8001000" cy="4000500"/>
          </a:xfrm>
          <a:prstGeom prst="rect">
            <a:avLst/>
          </a:prstGeom>
        </p:spPr>
        <p:txBody>
          <a:bodyPr/>
          <a:lst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a:cs typeface="ＭＳ Ｐゴシック"/>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a:cs typeface="ＭＳ Ｐゴシック"/>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charset="-128"/>
                <a:cs typeface="ＭＳ Ｐゴシック" charset="-128"/>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128"/>
                <a:cs typeface="ＭＳ Ｐゴシック"/>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128"/>
                <a:cs typeface="ＭＳ Ｐゴシック"/>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defRPr/>
            </a:pPr>
            <a:r>
              <a:rPr lang="en-US" dirty="0" smtClean="0"/>
              <a:t>Monitor B/P, K+ &amp; renal function. </a:t>
            </a:r>
          </a:p>
          <a:p>
            <a:pPr>
              <a:defRPr/>
            </a:pPr>
            <a:r>
              <a:rPr lang="en-US" dirty="0" smtClean="0"/>
              <a:t>Side effects: hypotension, UTI, increased urination, genital yeast infections. </a:t>
            </a:r>
          </a:p>
          <a:p>
            <a:pPr>
              <a:defRPr/>
            </a:pPr>
            <a:r>
              <a:rPr lang="en-US" dirty="0" smtClean="0"/>
              <a:t>Improves beta cell function?</a:t>
            </a:r>
          </a:p>
          <a:p>
            <a:pPr lvl="1">
              <a:defRPr/>
            </a:pPr>
            <a:r>
              <a:rPr lang="en-US" dirty="0" smtClean="0"/>
              <a:t>Reverses glucoses toxicity by increasing GLUT4 transport in muscle</a:t>
            </a:r>
          </a:p>
          <a:p>
            <a:pPr lvl="1">
              <a:defRPr/>
            </a:pPr>
            <a:r>
              <a:rPr lang="en-US" dirty="0"/>
              <a:t>I</a:t>
            </a:r>
            <a:r>
              <a:rPr lang="en-US" dirty="0" smtClean="0"/>
              <a:t>ncrease liver sensitivity to insulin and decreases gluconeogenesis.</a:t>
            </a:r>
          </a:p>
          <a:p>
            <a:pPr marL="0" indent="0">
              <a:buNone/>
              <a:defRPr/>
            </a:pPr>
            <a:r>
              <a:rPr lang="en-US" dirty="0" smtClean="0"/>
              <a:t> </a:t>
            </a:r>
          </a:p>
          <a:p>
            <a:pPr marL="0" indent="0">
              <a:buFont typeface="Arial" charset="0"/>
              <a:buNone/>
              <a:defRPr/>
            </a:pPr>
            <a:r>
              <a:rPr lang="en-US" dirty="0" smtClean="0"/>
              <a:t>	</a:t>
            </a:r>
          </a:p>
        </p:txBody>
      </p:sp>
      <p:sp>
        <p:nvSpPr>
          <p:cNvPr id="6" name="Rectangle 5"/>
          <p:cNvSpPr/>
          <p:nvPr/>
        </p:nvSpPr>
        <p:spPr>
          <a:xfrm>
            <a:off x="722313" y="333375"/>
            <a:ext cx="5472112" cy="707886"/>
          </a:xfrm>
          <a:prstGeom prst="rect">
            <a:avLst/>
          </a:prstGeom>
        </p:spPr>
        <p:txBody>
          <a:bodyPr>
            <a:spAutoFit/>
          </a:bodyPr>
          <a:lstStyle/>
          <a:p>
            <a:pPr>
              <a:defRPr/>
            </a:pPr>
            <a:r>
              <a:rPr lang="en-US" sz="4000" dirty="0">
                <a:solidFill>
                  <a:schemeClr val="accent1">
                    <a:lumMod val="75000"/>
                  </a:schemeClr>
                </a:solidFill>
                <a:latin typeface="Tahoma" pitchFamily="34" charset="0"/>
                <a:ea typeface="Tahoma" pitchFamily="34" charset="0"/>
                <a:cs typeface="Tahoma" pitchFamily="34" charset="0"/>
              </a:rPr>
              <a:t>SGLT2 Inhibitors – </a:t>
            </a:r>
            <a:r>
              <a:rPr lang="en-US" sz="4000" dirty="0" smtClean="0">
                <a:solidFill>
                  <a:schemeClr val="accent1">
                    <a:lumMod val="75000"/>
                  </a:schemeClr>
                </a:solidFill>
                <a:latin typeface="Tahoma" pitchFamily="34" charset="0"/>
                <a:ea typeface="Tahoma" pitchFamily="34" charset="0"/>
                <a:cs typeface="Tahoma" pitchFamily="34" charset="0"/>
              </a:rPr>
              <a:t> </a:t>
            </a:r>
            <a:endParaRPr lang="en-US" sz="4000" dirty="0">
              <a:solidFill>
                <a:schemeClr val="accent1">
                  <a:lumMod val="75000"/>
                </a:schemeClr>
              </a:solidFill>
              <a:latin typeface="Tahoma" pitchFamily="34" charset="0"/>
              <a:ea typeface="Tahoma" pitchFamily="34" charset="0"/>
              <a:cs typeface="Tahoma" pitchFamily="34" charset="0"/>
            </a:endParaRPr>
          </a:p>
        </p:txBody>
      </p:sp>
      <p:sp>
        <p:nvSpPr>
          <p:cNvPr id="3" name="Title 2"/>
          <p:cNvSpPr>
            <a:spLocks noGrp="1"/>
          </p:cNvSpPr>
          <p:nvPr>
            <p:ph type="title"/>
          </p:nvPr>
        </p:nvSpPr>
        <p:spPr/>
        <p:txBody>
          <a:bodyPr/>
          <a:lstStyle/>
          <a:p>
            <a:r>
              <a:rPr lang="en-US" dirty="0" smtClean="0"/>
              <a:t>Considerations</a:t>
            </a:r>
            <a:endParaRPr lang="en-US" dirty="0"/>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29968" y="25194"/>
            <a:ext cx="1556832" cy="2235611"/>
          </a:xfrm>
          <a:prstGeom prst="rect">
            <a:avLst/>
          </a:prstGeom>
        </p:spPr>
      </p:pic>
    </p:spTree>
    <p:custDataLst>
      <p:tags r:id="rId1"/>
    </p:custDataLst>
    <p:extLst>
      <p:ext uri="{BB962C8B-B14F-4D97-AF65-F5344CB8AC3E}">
        <p14:creationId xmlns:p14="http://schemas.microsoft.com/office/powerpoint/2010/main" val="35134643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defRPr/>
            </a:pPr>
            <a:r>
              <a:rPr lang="en-US" dirty="0" smtClean="0"/>
              <a:t>SGLT2 Inhibitors- How do they rate?  </a:t>
            </a:r>
            <a:endParaRPr lang="en-US" dirty="0"/>
          </a:p>
        </p:txBody>
      </p:sp>
      <p:sp>
        <p:nvSpPr>
          <p:cNvPr id="3" name="Content Placeholder 2"/>
          <p:cNvSpPr>
            <a:spLocks noGrp="1"/>
          </p:cNvSpPr>
          <p:nvPr>
            <p:ph sz="quarter" idx="1"/>
          </p:nvPr>
        </p:nvSpPr>
        <p:spPr>
          <a:xfrm>
            <a:off x="457200" y="1828800"/>
            <a:ext cx="8229600" cy="4328160"/>
          </a:xfrm>
        </p:spPr>
        <p:txBody>
          <a:bodyPr/>
          <a:lstStyle/>
          <a:p>
            <a:pPr marL="0" indent="0">
              <a:buFont typeface="Wingdings" pitchFamily="2" charset="2"/>
              <a:buNone/>
              <a:defRPr/>
            </a:pPr>
            <a:r>
              <a:rPr lang="en-US" u="sng" dirty="0" smtClean="0"/>
              <a:t>Question					Answer</a:t>
            </a:r>
          </a:p>
          <a:p>
            <a:pPr>
              <a:defRPr/>
            </a:pPr>
            <a:r>
              <a:rPr lang="en-US" dirty="0" smtClean="0"/>
              <a:t>Cause hypoglycemia?		</a:t>
            </a:r>
          </a:p>
          <a:p>
            <a:pPr>
              <a:defRPr/>
            </a:pPr>
            <a:r>
              <a:rPr lang="en-US" dirty="0" smtClean="0"/>
              <a:t>Cause weight gain?		 </a:t>
            </a:r>
          </a:p>
          <a:p>
            <a:pPr>
              <a:defRPr/>
            </a:pPr>
            <a:r>
              <a:rPr lang="en-US" dirty="0" smtClean="0"/>
              <a:t>Affordable?				</a:t>
            </a:r>
          </a:p>
          <a:p>
            <a:pPr>
              <a:defRPr/>
            </a:pPr>
            <a:r>
              <a:rPr lang="en-US" dirty="0" smtClean="0"/>
              <a:t>Lowers CV risk?			</a:t>
            </a:r>
          </a:p>
          <a:p>
            <a:pPr>
              <a:defRPr/>
            </a:pPr>
            <a:r>
              <a:rPr lang="en-US" dirty="0" smtClean="0"/>
              <a:t>Can most tolerate /use?	   </a:t>
            </a:r>
          </a:p>
          <a:p>
            <a:pPr marL="0" indent="0">
              <a:buFont typeface="Wingdings" pitchFamily="2" charset="2"/>
              <a:buNone/>
              <a:defRPr/>
            </a:pPr>
            <a:r>
              <a:rPr lang="en-US" dirty="0"/>
              <a:t>	</a:t>
            </a:r>
            <a:r>
              <a:rPr lang="en-US" dirty="0" smtClean="0"/>
              <a:t>					</a:t>
            </a:r>
          </a:p>
        </p:txBody>
      </p:sp>
      <p:sp>
        <p:nvSpPr>
          <p:cNvPr id="5" name="Rectangle 284"/>
          <p:cNvSpPr>
            <a:spLocks noChangeArrowheads="1"/>
          </p:cNvSpPr>
          <p:nvPr/>
        </p:nvSpPr>
        <p:spPr bwMode="auto">
          <a:xfrm>
            <a:off x="6341964" y="2345690"/>
            <a:ext cx="846137" cy="582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p>
            <a:r>
              <a:rPr lang="en-US" sz="2800" b="1" dirty="0">
                <a:solidFill>
                  <a:prstClr val="black"/>
                </a:solidFill>
                <a:latin typeface="Helvetica" pitchFamily="34" charset="0"/>
              </a:rPr>
              <a:t> </a:t>
            </a:r>
            <a:r>
              <a:rPr lang="en-US" sz="3200" dirty="0">
                <a:solidFill>
                  <a:prstClr val="black"/>
                </a:solidFill>
                <a:latin typeface="Helvetica" pitchFamily="34" charset="0"/>
              </a:rPr>
              <a:t>No</a:t>
            </a:r>
            <a:r>
              <a:rPr lang="en-US" sz="2800" b="1" dirty="0">
                <a:solidFill>
                  <a:prstClr val="black"/>
                </a:solidFill>
                <a:latin typeface="Helvetica" pitchFamily="34" charset="0"/>
              </a:rPr>
              <a:t> </a:t>
            </a:r>
            <a:endParaRPr lang="en-US" sz="1600" b="1" dirty="0">
              <a:solidFill>
                <a:prstClr val="black"/>
              </a:solidFill>
              <a:latin typeface="Helvetica" pitchFamily="34" charset="0"/>
            </a:endParaRPr>
          </a:p>
        </p:txBody>
      </p:sp>
      <p:sp>
        <p:nvSpPr>
          <p:cNvPr id="6" name="Rectangle 284"/>
          <p:cNvSpPr>
            <a:spLocks noChangeArrowheads="1"/>
          </p:cNvSpPr>
          <p:nvPr/>
        </p:nvSpPr>
        <p:spPr bwMode="auto">
          <a:xfrm>
            <a:off x="6429375" y="3378200"/>
            <a:ext cx="846138" cy="582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p>
            <a:r>
              <a:rPr lang="en-US" sz="3200" dirty="0" smtClean="0">
                <a:solidFill>
                  <a:prstClr val="black"/>
                </a:solidFill>
                <a:latin typeface="Helvetica" pitchFamily="34" charset="0"/>
              </a:rPr>
              <a:t>No</a:t>
            </a:r>
            <a:endParaRPr lang="en-US" sz="1600" b="1" dirty="0">
              <a:solidFill>
                <a:prstClr val="black"/>
              </a:solidFill>
              <a:latin typeface="Helvetica" pitchFamily="34" charset="0"/>
            </a:endParaRPr>
          </a:p>
        </p:txBody>
      </p:sp>
      <p:sp>
        <p:nvSpPr>
          <p:cNvPr id="7" name="Rectangle 284"/>
          <p:cNvSpPr>
            <a:spLocks noChangeArrowheads="1"/>
          </p:cNvSpPr>
          <p:nvPr/>
        </p:nvSpPr>
        <p:spPr bwMode="auto">
          <a:xfrm>
            <a:off x="6305550" y="2864806"/>
            <a:ext cx="969963"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p>
            <a:r>
              <a:rPr lang="en-US" sz="2800" b="1" dirty="0">
                <a:solidFill>
                  <a:prstClr val="black"/>
                </a:solidFill>
                <a:latin typeface="Helvetica" pitchFamily="34" charset="0"/>
              </a:rPr>
              <a:t> </a:t>
            </a:r>
            <a:r>
              <a:rPr lang="en-US" sz="3200" dirty="0" smtClean="0">
                <a:solidFill>
                  <a:prstClr val="black"/>
                </a:solidFill>
                <a:latin typeface="Helvetica" pitchFamily="34" charset="0"/>
              </a:rPr>
              <a:t>No</a:t>
            </a:r>
            <a:r>
              <a:rPr lang="en-US" sz="2800" b="1" dirty="0" smtClean="0">
                <a:solidFill>
                  <a:prstClr val="black"/>
                </a:solidFill>
                <a:latin typeface="Helvetica" pitchFamily="34" charset="0"/>
              </a:rPr>
              <a:t> </a:t>
            </a:r>
            <a:endParaRPr lang="en-US" sz="1600" b="1" dirty="0">
              <a:solidFill>
                <a:prstClr val="black"/>
              </a:solidFill>
              <a:latin typeface="Helvetica" pitchFamily="34" charset="0"/>
            </a:endParaRPr>
          </a:p>
        </p:txBody>
      </p:sp>
      <p:sp>
        <p:nvSpPr>
          <p:cNvPr id="8" name="Rectangle 284"/>
          <p:cNvSpPr>
            <a:spLocks noChangeArrowheads="1"/>
          </p:cNvSpPr>
          <p:nvPr/>
        </p:nvSpPr>
        <p:spPr bwMode="auto">
          <a:xfrm>
            <a:off x="6442075" y="3960813"/>
            <a:ext cx="846138"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p>
            <a:r>
              <a:rPr lang="en-US" sz="3200" dirty="0" smtClean="0">
                <a:solidFill>
                  <a:prstClr val="black"/>
                </a:solidFill>
                <a:latin typeface="Helvetica" pitchFamily="34" charset="0"/>
              </a:rPr>
              <a:t>No</a:t>
            </a:r>
            <a:r>
              <a:rPr lang="en-US" sz="2800" b="1" dirty="0" smtClean="0">
                <a:solidFill>
                  <a:prstClr val="black"/>
                </a:solidFill>
                <a:latin typeface="Helvetica" pitchFamily="34" charset="0"/>
              </a:rPr>
              <a:t> </a:t>
            </a:r>
            <a:endParaRPr lang="en-US" sz="1600" b="1" dirty="0">
              <a:solidFill>
                <a:prstClr val="black"/>
              </a:solidFill>
              <a:latin typeface="Helvetica" pitchFamily="34" charset="0"/>
            </a:endParaRPr>
          </a:p>
        </p:txBody>
      </p:sp>
      <p:sp>
        <p:nvSpPr>
          <p:cNvPr id="9" name="Rectangle 284"/>
          <p:cNvSpPr>
            <a:spLocks noChangeArrowheads="1"/>
          </p:cNvSpPr>
          <p:nvPr/>
        </p:nvSpPr>
        <p:spPr bwMode="auto">
          <a:xfrm>
            <a:off x="6318250" y="4541838"/>
            <a:ext cx="1682750" cy="582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p>
            <a:r>
              <a:rPr lang="en-US" sz="3200" dirty="0" smtClean="0">
                <a:solidFill>
                  <a:prstClr val="black"/>
                </a:solidFill>
                <a:latin typeface="Helvetica" pitchFamily="34" charset="0"/>
              </a:rPr>
              <a:t>Yes?</a:t>
            </a:r>
            <a:endParaRPr lang="en-US" sz="1600" b="1" dirty="0">
              <a:solidFill>
                <a:prstClr val="black"/>
              </a:solidFill>
              <a:latin typeface="Helvetica" pitchFamily="34" charset="0"/>
            </a:endParaRPr>
          </a:p>
        </p:txBody>
      </p:sp>
    </p:spTree>
    <p:custDataLst>
      <p:tags r:id="rId1"/>
    </p:custDataLst>
    <p:extLst>
      <p:ext uri="{BB962C8B-B14F-4D97-AF65-F5344CB8AC3E}">
        <p14:creationId xmlns:p14="http://schemas.microsoft.com/office/powerpoint/2010/main" val="11273823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9"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0-#ppt_w/2"/>
                                          </p:val>
                                        </p:tav>
                                        <p:tav tm="100000">
                                          <p:val>
                                            <p:strVal val="#ppt_x"/>
                                          </p:val>
                                        </p:tav>
                                      </p:tavLst>
                                    </p:anim>
                                    <p:anim calcmode="lin" valueType="num">
                                      <p:cBhvr additive="base">
                                        <p:cTn id="8" dur="1000" fill="hold"/>
                                        <p:tgtEl>
                                          <p:spTgt spid="5"/>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9"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1000" fill="hold"/>
                                        <p:tgtEl>
                                          <p:spTgt spid="7"/>
                                        </p:tgtEl>
                                        <p:attrNameLst>
                                          <p:attrName>ppt_x</p:attrName>
                                        </p:attrNameLst>
                                      </p:cBhvr>
                                      <p:tavLst>
                                        <p:tav tm="0">
                                          <p:val>
                                            <p:strVal val="0-#ppt_w/2"/>
                                          </p:val>
                                        </p:tav>
                                        <p:tav tm="100000">
                                          <p:val>
                                            <p:strVal val="#ppt_x"/>
                                          </p:val>
                                        </p:tav>
                                      </p:tavLst>
                                    </p:anim>
                                    <p:anim calcmode="lin" valueType="num">
                                      <p:cBhvr additive="base">
                                        <p:cTn id="14" dur="1000" fill="hold"/>
                                        <p:tgtEl>
                                          <p:spTgt spid="7"/>
                                        </p:tgtEl>
                                        <p:attrNameLst>
                                          <p:attrName>ppt_y</p:attrName>
                                        </p:attrNameLst>
                                      </p:cBhvr>
                                      <p:tavLst>
                                        <p:tav tm="0">
                                          <p:val>
                                            <p:strVal val="0-#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9"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1000" fill="hold"/>
                                        <p:tgtEl>
                                          <p:spTgt spid="6"/>
                                        </p:tgtEl>
                                        <p:attrNameLst>
                                          <p:attrName>ppt_x</p:attrName>
                                        </p:attrNameLst>
                                      </p:cBhvr>
                                      <p:tavLst>
                                        <p:tav tm="0">
                                          <p:val>
                                            <p:strVal val="0-#ppt_w/2"/>
                                          </p:val>
                                        </p:tav>
                                        <p:tav tm="100000">
                                          <p:val>
                                            <p:strVal val="#ppt_x"/>
                                          </p:val>
                                        </p:tav>
                                      </p:tavLst>
                                    </p:anim>
                                    <p:anim calcmode="lin" valueType="num">
                                      <p:cBhvr additive="base">
                                        <p:cTn id="20" dur="1000" fill="hold"/>
                                        <p:tgtEl>
                                          <p:spTgt spid="6"/>
                                        </p:tgtEl>
                                        <p:attrNameLst>
                                          <p:attrName>ppt_y</p:attrName>
                                        </p:attrNameLst>
                                      </p:cBhvr>
                                      <p:tavLst>
                                        <p:tav tm="0">
                                          <p:val>
                                            <p:strVal val="0-#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9"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1000" fill="hold"/>
                                        <p:tgtEl>
                                          <p:spTgt spid="8"/>
                                        </p:tgtEl>
                                        <p:attrNameLst>
                                          <p:attrName>ppt_x</p:attrName>
                                        </p:attrNameLst>
                                      </p:cBhvr>
                                      <p:tavLst>
                                        <p:tav tm="0">
                                          <p:val>
                                            <p:strVal val="0-#ppt_w/2"/>
                                          </p:val>
                                        </p:tav>
                                        <p:tav tm="100000">
                                          <p:val>
                                            <p:strVal val="#ppt_x"/>
                                          </p:val>
                                        </p:tav>
                                      </p:tavLst>
                                    </p:anim>
                                    <p:anim calcmode="lin" valueType="num">
                                      <p:cBhvr additive="base">
                                        <p:cTn id="26" dur="1000" fill="hold"/>
                                        <p:tgtEl>
                                          <p:spTgt spid="8"/>
                                        </p:tgtEl>
                                        <p:attrNameLst>
                                          <p:attrName>ppt_y</p:attrName>
                                        </p:attrNameLst>
                                      </p:cBhvr>
                                      <p:tavLst>
                                        <p:tav tm="0">
                                          <p:val>
                                            <p:strVal val="0-#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9"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additive="base">
                                        <p:cTn id="31" dur="1000" fill="hold"/>
                                        <p:tgtEl>
                                          <p:spTgt spid="9"/>
                                        </p:tgtEl>
                                        <p:attrNameLst>
                                          <p:attrName>ppt_x</p:attrName>
                                        </p:attrNameLst>
                                      </p:cBhvr>
                                      <p:tavLst>
                                        <p:tav tm="0">
                                          <p:val>
                                            <p:strVal val="0-#ppt_w/2"/>
                                          </p:val>
                                        </p:tav>
                                        <p:tav tm="100000">
                                          <p:val>
                                            <p:strVal val="#ppt_x"/>
                                          </p:val>
                                        </p:tav>
                                      </p:tavLst>
                                    </p:anim>
                                    <p:anim calcmode="lin" valueType="num">
                                      <p:cBhvr additive="base">
                                        <p:cTn id="32" dur="1000" fill="hold"/>
                                        <p:tgtEl>
                                          <p:spTgt spid="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Lst>
  </p:timing>
</p:sld>
</file>

<file path=ppt/slides/slide23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20643" name="Rectangle 3"/>
          <p:cNvSpPr>
            <a:spLocks noGrp="1" noChangeArrowheads="1"/>
          </p:cNvSpPr>
          <p:nvPr>
            <p:ph sz="quarter" idx="1"/>
          </p:nvPr>
        </p:nvSpPr>
        <p:spPr>
          <a:xfrm>
            <a:off x="457200" y="1447800"/>
            <a:ext cx="8229600" cy="4709160"/>
          </a:xfrm>
        </p:spPr>
        <p:txBody>
          <a:bodyPr>
            <a:normAutofit fontScale="92500"/>
          </a:bodyPr>
          <a:lstStyle/>
          <a:p>
            <a:pPr eaLnBrk="1" hangingPunct="1">
              <a:lnSpc>
                <a:spcPct val="80000"/>
              </a:lnSpc>
              <a:defRPr/>
            </a:pPr>
            <a:r>
              <a:rPr lang="en-US" sz="2800" b="1" dirty="0" smtClean="0"/>
              <a:t>Action</a:t>
            </a:r>
            <a:r>
              <a:rPr lang="en-US" sz="2800" dirty="0" smtClean="0"/>
              <a:t>: </a:t>
            </a:r>
            <a:r>
              <a:rPr lang="en-US" sz="2400" dirty="0" smtClean="0"/>
              <a:t>decrease insulin resistance by making muscle and adipose cells more sensitive to insulin.  Decrease free fatty acids</a:t>
            </a:r>
          </a:p>
          <a:p>
            <a:pPr eaLnBrk="1" hangingPunct="1">
              <a:lnSpc>
                <a:spcPct val="80000"/>
              </a:lnSpc>
              <a:defRPr/>
            </a:pPr>
            <a:endParaRPr lang="en-US" sz="1200" dirty="0" smtClean="0"/>
          </a:p>
          <a:p>
            <a:pPr eaLnBrk="1" hangingPunct="1">
              <a:lnSpc>
                <a:spcPct val="80000"/>
              </a:lnSpc>
              <a:defRPr/>
            </a:pPr>
            <a:r>
              <a:rPr lang="en-US" sz="2800" b="1" dirty="0" smtClean="0"/>
              <a:t>Names</a:t>
            </a:r>
            <a:r>
              <a:rPr lang="en-US" sz="2800" dirty="0" smtClean="0"/>
              <a:t>:</a:t>
            </a:r>
          </a:p>
          <a:p>
            <a:pPr lvl="1" eaLnBrk="1" hangingPunct="1">
              <a:lnSpc>
                <a:spcPct val="80000"/>
              </a:lnSpc>
              <a:defRPr/>
            </a:pPr>
            <a:r>
              <a:rPr lang="en-US" sz="2400" dirty="0" smtClean="0"/>
              <a:t>pioglitazone (Actos) – bladder cancer warning</a:t>
            </a:r>
          </a:p>
          <a:p>
            <a:pPr lvl="2" eaLnBrk="1" hangingPunct="1">
              <a:lnSpc>
                <a:spcPct val="80000"/>
              </a:lnSpc>
              <a:defRPr/>
            </a:pPr>
            <a:r>
              <a:rPr lang="en-US" sz="2400" dirty="0" smtClean="0"/>
              <a:t>Dosing: 15-45 mg daily  </a:t>
            </a:r>
          </a:p>
          <a:p>
            <a:pPr lvl="1" eaLnBrk="1" hangingPunct="1">
              <a:lnSpc>
                <a:spcPct val="80000"/>
              </a:lnSpc>
              <a:defRPr/>
            </a:pPr>
            <a:r>
              <a:rPr lang="en-US" sz="2400" dirty="0" smtClean="0"/>
              <a:t>rosiglitazone (Avandia) – restriction relaxed</a:t>
            </a:r>
          </a:p>
          <a:p>
            <a:pPr lvl="2" eaLnBrk="1" hangingPunct="1">
              <a:lnSpc>
                <a:spcPct val="80000"/>
              </a:lnSpc>
              <a:defRPr/>
            </a:pPr>
            <a:r>
              <a:rPr lang="en-US" sz="2400" dirty="0" smtClean="0"/>
              <a:t>Dosing: 4-8 mg daily</a:t>
            </a:r>
          </a:p>
          <a:p>
            <a:pPr lvl="2" eaLnBrk="1" hangingPunct="1">
              <a:lnSpc>
                <a:spcPct val="80000"/>
              </a:lnSpc>
              <a:defRPr/>
            </a:pPr>
            <a:endParaRPr lang="en-US" dirty="0" smtClean="0"/>
          </a:p>
          <a:p>
            <a:pPr eaLnBrk="1" hangingPunct="1">
              <a:lnSpc>
                <a:spcPct val="80000"/>
              </a:lnSpc>
              <a:defRPr/>
            </a:pPr>
            <a:r>
              <a:rPr lang="en-US" sz="2800" b="1" dirty="0" smtClean="0"/>
              <a:t>Efficacy/ Considerations</a:t>
            </a:r>
            <a:r>
              <a:rPr lang="en-US" sz="2400" dirty="0" smtClean="0"/>
              <a:t>  </a:t>
            </a:r>
          </a:p>
          <a:p>
            <a:pPr lvl="1" eaLnBrk="1" hangingPunct="1">
              <a:lnSpc>
                <a:spcPct val="80000"/>
              </a:lnSpc>
              <a:defRPr/>
            </a:pPr>
            <a:r>
              <a:rPr lang="en-US" sz="2400" dirty="0" smtClean="0"/>
              <a:t>Reduce A1C ~0.5-1.0%</a:t>
            </a:r>
          </a:p>
          <a:p>
            <a:pPr lvl="1" eaLnBrk="1" hangingPunct="1">
              <a:lnSpc>
                <a:spcPct val="80000"/>
              </a:lnSpc>
              <a:defRPr/>
            </a:pPr>
            <a:r>
              <a:rPr lang="en-US" sz="2400" dirty="0" smtClean="0"/>
              <a:t>6 weeks for maximum effect</a:t>
            </a:r>
          </a:p>
          <a:p>
            <a:pPr lvl="1" eaLnBrk="1" hangingPunct="1">
              <a:lnSpc>
                <a:spcPct val="80000"/>
              </a:lnSpc>
              <a:defRPr/>
            </a:pPr>
            <a:r>
              <a:rPr lang="en-US" sz="2400" dirty="0" smtClean="0"/>
              <a:t>$100 a month</a:t>
            </a:r>
          </a:p>
          <a:p>
            <a:pPr lvl="1" eaLnBrk="1" hangingPunct="1">
              <a:lnSpc>
                <a:spcPct val="80000"/>
              </a:lnSpc>
              <a:defRPr/>
            </a:pPr>
            <a:r>
              <a:rPr lang="en-US" sz="2400" dirty="0" smtClean="0"/>
              <a:t>Can cause fluid retention, not indicated w/ CHF</a:t>
            </a:r>
          </a:p>
          <a:p>
            <a:pPr lvl="1" eaLnBrk="1" hangingPunct="1">
              <a:lnSpc>
                <a:spcPct val="80000"/>
              </a:lnSpc>
              <a:defRPr/>
            </a:pPr>
            <a:endParaRPr lang="en-US" sz="2400" dirty="0" smtClean="0"/>
          </a:p>
        </p:txBody>
      </p:sp>
      <p:sp>
        <p:nvSpPr>
          <p:cNvPr id="4" name="Rectangle 2"/>
          <p:cNvSpPr txBox="1">
            <a:spLocks noChangeArrowheads="1"/>
          </p:cNvSpPr>
          <p:nvPr/>
        </p:nvSpPr>
        <p:spPr>
          <a:xfrm>
            <a:off x="457200" y="152400"/>
            <a:ext cx="8229600" cy="990600"/>
          </a:xfrm>
          <a:prstGeom prst="rect">
            <a:avLst/>
          </a:prstGeom>
          <a:solidFill>
            <a:srgbClr val="B1D45A"/>
          </a:solidFill>
        </p:spPr>
        <p:txBody>
          <a:bodyPr vert="horz" anchor="b" anchorCtr="0">
            <a:normAutofit fontScale="90000" lnSpcReduction="10000"/>
          </a:bodyPr>
          <a:lstStyle>
            <a:lvl1pPr algn="l" rtl="0" eaLnBrk="1" latinLnBrk="0" hangingPunct="1">
              <a:spcBef>
                <a:spcPct val="0"/>
              </a:spcBef>
              <a:buNone/>
              <a:defRPr kumimoji="0" sz="4400" kern="1200">
                <a:solidFill>
                  <a:schemeClr val="tx1"/>
                </a:solidFill>
                <a:latin typeface="Calibri" panose="020F0502020204030204" pitchFamily="34" charset="0"/>
                <a:ea typeface="+mj-ea"/>
                <a:cs typeface="+mj-cs"/>
              </a:defRPr>
            </a:lvl1pPr>
          </a:lstStyle>
          <a:p>
            <a:pPr fontAlgn="auto">
              <a:spcAft>
                <a:spcPts val="0"/>
              </a:spcAft>
              <a:defRPr/>
            </a:pPr>
            <a:r>
              <a:rPr lang="en-US" sz="4000" dirty="0" smtClean="0"/>
              <a:t>Indications for Insulin Sensitizers </a:t>
            </a:r>
            <a:br>
              <a:rPr lang="en-US" sz="4000" dirty="0" smtClean="0"/>
            </a:br>
            <a:r>
              <a:rPr lang="en-US" sz="2700" dirty="0" smtClean="0"/>
              <a:t>Rosiglitazone (Avandia), Pioglitazone (</a:t>
            </a:r>
            <a:r>
              <a:rPr lang="en-US" sz="2700" dirty="0" err="1" smtClean="0"/>
              <a:t>Actos</a:t>
            </a:r>
            <a:r>
              <a:rPr lang="en-US" sz="2700" dirty="0" smtClean="0"/>
              <a:t>)</a:t>
            </a:r>
            <a:endParaRPr lang="en-US" sz="3200" dirty="0" smtClean="0"/>
          </a:p>
        </p:txBody>
      </p:sp>
    </p:spTree>
    <p:custDataLst>
      <p:tags r:id="rId1"/>
    </p:custDataLst>
    <p:extLst>
      <p:ext uri="{BB962C8B-B14F-4D97-AF65-F5344CB8AC3E}">
        <p14:creationId xmlns:p14="http://schemas.microsoft.com/office/powerpoint/2010/main" val="5651574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defRPr/>
            </a:pPr>
            <a:r>
              <a:rPr lang="en-US" dirty="0" smtClean="0"/>
              <a:t>TZDs – How do they rate?  </a:t>
            </a:r>
            <a:endParaRPr lang="en-US" dirty="0"/>
          </a:p>
        </p:txBody>
      </p:sp>
      <p:sp>
        <p:nvSpPr>
          <p:cNvPr id="3" name="Content Placeholder 2"/>
          <p:cNvSpPr>
            <a:spLocks noGrp="1"/>
          </p:cNvSpPr>
          <p:nvPr>
            <p:ph sz="quarter" idx="1"/>
          </p:nvPr>
        </p:nvSpPr>
        <p:spPr>
          <a:xfrm>
            <a:off x="457200" y="1828800"/>
            <a:ext cx="8229600" cy="4328160"/>
          </a:xfrm>
        </p:spPr>
        <p:txBody>
          <a:bodyPr/>
          <a:lstStyle/>
          <a:p>
            <a:pPr marL="0" indent="0">
              <a:buFont typeface="Wingdings" pitchFamily="2" charset="2"/>
              <a:buNone/>
              <a:defRPr/>
            </a:pPr>
            <a:r>
              <a:rPr lang="en-US" u="sng" dirty="0" smtClean="0"/>
              <a:t>Question					Answer</a:t>
            </a:r>
          </a:p>
          <a:p>
            <a:pPr>
              <a:defRPr/>
            </a:pPr>
            <a:r>
              <a:rPr lang="en-US" dirty="0" smtClean="0"/>
              <a:t>Cause hypoglycemia?		</a:t>
            </a:r>
          </a:p>
          <a:p>
            <a:pPr>
              <a:defRPr/>
            </a:pPr>
            <a:r>
              <a:rPr lang="en-US" dirty="0" smtClean="0"/>
              <a:t>Cause weight gain?		 </a:t>
            </a:r>
          </a:p>
          <a:p>
            <a:pPr>
              <a:defRPr/>
            </a:pPr>
            <a:r>
              <a:rPr lang="en-US" dirty="0" smtClean="0"/>
              <a:t>Affordable?				</a:t>
            </a:r>
          </a:p>
          <a:p>
            <a:pPr>
              <a:defRPr/>
            </a:pPr>
            <a:r>
              <a:rPr lang="en-US" dirty="0" smtClean="0"/>
              <a:t>Lowers CV risk?			</a:t>
            </a:r>
          </a:p>
          <a:p>
            <a:pPr>
              <a:defRPr/>
            </a:pPr>
            <a:r>
              <a:rPr lang="en-US" dirty="0" smtClean="0"/>
              <a:t>Can most tolerate /use?	   </a:t>
            </a:r>
          </a:p>
          <a:p>
            <a:pPr marL="0" indent="0">
              <a:buFont typeface="Wingdings" pitchFamily="2" charset="2"/>
              <a:buNone/>
              <a:defRPr/>
            </a:pPr>
            <a:r>
              <a:rPr lang="en-US" dirty="0"/>
              <a:t>	</a:t>
            </a:r>
            <a:r>
              <a:rPr lang="en-US" dirty="0" smtClean="0"/>
              <a:t>					</a:t>
            </a:r>
          </a:p>
        </p:txBody>
      </p:sp>
      <p:sp>
        <p:nvSpPr>
          <p:cNvPr id="5" name="Rectangle 284"/>
          <p:cNvSpPr>
            <a:spLocks noChangeArrowheads="1"/>
          </p:cNvSpPr>
          <p:nvPr/>
        </p:nvSpPr>
        <p:spPr bwMode="auto">
          <a:xfrm>
            <a:off x="6318250" y="2396045"/>
            <a:ext cx="846137" cy="582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p>
            <a:r>
              <a:rPr lang="en-US" sz="2800" b="1" dirty="0">
                <a:latin typeface="Helvetica" pitchFamily="34" charset="0"/>
              </a:rPr>
              <a:t> </a:t>
            </a:r>
            <a:r>
              <a:rPr lang="en-US" sz="3200" dirty="0">
                <a:latin typeface="Helvetica" pitchFamily="34" charset="0"/>
              </a:rPr>
              <a:t>No</a:t>
            </a:r>
            <a:r>
              <a:rPr lang="en-US" sz="2800" b="1" dirty="0">
                <a:latin typeface="Helvetica" pitchFamily="34" charset="0"/>
              </a:rPr>
              <a:t> </a:t>
            </a:r>
            <a:endParaRPr lang="en-US" sz="1600" b="1" dirty="0">
              <a:latin typeface="Helvetica" pitchFamily="34" charset="0"/>
            </a:endParaRPr>
          </a:p>
        </p:txBody>
      </p:sp>
      <p:sp>
        <p:nvSpPr>
          <p:cNvPr id="6" name="Rectangle 284"/>
          <p:cNvSpPr>
            <a:spLocks noChangeArrowheads="1"/>
          </p:cNvSpPr>
          <p:nvPr/>
        </p:nvSpPr>
        <p:spPr bwMode="auto">
          <a:xfrm>
            <a:off x="6446472" y="3452744"/>
            <a:ext cx="1783128" cy="5822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90488" tIns="44450" rIns="90488" bIns="44450">
            <a:spAutoFit/>
          </a:bodyPr>
          <a:lstStyle/>
          <a:p>
            <a:r>
              <a:rPr lang="en-US" sz="3200" dirty="0" smtClean="0">
                <a:latin typeface="Helvetica" pitchFamily="34" charset="0"/>
              </a:rPr>
              <a:t>Yes/No</a:t>
            </a:r>
            <a:endParaRPr lang="en-US" sz="1600" b="1" dirty="0">
              <a:latin typeface="Helvetica" pitchFamily="34" charset="0"/>
            </a:endParaRPr>
          </a:p>
        </p:txBody>
      </p:sp>
      <p:sp>
        <p:nvSpPr>
          <p:cNvPr id="7" name="Rectangle 284"/>
          <p:cNvSpPr>
            <a:spLocks noChangeArrowheads="1"/>
          </p:cNvSpPr>
          <p:nvPr/>
        </p:nvSpPr>
        <p:spPr bwMode="auto">
          <a:xfrm>
            <a:off x="6318250" y="2873307"/>
            <a:ext cx="969963"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p>
            <a:r>
              <a:rPr lang="en-US" sz="2800" b="1" dirty="0">
                <a:latin typeface="Helvetica" pitchFamily="34" charset="0"/>
              </a:rPr>
              <a:t> </a:t>
            </a:r>
            <a:r>
              <a:rPr lang="en-US" sz="3200" dirty="0">
                <a:latin typeface="Helvetica" pitchFamily="34" charset="0"/>
              </a:rPr>
              <a:t>Yes</a:t>
            </a:r>
            <a:r>
              <a:rPr lang="en-US" sz="2800" b="1" dirty="0">
                <a:latin typeface="Helvetica" pitchFamily="34" charset="0"/>
              </a:rPr>
              <a:t> </a:t>
            </a:r>
            <a:endParaRPr lang="en-US" sz="1600" b="1" dirty="0">
              <a:latin typeface="Helvetica" pitchFamily="34" charset="0"/>
            </a:endParaRPr>
          </a:p>
        </p:txBody>
      </p:sp>
      <p:sp>
        <p:nvSpPr>
          <p:cNvPr id="8" name="Rectangle 284"/>
          <p:cNvSpPr>
            <a:spLocks noChangeArrowheads="1"/>
          </p:cNvSpPr>
          <p:nvPr/>
        </p:nvSpPr>
        <p:spPr bwMode="auto">
          <a:xfrm>
            <a:off x="6442074" y="3960813"/>
            <a:ext cx="1254125" cy="5822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90488" tIns="44450" rIns="90488" bIns="44450">
            <a:spAutoFit/>
          </a:bodyPr>
          <a:lstStyle/>
          <a:p>
            <a:r>
              <a:rPr lang="en-US" sz="3200" dirty="0" smtClean="0">
                <a:latin typeface="Helvetica" pitchFamily="34" charset="0"/>
              </a:rPr>
              <a:t>??</a:t>
            </a:r>
            <a:r>
              <a:rPr lang="en-US" sz="2800" b="1" dirty="0" smtClean="0">
                <a:latin typeface="Helvetica" pitchFamily="34" charset="0"/>
              </a:rPr>
              <a:t> </a:t>
            </a:r>
            <a:endParaRPr lang="en-US" sz="1600" b="1" dirty="0">
              <a:latin typeface="Helvetica" pitchFamily="34" charset="0"/>
            </a:endParaRPr>
          </a:p>
        </p:txBody>
      </p:sp>
      <p:sp>
        <p:nvSpPr>
          <p:cNvPr id="9" name="Rectangle 284"/>
          <p:cNvSpPr>
            <a:spLocks noChangeArrowheads="1"/>
          </p:cNvSpPr>
          <p:nvPr/>
        </p:nvSpPr>
        <p:spPr bwMode="auto">
          <a:xfrm>
            <a:off x="6477000" y="4541838"/>
            <a:ext cx="1524000" cy="582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90488" tIns="44450" rIns="90488" bIns="44450">
            <a:spAutoFit/>
          </a:bodyPr>
          <a:lstStyle/>
          <a:p>
            <a:r>
              <a:rPr lang="en-US" sz="3200" dirty="0" smtClean="0">
                <a:latin typeface="Helvetica" pitchFamily="34" charset="0"/>
              </a:rPr>
              <a:t>Yes/No</a:t>
            </a:r>
            <a:endParaRPr lang="en-US" sz="1600" b="1" dirty="0">
              <a:latin typeface="Helvetica" pitchFamily="34" charset="0"/>
            </a:endParaRPr>
          </a:p>
        </p:txBody>
      </p:sp>
    </p:spTree>
    <p:custDataLst>
      <p:tags r:id="rId1"/>
    </p:custDataLst>
    <p:extLst>
      <p:ext uri="{BB962C8B-B14F-4D97-AF65-F5344CB8AC3E}">
        <p14:creationId xmlns:p14="http://schemas.microsoft.com/office/powerpoint/2010/main" val="18324216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9"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0-#ppt_w/2"/>
                                          </p:val>
                                        </p:tav>
                                        <p:tav tm="100000">
                                          <p:val>
                                            <p:strVal val="#ppt_x"/>
                                          </p:val>
                                        </p:tav>
                                      </p:tavLst>
                                    </p:anim>
                                    <p:anim calcmode="lin" valueType="num">
                                      <p:cBhvr additive="base">
                                        <p:cTn id="8" dur="1000" fill="hold"/>
                                        <p:tgtEl>
                                          <p:spTgt spid="5"/>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9"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1000" fill="hold"/>
                                        <p:tgtEl>
                                          <p:spTgt spid="7"/>
                                        </p:tgtEl>
                                        <p:attrNameLst>
                                          <p:attrName>ppt_x</p:attrName>
                                        </p:attrNameLst>
                                      </p:cBhvr>
                                      <p:tavLst>
                                        <p:tav tm="0">
                                          <p:val>
                                            <p:strVal val="0-#ppt_w/2"/>
                                          </p:val>
                                        </p:tav>
                                        <p:tav tm="100000">
                                          <p:val>
                                            <p:strVal val="#ppt_x"/>
                                          </p:val>
                                        </p:tav>
                                      </p:tavLst>
                                    </p:anim>
                                    <p:anim calcmode="lin" valueType="num">
                                      <p:cBhvr additive="base">
                                        <p:cTn id="14" dur="1000" fill="hold"/>
                                        <p:tgtEl>
                                          <p:spTgt spid="7"/>
                                        </p:tgtEl>
                                        <p:attrNameLst>
                                          <p:attrName>ppt_y</p:attrName>
                                        </p:attrNameLst>
                                      </p:cBhvr>
                                      <p:tavLst>
                                        <p:tav tm="0">
                                          <p:val>
                                            <p:strVal val="0-#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9"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1000" fill="hold"/>
                                        <p:tgtEl>
                                          <p:spTgt spid="6"/>
                                        </p:tgtEl>
                                        <p:attrNameLst>
                                          <p:attrName>ppt_x</p:attrName>
                                        </p:attrNameLst>
                                      </p:cBhvr>
                                      <p:tavLst>
                                        <p:tav tm="0">
                                          <p:val>
                                            <p:strVal val="0-#ppt_w/2"/>
                                          </p:val>
                                        </p:tav>
                                        <p:tav tm="100000">
                                          <p:val>
                                            <p:strVal val="#ppt_x"/>
                                          </p:val>
                                        </p:tav>
                                      </p:tavLst>
                                    </p:anim>
                                    <p:anim calcmode="lin" valueType="num">
                                      <p:cBhvr additive="base">
                                        <p:cTn id="20" dur="1000" fill="hold"/>
                                        <p:tgtEl>
                                          <p:spTgt spid="6"/>
                                        </p:tgtEl>
                                        <p:attrNameLst>
                                          <p:attrName>ppt_y</p:attrName>
                                        </p:attrNameLst>
                                      </p:cBhvr>
                                      <p:tavLst>
                                        <p:tav tm="0">
                                          <p:val>
                                            <p:strVal val="0-#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9"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1000" fill="hold"/>
                                        <p:tgtEl>
                                          <p:spTgt spid="8"/>
                                        </p:tgtEl>
                                        <p:attrNameLst>
                                          <p:attrName>ppt_x</p:attrName>
                                        </p:attrNameLst>
                                      </p:cBhvr>
                                      <p:tavLst>
                                        <p:tav tm="0">
                                          <p:val>
                                            <p:strVal val="0-#ppt_w/2"/>
                                          </p:val>
                                        </p:tav>
                                        <p:tav tm="100000">
                                          <p:val>
                                            <p:strVal val="#ppt_x"/>
                                          </p:val>
                                        </p:tav>
                                      </p:tavLst>
                                    </p:anim>
                                    <p:anim calcmode="lin" valueType="num">
                                      <p:cBhvr additive="base">
                                        <p:cTn id="26" dur="1000" fill="hold"/>
                                        <p:tgtEl>
                                          <p:spTgt spid="8"/>
                                        </p:tgtEl>
                                        <p:attrNameLst>
                                          <p:attrName>ppt_y</p:attrName>
                                        </p:attrNameLst>
                                      </p:cBhvr>
                                      <p:tavLst>
                                        <p:tav tm="0">
                                          <p:val>
                                            <p:strVal val="0-#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9"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additive="base">
                                        <p:cTn id="31" dur="1000" fill="hold"/>
                                        <p:tgtEl>
                                          <p:spTgt spid="9"/>
                                        </p:tgtEl>
                                        <p:attrNameLst>
                                          <p:attrName>ppt_x</p:attrName>
                                        </p:attrNameLst>
                                      </p:cBhvr>
                                      <p:tavLst>
                                        <p:tav tm="0">
                                          <p:val>
                                            <p:strVal val="0-#ppt_w/2"/>
                                          </p:val>
                                        </p:tav>
                                        <p:tav tm="100000">
                                          <p:val>
                                            <p:strVal val="#ppt_x"/>
                                          </p:val>
                                        </p:tav>
                                      </p:tavLst>
                                    </p:anim>
                                    <p:anim calcmode="lin" valueType="num">
                                      <p:cBhvr additive="base">
                                        <p:cTn id="32" dur="1000" fill="hold"/>
                                        <p:tgtEl>
                                          <p:spTgt spid="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Lst>
  </p:timing>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 Keeping Healthy in Long Run</a:t>
            </a:r>
            <a:endParaRPr lang="en-US" dirty="0"/>
          </a:p>
        </p:txBody>
      </p:sp>
      <p:sp>
        <p:nvSpPr>
          <p:cNvPr id="4" name="Content Placeholder 3"/>
          <p:cNvSpPr>
            <a:spLocks noGrp="1"/>
          </p:cNvSpPr>
          <p:nvPr>
            <p:ph sz="quarter" idx="1"/>
          </p:nvPr>
        </p:nvSpPr>
        <p:spPr/>
        <p:txBody>
          <a:bodyPr>
            <a:normAutofit/>
          </a:bodyPr>
          <a:lstStyle/>
          <a:p>
            <a:r>
              <a:rPr lang="en-US" i="1" dirty="0" smtClean="0"/>
              <a:t>HUG Patients</a:t>
            </a:r>
            <a:endParaRPr lang="en-US" i="1" dirty="0"/>
          </a:p>
        </p:txBody>
      </p:sp>
      <p:sp>
        <p:nvSpPr>
          <p:cNvPr id="3" name="Text Placeholder 2"/>
          <p:cNvSpPr>
            <a:spLocks noGrp="1"/>
          </p:cNvSpPr>
          <p:nvPr>
            <p:ph type="body" sz="half" idx="4294967295"/>
          </p:nvPr>
        </p:nvSpPr>
        <p:spPr>
          <a:xfrm>
            <a:off x="4953000" y="1736997"/>
            <a:ext cx="3668712" cy="2377803"/>
          </a:xfrm>
          <a:ln w="57150">
            <a:solidFill>
              <a:schemeClr val="accent2">
                <a:lumMod val="50000"/>
              </a:schemeClr>
            </a:solidFill>
          </a:ln>
        </p:spPr>
        <p:txBody>
          <a:bodyPr>
            <a:normAutofit fontScale="77500" lnSpcReduction="20000"/>
          </a:bodyPr>
          <a:lstStyle/>
          <a:p>
            <a:r>
              <a:rPr lang="en-US" sz="3000" b="1" i="1" dirty="0">
                <a:solidFill>
                  <a:schemeClr val="accent2">
                    <a:lumMod val="50000"/>
                  </a:schemeClr>
                </a:solidFill>
              </a:rPr>
              <a:t>U</a:t>
            </a:r>
            <a:r>
              <a:rPr lang="en-US" sz="3000" b="1" i="1" dirty="0" smtClean="0">
                <a:solidFill>
                  <a:schemeClr val="accent2">
                    <a:lumMod val="50000"/>
                  </a:schemeClr>
                </a:solidFill>
              </a:rPr>
              <a:t>nconditional </a:t>
            </a:r>
            <a:r>
              <a:rPr lang="en-US" sz="3000" b="1" i="1" dirty="0">
                <a:solidFill>
                  <a:schemeClr val="accent2">
                    <a:lumMod val="50000"/>
                  </a:schemeClr>
                </a:solidFill>
              </a:rPr>
              <a:t>P</a:t>
            </a:r>
            <a:r>
              <a:rPr lang="en-US" sz="3000" b="1" i="1" dirty="0" smtClean="0">
                <a:solidFill>
                  <a:schemeClr val="accent2">
                    <a:lumMod val="50000"/>
                  </a:schemeClr>
                </a:solidFill>
              </a:rPr>
              <a:t>ositive </a:t>
            </a:r>
            <a:r>
              <a:rPr lang="en-US" sz="3000" b="1" i="1" dirty="0">
                <a:solidFill>
                  <a:schemeClr val="accent2">
                    <a:lumMod val="50000"/>
                  </a:schemeClr>
                </a:solidFill>
              </a:rPr>
              <a:t>R</a:t>
            </a:r>
            <a:r>
              <a:rPr lang="en-US" sz="3000" b="1" i="1" dirty="0" smtClean="0">
                <a:solidFill>
                  <a:schemeClr val="accent2">
                    <a:lumMod val="50000"/>
                  </a:schemeClr>
                </a:solidFill>
              </a:rPr>
              <a:t>egard – </a:t>
            </a:r>
          </a:p>
          <a:p>
            <a:pPr marL="0" indent="0">
              <a:buNone/>
            </a:pPr>
            <a:r>
              <a:rPr lang="en-US" i="1" dirty="0" smtClean="0">
                <a:solidFill>
                  <a:schemeClr val="accent2">
                    <a:lumMod val="50000"/>
                  </a:schemeClr>
                </a:solidFill>
              </a:rPr>
              <a:t>involves </a:t>
            </a:r>
            <a:r>
              <a:rPr lang="en-US" i="1" dirty="0">
                <a:solidFill>
                  <a:schemeClr val="accent2">
                    <a:lumMod val="50000"/>
                  </a:schemeClr>
                </a:solidFill>
              </a:rPr>
              <a:t>showing complete support and acceptance of a person no matter what that person says or does</a:t>
            </a:r>
            <a:r>
              <a:rPr lang="en-US" i="1" dirty="0" smtClean="0">
                <a:solidFill>
                  <a:schemeClr val="accent2">
                    <a:lumMod val="50000"/>
                  </a:schemeClr>
                </a:solidFill>
              </a:rPr>
              <a:t>.</a:t>
            </a:r>
          </a:p>
          <a:p>
            <a:pPr marL="274320" lvl="1" indent="0" algn="r">
              <a:buNone/>
            </a:pPr>
            <a:r>
              <a:rPr lang="en-US" i="1" dirty="0" smtClean="0">
                <a:solidFill>
                  <a:schemeClr val="accent2">
                    <a:lumMod val="50000"/>
                  </a:schemeClr>
                </a:solidFill>
              </a:rPr>
              <a:t>Carl Rogers</a:t>
            </a:r>
            <a:endParaRPr lang="en-US" i="1" dirty="0">
              <a:solidFill>
                <a:schemeClr val="accent2">
                  <a:lumMod val="50000"/>
                </a:schemeClr>
              </a:solidFill>
            </a:endParaRPr>
          </a:p>
        </p:txBody>
      </p:sp>
      <p:sp>
        <p:nvSpPr>
          <p:cNvPr id="5" name="Content Placeholder 4"/>
          <p:cNvSpPr>
            <a:spLocks noGrp="1"/>
          </p:cNvSpPr>
          <p:nvPr>
            <p:ph sz="quarter" idx="4294967295"/>
          </p:nvPr>
        </p:nvSpPr>
        <p:spPr>
          <a:xfrm>
            <a:off x="457200" y="2082240"/>
            <a:ext cx="4037012" cy="2333625"/>
          </a:xfrm>
        </p:spPr>
        <p:txBody>
          <a:bodyPr>
            <a:normAutofit fontScale="92500" lnSpcReduction="10000"/>
          </a:bodyPr>
          <a:lstStyle/>
          <a:p>
            <a:r>
              <a:rPr lang="en-US" sz="3200" dirty="0" smtClean="0">
                <a:solidFill>
                  <a:schemeClr val="accent6">
                    <a:lumMod val="50000"/>
                  </a:schemeClr>
                </a:solidFill>
              </a:rPr>
              <a:t>H</a:t>
            </a:r>
            <a:r>
              <a:rPr lang="en-US" dirty="0" smtClean="0"/>
              <a:t>elp with</a:t>
            </a:r>
          </a:p>
          <a:p>
            <a:r>
              <a:rPr lang="en-US" sz="2800" dirty="0" smtClean="0">
                <a:solidFill>
                  <a:schemeClr val="accent6">
                    <a:lumMod val="50000"/>
                  </a:schemeClr>
                </a:solidFill>
              </a:rPr>
              <a:t>U</a:t>
            </a:r>
            <a:r>
              <a:rPr lang="en-US" dirty="0" smtClean="0"/>
              <a:t>nconditional </a:t>
            </a:r>
          </a:p>
          <a:p>
            <a:r>
              <a:rPr lang="en-US" sz="2800" dirty="0">
                <a:solidFill>
                  <a:schemeClr val="accent6">
                    <a:lumMod val="50000"/>
                  </a:schemeClr>
                </a:solidFill>
              </a:rPr>
              <a:t>G</a:t>
            </a:r>
            <a:r>
              <a:rPr lang="en-US" dirty="0" smtClean="0"/>
              <a:t>uidance and Support</a:t>
            </a:r>
          </a:p>
          <a:p>
            <a:pPr marL="292608" lvl="1" indent="0" algn="r">
              <a:buNone/>
            </a:pPr>
            <a:r>
              <a:rPr lang="en-US" i="1" dirty="0" smtClean="0"/>
              <a:t>Anne Peters, MD, CDE</a:t>
            </a:r>
          </a:p>
          <a:p>
            <a:pPr marL="292608" lvl="1" indent="0" algn="r">
              <a:buNone/>
            </a:pPr>
            <a:r>
              <a:rPr lang="en-US" i="1" dirty="0" smtClean="0"/>
              <a:t>ADA Post Grad</a:t>
            </a:r>
            <a:endParaRPr lang="en-US" i="1" dirty="0"/>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05400" y="4428565"/>
            <a:ext cx="2706893" cy="1804595"/>
          </a:xfrm>
          <a:prstGeom prst="rect">
            <a:avLst/>
          </a:prstGeom>
        </p:spPr>
      </p:pic>
    </p:spTree>
    <p:custDataLst>
      <p:tags r:id="rId1"/>
    </p:custDataLst>
    <p:extLst>
      <p:ext uri="{BB962C8B-B14F-4D97-AF65-F5344CB8AC3E}">
        <p14:creationId xmlns:p14="http://schemas.microsoft.com/office/powerpoint/2010/main" val="29080016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1546" name="Rectangle 10"/>
          <p:cNvSpPr>
            <a:spLocks noGrp="1" noChangeArrowheads="1"/>
          </p:cNvSpPr>
          <p:nvPr>
            <p:ph type="title"/>
          </p:nvPr>
        </p:nvSpPr>
        <p:spPr/>
        <p:txBody>
          <a:bodyPr>
            <a:normAutofit fontScale="90000"/>
          </a:bodyPr>
          <a:lstStyle/>
          <a:p>
            <a:pPr eaLnBrk="1" hangingPunct="1">
              <a:defRPr/>
            </a:pPr>
            <a:r>
              <a:rPr lang="en-US" sz="6000" dirty="0"/>
              <a:t>Thank You</a:t>
            </a:r>
          </a:p>
        </p:txBody>
      </p:sp>
      <p:sp>
        <p:nvSpPr>
          <p:cNvPr id="5" name="Content Placeholder 4"/>
          <p:cNvSpPr>
            <a:spLocks noGrp="1"/>
          </p:cNvSpPr>
          <p:nvPr>
            <p:ph sz="quarter" idx="2"/>
          </p:nvPr>
        </p:nvSpPr>
        <p:spPr>
          <a:xfrm>
            <a:off x="3886200" y="1216152"/>
            <a:ext cx="4787646" cy="4937760"/>
          </a:xfrm>
        </p:spPr>
        <p:txBody>
          <a:bodyPr/>
          <a:lstStyle/>
          <a:p>
            <a:r>
              <a:rPr lang="fr-FR" dirty="0"/>
              <a:t>Questions?</a:t>
            </a:r>
          </a:p>
          <a:p>
            <a:r>
              <a:rPr lang="fr-FR" dirty="0" smtClean="0"/>
              <a:t>Email </a:t>
            </a:r>
            <a:r>
              <a:rPr lang="fr-FR" dirty="0"/>
              <a:t>bev@diabetesed.net</a:t>
            </a:r>
          </a:p>
          <a:p>
            <a:r>
              <a:rPr lang="fr-FR" dirty="0" smtClean="0"/>
              <a:t>Web  www.DiabetesEd.net</a:t>
            </a:r>
            <a:endParaRPr lang="fr-FR" dirty="0"/>
          </a:p>
          <a:p>
            <a:endParaRPr lang="en-US" dirty="0"/>
          </a:p>
        </p:txBody>
      </p:sp>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7200" y="1311998"/>
            <a:ext cx="3259667" cy="4889501"/>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114800" y="4343401"/>
            <a:ext cx="4302034" cy="1371600"/>
          </a:xfrm>
          <a:prstGeom prst="rect">
            <a:avLst/>
          </a:prstGeom>
        </p:spPr>
      </p:pic>
    </p:spTree>
    <p:custDataLst>
      <p:tags r:id="rId1"/>
    </p:custDataLst>
    <p:extLst>
      <p:ext uri="{BB962C8B-B14F-4D97-AF65-F5344CB8AC3E}">
        <p14:creationId xmlns:p14="http://schemas.microsoft.com/office/powerpoint/2010/main" val="1230839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Picture 2" descr="Gary Hal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2335744086"/>
      </p:ext>
    </p:extLst>
  </p:cSld>
  <p:clrMapOvr>
    <a:masterClrMapping/>
  </p:clrMapOvr>
  <p:transition>
    <p:random/>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defRPr/>
            </a:pPr>
            <a:r>
              <a:rPr lang="en-US" dirty="0" smtClean="0"/>
              <a:t>Type 1 Rates Increasing Globally</a:t>
            </a:r>
            <a:endParaRPr lang="en-US" dirty="0"/>
          </a:p>
        </p:txBody>
      </p:sp>
      <p:sp>
        <p:nvSpPr>
          <p:cNvPr id="3" name="Content Placeholder 2"/>
          <p:cNvSpPr>
            <a:spLocks noGrp="1"/>
          </p:cNvSpPr>
          <p:nvPr>
            <p:ph sz="quarter" idx="1"/>
          </p:nvPr>
        </p:nvSpPr>
        <p:spPr/>
        <p:txBody>
          <a:bodyPr/>
          <a:lstStyle/>
          <a:p>
            <a:pPr>
              <a:defRPr/>
            </a:pPr>
            <a:r>
              <a:rPr lang="en-US" dirty="0" smtClean="0"/>
              <a:t>23% rise </a:t>
            </a:r>
            <a:r>
              <a:rPr lang="en-US" dirty="0"/>
              <a:t>in type 1 diabetes </a:t>
            </a:r>
            <a:r>
              <a:rPr lang="en-US" dirty="0" smtClean="0"/>
              <a:t>incidence from 2001-2009</a:t>
            </a:r>
          </a:p>
          <a:p>
            <a:pPr>
              <a:defRPr/>
            </a:pPr>
            <a:r>
              <a:rPr lang="en-US" dirty="0" smtClean="0"/>
              <a:t>Why?</a:t>
            </a:r>
          </a:p>
          <a:p>
            <a:pPr lvl="1">
              <a:defRPr/>
            </a:pPr>
            <a:r>
              <a:rPr lang="en-US" dirty="0" smtClean="0"/>
              <a:t>Autoimmune disease rates increasing over all</a:t>
            </a:r>
          </a:p>
          <a:p>
            <a:pPr lvl="1">
              <a:defRPr/>
            </a:pPr>
            <a:r>
              <a:rPr lang="en-US" dirty="0" smtClean="0"/>
              <a:t>Changes in environmental exposure and gut bacteria?</a:t>
            </a:r>
          </a:p>
          <a:p>
            <a:pPr lvl="1">
              <a:defRPr/>
            </a:pPr>
            <a:r>
              <a:rPr lang="en-US" dirty="0" smtClean="0"/>
              <a:t>Hygiene hypothesis</a:t>
            </a:r>
          </a:p>
          <a:p>
            <a:pPr lvl="1">
              <a:defRPr/>
            </a:pPr>
            <a:r>
              <a:rPr lang="en-US" dirty="0" smtClean="0"/>
              <a:t>Obesity?</a:t>
            </a:r>
          </a:p>
          <a:p>
            <a:pPr marL="457200" lvl="1" indent="0">
              <a:buFont typeface="Wingdings" pitchFamily="2" charset="2"/>
              <a:buNone/>
              <a:defRPr/>
            </a:pPr>
            <a:r>
              <a:rPr lang="en-US" dirty="0" smtClean="0"/>
              <a:t> </a:t>
            </a:r>
            <a:endParaRPr lang="en-US" dirty="0"/>
          </a:p>
          <a:p>
            <a:pPr lvl="1">
              <a:defRPr/>
            </a:pPr>
            <a:endParaRPr lang="en-US" dirty="0"/>
          </a:p>
          <a:p>
            <a:pPr marL="457200" lvl="1" indent="0">
              <a:buFont typeface="Wingdings" pitchFamily="2" charset="2"/>
              <a:buNone/>
              <a:defRPr/>
            </a:pPr>
            <a:endParaRPr lang="en-US" dirty="0"/>
          </a:p>
        </p:txBody>
      </p:sp>
      <p:pic>
        <p:nvPicPr>
          <p:cNvPr id="7172" name="Picture 2" descr="C:\Users\bev\AppData\Local\Microsoft\Windows\Temporary Internet Files\Content.IE5\8BF83FHH\MP900437274[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8200" y="4267200"/>
            <a:ext cx="2409825" cy="192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7945078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8" name="Picture 2" descr="http://www.ucsf.edu/sites/default/files/fields/field_insert_file/news/type1diabetes_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99147" y="84053"/>
            <a:ext cx="5455251" cy="674892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763973" y="236479"/>
            <a:ext cx="5325598" cy="584775"/>
          </a:xfrm>
          <a:prstGeom prst="rect">
            <a:avLst/>
          </a:prstGeom>
          <a:solidFill>
            <a:schemeClr val="accent4"/>
          </a:solidFill>
        </p:spPr>
        <p:txBody>
          <a:bodyPr wrap="square" rtlCol="0">
            <a:spAutoFit/>
          </a:bodyPr>
          <a:lstStyle/>
          <a:p>
            <a:r>
              <a:rPr lang="en-US" sz="3200" dirty="0" smtClean="0">
                <a:latin typeface="Calibri" panose="020F0502020204030204" pitchFamily="34" charset="0"/>
              </a:rPr>
              <a:t>Type 1 Diabetes Facts </a:t>
            </a:r>
            <a:endParaRPr lang="en-US" sz="3200" dirty="0">
              <a:latin typeface="Calibri" panose="020F0502020204030204" pitchFamily="34" charset="0"/>
            </a:endParaRPr>
          </a:p>
        </p:txBody>
      </p:sp>
    </p:spTree>
    <p:custDataLst>
      <p:tags r:id="rId1"/>
    </p:custDataLst>
    <p:extLst>
      <p:ext uri="{BB962C8B-B14F-4D97-AF65-F5344CB8AC3E}">
        <p14:creationId xmlns:p14="http://schemas.microsoft.com/office/powerpoint/2010/main" val="40091694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7" name="Rectangle 3"/>
          <p:cNvSpPr>
            <a:spLocks noGrp="1" noChangeArrowheads="1"/>
          </p:cNvSpPr>
          <p:nvPr>
            <p:ph sz="quarter" idx="1"/>
          </p:nvPr>
        </p:nvSpPr>
        <p:spPr>
          <a:xfrm>
            <a:off x="213090" y="1371600"/>
            <a:ext cx="8229600" cy="6233160"/>
          </a:xfrm>
        </p:spPr>
        <p:txBody>
          <a:bodyPr lIns="90477" tIns="44445" rIns="90477" bIns="44445"/>
          <a:lstStyle/>
          <a:p>
            <a:pPr lvl="1" eaLnBrk="1" hangingPunct="1">
              <a:buFont typeface="Wingdings" pitchFamily="2" charset="2"/>
              <a:buChar char="Ø"/>
            </a:pPr>
            <a:r>
              <a:rPr lang="en-US" sz="2800" dirty="0">
                <a:solidFill>
                  <a:schemeClr val="tx1">
                    <a:lumMod val="95000"/>
                    <a:lumOff val="5000"/>
                  </a:schemeClr>
                </a:solidFill>
              </a:rPr>
              <a:t>Auto-immune pancreatic beta cells destruction </a:t>
            </a:r>
          </a:p>
          <a:p>
            <a:pPr lvl="1" eaLnBrk="1" hangingPunct="1">
              <a:buFont typeface="Wingdings" pitchFamily="2" charset="2"/>
              <a:buChar char="Ø"/>
            </a:pPr>
            <a:r>
              <a:rPr lang="en-US" sz="2800" dirty="0">
                <a:solidFill>
                  <a:schemeClr val="tx1">
                    <a:lumMod val="95000"/>
                    <a:lumOff val="5000"/>
                  </a:schemeClr>
                </a:solidFill>
              </a:rPr>
              <a:t>Most commonly expressed at age 10-14</a:t>
            </a:r>
          </a:p>
          <a:p>
            <a:pPr lvl="1" eaLnBrk="1" hangingPunct="1">
              <a:buFont typeface="Wingdings" pitchFamily="2" charset="2"/>
              <a:buChar char="Ø"/>
            </a:pPr>
            <a:r>
              <a:rPr lang="en-US" sz="2800" dirty="0" smtClean="0">
                <a:solidFill>
                  <a:schemeClr val="tx1">
                    <a:lumMod val="95000"/>
                    <a:lumOff val="5000"/>
                  </a:schemeClr>
                </a:solidFill>
              </a:rPr>
              <a:t>Insulin </a:t>
            </a:r>
            <a:r>
              <a:rPr lang="en-US" sz="2800" dirty="0">
                <a:solidFill>
                  <a:schemeClr val="tx1">
                    <a:lumMod val="95000"/>
                    <a:lumOff val="5000"/>
                  </a:schemeClr>
                </a:solidFill>
              </a:rPr>
              <a:t>sensitive (require 0.5 - 1.0 units/kg/day</a:t>
            </a:r>
            <a:r>
              <a:rPr lang="en-US" sz="2800" dirty="0" smtClean="0">
                <a:solidFill>
                  <a:schemeClr val="tx1">
                    <a:lumMod val="95000"/>
                    <a:lumOff val="5000"/>
                  </a:schemeClr>
                </a:solidFill>
              </a:rPr>
              <a:t>)</a:t>
            </a:r>
          </a:p>
          <a:p>
            <a:pPr lvl="1" eaLnBrk="1" hangingPunct="1">
              <a:buFont typeface="Wingdings" pitchFamily="2" charset="2"/>
              <a:buChar char="Ø"/>
            </a:pPr>
            <a:endParaRPr lang="en-US" sz="2800" dirty="0">
              <a:solidFill>
                <a:schemeClr val="tx1">
                  <a:lumMod val="95000"/>
                  <a:lumOff val="5000"/>
                </a:schemeClr>
              </a:solidFill>
            </a:endParaRPr>
          </a:p>
          <a:p>
            <a:pPr lvl="1" eaLnBrk="1" hangingPunct="1">
              <a:lnSpc>
                <a:spcPct val="90000"/>
              </a:lnSpc>
              <a:buFont typeface="Wingdings" pitchFamily="2" charset="2"/>
              <a:buBlip>
                <a:blip r:embed="rId4"/>
              </a:buBlip>
            </a:pPr>
            <a:r>
              <a:rPr lang="en-US" sz="2800" dirty="0" smtClean="0">
                <a:solidFill>
                  <a:schemeClr val="tx1">
                    <a:lumMod val="95000"/>
                    <a:lumOff val="5000"/>
                  </a:schemeClr>
                </a:solidFill>
              </a:rPr>
              <a:t>Combo of genes and environment:</a:t>
            </a:r>
          </a:p>
          <a:p>
            <a:pPr lvl="2" eaLnBrk="1" hangingPunct="1">
              <a:lnSpc>
                <a:spcPct val="90000"/>
              </a:lnSpc>
              <a:buFont typeface="Wingdings" pitchFamily="2" charset="2"/>
              <a:buBlip>
                <a:blip r:embed="rId4"/>
              </a:buBlip>
            </a:pPr>
            <a:r>
              <a:rPr lang="en-US" sz="2800" dirty="0" smtClean="0"/>
              <a:t>Autoimmunity tends to run in families</a:t>
            </a:r>
          </a:p>
          <a:p>
            <a:pPr lvl="2" eaLnBrk="1" hangingPunct="1">
              <a:lnSpc>
                <a:spcPct val="90000"/>
              </a:lnSpc>
              <a:buFont typeface="Wingdings" pitchFamily="2" charset="2"/>
              <a:buBlip>
                <a:blip r:embed="rId4"/>
              </a:buBlip>
            </a:pPr>
            <a:r>
              <a:rPr lang="en-US" sz="2800" dirty="0" smtClean="0"/>
              <a:t>Higher rates in non breastfed infants</a:t>
            </a:r>
          </a:p>
          <a:p>
            <a:pPr lvl="2" eaLnBrk="1" hangingPunct="1">
              <a:lnSpc>
                <a:spcPct val="90000"/>
              </a:lnSpc>
              <a:buFont typeface="Wingdings" pitchFamily="2" charset="2"/>
              <a:buBlip>
                <a:blip r:embed="rId5"/>
              </a:buBlip>
            </a:pPr>
            <a:r>
              <a:rPr lang="en-US" sz="2800" dirty="0" smtClean="0"/>
              <a:t>Viral triggers: congenital rubella, </a:t>
            </a:r>
            <a:r>
              <a:rPr lang="en-US" sz="2800" dirty="0" err="1" smtClean="0"/>
              <a:t>coxsackie</a:t>
            </a:r>
            <a:r>
              <a:rPr lang="en-US" sz="2800" dirty="0" smtClean="0"/>
              <a:t> virus B, cytomegalovirus, adenovirus and mumps</a:t>
            </a:r>
            <a:r>
              <a:rPr lang="en-US" sz="3200" dirty="0" smtClean="0"/>
              <a:t>.</a:t>
            </a:r>
          </a:p>
          <a:p>
            <a:pPr lvl="1" eaLnBrk="1" hangingPunct="1">
              <a:lnSpc>
                <a:spcPct val="90000"/>
              </a:lnSpc>
              <a:buFont typeface="Wingdings" pitchFamily="2" charset="2"/>
              <a:buBlip>
                <a:blip r:embed="rId6"/>
              </a:buBlip>
            </a:pPr>
            <a:endParaRPr lang="en-US" sz="3200" dirty="0" smtClean="0"/>
          </a:p>
        </p:txBody>
      </p:sp>
      <p:pic>
        <p:nvPicPr>
          <p:cNvPr id="2" name="Picture 1"/>
          <p:cNvPicPr>
            <a:picLocks noChangeAspect="1"/>
          </p:cNvPicPr>
          <p:nvPr/>
        </p:nvPicPr>
        <p:blipFill>
          <a:blip r:embed="rId7"/>
          <a:stretch>
            <a:fillRect/>
          </a:stretch>
        </p:blipFill>
        <p:spPr>
          <a:xfrm>
            <a:off x="228600" y="152400"/>
            <a:ext cx="8230313" cy="993734"/>
          </a:xfrm>
          <a:prstGeom prst="rect">
            <a:avLst/>
          </a:prstGeom>
        </p:spPr>
      </p:pic>
      <p:sp>
        <p:nvSpPr>
          <p:cNvPr id="47106" name="Rectangle 2"/>
          <p:cNvSpPr>
            <a:spLocks noGrp="1" noChangeArrowheads="1"/>
          </p:cNvSpPr>
          <p:nvPr>
            <p:ph type="title"/>
          </p:nvPr>
        </p:nvSpPr>
        <p:spPr>
          <a:xfrm>
            <a:off x="253589" y="155534"/>
            <a:ext cx="8229600" cy="990600"/>
          </a:xfrm>
          <a:noFill/>
        </p:spPr>
        <p:txBody>
          <a:bodyPr lIns="90477" tIns="44445" rIns="90477" bIns="44445" anchor="b">
            <a:normAutofit fontScale="90000"/>
          </a:bodyPr>
          <a:lstStyle/>
          <a:p>
            <a:pPr eaLnBrk="1" hangingPunct="1">
              <a:buFont typeface="Wingdings" pitchFamily="2" charset="2"/>
              <a:buNone/>
            </a:pPr>
            <a:r>
              <a:rPr lang="en-US" sz="3600" dirty="0" smtClean="0"/>
              <a:t>Type 1 – 10% of all Diabetes</a:t>
            </a:r>
            <a:br>
              <a:rPr lang="en-US" sz="3600" dirty="0" smtClean="0"/>
            </a:br>
            <a:r>
              <a:rPr lang="en-US" sz="3600" dirty="0" smtClean="0"/>
              <a:t>Genetics and Risk Factors</a:t>
            </a:r>
          </a:p>
        </p:txBody>
      </p:sp>
    </p:spTree>
    <p:custDataLst>
      <p:tags r:id="rId1"/>
    </p:custDataLst>
    <p:extLst>
      <p:ext uri="{BB962C8B-B14F-4D97-AF65-F5344CB8AC3E}">
        <p14:creationId xmlns:p14="http://schemas.microsoft.com/office/powerpoint/2010/main" val="3204086630"/>
      </p:ext>
    </p:extLst>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Rectangle 2"/>
          <p:cNvSpPr>
            <a:spLocks noGrp="1" noChangeArrowheads="1"/>
          </p:cNvSpPr>
          <p:nvPr>
            <p:ph type="title"/>
          </p:nvPr>
        </p:nvSpPr>
        <p:spPr/>
        <p:txBody>
          <a:bodyPr>
            <a:normAutofit/>
          </a:bodyPr>
          <a:lstStyle/>
          <a:p>
            <a:pPr eaLnBrk="1" hangingPunct="1"/>
            <a:r>
              <a:rPr lang="en-US" sz="4000" smtClean="0"/>
              <a:t>Incidence of Type 1 in Youth 	</a:t>
            </a:r>
          </a:p>
        </p:txBody>
      </p:sp>
      <p:graphicFrame>
        <p:nvGraphicFramePr>
          <p:cNvPr id="1026" name="Object 1024"/>
          <p:cNvGraphicFramePr>
            <a:graphicFrameLocks noGrp="1" noChangeAspect="1"/>
          </p:cNvGraphicFramePr>
          <p:nvPr>
            <p:ph sz="quarter" idx="1"/>
            <p:extLst>
              <p:ext uri="{D42A27DB-BD31-4B8C-83A1-F6EECF244321}">
                <p14:modId xmlns:p14="http://schemas.microsoft.com/office/powerpoint/2010/main" val="434909183"/>
              </p:ext>
            </p:extLst>
          </p:nvPr>
        </p:nvGraphicFramePr>
        <p:xfrm>
          <a:off x="990600" y="1371600"/>
          <a:ext cx="2255837" cy="3429000"/>
        </p:xfrm>
        <a:graphic>
          <a:graphicData uri="http://schemas.openxmlformats.org/presentationml/2006/ole">
            <mc:AlternateContent xmlns:mc="http://schemas.openxmlformats.org/markup-compatibility/2006">
              <mc:Choice xmlns:v="urn:schemas-microsoft-com:vml" Requires="v">
                <p:oleObj spid="_x0000_s52301" name="Clip" r:id="rId5" imgW="2255238" imgH="3429297" progId="MS_ClipArt_Gallery.2">
                  <p:embed/>
                </p:oleObj>
              </mc:Choice>
              <mc:Fallback>
                <p:oleObj name="Clip" r:id="rId5" imgW="2255238" imgH="3429297" progId="MS_ClipArt_Gallery.2">
                  <p:embed/>
                  <p:pic>
                    <p:nvPicPr>
                      <p:cNvPr id="0" name=""/>
                      <p:cNvPicPr>
                        <a:picLocks noGrp="1"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90600" y="1371600"/>
                        <a:ext cx="2255837" cy="3429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506307" name="Rectangle 3"/>
          <p:cNvSpPr>
            <a:spLocks noGrp="1" noChangeArrowheads="1"/>
          </p:cNvSpPr>
          <p:nvPr>
            <p:ph type="body" sz="half" idx="4294967295"/>
          </p:nvPr>
        </p:nvSpPr>
        <p:spPr>
          <a:xfrm>
            <a:off x="3759200" y="1295400"/>
            <a:ext cx="5384800" cy="5029200"/>
          </a:xfrm>
        </p:spPr>
        <p:txBody>
          <a:bodyPr>
            <a:normAutofit/>
          </a:bodyPr>
          <a:lstStyle/>
          <a:p>
            <a:r>
              <a:rPr lang="en-US" sz="2800" b="1" dirty="0"/>
              <a:t>General Pop 0.3% </a:t>
            </a:r>
            <a:endParaRPr lang="en-US" sz="2800" dirty="0"/>
          </a:p>
          <a:p>
            <a:r>
              <a:rPr lang="en-US" sz="2800" b="1" dirty="0"/>
              <a:t>Sibling 4% </a:t>
            </a:r>
            <a:endParaRPr lang="en-US" sz="2800" dirty="0"/>
          </a:p>
          <a:p>
            <a:r>
              <a:rPr lang="en-US" sz="2800" b="1" dirty="0"/>
              <a:t>Mother 2-3% </a:t>
            </a:r>
            <a:endParaRPr lang="en-US" sz="2800" dirty="0"/>
          </a:p>
          <a:p>
            <a:r>
              <a:rPr lang="en-US" sz="2800" b="1" dirty="0"/>
              <a:t>Father 6-8% </a:t>
            </a:r>
            <a:endParaRPr lang="en-US" sz="2800" dirty="0"/>
          </a:p>
          <a:p>
            <a:pPr eaLnBrk="1" hangingPunct="1">
              <a:defRPr/>
            </a:pPr>
            <a:r>
              <a:rPr lang="en-US" sz="2800" dirty="0" smtClean="0">
                <a:solidFill>
                  <a:schemeClr val="tx2">
                    <a:lumMod val="75000"/>
                  </a:schemeClr>
                </a:solidFill>
              </a:rPr>
              <a:t>Rate doubling every 20 yrs</a:t>
            </a:r>
          </a:p>
          <a:p>
            <a:pPr eaLnBrk="1" hangingPunct="1">
              <a:defRPr/>
            </a:pPr>
            <a:r>
              <a:rPr lang="en-US" sz="2800" dirty="0" smtClean="0">
                <a:solidFill>
                  <a:schemeClr val="tx2">
                    <a:lumMod val="75000"/>
                  </a:schemeClr>
                </a:solidFill>
              </a:rPr>
              <a:t>Many trials underway to detect and prevent (Trial Net)</a:t>
            </a:r>
          </a:p>
        </p:txBody>
      </p:sp>
    </p:spTree>
    <p:custDataLst>
      <p:tags r:id="rId2"/>
    </p:custDataLst>
    <p:extLst>
      <p:ext uri="{BB962C8B-B14F-4D97-AF65-F5344CB8AC3E}">
        <p14:creationId xmlns:p14="http://schemas.microsoft.com/office/powerpoint/2010/main" val="348370770"/>
      </p:ext>
    </p:extLst>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defRPr/>
            </a:pPr>
            <a:r>
              <a:rPr lang="en-US" dirty="0" smtClean="0"/>
              <a:t>Autoantibodies </a:t>
            </a:r>
            <a:r>
              <a:rPr lang="en-US" dirty="0" err="1" smtClean="0"/>
              <a:t>Assoc</a:t>
            </a:r>
            <a:r>
              <a:rPr lang="en-US" dirty="0" smtClean="0"/>
              <a:t> w/ Type 1</a:t>
            </a:r>
            <a:endParaRPr lang="en-US" dirty="0"/>
          </a:p>
        </p:txBody>
      </p:sp>
      <p:sp>
        <p:nvSpPr>
          <p:cNvPr id="3" name="Content Placeholder 2"/>
          <p:cNvSpPr>
            <a:spLocks noGrp="1"/>
          </p:cNvSpPr>
          <p:nvPr>
            <p:ph sz="quarter" idx="1"/>
          </p:nvPr>
        </p:nvSpPr>
        <p:spPr/>
        <p:txBody>
          <a:bodyPr/>
          <a:lstStyle/>
          <a:p>
            <a:pPr marL="0" indent="0">
              <a:buClr>
                <a:srgbClr val="FF0000"/>
              </a:buClr>
              <a:buFont typeface="Wingdings" pitchFamily="2" charset="2"/>
              <a:buNone/>
              <a:defRPr/>
            </a:pPr>
            <a:r>
              <a:rPr lang="en-US" b="1" dirty="0" smtClean="0"/>
              <a:t> </a:t>
            </a:r>
            <a:r>
              <a:rPr lang="en-US" dirty="0" smtClean="0"/>
              <a:t>Panel </a:t>
            </a:r>
            <a:r>
              <a:rPr lang="en-US" dirty="0"/>
              <a:t>of autoantibodies</a:t>
            </a:r>
            <a:r>
              <a:rPr lang="en-US" b="1" dirty="0"/>
              <a:t> </a:t>
            </a:r>
            <a:r>
              <a:rPr lang="en-US" b="1" dirty="0" smtClean="0"/>
              <a:t>–</a:t>
            </a:r>
            <a:r>
              <a:rPr lang="en-US" sz="2400" b="1" dirty="0" smtClean="0"/>
              <a:t>  </a:t>
            </a:r>
          </a:p>
          <a:p>
            <a:pPr marL="1030287" lvl="1" indent="-457200">
              <a:buClr>
                <a:srgbClr val="FF0000"/>
              </a:buClr>
              <a:defRPr/>
            </a:pPr>
            <a:r>
              <a:rPr lang="en-US" dirty="0" smtClean="0"/>
              <a:t>GAD65 - </a:t>
            </a:r>
            <a:r>
              <a:rPr lang="en-US" dirty="0"/>
              <a:t>Glutamic acid decarboxylase </a:t>
            </a:r>
            <a:r>
              <a:rPr lang="en-US" dirty="0" smtClean="0"/>
              <a:t>– </a:t>
            </a:r>
          </a:p>
          <a:p>
            <a:pPr marL="1030287" lvl="1" indent="-457200">
              <a:buClr>
                <a:srgbClr val="FF0000"/>
              </a:buClr>
              <a:defRPr/>
            </a:pPr>
            <a:r>
              <a:rPr lang="en-US" dirty="0" smtClean="0"/>
              <a:t>ICA - Islet Cell Cytoplasmic Autoantibodies</a:t>
            </a:r>
          </a:p>
          <a:p>
            <a:pPr marL="1030287" lvl="1" indent="-457200">
              <a:buClr>
                <a:srgbClr val="FF0000"/>
              </a:buClr>
              <a:defRPr/>
            </a:pPr>
            <a:r>
              <a:rPr lang="en-US" dirty="0" smtClean="0"/>
              <a:t>IAA </a:t>
            </a:r>
            <a:r>
              <a:rPr lang="en-US" dirty="0"/>
              <a:t>- Insulin </a:t>
            </a:r>
            <a:r>
              <a:rPr lang="en-US" dirty="0" smtClean="0"/>
              <a:t>Autoantibodies</a:t>
            </a:r>
          </a:p>
          <a:p>
            <a:pPr>
              <a:defRPr/>
            </a:pPr>
            <a:endParaRPr lang="en-US" dirty="0"/>
          </a:p>
        </p:txBody>
      </p:sp>
      <p:pic>
        <p:nvPicPr>
          <p:cNvPr id="2662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76106" y="3571012"/>
            <a:ext cx="2668587" cy="2663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11302715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CDC Announces</a:t>
            </a:r>
          </a:p>
        </p:txBody>
      </p:sp>
      <p:sp>
        <p:nvSpPr>
          <p:cNvPr id="1885187" name="Rectangle 3"/>
          <p:cNvSpPr>
            <a:spLocks noGrp="1" noChangeArrowheads="1"/>
          </p:cNvSpPr>
          <p:nvPr>
            <p:ph sz="quarter" idx="1"/>
          </p:nvPr>
        </p:nvSpPr>
        <p:spPr>
          <a:xfrm>
            <a:off x="4645152" y="1219200"/>
            <a:ext cx="4041648" cy="4937760"/>
          </a:xfrm>
        </p:spPr>
        <p:txBody>
          <a:bodyPr>
            <a:normAutofit fontScale="92500"/>
          </a:bodyPr>
          <a:lstStyle/>
          <a:p>
            <a:pPr eaLnBrk="1" hangingPunct="1">
              <a:buFont typeface="Wingdings" pitchFamily="2" charset="2"/>
              <a:buNone/>
            </a:pPr>
            <a:endParaRPr lang="en-US" sz="2800" dirty="0"/>
          </a:p>
          <a:p>
            <a:pPr algn="ctr" eaLnBrk="1" hangingPunct="1">
              <a:buFont typeface="Wingdings" pitchFamily="2" charset="2"/>
              <a:buNone/>
            </a:pPr>
            <a:r>
              <a:rPr lang="en-US" sz="4800" dirty="0"/>
              <a:t>35% of Americans will have Diabetes by 2050</a:t>
            </a:r>
            <a:endParaRPr lang="en-US" sz="4400" dirty="0"/>
          </a:p>
          <a:p>
            <a:pPr algn="ctr" eaLnBrk="1" hangingPunct="1">
              <a:buFont typeface="Wingdings" pitchFamily="2" charset="2"/>
              <a:buNone/>
            </a:pPr>
            <a:endParaRPr lang="en-US" sz="2000" i="1" dirty="0">
              <a:solidFill>
                <a:schemeClr val="hlink"/>
              </a:solidFill>
            </a:endParaRPr>
          </a:p>
          <a:p>
            <a:pPr algn="r" eaLnBrk="1" hangingPunct="1">
              <a:buFont typeface="Wingdings" pitchFamily="2" charset="2"/>
              <a:buNone/>
            </a:pPr>
            <a:r>
              <a:rPr lang="en-US" sz="1600" i="1" dirty="0"/>
              <a:t>Boyle, Thompson, Barker, Williamson </a:t>
            </a:r>
          </a:p>
          <a:p>
            <a:pPr algn="r" eaLnBrk="1" hangingPunct="1">
              <a:buFont typeface="Wingdings" pitchFamily="2" charset="2"/>
              <a:buNone/>
            </a:pPr>
            <a:r>
              <a:rPr lang="en-US" sz="1600" i="1" dirty="0"/>
              <a:t>2010, Oct 22:8(1)29</a:t>
            </a:r>
          </a:p>
          <a:p>
            <a:pPr algn="r" eaLnBrk="1" hangingPunct="1">
              <a:buFont typeface="Wingdings" pitchFamily="2" charset="2"/>
              <a:buNone/>
            </a:pPr>
            <a:r>
              <a:rPr lang="en-US" sz="1600" i="1" dirty="0"/>
              <a:t>www.pophealthmetrics.co</a:t>
            </a:r>
            <a:r>
              <a:rPr lang="en-US" sz="2000" i="1" dirty="0"/>
              <a:t>m</a:t>
            </a:r>
          </a:p>
        </p:txBody>
      </p:sp>
      <p:pic>
        <p:nvPicPr>
          <p:cNvPr id="24580" name="Picture 4" descr="j0351647[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43000" y="1057807"/>
            <a:ext cx="3124200" cy="5122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9180662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a:xfrm>
            <a:off x="457200" y="152400"/>
            <a:ext cx="8229600" cy="1295400"/>
          </a:xfrm>
        </p:spPr>
        <p:txBody>
          <a:bodyPr>
            <a:normAutofit fontScale="90000"/>
          </a:bodyPr>
          <a:lstStyle/>
          <a:p>
            <a:pPr eaLnBrk="1" hangingPunct="1"/>
            <a:r>
              <a:rPr lang="en-US" dirty="0" smtClean="0"/>
              <a:t>Type 1 Diabetes Associated with other immune conditions</a:t>
            </a:r>
          </a:p>
        </p:txBody>
      </p:sp>
      <p:sp>
        <p:nvSpPr>
          <p:cNvPr id="1665027" name="Rectangle 3"/>
          <p:cNvSpPr>
            <a:spLocks noGrp="1" noChangeArrowheads="1"/>
          </p:cNvSpPr>
          <p:nvPr>
            <p:ph sz="quarter" idx="1"/>
          </p:nvPr>
        </p:nvSpPr>
        <p:spPr>
          <a:xfrm>
            <a:off x="457200" y="1752600"/>
            <a:ext cx="8229600" cy="4404360"/>
          </a:xfrm>
        </p:spPr>
        <p:txBody>
          <a:bodyPr/>
          <a:lstStyle/>
          <a:p>
            <a:pPr eaLnBrk="1" hangingPunct="1">
              <a:defRPr/>
            </a:pPr>
            <a:r>
              <a:rPr lang="en-US" dirty="0" smtClean="0"/>
              <a:t>Celiac disease (gluten intolerance)</a:t>
            </a:r>
          </a:p>
          <a:p>
            <a:pPr eaLnBrk="1" hangingPunct="1">
              <a:defRPr/>
            </a:pPr>
            <a:r>
              <a:rPr lang="en-US" dirty="0" smtClean="0"/>
              <a:t>Thyroid disease</a:t>
            </a:r>
          </a:p>
          <a:p>
            <a:pPr eaLnBrk="1" hangingPunct="1">
              <a:defRPr/>
            </a:pPr>
            <a:r>
              <a:rPr lang="en-US" dirty="0" smtClean="0"/>
              <a:t>Addison’s Disease</a:t>
            </a:r>
          </a:p>
          <a:p>
            <a:pPr eaLnBrk="1" hangingPunct="1">
              <a:defRPr/>
            </a:pPr>
            <a:r>
              <a:rPr lang="en-US" dirty="0" smtClean="0"/>
              <a:t>Rheumatoid arthritis</a:t>
            </a:r>
          </a:p>
          <a:p>
            <a:pPr eaLnBrk="1" hangingPunct="1">
              <a:defRPr/>
            </a:pPr>
            <a:r>
              <a:rPr lang="en-US" dirty="0" smtClean="0"/>
              <a:t>Other</a:t>
            </a:r>
          </a:p>
          <a:p>
            <a:pPr eaLnBrk="1" hangingPunct="1">
              <a:defRPr/>
            </a:pPr>
            <a:endParaRPr lang="en-US" dirty="0" smtClean="0"/>
          </a:p>
        </p:txBody>
      </p:sp>
      <p:pic>
        <p:nvPicPr>
          <p:cNvPr id="29700" name="Picture 4" descr="C:\Users\Beverly\AppData\Local\Microsoft\Windows\Temporary Internet Files\Content.IE5\DMXEH1SJ\MPj04387370000[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57800" y="3352800"/>
            <a:ext cx="2152650" cy="287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6450680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Title 6"/>
          <p:cNvSpPr>
            <a:spLocks noGrp="1"/>
          </p:cNvSpPr>
          <p:nvPr>
            <p:ph type="title"/>
          </p:nvPr>
        </p:nvSpPr>
        <p:spPr>
          <a:xfrm>
            <a:off x="303297" y="184150"/>
            <a:ext cx="8229600" cy="990600"/>
          </a:xfrm>
        </p:spPr>
        <p:txBody>
          <a:bodyPr>
            <a:normAutofit/>
          </a:bodyPr>
          <a:lstStyle/>
          <a:p>
            <a:r>
              <a:rPr lang="en-US" dirty="0" smtClean="0"/>
              <a:t>What Does Type 1 Look Like?</a:t>
            </a:r>
          </a:p>
        </p:txBody>
      </p:sp>
      <p:pic>
        <p:nvPicPr>
          <p:cNvPr id="56323" name="Picture 2" descr="http://0.tqn.com/d/type1diabetes/1/0/R/2/-/-/Bret-Michaels---Ethan-Miller---Image-Entertainment---Getty---107365749.jpg"/>
          <p:cNvPicPr>
            <a:picLocks noGrp="1" noChangeAspect="1" noChangeArrowheads="1"/>
          </p:cNvPicPr>
          <p:nvPr>
            <p:ph sz="quarter" idx="1"/>
          </p:nvPr>
        </p:nvPicPr>
        <p:blipFill>
          <a:blip r:embed="rId3" cstate="print">
            <a:extLst>
              <a:ext uri="{28A0092B-C50C-407E-A947-70E740481C1C}">
                <a14:useLocalDpi xmlns:a14="http://schemas.microsoft.com/office/drawing/2010/main" val="0"/>
              </a:ext>
            </a:extLst>
          </a:blip>
          <a:stretch>
            <a:fillRect/>
          </a:stretch>
        </p:blipFill>
        <p:spPr>
          <a:xfrm>
            <a:off x="7381285" y="1962752"/>
            <a:ext cx="1258824" cy="1810512"/>
          </a:xfrm>
        </p:spPr>
      </p:pic>
      <p:pic>
        <p:nvPicPr>
          <p:cNvPr id="56324" name="Picture 6" descr="http://3.bp.blogspot.com/-UQZ2OA6f47s/Tykl1O-7_lI/AAAAAAAAG94/iKQfSynUjIs/s320/Nick+Jonas_0.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93356" y="1862644"/>
            <a:ext cx="228600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25" name="Picture 10" descr="Mary Tyler Moor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1274" y="1480344"/>
            <a:ext cx="1341438"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26" name="Picture 12" descr="Sonia Sotomayo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09302" y="3149373"/>
            <a:ext cx="1676400" cy="209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27" name="Rectangle 8"/>
          <p:cNvSpPr>
            <a:spLocks noChangeArrowheads="1"/>
          </p:cNvSpPr>
          <p:nvPr/>
        </p:nvSpPr>
        <p:spPr bwMode="auto">
          <a:xfrm>
            <a:off x="5309302" y="5215252"/>
            <a:ext cx="28003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tx2"/>
              </a:buClr>
              <a:buSzPct val="60000"/>
              <a:buFont typeface="Wingdings" panose="05000000000000000000" pitchFamily="2" charset="2"/>
              <a:buBlip>
                <a:blip r:embed="rId7"/>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8"/>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9"/>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0"/>
              </a:buBlip>
              <a:defRPr sz="3200">
                <a:solidFill>
                  <a:schemeClr val="tx1"/>
                </a:solidFill>
                <a:latin typeface="Tahoma" panose="020B0604030504040204" pitchFamily="34" charset="0"/>
              </a:defRPr>
            </a:lvl4pPr>
            <a:lvl5pPr marL="2057400" indent="-228600">
              <a:spcBef>
                <a:spcPct val="20000"/>
              </a:spcBef>
              <a:buClr>
                <a:schemeClr val="tx1"/>
              </a:buClr>
              <a:buBlip>
                <a:blip r:embed="rId10"/>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0"/>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0"/>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0"/>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0"/>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2400" dirty="0">
                <a:latin typeface="Arial" panose="020B0604020202020204" pitchFamily="34" charset="0"/>
              </a:rPr>
              <a:t>Justice Sonia Sotomayor </a:t>
            </a:r>
          </a:p>
        </p:txBody>
      </p:sp>
      <p:sp>
        <p:nvSpPr>
          <p:cNvPr id="56328" name="Rectangle 13"/>
          <p:cNvSpPr>
            <a:spLocks noChangeArrowheads="1"/>
          </p:cNvSpPr>
          <p:nvPr/>
        </p:nvSpPr>
        <p:spPr bwMode="auto">
          <a:xfrm>
            <a:off x="0" y="-184150"/>
            <a:ext cx="31273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lr>
                <a:schemeClr val="tx2"/>
              </a:buClr>
              <a:buSzPct val="60000"/>
              <a:buFont typeface="Wingdings" panose="05000000000000000000" pitchFamily="2" charset="2"/>
              <a:buBlip>
                <a:blip r:embed="rId7"/>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8"/>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9"/>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0"/>
              </a:buBlip>
              <a:defRPr sz="3200">
                <a:solidFill>
                  <a:schemeClr val="tx1"/>
                </a:solidFill>
                <a:latin typeface="Tahoma" panose="020B0604030504040204" pitchFamily="34" charset="0"/>
              </a:defRPr>
            </a:lvl4pPr>
            <a:lvl5pPr marL="2057400" indent="-228600">
              <a:spcBef>
                <a:spcPct val="20000"/>
              </a:spcBef>
              <a:buClr>
                <a:schemeClr val="tx1"/>
              </a:buClr>
              <a:buBlip>
                <a:blip r:embed="rId10"/>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0"/>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0"/>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0"/>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0"/>
              </a:buBlip>
              <a:defRPr sz="3200">
                <a:solidFill>
                  <a:schemeClr val="tx1"/>
                </a:solidFill>
                <a:latin typeface="Tahoma" panose="020B0604030504040204" pitchFamily="34" charset="0"/>
              </a:defRPr>
            </a:lvl9pPr>
          </a:lstStyle>
          <a:p>
            <a:pPr>
              <a:spcBef>
                <a:spcPct val="0"/>
              </a:spcBef>
              <a:buClrTx/>
              <a:buSzTx/>
              <a:buFontTx/>
              <a:buNone/>
            </a:pPr>
            <a:r>
              <a:rPr lang="en-US" sz="2400">
                <a:latin typeface="Arial" panose="020B0604020202020204" pitchFamily="34" charset="0"/>
              </a:rPr>
              <a:t>  </a:t>
            </a:r>
          </a:p>
        </p:txBody>
      </p:sp>
      <p:sp>
        <p:nvSpPr>
          <p:cNvPr id="56329" name="Rectangle 11"/>
          <p:cNvSpPr>
            <a:spLocks noChangeArrowheads="1"/>
          </p:cNvSpPr>
          <p:nvPr/>
        </p:nvSpPr>
        <p:spPr bwMode="auto">
          <a:xfrm>
            <a:off x="7381285" y="1272340"/>
            <a:ext cx="15240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2"/>
              </a:buClr>
              <a:buSzPct val="60000"/>
              <a:buFont typeface="Wingdings" panose="05000000000000000000" pitchFamily="2" charset="2"/>
              <a:buBlip>
                <a:blip r:embed="rId7"/>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8"/>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9"/>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0"/>
              </a:buBlip>
              <a:defRPr sz="3200">
                <a:solidFill>
                  <a:schemeClr val="tx1"/>
                </a:solidFill>
                <a:latin typeface="Tahoma" panose="020B0604030504040204" pitchFamily="34" charset="0"/>
              </a:defRPr>
            </a:lvl4pPr>
            <a:lvl5pPr marL="2057400" indent="-228600">
              <a:spcBef>
                <a:spcPct val="20000"/>
              </a:spcBef>
              <a:buClr>
                <a:schemeClr val="tx1"/>
              </a:buClr>
              <a:buBlip>
                <a:blip r:embed="rId10"/>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0"/>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0"/>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0"/>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0"/>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2000" b="1" dirty="0">
                <a:latin typeface="Arial" panose="020B0604020202020204" pitchFamily="34" charset="0"/>
              </a:rPr>
              <a:t>Bret Michaels</a:t>
            </a:r>
            <a:r>
              <a:rPr lang="en-US" sz="2000" dirty="0">
                <a:latin typeface="Arial" panose="020B0604020202020204" pitchFamily="34" charset="0"/>
              </a:rPr>
              <a:t> </a:t>
            </a:r>
          </a:p>
        </p:txBody>
      </p:sp>
      <p:sp>
        <p:nvSpPr>
          <p:cNvPr id="56330" name="Rectangle 12"/>
          <p:cNvSpPr>
            <a:spLocks noChangeArrowheads="1"/>
          </p:cNvSpPr>
          <p:nvPr/>
        </p:nvSpPr>
        <p:spPr bwMode="auto">
          <a:xfrm>
            <a:off x="351420" y="3109913"/>
            <a:ext cx="22098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2"/>
              </a:buClr>
              <a:buSzPct val="60000"/>
              <a:buFont typeface="Wingdings" panose="05000000000000000000" pitchFamily="2" charset="2"/>
              <a:buBlip>
                <a:blip r:embed="rId7"/>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8"/>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9"/>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0"/>
              </a:buBlip>
              <a:defRPr sz="3200">
                <a:solidFill>
                  <a:schemeClr val="tx1"/>
                </a:solidFill>
                <a:latin typeface="Tahoma" panose="020B0604030504040204" pitchFamily="34" charset="0"/>
              </a:defRPr>
            </a:lvl4pPr>
            <a:lvl5pPr marL="2057400" indent="-228600">
              <a:spcBef>
                <a:spcPct val="20000"/>
              </a:spcBef>
              <a:buClr>
                <a:schemeClr val="tx1"/>
              </a:buClr>
              <a:buBlip>
                <a:blip r:embed="rId10"/>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0"/>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0"/>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0"/>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0"/>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2400" b="1">
                <a:latin typeface="Arial" panose="020B0604020202020204" pitchFamily="34" charset="0"/>
              </a:rPr>
              <a:t>Mary Tyler Moore</a:t>
            </a:r>
            <a:endParaRPr lang="en-US" sz="2400">
              <a:latin typeface="Arial" panose="020B0604020202020204" pitchFamily="34" charset="0"/>
            </a:endParaRPr>
          </a:p>
        </p:txBody>
      </p:sp>
      <p:sp>
        <p:nvSpPr>
          <p:cNvPr id="56331" name="Rectangle 14"/>
          <p:cNvSpPr>
            <a:spLocks noChangeArrowheads="1"/>
          </p:cNvSpPr>
          <p:nvPr/>
        </p:nvSpPr>
        <p:spPr bwMode="auto">
          <a:xfrm>
            <a:off x="2563243" y="4930376"/>
            <a:ext cx="32924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2"/>
              </a:buClr>
              <a:buSzPct val="60000"/>
              <a:buFont typeface="Wingdings" panose="05000000000000000000" pitchFamily="2" charset="2"/>
              <a:buBlip>
                <a:blip r:embed="rId7"/>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8"/>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9"/>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0"/>
              </a:buBlip>
              <a:defRPr sz="3200">
                <a:solidFill>
                  <a:schemeClr val="tx1"/>
                </a:solidFill>
                <a:latin typeface="Tahoma" panose="020B0604030504040204" pitchFamily="34" charset="0"/>
              </a:defRPr>
            </a:lvl4pPr>
            <a:lvl5pPr marL="2057400" indent="-228600">
              <a:spcBef>
                <a:spcPct val="20000"/>
              </a:spcBef>
              <a:buClr>
                <a:schemeClr val="tx1"/>
              </a:buClr>
              <a:buBlip>
                <a:blip r:embed="rId10"/>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0"/>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0"/>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0"/>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0"/>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2400" b="1" dirty="0">
                <a:latin typeface="Arial" panose="020B0604020202020204" pitchFamily="34" charset="0"/>
              </a:rPr>
              <a:t>Nick Jonas</a:t>
            </a:r>
            <a:endParaRPr lang="en-US" sz="2400" dirty="0">
              <a:latin typeface="Arial" panose="020B0604020202020204" pitchFamily="34" charset="0"/>
            </a:endParaRPr>
          </a:p>
        </p:txBody>
      </p:sp>
      <p:sp>
        <p:nvSpPr>
          <p:cNvPr id="56332" name="Rectangle 15"/>
          <p:cNvSpPr>
            <a:spLocks noChangeArrowheads="1"/>
          </p:cNvSpPr>
          <p:nvPr/>
        </p:nvSpPr>
        <p:spPr bwMode="auto">
          <a:xfrm>
            <a:off x="0" y="-184150"/>
            <a:ext cx="31273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lr>
                <a:schemeClr val="tx2"/>
              </a:buClr>
              <a:buSzPct val="60000"/>
              <a:buFont typeface="Wingdings" panose="05000000000000000000" pitchFamily="2" charset="2"/>
              <a:buBlip>
                <a:blip r:embed="rId7"/>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8"/>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9"/>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0"/>
              </a:buBlip>
              <a:defRPr sz="3200">
                <a:solidFill>
                  <a:schemeClr val="tx1"/>
                </a:solidFill>
                <a:latin typeface="Tahoma" panose="020B0604030504040204" pitchFamily="34" charset="0"/>
              </a:defRPr>
            </a:lvl4pPr>
            <a:lvl5pPr marL="2057400" indent="-228600">
              <a:spcBef>
                <a:spcPct val="20000"/>
              </a:spcBef>
              <a:buClr>
                <a:schemeClr val="tx1"/>
              </a:buClr>
              <a:buBlip>
                <a:blip r:embed="rId10"/>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0"/>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0"/>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0"/>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0"/>
              </a:buBlip>
              <a:defRPr sz="3200">
                <a:solidFill>
                  <a:schemeClr val="tx1"/>
                </a:solidFill>
                <a:latin typeface="Tahoma" panose="020B0604030504040204" pitchFamily="34" charset="0"/>
              </a:defRPr>
            </a:lvl9pPr>
          </a:lstStyle>
          <a:p>
            <a:pPr>
              <a:spcBef>
                <a:spcPct val="0"/>
              </a:spcBef>
              <a:buClrTx/>
              <a:buSzTx/>
              <a:buFontTx/>
              <a:buNone/>
            </a:pPr>
            <a:r>
              <a:rPr lang="en-US" sz="2400">
                <a:latin typeface="Arial" panose="020B0604020202020204" pitchFamily="34" charset="0"/>
              </a:rPr>
              <a:t>  </a:t>
            </a:r>
          </a:p>
        </p:txBody>
      </p:sp>
      <p:pic>
        <p:nvPicPr>
          <p:cNvPr id="56333" name="Picture 16" descr="Adam Morrison"/>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18816" y="4426616"/>
            <a:ext cx="1279525"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34" name="Rectangle 17"/>
          <p:cNvSpPr>
            <a:spLocks noChangeArrowheads="1"/>
          </p:cNvSpPr>
          <p:nvPr/>
        </p:nvSpPr>
        <p:spPr bwMode="auto">
          <a:xfrm>
            <a:off x="183556" y="4118641"/>
            <a:ext cx="21336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2"/>
              </a:buClr>
              <a:buSzPct val="60000"/>
              <a:buFont typeface="Wingdings" panose="05000000000000000000" pitchFamily="2" charset="2"/>
              <a:buBlip>
                <a:blip r:embed="rId7"/>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8"/>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9"/>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0"/>
              </a:buBlip>
              <a:defRPr sz="3200">
                <a:solidFill>
                  <a:schemeClr val="tx1"/>
                </a:solidFill>
                <a:latin typeface="Tahoma" panose="020B0604030504040204" pitchFamily="34" charset="0"/>
              </a:defRPr>
            </a:lvl4pPr>
            <a:lvl5pPr marL="2057400" indent="-228600">
              <a:spcBef>
                <a:spcPct val="20000"/>
              </a:spcBef>
              <a:buClr>
                <a:schemeClr val="tx1"/>
              </a:buClr>
              <a:buBlip>
                <a:blip r:embed="rId10"/>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0"/>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0"/>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0"/>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0"/>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1400" b="1" dirty="0">
                <a:latin typeface="Arial" panose="020B0604020202020204" pitchFamily="34" charset="0"/>
              </a:rPr>
              <a:t>Adam Morrison</a:t>
            </a:r>
            <a:r>
              <a:rPr lang="en-US" sz="1400" dirty="0">
                <a:latin typeface="Arial" panose="020B0604020202020204" pitchFamily="34" charset="0"/>
              </a:rPr>
              <a:t> </a:t>
            </a:r>
          </a:p>
        </p:txBody>
      </p:sp>
      <p:sp>
        <p:nvSpPr>
          <p:cNvPr id="56337" name="TextBox 16"/>
          <p:cNvSpPr txBox="1">
            <a:spLocks noChangeArrowheads="1"/>
          </p:cNvSpPr>
          <p:nvPr/>
        </p:nvSpPr>
        <p:spPr bwMode="auto">
          <a:xfrm>
            <a:off x="4401484" y="5835923"/>
            <a:ext cx="42386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2"/>
              </a:buClr>
              <a:buSzPct val="60000"/>
              <a:buFont typeface="Wingdings" panose="05000000000000000000" pitchFamily="2" charset="2"/>
              <a:buBlip>
                <a:blip r:embed="rId7"/>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8"/>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9"/>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0"/>
              </a:buBlip>
              <a:defRPr sz="3200">
                <a:solidFill>
                  <a:schemeClr val="tx1"/>
                </a:solidFill>
                <a:latin typeface="Tahoma" panose="020B0604030504040204" pitchFamily="34" charset="0"/>
              </a:defRPr>
            </a:lvl4pPr>
            <a:lvl5pPr marL="2057400" indent="-228600">
              <a:spcBef>
                <a:spcPct val="20000"/>
              </a:spcBef>
              <a:buClr>
                <a:schemeClr val="tx1"/>
              </a:buClr>
              <a:buBlip>
                <a:blip r:embed="rId10"/>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0"/>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0"/>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0"/>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0"/>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1800" dirty="0">
                <a:latin typeface="Times New Roman" panose="02020603050405020304" pitchFamily="18" charset="0"/>
              </a:rPr>
              <a:t>From Debbie Nagata’s slide collection</a:t>
            </a:r>
          </a:p>
        </p:txBody>
      </p:sp>
    </p:spTree>
    <p:custDataLst>
      <p:tags r:id="rId1"/>
    </p:custDataLst>
    <p:extLst>
      <p:ext uri="{BB962C8B-B14F-4D97-AF65-F5344CB8AC3E}">
        <p14:creationId xmlns:p14="http://schemas.microsoft.com/office/powerpoint/2010/main" val="22906131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69466" y="1534318"/>
            <a:ext cx="3103563" cy="3103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2"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51472" y="762000"/>
            <a:ext cx="3454400" cy="55188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6"/>
          <a:stretch>
            <a:fillRect/>
          </a:stretch>
        </p:blipFill>
        <p:spPr>
          <a:xfrm>
            <a:off x="457200" y="1447799"/>
            <a:ext cx="2549835" cy="3276600"/>
          </a:xfrm>
          <a:prstGeom prst="rect">
            <a:avLst/>
          </a:prstGeom>
        </p:spPr>
      </p:pic>
      <p:sp>
        <p:nvSpPr>
          <p:cNvPr id="4" name="Title 3"/>
          <p:cNvSpPr>
            <a:spLocks noGrp="1"/>
          </p:cNvSpPr>
          <p:nvPr>
            <p:ph type="title"/>
          </p:nvPr>
        </p:nvSpPr>
        <p:spPr>
          <a:xfrm>
            <a:off x="457200" y="152400"/>
            <a:ext cx="8382000" cy="990600"/>
          </a:xfrm>
        </p:spPr>
        <p:txBody>
          <a:bodyPr>
            <a:normAutofit fontScale="90000"/>
          </a:bodyPr>
          <a:lstStyle/>
          <a:p>
            <a:r>
              <a:rPr lang="en-US" dirty="0" smtClean="0"/>
              <a:t>Ms. Idaho and </a:t>
            </a:r>
            <a:r>
              <a:rPr lang="en-US" dirty="0" err="1" smtClean="0"/>
              <a:t>Ms</a:t>
            </a:r>
            <a:r>
              <a:rPr lang="en-US" dirty="0" smtClean="0"/>
              <a:t> America – </a:t>
            </a:r>
            <a:r>
              <a:rPr lang="en-US" dirty="0" err="1" smtClean="0"/>
              <a:t>Pumpin</a:t>
            </a:r>
            <a:r>
              <a:rPr lang="en-US" dirty="0" smtClean="0"/>
              <a:t>’ It</a:t>
            </a:r>
            <a:endParaRPr lang="en-US" dirty="0"/>
          </a:p>
        </p:txBody>
      </p:sp>
    </p:spTree>
    <p:custDataLst>
      <p:tags r:id="rId1"/>
    </p:custDataLst>
    <p:extLst>
      <p:ext uri="{BB962C8B-B14F-4D97-AF65-F5344CB8AC3E}">
        <p14:creationId xmlns:p14="http://schemas.microsoft.com/office/powerpoint/2010/main" val="1411045231"/>
      </p:ext>
    </p:extLst>
  </p:cSld>
  <p:clrMapOvr>
    <a:masterClrMapping/>
  </p:clrMapOvr>
  <p:transition>
    <p:random/>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219200"/>
          </a:xfrm>
        </p:spPr>
        <p:txBody>
          <a:bodyPr>
            <a:normAutofit fontScale="90000"/>
          </a:bodyPr>
          <a:lstStyle/>
          <a:p>
            <a:r>
              <a:rPr lang="en-US" dirty="0" smtClean="0"/>
              <a:t>Medalist Study – Harvard</a:t>
            </a:r>
            <a:br>
              <a:rPr lang="en-US" dirty="0" smtClean="0"/>
            </a:br>
            <a:r>
              <a:rPr lang="en-US" dirty="0" err="1" smtClean="0"/>
              <a:t>Joslin</a:t>
            </a:r>
            <a:r>
              <a:rPr lang="en-US" dirty="0" smtClean="0"/>
              <a:t> Diabetes Center	</a:t>
            </a:r>
            <a:endParaRPr lang="en-US" dirty="0"/>
          </a:p>
        </p:txBody>
      </p:sp>
      <p:sp>
        <p:nvSpPr>
          <p:cNvPr id="3" name="Content Placeholder 2"/>
          <p:cNvSpPr>
            <a:spLocks noGrp="1"/>
          </p:cNvSpPr>
          <p:nvPr>
            <p:ph sz="quarter" idx="1"/>
          </p:nvPr>
        </p:nvSpPr>
        <p:spPr>
          <a:xfrm>
            <a:off x="457200" y="1600200"/>
            <a:ext cx="8229600" cy="4556760"/>
          </a:xfrm>
        </p:spPr>
        <p:txBody>
          <a:bodyPr/>
          <a:lstStyle/>
          <a:p>
            <a:r>
              <a:rPr lang="en-US" dirty="0" smtClean="0"/>
              <a:t>After 50 years with diabetes</a:t>
            </a:r>
          </a:p>
          <a:p>
            <a:pPr lvl="1"/>
            <a:r>
              <a:rPr lang="en-US" dirty="0" smtClean="0"/>
              <a:t>Many still produced some insulin</a:t>
            </a:r>
          </a:p>
          <a:p>
            <a:pPr lvl="1"/>
            <a:r>
              <a:rPr lang="en-US" dirty="0" smtClean="0"/>
              <a:t>Many had no eye disease</a:t>
            </a:r>
          </a:p>
          <a:p>
            <a:pPr lvl="1"/>
            <a:endParaRPr lang="en-US" dirty="0"/>
          </a:p>
          <a:p>
            <a:pPr lvl="1"/>
            <a:endParaRPr lang="en-US" dirty="0"/>
          </a:p>
        </p:txBody>
      </p:sp>
      <p:pic>
        <p:nvPicPr>
          <p:cNvPr id="819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3377" y="3276600"/>
            <a:ext cx="2705100" cy="2724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2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6800" y="3276600"/>
            <a:ext cx="3656577" cy="2724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ustDataLst>
      <p:tags r:id="rId1"/>
    </p:custDataLst>
    <p:extLst>
      <p:ext uri="{BB962C8B-B14F-4D97-AF65-F5344CB8AC3E}">
        <p14:creationId xmlns:p14="http://schemas.microsoft.com/office/powerpoint/2010/main" val="10327194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p:txBody>
          <a:bodyPr/>
          <a:lstStyle/>
          <a:p>
            <a:pPr eaLnBrk="1" hangingPunct="1"/>
            <a:r>
              <a:rPr lang="en-US" smtClean="0"/>
              <a:t>Type 1 Summary</a:t>
            </a:r>
          </a:p>
        </p:txBody>
      </p:sp>
      <p:sp>
        <p:nvSpPr>
          <p:cNvPr id="1561603" name="Rectangle 3"/>
          <p:cNvSpPr>
            <a:spLocks noGrp="1" noChangeArrowheads="1"/>
          </p:cNvSpPr>
          <p:nvPr>
            <p:ph sz="quarter" idx="1"/>
          </p:nvPr>
        </p:nvSpPr>
        <p:spPr/>
        <p:txBody>
          <a:bodyPr>
            <a:normAutofit/>
          </a:bodyPr>
          <a:lstStyle/>
          <a:p>
            <a:pPr eaLnBrk="1" hangingPunct="1">
              <a:defRPr/>
            </a:pPr>
            <a:r>
              <a:rPr lang="en-US" dirty="0" smtClean="0"/>
              <a:t>Autoimmune</a:t>
            </a:r>
          </a:p>
          <a:p>
            <a:pPr eaLnBrk="1" hangingPunct="1">
              <a:defRPr/>
            </a:pPr>
            <a:r>
              <a:rPr lang="en-US" dirty="0" smtClean="0"/>
              <a:t>Complete pancreatic destruction</a:t>
            </a:r>
          </a:p>
          <a:p>
            <a:pPr eaLnBrk="1" hangingPunct="1">
              <a:defRPr/>
            </a:pPr>
            <a:r>
              <a:rPr lang="en-US" dirty="0" smtClean="0"/>
              <a:t>Need insulin shots</a:t>
            </a:r>
          </a:p>
          <a:p>
            <a:pPr eaLnBrk="1" hangingPunct="1">
              <a:defRPr/>
            </a:pPr>
            <a:r>
              <a:rPr lang="en-US" dirty="0" smtClean="0"/>
              <a:t>Often first present in DKA</a:t>
            </a:r>
          </a:p>
          <a:p>
            <a:pPr eaLnBrk="1" hangingPunct="1">
              <a:buFont typeface="Wingdings" pitchFamily="2" charset="2"/>
              <a:buNone/>
              <a:defRPr/>
            </a:pPr>
            <a:endParaRPr lang="en-US" dirty="0" smtClean="0"/>
          </a:p>
          <a:p>
            <a:pPr eaLnBrk="1" hangingPunct="1">
              <a:defRPr/>
            </a:pPr>
            <a:endParaRPr lang="en-US" dirty="0" smtClean="0"/>
          </a:p>
        </p:txBody>
      </p:sp>
      <p:pic>
        <p:nvPicPr>
          <p:cNvPr id="29698" name="Picture 2" descr="C:\Users\Beverly\AppData\Local\Microsoft\Windows\Temporary Internet Files\Content.IE5\AQZ1NA1F\MP900411803[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248400" y="1600200"/>
            <a:ext cx="2019002" cy="289560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0053668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itle 1"/>
          <p:cNvSpPr>
            <a:spLocks noGrp="1"/>
          </p:cNvSpPr>
          <p:nvPr>
            <p:ph type="title"/>
          </p:nvPr>
        </p:nvSpPr>
        <p:spPr/>
        <p:txBody>
          <a:bodyPr/>
          <a:lstStyle/>
          <a:p>
            <a:r>
              <a:rPr lang="en-US" sz="4800" dirty="0" smtClean="0"/>
              <a:t>Type 1 in Hospital</a:t>
            </a:r>
            <a:r>
              <a:rPr lang="en-US" dirty="0" smtClean="0"/>
              <a:t>	</a:t>
            </a:r>
          </a:p>
        </p:txBody>
      </p:sp>
      <p:sp>
        <p:nvSpPr>
          <p:cNvPr id="46083" name="Content Placeholder 2"/>
          <p:cNvSpPr>
            <a:spLocks noGrp="1"/>
          </p:cNvSpPr>
          <p:nvPr>
            <p:ph sz="quarter" idx="1"/>
          </p:nvPr>
        </p:nvSpPr>
        <p:spPr/>
        <p:txBody>
          <a:bodyPr/>
          <a:lstStyle/>
          <a:p>
            <a:r>
              <a:rPr lang="en-US" dirty="0" smtClean="0"/>
              <a:t>43 </a:t>
            </a:r>
            <a:r>
              <a:rPr lang="en-US" dirty="0" err="1" smtClean="0"/>
              <a:t>yr</a:t>
            </a:r>
            <a:r>
              <a:rPr lang="en-US" dirty="0" smtClean="0"/>
              <a:t> old admitted to evaluate angina.</a:t>
            </a:r>
          </a:p>
          <a:p>
            <a:r>
              <a:rPr lang="en-US" dirty="0" smtClean="0"/>
              <a:t>Morning blood sugar is 92.</a:t>
            </a:r>
          </a:p>
          <a:p>
            <a:r>
              <a:rPr lang="en-US" dirty="0" smtClean="0"/>
              <a:t>Based on Regular insulin sliding scale, no insulin required. </a:t>
            </a:r>
          </a:p>
          <a:p>
            <a:r>
              <a:rPr lang="en-US" dirty="0" smtClean="0"/>
              <a:t>Breakfast tray shows up and patient says, I need my insulin shot before I eat.</a:t>
            </a:r>
          </a:p>
          <a:p>
            <a:pPr marL="0" indent="0">
              <a:buNone/>
            </a:pPr>
            <a:r>
              <a:rPr lang="en-US" dirty="0" smtClean="0"/>
              <a:t> 		</a:t>
            </a:r>
            <a:r>
              <a:rPr lang="en-US" sz="4000" b="1" dirty="0" smtClean="0">
                <a:solidFill>
                  <a:schemeClr val="accent5">
                    <a:lumMod val="50000"/>
                  </a:schemeClr>
                </a:solidFill>
              </a:rPr>
              <a:t>What do you say?</a:t>
            </a:r>
            <a:endParaRPr lang="en-US" b="1" dirty="0" smtClean="0">
              <a:solidFill>
                <a:schemeClr val="accent5">
                  <a:lumMod val="50000"/>
                </a:schemeClr>
              </a:solidFill>
            </a:endParaRPr>
          </a:p>
        </p:txBody>
      </p:sp>
      <p:pic>
        <p:nvPicPr>
          <p:cNvPr id="46084" name="Picture 2" descr="C:\Users\Beverly\AppData\Local\Microsoft\Windows\Temporary Internet Files\Content.IE5\BY1JKQ3K\MC900441428[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4648200"/>
            <a:ext cx="1676400"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53951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7554" name="Rectangle 2"/>
          <p:cNvSpPr>
            <a:spLocks noChangeArrowheads="1"/>
          </p:cNvSpPr>
          <p:nvPr/>
        </p:nvSpPr>
        <p:spPr bwMode="auto">
          <a:xfrm>
            <a:off x="810019" y="3122568"/>
            <a:ext cx="3056089" cy="2081388"/>
          </a:xfrm>
          <a:prstGeom prst="rect">
            <a:avLst/>
          </a:prstGeom>
          <a:noFill/>
          <a:ln w="12700" cap="sq">
            <a:noFill/>
            <a:miter lim="800000"/>
            <a:headEnd type="none" w="sm" len="sm"/>
            <a:tailEnd type="none" w="sm" len="sm"/>
          </a:ln>
          <a:effectLst/>
        </p:spPr>
        <p:txBody>
          <a:bodyPr anchor="ctr"/>
          <a:lstStyle/>
          <a:p>
            <a:pPr algn="ctr" eaLnBrk="1" fontAlgn="auto" hangingPunct="1">
              <a:spcBef>
                <a:spcPts val="0"/>
              </a:spcBef>
              <a:spcAft>
                <a:spcPts val="0"/>
              </a:spcAft>
              <a:defRPr/>
            </a:pPr>
            <a:endParaRPr lang="en-US" sz="3911" dirty="0">
              <a:solidFill>
                <a:srgbClr val="B292CA"/>
              </a:solidFill>
              <a:effectLst>
                <a:outerShdw blurRad="38100" dist="38100" dir="2700000" algn="tl">
                  <a:srgbClr val="000000"/>
                </a:outerShdw>
              </a:effectLst>
              <a:latin typeface="Gill Sans MT"/>
            </a:endParaRPr>
          </a:p>
          <a:p>
            <a:pPr algn="ctr" eaLnBrk="1" fontAlgn="auto" hangingPunct="1">
              <a:spcBef>
                <a:spcPts val="0"/>
              </a:spcBef>
              <a:spcAft>
                <a:spcPts val="0"/>
              </a:spcAft>
              <a:defRPr/>
            </a:pPr>
            <a:endParaRPr lang="en-US" sz="3911" dirty="0">
              <a:solidFill>
                <a:srgbClr val="B292CA"/>
              </a:solidFill>
              <a:effectLst>
                <a:outerShdw blurRad="38100" dist="38100" dir="2700000" algn="tl">
                  <a:srgbClr val="000000"/>
                </a:outerShdw>
              </a:effectLst>
              <a:latin typeface="Gill Sans MT"/>
            </a:endParaRPr>
          </a:p>
          <a:p>
            <a:pPr algn="ctr" eaLnBrk="1" fontAlgn="auto" hangingPunct="1">
              <a:spcBef>
                <a:spcPts val="0"/>
              </a:spcBef>
              <a:spcAft>
                <a:spcPts val="0"/>
              </a:spcAft>
              <a:defRPr/>
            </a:pPr>
            <a:r>
              <a:rPr lang="en-US" sz="3911" dirty="0">
                <a:solidFill>
                  <a:srgbClr val="7030A0"/>
                </a:solidFill>
                <a:effectLst>
                  <a:outerShdw blurRad="38100" dist="38100" dir="2700000" algn="tl">
                    <a:srgbClr val="000000"/>
                  </a:outerShdw>
                </a:effectLst>
                <a:latin typeface="Gill Sans MT"/>
              </a:rPr>
              <a:t>Patti Labelle</a:t>
            </a:r>
          </a:p>
          <a:p>
            <a:pPr algn="ctr" eaLnBrk="1" fontAlgn="auto" hangingPunct="1">
              <a:spcBef>
                <a:spcPts val="0"/>
              </a:spcBef>
              <a:spcAft>
                <a:spcPts val="0"/>
              </a:spcAft>
              <a:defRPr/>
            </a:pPr>
            <a:r>
              <a:rPr lang="en-US" sz="3911" dirty="0">
                <a:solidFill>
                  <a:prstClr val="black"/>
                </a:solidFill>
                <a:latin typeface="Gill Sans MT"/>
              </a:rPr>
              <a:t>"</a:t>
            </a:r>
            <a:r>
              <a:rPr lang="en-US" sz="3911" dirty="0" err="1">
                <a:solidFill>
                  <a:prstClr val="black"/>
                </a:solidFill>
                <a:latin typeface="Gill Sans MT"/>
              </a:rPr>
              <a:t>divabetic</a:t>
            </a:r>
            <a:r>
              <a:rPr lang="en-US" sz="3911" dirty="0">
                <a:solidFill>
                  <a:prstClr val="black"/>
                </a:solidFill>
                <a:latin typeface="Gill Sans MT"/>
              </a:rPr>
              <a:t>" -- that's a mix of diabetic and diva</a:t>
            </a:r>
            <a:endParaRPr lang="en-US" sz="3911" dirty="0">
              <a:solidFill>
                <a:srgbClr val="B292CA"/>
              </a:solidFill>
              <a:effectLst>
                <a:outerShdw blurRad="38100" dist="38100" dir="2700000" algn="tl">
                  <a:srgbClr val="000000"/>
                </a:outerShdw>
              </a:effectLst>
              <a:latin typeface="Gill Sans MT"/>
            </a:endParaRPr>
          </a:p>
        </p:txBody>
      </p:sp>
      <p:pic>
        <p:nvPicPr>
          <p:cNvPr id="2" name="Picture 1"/>
          <p:cNvPicPr>
            <a:picLocks noChangeAspect="1"/>
          </p:cNvPicPr>
          <p:nvPr/>
        </p:nvPicPr>
        <p:blipFill>
          <a:blip r:embed="rId4"/>
          <a:stretch>
            <a:fillRect/>
          </a:stretch>
        </p:blipFill>
        <p:spPr>
          <a:xfrm>
            <a:off x="4165600" y="516467"/>
            <a:ext cx="3843867" cy="5816600"/>
          </a:xfrm>
          <a:prstGeom prst="rect">
            <a:avLst/>
          </a:prstGeom>
        </p:spPr>
      </p:pic>
      <p:pic>
        <p:nvPicPr>
          <p:cNvPr id="3" name="Picture 2"/>
          <p:cNvPicPr>
            <a:picLocks noChangeAspect="1"/>
          </p:cNvPicPr>
          <p:nvPr/>
        </p:nvPicPr>
        <p:blipFill>
          <a:blip r:embed="rId5"/>
          <a:stretch>
            <a:fillRect/>
          </a:stretch>
        </p:blipFill>
        <p:spPr>
          <a:xfrm>
            <a:off x="805470" y="684168"/>
            <a:ext cx="3226570" cy="2438400"/>
          </a:xfrm>
          <a:prstGeom prst="rect">
            <a:avLst/>
          </a:prstGeom>
        </p:spPr>
      </p:pic>
    </p:spTree>
    <p:custDataLst>
      <p:tags r:id="rId1"/>
    </p:custDataLst>
    <p:extLst>
      <p:ext uri="{BB962C8B-B14F-4D97-AF65-F5344CB8AC3E}">
        <p14:creationId xmlns:p14="http://schemas.microsoft.com/office/powerpoint/2010/main" val="1406472515"/>
      </p:ext>
    </p:extLst>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9" fill="hold" grpId="0" nodeType="clickEffect">
                                  <p:stCondLst>
                                    <p:cond delay="0"/>
                                  </p:stCondLst>
                                  <p:childTnLst>
                                    <p:set>
                                      <p:cBhvr>
                                        <p:cTn id="6" dur="1" fill="hold">
                                          <p:stCondLst>
                                            <p:cond delay="0"/>
                                          </p:stCondLst>
                                        </p:cTn>
                                        <p:tgtEl>
                                          <p:spTgt spid="1047554"/>
                                        </p:tgtEl>
                                        <p:attrNameLst>
                                          <p:attrName>style.visibility</p:attrName>
                                        </p:attrNameLst>
                                      </p:cBhvr>
                                      <p:to>
                                        <p:strVal val="visible"/>
                                      </p:to>
                                    </p:set>
                                    <p:anim calcmode="lin" valueType="num">
                                      <p:cBhvr additive="base">
                                        <p:cTn id="7" dur="2000" fill="hold"/>
                                        <p:tgtEl>
                                          <p:spTgt spid="1047554"/>
                                        </p:tgtEl>
                                        <p:attrNameLst>
                                          <p:attrName>ppt_x</p:attrName>
                                        </p:attrNameLst>
                                      </p:cBhvr>
                                      <p:tavLst>
                                        <p:tav tm="0">
                                          <p:val>
                                            <p:strVal val="0-#ppt_w/2"/>
                                          </p:val>
                                        </p:tav>
                                        <p:tav tm="100000">
                                          <p:val>
                                            <p:strVal val="#ppt_x"/>
                                          </p:val>
                                        </p:tav>
                                      </p:tavLst>
                                    </p:anim>
                                    <p:anim calcmode="lin" valueType="num">
                                      <p:cBhvr additive="base">
                                        <p:cTn id="8" dur="2000" fill="hold"/>
                                        <p:tgtEl>
                                          <p:spTgt spid="104755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7554"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50" name="Object 2"/>
          <p:cNvGraphicFramePr>
            <a:graphicFrameLocks noChangeAspect="1"/>
          </p:cNvGraphicFramePr>
          <p:nvPr/>
        </p:nvGraphicFramePr>
        <p:xfrm>
          <a:off x="0" y="685800"/>
          <a:ext cx="4359275" cy="3371850"/>
        </p:xfrm>
        <a:graphic>
          <a:graphicData uri="http://schemas.openxmlformats.org/presentationml/2006/ole">
            <mc:AlternateContent xmlns:mc="http://schemas.openxmlformats.org/markup-compatibility/2006">
              <mc:Choice xmlns:v="urn:schemas-microsoft-com:vml" Requires="v">
                <p:oleObj spid="_x0000_s53400" name="Clip" r:id="rId5" imgW="3840813" imgH="2972058" progId="">
                  <p:embed/>
                </p:oleObj>
              </mc:Choice>
              <mc:Fallback>
                <p:oleObj name="Clip" r:id="rId5" imgW="3840813" imgH="2972058" progId="">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685800"/>
                        <a:ext cx="4359275" cy="33718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051" name="Object 3"/>
          <p:cNvGraphicFramePr>
            <a:graphicFrameLocks noChangeAspect="1"/>
          </p:cNvGraphicFramePr>
          <p:nvPr/>
        </p:nvGraphicFramePr>
        <p:xfrm>
          <a:off x="4749800" y="685800"/>
          <a:ext cx="4394200" cy="3398838"/>
        </p:xfrm>
        <a:graphic>
          <a:graphicData uri="http://schemas.openxmlformats.org/presentationml/2006/ole">
            <mc:AlternateContent xmlns:mc="http://schemas.openxmlformats.org/markup-compatibility/2006">
              <mc:Choice xmlns:v="urn:schemas-microsoft-com:vml" Requires="v">
                <p:oleObj spid="_x0000_s53401" name="Clip" r:id="rId7" imgW="3840813" imgH="2972058" progId="">
                  <p:embed/>
                </p:oleObj>
              </mc:Choice>
              <mc:Fallback>
                <p:oleObj name="Clip" r:id="rId7" imgW="3840813" imgH="2972058" progId="">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749800" y="685800"/>
                        <a:ext cx="4394200" cy="33988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1680388" name="Picture 4" descr="visceral fat"/>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209800" y="0"/>
            <a:ext cx="4719638" cy="662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ontent Placeholder 2"/>
          <p:cNvSpPr>
            <a:spLocks noGrp="1"/>
          </p:cNvSpPr>
          <p:nvPr>
            <p:ph sz="quarter" idx="1"/>
          </p:nvPr>
        </p:nvSpPr>
        <p:spPr/>
        <p:txBody>
          <a:bodyPr/>
          <a:lstStyle/>
          <a:p>
            <a:endParaRPr lang="en-US" dirty="0"/>
          </a:p>
        </p:txBody>
      </p:sp>
    </p:spTree>
    <p:custDataLst>
      <p:tags r:id="rId2"/>
    </p:custDataLst>
    <p:extLst>
      <p:ext uri="{BB962C8B-B14F-4D97-AF65-F5344CB8AC3E}">
        <p14:creationId xmlns:p14="http://schemas.microsoft.com/office/powerpoint/2010/main" val="2604482602"/>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9" presetClass="entr" presetSubtype="0" decel="100000" fill="hold" nodeType="clickEffect">
                                  <p:stCondLst>
                                    <p:cond delay="0"/>
                                  </p:stCondLst>
                                  <p:childTnLst>
                                    <p:set>
                                      <p:cBhvr>
                                        <p:cTn id="6" dur="1" fill="hold">
                                          <p:stCondLst>
                                            <p:cond delay="0"/>
                                          </p:stCondLst>
                                        </p:cTn>
                                        <p:tgtEl>
                                          <p:spTgt spid="1680388"/>
                                        </p:tgtEl>
                                        <p:attrNameLst>
                                          <p:attrName>style.visibility</p:attrName>
                                        </p:attrNameLst>
                                      </p:cBhvr>
                                      <p:to>
                                        <p:strVal val="visible"/>
                                      </p:to>
                                    </p:set>
                                    <p:anim calcmode="lin" valueType="num">
                                      <p:cBhvr>
                                        <p:cTn id="7" dur="500" fill="hold"/>
                                        <p:tgtEl>
                                          <p:spTgt spid="1680388"/>
                                        </p:tgtEl>
                                        <p:attrNameLst>
                                          <p:attrName>ppt_w</p:attrName>
                                        </p:attrNameLst>
                                      </p:cBhvr>
                                      <p:tavLst>
                                        <p:tav tm="0">
                                          <p:val>
                                            <p:fltVal val="0"/>
                                          </p:val>
                                        </p:tav>
                                        <p:tav tm="100000">
                                          <p:val>
                                            <p:strVal val="#ppt_w"/>
                                          </p:val>
                                        </p:tav>
                                      </p:tavLst>
                                    </p:anim>
                                    <p:anim calcmode="lin" valueType="num">
                                      <p:cBhvr>
                                        <p:cTn id="8" dur="500" fill="hold"/>
                                        <p:tgtEl>
                                          <p:spTgt spid="1680388"/>
                                        </p:tgtEl>
                                        <p:attrNameLst>
                                          <p:attrName>ppt_h</p:attrName>
                                        </p:attrNameLst>
                                      </p:cBhvr>
                                      <p:tavLst>
                                        <p:tav tm="0">
                                          <p:val>
                                            <p:fltVal val="0"/>
                                          </p:val>
                                        </p:tav>
                                        <p:tav tm="100000">
                                          <p:val>
                                            <p:strVal val="#ppt_h"/>
                                          </p:val>
                                        </p:tav>
                                      </p:tavLst>
                                    </p:anim>
                                    <p:anim calcmode="lin" valueType="num">
                                      <p:cBhvr>
                                        <p:cTn id="9" dur="500" fill="hold"/>
                                        <p:tgtEl>
                                          <p:spTgt spid="1680388"/>
                                        </p:tgtEl>
                                        <p:attrNameLst>
                                          <p:attrName>style.rotation</p:attrName>
                                        </p:attrNameLst>
                                      </p:cBhvr>
                                      <p:tavLst>
                                        <p:tav tm="0">
                                          <p:val>
                                            <p:fltVal val="360"/>
                                          </p:val>
                                        </p:tav>
                                        <p:tav tm="100000">
                                          <p:val>
                                            <p:fltVal val="0"/>
                                          </p:val>
                                        </p:tav>
                                      </p:tavLst>
                                    </p:anim>
                                    <p:animEffect transition="in" filter="fade">
                                      <p:cBhvr>
                                        <p:cTn id="10" dur="500"/>
                                        <p:tgtEl>
                                          <p:spTgt spid="16803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371600"/>
          </a:xfrm>
        </p:spPr>
        <p:txBody>
          <a:bodyPr>
            <a:normAutofit fontScale="90000"/>
          </a:bodyPr>
          <a:lstStyle/>
          <a:p>
            <a:r>
              <a:rPr lang="en-US" dirty="0" smtClean="0"/>
              <a:t>Visceral Fat – </a:t>
            </a:r>
            <a:br>
              <a:rPr lang="en-US" dirty="0" smtClean="0"/>
            </a:br>
            <a:r>
              <a:rPr lang="en-US" dirty="0" smtClean="0"/>
              <a:t>“Endocrine Organ”</a:t>
            </a:r>
            <a:endParaRPr lang="en-US" dirty="0"/>
          </a:p>
        </p:txBody>
      </p:sp>
      <p:pic>
        <p:nvPicPr>
          <p:cNvPr id="64514" name="Picture 2" descr="http://www.juneportfolio.com/wp-content/uploads/2013/06/ViscerlFat.jpg"/>
          <p:cNvPicPr>
            <a:picLocks noGrp="1" noChangeAspect="1" noChangeArrowheads="1"/>
          </p:cNvPicPr>
          <p:nvPr>
            <p:ph sz="quarter" idx="1"/>
          </p:nvPr>
        </p:nvPicPr>
        <p:blipFill>
          <a:blip r:embed="rId3" cstate="print">
            <a:extLst>
              <a:ext uri="{28A0092B-C50C-407E-A947-70E740481C1C}">
                <a14:useLocalDpi xmlns:a14="http://schemas.microsoft.com/office/drawing/2010/main" val="0"/>
              </a:ext>
            </a:extLst>
          </a:blip>
          <a:stretch>
            <a:fillRect/>
          </a:stretch>
        </p:blipFill>
        <p:spPr bwMode="auto">
          <a:xfrm>
            <a:off x="457200" y="2002296"/>
            <a:ext cx="8229600" cy="3370933"/>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8240846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ChangeArrowheads="1"/>
          </p:cNvSpPr>
          <p:nvPr/>
        </p:nvSpPr>
        <p:spPr bwMode="auto">
          <a:xfrm>
            <a:off x="323850" y="6400800"/>
            <a:ext cx="4491038" cy="255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56323" name="Rectangle 3"/>
          <p:cNvSpPr>
            <a:spLocks noGrp="1" noChangeArrowheads="1"/>
          </p:cNvSpPr>
          <p:nvPr>
            <p:ph type="title"/>
          </p:nvPr>
        </p:nvSpPr>
        <p:spPr/>
        <p:txBody>
          <a:bodyPr>
            <a:normAutofit/>
          </a:bodyPr>
          <a:lstStyle/>
          <a:p>
            <a:pPr eaLnBrk="1" hangingPunct="1"/>
            <a:r>
              <a:rPr lang="en-US" sz="3600" dirty="0" smtClean="0"/>
              <a:t>Natural Progression of Type 2 Diabetes</a:t>
            </a:r>
          </a:p>
        </p:txBody>
      </p:sp>
      <p:sp>
        <p:nvSpPr>
          <p:cNvPr id="2" name="Content Placeholder 1"/>
          <p:cNvSpPr>
            <a:spLocks noGrp="1"/>
          </p:cNvSpPr>
          <p:nvPr>
            <p:ph sz="quarter" idx="1"/>
          </p:nvPr>
        </p:nvSpPr>
        <p:spPr/>
        <p:txBody>
          <a:bodyPr/>
          <a:lstStyle/>
          <a:p>
            <a:endParaRPr lang="en-US" dirty="0"/>
          </a:p>
        </p:txBody>
      </p:sp>
      <p:sp>
        <p:nvSpPr>
          <p:cNvPr id="56324" name="Rectangle 4"/>
          <p:cNvSpPr>
            <a:spLocks noChangeArrowheads="1"/>
          </p:cNvSpPr>
          <p:nvPr/>
        </p:nvSpPr>
        <p:spPr bwMode="gray">
          <a:xfrm>
            <a:off x="2038350" y="3254375"/>
            <a:ext cx="5972175" cy="1582738"/>
          </a:xfrm>
          <a:prstGeom prst="rect">
            <a:avLst/>
          </a:prstGeom>
          <a:noFill/>
          <a:ln w="25400" algn="ctr">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6325" name="Line 5"/>
          <p:cNvSpPr>
            <a:spLocks noChangeShapeType="1"/>
          </p:cNvSpPr>
          <p:nvPr/>
        </p:nvSpPr>
        <p:spPr bwMode="black">
          <a:xfrm flipV="1">
            <a:off x="2930525" y="4837113"/>
            <a:ext cx="3175" cy="7620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6326" name="Line 6"/>
          <p:cNvSpPr>
            <a:spLocks noChangeShapeType="1"/>
          </p:cNvSpPr>
          <p:nvPr/>
        </p:nvSpPr>
        <p:spPr bwMode="black">
          <a:xfrm flipV="1">
            <a:off x="3881438" y="4837113"/>
            <a:ext cx="3175" cy="7620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6327" name="Line 7"/>
          <p:cNvSpPr>
            <a:spLocks noChangeShapeType="1"/>
          </p:cNvSpPr>
          <p:nvPr/>
        </p:nvSpPr>
        <p:spPr bwMode="black">
          <a:xfrm flipV="1">
            <a:off x="4851400" y="4837113"/>
            <a:ext cx="1588" cy="7620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6328" name="Line 8"/>
          <p:cNvSpPr>
            <a:spLocks noChangeShapeType="1"/>
          </p:cNvSpPr>
          <p:nvPr/>
        </p:nvSpPr>
        <p:spPr bwMode="black">
          <a:xfrm flipV="1">
            <a:off x="5799138" y="4837113"/>
            <a:ext cx="1587" cy="7620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6329" name="Line 9"/>
          <p:cNvSpPr>
            <a:spLocks noChangeShapeType="1"/>
          </p:cNvSpPr>
          <p:nvPr/>
        </p:nvSpPr>
        <p:spPr bwMode="black">
          <a:xfrm flipV="1">
            <a:off x="6753225" y="4837113"/>
            <a:ext cx="1588" cy="7620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6330" name="Line 10"/>
          <p:cNvSpPr>
            <a:spLocks noChangeShapeType="1"/>
          </p:cNvSpPr>
          <p:nvPr/>
        </p:nvSpPr>
        <p:spPr bwMode="black">
          <a:xfrm flipV="1">
            <a:off x="7700963" y="4837113"/>
            <a:ext cx="1587" cy="7620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6331" name="Rectangle 11"/>
          <p:cNvSpPr>
            <a:spLocks noChangeArrowheads="1"/>
          </p:cNvSpPr>
          <p:nvPr/>
        </p:nvSpPr>
        <p:spPr bwMode="black">
          <a:xfrm>
            <a:off x="2286000" y="4962525"/>
            <a:ext cx="352425"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56332" name="Rectangle 12"/>
          <p:cNvSpPr>
            <a:spLocks noChangeArrowheads="1"/>
          </p:cNvSpPr>
          <p:nvPr/>
        </p:nvSpPr>
        <p:spPr bwMode="black">
          <a:xfrm>
            <a:off x="2419350" y="4968875"/>
            <a:ext cx="3302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a:t>-20</a:t>
            </a:r>
          </a:p>
        </p:txBody>
      </p:sp>
      <p:sp>
        <p:nvSpPr>
          <p:cNvPr id="56333" name="Rectangle 13"/>
          <p:cNvSpPr>
            <a:spLocks noChangeArrowheads="1"/>
          </p:cNvSpPr>
          <p:nvPr/>
        </p:nvSpPr>
        <p:spPr bwMode="black">
          <a:xfrm>
            <a:off x="3225800" y="4962525"/>
            <a:ext cx="352425"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56334" name="Rectangle 14"/>
          <p:cNvSpPr>
            <a:spLocks noChangeArrowheads="1"/>
          </p:cNvSpPr>
          <p:nvPr/>
        </p:nvSpPr>
        <p:spPr bwMode="black">
          <a:xfrm>
            <a:off x="3292475" y="4968875"/>
            <a:ext cx="3302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a:t>-10</a:t>
            </a:r>
          </a:p>
        </p:txBody>
      </p:sp>
      <p:sp>
        <p:nvSpPr>
          <p:cNvPr id="56335" name="Rectangle 15"/>
          <p:cNvSpPr>
            <a:spLocks noChangeArrowheads="1"/>
          </p:cNvSpPr>
          <p:nvPr/>
        </p:nvSpPr>
        <p:spPr bwMode="black">
          <a:xfrm>
            <a:off x="4300538" y="4962525"/>
            <a:ext cx="120650"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56336" name="Rectangle 16"/>
          <p:cNvSpPr>
            <a:spLocks noChangeArrowheads="1"/>
          </p:cNvSpPr>
          <p:nvPr/>
        </p:nvSpPr>
        <p:spPr bwMode="black">
          <a:xfrm>
            <a:off x="4308475" y="4968875"/>
            <a:ext cx="1270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a:t>0</a:t>
            </a:r>
          </a:p>
        </p:txBody>
      </p:sp>
      <p:sp>
        <p:nvSpPr>
          <p:cNvPr id="56337" name="Rectangle 17"/>
          <p:cNvSpPr>
            <a:spLocks noChangeArrowheads="1"/>
          </p:cNvSpPr>
          <p:nvPr/>
        </p:nvSpPr>
        <p:spPr bwMode="black">
          <a:xfrm>
            <a:off x="5175250" y="4962525"/>
            <a:ext cx="241300"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56338" name="Rectangle 18"/>
          <p:cNvSpPr>
            <a:spLocks noChangeArrowheads="1"/>
          </p:cNvSpPr>
          <p:nvPr/>
        </p:nvSpPr>
        <p:spPr bwMode="black">
          <a:xfrm>
            <a:off x="5191125" y="4968875"/>
            <a:ext cx="2540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dirty="0"/>
              <a:t>10</a:t>
            </a:r>
          </a:p>
        </p:txBody>
      </p:sp>
      <p:sp>
        <p:nvSpPr>
          <p:cNvPr id="56339" name="Rectangle 19"/>
          <p:cNvSpPr>
            <a:spLocks noChangeArrowheads="1"/>
          </p:cNvSpPr>
          <p:nvPr/>
        </p:nvSpPr>
        <p:spPr bwMode="black">
          <a:xfrm>
            <a:off x="6149975" y="4962525"/>
            <a:ext cx="241300"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56340" name="Rectangle 20"/>
          <p:cNvSpPr>
            <a:spLocks noChangeArrowheads="1"/>
          </p:cNvSpPr>
          <p:nvPr/>
        </p:nvSpPr>
        <p:spPr bwMode="black">
          <a:xfrm>
            <a:off x="6169025" y="4968875"/>
            <a:ext cx="2540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a:t>20</a:t>
            </a:r>
          </a:p>
        </p:txBody>
      </p:sp>
      <p:sp>
        <p:nvSpPr>
          <p:cNvPr id="56341" name="Rectangle 21"/>
          <p:cNvSpPr>
            <a:spLocks noChangeArrowheads="1"/>
          </p:cNvSpPr>
          <p:nvPr/>
        </p:nvSpPr>
        <p:spPr bwMode="black">
          <a:xfrm>
            <a:off x="7115175" y="4962525"/>
            <a:ext cx="241300"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56342" name="Rectangle 22"/>
          <p:cNvSpPr>
            <a:spLocks noChangeArrowheads="1"/>
          </p:cNvSpPr>
          <p:nvPr/>
        </p:nvSpPr>
        <p:spPr bwMode="black">
          <a:xfrm>
            <a:off x="7131050" y="4968875"/>
            <a:ext cx="2540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a:t>30</a:t>
            </a:r>
          </a:p>
        </p:txBody>
      </p:sp>
      <p:sp>
        <p:nvSpPr>
          <p:cNvPr id="56343" name="Rectangle 23"/>
          <p:cNvSpPr>
            <a:spLocks noChangeArrowheads="1"/>
          </p:cNvSpPr>
          <p:nvPr/>
        </p:nvSpPr>
        <p:spPr bwMode="gray">
          <a:xfrm>
            <a:off x="2038350" y="1300163"/>
            <a:ext cx="5975350" cy="1766887"/>
          </a:xfrm>
          <a:prstGeom prst="rect">
            <a:avLst/>
          </a:prstGeom>
          <a:noFill/>
          <a:ln w="25400" algn="ctr">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lstStyle/>
          <a:p>
            <a:pPr eaLnBrk="1" hangingPunct="1"/>
            <a:endParaRPr lang="en-US" sz="700">
              <a:latin typeface="Arial Narrow" pitchFamily="34" charset="0"/>
            </a:endParaRPr>
          </a:p>
        </p:txBody>
      </p:sp>
      <p:sp>
        <p:nvSpPr>
          <p:cNvPr id="56344" name="Line 24"/>
          <p:cNvSpPr>
            <a:spLocks noChangeShapeType="1"/>
          </p:cNvSpPr>
          <p:nvPr/>
        </p:nvSpPr>
        <p:spPr bwMode="gray">
          <a:xfrm flipV="1">
            <a:off x="2930525" y="3067050"/>
            <a:ext cx="1588" cy="71438"/>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6345" name="Line 25"/>
          <p:cNvSpPr>
            <a:spLocks noChangeShapeType="1"/>
          </p:cNvSpPr>
          <p:nvPr/>
        </p:nvSpPr>
        <p:spPr bwMode="gray">
          <a:xfrm flipV="1">
            <a:off x="4864100" y="3067050"/>
            <a:ext cx="3175" cy="71438"/>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6346" name="Line 26"/>
          <p:cNvSpPr>
            <a:spLocks noChangeShapeType="1"/>
          </p:cNvSpPr>
          <p:nvPr/>
        </p:nvSpPr>
        <p:spPr bwMode="gray">
          <a:xfrm flipV="1">
            <a:off x="5799138" y="3067050"/>
            <a:ext cx="1587" cy="71438"/>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6347" name="Line 27"/>
          <p:cNvSpPr>
            <a:spLocks noChangeShapeType="1"/>
          </p:cNvSpPr>
          <p:nvPr/>
        </p:nvSpPr>
        <p:spPr bwMode="gray">
          <a:xfrm flipV="1">
            <a:off x="6746875" y="3067050"/>
            <a:ext cx="1588" cy="71438"/>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6348" name="Line 28"/>
          <p:cNvSpPr>
            <a:spLocks noChangeShapeType="1"/>
          </p:cNvSpPr>
          <p:nvPr/>
        </p:nvSpPr>
        <p:spPr bwMode="gray">
          <a:xfrm flipV="1">
            <a:off x="7700963" y="3067050"/>
            <a:ext cx="1587" cy="71438"/>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6349" name="Line 29"/>
          <p:cNvSpPr>
            <a:spLocks noChangeShapeType="1"/>
          </p:cNvSpPr>
          <p:nvPr/>
        </p:nvSpPr>
        <p:spPr bwMode="gray">
          <a:xfrm flipV="1">
            <a:off x="3876675" y="3067050"/>
            <a:ext cx="1588" cy="71438"/>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6350" name="Freeform 30"/>
          <p:cNvSpPr>
            <a:spLocks/>
          </p:cNvSpPr>
          <p:nvPr/>
        </p:nvSpPr>
        <p:spPr bwMode="white">
          <a:xfrm>
            <a:off x="2028825" y="3427413"/>
            <a:ext cx="5895975" cy="746125"/>
          </a:xfrm>
          <a:custGeom>
            <a:avLst/>
            <a:gdLst>
              <a:gd name="T0" fmla="*/ 0 w 3419"/>
              <a:gd name="T1" fmla="*/ 2147483647 h 403"/>
              <a:gd name="T2" fmla="*/ 2147483647 w 3419"/>
              <a:gd name="T3" fmla="*/ 2147483647 h 403"/>
              <a:gd name="T4" fmla="*/ 2147483647 w 3419"/>
              <a:gd name="T5" fmla="*/ 2147483647 h 403"/>
              <a:gd name="T6" fmla="*/ 2147483647 w 3419"/>
              <a:gd name="T7" fmla="*/ 2147483647 h 403"/>
              <a:gd name="T8" fmla="*/ 2147483647 w 3419"/>
              <a:gd name="T9" fmla="*/ 2147483647 h 403"/>
              <a:gd name="T10" fmla="*/ 2147483647 w 3419"/>
              <a:gd name="T11" fmla="*/ 2147483647 h 403"/>
              <a:gd name="T12" fmla="*/ 2147483647 w 3419"/>
              <a:gd name="T13" fmla="*/ 2147483647 h 403"/>
              <a:gd name="T14" fmla="*/ 2147483647 w 3419"/>
              <a:gd name="T15" fmla="*/ 2147483647 h 403"/>
              <a:gd name="T16" fmla="*/ 2147483647 w 3419"/>
              <a:gd name="T17" fmla="*/ 2147483647 h 403"/>
              <a:gd name="T18" fmla="*/ 2147483647 w 3419"/>
              <a:gd name="T19" fmla="*/ 2147483647 h 403"/>
              <a:gd name="T20" fmla="*/ 2147483647 w 3419"/>
              <a:gd name="T21" fmla="*/ 2147483647 h 403"/>
              <a:gd name="T22" fmla="*/ 2147483647 w 3419"/>
              <a:gd name="T23" fmla="*/ 2147483647 h 403"/>
              <a:gd name="T24" fmla="*/ 2147483647 w 3419"/>
              <a:gd name="T25" fmla="*/ 2147483647 h 403"/>
              <a:gd name="T26" fmla="*/ 2147483647 w 3419"/>
              <a:gd name="T27" fmla="*/ 2147483647 h 403"/>
              <a:gd name="T28" fmla="*/ 2147483647 w 3419"/>
              <a:gd name="T29" fmla="*/ 2147483647 h 403"/>
              <a:gd name="T30" fmla="*/ 2147483647 w 3419"/>
              <a:gd name="T31" fmla="*/ 2147483647 h 403"/>
              <a:gd name="T32" fmla="*/ 2147483647 w 3419"/>
              <a:gd name="T33" fmla="*/ 2147483647 h 403"/>
              <a:gd name="T34" fmla="*/ 2147483647 w 3419"/>
              <a:gd name="T35" fmla="*/ 2147483647 h 403"/>
              <a:gd name="T36" fmla="*/ 2147483647 w 3419"/>
              <a:gd name="T37" fmla="*/ 2147483647 h 403"/>
              <a:gd name="T38" fmla="*/ 2147483647 w 3419"/>
              <a:gd name="T39" fmla="*/ 2147483647 h 403"/>
              <a:gd name="T40" fmla="*/ 2147483647 w 3419"/>
              <a:gd name="T41" fmla="*/ 2147483647 h 403"/>
              <a:gd name="T42" fmla="*/ 2147483647 w 3419"/>
              <a:gd name="T43" fmla="*/ 2147483647 h 403"/>
              <a:gd name="T44" fmla="*/ 2147483647 w 3419"/>
              <a:gd name="T45" fmla="*/ 2147483647 h 403"/>
              <a:gd name="T46" fmla="*/ 2147483647 w 3419"/>
              <a:gd name="T47" fmla="*/ 2147483647 h 403"/>
              <a:gd name="T48" fmla="*/ 2147483647 w 3419"/>
              <a:gd name="T49" fmla="*/ 2147483647 h 403"/>
              <a:gd name="T50" fmla="*/ 2147483647 w 3419"/>
              <a:gd name="T51" fmla="*/ 2147483647 h 403"/>
              <a:gd name="T52" fmla="*/ 2147483647 w 3419"/>
              <a:gd name="T53" fmla="*/ 2147483647 h 403"/>
              <a:gd name="T54" fmla="*/ 2147483647 w 3419"/>
              <a:gd name="T55" fmla="*/ 2147483647 h 403"/>
              <a:gd name="T56" fmla="*/ 2147483647 w 3419"/>
              <a:gd name="T57" fmla="*/ 2147483647 h 403"/>
              <a:gd name="T58" fmla="*/ 2147483647 w 3419"/>
              <a:gd name="T59" fmla="*/ 2147483647 h 403"/>
              <a:gd name="T60" fmla="*/ 2147483647 w 3419"/>
              <a:gd name="T61" fmla="*/ 2147483647 h 403"/>
              <a:gd name="T62" fmla="*/ 2147483647 w 3419"/>
              <a:gd name="T63" fmla="*/ 2147483647 h 403"/>
              <a:gd name="T64" fmla="*/ 2147483647 w 3419"/>
              <a:gd name="T65" fmla="*/ 2147483647 h 403"/>
              <a:gd name="T66" fmla="*/ 2147483647 w 3419"/>
              <a:gd name="T67" fmla="*/ 2147483647 h 403"/>
              <a:gd name="T68" fmla="*/ 2147483647 w 3419"/>
              <a:gd name="T69" fmla="*/ 2147483647 h 403"/>
              <a:gd name="T70" fmla="*/ 2147483647 w 3419"/>
              <a:gd name="T71" fmla="*/ 2147483647 h 403"/>
              <a:gd name="T72" fmla="*/ 2147483647 w 3419"/>
              <a:gd name="T73" fmla="*/ 2147483647 h 403"/>
              <a:gd name="T74" fmla="*/ 2147483647 w 3419"/>
              <a:gd name="T75" fmla="*/ 2147483647 h 403"/>
              <a:gd name="T76" fmla="*/ 2147483647 w 3419"/>
              <a:gd name="T77" fmla="*/ 2147483647 h 403"/>
              <a:gd name="T78" fmla="*/ 2147483647 w 3419"/>
              <a:gd name="T79" fmla="*/ 2147483647 h 403"/>
              <a:gd name="T80" fmla="*/ 2147483647 w 3419"/>
              <a:gd name="T81" fmla="*/ 0 h 403"/>
              <a:gd name="T82" fmla="*/ 2147483647 w 3419"/>
              <a:gd name="T83" fmla="*/ 0 h 403"/>
              <a:gd name="T84" fmla="*/ 2147483647 w 3419"/>
              <a:gd name="T85" fmla="*/ 0 h 403"/>
              <a:gd name="T86" fmla="*/ 2147483647 w 3419"/>
              <a:gd name="T87" fmla="*/ 2147483647 h 403"/>
              <a:gd name="T88" fmla="*/ 2147483647 w 3419"/>
              <a:gd name="T89" fmla="*/ 2147483647 h 403"/>
              <a:gd name="T90" fmla="*/ 2147483647 w 3419"/>
              <a:gd name="T91" fmla="*/ 2147483647 h 403"/>
              <a:gd name="T92" fmla="*/ 2147483647 w 3419"/>
              <a:gd name="T93" fmla="*/ 2147483647 h 403"/>
              <a:gd name="T94" fmla="*/ 2147483647 w 3419"/>
              <a:gd name="T95" fmla="*/ 2147483647 h 403"/>
              <a:gd name="T96" fmla="*/ 2147483647 w 3419"/>
              <a:gd name="T97" fmla="*/ 2147483647 h 403"/>
              <a:gd name="T98" fmla="*/ 2147483647 w 3419"/>
              <a:gd name="T99" fmla="*/ 2147483647 h 403"/>
              <a:gd name="T100" fmla="*/ 2147483647 w 3419"/>
              <a:gd name="T101" fmla="*/ 2147483647 h 403"/>
              <a:gd name="T102" fmla="*/ 2147483647 w 3419"/>
              <a:gd name="T103" fmla="*/ 2147483647 h 403"/>
              <a:gd name="T104" fmla="*/ 2147483647 w 3419"/>
              <a:gd name="T105" fmla="*/ 2147483647 h 403"/>
              <a:gd name="T106" fmla="*/ 2147483647 w 3419"/>
              <a:gd name="T107" fmla="*/ 2147483647 h 403"/>
              <a:gd name="T108" fmla="*/ 2147483647 w 3419"/>
              <a:gd name="T109" fmla="*/ 2147483647 h 403"/>
              <a:gd name="T110" fmla="*/ 2147483647 w 3419"/>
              <a:gd name="T111" fmla="*/ 2147483647 h 403"/>
              <a:gd name="T112" fmla="*/ 2147483647 w 3419"/>
              <a:gd name="T113" fmla="*/ 2147483647 h 403"/>
              <a:gd name="T114" fmla="*/ 2147483647 w 3419"/>
              <a:gd name="T115" fmla="*/ 2147483647 h 403"/>
              <a:gd name="T116" fmla="*/ 0 w 3419"/>
              <a:gd name="T117" fmla="*/ 2147483647 h 403"/>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3419"/>
              <a:gd name="T178" fmla="*/ 0 h 403"/>
              <a:gd name="T179" fmla="*/ 3419 w 3419"/>
              <a:gd name="T180" fmla="*/ 403 h 403"/>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3419" h="403">
                <a:moveTo>
                  <a:pt x="0" y="385"/>
                </a:moveTo>
                <a:lnTo>
                  <a:pt x="13" y="403"/>
                </a:lnTo>
                <a:lnTo>
                  <a:pt x="118" y="322"/>
                </a:lnTo>
                <a:lnTo>
                  <a:pt x="225" y="241"/>
                </a:lnTo>
                <a:lnTo>
                  <a:pt x="332" y="167"/>
                </a:lnTo>
                <a:lnTo>
                  <a:pt x="324" y="158"/>
                </a:lnTo>
                <a:lnTo>
                  <a:pt x="330" y="167"/>
                </a:lnTo>
                <a:lnTo>
                  <a:pt x="381" y="134"/>
                </a:lnTo>
                <a:lnTo>
                  <a:pt x="376" y="125"/>
                </a:lnTo>
                <a:lnTo>
                  <a:pt x="381" y="136"/>
                </a:lnTo>
                <a:lnTo>
                  <a:pt x="435" y="109"/>
                </a:lnTo>
                <a:lnTo>
                  <a:pt x="429" y="98"/>
                </a:lnTo>
                <a:lnTo>
                  <a:pt x="433" y="109"/>
                </a:lnTo>
                <a:lnTo>
                  <a:pt x="486" y="88"/>
                </a:lnTo>
                <a:lnTo>
                  <a:pt x="540" y="70"/>
                </a:lnTo>
                <a:lnTo>
                  <a:pt x="536" y="59"/>
                </a:lnTo>
                <a:lnTo>
                  <a:pt x="538" y="70"/>
                </a:lnTo>
                <a:lnTo>
                  <a:pt x="645" y="50"/>
                </a:lnTo>
                <a:lnTo>
                  <a:pt x="643" y="39"/>
                </a:lnTo>
                <a:lnTo>
                  <a:pt x="645" y="50"/>
                </a:lnTo>
                <a:lnTo>
                  <a:pt x="757" y="35"/>
                </a:lnTo>
                <a:lnTo>
                  <a:pt x="864" y="29"/>
                </a:lnTo>
                <a:lnTo>
                  <a:pt x="970" y="22"/>
                </a:lnTo>
                <a:lnTo>
                  <a:pt x="969" y="11"/>
                </a:lnTo>
                <a:lnTo>
                  <a:pt x="969" y="22"/>
                </a:lnTo>
                <a:lnTo>
                  <a:pt x="1075" y="22"/>
                </a:lnTo>
                <a:lnTo>
                  <a:pt x="1287" y="29"/>
                </a:lnTo>
                <a:lnTo>
                  <a:pt x="1712" y="29"/>
                </a:lnTo>
                <a:lnTo>
                  <a:pt x="2138" y="29"/>
                </a:lnTo>
                <a:lnTo>
                  <a:pt x="2563" y="29"/>
                </a:lnTo>
                <a:lnTo>
                  <a:pt x="2775" y="29"/>
                </a:lnTo>
                <a:lnTo>
                  <a:pt x="2996" y="29"/>
                </a:lnTo>
                <a:lnTo>
                  <a:pt x="3419" y="29"/>
                </a:lnTo>
                <a:lnTo>
                  <a:pt x="3419" y="7"/>
                </a:lnTo>
                <a:lnTo>
                  <a:pt x="2996" y="7"/>
                </a:lnTo>
                <a:lnTo>
                  <a:pt x="2775" y="7"/>
                </a:lnTo>
                <a:lnTo>
                  <a:pt x="2563" y="7"/>
                </a:lnTo>
                <a:lnTo>
                  <a:pt x="2138" y="7"/>
                </a:lnTo>
                <a:lnTo>
                  <a:pt x="1712" y="7"/>
                </a:lnTo>
                <a:lnTo>
                  <a:pt x="1287" y="7"/>
                </a:lnTo>
                <a:lnTo>
                  <a:pt x="1075" y="0"/>
                </a:lnTo>
                <a:lnTo>
                  <a:pt x="969" y="0"/>
                </a:lnTo>
                <a:lnTo>
                  <a:pt x="862" y="7"/>
                </a:lnTo>
                <a:lnTo>
                  <a:pt x="755" y="13"/>
                </a:lnTo>
                <a:lnTo>
                  <a:pt x="643" y="28"/>
                </a:lnTo>
                <a:lnTo>
                  <a:pt x="641" y="28"/>
                </a:lnTo>
                <a:lnTo>
                  <a:pt x="534" y="48"/>
                </a:lnTo>
                <a:lnTo>
                  <a:pt x="532" y="50"/>
                </a:lnTo>
                <a:lnTo>
                  <a:pt x="479" y="68"/>
                </a:lnTo>
                <a:lnTo>
                  <a:pt x="426" y="88"/>
                </a:lnTo>
                <a:lnTo>
                  <a:pt x="424" y="88"/>
                </a:lnTo>
                <a:lnTo>
                  <a:pt x="370" y="116"/>
                </a:lnTo>
                <a:lnTo>
                  <a:pt x="319" y="149"/>
                </a:lnTo>
                <a:lnTo>
                  <a:pt x="212" y="223"/>
                </a:lnTo>
                <a:lnTo>
                  <a:pt x="105" y="304"/>
                </a:lnTo>
                <a:lnTo>
                  <a:pt x="0" y="385"/>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6351" name="Freeform 31"/>
          <p:cNvSpPr>
            <a:spLocks/>
          </p:cNvSpPr>
          <p:nvPr/>
        </p:nvSpPr>
        <p:spPr bwMode="gray">
          <a:xfrm>
            <a:off x="2028825" y="3587750"/>
            <a:ext cx="5899150" cy="1157288"/>
          </a:xfrm>
          <a:custGeom>
            <a:avLst/>
            <a:gdLst>
              <a:gd name="T0" fmla="*/ 2147483647 w 3421"/>
              <a:gd name="T1" fmla="*/ 2147483647 h 626"/>
              <a:gd name="T2" fmla="*/ 2147483647 w 3421"/>
              <a:gd name="T3" fmla="*/ 2147483647 h 626"/>
              <a:gd name="T4" fmla="*/ 2147483647 w 3421"/>
              <a:gd name="T5" fmla="*/ 2147483647 h 626"/>
              <a:gd name="T6" fmla="*/ 2147483647 w 3421"/>
              <a:gd name="T7" fmla="*/ 2147483647 h 626"/>
              <a:gd name="T8" fmla="*/ 2147483647 w 3421"/>
              <a:gd name="T9" fmla="*/ 2147483647 h 626"/>
              <a:gd name="T10" fmla="*/ 2147483647 w 3421"/>
              <a:gd name="T11" fmla="*/ 2147483647 h 626"/>
              <a:gd name="T12" fmla="*/ 2147483647 w 3421"/>
              <a:gd name="T13" fmla="*/ 2147483647 h 626"/>
              <a:gd name="T14" fmla="*/ 2147483647 w 3421"/>
              <a:gd name="T15" fmla="*/ 2147483647 h 626"/>
              <a:gd name="T16" fmla="*/ 2147483647 w 3421"/>
              <a:gd name="T17" fmla="*/ 2147483647 h 626"/>
              <a:gd name="T18" fmla="*/ 2147483647 w 3421"/>
              <a:gd name="T19" fmla="*/ 2147483647 h 626"/>
              <a:gd name="T20" fmla="*/ 2147483647 w 3421"/>
              <a:gd name="T21" fmla="*/ 2147483647 h 626"/>
              <a:gd name="T22" fmla="*/ 2147483647 w 3421"/>
              <a:gd name="T23" fmla="*/ 2147483647 h 626"/>
              <a:gd name="T24" fmla="*/ 2147483647 w 3421"/>
              <a:gd name="T25" fmla="*/ 2147483647 h 626"/>
              <a:gd name="T26" fmla="*/ 2147483647 w 3421"/>
              <a:gd name="T27" fmla="*/ 2147483647 h 626"/>
              <a:gd name="T28" fmla="*/ 2147483647 w 3421"/>
              <a:gd name="T29" fmla="*/ 2147483647 h 626"/>
              <a:gd name="T30" fmla="*/ 2147483647 w 3421"/>
              <a:gd name="T31" fmla="*/ 2147483647 h 626"/>
              <a:gd name="T32" fmla="*/ 2147483647 w 3421"/>
              <a:gd name="T33" fmla="*/ 2147483647 h 626"/>
              <a:gd name="T34" fmla="*/ 2147483647 w 3421"/>
              <a:gd name="T35" fmla="*/ 2147483647 h 626"/>
              <a:gd name="T36" fmla="*/ 2147483647 w 3421"/>
              <a:gd name="T37" fmla="*/ 2147483647 h 626"/>
              <a:gd name="T38" fmla="*/ 2147483647 w 3421"/>
              <a:gd name="T39" fmla="*/ 2147483647 h 626"/>
              <a:gd name="T40" fmla="*/ 2147483647 w 3421"/>
              <a:gd name="T41" fmla="*/ 2147483647 h 626"/>
              <a:gd name="T42" fmla="*/ 2147483647 w 3421"/>
              <a:gd name="T43" fmla="*/ 2147483647 h 626"/>
              <a:gd name="T44" fmla="*/ 2147483647 w 3421"/>
              <a:gd name="T45" fmla="*/ 2147483647 h 626"/>
              <a:gd name="T46" fmla="*/ 2147483647 w 3421"/>
              <a:gd name="T47" fmla="*/ 2147483647 h 626"/>
              <a:gd name="T48" fmla="*/ 2147483647 w 3421"/>
              <a:gd name="T49" fmla="*/ 2147483647 h 626"/>
              <a:gd name="T50" fmla="*/ 2147483647 w 3421"/>
              <a:gd name="T51" fmla="*/ 2147483647 h 626"/>
              <a:gd name="T52" fmla="*/ 2147483647 w 3421"/>
              <a:gd name="T53" fmla="*/ 2147483647 h 626"/>
              <a:gd name="T54" fmla="*/ 2147483647 w 3421"/>
              <a:gd name="T55" fmla="*/ 2147483647 h 626"/>
              <a:gd name="T56" fmla="*/ 2147483647 w 3421"/>
              <a:gd name="T57" fmla="*/ 2147483647 h 626"/>
              <a:gd name="T58" fmla="*/ 2147483647 w 3421"/>
              <a:gd name="T59" fmla="*/ 2147483647 h 626"/>
              <a:gd name="T60" fmla="*/ 2147483647 w 3421"/>
              <a:gd name="T61" fmla="*/ 2147483647 h 626"/>
              <a:gd name="T62" fmla="*/ 2147483647 w 3421"/>
              <a:gd name="T63" fmla="*/ 2147483647 h 626"/>
              <a:gd name="T64" fmla="*/ 2147483647 w 3421"/>
              <a:gd name="T65" fmla="*/ 2147483647 h 626"/>
              <a:gd name="T66" fmla="*/ 2147483647 w 3421"/>
              <a:gd name="T67" fmla="*/ 2147483647 h 626"/>
              <a:gd name="T68" fmla="*/ 2147483647 w 3421"/>
              <a:gd name="T69" fmla="*/ 2147483647 h 626"/>
              <a:gd name="T70" fmla="*/ 2147483647 w 3421"/>
              <a:gd name="T71" fmla="*/ 2147483647 h 626"/>
              <a:gd name="T72" fmla="*/ 2147483647 w 3421"/>
              <a:gd name="T73" fmla="*/ 2147483647 h 626"/>
              <a:gd name="T74" fmla="*/ 2147483647 w 3421"/>
              <a:gd name="T75" fmla="*/ 2147483647 h 626"/>
              <a:gd name="T76" fmla="*/ 2147483647 w 3421"/>
              <a:gd name="T77" fmla="*/ 2147483647 h 626"/>
              <a:gd name="T78" fmla="*/ 2147483647 w 3421"/>
              <a:gd name="T79" fmla="*/ 2147483647 h 626"/>
              <a:gd name="T80" fmla="*/ 2147483647 w 3421"/>
              <a:gd name="T81" fmla="*/ 0 h 626"/>
              <a:gd name="T82" fmla="*/ 2147483647 w 3421"/>
              <a:gd name="T83" fmla="*/ 0 h 626"/>
              <a:gd name="T84" fmla="*/ 2147483647 w 3421"/>
              <a:gd name="T85" fmla="*/ 2147483647 h 626"/>
              <a:gd name="T86" fmla="*/ 2147483647 w 3421"/>
              <a:gd name="T87" fmla="*/ 2147483647 h 626"/>
              <a:gd name="T88" fmla="*/ 2147483647 w 3421"/>
              <a:gd name="T89" fmla="*/ 2147483647 h 626"/>
              <a:gd name="T90" fmla="*/ 2147483647 w 3421"/>
              <a:gd name="T91" fmla="*/ 2147483647 h 626"/>
              <a:gd name="T92" fmla="*/ 2147483647 w 3421"/>
              <a:gd name="T93" fmla="*/ 2147483647 h 626"/>
              <a:gd name="T94" fmla="*/ 2147483647 w 3421"/>
              <a:gd name="T95" fmla="*/ 2147483647 h 62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3421"/>
              <a:gd name="T145" fmla="*/ 0 h 626"/>
              <a:gd name="T146" fmla="*/ 3421 w 3421"/>
              <a:gd name="T147" fmla="*/ 626 h 62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3421" h="626">
                <a:moveTo>
                  <a:pt x="0" y="332"/>
                </a:moveTo>
                <a:lnTo>
                  <a:pt x="11" y="350"/>
                </a:lnTo>
                <a:lnTo>
                  <a:pt x="116" y="282"/>
                </a:lnTo>
                <a:lnTo>
                  <a:pt x="223" y="216"/>
                </a:lnTo>
                <a:lnTo>
                  <a:pt x="330" y="148"/>
                </a:lnTo>
                <a:lnTo>
                  <a:pt x="324" y="139"/>
                </a:lnTo>
                <a:lnTo>
                  <a:pt x="330" y="150"/>
                </a:lnTo>
                <a:lnTo>
                  <a:pt x="381" y="124"/>
                </a:lnTo>
                <a:lnTo>
                  <a:pt x="376" y="113"/>
                </a:lnTo>
                <a:lnTo>
                  <a:pt x="380" y="124"/>
                </a:lnTo>
                <a:lnTo>
                  <a:pt x="433" y="104"/>
                </a:lnTo>
                <a:lnTo>
                  <a:pt x="540" y="63"/>
                </a:lnTo>
                <a:lnTo>
                  <a:pt x="536" y="52"/>
                </a:lnTo>
                <a:lnTo>
                  <a:pt x="540" y="63"/>
                </a:lnTo>
                <a:lnTo>
                  <a:pt x="646" y="35"/>
                </a:lnTo>
                <a:lnTo>
                  <a:pt x="643" y="24"/>
                </a:lnTo>
                <a:lnTo>
                  <a:pt x="645" y="35"/>
                </a:lnTo>
                <a:lnTo>
                  <a:pt x="757" y="23"/>
                </a:lnTo>
                <a:lnTo>
                  <a:pt x="755" y="12"/>
                </a:lnTo>
                <a:lnTo>
                  <a:pt x="755" y="23"/>
                </a:lnTo>
                <a:lnTo>
                  <a:pt x="862" y="23"/>
                </a:lnTo>
                <a:lnTo>
                  <a:pt x="862" y="12"/>
                </a:lnTo>
                <a:lnTo>
                  <a:pt x="862" y="23"/>
                </a:lnTo>
                <a:lnTo>
                  <a:pt x="915" y="30"/>
                </a:lnTo>
                <a:lnTo>
                  <a:pt x="915" y="19"/>
                </a:lnTo>
                <a:lnTo>
                  <a:pt x="913" y="30"/>
                </a:lnTo>
                <a:lnTo>
                  <a:pt x="967" y="43"/>
                </a:lnTo>
                <a:lnTo>
                  <a:pt x="969" y="32"/>
                </a:lnTo>
                <a:lnTo>
                  <a:pt x="965" y="43"/>
                </a:lnTo>
                <a:lnTo>
                  <a:pt x="1072" y="89"/>
                </a:lnTo>
                <a:lnTo>
                  <a:pt x="1177" y="137"/>
                </a:lnTo>
                <a:lnTo>
                  <a:pt x="1283" y="185"/>
                </a:lnTo>
                <a:lnTo>
                  <a:pt x="1390" y="223"/>
                </a:lnTo>
                <a:lnTo>
                  <a:pt x="1394" y="212"/>
                </a:lnTo>
                <a:lnTo>
                  <a:pt x="1390" y="223"/>
                </a:lnTo>
                <a:lnTo>
                  <a:pt x="1495" y="271"/>
                </a:lnTo>
                <a:lnTo>
                  <a:pt x="1604" y="312"/>
                </a:lnTo>
                <a:lnTo>
                  <a:pt x="1709" y="352"/>
                </a:lnTo>
                <a:lnTo>
                  <a:pt x="1711" y="352"/>
                </a:lnTo>
                <a:lnTo>
                  <a:pt x="1817" y="378"/>
                </a:lnTo>
                <a:lnTo>
                  <a:pt x="1924" y="405"/>
                </a:lnTo>
                <a:lnTo>
                  <a:pt x="2136" y="446"/>
                </a:lnTo>
                <a:lnTo>
                  <a:pt x="2348" y="479"/>
                </a:lnTo>
                <a:lnTo>
                  <a:pt x="2561" y="512"/>
                </a:lnTo>
                <a:lnTo>
                  <a:pt x="2773" y="547"/>
                </a:lnTo>
                <a:lnTo>
                  <a:pt x="2775" y="547"/>
                </a:lnTo>
                <a:lnTo>
                  <a:pt x="2996" y="573"/>
                </a:lnTo>
                <a:lnTo>
                  <a:pt x="3419" y="626"/>
                </a:lnTo>
                <a:lnTo>
                  <a:pt x="3421" y="604"/>
                </a:lnTo>
                <a:lnTo>
                  <a:pt x="2997" y="551"/>
                </a:lnTo>
                <a:lnTo>
                  <a:pt x="2777" y="525"/>
                </a:lnTo>
                <a:lnTo>
                  <a:pt x="2775" y="536"/>
                </a:lnTo>
                <a:lnTo>
                  <a:pt x="2777" y="525"/>
                </a:lnTo>
                <a:lnTo>
                  <a:pt x="2565" y="490"/>
                </a:lnTo>
                <a:lnTo>
                  <a:pt x="2351" y="457"/>
                </a:lnTo>
                <a:lnTo>
                  <a:pt x="2140" y="424"/>
                </a:lnTo>
                <a:lnTo>
                  <a:pt x="1928" y="383"/>
                </a:lnTo>
                <a:lnTo>
                  <a:pt x="1926" y="394"/>
                </a:lnTo>
                <a:lnTo>
                  <a:pt x="1930" y="385"/>
                </a:lnTo>
                <a:lnTo>
                  <a:pt x="1823" y="358"/>
                </a:lnTo>
                <a:lnTo>
                  <a:pt x="1716" y="332"/>
                </a:lnTo>
                <a:lnTo>
                  <a:pt x="1712" y="341"/>
                </a:lnTo>
                <a:lnTo>
                  <a:pt x="1716" y="332"/>
                </a:lnTo>
                <a:lnTo>
                  <a:pt x="1611" y="291"/>
                </a:lnTo>
                <a:lnTo>
                  <a:pt x="1503" y="251"/>
                </a:lnTo>
                <a:lnTo>
                  <a:pt x="1499" y="260"/>
                </a:lnTo>
                <a:lnTo>
                  <a:pt x="1504" y="251"/>
                </a:lnTo>
                <a:lnTo>
                  <a:pt x="1399" y="203"/>
                </a:lnTo>
                <a:lnTo>
                  <a:pt x="1398" y="203"/>
                </a:lnTo>
                <a:lnTo>
                  <a:pt x="1291" y="164"/>
                </a:lnTo>
                <a:lnTo>
                  <a:pt x="1287" y="173"/>
                </a:lnTo>
                <a:lnTo>
                  <a:pt x="1293" y="164"/>
                </a:lnTo>
                <a:lnTo>
                  <a:pt x="1186" y="116"/>
                </a:lnTo>
                <a:lnTo>
                  <a:pt x="1081" y="69"/>
                </a:lnTo>
                <a:lnTo>
                  <a:pt x="974" y="23"/>
                </a:lnTo>
                <a:lnTo>
                  <a:pt x="972" y="23"/>
                </a:lnTo>
                <a:lnTo>
                  <a:pt x="919" y="10"/>
                </a:lnTo>
                <a:lnTo>
                  <a:pt x="917" y="8"/>
                </a:lnTo>
                <a:lnTo>
                  <a:pt x="864" y="0"/>
                </a:lnTo>
                <a:lnTo>
                  <a:pt x="862" y="0"/>
                </a:lnTo>
                <a:lnTo>
                  <a:pt x="755" y="0"/>
                </a:lnTo>
                <a:lnTo>
                  <a:pt x="643" y="13"/>
                </a:lnTo>
                <a:lnTo>
                  <a:pt x="641" y="15"/>
                </a:lnTo>
                <a:lnTo>
                  <a:pt x="534" y="43"/>
                </a:lnTo>
                <a:lnTo>
                  <a:pt x="532" y="43"/>
                </a:lnTo>
                <a:lnTo>
                  <a:pt x="426" y="83"/>
                </a:lnTo>
                <a:lnTo>
                  <a:pt x="372" y="104"/>
                </a:lnTo>
                <a:lnTo>
                  <a:pt x="321" y="129"/>
                </a:lnTo>
                <a:lnTo>
                  <a:pt x="319" y="129"/>
                </a:lnTo>
                <a:lnTo>
                  <a:pt x="212" y="197"/>
                </a:lnTo>
                <a:lnTo>
                  <a:pt x="105" y="264"/>
                </a:lnTo>
                <a:lnTo>
                  <a:pt x="0" y="332"/>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6352" name="Freeform 32"/>
          <p:cNvSpPr>
            <a:spLocks/>
          </p:cNvSpPr>
          <p:nvPr/>
        </p:nvSpPr>
        <p:spPr bwMode="gray">
          <a:xfrm>
            <a:off x="2051050" y="1570038"/>
            <a:ext cx="5835650" cy="1231900"/>
          </a:xfrm>
          <a:custGeom>
            <a:avLst/>
            <a:gdLst>
              <a:gd name="T0" fmla="*/ 2147483647 w 3384"/>
              <a:gd name="T1" fmla="*/ 2147483647 h 666"/>
              <a:gd name="T2" fmla="*/ 2147483647 w 3384"/>
              <a:gd name="T3" fmla="*/ 2147483647 h 666"/>
              <a:gd name="T4" fmla="*/ 2147483647 w 3384"/>
              <a:gd name="T5" fmla="*/ 2147483647 h 666"/>
              <a:gd name="T6" fmla="*/ 2147483647 w 3384"/>
              <a:gd name="T7" fmla="*/ 2147483647 h 666"/>
              <a:gd name="T8" fmla="*/ 2147483647 w 3384"/>
              <a:gd name="T9" fmla="*/ 2147483647 h 666"/>
              <a:gd name="T10" fmla="*/ 2147483647 w 3384"/>
              <a:gd name="T11" fmla="*/ 2147483647 h 666"/>
              <a:gd name="T12" fmla="*/ 2147483647 w 3384"/>
              <a:gd name="T13" fmla="*/ 2147483647 h 666"/>
              <a:gd name="T14" fmla="*/ 2147483647 w 3384"/>
              <a:gd name="T15" fmla="*/ 2147483647 h 666"/>
              <a:gd name="T16" fmla="*/ 2147483647 w 3384"/>
              <a:gd name="T17" fmla="*/ 2147483647 h 666"/>
              <a:gd name="T18" fmla="*/ 2147483647 w 3384"/>
              <a:gd name="T19" fmla="*/ 2147483647 h 666"/>
              <a:gd name="T20" fmla="*/ 2147483647 w 3384"/>
              <a:gd name="T21" fmla="*/ 2147483647 h 666"/>
              <a:gd name="T22" fmla="*/ 2147483647 w 3384"/>
              <a:gd name="T23" fmla="*/ 2147483647 h 666"/>
              <a:gd name="T24" fmla="*/ 2147483647 w 3384"/>
              <a:gd name="T25" fmla="*/ 2147483647 h 666"/>
              <a:gd name="T26" fmla="*/ 2147483647 w 3384"/>
              <a:gd name="T27" fmla="*/ 2147483647 h 666"/>
              <a:gd name="T28" fmla="*/ 2147483647 w 3384"/>
              <a:gd name="T29" fmla="*/ 2147483647 h 666"/>
              <a:gd name="T30" fmla="*/ 2147483647 w 3384"/>
              <a:gd name="T31" fmla="*/ 2147483647 h 666"/>
              <a:gd name="T32" fmla="*/ 2147483647 w 3384"/>
              <a:gd name="T33" fmla="*/ 2147483647 h 666"/>
              <a:gd name="T34" fmla="*/ 2147483647 w 3384"/>
              <a:gd name="T35" fmla="*/ 2147483647 h 666"/>
              <a:gd name="T36" fmla="*/ 2147483647 w 3384"/>
              <a:gd name="T37" fmla="*/ 2147483647 h 666"/>
              <a:gd name="T38" fmla="*/ 2147483647 w 3384"/>
              <a:gd name="T39" fmla="*/ 2147483647 h 666"/>
              <a:gd name="T40" fmla="*/ 2147483647 w 3384"/>
              <a:gd name="T41" fmla="*/ 2147483647 h 666"/>
              <a:gd name="T42" fmla="*/ 2147483647 w 3384"/>
              <a:gd name="T43" fmla="*/ 2147483647 h 666"/>
              <a:gd name="T44" fmla="*/ 2147483647 w 3384"/>
              <a:gd name="T45" fmla="*/ 2147483647 h 666"/>
              <a:gd name="T46" fmla="*/ 2147483647 w 3384"/>
              <a:gd name="T47" fmla="*/ 2147483647 h 666"/>
              <a:gd name="T48" fmla="*/ 2147483647 w 3384"/>
              <a:gd name="T49" fmla="*/ 2147483647 h 666"/>
              <a:gd name="T50" fmla="*/ 2147483647 w 3384"/>
              <a:gd name="T51" fmla="*/ 2147483647 h 666"/>
              <a:gd name="T52" fmla="*/ 2147483647 w 3384"/>
              <a:gd name="T53" fmla="*/ 2147483647 h 666"/>
              <a:gd name="T54" fmla="*/ 2147483647 w 3384"/>
              <a:gd name="T55" fmla="*/ 2147483647 h 666"/>
              <a:gd name="T56" fmla="*/ 2147483647 w 3384"/>
              <a:gd name="T57" fmla="*/ 2147483647 h 666"/>
              <a:gd name="T58" fmla="*/ 2147483647 w 3384"/>
              <a:gd name="T59" fmla="*/ 2147483647 h 666"/>
              <a:gd name="T60" fmla="*/ 2147483647 w 3384"/>
              <a:gd name="T61" fmla="*/ 2147483647 h 666"/>
              <a:gd name="T62" fmla="*/ 2147483647 w 3384"/>
              <a:gd name="T63" fmla="*/ 2147483647 h 666"/>
              <a:gd name="T64" fmla="*/ 2147483647 w 3384"/>
              <a:gd name="T65" fmla="*/ 2147483647 h 666"/>
              <a:gd name="T66" fmla="*/ 2147483647 w 3384"/>
              <a:gd name="T67" fmla="*/ 2147483647 h 666"/>
              <a:gd name="T68" fmla="*/ 2147483647 w 3384"/>
              <a:gd name="T69" fmla="*/ 2147483647 h 666"/>
              <a:gd name="T70" fmla="*/ 2147483647 w 3384"/>
              <a:gd name="T71" fmla="*/ 2147483647 h 666"/>
              <a:gd name="T72" fmla="*/ 2147483647 w 3384"/>
              <a:gd name="T73" fmla="*/ 2147483647 h 666"/>
              <a:gd name="T74" fmla="*/ 2147483647 w 3384"/>
              <a:gd name="T75" fmla="*/ 2147483647 h 666"/>
              <a:gd name="T76" fmla="*/ 2147483647 w 3384"/>
              <a:gd name="T77" fmla="*/ 2147483647 h 666"/>
              <a:gd name="T78" fmla="*/ 2147483647 w 3384"/>
              <a:gd name="T79" fmla="*/ 2147483647 h 666"/>
              <a:gd name="T80" fmla="*/ 2147483647 w 3384"/>
              <a:gd name="T81" fmla="*/ 2147483647 h 666"/>
              <a:gd name="T82" fmla="*/ 2147483647 w 3384"/>
              <a:gd name="T83" fmla="*/ 2147483647 h 666"/>
              <a:gd name="T84" fmla="*/ 2147483647 w 3384"/>
              <a:gd name="T85" fmla="*/ 2147483647 h 666"/>
              <a:gd name="T86" fmla="*/ 2147483647 w 3384"/>
              <a:gd name="T87" fmla="*/ 2147483647 h 666"/>
              <a:gd name="T88" fmla="*/ 2147483647 w 3384"/>
              <a:gd name="T89" fmla="*/ 2147483647 h 666"/>
              <a:gd name="T90" fmla="*/ 2147483647 w 3384"/>
              <a:gd name="T91" fmla="*/ 2147483647 h 666"/>
              <a:gd name="T92" fmla="*/ 2147483647 w 3384"/>
              <a:gd name="T93" fmla="*/ 2147483647 h 666"/>
              <a:gd name="T94" fmla="*/ 2147483647 w 3384"/>
              <a:gd name="T95" fmla="*/ 2147483647 h 666"/>
              <a:gd name="T96" fmla="*/ 2147483647 w 3384"/>
              <a:gd name="T97" fmla="*/ 2147483647 h 666"/>
              <a:gd name="T98" fmla="*/ 2147483647 w 3384"/>
              <a:gd name="T99" fmla="*/ 2147483647 h 666"/>
              <a:gd name="T100" fmla="*/ 2147483647 w 3384"/>
              <a:gd name="T101" fmla="*/ 2147483647 h 666"/>
              <a:gd name="T102" fmla="*/ 2147483647 w 3384"/>
              <a:gd name="T103" fmla="*/ 2147483647 h 666"/>
              <a:gd name="T104" fmla="*/ 2147483647 w 3384"/>
              <a:gd name="T105" fmla="*/ 2147483647 h 666"/>
              <a:gd name="T106" fmla="*/ 2147483647 w 3384"/>
              <a:gd name="T107" fmla="*/ 2147483647 h 666"/>
              <a:gd name="T108" fmla="*/ 2147483647 w 3384"/>
              <a:gd name="T109" fmla="*/ 2147483647 h 666"/>
              <a:gd name="T110" fmla="*/ 2147483647 w 3384"/>
              <a:gd name="T111" fmla="*/ 2147483647 h 666"/>
              <a:gd name="T112" fmla="*/ 2147483647 w 3384"/>
              <a:gd name="T113" fmla="*/ 2147483647 h 666"/>
              <a:gd name="T114" fmla="*/ 2147483647 w 3384"/>
              <a:gd name="T115" fmla="*/ 2147483647 h 666"/>
              <a:gd name="T116" fmla="*/ 2147483647 w 3384"/>
              <a:gd name="T117" fmla="*/ 2147483647 h 666"/>
              <a:gd name="T118" fmla="*/ 2147483647 w 3384"/>
              <a:gd name="T119" fmla="*/ 2147483647 h 666"/>
              <a:gd name="T120" fmla="*/ 2147483647 w 3384"/>
              <a:gd name="T121" fmla="*/ 2147483647 h 666"/>
              <a:gd name="T122" fmla="*/ 2147483647 w 3384"/>
              <a:gd name="T123" fmla="*/ 2147483647 h 666"/>
              <a:gd name="T124" fmla="*/ 2147483647 w 3384"/>
              <a:gd name="T125" fmla="*/ 2147483647 h 66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3384"/>
              <a:gd name="T190" fmla="*/ 0 h 666"/>
              <a:gd name="T191" fmla="*/ 3384 w 3384"/>
              <a:gd name="T192" fmla="*/ 666 h 66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3384" h="666">
                <a:moveTo>
                  <a:pt x="0" y="644"/>
                </a:moveTo>
                <a:lnTo>
                  <a:pt x="0" y="666"/>
                </a:lnTo>
                <a:lnTo>
                  <a:pt x="129" y="666"/>
                </a:lnTo>
                <a:lnTo>
                  <a:pt x="192" y="666"/>
                </a:lnTo>
                <a:lnTo>
                  <a:pt x="252" y="666"/>
                </a:lnTo>
                <a:lnTo>
                  <a:pt x="308" y="666"/>
                </a:lnTo>
                <a:lnTo>
                  <a:pt x="361" y="666"/>
                </a:lnTo>
                <a:lnTo>
                  <a:pt x="407" y="664"/>
                </a:lnTo>
                <a:lnTo>
                  <a:pt x="427" y="664"/>
                </a:lnTo>
                <a:lnTo>
                  <a:pt x="446" y="664"/>
                </a:lnTo>
                <a:lnTo>
                  <a:pt x="462" y="664"/>
                </a:lnTo>
                <a:lnTo>
                  <a:pt x="477" y="664"/>
                </a:lnTo>
                <a:lnTo>
                  <a:pt x="490" y="663"/>
                </a:lnTo>
                <a:lnTo>
                  <a:pt x="501" y="663"/>
                </a:lnTo>
                <a:lnTo>
                  <a:pt x="519" y="663"/>
                </a:lnTo>
                <a:lnTo>
                  <a:pt x="532" y="661"/>
                </a:lnTo>
                <a:lnTo>
                  <a:pt x="543" y="659"/>
                </a:lnTo>
                <a:lnTo>
                  <a:pt x="554" y="659"/>
                </a:lnTo>
                <a:lnTo>
                  <a:pt x="569" y="657"/>
                </a:lnTo>
                <a:lnTo>
                  <a:pt x="587" y="657"/>
                </a:lnTo>
                <a:lnTo>
                  <a:pt x="589" y="657"/>
                </a:lnTo>
                <a:lnTo>
                  <a:pt x="610" y="655"/>
                </a:lnTo>
                <a:lnTo>
                  <a:pt x="635" y="655"/>
                </a:lnTo>
                <a:lnTo>
                  <a:pt x="689" y="653"/>
                </a:lnTo>
                <a:lnTo>
                  <a:pt x="716" y="653"/>
                </a:lnTo>
                <a:lnTo>
                  <a:pt x="742" y="652"/>
                </a:lnTo>
                <a:lnTo>
                  <a:pt x="766" y="650"/>
                </a:lnTo>
                <a:lnTo>
                  <a:pt x="788" y="648"/>
                </a:lnTo>
                <a:lnTo>
                  <a:pt x="786" y="637"/>
                </a:lnTo>
                <a:lnTo>
                  <a:pt x="788" y="648"/>
                </a:lnTo>
                <a:lnTo>
                  <a:pt x="803" y="646"/>
                </a:lnTo>
                <a:lnTo>
                  <a:pt x="818" y="642"/>
                </a:lnTo>
                <a:lnTo>
                  <a:pt x="823" y="642"/>
                </a:lnTo>
                <a:lnTo>
                  <a:pt x="836" y="639"/>
                </a:lnTo>
                <a:lnTo>
                  <a:pt x="847" y="635"/>
                </a:lnTo>
                <a:lnTo>
                  <a:pt x="869" y="628"/>
                </a:lnTo>
                <a:lnTo>
                  <a:pt x="880" y="622"/>
                </a:lnTo>
                <a:lnTo>
                  <a:pt x="893" y="618"/>
                </a:lnTo>
                <a:lnTo>
                  <a:pt x="923" y="607"/>
                </a:lnTo>
                <a:lnTo>
                  <a:pt x="954" y="594"/>
                </a:lnTo>
                <a:lnTo>
                  <a:pt x="989" y="580"/>
                </a:lnTo>
                <a:lnTo>
                  <a:pt x="1029" y="563"/>
                </a:lnTo>
                <a:lnTo>
                  <a:pt x="1029" y="561"/>
                </a:lnTo>
                <a:lnTo>
                  <a:pt x="1051" y="550"/>
                </a:lnTo>
                <a:lnTo>
                  <a:pt x="1075" y="536"/>
                </a:lnTo>
                <a:lnTo>
                  <a:pt x="1129" y="502"/>
                </a:lnTo>
                <a:lnTo>
                  <a:pt x="1182" y="471"/>
                </a:lnTo>
                <a:lnTo>
                  <a:pt x="1210" y="458"/>
                </a:lnTo>
                <a:lnTo>
                  <a:pt x="1235" y="447"/>
                </a:lnTo>
                <a:lnTo>
                  <a:pt x="1278" y="429"/>
                </a:lnTo>
                <a:lnTo>
                  <a:pt x="1320" y="416"/>
                </a:lnTo>
                <a:lnTo>
                  <a:pt x="1361" y="407"/>
                </a:lnTo>
                <a:lnTo>
                  <a:pt x="1357" y="397"/>
                </a:lnTo>
                <a:lnTo>
                  <a:pt x="1357" y="409"/>
                </a:lnTo>
                <a:lnTo>
                  <a:pt x="1377" y="403"/>
                </a:lnTo>
                <a:lnTo>
                  <a:pt x="1403" y="399"/>
                </a:lnTo>
                <a:lnTo>
                  <a:pt x="1447" y="394"/>
                </a:lnTo>
                <a:lnTo>
                  <a:pt x="1495" y="392"/>
                </a:lnTo>
                <a:lnTo>
                  <a:pt x="1521" y="390"/>
                </a:lnTo>
                <a:lnTo>
                  <a:pt x="1548" y="388"/>
                </a:lnTo>
                <a:lnTo>
                  <a:pt x="1580" y="386"/>
                </a:lnTo>
                <a:lnTo>
                  <a:pt x="1618" y="383"/>
                </a:lnTo>
                <a:lnTo>
                  <a:pt x="1659" y="379"/>
                </a:lnTo>
                <a:lnTo>
                  <a:pt x="1707" y="375"/>
                </a:lnTo>
                <a:lnTo>
                  <a:pt x="1758" y="370"/>
                </a:lnTo>
                <a:lnTo>
                  <a:pt x="1812" y="364"/>
                </a:lnTo>
                <a:lnTo>
                  <a:pt x="1922" y="351"/>
                </a:lnTo>
                <a:lnTo>
                  <a:pt x="1977" y="344"/>
                </a:lnTo>
                <a:lnTo>
                  <a:pt x="2031" y="337"/>
                </a:lnTo>
                <a:lnTo>
                  <a:pt x="2081" y="328"/>
                </a:lnTo>
                <a:lnTo>
                  <a:pt x="2136" y="317"/>
                </a:lnTo>
                <a:lnTo>
                  <a:pt x="2189" y="305"/>
                </a:lnTo>
                <a:lnTo>
                  <a:pt x="2195" y="305"/>
                </a:lnTo>
                <a:lnTo>
                  <a:pt x="2248" y="293"/>
                </a:lnTo>
                <a:lnTo>
                  <a:pt x="2300" y="282"/>
                </a:lnTo>
                <a:lnTo>
                  <a:pt x="2347" y="270"/>
                </a:lnTo>
                <a:lnTo>
                  <a:pt x="2390" y="261"/>
                </a:lnTo>
                <a:lnTo>
                  <a:pt x="2408" y="258"/>
                </a:lnTo>
                <a:lnTo>
                  <a:pt x="2423" y="254"/>
                </a:lnTo>
                <a:lnTo>
                  <a:pt x="2441" y="250"/>
                </a:lnTo>
                <a:lnTo>
                  <a:pt x="2452" y="247"/>
                </a:lnTo>
                <a:lnTo>
                  <a:pt x="2463" y="245"/>
                </a:lnTo>
                <a:lnTo>
                  <a:pt x="2471" y="243"/>
                </a:lnTo>
                <a:lnTo>
                  <a:pt x="2484" y="239"/>
                </a:lnTo>
                <a:lnTo>
                  <a:pt x="2493" y="237"/>
                </a:lnTo>
                <a:lnTo>
                  <a:pt x="2504" y="236"/>
                </a:lnTo>
                <a:lnTo>
                  <a:pt x="2515" y="232"/>
                </a:lnTo>
                <a:lnTo>
                  <a:pt x="2524" y="230"/>
                </a:lnTo>
                <a:lnTo>
                  <a:pt x="2533" y="228"/>
                </a:lnTo>
                <a:lnTo>
                  <a:pt x="2546" y="224"/>
                </a:lnTo>
                <a:lnTo>
                  <a:pt x="2557" y="223"/>
                </a:lnTo>
                <a:lnTo>
                  <a:pt x="2572" y="219"/>
                </a:lnTo>
                <a:lnTo>
                  <a:pt x="2592" y="215"/>
                </a:lnTo>
                <a:lnTo>
                  <a:pt x="2613" y="212"/>
                </a:lnTo>
                <a:lnTo>
                  <a:pt x="2637" y="206"/>
                </a:lnTo>
                <a:lnTo>
                  <a:pt x="2684" y="197"/>
                </a:lnTo>
                <a:lnTo>
                  <a:pt x="2738" y="186"/>
                </a:lnTo>
                <a:lnTo>
                  <a:pt x="2791" y="177"/>
                </a:lnTo>
                <a:lnTo>
                  <a:pt x="2841" y="166"/>
                </a:lnTo>
                <a:lnTo>
                  <a:pt x="2865" y="162"/>
                </a:lnTo>
                <a:lnTo>
                  <a:pt x="2887" y="156"/>
                </a:lnTo>
                <a:lnTo>
                  <a:pt x="2907" y="153"/>
                </a:lnTo>
                <a:lnTo>
                  <a:pt x="2927" y="149"/>
                </a:lnTo>
                <a:lnTo>
                  <a:pt x="2961" y="142"/>
                </a:lnTo>
                <a:lnTo>
                  <a:pt x="2986" y="136"/>
                </a:lnTo>
                <a:lnTo>
                  <a:pt x="3007" y="131"/>
                </a:lnTo>
                <a:lnTo>
                  <a:pt x="3025" y="127"/>
                </a:lnTo>
                <a:lnTo>
                  <a:pt x="3058" y="118"/>
                </a:lnTo>
                <a:lnTo>
                  <a:pt x="3077" y="112"/>
                </a:lnTo>
                <a:lnTo>
                  <a:pt x="3097" y="107"/>
                </a:lnTo>
                <a:lnTo>
                  <a:pt x="3123" y="99"/>
                </a:lnTo>
                <a:lnTo>
                  <a:pt x="3148" y="90"/>
                </a:lnTo>
                <a:lnTo>
                  <a:pt x="3202" y="74"/>
                </a:lnTo>
                <a:lnTo>
                  <a:pt x="3227" y="64"/>
                </a:lnTo>
                <a:lnTo>
                  <a:pt x="3251" y="57"/>
                </a:lnTo>
                <a:lnTo>
                  <a:pt x="3275" y="50"/>
                </a:lnTo>
                <a:lnTo>
                  <a:pt x="3294" y="44"/>
                </a:lnTo>
                <a:lnTo>
                  <a:pt x="3312" y="39"/>
                </a:lnTo>
                <a:lnTo>
                  <a:pt x="3327" y="35"/>
                </a:lnTo>
                <a:lnTo>
                  <a:pt x="3353" y="28"/>
                </a:lnTo>
                <a:lnTo>
                  <a:pt x="3347" y="18"/>
                </a:lnTo>
                <a:lnTo>
                  <a:pt x="3347" y="29"/>
                </a:lnTo>
                <a:lnTo>
                  <a:pt x="3367" y="26"/>
                </a:lnTo>
                <a:lnTo>
                  <a:pt x="3373" y="24"/>
                </a:lnTo>
                <a:lnTo>
                  <a:pt x="3384" y="22"/>
                </a:lnTo>
                <a:lnTo>
                  <a:pt x="3380" y="0"/>
                </a:lnTo>
                <a:lnTo>
                  <a:pt x="3364" y="4"/>
                </a:lnTo>
                <a:lnTo>
                  <a:pt x="3367" y="15"/>
                </a:lnTo>
                <a:lnTo>
                  <a:pt x="3367" y="4"/>
                </a:lnTo>
                <a:lnTo>
                  <a:pt x="3347" y="7"/>
                </a:lnTo>
                <a:lnTo>
                  <a:pt x="3343" y="7"/>
                </a:lnTo>
                <a:lnTo>
                  <a:pt x="3318" y="15"/>
                </a:lnTo>
                <a:lnTo>
                  <a:pt x="3303" y="18"/>
                </a:lnTo>
                <a:lnTo>
                  <a:pt x="3286" y="24"/>
                </a:lnTo>
                <a:lnTo>
                  <a:pt x="3290" y="33"/>
                </a:lnTo>
                <a:lnTo>
                  <a:pt x="3288" y="24"/>
                </a:lnTo>
                <a:lnTo>
                  <a:pt x="3266" y="29"/>
                </a:lnTo>
                <a:lnTo>
                  <a:pt x="3242" y="37"/>
                </a:lnTo>
                <a:lnTo>
                  <a:pt x="3218" y="44"/>
                </a:lnTo>
                <a:lnTo>
                  <a:pt x="3193" y="53"/>
                </a:lnTo>
                <a:lnTo>
                  <a:pt x="3139" y="70"/>
                </a:lnTo>
                <a:lnTo>
                  <a:pt x="3113" y="79"/>
                </a:lnTo>
                <a:lnTo>
                  <a:pt x="3091" y="86"/>
                </a:lnTo>
                <a:lnTo>
                  <a:pt x="3067" y="92"/>
                </a:lnTo>
                <a:lnTo>
                  <a:pt x="3049" y="97"/>
                </a:lnTo>
                <a:lnTo>
                  <a:pt x="3016" y="107"/>
                </a:lnTo>
                <a:lnTo>
                  <a:pt x="2997" y="110"/>
                </a:lnTo>
                <a:lnTo>
                  <a:pt x="2977" y="116"/>
                </a:lnTo>
                <a:lnTo>
                  <a:pt x="2951" y="121"/>
                </a:lnTo>
                <a:lnTo>
                  <a:pt x="2924" y="127"/>
                </a:lnTo>
                <a:lnTo>
                  <a:pt x="2907" y="131"/>
                </a:lnTo>
                <a:lnTo>
                  <a:pt x="2887" y="134"/>
                </a:lnTo>
                <a:lnTo>
                  <a:pt x="2865" y="140"/>
                </a:lnTo>
                <a:lnTo>
                  <a:pt x="2841" y="143"/>
                </a:lnTo>
                <a:lnTo>
                  <a:pt x="2791" y="155"/>
                </a:lnTo>
                <a:lnTo>
                  <a:pt x="2738" y="164"/>
                </a:lnTo>
                <a:lnTo>
                  <a:pt x="2684" y="175"/>
                </a:lnTo>
                <a:lnTo>
                  <a:pt x="2637" y="184"/>
                </a:lnTo>
                <a:lnTo>
                  <a:pt x="2613" y="189"/>
                </a:lnTo>
                <a:lnTo>
                  <a:pt x="2592" y="193"/>
                </a:lnTo>
                <a:lnTo>
                  <a:pt x="2572" y="197"/>
                </a:lnTo>
                <a:lnTo>
                  <a:pt x="2554" y="201"/>
                </a:lnTo>
                <a:lnTo>
                  <a:pt x="2537" y="204"/>
                </a:lnTo>
                <a:lnTo>
                  <a:pt x="2524" y="208"/>
                </a:lnTo>
                <a:lnTo>
                  <a:pt x="2515" y="210"/>
                </a:lnTo>
                <a:lnTo>
                  <a:pt x="2506" y="212"/>
                </a:lnTo>
                <a:lnTo>
                  <a:pt x="2495" y="215"/>
                </a:lnTo>
                <a:lnTo>
                  <a:pt x="2484" y="217"/>
                </a:lnTo>
                <a:lnTo>
                  <a:pt x="2475" y="219"/>
                </a:lnTo>
                <a:lnTo>
                  <a:pt x="2462" y="223"/>
                </a:lnTo>
                <a:lnTo>
                  <a:pt x="2454" y="224"/>
                </a:lnTo>
                <a:lnTo>
                  <a:pt x="2443" y="226"/>
                </a:lnTo>
                <a:lnTo>
                  <a:pt x="2432" y="230"/>
                </a:lnTo>
                <a:lnTo>
                  <a:pt x="2419" y="232"/>
                </a:lnTo>
                <a:lnTo>
                  <a:pt x="2399" y="237"/>
                </a:lnTo>
                <a:lnTo>
                  <a:pt x="2381" y="241"/>
                </a:lnTo>
                <a:lnTo>
                  <a:pt x="2338" y="250"/>
                </a:lnTo>
                <a:lnTo>
                  <a:pt x="2290" y="261"/>
                </a:lnTo>
                <a:lnTo>
                  <a:pt x="2239" y="272"/>
                </a:lnTo>
                <a:lnTo>
                  <a:pt x="2185" y="285"/>
                </a:lnTo>
                <a:lnTo>
                  <a:pt x="2189" y="294"/>
                </a:lnTo>
                <a:lnTo>
                  <a:pt x="2189" y="283"/>
                </a:lnTo>
                <a:lnTo>
                  <a:pt x="2136" y="294"/>
                </a:lnTo>
                <a:lnTo>
                  <a:pt x="2081" y="305"/>
                </a:lnTo>
                <a:lnTo>
                  <a:pt x="2027" y="315"/>
                </a:lnTo>
                <a:lnTo>
                  <a:pt x="1977" y="322"/>
                </a:lnTo>
                <a:lnTo>
                  <a:pt x="1922" y="329"/>
                </a:lnTo>
                <a:lnTo>
                  <a:pt x="1812" y="342"/>
                </a:lnTo>
                <a:lnTo>
                  <a:pt x="1758" y="348"/>
                </a:lnTo>
                <a:lnTo>
                  <a:pt x="1707" y="353"/>
                </a:lnTo>
                <a:lnTo>
                  <a:pt x="1659" y="357"/>
                </a:lnTo>
                <a:lnTo>
                  <a:pt x="1617" y="361"/>
                </a:lnTo>
                <a:lnTo>
                  <a:pt x="1580" y="364"/>
                </a:lnTo>
                <a:lnTo>
                  <a:pt x="1548" y="366"/>
                </a:lnTo>
                <a:lnTo>
                  <a:pt x="1521" y="368"/>
                </a:lnTo>
                <a:lnTo>
                  <a:pt x="1495" y="370"/>
                </a:lnTo>
                <a:lnTo>
                  <a:pt x="1447" y="372"/>
                </a:lnTo>
                <a:lnTo>
                  <a:pt x="1399" y="377"/>
                </a:lnTo>
                <a:lnTo>
                  <a:pt x="1377" y="381"/>
                </a:lnTo>
                <a:lnTo>
                  <a:pt x="1357" y="386"/>
                </a:lnTo>
                <a:lnTo>
                  <a:pt x="1351" y="386"/>
                </a:lnTo>
                <a:lnTo>
                  <a:pt x="1311" y="396"/>
                </a:lnTo>
                <a:lnTo>
                  <a:pt x="1269" y="409"/>
                </a:lnTo>
                <a:lnTo>
                  <a:pt x="1226" y="427"/>
                </a:lnTo>
                <a:lnTo>
                  <a:pt x="1201" y="438"/>
                </a:lnTo>
                <a:lnTo>
                  <a:pt x="1173" y="451"/>
                </a:lnTo>
                <a:lnTo>
                  <a:pt x="1119" y="482"/>
                </a:lnTo>
                <a:lnTo>
                  <a:pt x="1066" y="515"/>
                </a:lnTo>
                <a:lnTo>
                  <a:pt x="1042" y="530"/>
                </a:lnTo>
                <a:lnTo>
                  <a:pt x="1018" y="543"/>
                </a:lnTo>
                <a:lnTo>
                  <a:pt x="1024" y="552"/>
                </a:lnTo>
                <a:lnTo>
                  <a:pt x="1020" y="543"/>
                </a:lnTo>
                <a:lnTo>
                  <a:pt x="980" y="559"/>
                </a:lnTo>
                <a:lnTo>
                  <a:pt x="945" y="574"/>
                </a:lnTo>
                <a:lnTo>
                  <a:pt x="913" y="587"/>
                </a:lnTo>
                <a:lnTo>
                  <a:pt x="886" y="598"/>
                </a:lnTo>
                <a:lnTo>
                  <a:pt x="871" y="602"/>
                </a:lnTo>
                <a:lnTo>
                  <a:pt x="860" y="607"/>
                </a:lnTo>
                <a:lnTo>
                  <a:pt x="838" y="615"/>
                </a:lnTo>
                <a:lnTo>
                  <a:pt x="827" y="618"/>
                </a:lnTo>
                <a:lnTo>
                  <a:pt x="814" y="622"/>
                </a:lnTo>
                <a:lnTo>
                  <a:pt x="818" y="631"/>
                </a:lnTo>
                <a:lnTo>
                  <a:pt x="818" y="620"/>
                </a:lnTo>
                <a:lnTo>
                  <a:pt x="803" y="624"/>
                </a:lnTo>
                <a:lnTo>
                  <a:pt x="786" y="626"/>
                </a:lnTo>
                <a:lnTo>
                  <a:pt x="784" y="626"/>
                </a:lnTo>
                <a:lnTo>
                  <a:pt x="766" y="628"/>
                </a:lnTo>
                <a:lnTo>
                  <a:pt x="742" y="629"/>
                </a:lnTo>
                <a:lnTo>
                  <a:pt x="716" y="631"/>
                </a:lnTo>
                <a:lnTo>
                  <a:pt x="689" y="631"/>
                </a:lnTo>
                <a:lnTo>
                  <a:pt x="635" y="633"/>
                </a:lnTo>
                <a:lnTo>
                  <a:pt x="610" y="633"/>
                </a:lnTo>
                <a:lnTo>
                  <a:pt x="587" y="635"/>
                </a:lnTo>
                <a:lnTo>
                  <a:pt x="587" y="646"/>
                </a:lnTo>
                <a:lnTo>
                  <a:pt x="587" y="635"/>
                </a:lnTo>
                <a:lnTo>
                  <a:pt x="569" y="635"/>
                </a:lnTo>
                <a:lnTo>
                  <a:pt x="554" y="637"/>
                </a:lnTo>
                <a:lnTo>
                  <a:pt x="543" y="637"/>
                </a:lnTo>
                <a:lnTo>
                  <a:pt x="532" y="639"/>
                </a:lnTo>
                <a:lnTo>
                  <a:pt x="519" y="640"/>
                </a:lnTo>
                <a:lnTo>
                  <a:pt x="501" y="640"/>
                </a:lnTo>
                <a:lnTo>
                  <a:pt x="490" y="640"/>
                </a:lnTo>
                <a:lnTo>
                  <a:pt x="477" y="642"/>
                </a:lnTo>
                <a:lnTo>
                  <a:pt x="462" y="642"/>
                </a:lnTo>
                <a:lnTo>
                  <a:pt x="446" y="642"/>
                </a:lnTo>
                <a:lnTo>
                  <a:pt x="427" y="642"/>
                </a:lnTo>
                <a:lnTo>
                  <a:pt x="407" y="642"/>
                </a:lnTo>
                <a:lnTo>
                  <a:pt x="361" y="644"/>
                </a:lnTo>
                <a:lnTo>
                  <a:pt x="308" y="644"/>
                </a:lnTo>
                <a:lnTo>
                  <a:pt x="252" y="644"/>
                </a:lnTo>
                <a:lnTo>
                  <a:pt x="192" y="644"/>
                </a:lnTo>
                <a:lnTo>
                  <a:pt x="129" y="644"/>
                </a:lnTo>
                <a:lnTo>
                  <a:pt x="0" y="644"/>
                </a:lnTo>
                <a:close/>
              </a:path>
            </a:pathLst>
          </a:custGeom>
          <a:solidFill>
            <a:schemeClr val="hlink"/>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6353" name="Freeform 33"/>
          <p:cNvSpPr>
            <a:spLocks/>
          </p:cNvSpPr>
          <p:nvPr/>
        </p:nvSpPr>
        <p:spPr bwMode="gray">
          <a:xfrm>
            <a:off x="2038350" y="1781175"/>
            <a:ext cx="5903913" cy="1089025"/>
          </a:xfrm>
          <a:custGeom>
            <a:avLst/>
            <a:gdLst>
              <a:gd name="T0" fmla="*/ 2147483647 w 3424"/>
              <a:gd name="T1" fmla="*/ 2147483647 h 589"/>
              <a:gd name="T2" fmla="*/ 2147483647 w 3424"/>
              <a:gd name="T3" fmla="*/ 2147483647 h 589"/>
              <a:gd name="T4" fmla="*/ 2147483647 w 3424"/>
              <a:gd name="T5" fmla="*/ 2147483647 h 589"/>
              <a:gd name="T6" fmla="*/ 2147483647 w 3424"/>
              <a:gd name="T7" fmla="*/ 2147483647 h 589"/>
              <a:gd name="T8" fmla="*/ 2147483647 w 3424"/>
              <a:gd name="T9" fmla="*/ 2147483647 h 589"/>
              <a:gd name="T10" fmla="*/ 2147483647 w 3424"/>
              <a:gd name="T11" fmla="*/ 2147483647 h 589"/>
              <a:gd name="T12" fmla="*/ 2147483647 w 3424"/>
              <a:gd name="T13" fmla="*/ 2147483647 h 589"/>
              <a:gd name="T14" fmla="*/ 2147483647 w 3424"/>
              <a:gd name="T15" fmla="*/ 2147483647 h 589"/>
              <a:gd name="T16" fmla="*/ 2147483647 w 3424"/>
              <a:gd name="T17" fmla="*/ 2147483647 h 589"/>
              <a:gd name="T18" fmla="*/ 2147483647 w 3424"/>
              <a:gd name="T19" fmla="*/ 2147483647 h 589"/>
              <a:gd name="T20" fmla="*/ 2147483647 w 3424"/>
              <a:gd name="T21" fmla="*/ 2147483647 h 589"/>
              <a:gd name="T22" fmla="*/ 2147483647 w 3424"/>
              <a:gd name="T23" fmla="*/ 2147483647 h 589"/>
              <a:gd name="T24" fmla="*/ 2147483647 w 3424"/>
              <a:gd name="T25" fmla="*/ 2147483647 h 589"/>
              <a:gd name="T26" fmla="*/ 2147483647 w 3424"/>
              <a:gd name="T27" fmla="*/ 2147483647 h 589"/>
              <a:gd name="T28" fmla="*/ 2147483647 w 3424"/>
              <a:gd name="T29" fmla="*/ 2147483647 h 589"/>
              <a:gd name="T30" fmla="*/ 2147483647 w 3424"/>
              <a:gd name="T31" fmla="*/ 2147483647 h 589"/>
              <a:gd name="T32" fmla="*/ 2147483647 w 3424"/>
              <a:gd name="T33" fmla="*/ 2147483647 h 589"/>
              <a:gd name="T34" fmla="*/ 2147483647 w 3424"/>
              <a:gd name="T35" fmla="*/ 2147483647 h 589"/>
              <a:gd name="T36" fmla="*/ 2147483647 w 3424"/>
              <a:gd name="T37" fmla="*/ 2147483647 h 589"/>
              <a:gd name="T38" fmla="*/ 2147483647 w 3424"/>
              <a:gd name="T39" fmla="*/ 2147483647 h 589"/>
              <a:gd name="T40" fmla="*/ 2147483647 w 3424"/>
              <a:gd name="T41" fmla="*/ 2147483647 h 589"/>
              <a:gd name="T42" fmla="*/ 2147483647 w 3424"/>
              <a:gd name="T43" fmla="*/ 2147483647 h 589"/>
              <a:gd name="T44" fmla="*/ 2147483647 w 3424"/>
              <a:gd name="T45" fmla="*/ 2147483647 h 589"/>
              <a:gd name="T46" fmla="*/ 2147483647 w 3424"/>
              <a:gd name="T47" fmla="*/ 2147483647 h 589"/>
              <a:gd name="T48" fmla="*/ 2147483647 w 3424"/>
              <a:gd name="T49" fmla="*/ 2147483647 h 589"/>
              <a:gd name="T50" fmla="*/ 2147483647 w 3424"/>
              <a:gd name="T51" fmla="*/ 2147483647 h 589"/>
              <a:gd name="T52" fmla="*/ 2147483647 w 3424"/>
              <a:gd name="T53" fmla="*/ 2147483647 h 589"/>
              <a:gd name="T54" fmla="*/ 2147483647 w 3424"/>
              <a:gd name="T55" fmla="*/ 0 h 589"/>
              <a:gd name="T56" fmla="*/ 2147483647 w 3424"/>
              <a:gd name="T57" fmla="*/ 2147483647 h 589"/>
              <a:gd name="T58" fmla="*/ 2147483647 w 3424"/>
              <a:gd name="T59" fmla="*/ 2147483647 h 589"/>
              <a:gd name="T60" fmla="*/ 2147483647 w 3424"/>
              <a:gd name="T61" fmla="*/ 2147483647 h 589"/>
              <a:gd name="T62" fmla="*/ 2147483647 w 3424"/>
              <a:gd name="T63" fmla="*/ 2147483647 h 589"/>
              <a:gd name="T64" fmla="*/ 2147483647 w 3424"/>
              <a:gd name="T65" fmla="*/ 2147483647 h 589"/>
              <a:gd name="T66" fmla="*/ 2147483647 w 3424"/>
              <a:gd name="T67" fmla="*/ 2147483647 h 589"/>
              <a:gd name="T68" fmla="*/ 2147483647 w 3424"/>
              <a:gd name="T69" fmla="*/ 2147483647 h 589"/>
              <a:gd name="T70" fmla="*/ 2147483647 w 3424"/>
              <a:gd name="T71" fmla="*/ 2147483647 h 589"/>
              <a:gd name="T72" fmla="*/ 2147483647 w 3424"/>
              <a:gd name="T73" fmla="*/ 2147483647 h 589"/>
              <a:gd name="T74" fmla="*/ 2147483647 w 3424"/>
              <a:gd name="T75" fmla="*/ 2147483647 h 589"/>
              <a:gd name="T76" fmla="*/ 2147483647 w 3424"/>
              <a:gd name="T77" fmla="*/ 2147483647 h 589"/>
              <a:gd name="T78" fmla="*/ 2147483647 w 3424"/>
              <a:gd name="T79" fmla="*/ 2147483647 h 589"/>
              <a:gd name="T80" fmla="*/ 2147483647 w 3424"/>
              <a:gd name="T81" fmla="*/ 2147483647 h 589"/>
              <a:gd name="T82" fmla="*/ 2147483647 w 3424"/>
              <a:gd name="T83" fmla="*/ 2147483647 h 589"/>
              <a:gd name="T84" fmla="*/ 2147483647 w 3424"/>
              <a:gd name="T85" fmla="*/ 2147483647 h 589"/>
              <a:gd name="T86" fmla="*/ 2147483647 w 3424"/>
              <a:gd name="T87" fmla="*/ 2147483647 h 589"/>
              <a:gd name="T88" fmla="*/ 2147483647 w 3424"/>
              <a:gd name="T89" fmla="*/ 2147483647 h 589"/>
              <a:gd name="T90" fmla="*/ 2147483647 w 3424"/>
              <a:gd name="T91" fmla="*/ 2147483647 h 589"/>
              <a:gd name="T92" fmla="*/ 2147483647 w 3424"/>
              <a:gd name="T93" fmla="*/ 2147483647 h 589"/>
              <a:gd name="T94" fmla="*/ 2147483647 w 3424"/>
              <a:gd name="T95" fmla="*/ 2147483647 h 589"/>
              <a:gd name="T96" fmla="*/ 2147483647 w 3424"/>
              <a:gd name="T97" fmla="*/ 2147483647 h 589"/>
              <a:gd name="T98" fmla="*/ 2147483647 w 3424"/>
              <a:gd name="T99" fmla="*/ 2147483647 h 589"/>
              <a:gd name="T100" fmla="*/ 2147483647 w 3424"/>
              <a:gd name="T101" fmla="*/ 2147483647 h 589"/>
              <a:gd name="T102" fmla="*/ 2147483647 w 3424"/>
              <a:gd name="T103" fmla="*/ 2147483647 h 589"/>
              <a:gd name="T104" fmla="*/ 2147483647 w 3424"/>
              <a:gd name="T105" fmla="*/ 2147483647 h 589"/>
              <a:gd name="T106" fmla="*/ 2147483647 w 3424"/>
              <a:gd name="T107" fmla="*/ 2147483647 h 589"/>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3424"/>
              <a:gd name="T163" fmla="*/ 0 h 589"/>
              <a:gd name="T164" fmla="*/ 3424 w 3424"/>
              <a:gd name="T165" fmla="*/ 589 h 589"/>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3424" h="589">
                <a:moveTo>
                  <a:pt x="38" y="589"/>
                </a:moveTo>
                <a:lnTo>
                  <a:pt x="38" y="567"/>
                </a:lnTo>
                <a:lnTo>
                  <a:pt x="29" y="567"/>
                </a:lnTo>
                <a:lnTo>
                  <a:pt x="20" y="567"/>
                </a:lnTo>
                <a:lnTo>
                  <a:pt x="13" y="567"/>
                </a:lnTo>
                <a:lnTo>
                  <a:pt x="11" y="567"/>
                </a:lnTo>
                <a:lnTo>
                  <a:pt x="11" y="578"/>
                </a:lnTo>
                <a:lnTo>
                  <a:pt x="15" y="587"/>
                </a:lnTo>
                <a:lnTo>
                  <a:pt x="18" y="585"/>
                </a:lnTo>
                <a:lnTo>
                  <a:pt x="22" y="578"/>
                </a:lnTo>
                <a:lnTo>
                  <a:pt x="18" y="571"/>
                </a:lnTo>
                <a:lnTo>
                  <a:pt x="15" y="567"/>
                </a:lnTo>
                <a:lnTo>
                  <a:pt x="11" y="589"/>
                </a:lnTo>
                <a:lnTo>
                  <a:pt x="13" y="589"/>
                </a:lnTo>
                <a:lnTo>
                  <a:pt x="20" y="589"/>
                </a:lnTo>
                <a:lnTo>
                  <a:pt x="27" y="587"/>
                </a:lnTo>
                <a:lnTo>
                  <a:pt x="35" y="587"/>
                </a:lnTo>
                <a:lnTo>
                  <a:pt x="46" y="587"/>
                </a:lnTo>
                <a:lnTo>
                  <a:pt x="59" y="587"/>
                </a:lnTo>
                <a:lnTo>
                  <a:pt x="75" y="587"/>
                </a:lnTo>
                <a:lnTo>
                  <a:pt x="96" y="587"/>
                </a:lnTo>
                <a:lnTo>
                  <a:pt x="118" y="585"/>
                </a:lnTo>
                <a:lnTo>
                  <a:pt x="143" y="585"/>
                </a:lnTo>
                <a:lnTo>
                  <a:pt x="171" y="585"/>
                </a:lnTo>
                <a:lnTo>
                  <a:pt x="200" y="585"/>
                </a:lnTo>
                <a:lnTo>
                  <a:pt x="263" y="584"/>
                </a:lnTo>
                <a:lnTo>
                  <a:pt x="327" y="582"/>
                </a:lnTo>
                <a:lnTo>
                  <a:pt x="388" y="582"/>
                </a:lnTo>
                <a:lnTo>
                  <a:pt x="418" y="580"/>
                </a:lnTo>
                <a:lnTo>
                  <a:pt x="443" y="580"/>
                </a:lnTo>
                <a:lnTo>
                  <a:pt x="467" y="578"/>
                </a:lnTo>
                <a:lnTo>
                  <a:pt x="488" y="578"/>
                </a:lnTo>
                <a:lnTo>
                  <a:pt x="523" y="576"/>
                </a:lnTo>
                <a:lnTo>
                  <a:pt x="552" y="574"/>
                </a:lnTo>
                <a:lnTo>
                  <a:pt x="578" y="572"/>
                </a:lnTo>
                <a:lnTo>
                  <a:pt x="600" y="571"/>
                </a:lnTo>
                <a:lnTo>
                  <a:pt x="618" y="569"/>
                </a:lnTo>
                <a:lnTo>
                  <a:pt x="637" y="567"/>
                </a:lnTo>
                <a:lnTo>
                  <a:pt x="657" y="567"/>
                </a:lnTo>
                <a:lnTo>
                  <a:pt x="677" y="565"/>
                </a:lnTo>
                <a:lnTo>
                  <a:pt x="679" y="565"/>
                </a:lnTo>
                <a:lnTo>
                  <a:pt x="698" y="565"/>
                </a:lnTo>
                <a:lnTo>
                  <a:pt x="712" y="565"/>
                </a:lnTo>
                <a:lnTo>
                  <a:pt x="727" y="567"/>
                </a:lnTo>
                <a:lnTo>
                  <a:pt x="740" y="569"/>
                </a:lnTo>
                <a:lnTo>
                  <a:pt x="756" y="569"/>
                </a:lnTo>
                <a:lnTo>
                  <a:pt x="777" y="569"/>
                </a:lnTo>
                <a:lnTo>
                  <a:pt x="790" y="567"/>
                </a:lnTo>
                <a:lnTo>
                  <a:pt x="804" y="567"/>
                </a:lnTo>
                <a:lnTo>
                  <a:pt x="821" y="565"/>
                </a:lnTo>
                <a:lnTo>
                  <a:pt x="841" y="561"/>
                </a:lnTo>
                <a:lnTo>
                  <a:pt x="861" y="558"/>
                </a:lnTo>
                <a:lnTo>
                  <a:pt x="885" y="554"/>
                </a:lnTo>
                <a:lnTo>
                  <a:pt x="911" y="549"/>
                </a:lnTo>
                <a:lnTo>
                  <a:pt x="939" y="543"/>
                </a:lnTo>
                <a:lnTo>
                  <a:pt x="1001" y="530"/>
                </a:lnTo>
                <a:lnTo>
                  <a:pt x="1066" y="517"/>
                </a:lnTo>
                <a:lnTo>
                  <a:pt x="1134" y="503"/>
                </a:lnTo>
                <a:lnTo>
                  <a:pt x="1198" y="490"/>
                </a:lnTo>
                <a:lnTo>
                  <a:pt x="1259" y="479"/>
                </a:lnTo>
                <a:lnTo>
                  <a:pt x="1287" y="475"/>
                </a:lnTo>
                <a:lnTo>
                  <a:pt x="1314" y="471"/>
                </a:lnTo>
                <a:lnTo>
                  <a:pt x="1360" y="466"/>
                </a:lnTo>
                <a:lnTo>
                  <a:pt x="1408" y="462"/>
                </a:lnTo>
                <a:lnTo>
                  <a:pt x="1452" y="460"/>
                </a:lnTo>
                <a:lnTo>
                  <a:pt x="1495" y="460"/>
                </a:lnTo>
                <a:lnTo>
                  <a:pt x="1533" y="460"/>
                </a:lnTo>
                <a:lnTo>
                  <a:pt x="1568" y="460"/>
                </a:lnTo>
                <a:lnTo>
                  <a:pt x="1600" y="460"/>
                </a:lnTo>
                <a:lnTo>
                  <a:pt x="1625" y="460"/>
                </a:lnTo>
                <a:lnTo>
                  <a:pt x="1627" y="460"/>
                </a:lnTo>
                <a:lnTo>
                  <a:pt x="1636" y="460"/>
                </a:lnTo>
                <a:lnTo>
                  <a:pt x="1644" y="460"/>
                </a:lnTo>
                <a:lnTo>
                  <a:pt x="1649" y="460"/>
                </a:lnTo>
                <a:lnTo>
                  <a:pt x="1655" y="460"/>
                </a:lnTo>
                <a:lnTo>
                  <a:pt x="1659" y="460"/>
                </a:lnTo>
                <a:lnTo>
                  <a:pt x="1659" y="449"/>
                </a:lnTo>
                <a:lnTo>
                  <a:pt x="1655" y="458"/>
                </a:lnTo>
                <a:lnTo>
                  <a:pt x="1657" y="460"/>
                </a:lnTo>
                <a:lnTo>
                  <a:pt x="1662" y="460"/>
                </a:lnTo>
                <a:lnTo>
                  <a:pt x="1664" y="460"/>
                </a:lnTo>
                <a:lnTo>
                  <a:pt x="1668" y="460"/>
                </a:lnTo>
                <a:lnTo>
                  <a:pt x="1673" y="458"/>
                </a:lnTo>
                <a:lnTo>
                  <a:pt x="1679" y="458"/>
                </a:lnTo>
                <a:lnTo>
                  <a:pt x="1686" y="457"/>
                </a:lnTo>
                <a:lnTo>
                  <a:pt x="1699" y="455"/>
                </a:lnTo>
                <a:lnTo>
                  <a:pt x="1710" y="453"/>
                </a:lnTo>
                <a:lnTo>
                  <a:pt x="1725" y="449"/>
                </a:lnTo>
                <a:lnTo>
                  <a:pt x="1730" y="447"/>
                </a:lnTo>
                <a:lnTo>
                  <a:pt x="1747" y="444"/>
                </a:lnTo>
                <a:lnTo>
                  <a:pt x="1765" y="440"/>
                </a:lnTo>
                <a:lnTo>
                  <a:pt x="1760" y="431"/>
                </a:lnTo>
                <a:lnTo>
                  <a:pt x="1760" y="442"/>
                </a:lnTo>
                <a:lnTo>
                  <a:pt x="1800" y="433"/>
                </a:lnTo>
                <a:lnTo>
                  <a:pt x="1806" y="433"/>
                </a:lnTo>
                <a:lnTo>
                  <a:pt x="1850" y="423"/>
                </a:lnTo>
                <a:lnTo>
                  <a:pt x="1894" y="412"/>
                </a:lnTo>
                <a:lnTo>
                  <a:pt x="1937" y="403"/>
                </a:lnTo>
                <a:lnTo>
                  <a:pt x="1975" y="396"/>
                </a:lnTo>
                <a:lnTo>
                  <a:pt x="1992" y="392"/>
                </a:lnTo>
                <a:lnTo>
                  <a:pt x="2007" y="388"/>
                </a:lnTo>
                <a:lnTo>
                  <a:pt x="2034" y="381"/>
                </a:lnTo>
                <a:lnTo>
                  <a:pt x="2056" y="376"/>
                </a:lnTo>
                <a:lnTo>
                  <a:pt x="2075" y="370"/>
                </a:lnTo>
                <a:lnTo>
                  <a:pt x="2091" y="364"/>
                </a:lnTo>
                <a:lnTo>
                  <a:pt x="2108" y="359"/>
                </a:lnTo>
                <a:lnTo>
                  <a:pt x="2126" y="353"/>
                </a:lnTo>
                <a:lnTo>
                  <a:pt x="2145" y="348"/>
                </a:lnTo>
                <a:lnTo>
                  <a:pt x="2165" y="344"/>
                </a:lnTo>
                <a:lnTo>
                  <a:pt x="2194" y="339"/>
                </a:lnTo>
                <a:lnTo>
                  <a:pt x="2189" y="328"/>
                </a:lnTo>
                <a:lnTo>
                  <a:pt x="2189" y="339"/>
                </a:lnTo>
                <a:lnTo>
                  <a:pt x="2218" y="333"/>
                </a:lnTo>
                <a:lnTo>
                  <a:pt x="2250" y="328"/>
                </a:lnTo>
                <a:lnTo>
                  <a:pt x="2283" y="322"/>
                </a:lnTo>
                <a:lnTo>
                  <a:pt x="2314" y="317"/>
                </a:lnTo>
                <a:lnTo>
                  <a:pt x="2345" y="311"/>
                </a:lnTo>
                <a:lnTo>
                  <a:pt x="2375" y="307"/>
                </a:lnTo>
                <a:lnTo>
                  <a:pt x="2402" y="302"/>
                </a:lnTo>
                <a:lnTo>
                  <a:pt x="2423" y="298"/>
                </a:lnTo>
                <a:lnTo>
                  <a:pt x="2443" y="293"/>
                </a:lnTo>
                <a:lnTo>
                  <a:pt x="2448" y="293"/>
                </a:lnTo>
                <a:lnTo>
                  <a:pt x="2485" y="283"/>
                </a:lnTo>
                <a:lnTo>
                  <a:pt x="2520" y="276"/>
                </a:lnTo>
                <a:lnTo>
                  <a:pt x="2539" y="271"/>
                </a:lnTo>
                <a:lnTo>
                  <a:pt x="2559" y="267"/>
                </a:lnTo>
                <a:lnTo>
                  <a:pt x="2581" y="261"/>
                </a:lnTo>
                <a:lnTo>
                  <a:pt x="2601" y="256"/>
                </a:lnTo>
                <a:lnTo>
                  <a:pt x="2621" y="250"/>
                </a:lnTo>
                <a:lnTo>
                  <a:pt x="2644" y="245"/>
                </a:lnTo>
                <a:lnTo>
                  <a:pt x="2666" y="237"/>
                </a:lnTo>
                <a:lnTo>
                  <a:pt x="2693" y="230"/>
                </a:lnTo>
                <a:lnTo>
                  <a:pt x="2723" y="221"/>
                </a:lnTo>
                <a:lnTo>
                  <a:pt x="2758" y="212"/>
                </a:lnTo>
                <a:lnTo>
                  <a:pt x="2780" y="204"/>
                </a:lnTo>
                <a:lnTo>
                  <a:pt x="2804" y="199"/>
                </a:lnTo>
                <a:lnTo>
                  <a:pt x="2828" y="191"/>
                </a:lnTo>
                <a:lnTo>
                  <a:pt x="2855" y="184"/>
                </a:lnTo>
                <a:lnTo>
                  <a:pt x="2914" y="168"/>
                </a:lnTo>
                <a:lnTo>
                  <a:pt x="2975" y="151"/>
                </a:lnTo>
                <a:lnTo>
                  <a:pt x="3036" y="133"/>
                </a:lnTo>
                <a:lnTo>
                  <a:pt x="3093" y="116"/>
                </a:lnTo>
                <a:lnTo>
                  <a:pt x="3119" y="109"/>
                </a:lnTo>
                <a:lnTo>
                  <a:pt x="3144" y="101"/>
                </a:lnTo>
                <a:lnTo>
                  <a:pt x="3166" y="96"/>
                </a:lnTo>
                <a:lnTo>
                  <a:pt x="3187" y="90"/>
                </a:lnTo>
                <a:lnTo>
                  <a:pt x="3223" y="77"/>
                </a:lnTo>
                <a:lnTo>
                  <a:pt x="3255" y="68"/>
                </a:lnTo>
                <a:lnTo>
                  <a:pt x="3282" y="59"/>
                </a:lnTo>
                <a:lnTo>
                  <a:pt x="3304" y="52"/>
                </a:lnTo>
                <a:lnTo>
                  <a:pt x="3325" y="44"/>
                </a:lnTo>
                <a:lnTo>
                  <a:pt x="3343" y="39"/>
                </a:lnTo>
                <a:lnTo>
                  <a:pt x="3373" y="29"/>
                </a:lnTo>
                <a:lnTo>
                  <a:pt x="3387" y="26"/>
                </a:lnTo>
                <a:lnTo>
                  <a:pt x="3397" y="22"/>
                </a:lnTo>
                <a:lnTo>
                  <a:pt x="3393" y="13"/>
                </a:lnTo>
                <a:lnTo>
                  <a:pt x="3393" y="24"/>
                </a:lnTo>
                <a:lnTo>
                  <a:pt x="3400" y="22"/>
                </a:lnTo>
                <a:lnTo>
                  <a:pt x="3406" y="22"/>
                </a:lnTo>
                <a:lnTo>
                  <a:pt x="3413" y="22"/>
                </a:lnTo>
                <a:lnTo>
                  <a:pt x="3413" y="11"/>
                </a:lnTo>
                <a:lnTo>
                  <a:pt x="3409" y="20"/>
                </a:lnTo>
                <a:lnTo>
                  <a:pt x="3406" y="18"/>
                </a:lnTo>
                <a:lnTo>
                  <a:pt x="3411" y="22"/>
                </a:lnTo>
                <a:lnTo>
                  <a:pt x="3424" y="6"/>
                </a:lnTo>
                <a:lnTo>
                  <a:pt x="3422" y="2"/>
                </a:lnTo>
                <a:lnTo>
                  <a:pt x="3417" y="0"/>
                </a:lnTo>
                <a:lnTo>
                  <a:pt x="3413" y="0"/>
                </a:lnTo>
                <a:lnTo>
                  <a:pt x="3406" y="0"/>
                </a:lnTo>
                <a:lnTo>
                  <a:pt x="3400" y="0"/>
                </a:lnTo>
                <a:lnTo>
                  <a:pt x="3393" y="2"/>
                </a:lnTo>
                <a:lnTo>
                  <a:pt x="3387" y="2"/>
                </a:lnTo>
                <a:lnTo>
                  <a:pt x="3378" y="6"/>
                </a:lnTo>
                <a:lnTo>
                  <a:pt x="3367" y="9"/>
                </a:lnTo>
                <a:lnTo>
                  <a:pt x="3334" y="18"/>
                </a:lnTo>
                <a:lnTo>
                  <a:pt x="3316" y="24"/>
                </a:lnTo>
                <a:lnTo>
                  <a:pt x="3295" y="31"/>
                </a:lnTo>
                <a:lnTo>
                  <a:pt x="3273" y="39"/>
                </a:lnTo>
                <a:lnTo>
                  <a:pt x="3246" y="48"/>
                </a:lnTo>
                <a:lnTo>
                  <a:pt x="3214" y="57"/>
                </a:lnTo>
                <a:lnTo>
                  <a:pt x="3181" y="70"/>
                </a:lnTo>
                <a:lnTo>
                  <a:pt x="3157" y="75"/>
                </a:lnTo>
                <a:lnTo>
                  <a:pt x="3135" y="81"/>
                </a:lnTo>
                <a:lnTo>
                  <a:pt x="3109" y="88"/>
                </a:lnTo>
                <a:lnTo>
                  <a:pt x="3084" y="96"/>
                </a:lnTo>
                <a:lnTo>
                  <a:pt x="3026" y="112"/>
                </a:lnTo>
                <a:lnTo>
                  <a:pt x="2966" y="131"/>
                </a:lnTo>
                <a:lnTo>
                  <a:pt x="2905" y="147"/>
                </a:lnTo>
                <a:lnTo>
                  <a:pt x="2846" y="164"/>
                </a:lnTo>
                <a:lnTo>
                  <a:pt x="2818" y="171"/>
                </a:lnTo>
                <a:lnTo>
                  <a:pt x="2794" y="179"/>
                </a:lnTo>
                <a:lnTo>
                  <a:pt x="2771" y="184"/>
                </a:lnTo>
                <a:lnTo>
                  <a:pt x="2752" y="191"/>
                </a:lnTo>
                <a:lnTo>
                  <a:pt x="2713" y="201"/>
                </a:lnTo>
                <a:lnTo>
                  <a:pt x="2684" y="210"/>
                </a:lnTo>
                <a:lnTo>
                  <a:pt x="2656" y="217"/>
                </a:lnTo>
                <a:lnTo>
                  <a:pt x="2634" y="225"/>
                </a:lnTo>
                <a:lnTo>
                  <a:pt x="2612" y="230"/>
                </a:lnTo>
                <a:lnTo>
                  <a:pt x="2592" y="236"/>
                </a:lnTo>
                <a:lnTo>
                  <a:pt x="2572" y="241"/>
                </a:lnTo>
                <a:lnTo>
                  <a:pt x="2553" y="247"/>
                </a:lnTo>
                <a:lnTo>
                  <a:pt x="2529" y="250"/>
                </a:lnTo>
                <a:lnTo>
                  <a:pt x="2511" y="256"/>
                </a:lnTo>
                <a:lnTo>
                  <a:pt x="2476" y="263"/>
                </a:lnTo>
                <a:lnTo>
                  <a:pt x="2439" y="272"/>
                </a:lnTo>
                <a:lnTo>
                  <a:pt x="2443" y="282"/>
                </a:lnTo>
                <a:lnTo>
                  <a:pt x="2443" y="271"/>
                </a:lnTo>
                <a:lnTo>
                  <a:pt x="2423" y="276"/>
                </a:lnTo>
                <a:lnTo>
                  <a:pt x="2399" y="280"/>
                </a:lnTo>
                <a:lnTo>
                  <a:pt x="2375" y="285"/>
                </a:lnTo>
                <a:lnTo>
                  <a:pt x="2345" y="289"/>
                </a:lnTo>
                <a:lnTo>
                  <a:pt x="2314" y="295"/>
                </a:lnTo>
                <a:lnTo>
                  <a:pt x="2283" y="300"/>
                </a:lnTo>
                <a:lnTo>
                  <a:pt x="2250" y="306"/>
                </a:lnTo>
                <a:lnTo>
                  <a:pt x="2218" y="311"/>
                </a:lnTo>
                <a:lnTo>
                  <a:pt x="2189" y="317"/>
                </a:lnTo>
                <a:lnTo>
                  <a:pt x="2185" y="318"/>
                </a:lnTo>
                <a:lnTo>
                  <a:pt x="2161" y="322"/>
                </a:lnTo>
                <a:lnTo>
                  <a:pt x="2135" y="328"/>
                </a:lnTo>
                <a:lnTo>
                  <a:pt x="2117" y="333"/>
                </a:lnTo>
                <a:lnTo>
                  <a:pt x="2099" y="339"/>
                </a:lnTo>
                <a:lnTo>
                  <a:pt x="2082" y="344"/>
                </a:lnTo>
                <a:lnTo>
                  <a:pt x="2065" y="350"/>
                </a:lnTo>
                <a:lnTo>
                  <a:pt x="2047" y="355"/>
                </a:lnTo>
                <a:lnTo>
                  <a:pt x="2025" y="361"/>
                </a:lnTo>
                <a:lnTo>
                  <a:pt x="2001" y="368"/>
                </a:lnTo>
                <a:lnTo>
                  <a:pt x="1983" y="372"/>
                </a:lnTo>
                <a:lnTo>
                  <a:pt x="1966" y="376"/>
                </a:lnTo>
                <a:lnTo>
                  <a:pt x="1927" y="383"/>
                </a:lnTo>
                <a:lnTo>
                  <a:pt x="1885" y="392"/>
                </a:lnTo>
                <a:lnTo>
                  <a:pt x="1841" y="403"/>
                </a:lnTo>
                <a:lnTo>
                  <a:pt x="1797" y="412"/>
                </a:lnTo>
                <a:lnTo>
                  <a:pt x="1800" y="422"/>
                </a:lnTo>
                <a:lnTo>
                  <a:pt x="1800" y="411"/>
                </a:lnTo>
                <a:lnTo>
                  <a:pt x="1760" y="420"/>
                </a:lnTo>
                <a:lnTo>
                  <a:pt x="1756" y="420"/>
                </a:lnTo>
                <a:lnTo>
                  <a:pt x="1738" y="423"/>
                </a:lnTo>
                <a:lnTo>
                  <a:pt x="1721" y="427"/>
                </a:lnTo>
                <a:lnTo>
                  <a:pt x="1725" y="438"/>
                </a:lnTo>
                <a:lnTo>
                  <a:pt x="1725" y="427"/>
                </a:lnTo>
                <a:lnTo>
                  <a:pt x="1710" y="431"/>
                </a:lnTo>
                <a:lnTo>
                  <a:pt x="1695" y="433"/>
                </a:lnTo>
                <a:lnTo>
                  <a:pt x="1686" y="434"/>
                </a:lnTo>
                <a:lnTo>
                  <a:pt x="1679" y="436"/>
                </a:lnTo>
                <a:lnTo>
                  <a:pt x="1673" y="436"/>
                </a:lnTo>
                <a:lnTo>
                  <a:pt x="1668" y="438"/>
                </a:lnTo>
                <a:lnTo>
                  <a:pt x="1664" y="438"/>
                </a:lnTo>
                <a:lnTo>
                  <a:pt x="1662" y="438"/>
                </a:lnTo>
                <a:lnTo>
                  <a:pt x="1662" y="449"/>
                </a:lnTo>
                <a:lnTo>
                  <a:pt x="1666" y="440"/>
                </a:lnTo>
                <a:lnTo>
                  <a:pt x="1664" y="438"/>
                </a:lnTo>
                <a:lnTo>
                  <a:pt x="1659" y="438"/>
                </a:lnTo>
                <a:lnTo>
                  <a:pt x="1655" y="438"/>
                </a:lnTo>
                <a:lnTo>
                  <a:pt x="1649" y="438"/>
                </a:lnTo>
                <a:lnTo>
                  <a:pt x="1644" y="438"/>
                </a:lnTo>
                <a:lnTo>
                  <a:pt x="1636" y="438"/>
                </a:lnTo>
                <a:lnTo>
                  <a:pt x="1625" y="438"/>
                </a:lnTo>
                <a:lnTo>
                  <a:pt x="1625" y="449"/>
                </a:lnTo>
                <a:lnTo>
                  <a:pt x="1625" y="438"/>
                </a:lnTo>
                <a:lnTo>
                  <a:pt x="1600" y="438"/>
                </a:lnTo>
                <a:lnTo>
                  <a:pt x="1568" y="438"/>
                </a:lnTo>
                <a:lnTo>
                  <a:pt x="1533" y="438"/>
                </a:lnTo>
                <a:lnTo>
                  <a:pt x="1495" y="438"/>
                </a:lnTo>
                <a:lnTo>
                  <a:pt x="1452" y="438"/>
                </a:lnTo>
                <a:lnTo>
                  <a:pt x="1408" y="440"/>
                </a:lnTo>
                <a:lnTo>
                  <a:pt x="1360" y="444"/>
                </a:lnTo>
                <a:lnTo>
                  <a:pt x="1312" y="449"/>
                </a:lnTo>
                <a:lnTo>
                  <a:pt x="1287" y="453"/>
                </a:lnTo>
                <a:lnTo>
                  <a:pt x="1259" y="457"/>
                </a:lnTo>
                <a:lnTo>
                  <a:pt x="1198" y="468"/>
                </a:lnTo>
                <a:lnTo>
                  <a:pt x="1134" y="480"/>
                </a:lnTo>
                <a:lnTo>
                  <a:pt x="1066" y="495"/>
                </a:lnTo>
                <a:lnTo>
                  <a:pt x="1001" y="508"/>
                </a:lnTo>
                <a:lnTo>
                  <a:pt x="939" y="521"/>
                </a:lnTo>
                <a:lnTo>
                  <a:pt x="911" y="526"/>
                </a:lnTo>
                <a:lnTo>
                  <a:pt x="885" y="532"/>
                </a:lnTo>
                <a:lnTo>
                  <a:pt x="861" y="536"/>
                </a:lnTo>
                <a:lnTo>
                  <a:pt x="837" y="539"/>
                </a:lnTo>
                <a:lnTo>
                  <a:pt x="821" y="543"/>
                </a:lnTo>
                <a:lnTo>
                  <a:pt x="804" y="545"/>
                </a:lnTo>
                <a:lnTo>
                  <a:pt x="790" y="545"/>
                </a:lnTo>
                <a:lnTo>
                  <a:pt x="777" y="547"/>
                </a:lnTo>
                <a:lnTo>
                  <a:pt x="756" y="547"/>
                </a:lnTo>
                <a:lnTo>
                  <a:pt x="740" y="547"/>
                </a:lnTo>
                <a:lnTo>
                  <a:pt x="727" y="545"/>
                </a:lnTo>
                <a:lnTo>
                  <a:pt x="712" y="543"/>
                </a:lnTo>
                <a:lnTo>
                  <a:pt x="698" y="543"/>
                </a:lnTo>
                <a:lnTo>
                  <a:pt x="677" y="543"/>
                </a:lnTo>
                <a:lnTo>
                  <a:pt x="677" y="554"/>
                </a:lnTo>
                <a:lnTo>
                  <a:pt x="677" y="543"/>
                </a:lnTo>
                <a:lnTo>
                  <a:pt x="657" y="545"/>
                </a:lnTo>
                <a:lnTo>
                  <a:pt x="637" y="545"/>
                </a:lnTo>
                <a:lnTo>
                  <a:pt x="618" y="547"/>
                </a:lnTo>
                <a:lnTo>
                  <a:pt x="600" y="549"/>
                </a:lnTo>
                <a:lnTo>
                  <a:pt x="578" y="550"/>
                </a:lnTo>
                <a:lnTo>
                  <a:pt x="552" y="552"/>
                </a:lnTo>
                <a:lnTo>
                  <a:pt x="523" y="554"/>
                </a:lnTo>
                <a:lnTo>
                  <a:pt x="488" y="556"/>
                </a:lnTo>
                <a:lnTo>
                  <a:pt x="467" y="556"/>
                </a:lnTo>
                <a:lnTo>
                  <a:pt x="443" y="558"/>
                </a:lnTo>
                <a:lnTo>
                  <a:pt x="418" y="558"/>
                </a:lnTo>
                <a:lnTo>
                  <a:pt x="388" y="560"/>
                </a:lnTo>
                <a:lnTo>
                  <a:pt x="327" y="560"/>
                </a:lnTo>
                <a:lnTo>
                  <a:pt x="263" y="561"/>
                </a:lnTo>
                <a:lnTo>
                  <a:pt x="200" y="563"/>
                </a:lnTo>
                <a:lnTo>
                  <a:pt x="171" y="563"/>
                </a:lnTo>
                <a:lnTo>
                  <a:pt x="143" y="563"/>
                </a:lnTo>
                <a:lnTo>
                  <a:pt x="118" y="563"/>
                </a:lnTo>
                <a:lnTo>
                  <a:pt x="96" y="565"/>
                </a:lnTo>
                <a:lnTo>
                  <a:pt x="75" y="565"/>
                </a:lnTo>
                <a:lnTo>
                  <a:pt x="59" y="565"/>
                </a:lnTo>
                <a:lnTo>
                  <a:pt x="46" y="565"/>
                </a:lnTo>
                <a:lnTo>
                  <a:pt x="35" y="565"/>
                </a:lnTo>
                <a:lnTo>
                  <a:pt x="27" y="565"/>
                </a:lnTo>
                <a:lnTo>
                  <a:pt x="20" y="567"/>
                </a:lnTo>
                <a:lnTo>
                  <a:pt x="13" y="567"/>
                </a:lnTo>
                <a:lnTo>
                  <a:pt x="11" y="567"/>
                </a:lnTo>
                <a:lnTo>
                  <a:pt x="7" y="567"/>
                </a:lnTo>
                <a:lnTo>
                  <a:pt x="3" y="571"/>
                </a:lnTo>
                <a:lnTo>
                  <a:pt x="0" y="578"/>
                </a:lnTo>
                <a:lnTo>
                  <a:pt x="3" y="585"/>
                </a:lnTo>
                <a:lnTo>
                  <a:pt x="7" y="587"/>
                </a:lnTo>
                <a:lnTo>
                  <a:pt x="11" y="589"/>
                </a:lnTo>
                <a:lnTo>
                  <a:pt x="13" y="589"/>
                </a:lnTo>
                <a:lnTo>
                  <a:pt x="20" y="589"/>
                </a:lnTo>
                <a:lnTo>
                  <a:pt x="29" y="589"/>
                </a:lnTo>
                <a:lnTo>
                  <a:pt x="38" y="589"/>
                </a:lnTo>
                <a:close/>
              </a:path>
            </a:pathLst>
          </a:custGeom>
          <a:solidFill>
            <a:srgbClr val="00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6354" name="Rectangle 34"/>
          <p:cNvSpPr>
            <a:spLocks noChangeArrowheads="1"/>
          </p:cNvSpPr>
          <p:nvPr/>
        </p:nvSpPr>
        <p:spPr bwMode="auto">
          <a:xfrm>
            <a:off x="3606800" y="5200650"/>
            <a:ext cx="2192338" cy="39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56355" name="Rectangle 35"/>
          <p:cNvSpPr>
            <a:spLocks noChangeArrowheads="1"/>
          </p:cNvSpPr>
          <p:nvPr/>
        </p:nvSpPr>
        <p:spPr bwMode="auto">
          <a:xfrm>
            <a:off x="3698875" y="5265738"/>
            <a:ext cx="1720850" cy="258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1700" dirty="0"/>
              <a:t>Years of Diabetes</a:t>
            </a:r>
            <a:endParaRPr lang="en-US" sz="2400" dirty="0"/>
          </a:p>
        </p:txBody>
      </p:sp>
      <p:sp>
        <p:nvSpPr>
          <p:cNvPr id="56356" name="Rectangle 36"/>
          <p:cNvSpPr>
            <a:spLocks noChangeArrowheads="1"/>
          </p:cNvSpPr>
          <p:nvPr/>
        </p:nvSpPr>
        <p:spPr bwMode="auto">
          <a:xfrm>
            <a:off x="168275" y="3524250"/>
            <a:ext cx="1731963" cy="915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gn="r" eaLnBrk="1" hangingPunct="1"/>
            <a:r>
              <a:rPr lang="en-US" sz="2000"/>
              <a:t>Relative </a:t>
            </a:r>
            <a:br>
              <a:rPr lang="en-US" sz="2000"/>
            </a:br>
            <a:r>
              <a:rPr lang="en-US" sz="2000" i="1">
                <a:sym typeface="Symbol" pitchFamily="18" charset="2"/>
              </a:rPr>
              <a:t></a:t>
            </a:r>
            <a:r>
              <a:rPr lang="en-US" sz="2000" i="1"/>
              <a:t>-</a:t>
            </a:r>
            <a:r>
              <a:rPr lang="en-US" sz="2000"/>
              <a:t>Cell</a:t>
            </a:r>
            <a:r>
              <a:rPr lang="en-US" sz="2000" i="1"/>
              <a:t> </a:t>
            </a:r>
            <a:br>
              <a:rPr lang="en-US" sz="2000" i="1"/>
            </a:br>
            <a:r>
              <a:rPr lang="en-US" sz="2000"/>
              <a:t>Function</a:t>
            </a:r>
          </a:p>
        </p:txBody>
      </p:sp>
      <p:sp>
        <p:nvSpPr>
          <p:cNvPr id="56357" name="Rectangle 37"/>
          <p:cNvSpPr>
            <a:spLocks noChangeArrowheads="1"/>
          </p:cNvSpPr>
          <p:nvPr/>
        </p:nvSpPr>
        <p:spPr bwMode="auto">
          <a:xfrm>
            <a:off x="968375" y="1652588"/>
            <a:ext cx="931863"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r" eaLnBrk="1" hangingPunct="1"/>
            <a:r>
              <a:rPr lang="en-US" sz="2000"/>
              <a:t>Plasma</a:t>
            </a:r>
          </a:p>
          <a:p>
            <a:pPr algn="r" eaLnBrk="1" hangingPunct="1"/>
            <a:r>
              <a:rPr lang="en-US" sz="2000"/>
              <a:t>Glucose</a:t>
            </a:r>
          </a:p>
        </p:txBody>
      </p:sp>
      <p:sp>
        <p:nvSpPr>
          <p:cNvPr id="56358" name="Rectangle 38"/>
          <p:cNvSpPr>
            <a:spLocks noChangeArrowheads="1"/>
          </p:cNvSpPr>
          <p:nvPr/>
        </p:nvSpPr>
        <p:spPr bwMode="gray">
          <a:xfrm>
            <a:off x="5719763" y="3465513"/>
            <a:ext cx="1925637" cy="363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56359" name="Rectangle 39"/>
          <p:cNvSpPr>
            <a:spLocks noChangeArrowheads="1"/>
          </p:cNvSpPr>
          <p:nvPr/>
        </p:nvSpPr>
        <p:spPr bwMode="gray">
          <a:xfrm>
            <a:off x="5476875" y="3497263"/>
            <a:ext cx="23558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lIns="0" tIns="0" rIns="0" bIns="0">
            <a:spAutoFit/>
          </a:bodyPr>
          <a:lstStyle/>
          <a:p>
            <a:pPr eaLnBrk="1" hangingPunct="1"/>
            <a:r>
              <a:rPr lang="en-US">
                <a:solidFill>
                  <a:schemeClr val="accent1"/>
                </a:solidFill>
              </a:rPr>
              <a:t>Insulin resistance</a:t>
            </a:r>
          </a:p>
        </p:txBody>
      </p:sp>
      <p:sp>
        <p:nvSpPr>
          <p:cNvPr id="56360" name="Rectangle 40"/>
          <p:cNvSpPr>
            <a:spLocks noChangeArrowheads="1"/>
          </p:cNvSpPr>
          <p:nvPr/>
        </p:nvSpPr>
        <p:spPr bwMode="black">
          <a:xfrm>
            <a:off x="5730875" y="4084638"/>
            <a:ext cx="1838325" cy="363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56361" name="Rectangle 41"/>
          <p:cNvSpPr>
            <a:spLocks noChangeArrowheads="1"/>
          </p:cNvSpPr>
          <p:nvPr/>
        </p:nvSpPr>
        <p:spPr bwMode="black">
          <a:xfrm>
            <a:off x="5716588" y="4089400"/>
            <a:ext cx="16510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a:solidFill>
                  <a:schemeClr val="tx2"/>
                </a:solidFill>
              </a:rPr>
              <a:t>Insulin secretion</a:t>
            </a:r>
          </a:p>
        </p:txBody>
      </p:sp>
      <p:sp>
        <p:nvSpPr>
          <p:cNvPr id="56362" name="Rectangle 42"/>
          <p:cNvSpPr>
            <a:spLocks noChangeArrowheads="1"/>
          </p:cNvSpPr>
          <p:nvPr/>
        </p:nvSpPr>
        <p:spPr bwMode="auto">
          <a:xfrm>
            <a:off x="1030288" y="2651125"/>
            <a:ext cx="936625" cy="265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56363" name="Rectangle 43"/>
          <p:cNvSpPr>
            <a:spLocks noChangeArrowheads="1"/>
          </p:cNvSpPr>
          <p:nvPr/>
        </p:nvSpPr>
        <p:spPr bwMode="auto">
          <a:xfrm>
            <a:off x="808038" y="2643188"/>
            <a:ext cx="10922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gn="r" eaLnBrk="1" hangingPunct="1"/>
            <a:r>
              <a:rPr lang="en-US"/>
              <a:t>126 mg/dL</a:t>
            </a:r>
          </a:p>
        </p:txBody>
      </p:sp>
      <p:sp>
        <p:nvSpPr>
          <p:cNvPr id="56364" name="Rectangle 44"/>
          <p:cNvSpPr>
            <a:spLocks noChangeArrowheads="1"/>
          </p:cNvSpPr>
          <p:nvPr/>
        </p:nvSpPr>
        <p:spPr bwMode="black">
          <a:xfrm>
            <a:off x="5892800" y="2400300"/>
            <a:ext cx="1793875" cy="36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56365" name="Rectangle 45"/>
          <p:cNvSpPr>
            <a:spLocks noChangeArrowheads="1"/>
          </p:cNvSpPr>
          <p:nvPr/>
        </p:nvSpPr>
        <p:spPr bwMode="black">
          <a:xfrm>
            <a:off x="5716588" y="2460625"/>
            <a:ext cx="16002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dirty="0">
                <a:solidFill>
                  <a:srgbClr val="00FFFF"/>
                </a:solidFill>
              </a:rPr>
              <a:t>Fasting glucose</a:t>
            </a:r>
          </a:p>
        </p:txBody>
      </p:sp>
      <p:sp>
        <p:nvSpPr>
          <p:cNvPr id="56366" name="Rectangle 46"/>
          <p:cNvSpPr>
            <a:spLocks noChangeArrowheads="1"/>
          </p:cNvSpPr>
          <p:nvPr/>
        </p:nvSpPr>
        <p:spPr bwMode="black">
          <a:xfrm>
            <a:off x="5337175" y="1454150"/>
            <a:ext cx="1289050" cy="625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56367" name="Rectangle 47"/>
          <p:cNvSpPr>
            <a:spLocks noChangeArrowheads="1"/>
          </p:cNvSpPr>
          <p:nvPr/>
        </p:nvSpPr>
        <p:spPr bwMode="black">
          <a:xfrm>
            <a:off x="4870450" y="1522413"/>
            <a:ext cx="21209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a:solidFill>
                  <a:schemeClr val="hlink"/>
                </a:solidFill>
              </a:rPr>
              <a:t>Postprandial glucose</a:t>
            </a:r>
          </a:p>
        </p:txBody>
      </p:sp>
      <p:sp>
        <p:nvSpPr>
          <p:cNvPr id="56368" name="Line 48"/>
          <p:cNvSpPr>
            <a:spLocks noChangeShapeType="1"/>
          </p:cNvSpPr>
          <p:nvPr/>
        </p:nvSpPr>
        <p:spPr bwMode="auto">
          <a:xfrm flipV="1">
            <a:off x="4356100" y="3246438"/>
            <a:ext cx="0" cy="1581150"/>
          </a:xfrm>
          <a:prstGeom prst="line">
            <a:avLst/>
          </a:prstGeom>
          <a:noFill/>
          <a:ln w="19050">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en-US"/>
          </a:p>
        </p:txBody>
      </p:sp>
      <p:sp>
        <p:nvSpPr>
          <p:cNvPr id="56369" name="Line 49"/>
          <p:cNvSpPr>
            <a:spLocks noChangeShapeType="1"/>
          </p:cNvSpPr>
          <p:nvPr/>
        </p:nvSpPr>
        <p:spPr bwMode="auto">
          <a:xfrm flipV="1">
            <a:off x="4356100" y="1322388"/>
            <a:ext cx="0" cy="1736725"/>
          </a:xfrm>
          <a:prstGeom prst="line">
            <a:avLst/>
          </a:prstGeom>
          <a:noFill/>
          <a:ln w="19050">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en-US"/>
          </a:p>
        </p:txBody>
      </p:sp>
      <p:sp>
        <p:nvSpPr>
          <p:cNvPr id="56370" name="AutoShape 50"/>
          <p:cNvSpPr>
            <a:spLocks/>
          </p:cNvSpPr>
          <p:nvPr/>
        </p:nvSpPr>
        <p:spPr bwMode="auto">
          <a:xfrm rot="5400000">
            <a:off x="3095626" y="4486275"/>
            <a:ext cx="176212" cy="2262187"/>
          </a:xfrm>
          <a:prstGeom prst="rightBracket">
            <a:avLst>
              <a:gd name="adj" fmla="val 106982"/>
            </a:avLst>
          </a:prstGeom>
          <a:noFill/>
          <a:ln w="25400">
            <a:solidFill>
              <a:schemeClr val="tx1"/>
            </a:solidFill>
            <a:round/>
            <a:headEnd/>
            <a:tailEnd/>
          </a:ln>
          <a:extLst>
            <a:ext uri="{909E8E84-426E-40DD-AFC4-6F175D3DCCD1}">
              <a14:hiddenFill xmlns:a14="http://schemas.microsoft.com/office/drawing/2010/main">
                <a:solidFill>
                  <a:srgbClr val="FFFFFF"/>
                </a:solidFill>
              </a14:hiddenFill>
            </a:ext>
          </a:extLst>
        </p:spPr>
        <p:txBody>
          <a:bodyPr lIns="0" tIns="0" rIns="0" bIns="0" anchor="ctr">
            <a:spAutoFit/>
          </a:bodyPr>
          <a:lstStyle/>
          <a:p>
            <a:endParaRPr lang="en-US"/>
          </a:p>
        </p:txBody>
      </p:sp>
      <p:sp>
        <p:nvSpPr>
          <p:cNvPr id="56371" name="AutoShape 51"/>
          <p:cNvSpPr>
            <a:spLocks/>
          </p:cNvSpPr>
          <p:nvPr/>
        </p:nvSpPr>
        <p:spPr bwMode="auto">
          <a:xfrm rot="5400000">
            <a:off x="6095206" y="3817144"/>
            <a:ext cx="153988" cy="3562350"/>
          </a:xfrm>
          <a:prstGeom prst="rightBracket">
            <a:avLst>
              <a:gd name="adj" fmla="val 192783"/>
            </a:avLst>
          </a:prstGeom>
          <a:noFill/>
          <a:ln w="25400">
            <a:solidFill>
              <a:schemeClr val="tx1"/>
            </a:solidFill>
            <a:round/>
            <a:headEnd/>
            <a:tailEnd/>
          </a:ln>
          <a:extLst>
            <a:ext uri="{909E8E84-426E-40DD-AFC4-6F175D3DCCD1}">
              <a14:hiddenFill xmlns:a14="http://schemas.microsoft.com/office/drawing/2010/main">
                <a:solidFill>
                  <a:srgbClr val="FFFFFF"/>
                </a:solidFill>
              </a14:hiddenFill>
            </a:ext>
          </a:extLst>
        </p:spPr>
        <p:txBody>
          <a:bodyPr lIns="0" tIns="0" rIns="0" bIns="0" anchor="ctr">
            <a:spAutoFit/>
          </a:bodyPr>
          <a:lstStyle/>
          <a:p>
            <a:endParaRPr lang="en-US"/>
          </a:p>
        </p:txBody>
      </p:sp>
      <p:sp>
        <p:nvSpPr>
          <p:cNvPr id="56372" name="Rectangle 52"/>
          <p:cNvSpPr>
            <a:spLocks noChangeArrowheads="1"/>
          </p:cNvSpPr>
          <p:nvPr/>
        </p:nvSpPr>
        <p:spPr bwMode="auto">
          <a:xfrm>
            <a:off x="2339975" y="5799138"/>
            <a:ext cx="1370013"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1400"/>
              <a:t>Prior to diagnosis</a:t>
            </a:r>
          </a:p>
        </p:txBody>
      </p:sp>
      <p:sp>
        <p:nvSpPr>
          <p:cNvPr id="56373" name="Rectangle 53"/>
          <p:cNvSpPr>
            <a:spLocks noChangeArrowheads="1"/>
          </p:cNvSpPr>
          <p:nvPr/>
        </p:nvSpPr>
        <p:spPr bwMode="auto">
          <a:xfrm>
            <a:off x="5588000" y="5780088"/>
            <a:ext cx="1173163"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1400"/>
              <a:t>After diagnosis</a:t>
            </a:r>
          </a:p>
        </p:txBody>
      </p:sp>
      <p:sp>
        <p:nvSpPr>
          <p:cNvPr id="56374" name="Text Box 54"/>
          <p:cNvSpPr txBox="1">
            <a:spLocks noChangeArrowheads="1"/>
          </p:cNvSpPr>
          <p:nvPr/>
        </p:nvSpPr>
        <p:spPr bwMode="auto">
          <a:xfrm>
            <a:off x="1089025" y="6032341"/>
            <a:ext cx="53340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b">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r>
              <a:rPr lang="en-US" sz="1200" dirty="0"/>
              <a:t>Adapted from </a:t>
            </a:r>
            <a:r>
              <a:rPr lang="en-US" sz="1200" dirty="0" err="1"/>
              <a:t>Bergenstal</a:t>
            </a:r>
            <a:r>
              <a:rPr lang="en-US" sz="1200" dirty="0"/>
              <a:t> et al. 2000; International Diabetes Center.</a:t>
            </a:r>
          </a:p>
        </p:txBody>
      </p:sp>
    </p:spTree>
    <p:custDataLst>
      <p:tags r:id="rId1"/>
    </p:custDataLst>
    <p:extLst>
      <p:ext uri="{BB962C8B-B14F-4D97-AF65-F5344CB8AC3E}">
        <p14:creationId xmlns:p14="http://schemas.microsoft.com/office/powerpoint/2010/main" val="1878641407"/>
      </p:ext>
    </p:extLst>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Diabetes in America 2014</a:t>
            </a:r>
          </a:p>
        </p:txBody>
      </p:sp>
      <p:sp>
        <p:nvSpPr>
          <p:cNvPr id="3" name="Content Placeholder 2"/>
          <p:cNvSpPr>
            <a:spLocks noGrp="1"/>
          </p:cNvSpPr>
          <p:nvPr>
            <p:ph sz="quarter" idx="1"/>
          </p:nvPr>
        </p:nvSpPr>
        <p:spPr/>
        <p:txBody>
          <a:bodyPr/>
          <a:lstStyle/>
          <a:p>
            <a:r>
              <a:rPr lang="en-US" dirty="0" smtClean="0"/>
              <a:t>29 </a:t>
            </a:r>
            <a:r>
              <a:rPr lang="en-US" dirty="0"/>
              <a:t>million or  &gt; </a:t>
            </a:r>
            <a:r>
              <a:rPr lang="en-US" dirty="0" smtClean="0"/>
              <a:t>9.3</a:t>
            </a:r>
            <a:r>
              <a:rPr lang="en-US" dirty="0"/>
              <a:t>%</a:t>
            </a:r>
          </a:p>
          <a:p>
            <a:r>
              <a:rPr lang="en-US" dirty="0" smtClean="0"/>
              <a:t>27% don’t know they have it</a:t>
            </a:r>
          </a:p>
          <a:p>
            <a:r>
              <a:rPr lang="en-US" dirty="0" smtClean="0"/>
              <a:t>1 in 3 of US adults have pre diabetes (79 mil)</a:t>
            </a:r>
            <a:endParaRPr lang="en-US" dirty="0"/>
          </a:p>
        </p:txBody>
      </p:sp>
      <p:pic>
        <p:nvPicPr>
          <p:cNvPr id="4" name="Picture 1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0324" y="3074413"/>
            <a:ext cx="8442722" cy="3097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8271073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p:txBody>
          <a:bodyPr>
            <a:normAutofit fontScale="90000"/>
          </a:bodyPr>
          <a:lstStyle/>
          <a:p>
            <a:pPr eaLnBrk="1" hangingPunct="1"/>
            <a:r>
              <a:rPr lang="en-US" sz="3600" smtClean="0"/>
              <a:t>Cardio Metabolic Risk  - </a:t>
            </a:r>
            <a:br>
              <a:rPr lang="en-US" sz="3600" smtClean="0"/>
            </a:br>
            <a:r>
              <a:rPr lang="en-US" sz="3600" smtClean="0"/>
              <a:t>5 Hypers -</a:t>
            </a:r>
          </a:p>
        </p:txBody>
      </p:sp>
      <p:sp>
        <p:nvSpPr>
          <p:cNvPr id="1767427" name="Rectangle 3"/>
          <p:cNvSpPr>
            <a:spLocks noGrp="1" noChangeArrowheads="1"/>
          </p:cNvSpPr>
          <p:nvPr>
            <p:ph sz="quarter" idx="1"/>
          </p:nvPr>
        </p:nvSpPr>
        <p:spPr>
          <a:xfrm>
            <a:off x="457200" y="1447800"/>
            <a:ext cx="8229600" cy="4709160"/>
          </a:xfrm>
        </p:spPr>
        <p:txBody>
          <a:bodyPr/>
          <a:lstStyle/>
          <a:p>
            <a:pPr eaLnBrk="1" hangingPunct="1">
              <a:defRPr/>
            </a:pPr>
            <a:r>
              <a:rPr lang="en-US" dirty="0" err="1" smtClean="0"/>
              <a:t>Hyperinsulinemia</a:t>
            </a:r>
            <a:r>
              <a:rPr lang="en-US" dirty="0" smtClean="0"/>
              <a:t> (resistance)</a:t>
            </a:r>
          </a:p>
          <a:p>
            <a:pPr eaLnBrk="1" hangingPunct="1">
              <a:defRPr/>
            </a:pPr>
            <a:r>
              <a:rPr lang="en-US" dirty="0" smtClean="0"/>
              <a:t>Hyperglycemia</a:t>
            </a:r>
          </a:p>
          <a:p>
            <a:pPr eaLnBrk="1" hangingPunct="1">
              <a:defRPr/>
            </a:pPr>
            <a:r>
              <a:rPr lang="en-US" dirty="0" smtClean="0"/>
              <a:t>Hyperlipidemia</a:t>
            </a:r>
          </a:p>
          <a:p>
            <a:pPr eaLnBrk="1" hangingPunct="1">
              <a:defRPr/>
            </a:pPr>
            <a:r>
              <a:rPr lang="en-US" dirty="0" smtClean="0"/>
              <a:t>Hypertension</a:t>
            </a:r>
          </a:p>
          <a:p>
            <a:pPr eaLnBrk="1" hangingPunct="1">
              <a:defRPr/>
            </a:pPr>
            <a:r>
              <a:rPr lang="en-US" dirty="0" err="1" smtClean="0"/>
              <a:t>Hyper”waistline”emia</a:t>
            </a:r>
            <a:r>
              <a:rPr lang="en-US" dirty="0" smtClean="0"/>
              <a:t> (35” women, 40” men)</a:t>
            </a:r>
          </a:p>
          <a:p>
            <a:pPr eaLnBrk="1" hangingPunct="1">
              <a:buFont typeface="Wingdings" pitchFamily="2" charset="2"/>
              <a:buNone/>
              <a:defRPr/>
            </a:pPr>
            <a:endParaRPr lang="en-US" i="1" dirty="0" smtClean="0"/>
          </a:p>
          <a:p>
            <a:pPr algn="ctr" eaLnBrk="1" hangingPunct="1">
              <a:buFont typeface="Wingdings" pitchFamily="2" charset="2"/>
              <a:buNone/>
              <a:defRPr/>
            </a:pPr>
            <a:r>
              <a:rPr lang="en-US" i="1" dirty="0" smtClean="0">
                <a:solidFill>
                  <a:schemeClr val="folHlink"/>
                </a:solidFill>
              </a:rPr>
              <a:t>Manifestations of Insulin Resistance</a:t>
            </a:r>
            <a:endParaRPr lang="en-US" dirty="0" smtClean="0">
              <a:solidFill>
                <a:schemeClr val="folHlink"/>
              </a:solidFill>
            </a:endParaRPr>
          </a:p>
        </p:txBody>
      </p:sp>
      <p:pic>
        <p:nvPicPr>
          <p:cNvPr id="36868" name="Picture 4" descr="tiylgif4[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130670" y="1447800"/>
            <a:ext cx="1522413" cy="2305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462125024"/>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16" fill="hold" nodeType="clickEffect">
                                  <p:stCondLst>
                                    <p:cond delay="0"/>
                                  </p:stCondLst>
                                  <p:childTnLst>
                                    <p:set>
                                      <p:cBhvr>
                                        <p:cTn id="6" dur="1" fill="hold">
                                          <p:stCondLst>
                                            <p:cond delay="0"/>
                                          </p:stCondLst>
                                        </p:cTn>
                                        <p:tgtEl>
                                          <p:spTgt spid="1767427">
                                            <p:txEl>
                                              <p:pRg st="0" end="0"/>
                                            </p:txEl>
                                          </p:spTgt>
                                        </p:tgtEl>
                                        <p:attrNameLst>
                                          <p:attrName>style.visibility</p:attrName>
                                        </p:attrNameLst>
                                      </p:cBhvr>
                                      <p:to>
                                        <p:strVal val="visible"/>
                                      </p:to>
                                    </p:set>
                                    <p:animEffect transition="in" filter="diamond(in)">
                                      <p:cBhvr>
                                        <p:cTn id="7" dur="2000"/>
                                        <p:tgtEl>
                                          <p:spTgt spid="1767427">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8" presetClass="entr" presetSubtype="16" fill="hold" nodeType="clickEffect">
                                  <p:stCondLst>
                                    <p:cond delay="0"/>
                                  </p:stCondLst>
                                  <p:childTnLst>
                                    <p:set>
                                      <p:cBhvr>
                                        <p:cTn id="11" dur="1" fill="hold">
                                          <p:stCondLst>
                                            <p:cond delay="0"/>
                                          </p:stCondLst>
                                        </p:cTn>
                                        <p:tgtEl>
                                          <p:spTgt spid="1767427">
                                            <p:txEl>
                                              <p:pRg st="1" end="1"/>
                                            </p:txEl>
                                          </p:spTgt>
                                        </p:tgtEl>
                                        <p:attrNameLst>
                                          <p:attrName>style.visibility</p:attrName>
                                        </p:attrNameLst>
                                      </p:cBhvr>
                                      <p:to>
                                        <p:strVal val="visible"/>
                                      </p:to>
                                    </p:set>
                                    <p:animEffect transition="in" filter="diamond(in)">
                                      <p:cBhvr>
                                        <p:cTn id="12" dur="2000"/>
                                        <p:tgtEl>
                                          <p:spTgt spid="1767427">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8" presetClass="entr" presetSubtype="16" fill="hold" nodeType="clickEffect">
                                  <p:stCondLst>
                                    <p:cond delay="0"/>
                                  </p:stCondLst>
                                  <p:childTnLst>
                                    <p:set>
                                      <p:cBhvr>
                                        <p:cTn id="16" dur="1" fill="hold">
                                          <p:stCondLst>
                                            <p:cond delay="0"/>
                                          </p:stCondLst>
                                        </p:cTn>
                                        <p:tgtEl>
                                          <p:spTgt spid="1767427">
                                            <p:txEl>
                                              <p:pRg st="2" end="2"/>
                                            </p:txEl>
                                          </p:spTgt>
                                        </p:tgtEl>
                                        <p:attrNameLst>
                                          <p:attrName>style.visibility</p:attrName>
                                        </p:attrNameLst>
                                      </p:cBhvr>
                                      <p:to>
                                        <p:strVal val="visible"/>
                                      </p:to>
                                    </p:set>
                                    <p:animEffect transition="in" filter="diamond(in)">
                                      <p:cBhvr>
                                        <p:cTn id="17" dur="2000"/>
                                        <p:tgtEl>
                                          <p:spTgt spid="1767427">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8" presetClass="entr" presetSubtype="16" fill="hold" nodeType="clickEffect">
                                  <p:stCondLst>
                                    <p:cond delay="0"/>
                                  </p:stCondLst>
                                  <p:childTnLst>
                                    <p:set>
                                      <p:cBhvr>
                                        <p:cTn id="21" dur="1" fill="hold">
                                          <p:stCondLst>
                                            <p:cond delay="0"/>
                                          </p:stCondLst>
                                        </p:cTn>
                                        <p:tgtEl>
                                          <p:spTgt spid="1767427">
                                            <p:txEl>
                                              <p:pRg st="3" end="3"/>
                                            </p:txEl>
                                          </p:spTgt>
                                        </p:tgtEl>
                                        <p:attrNameLst>
                                          <p:attrName>style.visibility</p:attrName>
                                        </p:attrNameLst>
                                      </p:cBhvr>
                                      <p:to>
                                        <p:strVal val="visible"/>
                                      </p:to>
                                    </p:set>
                                    <p:animEffect transition="in" filter="diamond(in)">
                                      <p:cBhvr>
                                        <p:cTn id="22" dur="2000"/>
                                        <p:tgtEl>
                                          <p:spTgt spid="1767427">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8" presetClass="entr" presetSubtype="16" fill="hold" nodeType="clickEffect">
                                  <p:stCondLst>
                                    <p:cond delay="0"/>
                                  </p:stCondLst>
                                  <p:childTnLst>
                                    <p:set>
                                      <p:cBhvr>
                                        <p:cTn id="26" dur="1" fill="hold">
                                          <p:stCondLst>
                                            <p:cond delay="0"/>
                                          </p:stCondLst>
                                        </p:cTn>
                                        <p:tgtEl>
                                          <p:spTgt spid="1767427">
                                            <p:txEl>
                                              <p:pRg st="4" end="4"/>
                                            </p:txEl>
                                          </p:spTgt>
                                        </p:tgtEl>
                                        <p:attrNameLst>
                                          <p:attrName>style.visibility</p:attrName>
                                        </p:attrNameLst>
                                      </p:cBhvr>
                                      <p:to>
                                        <p:strVal val="visible"/>
                                      </p:to>
                                    </p:set>
                                    <p:animEffect transition="in" filter="diamond(in)">
                                      <p:cBhvr>
                                        <p:cTn id="27" dur="500"/>
                                        <p:tgtEl>
                                          <p:spTgt spid="1767427">
                                            <p:txEl>
                                              <p:pRg st="4" end="4"/>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8" presetClass="entr" presetSubtype="16" fill="hold" nodeType="clickEffect">
                                  <p:stCondLst>
                                    <p:cond delay="0"/>
                                  </p:stCondLst>
                                  <p:childTnLst>
                                    <p:set>
                                      <p:cBhvr>
                                        <p:cTn id="31" dur="1" fill="hold">
                                          <p:stCondLst>
                                            <p:cond delay="0"/>
                                          </p:stCondLst>
                                        </p:cTn>
                                        <p:tgtEl>
                                          <p:spTgt spid="1767427">
                                            <p:txEl>
                                              <p:pRg st="6" end="6"/>
                                            </p:txEl>
                                          </p:spTgt>
                                        </p:tgtEl>
                                        <p:attrNameLst>
                                          <p:attrName>style.visibility</p:attrName>
                                        </p:attrNameLst>
                                      </p:cBhvr>
                                      <p:to>
                                        <p:strVal val="visible"/>
                                      </p:to>
                                    </p:set>
                                    <p:animEffect transition="in" filter="diamond(in)">
                                      <p:cBhvr>
                                        <p:cTn id="32" dur="500"/>
                                        <p:tgtEl>
                                          <p:spTgt spid="1767427">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Rectangle 2"/>
          <p:cNvSpPr>
            <a:spLocks noGrp="1" noChangeArrowheads="1"/>
          </p:cNvSpPr>
          <p:nvPr>
            <p:ph type="title"/>
          </p:nvPr>
        </p:nvSpPr>
        <p:spPr>
          <a:xfrm>
            <a:off x="457200" y="457200"/>
            <a:ext cx="8305800" cy="1016000"/>
          </a:xfrm>
        </p:spPr>
        <p:txBody>
          <a:bodyPr vert="horz" lIns="80434" tIns="39511" rIns="80434" bIns="39511" anchor="b" anchorCtr="0">
            <a:normAutofit fontScale="90000"/>
          </a:bodyPr>
          <a:lstStyle/>
          <a:p>
            <a:pPr eaLnBrk="1" hangingPunct="1"/>
            <a:r>
              <a:rPr lang="en-US" smtClean="0"/>
              <a:t>Diabetes 2 - Who is at Risk?</a:t>
            </a:r>
            <a:r>
              <a:rPr lang="en-US" sz="3200"/>
              <a:t> </a:t>
            </a:r>
            <a:br>
              <a:rPr lang="en-US" sz="3200"/>
            </a:br>
            <a:r>
              <a:rPr lang="en-US" sz="2489"/>
              <a:t>(ADA Clinical Practice Guidelines</a:t>
            </a:r>
            <a:r>
              <a:rPr lang="en-US" sz="2844"/>
              <a:t>)</a:t>
            </a:r>
            <a:endParaRPr lang="en-US" sz="2844">
              <a:sym typeface="Monotype Sorts" pitchFamily="2" charset="2"/>
            </a:endParaRPr>
          </a:p>
        </p:txBody>
      </p:sp>
      <p:sp>
        <p:nvSpPr>
          <p:cNvPr id="1991683" name="Rectangle 3"/>
          <p:cNvSpPr>
            <a:spLocks noGrp="1" noChangeArrowheads="1"/>
          </p:cNvSpPr>
          <p:nvPr>
            <p:ph idx="1"/>
          </p:nvPr>
        </p:nvSpPr>
        <p:spPr>
          <a:xfrm>
            <a:off x="372533" y="1803400"/>
            <a:ext cx="7933267" cy="4199467"/>
          </a:xfrm>
        </p:spPr>
        <p:txBody>
          <a:bodyPr vert="horz" lIns="80434" tIns="39511" rIns="80434" bIns="39511">
            <a:normAutofit/>
          </a:bodyPr>
          <a:lstStyle/>
          <a:p>
            <a:pPr marL="474139" indent="-474139">
              <a:lnSpc>
                <a:spcPct val="90000"/>
              </a:lnSpc>
              <a:buFont typeface="Wingdings" pitchFamily="2" charset="2"/>
              <a:buAutoNum type="arabicPeriod"/>
            </a:pPr>
            <a:r>
              <a:rPr lang="en-US" dirty="0"/>
              <a:t>Testing should be considered in all adults who are overweight (BMI </a:t>
            </a:r>
            <a:r>
              <a:rPr lang="en-US" dirty="0">
                <a:sym typeface="Symbol" pitchFamily="18" charset="2"/>
              </a:rPr>
              <a:t> 25) and have additional </a:t>
            </a:r>
            <a:r>
              <a:rPr lang="en-US" b="1" u="sng" dirty="0">
                <a:sym typeface="Symbol" pitchFamily="18" charset="2"/>
              </a:rPr>
              <a:t>risk factors</a:t>
            </a:r>
            <a:r>
              <a:rPr lang="en-US" dirty="0"/>
              <a:t>:</a:t>
            </a:r>
          </a:p>
          <a:p>
            <a:pPr marL="474139" indent="-474139">
              <a:lnSpc>
                <a:spcPct val="90000"/>
              </a:lnSpc>
              <a:buFont typeface="Wingdings" pitchFamily="2" charset="2"/>
              <a:buAutoNum type="arabicPeriod"/>
            </a:pPr>
            <a:endParaRPr lang="en-US" sz="1778" dirty="0"/>
          </a:p>
          <a:p>
            <a:pPr marL="880544" lvl="1" indent="-474139">
              <a:lnSpc>
                <a:spcPct val="90000"/>
              </a:lnSpc>
              <a:buClr>
                <a:schemeClr val="hlink"/>
              </a:buClr>
            </a:pPr>
            <a:r>
              <a:rPr lang="en-US" sz="2489" dirty="0"/>
              <a:t>First-degree relative w/ diabetes</a:t>
            </a:r>
          </a:p>
          <a:p>
            <a:pPr marL="880544" lvl="1" indent="-474139">
              <a:lnSpc>
                <a:spcPct val="90000"/>
              </a:lnSpc>
              <a:buClr>
                <a:schemeClr val="hlink"/>
              </a:buClr>
            </a:pPr>
            <a:r>
              <a:rPr lang="en-US" sz="2489" dirty="0"/>
              <a:t>Member of a high-risk ethnic population</a:t>
            </a:r>
          </a:p>
          <a:p>
            <a:pPr marL="880544" lvl="1" indent="-474139">
              <a:lnSpc>
                <a:spcPct val="90000"/>
              </a:lnSpc>
              <a:buClr>
                <a:schemeClr val="hlink"/>
              </a:buClr>
            </a:pPr>
            <a:r>
              <a:rPr lang="en-US" sz="2489" dirty="0"/>
              <a:t>Habitual physical inactivity</a:t>
            </a:r>
          </a:p>
          <a:p>
            <a:pPr marL="880544" lvl="1" indent="-474139">
              <a:lnSpc>
                <a:spcPct val="90000"/>
              </a:lnSpc>
              <a:buClr>
                <a:schemeClr val="hlink"/>
              </a:buClr>
            </a:pPr>
            <a:r>
              <a:rPr lang="en-US" sz="2489" dirty="0" err="1"/>
              <a:t>PreDiabetes</a:t>
            </a:r>
            <a:r>
              <a:rPr lang="en-US" sz="2489" dirty="0"/>
              <a:t> </a:t>
            </a:r>
          </a:p>
          <a:p>
            <a:pPr marL="880544" lvl="1" indent="-474139">
              <a:lnSpc>
                <a:spcPct val="90000"/>
              </a:lnSpc>
              <a:buClr>
                <a:schemeClr val="hlink"/>
              </a:buClr>
            </a:pPr>
            <a:r>
              <a:rPr lang="en-US" sz="2489" dirty="0"/>
              <a:t>History of heart disease</a:t>
            </a:r>
          </a:p>
        </p:txBody>
      </p:sp>
      <p:pic>
        <p:nvPicPr>
          <p:cNvPr id="2070" name="Picture 22" descr="C:\Users\bev_000\AppData\Local\Microsoft\Windows\INetCache\IE\I78AA3YG\MC900439612[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57800" y="4463732"/>
            <a:ext cx="3366939" cy="2394268"/>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985677303"/>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991683">
                                            <p:txEl>
                                              <p:pRg st="2" end="2"/>
                                            </p:txEl>
                                          </p:spTgt>
                                        </p:tgtEl>
                                        <p:attrNameLst>
                                          <p:attrName>style.visibility</p:attrName>
                                        </p:attrNameLst>
                                      </p:cBhvr>
                                      <p:to>
                                        <p:strVal val="visible"/>
                                      </p:to>
                                    </p:set>
                                    <p:anim calcmode="lin" valueType="num">
                                      <p:cBhvr additive="base">
                                        <p:cTn id="7" dur="2000" fill="hold"/>
                                        <p:tgtEl>
                                          <p:spTgt spid="1991683">
                                            <p:txEl>
                                              <p:pRg st="2" end="2"/>
                                            </p:txEl>
                                          </p:spTgt>
                                        </p:tgtEl>
                                        <p:attrNameLst>
                                          <p:attrName>ppt_x</p:attrName>
                                        </p:attrNameLst>
                                      </p:cBhvr>
                                      <p:tavLst>
                                        <p:tav tm="0">
                                          <p:val>
                                            <p:strVal val="#ppt_x"/>
                                          </p:val>
                                        </p:tav>
                                        <p:tav tm="100000">
                                          <p:val>
                                            <p:strVal val="#ppt_x"/>
                                          </p:val>
                                        </p:tav>
                                      </p:tavLst>
                                    </p:anim>
                                    <p:anim calcmode="lin" valueType="num">
                                      <p:cBhvr additive="base">
                                        <p:cTn id="8" dur="2000" fill="hold"/>
                                        <p:tgtEl>
                                          <p:spTgt spid="1991683">
                                            <p:txEl>
                                              <p:pRg st="2" end="2"/>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991683">
                                            <p:txEl>
                                              <p:pRg st="3" end="3"/>
                                            </p:txEl>
                                          </p:spTgt>
                                        </p:tgtEl>
                                        <p:attrNameLst>
                                          <p:attrName>style.visibility</p:attrName>
                                        </p:attrNameLst>
                                      </p:cBhvr>
                                      <p:to>
                                        <p:strVal val="visible"/>
                                      </p:to>
                                    </p:set>
                                    <p:anim calcmode="lin" valueType="num">
                                      <p:cBhvr additive="base">
                                        <p:cTn id="11" dur="2000" fill="hold"/>
                                        <p:tgtEl>
                                          <p:spTgt spid="1991683">
                                            <p:txEl>
                                              <p:pRg st="3" end="3"/>
                                            </p:txEl>
                                          </p:spTgt>
                                        </p:tgtEl>
                                        <p:attrNameLst>
                                          <p:attrName>ppt_x</p:attrName>
                                        </p:attrNameLst>
                                      </p:cBhvr>
                                      <p:tavLst>
                                        <p:tav tm="0">
                                          <p:val>
                                            <p:strVal val="#ppt_x"/>
                                          </p:val>
                                        </p:tav>
                                        <p:tav tm="100000">
                                          <p:val>
                                            <p:strVal val="#ppt_x"/>
                                          </p:val>
                                        </p:tav>
                                      </p:tavLst>
                                    </p:anim>
                                    <p:anim calcmode="lin" valueType="num">
                                      <p:cBhvr additive="base">
                                        <p:cTn id="12" dur="2000" fill="hold"/>
                                        <p:tgtEl>
                                          <p:spTgt spid="1991683">
                                            <p:txEl>
                                              <p:pRg st="3" end="3"/>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991683">
                                            <p:txEl>
                                              <p:pRg st="4" end="4"/>
                                            </p:txEl>
                                          </p:spTgt>
                                        </p:tgtEl>
                                        <p:attrNameLst>
                                          <p:attrName>style.visibility</p:attrName>
                                        </p:attrNameLst>
                                      </p:cBhvr>
                                      <p:to>
                                        <p:strVal val="visible"/>
                                      </p:to>
                                    </p:set>
                                    <p:anim calcmode="lin" valueType="num">
                                      <p:cBhvr additive="base">
                                        <p:cTn id="15" dur="2000" fill="hold"/>
                                        <p:tgtEl>
                                          <p:spTgt spid="1991683">
                                            <p:txEl>
                                              <p:pRg st="4" end="4"/>
                                            </p:txEl>
                                          </p:spTgt>
                                        </p:tgtEl>
                                        <p:attrNameLst>
                                          <p:attrName>ppt_x</p:attrName>
                                        </p:attrNameLst>
                                      </p:cBhvr>
                                      <p:tavLst>
                                        <p:tav tm="0">
                                          <p:val>
                                            <p:strVal val="#ppt_x"/>
                                          </p:val>
                                        </p:tav>
                                        <p:tav tm="100000">
                                          <p:val>
                                            <p:strVal val="#ppt_x"/>
                                          </p:val>
                                        </p:tav>
                                      </p:tavLst>
                                    </p:anim>
                                    <p:anim calcmode="lin" valueType="num">
                                      <p:cBhvr additive="base">
                                        <p:cTn id="16" dur="2000" fill="hold"/>
                                        <p:tgtEl>
                                          <p:spTgt spid="1991683">
                                            <p:txEl>
                                              <p:pRg st="4" end="4"/>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991683">
                                            <p:txEl>
                                              <p:pRg st="5" end="5"/>
                                            </p:txEl>
                                          </p:spTgt>
                                        </p:tgtEl>
                                        <p:attrNameLst>
                                          <p:attrName>style.visibility</p:attrName>
                                        </p:attrNameLst>
                                      </p:cBhvr>
                                      <p:to>
                                        <p:strVal val="visible"/>
                                      </p:to>
                                    </p:set>
                                    <p:anim calcmode="lin" valueType="num">
                                      <p:cBhvr additive="base">
                                        <p:cTn id="19" dur="2000" fill="hold"/>
                                        <p:tgtEl>
                                          <p:spTgt spid="1991683">
                                            <p:txEl>
                                              <p:pRg st="5" end="5"/>
                                            </p:txEl>
                                          </p:spTgt>
                                        </p:tgtEl>
                                        <p:attrNameLst>
                                          <p:attrName>ppt_x</p:attrName>
                                        </p:attrNameLst>
                                      </p:cBhvr>
                                      <p:tavLst>
                                        <p:tav tm="0">
                                          <p:val>
                                            <p:strVal val="#ppt_x"/>
                                          </p:val>
                                        </p:tav>
                                        <p:tav tm="100000">
                                          <p:val>
                                            <p:strVal val="#ppt_x"/>
                                          </p:val>
                                        </p:tav>
                                      </p:tavLst>
                                    </p:anim>
                                    <p:anim calcmode="lin" valueType="num">
                                      <p:cBhvr additive="base">
                                        <p:cTn id="20" dur="2000" fill="hold"/>
                                        <p:tgtEl>
                                          <p:spTgt spid="1991683">
                                            <p:txEl>
                                              <p:pRg st="5" end="5"/>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991683">
                                            <p:txEl>
                                              <p:pRg st="6" end="6"/>
                                            </p:txEl>
                                          </p:spTgt>
                                        </p:tgtEl>
                                        <p:attrNameLst>
                                          <p:attrName>style.visibility</p:attrName>
                                        </p:attrNameLst>
                                      </p:cBhvr>
                                      <p:to>
                                        <p:strVal val="visible"/>
                                      </p:to>
                                    </p:set>
                                    <p:anim calcmode="lin" valueType="num">
                                      <p:cBhvr additive="base">
                                        <p:cTn id="23" dur="2000" fill="hold"/>
                                        <p:tgtEl>
                                          <p:spTgt spid="1991683">
                                            <p:txEl>
                                              <p:pRg st="6" end="6"/>
                                            </p:txEl>
                                          </p:spTgt>
                                        </p:tgtEl>
                                        <p:attrNameLst>
                                          <p:attrName>ppt_x</p:attrName>
                                        </p:attrNameLst>
                                      </p:cBhvr>
                                      <p:tavLst>
                                        <p:tav tm="0">
                                          <p:val>
                                            <p:strVal val="#ppt_x"/>
                                          </p:val>
                                        </p:tav>
                                        <p:tav tm="100000">
                                          <p:val>
                                            <p:strVal val="#ppt_x"/>
                                          </p:val>
                                        </p:tav>
                                      </p:tavLst>
                                    </p:anim>
                                    <p:anim calcmode="lin" valueType="num">
                                      <p:cBhvr additive="base">
                                        <p:cTn id="24" dur="2000" fill="hold"/>
                                        <p:tgtEl>
                                          <p:spTgt spid="199168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Rectangle 2"/>
          <p:cNvSpPr>
            <a:spLocks noGrp="1" noChangeArrowheads="1"/>
          </p:cNvSpPr>
          <p:nvPr>
            <p:ph type="title"/>
          </p:nvPr>
        </p:nvSpPr>
        <p:spPr>
          <a:xfrm>
            <a:off x="457200" y="584200"/>
            <a:ext cx="8305800" cy="1016000"/>
          </a:xfrm>
        </p:spPr>
        <p:txBody>
          <a:bodyPr vert="horz" lIns="80434" tIns="39511" rIns="80434" bIns="39511" anchor="b" anchorCtr="0">
            <a:normAutofit fontScale="90000"/>
          </a:bodyPr>
          <a:lstStyle/>
          <a:p>
            <a:pPr eaLnBrk="1" hangingPunct="1"/>
            <a:r>
              <a:rPr lang="en-US" smtClean="0"/>
              <a:t>Diabetes 2 - Who is at Risk?</a:t>
            </a:r>
            <a:r>
              <a:rPr lang="en-US" sz="3200"/>
              <a:t> </a:t>
            </a:r>
            <a:br>
              <a:rPr lang="en-US" sz="3200"/>
            </a:br>
            <a:r>
              <a:rPr lang="en-US" sz="2489"/>
              <a:t>(ADA Clinical Practice Guidelines</a:t>
            </a:r>
            <a:r>
              <a:rPr lang="en-US" sz="2844"/>
              <a:t>)</a:t>
            </a:r>
            <a:endParaRPr lang="en-US" sz="2844">
              <a:sym typeface="Monotype Sorts" pitchFamily="2" charset="2"/>
            </a:endParaRPr>
          </a:p>
        </p:txBody>
      </p:sp>
      <p:sp>
        <p:nvSpPr>
          <p:cNvPr id="1992707" name="Rectangle 3"/>
          <p:cNvSpPr>
            <a:spLocks noGrp="1" noChangeArrowheads="1"/>
          </p:cNvSpPr>
          <p:nvPr>
            <p:ph idx="1"/>
          </p:nvPr>
        </p:nvSpPr>
        <p:spPr>
          <a:xfrm>
            <a:off x="3384505" y="1634067"/>
            <a:ext cx="5302295" cy="4538133"/>
          </a:xfrm>
        </p:spPr>
        <p:txBody>
          <a:bodyPr vert="horz" lIns="80434" tIns="39511" rIns="80434" bIns="39511">
            <a:normAutofit lnSpcReduction="10000"/>
          </a:bodyPr>
          <a:lstStyle/>
          <a:p>
            <a:pPr eaLnBrk="1" hangingPunct="1">
              <a:buFont typeface="Wingdings" pitchFamily="2" charset="2"/>
              <a:buNone/>
            </a:pPr>
            <a:r>
              <a:rPr lang="en-US" sz="2489" b="1" dirty="0"/>
              <a:t>Risk factors cont’d</a:t>
            </a:r>
            <a:endParaRPr lang="en-US" sz="2489" dirty="0"/>
          </a:p>
          <a:p>
            <a:pPr lvl="1" eaLnBrk="1" hangingPunct="1">
              <a:buClr>
                <a:schemeClr val="hlink"/>
              </a:buClr>
            </a:pPr>
            <a:r>
              <a:rPr lang="en-US" sz="2844" dirty="0"/>
              <a:t>HTN - BP &gt; 140/90</a:t>
            </a:r>
            <a:endParaRPr lang="en-US" sz="3200" dirty="0"/>
          </a:p>
          <a:p>
            <a:pPr lvl="1" eaLnBrk="1" hangingPunct="1">
              <a:buClr>
                <a:schemeClr val="hlink"/>
              </a:buClr>
            </a:pPr>
            <a:r>
              <a:rPr lang="en-US" sz="2844" dirty="0"/>
              <a:t>HDL &lt; 35 or triglycerides &gt; 250</a:t>
            </a:r>
          </a:p>
          <a:p>
            <a:pPr lvl="1" eaLnBrk="1" hangingPunct="1">
              <a:buClr>
                <a:schemeClr val="hlink"/>
              </a:buClr>
            </a:pPr>
            <a:r>
              <a:rPr lang="en-US" sz="2844" dirty="0"/>
              <a:t>baby &gt;9 </a:t>
            </a:r>
            <a:r>
              <a:rPr lang="en-US" sz="2844" dirty="0" err="1"/>
              <a:t>lb</a:t>
            </a:r>
            <a:r>
              <a:rPr lang="en-US" sz="2844" dirty="0"/>
              <a:t> or history of Gestational Diabetes Mellitus (GDM</a:t>
            </a:r>
          </a:p>
          <a:p>
            <a:pPr lvl="1" eaLnBrk="1" hangingPunct="1">
              <a:buClr>
                <a:schemeClr val="hlink"/>
              </a:buClr>
            </a:pPr>
            <a:r>
              <a:rPr lang="en-US" sz="2489" dirty="0"/>
              <a:t>Polycystic ovary syndrome (PCOS</a:t>
            </a:r>
            <a:r>
              <a:rPr lang="en-US" sz="2489" dirty="0" smtClean="0"/>
              <a:t>)</a:t>
            </a:r>
          </a:p>
          <a:p>
            <a:pPr lvl="1">
              <a:buClr>
                <a:schemeClr val="hlink"/>
              </a:buClr>
            </a:pPr>
            <a:r>
              <a:rPr lang="en-US" sz="2500" dirty="0"/>
              <a:t>Other conditions </a:t>
            </a:r>
            <a:r>
              <a:rPr lang="en-US" sz="2500" dirty="0" err="1"/>
              <a:t>assoc</a:t>
            </a:r>
            <a:r>
              <a:rPr lang="en-US" sz="2500" dirty="0"/>
              <a:t> w/ insulin resistance:</a:t>
            </a:r>
          </a:p>
          <a:p>
            <a:pPr lvl="2">
              <a:buClr>
                <a:schemeClr val="hlink"/>
              </a:buClr>
            </a:pPr>
            <a:r>
              <a:rPr lang="en-US" sz="2100" dirty="0"/>
              <a:t>Severe obesity, </a:t>
            </a:r>
            <a:r>
              <a:rPr lang="en-US" sz="2100" dirty="0" err="1"/>
              <a:t>acanthosis</a:t>
            </a:r>
            <a:r>
              <a:rPr lang="en-US" sz="2100" dirty="0"/>
              <a:t> </a:t>
            </a:r>
            <a:r>
              <a:rPr lang="en-US" sz="2100" dirty="0" err="1"/>
              <a:t>nigricans</a:t>
            </a:r>
            <a:r>
              <a:rPr lang="en-US" sz="2100" dirty="0"/>
              <a:t> (AN)</a:t>
            </a:r>
          </a:p>
          <a:p>
            <a:pPr lvl="1" eaLnBrk="1" hangingPunct="1">
              <a:buClr>
                <a:schemeClr val="hlink"/>
              </a:buClr>
            </a:pPr>
            <a:endParaRPr lang="en-US" sz="2489" dirty="0"/>
          </a:p>
        </p:txBody>
      </p:sp>
      <p:pic>
        <p:nvPicPr>
          <p:cNvPr id="2" name="Picture 1"/>
          <p:cNvPicPr>
            <a:picLocks noChangeAspect="1"/>
          </p:cNvPicPr>
          <p:nvPr/>
        </p:nvPicPr>
        <p:blipFill>
          <a:blip r:embed="rId3"/>
          <a:stretch>
            <a:fillRect/>
          </a:stretch>
        </p:blipFill>
        <p:spPr>
          <a:xfrm>
            <a:off x="402426" y="2175295"/>
            <a:ext cx="2982079" cy="2091906"/>
          </a:xfrm>
          <a:prstGeom prst="rect">
            <a:avLst/>
          </a:prstGeom>
        </p:spPr>
      </p:pic>
    </p:spTree>
    <p:custDataLst>
      <p:tags r:id="rId1"/>
    </p:custDataLst>
    <p:extLst>
      <p:ext uri="{BB962C8B-B14F-4D97-AF65-F5344CB8AC3E}">
        <p14:creationId xmlns:p14="http://schemas.microsoft.com/office/powerpoint/2010/main" val="118674030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withEffect">
                                  <p:stCondLst>
                                    <p:cond delay="0"/>
                                  </p:stCondLst>
                                  <p:childTnLst>
                                    <p:set>
                                      <p:cBhvr>
                                        <p:cTn id="6" dur="1" fill="hold">
                                          <p:stCondLst>
                                            <p:cond delay="0"/>
                                          </p:stCondLst>
                                        </p:cTn>
                                        <p:tgtEl>
                                          <p:spTgt spid="1992707">
                                            <p:txEl>
                                              <p:pRg st="2" end="2"/>
                                            </p:txEl>
                                          </p:spTgt>
                                        </p:tgtEl>
                                        <p:attrNameLst>
                                          <p:attrName>style.visibility</p:attrName>
                                        </p:attrNameLst>
                                      </p:cBhvr>
                                      <p:to>
                                        <p:strVal val="visible"/>
                                      </p:to>
                                    </p:set>
                                    <p:anim calcmode="lin" valueType="num">
                                      <p:cBhvr additive="base">
                                        <p:cTn id="7" dur="2000" fill="hold"/>
                                        <p:tgtEl>
                                          <p:spTgt spid="1992707">
                                            <p:txEl>
                                              <p:pRg st="2" end="2"/>
                                            </p:txEl>
                                          </p:spTgt>
                                        </p:tgtEl>
                                        <p:attrNameLst>
                                          <p:attrName>ppt_x</p:attrName>
                                        </p:attrNameLst>
                                      </p:cBhvr>
                                      <p:tavLst>
                                        <p:tav tm="0">
                                          <p:val>
                                            <p:strVal val="#ppt_x"/>
                                          </p:val>
                                        </p:tav>
                                        <p:tav tm="100000">
                                          <p:val>
                                            <p:strVal val="#ppt_x"/>
                                          </p:val>
                                        </p:tav>
                                      </p:tavLst>
                                    </p:anim>
                                    <p:anim calcmode="lin" valueType="num">
                                      <p:cBhvr additive="base">
                                        <p:cTn id="8" dur="2000" fill="hold"/>
                                        <p:tgtEl>
                                          <p:spTgt spid="1992707">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ChangeArrowheads="1"/>
          </p:cNvSpPr>
          <p:nvPr>
            <p:ph type="title"/>
          </p:nvPr>
        </p:nvSpPr>
        <p:spPr/>
        <p:txBody>
          <a:bodyPr>
            <a:normAutofit/>
          </a:bodyPr>
          <a:lstStyle/>
          <a:p>
            <a:pPr eaLnBrk="1" hangingPunct="1"/>
            <a:r>
              <a:rPr lang="en-US" smtClean="0"/>
              <a:t>Acanthosis Nigricans (AN) 	</a:t>
            </a:r>
          </a:p>
        </p:txBody>
      </p:sp>
      <p:sp>
        <p:nvSpPr>
          <p:cNvPr id="58371" name="Rectangle 3"/>
          <p:cNvSpPr>
            <a:spLocks noGrp="1" noChangeArrowheads="1"/>
          </p:cNvSpPr>
          <p:nvPr>
            <p:ph sz="quarter" idx="1"/>
          </p:nvPr>
        </p:nvSpPr>
        <p:spPr/>
        <p:txBody>
          <a:bodyPr/>
          <a:lstStyle/>
          <a:p>
            <a:pPr eaLnBrk="1" hangingPunct="1">
              <a:lnSpc>
                <a:spcPct val="90000"/>
              </a:lnSpc>
            </a:pPr>
            <a:r>
              <a:rPr lang="en-US" smtClean="0"/>
              <a:t>Signals high insulin levels in bloodstream</a:t>
            </a:r>
          </a:p>
          <a:p>
            <a:pPr eaLnBrk="1" hangingPunct="1">
              <a:lnSpc>
                <a:spcPct val="90000"/>
              </a:lnSpc>
            </a:pPr>
            <a:r>
              <a:rPr lang="en-US" smtClean="0"/>
              <a:t>Patches of darkened skin over parts of body that bend or rub against each other</a:t>
            </a:r>
          </a:p>
          <a:p>
            <a:pPr lvl="1" eaLnBrk="1" hangingPunct="1">
              <a:lnSpc>
                <a:spcPct val="90000"/>
              </a:lnSpc>
            </a:pPr>
            <a:r>
              <a:rPr lang="en-US" smtClean="0"/>
              <a:t>Neck, underarm, waistline, groin, knuckles, elbows, toes</a:t>
            </a:r>
          </a:p>
          <a:p>
            <a:pPr lvl="1" eaLnBrk="1" hangingPunct="1">
              <a:lnSpc>
                <a:spcPct val="90000"/>
              </a:lnSpc>
            </a:pPr>
            <a:r>
              <a:rPr lang="en-US" smtClean="0"/>
              <a:t>Skin tags on neck and darkened areas around eyes, nose and cheeks.</a:t>
            </a:r>
          </a:p>
          <a:p>
            <a:pPr eaLnBrk="1" hangingPunct="1">
              <a:lnSpc>
                <a:spcPct val="90000"/>
              </a:lnSpc>
            </a:pPr>
            <a:r>
              <a:rPr lang="en-US" smtClean="0"/>
              <a:t>No cure, lesions regress with treatment of insulin resistance</a:t>
            </a:r>
          </a:p>
        </p:txBody>
      </p:sp>
    </p:spTree>
    <p:custDataLst>
      <p:tags r:id="rId1"/>
    </p:custDataLst>
    <p:extLst>
      <p:ext uri="{BB962C8B-B14F-4D97-AF65-F5344CB8AC3E}">
        <p14:creationId xmlns:p14="http://schemas.microsoft.com/office/powerpoint/2010/main" val="4250210765"/>
      </p:ext>
    </p:extLst>
  </p:cSld>
  <p:clrMapOvr>
    <a:masterClrMapping/>
  </p:clrMapOvr>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2" name="Picture 2" descr="severe acanthosis nigricans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400" y="1134234"/>
            <a:ext cx="7620000" cy="510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dirty="0" err="1" smtClean="0"/>
              <a:t>Acanthosis</a:t>
            </a:r>
            <a:r>
              <a:rPr lang="en-US" dirty="0" smtClean="0"/>
              <a:t> </a:t>
            </a:r>
            <a:r>
              <a:rPr lang="en-US" dirty="0" err="1" smtClean="0"/>
              <a:t>Nigricans</a:t>
            </a:r>
            <a:endParaRPr lang="en-US" dirty="0"/>
          </a:p>
        </p:txBody>
      </p:sp>
    </p:spTree>
    <p:custDataLst>
      <p:tags r:id="rId1"/>
    </p:custDataLst>
    <p:extLst>
      <p:ext uri="{BB962C8B-B14F-4D97-AF65-F5344CB8AC3E}">
        <p14:creationId xmlns:p14="http://schemas.microsoft.com/office/powerpoint/2010/main" val="2836186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ChangeArrowheads="1"/>
          </p:cNvSpPr>
          <p:nvPr>
            <p:ph type="title"/>
          </p:nvPr>
        </p:nvSpPr>
        <p:spPr/>
        <p:txBody>
          <a:bodyPr>
            <a:normAutofit/>
          </a:bodyPr>
          <a:lstStyle/>
          <a:p>
            <a:pPr eaLnBrk="1" hangingPunct="1"/>
            <a:r>
              <a:rPr lang="en-US" smtClean="0"/>
              <a:t>Diabetes Detectives Needed</a:t>
            </a:r>
          </a:p>
        </p:txBody>
      </p:sp>
      <p:sp>
        <p:nvSpPr>
          <p:cNvPr id="1684483" name="Rectangle 3"/>
          <p:cNvSpPr>
            <a:spLocks noGrp="1" noChangeArrowheads="1"/>
          </p:cNvSpPr>
          <p:nvPr>
            <p:ph sz="quarter" idx="1"/>
          </p:nvPr>
        </p:nvSpPr>
        <p:spPr>
          <a:xfrm>
            <a:off x="3429000" y="1219200"/>
            <a:ext cx="5257800" cy="4937760"/>
          </a:xfrm>
        </p:spPr>
        <p:txBody>
          <a:bodyPr/>
          <a:lstStyle/>
          <a:p>
            <a:pPr eaLnBrk="1" hangingPunct="1">
              <a:defRPr/>
            </a:pPr>
            <a:r>
              <a:rPr lang="en-US" dirty="0" smtClean="0"/>
              <a:t>On average – takes 6.5 years to diagnose diabetes</a:t>
            </a:r>
          </a:p>
          <a:p>
            <a:pPr eaLnBrk="1" hangingPunct="1">
              <a:defRPr/>
            </a:pPr>
            <a:r>
              <a:rPr lang="en-US" dirty="0" smtClean="0"/>
              <a:t>1/4 of all people with diabetes don’t know they have it</a:t>
            </a:r>
          </a:p>
          <a:p>
            <a:pPr eaLnBrk="1" hangingPunct="1">
              <a:defRPr/>
            </a:pPr>
            <a:endParaRPr lang="en-US" dirty="0" smtClean="0"/>
          </a:p>
        </p:txBody>
      </p:sp>
      <p:pic>
        <p:nvPicPr>
          <p:cNvPr id="52228" name="Picture 4" descr="uf1qah1w[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85800" y="1752600"/>
            <a:ext cx="2612571"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2643222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mph" presetSubtype="0" fill="hold" nodeType="clickEffect">
                                  <p:stCondLst>
                                    <p:cond delay="0"/>
                                  </p:stCondLst>
                                  <p:childTnLst>
                                    <p:animRot by="21600000">
                                      <p:cBhvr>
                                        <p:cTn id="6" dur="2000" fill="hold"/>
                                        <p:tgtEl>
                                          <p:spTgt spid="1684483">
                                            <p:txEl>
                                              <p:pRg st="0" end="0"/>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a:xfrm>
            <a:off x="457199" y="152400"/>
            <a:ext cx="8455025" cy="990600"/>
          </a:xfrm>
        </p:spPr>
        <p:txBody>
          <a:bodyPr lIns="90488" tIns="44450" rIns="90488" bIns="44450">
            <a:normAutofit/>
          </a:bodyPr>
          <a:lstStyle/>
          <a:p>
            <a:pPr eaLnBrk="1" hangingPunct="1"/>
            <a:r>
              <a:rPr lang="en-US" sz="3600" smtClean="0"/>
              <a:t>Ominous Octet</a:t>
            </a:r>
          </a:p>
        </p:txBody>
      </p:sp>
      <p:pic>
        <p:nvPicPr>
          <p:cNvPr id="53251" name="Picture 276" descr="MCj01975660000[1]"/>
          <p:cNvPicPr>
            <a:picLocks noGrp="1" noChangeAspect="1" noChangeArrowheads="1"/>
          </p:cNvPicPr>
          <p:nvPr>
            <p:ph sz="quarter" idx="1"/>
          </p:nvPr>
        </p:nvPicPr>
        <p:blipFill>
          <a:blip r:embed="rId5" cstate="print">
            <a:extLst>
              <a:ext uri="{28A0092B-C50C-407E-A947-70E740481C1C}">
                <a14:useLocalDpi xmlns:a14="http://schemas.microsoft.com/office/drawing/2010/main" val="0"/>
              </a:ext>
            </a:extLst>
          </a:blip>
          <a:stretch>
            <a:fillRect/>
          </a:stretch>
        </p:blipFill>
        <p:spPr>
          <a:xfrm>
            <a:off x="391646" y="1270503"/>
            <a:ext cx="1046352" cy="1029578"/>
          </a:xfrm>
          <a:noFill/>
          <a:extLst>
            <a:ext uri="{909E8E84-426E-40DD-AFC4-6F175D3DCCD1}">
              <a14:hiddenFill xmlns:a14="http://schemas.microsoft.com/office/drawing/2010/main">
                <a:solidFill>
                  <a:srgbClr val="FFFFFF"/>
                </a:solidFill>
              </a14:hiddenFill>
            </a:ext>
          </a:extLst>
        </p:spPr>
      </p:pic>
      <p:pic>
        <p:nvPicPr>
          <p:cNvPr id="53252" name="Picture 277" descr="MCHM00246_0000[1]"/>
          <p:cNvPicPr>
            <a:picLocks noGrp="1" noChangeAspect="1" noChangeArrowheads="1"/>
          </p:cNvPicPr>
          <p:nvPr>
            <p:ph sz="quarter" idx="4294967295"/>
          </p:nvPr>
        </p:nvPicPr>
        <p:blipFill>
          <a:blip r:embed="rId6" cstate="print">
            <a:extLst>
              <a:ext uri="{28A0092B-C50C-407E-A947-70E740481C1C}">
                <a14:useLocalDpi xmlns:a14="http://schemas.microsoft.com/office/drawing/2010/main" val="0"/>
              </a:ext>
            </a:extLst>
          </a:blip>
          <a:srcRect/>
          <a:stretch>
            <a:fillRect/>
          </a:stretch>
        </p:blipFill>
        <p:spPr>
          <a:xfrm>
            <a:off x="7742761" y="352349"/>
            <a:ext cx="1101725" cy="1484313"/>
          </a:xfrm>
          <a:noFill/>
          <a:extLst>
            <a:ext uri="{909E8E84-426E-40DD-AFC4-6F175D3DCCD1}">
              <a14:hiddenFill xmlns:a14="http://schemas.microsoft.com/office/drawing/2010/main">
                <a:solidFill>
                  <a:srgbClr val="FFFFFF"/>
                </a:solidFill>
              </a14:hiddenFill>
            </a:ext>
          </a:extLst>
        </p:spPr>
      </p:pic>
      <p:pic>
        <p:nvPicPr>
          <p:cNvPr id="1290519" name="MPj04331280000[1].jpg">
            <a:hlinkClick r:id="" action="ppaction://media"/>
          </p:cNvPr>
          <p:cNvPicPr>
            <a:picLocks noGrp="1" noRot="1" noChangeAspect="1" noChangeArrowheads="1"/>
          </p:cNvPicPr>
          <p:nvPr>
            <p:ph sz="quarter" idx="4294967295"/>
            <a:videoFile r:link="rId2"/>
          </p:nvPr>
        </p:nvPicPr>
        <p:blipFill>
          <a:blip r:embed="rId7">
            <a:extLst>
              <a:ext uri="{28A0092B-C50C-407E-A947-70E740481C1C}">
                <a14:useLocalDpi xmlns:a14="http://schemas.microsoft.com/office/drawing/2010/main" val="0"/>
              </a:ext>
            </a:extLst>
          </a:blip>
          <a:srcRect/>
          <a:stretch>
            <a:fillRect/>
          </a:stretch>
        </p:blipFill>
        <p:spPr>
          <a:xfrm>
            <a:off x="276225" y="3371850"/>
            <a:ext cx="1447800" cy="1085850"/>
          </a:xfrm>
        </p:spPr>
      </p:pic>
      <p:pic>
        <p:nvPicPr>
          <p:cNvPr id="53253" name="Picture 3"/>
          <p:cNvPicPr>
            <a:picLocks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213146" y="5146774"/>
            <a:ext cx="1579563" cy="920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53254" name="Freeform 5"/>
          <p:cNvSpPr>
            <a:spLocks/>
          </p:cNvSpPr>
          <p:nvPr/>
        </p:nvSpPr>
        <p:spPr bwMode="auto">
          <a:xfrm>
            <a:off x="6140450" y="4008438"/>
            <a:ext cx="825500" cy="1022350"/>
          </a:xfrm>
          <a:custGeom>
            <a:avLst/>
            <a:gdLst>
              <a:gd name="T0" fmla="*/ 2147483647 w 584"/>
              <a:gd name="T1" fmla="*/ 2147483647 h 644"/>
              <a:gd name="T2" fmla="*/ 2147483647 w 584"/>
              <a:gd name="T3" fmla="*/ 2147483647 h 644"/>
              <a:gd name="T4" fmla="*/ 2147483647 w 584"/>
              <a:gd name="T5" fmla="*/ 2147483647 h 644"/>
              <a:gd name="T6" fmla="*/ 2147483647 w 584"/>
              <a:gd name="T7" fmla="*/ 2147483647 h 644"/>
              <a:gd name="T8" fmla="*/ 2147483647 w 584"/>
              <a:gd name="T9" fmla="*/ 2147483647 h 644"/>
              <a:gd name="T10" fmla="*/ 2147483647 w 584"/>
              <a:gd name="T11" fmla="*/ 2147483647 h 644"/>
              <a:gd name="T12" fmla="*/ 2147483647 w 584"/>
              <a:gd name="T13" fmla="*/ 2147483647 h 644"/>
              <a:gd name="T14" fmla="*/ 2147483647 w 584"/>
              <a:gd name="T15" fmla="*/ 2147483647 h 644"/>
              <a:gd name="T16" fmla="*/ 2147483647 w 584"/>
              <a:gd name="T17" fmla="*/ 2147483647 h 644"/>
              <a:gd name="T18" fmla="*/ 2147483647 w 584"/>
              <a:gd name="T19" fmla="*/ 2147483647 h 644"/>
              <a:gd name="T20" fmla="*/ 2147483647 w 584"/>
              <a:gd name="T21" fmla="*/ 2147483647 h 644"/>
              <a:gd name="T22" fmla="*/ 2147483647 w 584"/>
              <a:gd name="T23" fmla="*/ 2147483647 h 644"/>
              <a:gd name="T24" fmla="*/ 2147483647 w 584"/>
              <a:gd name="T25" fmla="*/ 2147483647 h 644"/>
              <a:gd name="T26" fmla="*/ 2147483647 w 584"/>
              <a:gd name="T27" fmla="*/ 2147483647 h 644"/>
              <a:gd name="T28" fmla="*/ 2147483647 w 584"/>
              <a:gd name="T29" fmla="*/ 2147483647 h 644"/>
              <a:gd name="T30" fmla="*/ 2147483647 w 584"/>
              <a:gd name="T31" fmla="*/ 2147483647 h 644"/>
              <a:gd name="T32" fmla="*/ 2147483647 w 584"/>
              <a:gd name="T33" fmla="*/ 2147483647 h 644"/>
              <a:gd name="T34" fmla="*/ 2147483647 w 584"/>
              <a:gd name="T35" fmla="*/ 2147483647 h 644"/>
              <a:gd name="T36" fmla="*/ 2147483647 w 584"/>
              <a:gd name="T37" fmla="*/ 2147483647 h 644"/>
              <a:gd name="T38" fmla="*/ 2147483647 w 584"/>
              <a:gd name="T39" fmla="*/ 2147483647 h 644"/>
              <a:gd name="T40" fmla="*/ 2147483647 w 584"/>
              <a:gd name="T41" fmla="*/ 2147483647 h 644"/>
              <a:gd name="T42" fmla="*/ 2147483647 w 584"/>
              <a:gd name="T43" fmla="*/ 2147483647 h 644"/>
              <a:gd name="T44" fmla="*/ 2147483647 w 584"/>
              <a:gd name="T45" fmla="*/ 2147483647 h 644"/>
              <a:gd name="T46" fmla="*/ 2147483647 w 584"/>
              <a:gd name="T47" fmla="*/ 2147483647 h 644"/>
              <a:gd name="T48" fmla="*/ 2147483647 w 584"/>
              <a:gd name="T49" fmla="*/ 2147483647 h 644"/>
              <a:gd name="T50" fmla="*/ 2147483647 w 584"/>
              <a:gd name="T51" fmla="*/ 2147483647 h 644"/>
              <a:gd name="T52" fmla="*/ 2147483647 w 584"/>
              <a:gd name="T53" fmla="*/ 2147483647 h 644"/>
              <a:gd name="T54" fmla="*/ 2147483647 w 584"/>
              <a:gd name="T55" fmla="*/ 2147483647 h 644"/>
              <a:gd name="T56" fmla="*/ 2147483647 w 584"/>
              <a:gd name="T57" fmla="*/ 2147483647 h 644"/>
              <a:gd name="T58" fmla="*/ 2147483647 w 584"/>
              <a:gd name="T59" fmla="*/ 2147483647 h 644"/>
              <a:gd name="T60" fmla="*/ 2147483647 w 584"/>
              <a:gd name="T61" fmla="*/ 2147483647 h 644"/>
              <a:gd name="T62" fmla="*/ 2147483647 w 584"/>
              <a:gd name="T63" fmla="*/ 2147483647 h 644"/>
              <a:gd name="T64" fmla="*/ 2147483647 w 584"/>
              <a:gd name="T65" fmla="*/ 2147483647 h 644"/>
              <a:gd name="T66" fmla="*/ 2147483647 w 584"/>
              <a:gd name="T67" fmla="*/ 2147483647 h 644"/>
              <a:gd name="T68" fmla="*/ 2147483647 w 584"/>
              <a:gd name="T69" fmla="*/ 2147483647 h 644"/>
              <a:gd name="T70" fmla="*/ 2147483647 w 584"/>
              <a:gd name="T71" fmla="*/ 0 h 644"/>
              <a:gd name="T72" fmla="*/ 2147483647 w 584"/>
              <a:gd name="T73" fmla="*/ 2147483647 h 644"/>
              <a:gd name="T74" fmla="*/ 2147483647 w 584"/>
              <a:gd name="T75" fmla="*/ 2147483647 h 644"/>
              <a:gd name="T76" fmla="*/ 2147483647 w 584"/>
              <a:gd name="T77" fmla="*/ 2147483647 h 644"/>
              <a:gd name="T78" fmla="*/ 2147483647 w 584"/>
              <a:gd name="T79" fmla="*/ 2147483647 h 644"/>
              <a:gd name="T80" fmla="*/ 2147483647 w 584"/>
              <a:gd name="T81" fmla="*/ 2147483647 h 644"/>
              <a:gd name="T82" fmla="*/ 2147483647 w 584"/>
              <a:gd name="T83" fmla="*/ 2147483647 h 644"/>
              <a:gd name="T84" fmla="*/ 2147483647 w 584"/>
              <a:gd name="T85" fmla="*/ 2147483647 h 644"/>
              <a:gd name="T86" fmla="*/ 2147483647 w 584"/>
              <a:gd name="T87" fmla="*/ 2147483647 h 644"/>
              <a:gd name="T88" fmla="*/ 2147483647 w 584"/>
              <a:gd name="T89" fmla="*/ 2147483647 h 644"/>
              <a:gd name="T90" fmla="*/ 2147483647 w 584"/>
              <a:gd name="T91" fmla="*/ 2147483647 h 644"/>
              <a:gd name="T92" fmla="*/ 2147483647 w 584"/>
              <a:gd name="T93" fmla="*/ 2147483647 h 644"/>
              <a:gd name="T94" fmla="*/ 2147483647 w 584"/>
              <a:gd name="T95" fmla="*/ 2147483647 h 644"/>
              <a:gd name="T96" fmla="*/ 2147483647 w 584"/>
              <a:gd name="T97" fmla="*/ 2147483647 h 644"/>
              <a:gd name="T98" fmla="*/ 2147483647 w 584"/>
              <a:gd name="T99" fmla="*/ 2147483647 h 644"/>
              <a:gd name="T100" fmla="*/ 2147483647 w 584"/>
              <a:gd name="T101" fmla="*/ 2147483647 h 644"/>
              <a:gd name="T102" fmla="*/ 2147483647 w 584"/>
              <a:gd name="T103" fmla="*/ 2147483647 h 644"/>
              <a:gd name="T104" fmla="*/ 2147483647 w 584"/>
              <a:gd name="T105" fmla="*/ 2147483647 h 644"/>
              <a:gd name="T106" fmla="*/ 2147483647 w 584"/>
              <a:gd name="T107" fmla="*/ 2147483647 h 644"/>
              <a:gd name="T108" fmla="*/ 2147483647 w 584"/>
              <a:gd name="T109" fmla="*/ 2147483647 h 644"/>
              <a:gd name="T110" fmla="*/ 2147483647 w 584"/>
              <a:gd name="T111" fmla="*/ 2147483647 h 644"/>
              <a:gd name="T112" fmla="*/ 2147483647 w 584"/>
              <a:gd name="T113" fmla="*/ 2147483647 h 644"/>
              <a:gd name="T114" fmla="*/ 2147483647 w 584"/>
              <a:gd name="T115" fmla="*/ 2147483647 h 644"/>
              <a:gd name="T116" fmla="*/ 2147483647 w 584"/>
              <a:gd name="T117" fmla="*/ 2147483647 h 644"/>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584"/>
              <a:gd name="T178" fmla="*/ 0 h 644"/>
              <a:gd name="T179" fmla="*/ 584 w 584"/>
              <a:gd name="T180" fmla="*/ 644 h 644"/>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584" h="644">
                <a:moveTo>
                  <a:pt x="92" y="625"/>
                </a:moveTo>
                <a:lnTo>
                  <a:pt x="89" y="617"/>
                </a:lnTo>
                <a:lnTo>
                  <a:pt x="87" y="610"/>
                </a:lnTo>
                <a:lnTo>
                  <a:pt x="87" y="601"/>
                </a:lnTo>
                <a:lnTo>
                  <a:pt x="89" y="592"/>
                </a:lnTo>
                <a:lnTo>
                  <a:pt x="90" y="576"/>
                </a:lnTo>
                <a:lnTo>
                  <a:pt x="93" y="561"/>
                </a:lnTo>
                <a:lnTo>
                  <a:pt x="95" y="548"/>
                </a:lnTo>
                <a:lnTo>
                  <a:pt x="93" y="540"/>
                </a:lnTo>
                <a:lnTo>
                  <a:pt x="90" y="537"/>
                </a:lnTo>
                <a:lnTo>
                  <a:pt x="87" y="537"/>
                </a:lnTo>
                <a:lnTo>
                  <a:pt x="81" y="539"/>
                </a:lnTo>
                <a:lnTo>
                  <a:pt x="75" y="543"/>
                </a:lnTo>
                <a:lnTo>
                  <a:pt x="66" y="548"/>
                </a:lnTo>
                <a:lnTo>
                  <a:pt x="59" y="551"/>
                </a:lnTo>
                <a:lnTo>
                  <a:pt x="53" y="552"/>
                </a:lnTo>
                <a:lnTo>
                  <a:pt x="46" y="552"/>
                </a:lnTo>
                <a:lnTo>
                  <a:pt x="40" y="552"/>
                </a:lnTo>
                <a:lnTo>
                  <a:pt x="35" y="551"/>
                </a:lnTo>
                <a:lnTo>
                  <a:pt x="29" y="549"/>
                </a:lnTo>
                <a:lnTo>
                  <a:pt x="25" y="546"/>
                </a:lnTo>
                <a:lnTo>
                  <a:pt x="21" y="543"/>
                </a:lnTo>
                <a:lnTo>
                  <a:pt x="18" y="539"/>
                </a:lnTo>
                <a:lnTo>
                  <a:pt x="15" y="535"/>
                </a:lnTo>
                <a:lnTo>
                  <a:pt x="13" y="530"/>
                </a:lnTo>
                <a:lnTo>
                  <a:pt x="12" y="524"/>
                </a:lnTo>
                <a:lnTo>
                  <a:pt x="12" y="518"/>
                </a:lnTo>
                <a:lnTo>
                  <a:pt x="12" y="512"/>
                </a:lnTo>
                <a:lnTo>
                  <a:pt x="13" y="506"/>
                </a:lnTo>
                <a:lnTo>
                  <a:pt x="16" y="493"/>
                </a:lnTo>
                <a:lnTo>
                  <a:pt x="21" y="478"/>
                </a:lnTo>
                <a:lnTo>
                  <a:pt x="24" y="462"/>
                </a:lnTo>
                <a:lnTo>
                  <a:pt x="26" y="446"/>
                </a:lnTo>
                <a:lnTo>
                  <a:pt x="26" y="428"/>
                </a:lnTo>
                <a:lnTo>
                  <a:pt x="25" y="410"/>
                </a:lnTo>
                <a:lnTo>
                  <a:pt x="22" y="401"/>
                </a:lnTo>
                <a:lnTo>
                  <a:pt x="21" y="392"/>
                </a:lnTo>
                <a:lnTo>
                  <a:pt x="16" y="383"/>
                </a:lnTo>
                <a:lnTo>
                  <a:pt x="12" y="375"/>
                </a:lnTo>
                <a:lnTo>
                  <a:pt x="7" y="366"/>
                </a:lnTo>
                <a:lnTo>
                  <a:pt x="3" y="357"/>
                </a:lnTo>
                <a:lnTo>
                  <a:pt x="1" y="348"/>
                </a:lnTo>
                <a:lnTo>
                  <a:pt x="0" y="341"/>
                </a:lnTo>
                <a:lnTo>
                  <a:pt x="0" y="327"/>
                </a:lnTo>
                <a:lnTo>
                  <a:pt x="3" y="314"/>
                </a:lnTo>
                <a:lnTo>
                  <a:pt x="7" y="301"/>
                </a:lnTo>
                <a:lnTo>
                  <a:pt x="10" y="289"/>
                </a:lnTo>
                <a:lnTo>
                  <a:pt x="15" y="278"/>
                </a:lnTo>
                <a:lnTo>
                  <a:pt x="15" y="266"/>
                </a:lnTo>
                <a:lnTo>
                  <a:pt x="15" y="252"/>
                </a:lnTo>
                <a:lnTo>
                  <a:pt x="13" y="234"/>
                </a:lnTo>
                <a:lnTo>
                  <a:pt x="12" y="215"/>
                </a:lnTo>
                <a:lnTo>
                  <a:pt x="10" y="194"/>
                </a:lnTo>
                <a:lnTo>
                  <a:pt x="10" y="175"/>
                </a:lnTo>
                <a:lnTo>
                  <a:pt x="13" y="158"/>
                </a:lnTo>
                <a:lnTo>
                  <a:pt x="15" y="152"/>
                </a:lnTo>
                <a:lnTo>
                  <a:pt x="18" y="147"/>
                </a:lnTo>
                <a:lnTo>
                  <a:pt x="22" y="142"/>
                </a:lnTo>
                <a:lnTo>
                  <a:pt x="26" y="141"/>
                </a:lnTo>
                <a:lnTo>
                  <a:pt x="38" y="136"/>
                </a:lnTo>
                <a:lnTo>
                  <a:pt x="49" y="133"/>
                </a:lnTo>
                <a:lnTo>
                  <a:pt x="61" y="129"/>
                </a:lnTo>
                <a:lnTo>
                  <a:pt x="69" y="124"/>
                </a:lnTo>
                <a:lnTo>
                  <a:pt x="78" y="120"/>
                </a:lnTo>
                <a:lnTo>
                  <a:pt x="84" y="115"/>
                </a:lnTo>
                <a:lnTo>
                  <a:pt x="87" y="112"/>
                </a:lnTo>
                <a:lnTo>
                  <a:pt x="89" y="109"/>
                </a:lnTo>
                <a:lnTo>
                  <a:pt x="89" y="107"/>
                </a:lnTo>
                <a:lnTo>
                  <a:pt x="89" y="104"/>
                </a:lnTo>
                <a:lnTo>
                  <a:pt x="87" y="98"/>
                </a:lnTo>
                <a:lnTo>
                  <a:pt x="84" y="89"/>
                </a:lnTo>
                <a:lnTo>
                  <a:pt x="80" y="80"/>
                </a:lnTo>
                <a:lnTo>
                  <a:pt x="77" y="69"/>
                </a:lnTo>
                <a:lnTo>
                  <a:pt x="74" y="59"/>
                </a:lnTo>
                <a:lnTo>
                  <a:pt x="74" y="49"/>
                </a:lnTo>
                <a:lnTo>
                  <a:pt x="75" y="44"/>
                </a:lnTo>
                <a:lnTo>
                  <a:pt x="77" y="40"/>
                </a:lnTo>
                <a:lnTo>
                  <a:pt x="80" y="35"/>
                </a:lnTo>
                <a:lnTo>
                  <a:pt x="84" y="31"/>
                </a:lnTo>
                <a:lnTo>
                  <a:pt x="89" y="27"/>
                </a:lnTo>
                <a:lnTo>
                  <a:pt x="95" y="24"/>
                </a:lnTo>
                <a:lnTo>
                  <a:pt x="100" y="21"/>
                </a:lnTo>
                <a:lnTo>
                  <a:pt x="108" y="19"/>
                </a:lnTo>
                <a:lnTo>
                  <a:pt x="123" y="15"/>
                </a:lnTo>
                <a:lnTo>
                  <a:pt x="139" y="13"/>
                </a:lnTo>
                <a:lnTo>
                  <a:pt x="157" y="13"/>
                </a:lnTo>
                <a:lnTo>
                  <a:pt x="171" y="13"/>
                </a:lnTo>
                <a:lnTo>
                  <a:pt x="186" y="15"/>
                </a:lnTo>
                <a:lnTo>
                  <a:pt x="198" y="18"/>
                </a:lnTo>
                <a:lnTo>
                  <a:pt x="210" y="21"/>
                </a:lnTo>
                <a:lnTo>
                  <a:pt x="225" y="22"/>
                </a:lnTo>
                <a:lnTo>
                  <a:pt x="241" y="24"/>
                </a:lnTo>
                <a:lnTo>
                  <a:pt x="259" y="24"/>
                </a:lnTo>
                <a:lnTo>
                  <a:pt x="276" y="24"/>
                </a:lnTo>
                <a:lnTo>
                  <a:pt x="291" y="21"/>
                </a:lnTo>
                <a:lnTo>
                  <a:pt x="305" y="18"/>
                </a:lnTo>
                <a:lnTo>
                  <a:pt x="315" y="13"/>
                </a:lnTo>
                <a:lnTo>
                  <a:pt x="324" y="7"/>
                </a:lnTo>
                <a:lnTo>
                  <a:pt x="334" y="6"/>
                </a:lnTo>
                <a:lnTo>
                  <a:pt x="345" y="3"/>
                </a:lnTo>
                <a:lnTo>
                  <a:pt x="356" y="3"/>
                </a:lnTo>
                <a:lnTo>
                  <a:pt x="367" y="3"/>
                </a:lnTo>
                <a:lnTo>
                  <a:pt x="379" y="3"/>
                </a:lnTo>
                <a:lnTo>
                  <a:pt x="389" y="3"/>
                </a:lnTo>
                <a:lnTo>
                  <a:pt x="398" y="3"/>
                </a:lnTo>
                <a:lnTo>
                  <a:pt x="411" y="1"/>
                </a:lnTo>
                <a:lnTo>
                  <a:pt x="432" y="0"/>
                </a:lnTo>
                <a:lnTo>
                  <a:pt x="460" y="0"/>
                </a:lnTo>
                <a:lnTo>
                  <a:pt x="489" y="1"/>
                </a:lnTo>
                <a:lnTo>
                  <a:pt x="506" y="3"/>
                </a:lnTo>
                <a:lnTo>
                  <a:pt x="521" y="4"/>
                </a:lnTo>
                <a:lnTo>
                  <a:pt x="534" y="7"/>
                </a:lnTo>
                <a:lnTo>
                  <a:pt x="547" y="10"/>
                </a:lnTo>
                <a:lnTo>
                  <a:pt x="558" y="15"/>
                </a:lnTo>
                <a:lnTo>
                  <a:pt x="566" y="19"/>
                </a:lnTo>
                <a:lnTo>
                  <a:pt x="574" y="25"/>
                </a:lnTo>
                <a:lnTo>
                  <a:pt x="578" y="32"/>
                </a:lnTo>
                <a:lnTo>
                  <a:pt x="583" y="46"/>
                </a:lnTo>
                <a:lnTo>
                  <a:pt x="584" y="56"/>
                </a:lnTo>
                <a:lnTo>
                  <a:pt x="583" y="64"/>
                </a:lnTo>
                <a:lnTo>
                  <a:pt x="581" y="69"/>
                </a:lnTo>
                <a:lnTo>
                  <a:pt x="578" y="75"/>
                </a:lnTo>
                <a:lnTo>
                  <a:pt x="575" y="80"/>
                </a:lnTo>
                <a:lnTo>
                  <a:pt x="572" y="87"/>
                </a:lnTo>
                <a:lnTo>
                  <a:pt x="572" y="95"/>
                </a:lnTo>
                <a:lnTo>
                  <a:pt x="572" y="101"/>
                </a:lnTo>
                <a:lnTo>
                  <a:pt x="571" y="105"/>
                </a:lnTo>
                <a:lnTo>
                  <a:pt x="568" y="111"/>
                </a:lnTo>
                <a:lnTo>
                  <a:pt x="565" y="117"/>
                </a:lnTo>
                <a:lnTo>
                  <a:pt x="556" y="130"/>
                </a:lnTo>
                <a:lnTo>
                  <a:pt x="546" y="142"/>
                </a:lnTo>
                <a:lnTo>
                  <a:pt x="535" y="155"/>
                </a:lnTo>
                <a:lnTo>
                  <a:pt x="525" y="169"/>
                </a:lnTo>
                <a:lnTo>
                  <a:pt x="518" y="181"/>
                </a:lnTo>
                <a:lnTo>
                  <a:pt x="515" y="191"/>
                </a:lnTo>
                <a:lnTo>
                  <a:pt x="513" y="204"/>
                </a:lnTo>
                <a:lnTo>
                  <a:pt x="510" y="222"/>
                </a:lnTo>
                <a:lnTo>
                  <a:pt x="509" y="244"/>
                </a:lnTo>
                <a:lnTo>
                  <a:pt x="506" y="269"/>
                </a:lnTo>
                <a:lnTo>
                  <a:pt x="503" y="293"/>
                </a:lnTo>
                <a:lnTo>
                  <a:pt x="500" y="315"/>
                </a:lnTo>
                <a:lnTo>
                  <a:pt x="497" y="335"/>
                </a:lnTo>
                <a:lnTo>
                  <a:pt x="494" y="349"/>
                </a:lnTo>
                <a:lnTo>
                  <a:pt x="488" y="366"/>
                </a:lnTo>
                <a:lnTo>
                  <a:pt x="476" y="391"/>
                </a:lnTo>
                <a:lnTo>
                  <a:pt x="461" y="420"/>
                </a:lnTo>
                <a:lnTo>
                  <a:pt x="442" y="452"/>
                </a:lnTo>
                <a:lnTo>
                  <a:pt x="424" y="481"/>
                </a:lnTo>
                <a:lnTo>
                  <a:pt x="405" y="508"/>
                </a:lnTo>
                <a:lnTo>
                  <a:pt x="398" y="520"/>
                </a:lnTo>
                <a:lnTo>
                  <a:pt x="389" y="529"/>
                </a:lnTo>
                <a:lnTo>
                  <a:pt x="383" y="535"/>
                </a:lnTo>
                <a:lnTo>
                  <a:pt x="377" y="537"/>
                </a:lnTo>
                <a:lnTo>
                  <a:pt x="367" y="540"/>
                </a:lnTo>
                <a:lnTo>
                  <a:pt x="355" y="543"/>
                </a:lnTo>
                <a:lnTo>
                  <a:pt x="345" y="545"/>
                </a:lnTo>
                <a:lnTo>
                  <a:pt x="334" y="546"/>
                </a:lnTo>
                <a:lnTo>
                  <a:pt x="325" y="548"/>
                </a:lnTo>
                <a:lnTo>
                  <a:pt x="315" y="549"/>
                </a:lnTo>
                <a:lnTo>
                  <a:pt x="306" y="552"/>
                </a:lnTo>
                <a:lnTo>
                  <a:pt x="299" y="557"/>
                </a:lnTo>
                <a:lnTo>
                  <a:pt x="287" y="563"/>
                </a:lnTo>
                <a:lnTo>
                  <a:pt x="269" y="573"/>
                </a:lnTo>
                <a:lnTo>
                  <a:pt x="247" y="586"/>
                </a:lnTo>
                <a:lnTo>
                  <a:pt x="222" y="601"/>
                </a:lnTo>
                <a:lnTo>
                  <a:pt x="198" y="614"/>
                </a:lnTo>
                <a:lnTo>
                  <a:pt x="176" y="626"/>
                </a:lnTo>
                <a:lnTo>
                  <a:pt x="157" y="637"/>
                </a:lnTo>
                <a:lnTo>
                  <a:pt x="146" y="643"/>
                </a:lnTo>
                <a:lnTo>
                  <a:pt x="139" y="643"/>
                </a:lnTo>
                <a:lnTo>
                  <a:pt x="133" y="644"/>
                </a:lnTo>
                <a:lnTo>
                  <a:pt x="124" y="644"/>
                </a:lnTo>
                <a:lnTo>
                  <a:pt x="117" y="643"/>
                </a:lnTo>
                <a:lnTo>
                  <a:pt x="108" y="641"/>
                </a:lnTo>
                <a:lnTo>
                  <a:pt x="102" y="638"/>
                </a:lnTo>
                <a:lnTo>
                  <a:pt x="96" y="632"/>
                </a:lnTo>
                <a:lnTo>
                  <a:pt x="92" y="62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55" name="Freeform 6"/>
          <p:cNvSpPr>
            <a:spLocks/>
          </p:cNvSpPr>
          <p:nvPr/>
        </p:nvSpPr>
        <p:spPr bwMode="auto">
          <a:xfrm>
            <a:off x="6140450" y="4008438"/>
            <a:ext cx="825500" cy="1022350"/>
          </a:xfrm>
          <a:custGeom>
            <a:avLst/>
            <a:gdLst>
              <a:gd name="T0" fmla="*/ 2147483647 w 584"/>
              <a:gd name="T1" fmla="*/ 2147483647 h 644"/>
              <a:gd name="T2" fmla="*/ 2147483647 w 584"/>
              <a:gd name="T3" fmla="*/ 2147483647 h 644"/>
              <a:gd name="T4" fmla="*/ 2147483647 w 584"/>
              <a:gd name="T5" fmla="*/ 2147483647 h 644"/>
              <a:gd name="T6" fmla="*/ 2147483647 w 584"/>
              <a:gd name="T7" fmla="*/ 2147483647 h 644"/>
              <a:gd name="T8" fmla="*/ 2147483647 w 584"/>
              <a:gd name="T9" fmla="*/ 2147483647 h 644"/>
              <a:gd name="T10" fmla="*/ 2147483647 w 584"/>
              <a:gd name="T11" fmla="*/ 2147483647 h 644"/>
              <a:gd name="T12" fmla="*/ 2147483647 w 584"/>
              <a:gd name="T13" fmla="*/ 2147483647 h 644"/>
              <a:gd name="T14" fmla="*/ 2147483647 w 584"/>
              <a:gd name="T15" fmla="*/ 2147483647 h 644"/>
              <a:gd name="T16" fmla="*/ 2147483647 w 584"/>
              <a:gd name="T17" fmla="*/ 2147483647 h 644"/>
              <a:gd name="T18" fmla="*/ 2147483647 w 584"/>
              <a:gd name="T19" fmla="*/ 2147483647 h 644"/>
              <a:gd name="T20" fmla="*/ 2147483647 w 584"/>
              <a:gd name="T21" fmla="*/ 2147483647 h 644"/>
              <a:gd name="T22" fmla="*/ 2147483647 w 584"/>
              <a:gd name="T23" fmla="*/ 2147483647 h 644"/>
              <a:gd name="T24" fmla="*/ 2147483647 w 584"/>
              <a:gd name="T25" fmla="*/ 2147483647 h 644"/>
              <a:gd name="T26" fmla="*/ 2147483647 w 584"/>
              <a:gd name="T27" fmla="*/ 2147483647 h 644"/>
              <a:gd name="T28" fmla="*/ 2147483647 w 584"/>
              <a:gd name="T29" fmla="*/ 2147483647 h 644"/>
              <a:gd name="T30" fmla="*/ 2147483647 w 584"/>
              <a:gd name="T31" fmla="*/ 2147483647 h 644"/>
              <a:gd name="T32" fmla="*/ 2147483647 w 584"/>
              <a:gd name="T33" fmla="*/ 2147483647 h 644"/>
              <a:gd name="T34" fmla="*/ 2147483647 w 584"/>
              <a:gd name="T35" fmla="*/ 2147483647 h 644"/>
              <a:gd name="T36" fmla="*/ 2147483647 w 584"/>
              <a:gd name="T37" fmla="*/ 2147483647 h 644"/>
              <a:gd name="T38" fmla="*/ 2147483647 w 584"/>
              <a:gd name="T39" fmla="*/ 2147483647 h 644"/>
              <a:gd name="T40" fmla="*/ 2147483647 w 584"/>
              <a:gd name="T41" fmla="*/ 2147483647 h 644"/>
              <a:gd name="T42" fmla="*/ 2147483647 w 584"/>
              <a:gd name="T43" fmla="*/ 2147483647 h 644"/>
              <a:gd name="T44" fmla="*/ 2147483647 w 584"/>
              <a:gd name="T45" fmla="*/ 2147483647 h 644"/>
              <a:gd name="T46" fmla="*/ 2147483647 w 584"/>
              <a:gd name="T47" fmla="*/ 2147483647 h 644"/>
              <a:gd name="T48" fmla="*/ 2147483647 w 584"/>
              <a:gd name="T49" fmla="*/ 2147483647 h 644"/>
              <a:gd name="T50" fmla="*/ 2147483647 w 584"/>
              <a:gd name="T51" fmla="*/ 2147483647 h 644"/>
              <a:gd name="T52" fmla="*/ 2147483647 w 584"/>
              <a:gd name="T53" fmla="*/ 2147483647 h 644"/>
              <a:gd name="T54" fmla="*/ 2147483647 w 584"/>
              <a:gd name="T55" fmla="*/ 2147483647 h 644"/>
              <a:gd name="T56" fmla="*/ 2147483647 w 584"/>
              <a:gd name="T57" fmla="*/ 2147483647 h 644"/>
              <a:gd name="T58" fmla="*/ 2147483647 w 584"/>
              <a:gd name="T59" fmla="*/ 2147483647 h 644"/>
              <a:gd name="T60" fmla="*/ 2147483647 w 584"/>
              <a:gd name="T61" fmla="*/ 2147483647 h 644"/>
              <a:gd name="T62" fmla="*/ 2147483647 w 584"/>
              <a:gd name="T63" fmla="*/ 2147483647 h 644"/>
              <a:gd name="T64" fmla="*/ 2147483647 w 584"/>
              <a:gd name="T65" fmla="*/ 2147483647 h 644"/>
              <a:gd name="T66" fmla="*/ 2147483647 w 584"/>
              <a:gd name="T67" fmla="*/ 2147483647 h 644"/>
              <a:gd name="T68" fmla="*/ 2147483647 w 584"/>
              <a:gd name="T69" fmla="*/ 2147483647 h 644"/>
              <a:gd name="T70" fmla="*/ 2147483647 w 584"/>
              <a:gd name="T71" fmla="*/ 0 h 644"/>
              <a:gd name="T72" fmla="*/ 2147483647 w 584"/>
              <a:gd name="T73" fmla="*/ 2147483647 h 644"/>
              <a:gd name="T74" fmla="*/ 2147483647 w 584"/>
              <a:gd name="T75" fmla="*/ 2147483647 h 644"/>
              <a:gd name="T76" fmla="*/ 2147483647 w 584"/>
              <a:gd name="T77" fmla="*/ 2147483647 h 644"/>
              <a:gd name="T78" fmla="*/ 2147483647 w 584"/>
              <a:gd name="T79" fmla="*/ 2147483647 h 644"/>
              <a:gd name="T80" fmla="*/ 2147483647 w 584"/>
              <a:gd name="T81" fmla="*/ 2147483647 h 644"/>
              <a:gd name="T82" fmla="*/ 2147483647 w 584"/>
              <a:gd name="T83" fmla="*/ 2147483647 h 644"/>
              <a:gd name="T84" fmla="*/ 2147483647 w 584"/>
              <a:gd name="T85" fmla="*/ 2147483647 h 644"/>
              <a:gd name="T86" fmla="*/ 2147483647 w 584"/>
              <a:gd name="T87" fmla="*/ 2147483647 h 644"/>
              <a:gd name="T88" fmla="*/ 2147483647 w 584"/>
              <a:gd name="T89" fmla="*/ 2147483647 h 644"/>
              <a:gd name="T90" fmla="*/ 2147483647 w 584"/>
              <a:gd name="T91" fmla="*/ 2147483647 h 644"/>
              <a:gd name="T92" fmla="*/ 2147483647 w 584"/>
              <a:gd name="T93" fmla="*/ 2147483647 h 644"/>
              <a:gd name="T94" fmla="*/ 2147483647 w 584"/>
              <a:gd name="T95" fmla="*/ 2147483647 h 644"/>
              <a:gd name="T96" fmla="*/ 2147483647 w 584"/>
              <a:gd name="T97" fmla="*/ 2147483647 h 644"/>
              <a:gd name="T98" fmla="*/ 2147483647 w 584"/>
              <a:gd name="T99" fmla="*/ 2147483647 h 644"/>
              <a:gd name="T100" fmla="*/ 2147483647 w 584"/>
              <a:gd name="T101" fmla="*/ 2147483647 h 644"/>
              <a:gd name="T102" fmla="*/ 2147483647 w 584"/>
              <a:gd name="T103" fmla="*/ 2147483647 h 644"/>
              <a:gd name="T104" fmla="*/ 2147483647 w 584"/>
              <a:gd name="T105" fmla="*/ 2147483647 h 644"/>
              <a:gd name="T106" fmla="*/ 2147483647 w 584"/>
              <a:gd name="T107" fmla="*/ 2147483647 h 644"/>
              <a:gd name="T108" fmla="*/ 2147483647 w 584"/>
              <a:gd name="T109" fmla="*/ 2147483647 h 644"/>
              <a:gd name="T110" fmla="*/ 2147483647 w 584"/>
              <a:gd name="T111" fmla="*/ 2147483647 h 644"/>
              <a:gd name="T112" fmla="*/ 2147483647 w 584"/>
              <a:gd name="T113" fmla="*/ 2147483647 h 644"/>
              <a:gd name="T114" fmla="*/ 2147483647 w 584"/>
              <a:gd name="T115" fmla="*/ 2147483647 h 644"/>
              <a:gd name="T116" fmla="*/ 2147483647 w 584"/>
              <a:gd name="T117" fmla="*/ 2147483647 h 644"/>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584"/>
              <a:gd name="T178" fmla="*/ 0 h 644"/>
              <a:gd name="T179" fmla="*/ 584 w 584"/>
              <a:gd name="T180" fmla="*/ 644 h 644"/>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584" h="644">
                <a:moveTo>
                  <a:pt x="92" y="625"/>
                </a:moveTo>
                <a:lnTo>
                  <a:pt x="89" y="617"/>
                </a:lnTo>
                <a:lnTo>
                  <a:pt x="87" y="610"/>
                </a:lnTo>
                <a:lnTo>
                  <a:pt x="87" y="601"/>
                </a:lnTo>
                <a:lnTo>
                  <a:pt x="89" y="592"/>
                </a:lnTo>
                <a:lnTo>
                  <a:pt x="90" y="576"/>
                </a:lnTo>
                <a:lnTo>
                  <a:pt x="93" y="561"/>
                </a:lnTo>
                <a:lnTo>
                  <a:pt x="95" y="548"/>
                </a:lnTo>
                <a:lnTo>
                  <a:pt x="93" y="540"/>
                </a:lnTo>
                <a:lnTo>
                  <a:pt x="90" y="537"/>
                </a:lnTo>
                <a:lnTo>
                  <a:pt x="87" y="537"/>
                </a:lnTo>
                <a:lnTo>
                  <a:pt x="81" y="539"/>
                </a:lnTo>
                <a:lnTo>
                  <a:pt x="75" y="543"/>
                </a:lnTo>
                <a:lnTo>
                  <a:pt x="66" y="548"/>
                </a:lnTo>
                <a:lnTo>
                  <a:pt x="59" y="551"/>
                </a:lnTo>
                <a:lnTo>
                  <a:pt x="53" y="552"/>
                </a:lnTo>
                <a:lnTo>
                  <a:pt x="46" y="552"/>
                </a:lnTo>
                <a:lnTo>
                  <a:pt x="40" y="552"/>
                </a:lnTo>
                <a:lnTo>
                  <a:pt x="35" y="551"/>
                </a:lnTo>
                <a:lnTo>
                  <a:pt x="29" y="549"/>
                </a:lnTo>
                <a:lnTo>
                  <a:pt x="25" y="546"/>
                </a:lnTo>
                <a:lnTo>
                  <a:pt x="21" y="543"/>
                </a:lnTo>
                <a:lnTo>
                  <a:pt x="18" y="539"/>
                </a:lnTo>
                <a:lnTo>
                  <a:pt x="15" y="535"/>
                </a:lnTo>
                <a:lnTo>
                  <a:pt x="13" y="530"/>
                </a:lnTo>
                <a:lnTo>
                  <a:pt x="12" y="524"/>
                </a:lnTo>
                <a:lnTo>
                  <a:pt x="12" y="518"/>
                </a:lnTo>
                <a:lnTo>
                  <a:pt x="12" y="512"/>
                </a:lnTo>
                <a:lnTo>
                  <a:pt x="13" y="506"/>
                </a:lnTo>
                <a:lnTo>
                  <a:pt x="16" y="493"/>
                </a:lnTo>
                <a:lnTo>
                  <a:pt x="21" y="478"/>
                </a:lnTo>
                <a:lnTo>
                  <a:pt x="24" y="462"/>
                </a:lnTo>
                <a:lnTo>
                  <a:pt x="26" y="446"/>
                </a:lnTo>
                <a:lnTo>
                  <a:pt x="26" y="428"/>
                </a:lnTo>
                <a:lnTo>
                  <a:pt x="25" y="410"/>
                </a:lnTo>
                <a:lnTo>
                  <a:pt x="22" y="401"/>
                </a:lnTo>
                <a:lnTo>
                  <a:pt x="21" y="392"/>
                </a:lnTo>
                <a:lnTo>
                  <a:pt x="16" y="383"/>
                </a:lnTo>
                <a:lnTo>
                  <a:pt x="12" y="375"/>
                </a:lnTo>
                <a:lnTo>
                  <a:pt x="7" y="366"/>
                </a:lnTo>
                <a:lnTo>
                  <a:pt x="3" y="357"/>
                </a:lnTo>
                <a:lnTo>
                  <a:pt x="1" y="348"/>
                </a:lnTo>
                <a:lnTo>
                  <a:pt x="0" y="341"/>
                </a:lnTo>
                <a:lnTo>
                  <a:pt x="0" y="327"/>
                </a:lnTo>
                <a:lnTo>
                  <a:pt x="3" y="314"/>
                </a:lnTo>
                <a:lnTo>
                  <a:pt x="7" y="301"/>
                </a:lnTo>
                <a:lnTo>
                  <a:pt x="10" y="289"/>
                </a:lnTo>
                <a:lnTo>
                  <a:pt x="15" y="278"/>
                </a:lnTo>
                <a:lnTo>
                  <a:pt x="15" y="266"/>
                </a:lnTo>
                <a:lnTo>
                  <a:pt x="15" y="252"/>
                </a:lnTo>
                <a:lnTo>
                  <a:pt x="13" y="234"/>
                </a:lnTo>
                <a:lnTo>
                  <a:pt x="12" y="215"/>
                </a:lnTo>
                <a:lnTo>
                  <a:pt x="10" y="194"/>
                </a:lnTo>
                <a:lnTo>
                  <a:pt x="10" y="175"/>
                </a:lnTo>
                <a:lnTo>
                  <a:pt x="13" y="158"/>
                </a:lnTo>
                <a:lnTo>
                  <a:pt x="15" y="152"/>
                </a:lnTo>
                <a:lnTo>
                  <a:pt x="18" y="147"/>
                </a:lnTo>
                <a:lnTo>
                  <a:pt x="22" y="142"/>
                </a:lnTo>
                <a:lnTo>
                  <a:pt x="26" y="141"/>
                </a:lnTo>
                <a:lnTo>
                  <a:pt x="38" y="136"/>
                </a:lnTo>
                <a:lnTo>
                  <a:pt x="49" y="133"/>
                </a:lnTo>
                <a:lnTo>
                  <a:pt x="61" y="129"/>
                </a:lnTo>
                <a:lnTo>
                  <a:pt x="69" y="124"/>
                </a:lnTo>
                <a:lnTo>
                  <a:pt x="78" y="120"/>
                </a:lnTo>
                <a:lnTo>
                  <a:pt x="84" y="115"/>
                </a:lnTo>
                <a:lnTo>
                  <a:pt x="87" y="112"/>
                </a:lnTo>
                <a:lnTo>
                  <a:pt x="89" y="109"/>
                </a:lnTo>
                <a:lnTo>
                  <a:pt x="89" y="107"/>
                </a:lnTo>
                <a:lnTo>
                  <a:pt x="89" y="104"/>
                </a:lnTo>
                <a:lnTo>
                  <a:pt x="87" y="98"/>
                </a:lnTo>
                <a:lnTo>
                  <a:pt x="84" y="89"/>
                </a:lnTo>
                <a:lnTo>
                  <a:pt x="80" y="80"/>
                </a:lnTo>
                <a:lnTo>
                  <a:pt x="77" y="69"/>
                </a:lnTo>
                <a:lnTo>
                  <a:pt x="74" y="59"/>
                </a:lnTo>
                <a:lnTo>
                  <a:pt x="74" y="49"/>
                </a:lnTo>
                <a:lnTo>
                  <a:pt x="75" y="44"/>
                </a:lnTo>
                <a:lnTo>
                  <a:pt x="77" y="40"/>
                </a:lnTo>
                <a:lnTo>
                  <a:pt x="80" y="35"/>
                </a:lnTo>
                <a:lnTo>
                  <a:pt x="84" y="31"/>
                </a:lnTo>
                <a:lnTo>
                  <a:pt x="89" y="27"/>
                </a:lnTo>
                <a:lnTo>
                  <a:pt x="95" y="24"/>
                </a:lnTo>
                <a:lnTo>
                  <a:pt x="100" y="21"/>
                </a:lnTo>
                <a:lnTo>
                  <a:pt x="108" y="19"/>
                </a:lnTo>
                <a:lnTo>
                  <a:pt x="123" y="15"/>
                </a:lnTo>
                <a:lnTo>
                  <a:pt x="139" y="13"/>
                </a:lnTo>
                <a:lnTo>
                  <a:pt x="157" y="13"/>
                </a:lnTo>
                <a:lnTo>
                  <a:pt x="171" y="13"/>
                </a:lnTo>
                <a:lnTo>
                  <a:pt x="186" y="15"/>
                </a:lnTo>
                <a:lnTo>
                  <a:pt x="198" y="18"/>
                </a:lnTo>
                <a:lnTo>
                  <a:pt x="210" y="21"/>
                </a:lnTo>
                <a:lnTo>
                  <a:pt x="225" y="22"/>
                </a:lnTo>
                <a:lnTo>
                  <a:pt x="241" y="24"/>
                </a:lnTo>
                <a:lnTo>
                  <a:pt x="259" y="24"/>
                </a:lnTo>
                <a:lnTo>
                  <a:pt x="276" y="24"/>
                </a:lnTo>
                <a:lnTo>
                  <a:pt x="291" y="21"/>
                </a:lnTo>
                <a:lnTo>
                  <a:pt x="305" y="18"/>
                </a:lnTo>
                <a:lnTo>
                  <a:pt x="315" y="13"/>
                </a:lnTo>
                <a:lnTo>
                  <a:pt x="324" y="7"/>
                </a:lnTo>
                <a:lnTo>
                  <a:pt x="334" y="6"/>
                </a:lnTo>
                <a:lnTo>
                  <a:pt x="345" y="3"/>
                </a:lnTo>
                <a:lnTo>
                  <a:pt x="356" y="3"/>
                </a:lnTo>
                <a:lnTo>
                  <a:pt x="367" y="3"/>
                </a:lnTo>
                <a:lnTo>
                  <a:pt x="379" y="3"/>
                </a:lnTo>
                <a:lnTo>
                  <a:pt x="389" y="3"/>
                </a:lnTo>
                <a:lnTo>
                  <a:pt x="398" y="3"/>
                </a:lnTo>
                <a:lnTo>
                  <a:pt x="411" y="1"/>
                </a:lnTo>
                <a:lnTo>
                  <a:pt x="432" y="0"/>
                </a:lnTo>
                <a:lnTo>
                  <a:pt x="460" y="0"/>
                </a:lnTo>
                <a:lnTo>
                  <a:pt x="489" y="1"/>
                </a:lnTo>
                <a:lnTo>
                  <a:pt x="506" y="3"/>
                </a:lnTo>
                <a:lnTo>
                  <a:pt x="521" y="4"/>
                </a:lnTo>
                <a:lnTo>
                  <a:pt x="534" y="7"/>
                </a:lnTo>
                <a:lnTo>
                  <a:pt x="547" y="10"/>
                </a:lnTo>
                <a:lnTo>
                  <a:pt x="558" y="15"/>
                </a:lnTo>
                <a:lnTo>
                  <a:pt x="566" y="19"/>
                </a:lnTo>
                <a:lnTo>
                  <a:pt x="574" y="25"/>
                </a:lnTo>
                <a:lnTo>
                  <a:pt x="578" y="32"/>
                </a:lnTo>
                <a:lnTo>
                  <a:pt x="583" y="46"/>
                </a:lnTo>
                <a:lnTo>
                  <a:pt x="584" y="56"/>
                </a:lnTo>
                <a:lnTo>
                  <a:pt x="583" y="64"/>
                </a:lnTo>
                <a:lnTo>
                  <a:pt x="581" y="69"/>
                </a:lnTo>
                <a:lnTo>
                  <a:pt x="578" y="75"/>
                </a:lnTo>
                <a:lnTo>
                  <a:pt x="575" y="80"/>
                </a:lnTo>
                <a:lnTo>
                  <a:pt x="572" y="87"/>
                </a:lnTo>
                <a:lnTo>
                  <a:pt x="572" y="95"/>
                </a:lnTo>
                <a:lnTo>
                  <a:pt x="572" y="101"/>
                </a:lnTo>
                <a:lnTo>
                  <a:pt x="571" y="105"/>
                </a:lnTo>
                <a:lnTo>
                  <a:pt x="568" y="111"/>
                </a:lnTo>
                <a:lnTo>
                  <a:pt x="565" y="117"/>
                </a:lnTo>
                <a:lnTo>
                  <a:pt x="556" y="130"/>
                </a:lnTo>
                <a:lnTo>
                  <a:pt x="546" y="142"/>
                </a:lnTo>
                <a:lnTo>
                  <a:pt x="535" y="155"/>
                </a:lnTo>
                <a:lnTo>
                  <a:pt x="525" y="169"/>
                </a:lnTo>
                <a:lnTo>
                  <a:pt x="518" y="181"/>
                </a:lnTo>
                <a:lnTo>
                  <a:pt x="515" y="191"/>
                </a:lnTo>
                <a:lnTo>
                  <a:pt x="513" y="204"/>
                </a:lnTo>
                <a:lnTo>
                  <a:pt x="510" y="222"/>
                </a:lnTo>
                <a:lnTo>
                  <a:pt x="509" y="244"/>
                </a:lnTo>
                <a:lnTo>
                  <a:pt x="506" y="269"/>
                </a:lnTo>
                <a:lnTo>
                  <a:pt x="503" y="293"/>
                </a:lnTo>
                <a:lnTo>
                  <a:pt x="500" y="315"/>
                </a:lnTo>
                <a:lnTo>
                  <a:pt x="497" y="335"/>
                </a:lnTo>
                <a:lnTo>
                  <a:pt x="494" y="349"/>
                </a:lnTo>
                <a:lnTo>
                  <a:pt x="488" y="366"/>
                </a:lnTo>
                <a:lnTo>
                  <a:pt x="476" y="391"/>
                </a:lnTo>
                <a:lnTo>
                  <a:pt x="461" y="420"/>
                </a:lnTo>
                <a:lnTo>
                  <a:pt x="442" y="452"/>
                </a:lnTo>
                <a:lnTo>
                  <a:pt x="424" y="481"/>
                </a:lnTo>
                <a:lnTo>
                  <a:pt x="405" y="508"/>
                </a:lnTo>
                <a:lnTo>
                  <a:pt x="398" y="520"/>
                </a:lnTo>
                <a:lnTo>
                  <a:pt x="389" y="529"/>
                </a:lnTo>
                <a:lnTo>
                  <a:pt x="383" y="535"/>
                </a:lnTo>
                <a:lnTo>
                  <a:pt x="377" y="537"/>
                </a:lnTo>
                <a:lnTo>
                  <a:pt x="367" y="540"/>
                </a:lnTo>
                <a:lnTo>
                  <a:pt x="355" y="543"/>
                </a:lnTo>
                <a:lnTo>
                  <a:pt x="345" y="545"/>
                </a:lnTo>
                <a:lnTo>
                  <a:pt x="334" y="546"/>
                </a:lnTo>
                <a:lnTo>
                  <a:pt x="325" y="548"/>
                </a:lnTo>
                <a:lnTo>
                  <a:pt x="315" y="549"/>
                </a:lnTo>
                <a:lnTo>
                  <a:pt x="306" y="552"/>
                </a:lnTo>
                <a:lnTo>
                  <a:pt x="299" y="557"/>
                </a:lnTo>
                <a:lnTo>
                  <a:pt x="287" y="563"/>
                </a:lnTo>
                <a:lnTo>
                  <a:pt x="269" y="573"/>
                </a:lnTo>
                <a:lnTo>
                  <a:pt x="247" y="586"/>
                </a:lnTo>
                <a:lnTo>
                  <a:pt x="222" y="601"/>
                </a:lnTo>
                <a:lnTo>
                  <a:pt x="198" y="614"/>
                </a:lnTo>
                <a:lnTo>
                  <a:pt x="176" y="626"/>
                </a:lnTo>
                <a:lnTo>
                  <a:pt x="157" y="637"/>
                </a:lnTo>
                <a:lnTo>
                  <a:pt x="146" y="643"/>
                </a:lnTo>
                <a:lnTo>
                  <a:pt x="139" y="643"/>
                </a:lnTo>
                <a:lnTo>
                  <a:pt x="133" y="644"/>
                </a:lnTo>
                <a:lnTo>
                  <a:pt x="124" y="644"/>
                </a:lnTo>
                <a:lnTo>
                  <a:pt x="117" y="643"/>
                </a:lnTo>
                <a:lnTo>
                  <a:pt x="108" y="641"/>
                </a:lnTo>
                <a:lnTo>
                  <a:pt x="102" y="638"/>
                </a:lnTo>
                <a:lnTo>
                  <a:pt x="96" y="632"/>
                </a:lnTo>
                <a:lnTo>
                  <a:pt x="92" y="625"/>
                </a:lnTo>
              </a:path>
            </a:pathLst>
          </a:custGeom>
          <a:solidFill>
            <a:schemeClr val="hlink"/>
          </a:solidFill>
          <a:ln w="6350">
            <a:solidFill>
              <a:srgbClr val="FF6666"/>
            </a:solidFill>
            <a:round/>
            <a:headEnd/>
            <a:tailEnd/>
          </a:ln>
        </p:spPr>
        <p:txBody>
          <a:bodyPr/>
          <a:lstStyle/>
          <a:p>
            <a:endParaRPr lang="en-US"/>
          </a:p>
        </p:txBody>
      </p:sp>
      <p:sp>
        <p:nvSpPr>
          <p:cNvPr id="53256" name="Freeform 7"/>
          <p:cNvSpPr>
            <a:spLocks/>
          </p:cNvSpPr>
          <p:nvPr/>
        </p:nvSpPr>
        <p:spPr bwMode="auto">
          <a:xfrm>
            <a:off x="6286500" y="4741863"/>
            <a:ext cx="280988" cy="263525"/>
          </a:xfrm>
          <a:custGeom>
            <a:avLst/>
            <a:gdLst>
              <a:gd name="T0" fmla="*/ 2147483647 w 199"/>
              <a:gd name="T1" fmla="*/ 2147483647 h 166"/>
              <a:gd name="T2" fmla="*/ 2147483647 w 199"/>
              <a:gd name="T3" fmla="*/ 2147483647 h 166"/>
              <a:gd name="T4" fmla="*/ 2147483647 w 199"/>
              <a:gd name="T5" fmla="*/ 2147483647 h 166"/>
              <a:gd name="T6" fmla="*/ 2147483647 w 199"/>
              <a:gd name="T7" fmla="*/ 2147483647 h 166"/>
              <a:gd name="T8" fmla="*/ 2147483647 w 199"/>
              <a:gd name="T9" fmla="*/ 2147483647 h 166"/>
              <a:gd name="T10" fmla="*/ 2147483647 w 199"/>
              <a:gd name="T11" fmla="*/ 2147483647 h 166"/>
              <a:gd name="T12" fmla="*/ 2147483647 w 199"/>
              <a:gd name="T13" fmla="*/ 2147483647 h 166"/>
              <a:gd name="T14" fmla="*/ 2147483647 w 199"/>
              <a:gd name="T15" fmla="*/ 2147483647 h 166"/>
              <a:gd name="T16" fmla="*/ 2147483647 w 199"/>
              <a:gd name="T17" fmla="*/ 2147483647 h 166"/>
              <a:gd name="T18" fmla="*/ 2147483647 w 199"/>
              <a:gd name="T19" fmla="*/ 2147483647 h 166"/>
              <a:gd name="T20" fmla="*/ 2147483647 w 199"/>
              <a:gd name="T21" fmla="*/ 2147483647 h 166"/>
              <a:gd name="T22" fmla="*/ 2147483647 w 199"/>
              <a:gd name="T23" fmla="*/ 2147483647 h 166"/>
              <a:gd name="T24" fmla="*/ 2147483647 w 199"/>
              <a:gd name="T25" fmla="*/ 2147483647 h 166"/>
              <a:gd name="T26" fmla="*/ 2147483647 w 199"/>
              <a:gd name="T27" fmla="*/ 2147483647 h 166"/>
              <a:gd name="T28" fmla="*/ 2147483647 w 199"/>
              <a:gd name="T29" fmla="*/ 2147483647 h 166"/>
              <a:gd name="T30" fmla="*/ 2147483647 w 199"/>
              <a:gd name="T31" fmla="*/ 2147483647 h 166"/>
              <a:gd name="T32" fmla="*/ 2147483647 w 199"/>
              <a:gd name="T33" fmla="*/ 2147483647 h 166"/>
              <a:gd name="T34" fmla="*/ 2147483647 w 199"/>
              <a:gd name="T35" fmla="*/ 2147483647 h 166"/>
              <a:gd name="T36" fmla="*/ 2147483647 w 199"/>
              <a:gd name="T37" fmla="*/ 2147483647 h 166"/>
              <a:gd name="T38" fmla="*/ 2147483647 w 199"/>
              <a:gd name="T39" fmla="*/ 2147483647 h 166"/>
              <a:gd name="T40" fmla="*/ 2147483647 w 199"/>
              <a:gd name="T41" fmla="*/ 2147483647 h 166"/>
              <a:gd name="T42" fmla="*/ 2147483647 w 199"/>
              <a:gd name="T43" fmla="*/ 2147483647 h 166"/>
              <a:gd name="T44" fmla="*/ 2147483647 w 199"/>
              <a:gd name="T45" fmla="*/ 2147483647 h 166"/>
              <a:gd name="T46" fmla="*/ 2147483647 w 199"/>
              <a:gd name="T47" fmla="*/ 2147483647 h 166"/>
              <a:gd name="T48" fmla="*/ 2147483647 w 199"/>
              <a:gd name="T49" fmla="*/ 2147483647 h 166"/>
              <a:gd name="T50" fmla="*/ 2147483647 w 199"/>
              <a:gd name="T51" fmla="*/ 2147483647 h 166"/>
              <a:gd name="T52" fmla="*/ 2147483647 w 199"/>
              <a:gd name="T53" fmla="*/ 2147483647 h 166"/>
              <a:gd name="T54" fmla="*/ 2147483647 w 199"/>
              <a:gd name="T55" fmla="*/ 2147483647 h 166"/>
              <a:gd name="T56" fmla="*/ 2147483647 w 199"/>
              <a:gd name="T57" fmla="*/ 2147483647 h 166"/>
              <a:gd name="T58" fmla="*/ 2147483647 w 199"/>
              <a:gd name="T59" fmla="*/ 2147483647 h 166"/>
              <a:gd name="T60" fmla="*/ 2147483647 w 199"/>
              <a:gd name="T61" fmla="*/ 2147483647 h 166"/>
              <a:gd name="T62" fmla="*/ 2147483647 w 199"/>
              <a:gd name="T63" fmla="*/ 2147483647 h 166"/>
              <a:gd name="T64" fmla="*/ 2147483647 w 199"/>
              <a:gd name="T65" fmla="*/ 2147483647 h 166"/>
              <a:gd name="T66" fmla="*/ 2147483647 w 199"/>
              <a:gd name="T67" fmla="*/ 2147483647 h 166"/>
              <a:gd name="T68" fmla="*/ 2147483647 w 199"/>
              <a:gd name="T69" fmla="*/ 2147483647 h 166"/>
              <a:gd name="T70" fmla="*/ 2147483647 w 199"/>
              <a:gd name="T71" fmla="*/ 2147483647 h 166"/>
              <a:gd name="T72" fmla="*/ 2147483647 w 199"/>
              <a:gd name="T73" fmla="*/ 0 h 166"/>
              <a:gd name="T74" fmla="*/ 2147483647 w 199"/>
              <a:gd name="T75" fmla="*/ 2147483647 h 166"/>
              <a:gd name="T76" fmla="*/ 2147483647 w 199"/>
              <a:gd name="T77" fmla="*/ 2147483647 h 166"/>
              <a:gd name="T78" fmla="*/ 2147483647 w 199"/>
              <a:gd name="T79" fmla="*/ 2147483647 h 166"/>
              <a:gd name="T80" fmla="*/ 2147483647 w 199"/>
              <a:gd name="T81" fmla="*/ 2147483647 h 166"/>
              <a:gd name="T82" fmla="*/ 2147483647 w 199"/>
              <a:gd name="T83" fmla="*/ 2147483647 h 166"/>
              <a:gd name="T84" fmla="*/ 2147483647 w 199"/>
              <a:gd name="T85" fmla="*/ 2147483647 h 166"/>
              <a:gd name="T86" fmla="*/ 2147483647 w 199"/>
              <a:gd name="T87" fmla="*/ 2147483647 h 166"/>
              <a:gd name="T88" fmla="*/ 2147483647 w 199"/>
              <a:gd name="T89" fmla="*/ 2147483647 h 16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99"/>
              <a:gd name="T136" fmla="*/ 0 h 166"/>
              <a:gd name="T137" fmla="*/ 199 w 199"/>
              <a:gd name="T138" fmla="*/ 166 h 16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99" h="166">
                <a:moveTo>
                  <a:pt x="30" y="70"/>
                </a:moveTo>
                <a:lnTo>
                  <a:pt x="27" y="83"/>
                </a:lnTo>
                <a:lnTo>
                  <a:pt x="24" y="93"/>
                </a:lnTo>
                <a:lnTo>
                  <a:pt x="20" y="104"/>
                </a:lnTo>
                <a:lnTo>
                  <a:pt x="14" y="113"/>
                </a:lnTo>
                <a:lnTo>
                  <a:pt x="9" y="121"/>
                </a:lnTo>
                <a:lnTo>
                  <a:pt x="5" y="130"/>
                </a:lnTo>
                <a:lnTo>
                  <a:pt x="2" y="142"/>
                </a:lnTo>
                <a:lnTo>
                  <a:pt x="0" y="155"/>
                </a:lnTo>
                <a:lnTo>
                  <a:pt x="3" y="160"/>
                </a:lnTo>
                <a:lnTo>
                  <a:pt x="8" y="163"/>
                </a:lnTo>
                <a:lnTo>
                  <a:pt x="12" y="164"/>
                </a:lnTo>
                <a:lnTo>
                  <a:pt x="17" y="166"/>
                </a:lnTo>
                <a:lnTo>
                  <a:pt x="27" y="166"/>
                </a:lnTo>
                <a:lnTo>
                  <a:pt x="37" y="164"/>
                </a:lnTo>
                <a:lnTo>
                  <a:pt x="48" y="160"/>
                </a:lnTo>
                <a:lnTo>
                  <a:pt x="58" y="155"/>
                </a:lnTo>
                <a:lnTo>
                  <a:pt x="68" y="151"/>
                </a:lnTo>
                <a:lnTo>
                  <a:pt x="77" y="148"/>
                </a:lnTo>
                <a:lnTo>
                  <a:pt x="83" y="147"/>
                </a:lnTo>
                <a:lnTo>
                  <a:pt x="89" y="144"/>
                </a:lnTo>
                <a:lnTo>
                  <a:pt x="95" y="141"/>
                </a:lnTo>
                <a:lnTo>
                  <a:pt x="101" y="138"/>
                </a:lnTo>
                <a:lnTo>
                  <a:pt x="107" y="135"/>
                </a:lnTo>
                <a:lnTo>
                  <a:pt x="113" y="132"/>
                </a:lnTo>
                <a:lnTo>
                  <a:pt x="119" y="130"/>
                </a:lnTo>
                <a:lnTo>
                  <a:pt x="126" y="127"/>
                </a:lnTo>
                <a:lnTo>
                  <a:pt x="129" y="124"/>
                </a:lnTo>
                <a:lnTo>
                  <a:pt x="132" y="121"/>
                </a:lnTo>
                <a:lnTo>
                  <a:pt x="135" y="118"/>
                </a:lnTo>
                <a:lnTo>
                  <a:pt x="138" y="115"/>
                </a:lnTo>
                <a:lnTo>
                  <a:pt x="141" y="111"/>
                </a:lnTo>
                <a:lnTo>
                  <a:pt x="144" y="108"/>
                </a:lnTo>
                <a:lnTo>
                  <a:pt x="147" y="105"/>
                </a:lnTo>
                <a:lnTo>
                  <a:pt x="150" y="104"/>
                </a:lnTo>
                <a:lnTo>
                  <a:pt x="157" y="102"/>
                </a:lnTo>
                <a:lnTo>
                  <a:pt x="163" y="99"/>
                </a:lnTo>
                <a:lnTo>
                  <a:pt x="171" y="96"/>
                </a:lnTo>
                <a:lnTo>
                  <a:pt x="176" y="93"/>
                </a:lnTo>
                <a:lnTo>
                  <a:pt x="182" y="90"/>
                </a:lnTo>
                <a:lnTo>
                  <a:pt x="188" y="87"/>
                </a:lnTo>
                <a:lnTo>
                  <a:pt x="194" y="81"/>
                </a:lnTo>
                <a:lnTo>
                  <a:pt x="199" y="77"/>
                </a:lnTo>
                <a:lnTo>
                  <a:pt x="199" y="75"/>
                </a:lnTo>
                <a:lnTo>
                  <a:pt x="199" y="73"/>
                </a:lnTo>
                <a:lnTo>
                  <a:pt x="199" y="70"/>
                </a:lnTo>
                <a:lnTo>
                  <a:pt x="199" y="65"/>
                </a:lnTo>
                <a:lnTo>
                  <a:pt x="199" y="61"/>
                </a:lnTo>
                <a:lnTo>
                  <a:pt x="197" y="56"/>
                </a:lnTo>
                <a:lnTo>
                  <a:pt x="196" y="52"/>
                </a:lnTo>
                <a:lnTo>
                  <a:pt x="193" y="49"/>
                </a:lnTo>
                <a:lnTo>
                  <a:pt x="190" y="44"/>
                </a:lnTo>
                <a:lnTo>
                  <a:pt x="187" y="40"/>
                </a:lnTo>
                <a:lnTo>
                  <a:pt x="182" y="35"/>
                </a:lnTo>
                <a:lnTo>
                  <a:pt x="179" y="31"/>
                </a:lnTo>
                <a:lnTo>
                  <a:pt x="175" y="25"/>
                </a:lnTo>
                <a:lnTo>
                  <a:pt x="171" y="22"/>
                </a:lnTo>
                <a:lnTo>
                  <a:pt x="166" y="18"/>
                </a:lnTo>
                <a:lnTo>
                  <a:pt x="162" y="15"/>
                </a:lnTo>
                <a:lnTo>
                  <a:pt x="160" y="15"/>
                </a:lnTo>
                <a:lnTo>
                  <a:pt x="153" y="15"/>
                </a:lnTo>
                <a:lnTo>
                  <a:pt x="142" y="15"/>
                </a:lnTo>
                <a:lnTo>
                  <a:pt x="132" y="15"/>
                </a:lnTo>
                <a:lnTo>
                  <a:pt x="122" y="15"/>
                </a:lnTo>
                <a:lnTo>
                  <a:pt x="113" y="15"/>
                </a:lnTo>
                <a:lnTo>
                  <a:pt x="108" y="15"/>
                </a:lnTo>
                <a:lnTo>
                  <a:pt x="110" y="13"/>
                </a:lnTo>
                <a:lnTo>
                  <a:pt x="104" y="13"/>
                </a:lnTo>
                <a:lnTo>
                  <a:pt x="98" y="12"/>
                </a:lnTo>
                <a:lnTo>
                  <a:pt x="92" y="9"/>
                </a:lnTo>
                <a:lnTo>
                  <a:pt x="85" y="4"/>
                </a:lnTo>
                <a:lnTo>
                  <a:pt x="77" y="3"/>
                </a:lnTo>
                <a:lnTo>
                  <a:pt x="71" y="0"/>
                </a:lnTo>
                <a:lnTo>
                  <a:pt x="64" y="0"/>
                </a:lnTo>
                <a:lnTo>
                  <a:pt x="58" y="1"/>
                </a:lnTo>
                <a:lnTo>
                  <a:pt x="51" y="4"/>
                </a:lnTo>
                <a:lnTo>
                  <a:pt x="45" y="9"/>
                </a:lnTo>
                <a:lnTo>
                  <a:pt x="40" y="13"/>
                </a:lnTo>
                <a:lnTo>
                  <a:pt x="34" y="18"/>
                </a:lnTo>
                <a:lnTo>
                  <a:pt x="31" y="24"/>
                </a:lnTo>
                <a:lnTo>
                  <a:pt x="29" y="30"/>
                </a:lnTo>
                <a:lnTo>
                  <a:pt x="26" y="37"/>
                </a:lnTo>
                <a:lnTo>
                  <a:pt x="26" y="43"/>
                </a:lnTo>
                <a:lnTo>
                  <a:pt x="26" y="47"/>
                </a:lnTo>
                <a:lnTo>
                  <a:pt x="27" y="50"/>
                </a:lnTo>
                <a:lnTo>
                  <a:pt x="29" y="55"/>
                </a:lnTo>
                <a:lnTo>
                  <a:pt x="29" y="58"/>
                </a:lnTo>
                <a:lnTo>
                  <a:pt x="30" y="61"/>
                </a:lnTo>
                <a:lnTo>
                  <a:pt x="31" y="62"/>
                </a:lnTo>
                <a:lnTo>
                  <a:pt x="31" y="67"/>
                </a:lnTo>
                <a:lnTo>
                  <a:pt x="30" y="7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57" name="Freeform 8"/>
          <p:cNvSpPr>
            <a:spLocks/>
          </p:cNvSpPr>
          <p:nvPr/>
        </p:nvSpPr>
        <p:spPr bwMode="auto">
          <a:xfrm>
            <a:off x="6299200" y="4929188"/>
            <a:ext cx="47625" cy="66675"/>
          </a:xfrm>
          <a:custGeom>
            <a:avLst/>
            <a:gdLst>
              <a:gd name="T0" fmla="*/ 2147483647 w 34"/>
              <a:gd name="T1" fmla="*/ 2147483647 h 42"/>
              <a:gd name="T2" fmla="*/ 2147483647 w 34"/>
              <a:gd name="T3" fmla="*/ 2147483647 h 42"/>
              <a:gd name="T4" fmla="*/ 2147483647 w 34"/>
              <a:gd name="T5" fmla="*/ 2147483647 h 42"/>
              <a:gd name="T6" fmla="*/ 2147483647 w 34"/>
              <a:gd name="T7" fmla="*/ 2147483647 h 42"/>
              <a:gd name="T8" fmla="*/ 0 w 34"/>
              <a:gd name="T9" fmla="*/ 2147483647 h 42"/>
              <a:gd name="T10" fmla="*/ 0 w 34"/>
              <a:gd name="T11" fmla="*/ 2147483647 h 42"/>
              <a:gd name="T12" fmla="*/ 2147483647 w 34"/>
              <a:gd name="T13" fmla="*/ 2147483647 h 42"/>
              <a:gd name="T14" fmla="*/ 2147483647 w 34"/>
              <a:gd name="T15" fmla="*/ 2147483647 h 42"/>
              <a:gd name="T16" fmla="*/ 2147483647 w 34"/>
              <a:gd name="T17" fmla="*/ 2147483647 h 42"/>
              <a:gd name="T18" fmla="*/ 2147483647 w 34"/>
              <a:gd name="T19" fmla="*/ 2147483647 h 42"/>
              <a:gd name="T20" fmla="*/ 2147483647 w 34"/>
              <a:gd name="T21" fmla="*/ 2147483647 h 42"/>
              <a:gd name="T22" fmla="*/ 2147483647 w 34"/>
              <a:gd name="T23" fmla="*/ 2147483647 h 42"/>
              <a:gd name="T24" fmla="*/ 2147483647 w 34"/>
              <a:gd name="T25" fmla="*/ 2147483647 h 42"/>
              <a:gd name="T26" fmla="*/ 2147483647 w 34"/>
              <a:gd name="T27" fmla="*/ 2147483647 h 42"/>
              <a:gd name="T28" fmla="*/ 2147483647 w 34"/>
              <a:gd name="T29" fmla="*/ 2147483647 h 42"/>
              <a:gd name="T30" fmla="*/ 2147483647 w 34"/>
              <a:gd name="T31" fmla="*/ 2147483647 h 42"/>
              <a:gd name="T32" fmla="*/ 2147483647 w 34"/>
              <a:gd name="T33" fmla="*/ 2147483647 h 42"/>
              <a:gd name="T34" fmla="*/ 2147483647 w 34"/>
              <a:gd name="T35" fmla="*/ 2147483647 h 42"/>
              <a:gd name="T36" fmla="*/ 2147483647 w 34"/>
              <a:gd name="T37" fmla="*/ 2147483647 h 42"/>
              <a:gd name="T38" fmla="*/ 2147483647 w 34"/>
              <a:gd name="T39" fmla="*/ 2147483647 h 42"/>
              <a:gd name="T40" fmla="*/ 2147483647 w 34"/>
              <a:gd name="T41" fmla="*/ 2147483647 h 42"/>
              <a:gd name="T42" fmla="*/ 2147483647 w 34"/>
              <a:gd name="T43" fmla="*/ 2147483647 h 42"/>
              <a:gd name="T44" fmla="*/ 2147483647 w 34"/>
              <a:gd name="T45" fmla="*/ 2147483647 h 42"/>
              <a:gd name="T46" fmla="*/ 2147483647 w 34"/>
              <a:gd name="T47" fmla="*/ 2147483647 h 42"/>
              <a:gd name="T48" fmla="*/ 2147483647 w 34"/>
              <a:gd name="T49" fmla="*/ 2147483647 h 42"/>
              <a:gd name="T50" fmla="*/ 2147483647 w 34"/>
              <a:gd name="T51" fmla="*/ 2147483647 h 42"/>
              <a:gd name="T52" fmla="*/ 2147483647 w 34"/>
              <a:gd name="T53" fmla="*/ 2147483647 h 42"/>
              <a:gd name="T54" fmla="*/ 2147483647 w 34"/>
              <a:gd name="T55" fmla="*/ 2147483647 h 42"/>
              <a:gd name="T56" fmla="*/ 2147483647 w 34"/>
              <a:gd name="T57" fmla="*/ 2147483647 h 42"/>
              <a:gd name="T58" fmla="*/ 2147483647 w 34"/>
              <a:gd name="T59" fmla="*/ 2147483647 h 42"/>
              <a:gd name="T60" fmla="*/ 2147483647 w 34"/>
              <a:gd name="T61" fmla="*/ 2147483647 h 42"/>
              <a:gd name="T62" fmla="*/ 2147483647 w 34"/>
              <a:gd name="T63" fmla="*/ 0 h 42"/>
              <a:gd name="T64" fmla="*/ 2147483647 w 34"/>
              <a:gd name="T65" fmla="*/ 0 h 42"/>
              <a:gd name="T66" fmla="*/ 2147483647 w 34"/>
              <a:gd name="T67" fmla="*/ 2147483647 h 42"/>
              <a:gd name="T68" fmla="*/ 2147483647 w 34"/>
              <a:gd name="T69" fmla="*/ 2147483647 h 42"/>
              <a:gd name="T70" fmla="*/ 2147483647 w 34"/>
              <a:gd name="T71" fmla="*/ 2147483647 h 42"/>
              <a:gd name="T72" fmla="*/ 2147483647 w 34"/>
              <a:gd name="T73" fmla="*/ 2147483647 h 42"/>
              <a:gd name="T74" fmla="*/ 2147483647 w 34"/>
              <a:gd name="T75" fmla="*/ 2147483647 h 42"/>
              <a:gd name="T76" fmla="*/ 2147483647 w 34"/>
              <a:gd name="T77" fmla="*/ 2147483647 h 42"/>
              <a:gd name="T78" fmla="*/ 2147483647 w 34"/>
              <a:gd name="T79" fmla="*/ 2147483647 h 42"/>
              <a:gd name="T80" fmla="*/ 2147483647 w 34"/>
              <a:gd name="T81" fmla="*/ 2147483647 h 42"/>
              <a:gd name="T82" fmla="*/ 2147483647 w 34"/>
              <a:gd name="T83" fmla="*/ 2147483647 h 42"/>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34"/>
              <a:gd name="T127" fmla="*/ 0 h 42"/>
              <a:gd name="T128" fmla="*/ 34 w 34"/>
              <a:gd name="T129" fmla="*/ 42 h 42"/>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34" h="42">
                <a:moveTo>
                  <a:pt x="6" y="11"/>
                </a:moveTo>
                <a:lnTo>
                  <a:pt x="5" y="15"/>
                </a:lnTo>
                <a:lnTo>
                  <a:pt x="3" y="18"/>
                </a:lnTo>
                <a:lnTo>
                  <a:pt x="2" y="23"/>
                </a:lnTo>
                <a:lnTo>
                  <a:pt x="0" y="27"/>
                </a:lnTo>
                <a:lnTo>
                  <a:pt x="0" y="32"/>
                </a:lnTo>
                <a:lnTo>
                  <a:pt x="2" y="34"/>
                </a:lnTo>
                <a:lnTo>
                  <a:pt x="5" y="37"/>
                </a:lnTo>
                <a:lnTo>
                  <a:pt x="8" y="40"/>
                </a:lnTo>
                <a:lnTo>
                  <a:pt x="11" y="40"/>
                </a:lnTo>
                <a:lnTo>
                  <a:pt x="14" y="42"/>
                </a:lnTo>
                <a:lnTo>
                  <a:pt x="17" y="42"/>
                </a:lnTo>
                <a:lnTo>
                  <a:pt x="18" y="40"/>
                </a:lnTo>
                <a:lnTo>
                  <a:pt x="21" y="40"/>
                </a:lnTo>
                <a:lnTo>
                  <a:pt x="24" y="39"/>
                </a:lnTo>
                <a:lnTo>
                  <a:pt x="25" y="39"/>
                </a:lnTo>
                <a:lnTo>
                  <a:pt x="28" y="37"/>
                </a:lnTo>
                <a:lnTo>
                  <a:pt x="31" y="36"/>
                </a:lnTo>
                <a:lnTo>
                  <a:pt x="33" y="34"/>
                </a:lnTo>
                <a:lnTo>
                  <a:pt x="33" y="33"/>
                </a:lnTo>
                <a:lnTo>
                  <a:pt x="34" y="30"/>
                </a:lnTo>
                <a:lnTo>
                  <a:pt x="33" y="27"/>
                </a:lnTo>
                <a:lnTo>
                  <a:pt x="33" y="24"/>
                </a:lnTo>
                <a:lnTo>
                  <a:pt x="31" y="21"/>
                </a:lnTo>
                <a:lnTo>
                  <a:pt x="31" y="18"/>
                </a:lnTo>
                <a:lnTo>
                  <a:pt x="31" y="15"/>
                </a:lnTo>
                <a:lnTo>
                  <a:pt x="31" y="12"/>
                </a:lnTo>
                <a:lnTo>
                  <a:pt x="31" y="8"/>
                </a:lnTo>
                <a:lnTo>
                  <a:pt x="30" y="5"/>
                </a:lnTo>
                <a:lnTo>
                  <a:pt x="27" y="2"/>
                </a:lnTo>
                <a:lnTo>
                  <a:pt x="24" y="0"/>
                </a:lnTo>
                <a:lnTo>
                  <a:pt x="20" y="0"/>
                </a:lnTo>
                <a:lnTo>
                  <a:pt x="15" y="2"/>
                </a:lnTo>
                <a:lnTo>
                  <a:pt x="12" y="5"/>
                </a:lnTo>
                <a:lnTo>
                  <a:pt x="9" y="8"/>
                </a:lnTo>
                <a:lnTo>
                  <a:pt x="6" y="11"/>
                </a:lnTo>
                <a:lnTo>
                  <a:pt x="5" y="14"/>
                </a:lnTo>
                <a:lnTo>
                  <a:pt x="3" y="17"/>
                </a:lnTo>
                <a:lnTo>
                  <a:pt x="2" y="20"/>
                </a:lnTo>
                <a:lnTo>
                  <a:pt x="2" y="21"/>
                </a:lnTo>
                <a:lnTo>
                  <a:pt x="6" y="11"/>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58" name="Freeform 9"/>
          <p:cNvSpPr>
            <a:spLocks/>
          </p:cNvSpPr>
          <p:nvPr/>
        </p:nvSpPr>
        <p:spPr bwMode="auto">
          <a:xfrm>
            <a:off x="6299200" y="4929188"/>
            <a:ext cx="47625" cy="66675"/>
          </a:xfrm>
          <a:custGeom>
            <a:avLst/>
            <a:gdLst>
              <a:gd name="T0" fmla="*/ 2147483647 w 34"/>
              <a:gd name="T1" fmla="*/ 2147483647 h 42"/>
              <a:gd name="T2" fmla="*/ 2147483647 w 34"/>
              <a:gd name="T3" fmla="*/ 2147483647 h 42"/>
              <a:gd name="T4" fmla="*/ 2147483647 w 34"/>
              <a:gd name="T5" fmla="*/ 2147483647 h 42"/>
              <a:gd name="T6" fmla="*/ 2147483647 w 34"/>
              <a:gd name="T7" fmla="*/ 2147483647 h 42"/>
              <a:gd name="T8" fmla="*/ 0 w 34"/>
              <a:gd name="T9" fmla="*/ 2147483647 h 42"/>
              <a:gd name="T10" fmla="*/ 0 w 34"/>
              <a:gd name="T11" fmla="*/ 2147483647 h 42"/>
              <a:gd name="T12" fmla="*/ 2147483647 w 34"/>
              <a:gd name="T13" fmla="*/ 2147483647 h 42"/>
              <a:gd name="T14" fmla="*/ 2147483647 w 34"/>
              <a:gd name="T15" fmla="*/ 2147483647 h 42"/>
              <a:gd name="T16" fmla="*/ 2147483647 w 34"/>
              <a:gd name="T17" fmla="*/ 2147483647 h 42"/>
              <a:gd name="T18" fmla="*/ 2147483647 w 34"/>
              <a:gd name="T19" fmla="*/ 2147483647 h 42"/>
              <a:gd name="T20" fmla="*/ 2147483647 w 34"/>
              <a:gd name="T21" fmla="*/ 2147483647 h 42"/>
              <a:gd name="T22" fmla="*/ 2147483647 w 34"/>
              <a:gd name="T23" fmla="*/ 2147483647 h 42"/>
              <a:gd name="T24" fmla="*/ 2147483647 w 34"/>
              <a:gd name="T25" fmla="*/ 2147483647 h 42"/>
              <a:gd name="T26" fmla="*/ 2147483647 w 34"/>
              <a:gd name="T27" fmla="*/ 2147483647 h 42"/>
              <a:gd name="T28" fmla="*/ 2147483647 w 34"/>
              <a:gd name="T29" fmla="*/ 2147483647 h 42"/>
              <a:gd name="T30" fmla="*/ 2147483647 w 34"/>
              <a:gd name="T31" fmla="*/ 2147483647 h 42"/>
              <a:gd name="T32" fmla="*/ 2147483647 w 34"/>
              <a:gd name="T33" fmla="*/ 2147483647 h 42"/>
              <a:gd name="T34" fmla="*/ 2147483647 w 34"/>
              <a:gd name="T35" fmla="*/ 2147483647 h 42"/>
              <a:gd name="T36" fmla="*/ 2147483647 w 34"/>
              <a:gd name="T37" fmla="*/ 2147483647 h 42"/>
              <a:gd name="T38" fmla="*/ 2147483647 w 34"/>
              <a:gd name="T39" fmla="*/ 2147483647 h 42"/>
              <a:gd name="T40" fmla="*/ 2147483647 w 34"/>
              <a:gd name="T41" fmla="*/ 2147483647 h 42"/>
              <a:gd name="T42" fmla="*/ 2147483647 w 34"/>
              <a:gd name="T43" fmla="*/ 2147483647 h 42"/>
              <a:gd name="T44" fmla="*/ 2147483647 w 34"/>
              <a:gd name="T45" fmla="*/ 2147483647 h 42"/>
              <a:gd name="T46" fmla="*/ 2147483647 w 34"/>
              <a:gd name="T47" fmla="*/ 2147483647 h 42"/>
              <a:gd name="T48" fmla="*/ 2147483647 w 34"/>
              <a:gd name="T49" fmla="*/ 2147483647 h 42"/>
              <a:gd name="T50" fmla="*/ 2147483647 w 34"/>
              <a:gd name="T51" fmla="*/ 2147483647 h 42"/>
              <a:gd name="T52" fmla="*/ 2147483647 w 34"/>
              <a:gd name="T53" fmla="*/ 2147483647 h 42"/>
              <a:gd name="T54" fmla="*/ 2147483647 w 34"/>
              <a:gd name="T55" fmla="*/ 2147483647 h 42"/>
              <a:gd name="T56" fmla="*/ 2147483647 w 34"/>
              <a:gd name="T57" fmla="*/ 2147483647 h 42"/>
              <a:gd name="T58" fmla="*/ 2147483647 w 34"/>
              <a:gd name="T59" fmla="*/ 2147483647 h 42"/>
              <a:gd name="T60" fmla="*/ 2147483647 w 34"/>
              <a:gd name="T61" fmla="*/ 2147483647 h 42"/>
              <a:gd name="T62" fmla="*/ 2147483647 w 34"/>
              <a:gd name="T63" fmla="*/ 0 h 42"/>
              <a:gd name="T64" fmla="*/ 2147483647 w 34"/>
              <a:gd name="T65" fmla="*/ 0 h 42"/>
              <a:gd name="T66" fmla="*/ 2147483647 w 34"/>
              <a:gd name="T67" fmla="*/ 2147483647 h 42"/>
              <a:gd name="T68" fmla="*/ 2147483647 w 34"/>
              <a:gd name="T69" fmla="*/ 2147483647 h 42"/>
              <a:gd name="T70" fmla="*/ 2147483647 w 34"/>
              <a:gd name="T71" fmla="*/ 2147483647 h 42"/>
              <a:gd name="T72" fmla="*/ 2147483647 w 34"/>
              <a:gd name="T73" fmla="*/ 2147483647 h 42"/>
              <a:gd name="T74" fmla="*/ 2147483647 w 34"/>
              <a:gd name="T75" fmla="*/ 2147483647 h 42"/>
              <a:gd name="T76" fmla="*/ 2147483647 w 34"/>
              <a:gd name="T77" fmla="*/ 2147483647 h 42"/>
              <a:gd name="T78" fmla="*/ 2147483647 w 34"/>
              <a:gd name="T79" fmla="*/ 2147483647 h 42"/>
              <a:gd name="T80" fmla="*/ 2147483647 w 34"/>
              <a:gd name="T81" fmla="*/ 2147483647 h 42"/>
              <a:gd name="T82" fmla="*/ 2147483647 w 34"/>
              <a:gd name="T83" fmla="*/ 2147483647 h 42"/>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34"/>
              <a:gd name="T127" fmla="*/ 0 h 42"/>
              <a:gd name="T128" fmla="*/ 34 w 34"/>
              <a:gd name="T129" fmla="*/ 42 h 42"/>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34" h="42">
                <a:moveTo>
                  <a:pt x="6" y="11"/>
                </a:moveTo>
                <a:lnTo>
                  <a:pt x="5" y="15"/>
                </a:lnTo>
                <a:lnTo>
                  <a:pt x="3" y="18"/>
                </a:lnTo>
                <a:lnTo>
                  <a:pt x="2" y="23"/>
                </a:lnTo>
                <a:lnTo>
                  <a:pt x="0" y="27"/>
                </a:lnTo>
                <a:lnTo>
                  <a:pt x="0" y="32"/>
                </a:lnTo>
                <a:lnTo>
                  <a:pt x="2" y="34"/>
                </a:lnTo>
                <a:lnTo>
                  <a:pt x="5" y="37"/>
                </a:lnTo>
                <a:lnTo>
                  <a:pt x="8" y="40"/>
                </a:lnTo>
                <a:lnTo>
                  <a:pt x="11" y="40"/>
                </a:lnTo>
                <a:lnTo>
                  <a:pt x="14" y="42"/>
                </a:lnTo>
                <a:lnTo>
                  <a:pt x="17" y="42"/>
                </a:lnTo>
                <a:lnTo>
                  <a:pt x="18" y="40"/>
                </a:lnTo>
                <a:lnTo>
                  <a:pt x="21" y="40"/>
                </a:lnTo>
                <a:lnTo>
                  <a:pt x="24" y="39"/>
                </a:lnTo>
                <a:lnTo>
                  <a:pt x="25" y="39"/>
                </a:lnTo>
                <a:lnTo>
                  <a:pt x="28" y="37"/>
                </a:lnTo>
                <a:lnTo>
                  <a:pt x="31" y="36"/>
                </a:lnTo>
                <a:lnTo>
                  <a:pt x="33" y="34"/>
                </a:lnTo>
                <a:lnTo>
                  <a:pt x="33" y="33"/>
                </a:lnTo>
                <a:lnTo>
                  <a:pt x="34" y="30"/>
                </a:lnTo>
                <a:lnTo>
                  <a:pt x="33" y="27"/>
                </a:lnTo>
                <a:lnTo>
                  <a:pt x="33" y="24"/>
                </a:lnTo>
                <a:lnTo>
                  <a:pt x="31" y="21"/>
                </a:lnTo>
                <a:lnTo>
                  <a:pt x="31" y="18"/>
                </a:lnTo>
                <a:lnTo>
                  <a:pt x="31" y="15"/>
                </a:lnTo>
                <a:lnTo>
                  <a:pt x="31" y="12"/>
                </a:lnTo>
                <a:lnTo>
                  <a:pt x="31" y="8"/>
                </a:lnTo>
                <a:lnTo>
                  <a:pt x="30" y="5"/>
                </a:lnTo>
                <a:lnTo>
                  <a:pt x="27" y="2"/>
                </a:lnTo>
                <a:lnTo>
                  <a:pt x="24" y="0"/>
                </a:lnTo>
                <a:lnTo>
                  <a:pt x="20" y="0"/>
                </a:lnTo>
                <a:lnTo>
                  <a:pt x="15" y="2"/>
                </a:lnTo>
                <a:lnTo>
                  <a:pt x="12" y="5"/>
                </a:lnTo>
                <a:lnTo>
                  <a:pt x="9" y="8"/>
                </a:lnTo>
                <a:lnTo>
                  <a:pt x="6" y="11"/>
                </a:lnTo>
                <a:lnTo>
                  <a:pt x="5" y="14"/>
                </a:lnTo>
                <a:lnTo>
                  <a:pt x="3" y="17"/>
                </a:lnTo>
                <a:lnTo>
                  <a:pt x="2" y="20"/>
                </a:lnTo>
                <a:lnTo>
                  <a:pt x="2" y="21"/>
                </a:lnTo>
                <a:lnTo>
                  <a:pt x="6" y="11"/>
                </a:lnTo>
              </a:path>
            </a:pathLst>
          </a:custGeom>
          <a:solidFill>
            <a:srgbClr val="FFFF00"/>
          </a:solidFill>
          <a:ln w="1588">
            <a:solidFill>
              <a:srgbClr val="990000"/>
            </a:solidFill>
            <a:round/>
            <a:headEnd/>
            <a:tailEnd/>
          </a:ln>
        </p:spPr>
        <p:txBody>
          <a:bodyPr/>
          <a:lstStyle/>
          <a:p>
            <a:endParaRPr lang="en-US"/>
          </a:p>
        </p:txBody>
      </p:sp>
      <p:sp>
        <p:nvSpPr>
          <p:cNvPr id="53259" name="Freeform 10"/>
          <p:cNvSpPr>
            <a:spLocks/>
          </p:cNvSpPr>
          <p:nvPr/>
        </p:nvSpPr>
        <p:spPr bwMode="auto">
          <a:xfrm>
            <a:off x="6299200" y="4929188"/>
            <a:ext cx="47625" cy="66675"/>
          </a:xfrm>
          <a:custGeom>
            <a:avLst/>
            <a:gdLst>
              <a:gd name="T0" fmla="*/ 2147483647 w 34"/>
              <a:gd name="T1" fmla="*/ 2147483647 h 42"/>
              <a:gd name="T2" fmla="*/ 2147483647 w 34"/>
              <a:gd name="T3" fmla="*/ 2147483647 h 42"/>
              <a:gd name="T4" fmla="*/ 2147483647 w 34"/>
              <a:gd name="T5" fmla="*/ 2147483647 h 42"/>
              <a:gd name="T6" fmla="*/ 2147483647 w 34"/>
              <a:gd name="T7" fmla="*/ 2147483647 h 42"/>
              <a:gd name="T8" fmla="*/ 0 w 34"/>
              <a:gd name="T9" fmla="*/ 2147483647 h 42"/>
              <a:gd name="T10" fmla="*/ 0 w 34"/>
              <a:gd name="T11" fmla="*/ 2147483647 h 42"/>
              <a:gd name="T12" fmla="*/ 2147483647 w 34"/>
              <a:gd name="T13" fmla="*/ 2147483647 h 42"/>
              <a:gd name="T14" fmla="*/ 2147483647 w 34"/>
              <a:gd name="T15" fmla="*/ 2147483647 h 42"/>
              <a:gd name="T16" fmla="*/ 2147483647 w 34"/>
              <a:gd name="T17" fmla="*/ 2147483647 h 42"/>
              <a:gd name="T18" fmla="*/ 2147483647 w 34"/>
              <a:gd name="T19" fmla="*/ 2147483647 h 42"/>
              <a:gd name="T20" fmla="*/ 2147483647 w 34"/>
              <a:gd name="T21" fmla="*/ 2147483647 h 42"/>
              <a:gd name="T22" fmla="*/ 2147483647 w 34"/>
              <a:gd name="T23" fmla="*/ 2147483647 h 42"/>
              <a:gd name="T24" fmla="*/ 2147483647 w 34"/>
              <a:gd name="T25" fmla="*/ 2147483647 h 42"/>
              <a:gd name="T26" fmla="*/ 2147483647 w 34"/>
              <a:gd name="T27" fmla="*/ 2147483647 h 42"/>
              <a:gd name="T28" fmla="*/ 2147483647 w 34"/>
              <a:gd name="T29" fmla="*/ 2147483647 h 42"/>
              <a:gd name="T30" fmla="*/ 2147483647 w 34"/>
              <a:gd name="T31" fmla="*/ 2147483647 h 42"/>
              <a:gd name="T32" fmla="*/ 2147483647 w 34"/>
              <a:gd name="T33" fmla="*/ 2147483647 h 42"/>
              <a:gd name="T34" fmla="*/ 2147483647 w 34"/>
              <a:gd name="T35" fmla="*/ 2147483647 h 42"/>
              <a:gd name="T36" fmla="*/ 2147483647 w 34"/>
              <a:gd name="T37" fmla="*/ 2147483647 h 42"/>
              <a:gd name="T38" fmla="*/ 2147483647 w 34"/>
              <a:gd name="T39" fmla="*/ 2147483647 h 42"/>
              <a:gd name="T40" fmla="*/ 2147483647 w 34"/>
              <a:gd name="T41" fmla="*/ 2147483647 h 42"/>
              <a:gd name="T42" fmla="*/ 2147483647 w 34"/>
              <a:gd name="T43" fmla="*/ 2147483647 h 42"/>
              <a:gd name="T44" fmla="*/ 2147483647 w 34"/>
              <a:gd name="T45" fmla="*/ 2147483647 h 42"/>
              <a:gd name="T46" fmla="*/ 2147483647 w 34"/>
              <a:gd name="T47" fmla="*/ 2147483647 h 42"/>
              <a:gd name="T48" fmla="*/ 2147483647 w 34"/>
              <a:gd name="T49" fmla="*/ 2147483647 h 42"/>
              <a:gd name="T50" fmla="*/ 2147483647 w 34"/>
              <a:gd name="T51" fmla="*/ 2147483647 h 42"/>
              <a:gd name="T52" fmla="*/ 2147483647 w 34"/>
              <a:gd name="T53" fmla="*/ 2147483647 h 42"/>
              <a:gd name="T54" fmla="*/ 2147483647 w 34"/>
              <a:gd name="T55" fmla="*/ 2147483647 h 42"/>
              <a:gd name="T56" fmla="*/ 2147483647 w 34"/>
              <a:gd name="T57" fmla="*/ 2147483647 h 42"/>
              <a:gd name="T58" fmla="*/ 2147483647 w 34"/>
              <a:gd name="T59" fmla="*/ 2147483647 h 42"/>
              <a:gd name="T60" fmla="*/ 2147483647 w 34"/>
              <a:gd name="T61" fmla="*/ 2147483647 h 42"/>
              <a:gd name="T62" fmla="*/ 2147483647 w 34"/>
              <a:gd name="T63" fmla="*/ 0 h 42"/>
              <a:gd name="T64" fmla="*/ 2147483647 w 34"/>
              <a:gd name="T65" fmla="*/ 0 h 42"/>
              <a:gd name="T66" fmla="*/ 2147483647 w 34"/>
              <a:gd name="T67" fmla="*/ 2147483647 h 42"/>
              <a:gd name="T68" fmla="*/ 2147483647 w 34"/>
              <a:gd name="T69" fmla="*/ 2147483647 h 42"/>
              <a:gd name="T70" fmla="*/ 2147483647 w 34"/>
              <a:gd name="T71" fmla="*/ 2147483647 h 42"/>
              <a:gd name="T72" fmla="*/ 2147483647 w 34"/>
              <a:gd name="T73" fmla="*/ 2147483647 h 42"/>
              <a:gd name="T74" fmla="*/ 2147483647 w 34"/>
              <a:gd name="T75" fmla="*/ 2147483647 h 42"/>
              <a:gd name="T76" fmla="*/ 2147483647 w 34"/>
              <a:gd name="T77" fmla="*/ 2147483647 h 42"/>
              <a:gd name="T78" fmla="*/ 2147483647 w 34"/>
              <a:gd name="T79" fmla="*/ 2147483647 h 42"/>
              <a:gd name="T80" fmla="*/ 2147483647 w 34"/>
              <a:gd name="T81" fmla="*/ 2147483647 h 42"/>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4"/>
              <a:gd name="T124" fmla="*/ 0 h 42"/>
              <a:gd name="T125" fmla="*/ 34 w 34"/>
              <a:gd name="T126" fmla="*/ 42 h 42"/>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4" h="42">
                <a:moveTo>
                  <a:pt x="6" y="11"/>
                </a:moveTo>
                <a:lnTo>
                  <a:pt x="5" y="15"/>
                </a:lnTo>
                <a:lnTo>
                  <a:pt x="3" y="18"/>
                </a:lnTo>
                <a:lnTo>
                  <a:pt x="2" y="23"/>
                </a:lnTo>
                <a:lnTo>
                  <a:pt x="0" y="27"/>
                </a:lnTo>
                <a:lnTo>
                  <a:pt x="0" y="32"/>
                </a:lnTo>
                <a:lnTo>
                  <a:pt x="2" y="34"/>
                </a:lnTo>
                <a:lnTo>
                  <a:pt x="5" y="37"/>
                </a:lnTo>
                <a:lnTo>
                  <a:pt x="8" y="40"/>
                </a:lnTo>
                <a:lnTo>
                  <a:pt x="11" y="40"/>
                </a:lnTo>
                <a:lnTo>
                  <a:pt x="14" y="42"/>
                </a:lnTo>
                <a:lnTo>
                  <a:pt x="17" y="42"/>
                </a:lnTo>
                <a:lnTo>
                  <a:pt x="18" y="40"/>
                </a:lnTo>
                <a:lnTo>
                  <a:pt x="21" y="40"/>
                </a:lnTo>
                <a:lnTo>
                  <a:pt x="24" y="39"/>
                </a:lnTo>
                <a:lnTo>
                  <a:pt x="25" y="39"/>
                </a:lnTo>
                <a:lnTo>
                  <a:pt x="28" y="37"/>
                </a:lnTo>
                <a:lnTo>
                  <a:pt x="31" y="36"/>
                </a:lnTo>
                <a:lnTo>
                  <a:pt x="33" y="34"/>
                </a:lnTo>
                <a:lnTo>
                  <a:pt x="33" y="33"/>
                </a:lnTo>
                <a:lnTo>
                  <a:pt x="34" y="30"/>
                </a:lnTo>
                <a:lnTo>
                  <a:pt x="33" y="27"/>
                </a:lnTo>
                <a:lnTo>
                  <a:pt x="33" y="24"/>
                </a:lnTo>
                <a:lnTo>
                  <a:pt x="31" y="21"/>
                </a:lnTo>
                <a:lnTo>
                  <a:pt x="31" y="18"/>
                </a:lnTo>
                <a:lnTo>
                  <a:pt x="31" y="15"/>
                </a:lnTo>
                <a:lnTo>
                  <a:pt x="31" y="12"/>
                </a:lnTo>
                <a:lnTo>
                  <a:pt x="31" y="8"/>
                </a:lnTo>
                <a:lnTo>
                  <a:pt x="30" y="5"/>
                </a:lnTo>
                <a:lnTo>
                  <a:pt x="27" y="2"/>
                </a:lnTo>
                <a:lnTo>
                  <a:pt x="24" y="0"/>
                </a:lnTo>
                <a:lnTo>
                  <a:pt x="20" y="0"/>
                </a:lnTo>
                <a:lnTo>
                  <a:pt x="15" y="2"/>
                </a:lnTo>
                <a:lnTo>
                  <a:pt x="12" y="5"/>
                </a:lnTo>
                <a:lnTo>
                  <a:pt x="9" y="8"/>
                </a:lnTo>
                <a:lnTo>
                  <a:pt x="6" y="11"/>
                </a:lnTo>
                <a:lnTo>
                  <a:pt x="5" y="14"/>
                </a:lnTo>
                <a:lnTo>
                  <a:pt x="3" y="17"/>
                </a:lnTo>
                <a:lnTo>
                  <a:pt x="2" y="20"/>
                </a:lnTo>
                <a:lnTo>
                  <a:pt x="2" y="21"/>
                </a:lnTo>
              </a:path>
            </a:pathLst>
          </a:custGeom>
          <a:solidFill>
            <a:srgbClr val="FFFF00"/>
          </a:solidFill>
          <a:ln w="4763">
            <a:solidFill>
              <a:srgbClr val="990000"/>
            </a:solidFill>
            <a:round/>
            <a:headEnd/>
            <a:tailEnd/>
          </a:ln>
        </p:spPr>
        <p:txBody>
          <a:bodyPr/>
          <a:lstStyle/>
          <a:p>
            <a:endParaRPr lang="en-US"/>
          </a:p>
        </p:txBody>
      </p:sp>
      <p:sp>
        <p:nvSpPr>
          <p:cNvPr id="53260" name="Freeform 11"/>
          <p:cNvSpPr>
            <a:spLocks/>
          </p:cNvSpPr>
          <p:nvPr/>
        </p:nvSpPr>
        <p:spPr bwMode="auto">
          <a:xfrm>
            <a:off x="6332538" y="4830763"/>
            <a:ext cx="42862" cy="85725"/>
          </a:xfrm>
          <a:custGeom>
            <a:avLst/>
            <a:gdLst>
              <a:gd name="T0" fmla="*/ 2147483647 w 30"/>
              <a:gd name="T1" fmla="*/ 2147483647 h 54"/>
              <a:gd name="T2" fmla="*/ 2147483647 w 30"/>
              <a:gd name="T3" fmla="*/ 2147483647 h 54"/>
              <a:gd name="T4" fmla="*/ 2147483647 w 30"/>
              <a:gd name="T5" fmla="*/ 2147483647 h 54"/>
              <a:gd name="T6" fmla="*/ 2147483647 w 30"/>
              <a:gd name="T7" fmla="*/ 2147483647 h 54"/>
              <a:gd name="T8" fmla="*/ 0 w 30"/>
              <a:gd name="T9" fmla="*/ 2147483647 h 54"/>
              <a:gd name="T10" fmla="*/ 0 w 30"/>
              <a:gd name="T11" fmla="*/ 2147483647 h 54"/>
              <a:gd name="T12" fmla="*/ 0 w 30"/>
              <a:gd name="T13" fmla="*/ 2147483647 h 54"/>
              <a:gd name="T14" fmla="*/ 0 w 30"/>
              <a:gd name="T15" fmla="*/ 2147483647 h 54"/>
              <a:gd name="T16" fmla="*/ 2147483647 w 30"/>
              <a:gd name="T17" fmla="*/ 2147483647 h 54"/>
              <a:gd name="T18" fmla="*/ 2147483647 w 30"/>
              <a:gd name="T19" fmla="*/ 2147483647 h 54"/>
              <a:gd name="T20" fmla="*/ 2147483647 w 30"/>
              <a:gd name="T21" fmla="*/ 2147483647 h 54"/>
              <a:gd name="T22" fmla="*/ 2147483647 w 30"/>
              <a:gd name="T23" fmla="*/ 2147483647 h 54"/>
              <a:gd name="T24" fmla="*/ 2147483647 w 30"/>
              <a:gd name="T25" fmla="*/ 2147483647 h 54"/>
              <a:gd name="T26" fmla="*/ 2147483647 w 30"/>
              <a:gd name="T27" fmla="*/ 2147483647 h 54"/>
              <a:gd name="T28" fmla="*/ 2147483647 w 30"/>
              <a:gd name="T29" fmla="*/ 2147483647 h 54"/>
              <a:gd name="T30" fmla="*/ 2147483647 w 30"/>
              <a:gd name="T31" fmla="*/ 2147483647 h 54"/>
              <a:gd name="T32" fmla="*/ 2147483647 w 30"/>
              <a:gd name="T33" fmla="*/ 2147483647 h 54"/>
              <a:gd name="T34" fmla="*/ 2147483647 w 30"/>
              <a:gd name="T35" fmla="*/ 2147483647 h 54"/>
              <a:gd name="T36" fmla="*/ 2147483647 w 30"/>
              <a:gd name="T37" fmla="*/ 2147483647 h 54"/>
              <a:gd name="T38" fmla="*/ 2147483647 w 30"/>
              <a:gd name="T39" fmla="*/ 2147483647 h 54"/>
              <a:gd name="T40" fmla="*/ 2147483647 w 30"/>
              <a:gd name="T41" fmla="*/ 2147483647 h 54"/>
              <a:gd name="T42" fmla="*/ 2147483647 w 30"/>
              <a:gd name="T43" fmla="*/ 2147483647 h 54"/>
              <a:gd name="T44" fmla="*/ 2147483647 w 30"/>
              <a:gd name="T45" fmla="*/ 2147483647 h 54"/>
              <a:gd name="T46" fmla="*/ 2147483647 w 30"/>
              <a:gd name="T47" fmla="*/ 2147483647 h 54"/>
              <a:gd name="T48" fmla="*/ 2147483647 w 30"/>
              <a:gd name="T49" fmla="*/ 2147483647 h 54"/>
              <a:gd name="T50" fmla="*/ 2147483647 w 30"/>
              <a:gd name="T51" fmla="*/ 2147483647 h 54"/>
              <a:gd name="T52" fmla="*/ 2147483647 w 30"/>
              <a:gd name="T53" fmla="*/ 0 h 54"/>
              <a:gd name="T54" fmla="*/ 2147483647 w 30"/>
              <a:gd name="T55" fmla="*/ 2147483647 h 54"/>
              <a:gd name="T56" fmla="*/ 2147483647 w 30"/>
              <a:gd name="T57" fmla="*/ 2147483647 h 54"/>
              <a:gd name="T58" fmla="*/ 2147483647 w 30"/>
              <a:gd name="T59" fmla="*/ 2147483647 h 54"/>
              <a:gd name="T60" fmla="*/ 2147483647 w 30"/>
              <a:gd name="T61" fmla="*/ 2147483647 h 54"/>
              <a:gd name="T62" fmla="*/ 2147483647 w 30"/>
              <a:gd name="T63" fmla="*/ 2147483647 h 54"/>
              <a:gd name="T64" fmla="*/ 2147483647 w 30"/>
              <a:gd name="T65" fmla="*/ 2147483647 h 54"/>
              <a:gd name="T66" fmla="*/ 2147483647 w 30"/>
              <a:gd name="T67" fmla="*/ 2147483647 h 54"/>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30"/>
              <a:gd name="T103" fmla="*/ 0 h 54"/>
              <a:gd name="T104" fmla="*/ 30 w 30"/>
              <a:gd name="T105" fmla="*/ 54 h 54"/>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30" h="54">
                <a:moveTo>
                  <a:pt x="4" y="8"/>
                </a:moveTo>
                <a:lnTo>
                  <a:pt x="3" y="14"/>
                </a:lnTo>
                <a:lnTo>
                  <a:pt x="3" y="18"/>
                </a:lnTo>
                <a:lnTo>
                  <a:pt x="1" y="22"/>
                </a:lnTo>
                <a:lnTo>
                  <a:pt x="0" y="28"/>
                </a:lnTo>
                <a:lnTo>
                  <a:pt x="0" y="33"/>
                </a:lnTo>
                <a:lnTo>
                  <a:pt x="0" y="39"/>
                </a:lnTo>
                <a:lnTo>
                  <a:pt x="0" y="43"/>
                </a:lnTo>
                <a:lnTo>
                  <a:pt x="1" y="48"/>
                </a:lnTo>
                <a:lnTo>
                  <a:pt x="1" y="51"/>
                </a:lnTo>
                <a:lnTo>
                  <a:pt x="3" y="52"/>
                </a:lnTo>
                <a:lnTo>
                  <a:pt x="4" y="54"/>
                </a:lnTo>
                <a:lnTo>
                  <a:pt x="6" y="54"/>
                </a:lnTo>
                <a:lnTo>
                  <a:pt x="7" y="54"/>
                </a:lnTo>
                <a:lnTo>
                  <a:pt x="9" y="54"/>
                </a:lnTo>
                <a:lnTo>
                  <a:pt x="10" y="52"/>
                </a:lnTo>
                <a:lnTo>
                  <a:pt x="12" y="51"/>
                </a:lnTo>
                <a:lnTo>
                  <a:pt x="16" y="45"/>
                </a:lnTo>
                <a:lnTo>
                  <a:pt x="21" y="40"/>
                </a:lnTo>
                <a:lnTo>
                  <a:pt x="24" y="34"/>
                </a:lnTo>
                <a:lnTo>
                  <a:pt x="28" y="28"/>
                </a:lnTo>
                <a:lnTo>
                  <a:pt x="30" y="21"/>
                </a:lnTo>
                <a:lnTo>
                  <a:pt x="30" y="15"/>
                </a:lnTo>
                <a:lnTo>
                  <a:pt x="28" y="9"/>
                </a:lnTo>
                <a:lnTo>
                  <a:pt x="22" y="5"/>
                </a:lnTo>
                <a:lnTo>
                  <a:pt x="19" y="2"/>
                </a:lnTo>
                <a:lnTo>
                  <a:pt x="16" y="0"/>
                </a:lnTo>
                <a:lnTo>
                  <a:pt x="13" y="2"/>
                </a:lnTo>
                <a:lnTo>
                  <a:pt x="10" y="2"/>
                </a:lnTo>
                <a:lnTo>
                  <a:pt x="9" y="3"/>
                </a:lnTo>
                <a:lnTo>
                  <a:pt x="6" y="6"/>
                </a:lnTo>
                <a:lnTo>
                  <a:pt x="4" y="8"/>
                </a:lnTo>
                <a:lnTo>
                  <a:pt x="4" y="11"/>
                </a:lnTo>
                <a:lnTo>
                  <a:pt x="4" y="8"/>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61" name="Freeform 12"/>
          <p:cNvSpPr>
            <a:spLocks/>
          </p:cNvSpPr>
          <p:nvPr/>
        </p:nvSpPr>
        <p:spPr bwMode="auto">
          <a:xfrm>
            <a:off x="6332538" y="4830763"/>
            <a:ext cx="42862" cy="85725"/>
          </a:xfrm>
          <a:custGeom>
            <a:avLst/>
            <a:gdLst>
              <a:gd name="T0" fmla="*/ 2147483647 w 30"/>
              <a:gd name="T1" fmla="*/ 2147483647 h 54"/>
              <a:gd name="T2" fmla="*/ 2147483647 w 30"/>
              <a:gd name="T3" fmla="*/ 2147483647 h 54"/>
              <a:gd name="T4" fmla="*/ 2147483647 w 30"/>
              <a:gd name="T5" fmla="*/ 2147483647 h 54"/>
              <a:gd name="T6" fmla="*/ 2147483647 w 30"/>
              <a:gd name="T7" fmla="*/ 2147483647 h 54"/>
              <a:gd name="T8" fmla="*/ 0 w 30"/>
              <a:gd name="T9" fmla="*/ 2147483647 h 54"/>
              <a:gd name="T10" fmla="*/ 0 w 30"/>
              <a:gd name="T11" fmla="*/ 2147483647 h 54"/>
              <a:gd name="T12" fmla="*/ 0 w 30"/>
              <a:gd name="T13" fmla="*/ 2147483647 h 54"/>
              <a:gd name="T14" fmla="*/ 0 w 30"/>
              <a:gd name="T15" fmla="*/ 2147483647 h 54"/>
              <a:gd name="T16" fmla="*/ 2147483647 w 30"/>
              <a:gd name="T17" fmla="*/ 2147483647 h 54"/>
              <a:gd name="T18" fmla="*/ 2147483647 w 30"/>
              <a:gd name="T19" fmla="*/ 2147483647 h 54"/>
              <a:gd name="T20" fmla="*/ 2147483647 w 30"/>
              <a:gd name="T21" fmla="*/ 2147483647 h 54"/>
              <a:gd name="T22" fmla="*/ 2147483647 w 30"/>
              <a:gd name="T23" fmla="*/ 2147483647 h 54"/>
              <a:gd name="T24" fmla="*/ 2147483647 w 30"/>
              <a:gd name="T25" fmla="*/ 2147483647 h 54"/>
              <a:gd name="T26" fmla="*/ 2147483647 w 30"/>
              <a:gd name="T27" fmla="*/ 2147483647 h 54"/>
              <a:gd name="T28" fmla="*/ 2147483647 w 30"/>
              <a:gd name="T29" fmla="*/ 2147483647 h 54"/>
              <a:gd name="T30" fmla="*/ 2147483647 w 30"/>
              <a:gd name="T31" fmla="*/ 2147483647 h 54"/>
              <a:gd name="T32" fmla="*/ 2147483647 w 30"/>
              <a:gd name="T33" fmla="*/ 2147483647 h 54"/>
              <a:gd name="T34" fmla="*/ 2147483647 w 30"/>
              <a:gd name="T35" fmla="*/ 2147483647 h 54"/>
              <a:gd name="T36" fmla="*/ 2147483647 w 30"/>
              <a:gd name="T37" fmla="*/ 2147483647 h 54"/>
              <a:gd name="T38" fmla="*/ 2147483647 w 30"/>
              <a:gd name="T39" fmla="*/ 2147483647 h 54"/>
              <a:gd name="T40" fmla="*/ 2147483647 w 30"/>
              <a:gd name="T41" fmla="*/ 2147483647 h 54"/>
              <a:gd name="T42" fmla="*/ 2147483647 w 30"/>
              <a:gd name="T43" fmla="*/ 2147483647 h 54"/>
              <a:gd name="T44" fmla="*/ 2147483647 w 30"/>
              <a:gd name="T45" fmla="*/ 2147483647 h 54"/>
              <a:gd name="T46" fmla="*/ 2147483647 w 30"/>
              <a:gd name="T47" fmla="*/ 2147483647 h 54"/>
              <a:gd name="T48" fmla="*/ 2147483647 w 30"/>
              <a:gd name="T49" fmla="*/ 2147483647 h 54"/>
              <a:gd name="T50" fmla="*/ 2147483647 w 30"/>
              <a:gd name="T51" fmla="*/ 2147483647 h 54"/>
              <a:gd name="T52" fmla="*/ 2147483647 w 30"/>
              <a:gd name="T53" fmla="*/ 0 h 54"/>
              <a:gd name="T54" fmla="*/ 2147483647 w 30"/>
              <a:gd name="T55" fmla="*/ 2147483647 h 54"/>
              <a:gd name="T56" fmla="*/ 2147483647 w 30"/>
              <a:gd name="T57" fmla="*/ 2147483647 h 54"/>
              <a:gd name="T58" fmla="*/ 2147483647 w 30"/>
              <a:gd name="T59" fmla="*/ 2147483647 h 54"/>
              <a:gd name="T60" fmla="*/ 2147483647 w 30"/>
              <a:gd name="T61" fmla="*/ 2147483647 h 54"/>
              <a:gd name="T62" fmla="*/ 2147483647 w 30"/>
              <a:gd name="T63" fmla="*/ 2147483647 h 54"/>
              <a:gd name="T64" fmla="*/ 2147483647 w 30"/>
              <a:gd name="T65" fmla="*/ 2147483647 h 54"/>
              <a:gd name="T66" fmla="*/ 2147483647 w 30"/>
              <a:gd name="T67" fmla="*/ 2147483647 h 54"/>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30"/>
              <a:gd name="T103" fmla="*/ 0 h 54"/>
              <a:gd name="T104" fmla="*/ 30 w 30"/>
              <a:gd name="T105" fmla="*/ 54 h 54"/>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30" h="54">
                <a:moveTo>
                  <a:pt x="4" y="8"/>
                </a:moveTo>
                <a:lnTo>
                  <a:pt x="3" y="14"/>
                </a:lnTo>
                <a:lnTo>
                  <a:pt x="3" y="18"/>
                </a:lnTo>
                <a:lnTo>
                  <a:pt x="1" y="22"/>
                </a:lnTo>
                <a:lnTo>
                  <a:pt x="0" y="28"/>
                </a:lnTo>
                <a:lnTo>
                  <a:pt x="0" y="33"/>
                </a:lnTo>
                <a:lnTo>
                  <a:pt x="0" y="39"/>
                </a:lnTo>
                <a:lnTo>
                  <a:pt x="0" y="43"/>
                </a:lnTo>
                <a:lnTo>
                  <a:pt x="1" y="48"/>
                </a:lnTo>
                <a:lnTo>
                  <a:pt x="1" y="51"/>
                </a:lnTo>
                <a:lnTo>
                  <a:pt x="3" y="52"/>
                </a:lnTo>
                <a:lnTo>
                  <a:pt x="4" y="54"/>
                </a:lnTo>
                <a:lnTo>
                  <a:pt x="6" y="54"/>
                </a:lnTo>
                <a:lnTo>
                  <a:pt x="7" y="54"/>
                </a:lnTo>
                <a:lnTo>
                  <a:pt x="9" y="54"/>
                </a:lnTo>
                <a:lnTo>
                  <a:pt x="10" y="52"/>
                </a:lnTo>
                <a:lnTo>
                  <a:pt x="12" y="51"/>
                </a:lnTo>
                <a:lnTo>
                  <a:pt x="16" y="45"/>
                </a:lnTo>
                <a:lnTo>
                  <a:pt x="21" y="40"/>
                </a:lnTo>
                <a:lnTo>
                  <a:pt x="24" y="34"/>
                </a:lnTo>
                <a:lnTo>
                  <a:pt x="28" y="28"/>
                </a:lnTo>
                <a:lnTo>
                  <a:pt x="30" y="21"/>
                </a:lnTo>
                <a:lnTo>
                  <a:pt x="30" y="15"/>
                </a:lnTo>
                <a:lnTo>
                  <a:pt x="28" y="9"/>
                </a:lnTo>
                <a:lnTo>
                  <a:pt x="22" y="5"/>
                </a:lnTo>
                <a:lnTo>
                  <a:pt x="19" y="2"/>
                </a:lnTo>
                <a:lnTo>
                  <a:pt x="16" y="0"/>
                </a:lnTo>
                <a:lnTo>
                  <a:pt x="13" y="2"/>
                </a:lnTo>
                <a:lnTo>
                  <a:pt x="10" y="2"/>
                </a:lnTo>
                <a:lnTo>
                  <a:pt x="9" y="3"/>
                </a:lnTo>
                <a:lnTo>
                  <a:pt x="6" y="6"/>
                </a:lnTo>
                <a:lnTo>
                  <a:pt x="4" y="8"/>
                </a:lnTo>
                <a:lnTo>
                  <a:pt x="4" y="11"/>
                </a:lnTo>
                <a:lnTo>
                  <a:pt x="4" y="8"/>
                </a:lnTo>
              </a:path>
            </a:pathLst>
          </a:custGeom>
          <a:solidFill>
            <a:srgbClr val="FFFF00"/>
          </a:solidFill>
          <a:ln w="1588">
            <a:solidFill>
              <a:srgbClr val="990000"/>
            </a:solidFill>
            <a:round/>
            <a:headEnd/>
            <a:tailEnd/>
          </a:ln>
        </p:spPr>
        <p:txBody>
          <a:bodyPr/>
          <a:lstStyle/>
          <a:p>
            <a:endParaRPr lang="en-US"/>
          </a:p>
        </p:txBody>
      </p:sp>
      <p:sp>
        <p:nvSpPr>
          <p:cNvPr id="53262" name="Freeform 13"/>
          <p:cNvSpPr>
            <a:spLocks/>
          </p:cNvSpPr>
          <p:nvPr/>
        </p:nvSpPr>
        <p:spPr bwMode="auto">
          <a:xfrm>
            <a:off x="6332538" y="4830763"/>
            <a:ext cx="42862" cy="85725"/>
          </a:xfrm>
          <a:custGeom>
            <a:avLst/>
            <a:gdLst>
              <a:gd name="T0" fmla="*/ 2147483647 w 30"/>
              <a:gd name="T1" fmla="*/ 2147483647 h 54"/>
              <a:gd name="T2" fmla="*/ 2147483647 w 30"/>
              <a:gd name="T3" fmla="*/ 2147483647 h 54"/>
              <a:gd name="T4" fmla="*/ 2147483647 w 30"/>
              <a:gd name="T5" fmla="*/ 2147483647 h 54"/>
              <a:gd name="T6" fmla="*/ 2147483647 w 30"/>
              <a:gd name="T7" fmla="*/ 2147483647 h 54"/>
              <a:gd name="T8" fmla="*/ 0 w 30"/>
              <a:gd name="T9" fmla="*/ 2147483647 h 54"/>
              <a:gd name="T10" fmla="*/ 0 w 30"/>
              <a:gd name="T11" fmla="*/ 2147483647 h 54"/>
              <a:gd name="T12" fmla="*/ 0 w 30"/>
              <a:gd name="T13" fmla="*/ 2147483647 h 54"/>
              <a:gd name="T14" fmla="*/ 0 w 30"/>
              <a:gd name="T15" fmla="*/ 2147483647 h 54"/>
              <a:gd name="T16" fmla="*/ 2147483647 w 30"/>
              <a:gd name="T17" fmla="*/ 2147483647 h 54"/>
              <a:gd name="T18" fmla="*/ 2147483647 w 30"/>
              <a:gd name="T19" fmla="*/ 2147483647 h 54"/>
              <a:gd name="T20" fmla="*/ 2147483647 w 30"/>
              <a:gd name="T21" fmla="*/ 2147483647 h 54"/>
              <a:gd name="T22" fmla="*/ 2147483647 w 30"/>
              <a:gd name="T23" fmla="*/ 2147483647 h 54"/>
              <a:gd name="T24" fmla="*/ 2147483647 w 30"/>
              <a:gd name="T25" fmla="*/ 2147483647 h 54"/>
              <a:gd name="T26" fmla="*/ 2147483647 w 30"/>
              <a:gd name="T27" fmla="*/ 2147483647 h 54"/>
              <a:gd name="T28" fmla="*/ 2147483647 w 30"/>
              <a:gd name="T29" fmla="*/ 2147483647 h 54"/>
              <a:gd name="T30" fmla="*/ 2147483647 w 30"/>
              <a:gd name="T31" fmla="*/ 2147483647 h 54"/>
              <a:gd name="T32" fmla="*/ 2147483647 w 30"/>
              <a:gd name="T33" fmla="*/ 2147483647 h 54"/>
              <a:gd name="T34" fmla="*/ 2147483647 w 30"/>
              <a:gd name="T35" fmla="*/ 2147483647 h 54"/>
              <a:gd name="T36" fmla="*/ 2147483647 w 30"/>
              <a:gd name="T37" fmla="*/ 2147483647 h 54"/>
              <a:gd name="T38" fmla="*/ 2147483647 w 30"/>
              <a:gd name="T39" fmla="*/ 2147483647 h 54"/>
              <a:gd name="T40" fmla="*/ 2147483647 w 30"/>
              <a:gd name="T41" fmla="*/ 2147483647 h 54"/>
              <a:gd name="T42" fmla="*/ 2147483647 w 30"/>
              <a:gd name="T43" fmla="*/ 2147483647 h 54"/>
              <a:gd name="T44" fmla="*/ 2147483647 w 30"/>
              <a:gd name="T45" fmla="*/ 2147483647 h 54"/>
              <a:gd name="T46" fmla="*/ 2147483647 w 30"/>
              <a:gd name="T47" fmla="*/ 2147483647 h 54"/>
              <a:gd name="T48" fmla="*/ 2147483647 w 30"/>
              <a:gd name="T49" fmla="*/ 2147483647 h 54"/>
              <a:gd name="T50" fmla="*/ 2147483647 w 30"/>
              <a:gd name="T51" fmla="*/ 2147483647 h 54"/>
              <a:gd name="T52" fmla="*/ 2147483647 w 30"/>
              <a:gd name="T53" fmla="*/ 0 h 54"/>
              <a:gd name="T54" fmla="*/ 2147483647 w 30"/>
              <a:gd name="T55" fmla="*/ 2147483647 h 54"/>
              <a:gd name="T56" fmla="*/ 2147483647 w 30"/>
              <a:gd name="T57" fmla="*/ 2147483647 h 54"/>
              <a:gd name="T58" fmla="*/ 2147483647 w 30"/>
              <a:gd name="T59" fmla="*/ 2147483647 h 54"/>
              <a:gd name="T60" fmla="*/ 2147483647 w 30"/>
              <a:gd name="T61" fmla="*/ 2147483647 h 54"/>
              <a:gd name="T62" fmla="*/ 2147483647 w 30"/>
              <a:gd name="T63" fmla="*/ 2147483647 h 54"/>
              <a:gd name="T64" fmla="*/ 2147483647 w 30"/>
              <a:gd name="T65" fmla="*/ 2147483647 h 5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0"/>
              <a:gd name="T100" fmla="*/ 0 h 54"/>
              <a:gd name="T101" fmla="*/ 30 w 30"/>
              <a:gd name="T102" fmla="*/ 54 h 54"/>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0" h="54">
                <a:moveTo>
                  <a:pt x="4" y="8"/>
                </a:moveTo>
                <a:lnTo>
                  <a:pt x="3" y="14"/>
                </a:lnTo>
                <a:lnTo>
                  <a:pt x="3" y="18"/>
                </a:lnTo>
                <a:lnTo>
                  <a:pt x="1" y="22"/>
                </a:lnTo>
                <a:lnTo>
                  <a:pt x="0" y="28"/>
                </a:lnTo>
                <a:lnTo>
                  <a:pt x="0" y="33"/>
                </a:lnTo>
                <a:lnTo>
                  <a:pt x="0" y="39"/>
                </a:lnTo>
                <a:lnTo>
                  <a:pt x="0" y="43"/>
                </a:lnTo>
                <a:lnTo>
                  <a:pt x="1" y="48"/>
                </a:lnTo>
                <a:lnTo>
                  <a:pt x="1" y="51"/>
                </a:lnTo>
                <a:lnTo>
                  <a:pt x="3" y="52"/>
                </a:lnTo>
                <a:lnTo>
                  <a:pt x="4" y="54"/>
                </a:lnTo>
                <a:lnTo>
                  <a:pt x="6" y="54"/>
                </a:lnTo>
                <a:lnTo>
                  <a:pt x="7" y="54"/>
                </a:lnTo>
                <a:lnTo>
                  <a:pt x="9" y="54"/>
                </a:lnTo>
                <a:lnTo>
                  <a:pt x="10" y="52"/>
                </a:lnTo>
                <a:lnTo>
                  <a:pt x="12" y="51"/>
                </a:lnTo>
                <a:lnTo>
                  <a:pt x="16" y="45"/>
                </a:lnTo>
                <a:lnTo>
                  <a:pt x="21" y="40"/>
                </a:lnTo>
                <a:lnTo>
                  <a:pt x="24" y="34"/>
                </a:lnTo>
                <a:lnTo>
                  <a:pt x="28" y="28"/>
                </a:lnTo>
                <a:lnTo>
                  <a:pt x="30" y="21"/>
                </a:lnTo>
                <a:lnTo>
                  <a:pt x="30" y="15"/>
                </a:lnTo>
                <a:lnTo>
                  <a:pt x="28" y="9"/>
                </a:lnTo>
                <a:lnTo>
                  <a:pt x="22" y="5"/>
                </a:lnTo>
                <a:lnTo>
                  <a:pt x="19" y="2"/>
                </a:lnTo>
                <a:lnTo>
                  <a:pt x="16" y="0"/>
                </a:lnTo>
                <a:lnTo>
                  <a:pt x="13" y="2"/>
                </a:lnTo>
                <a:lnTo>
                  <a:pt x="10" y="2"/>
                </a:lnTo>
                <a:lnTo>
                  <a:pt x="9" y="3"/>
                </a:lnTo>
                <a:lnTo>
                  <a:pt x="6" y="6"/>
                </a:lnTo>
                <a:lnTo>
                  <a:pt x="4" y="8"/>
                </a:lnTo>
                <a:lnTo>
                  <a:pt x="4" y="11"/>
                </a:lnTo>
              </a:path>
            </a:pathLst>
          </a:custGeom>
          <a:solidFill>
            <a:srgbClr val="FFFF00"/>
          </a:solidFill>
          <a:ln w="4763">
            <a:solidFill>
              <a:srgbClr val="990000"/>
            </a:solidFill>
            <a:round/>
            <a:headEnd/>
            <a:tailEnd/>
          </a:ln>
        </p:spPr>
        <p:txBody>
          <a:bodyPr/>
          <a:lstStyle/>
          <a:p>
            <a:endParaRPr lang="en-US"/>
          </a:p>
        </p:txBody>
      </p:sp>
      <p:sp>
        <p:nvSpPr>
          <p:cNvPr id="53263" name="Freeform 14"/>
          <p:cNvSpPr>
            <a:spLocks/>
          </p:cNvSpPr>
          <p:nvPr/>
        </p:nvSpPr>
        <p:spPr bwMode="auto">
          <a:xfrm>
            <a:off x="6350000" y="4913313"/>
            <a:ext cx="65088" cy="68262"/>
          </a:xfrm>
          <a:custGeom>
            <a:avLst/>
            <a:gdLst>
              <a:gd name="T0" fmla="*/ 0 w 46"/>
              <a:gd name="T1" fmla="*/ 2147483647 h 43"/>
              <a:gd name="T2" fmla="*/ 2147483647 w 46"/>
              <a:gd name="T3" fmla="*/ 2147483647 h 43"/>
              <a:gd name="T4" fmla="*/ 2147483647 w 46"/>
              <a:gd name="T5" fmla="*/ 2147483647 h 43"/>
              <a:gd name="T6" fmla="*/ 2147483647 w 46"/>
              <a:gd name="T7" fmla="*/ 2147483647 h 43"/>
              <a:gd name="T8" fmla="*/ 2147483647 w 46"/>
              <a:gd name="T9" fmla="*/ 2147483647 h 43"/>
              <a:gd name="T10" fmla="*/ 2147483647 w 46"/>
              <a:gd name="T11" fmla="*/ 2147483647 h 43"/>
              <a:gd name="T12" fmla="*/ 2147483647 w 46"/>
              <a:gd name="T13" fmla="*/ 2147483647 h 43"/>
              <a:gd name="T14" fmla="*/ 2147483647 w 46"/>
              <a:gd name="T15" fmla="*/ 2147483647 h 43"/>
              <a:gd name="T16" fmla="*/ 2147483647 w 46"/>
              <a:gd name="T17" fmla="*/ 2147483647 h 43"/>
              <a:gd name="T18" fmla="*/ 2147483647 w 46"/>
              <a:gd name="T19" fmla="*/ 2147483647 h 43"/>
              <a:gd name="T20" fmla="*/ 2147483647 w 46"/>
              <a:gd name="T21" fmla="*/ 2147483647 h 43"/>
              <a:gd name="T22" fmla="*/ 2147483647 w 46"/>
              <a:gd name="T23" fmla="*/ 2147483647 h 43"/>
              <a:gd name="T24" fmla="*/ 2147483647 w 46"/>
              <a:gd name="T25" fmla="*/ 2147483647 h 43"/>
              <a:gd name="T26" fmla="*/ 2147483647 w 46"/>
              <a:gd name="T27" fmla="*/ 2147483647 h 43"/>
              <a:gd name="T28" fmla="*/ 2147483647 w 46"/>
              <a:gd name="T29" fmla="*/ 2147483647 h 43"/>
              <a:gd name="T30" fmla="*/ 2147483647 w 46"/>
              <a:gd name="T31" fmla="*/ 2147483647 h 43"/>
              <a:gd name="T32" fmla="*/ 2147483647 w 46"/>
              <a:gd name="T33" fmla="*/ 2147483647 h 43"/>
              <a:gd name="T34" fmla="*/ 2147483647 w 46"/>
              <a:gd name="T35" fmla="*/ 2147483647 h 43"/>
              <a:gd name="T36" fmla="*/ 2147483647 w 46"/>
              <a:gd name="T37" fmla="*/ 2147483647 h 43"/>
              <a:gd name="T38" fmla="*/ 2147483647 w 46"/>
              <a:gd name="T39" fmla="*/ 2147483647 h 43"/>
              <a:gd name="T40" fmla="*/ 2147483647 w 46"/>
              <a:gd name="T41" fmla="*/ 2147483647 h 43"/>
              <a:gd name="T42" fmla="*/ 2147483647 w 46"/>
              <a:gd name="T43" fmla="*/ 2147483647 h 43"/>
              <a:gd name="T44" fmla="*/ 2147483647 w 46"/>
              <a:gd name="T45" fmla="*/ 2147483647 h 43"/>
              <a:gd name="T46" fmla="*/ 2147483647 w 46"/>
              <a:gd name="T47" fmla="*/ 2147483647 h 43"/>
              <a:gd name="T48" fmla="*/ 2147483647 w 46"/>
              <a:gd name="T49" fmla="*/ 2147483647 h 43"/>
              <a:gd name="T50" fmla="*/ 2147483647 w 46"/>
              <a:gd name="T51" fmla="*/ 2147483647 h 43"/>
              <a:gd name="T52" fmla="*/ 2147483647 w 46"/>
              <a:gd name="T53" fmla="*/ 2147483647 h 43"/>
              <a:gd name="T54" fmla="*/ 2147483647 w 46"/>
              <a:gd name="T55" fmla="*/ 0 h 43"/>
              <a:gd name="T56" fmla="*/ 2147483647 w 46"/>
              <a:gd name="T57" fmla="*/ 0 h 43"/>
              <a:gd name="T58" fmla="*/ 2147483647 w 46"/>
              <a:gd name="T59" fmla="*/ 2147483647 h 43"/>
              <a:gd name="T60" fmla="*/ 2147483647 w 46"/>
              <a:gd name="T61" fmla="*/ 2147483647 h 43"/>
              <a:gd name="T62" fmla="*/ 2147483647 w 46"/>
              <a:gd name="T63" fmla="*/ 2147483647 h 4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46"/>
              <a:gd name="T97" fmla="*/ 0 h 43"/>
              <a:gd name="T98" fmla="*/ 46 w 46"/>
              <a:gd name="T99" fmla="*/ 43 h 43"/>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46" h="43">
                <a:moveTo>
                  <a:pt x="0" y="13"/>
                </a:moveTo>
                <a:lnTo>
                  <a:pt x="0" y="15"/>
                </a:lnTo>
                <a:lnTo>
                  <a:pt x="0" y="16"/>
                </a:lnTo>
                <a:lnTo>
                  <a:pt x="1" y="18"/>
                </a:lnTo>
                <a:lnTo>
                  <a:pt x="1" y="19"/>
                </a:lnTo>
                <a:lnTo>
                  <a:pt x="3" y="21"/>
                </a:lnTo>
                <a:lnTo>
                  <a:pt x="3" y="22"/>
                </a:lnTo>
                <a:lnTo>
                  <a:pt x="3" y="24"/>
                </a:lnTo>
                <a:lnTo>
                  <a:pt x="4" y="24"/>
                </a:lnTo>
                <a:lnTo>
                  <a:pt x="4" y="22"/>
                </a:lnTo>
                <a:lnTo>
                  <a:pt x="4" y="25"/>
                </a:lnTo>
                <a:lnTo>
                  <a:pt x="4" y="28"/>
                </a:lnTo>
                <a:lnTo>
                  <a:pt x="4" y="31"/>
                </a:lnTo>
                <a:lnTo>
                  <a:pt x="4" y="34"/>
                </a:lnTo>
                <a:lnTo>
                  <a:pt x="6" y="37"/>
                </a:lnTo>
                <a:lnTo>
                  <a:pt x="7" y="39"/>
                </a:lnTo>
                <a:lnTo>
                  <a:pt x="9" y="42"/>
                </a:lnTo>
                <a:lnTo>
                  <a:pt x="10" y="42"/>
                </a:lnTo>
                <a:lnTo>
                  <a:pt x="12" y="43"/>
                </a:lnTo>
                <a:lnTo>
                  <a:pt x="13" y="42"/>
                </a:lnTo>
                <a:lnTo>
                  <a:pt x="15" y="42"/>
                </a:lnTo>
                <a:lnTo>
                  <a:pt x="16" y="42"/>
                </a:lnTo>
                <a:lnTo>
                  <a:pt x="18" y="40"/>
                </a:lnTo>
                <a:lnTo>
                  <a:pt x="20" y="39"/>
                </a:lnTo>
                <a:lnTo>
                  <a:pt x="22" y="37"/>
                </a:lnTo>
                <a:lnTo>
                  <a:pt x="23" y="36"/>
                </a:lnTo>
                <a:lnTo>
                  <a:pt x="26" y="34"/>
                </a:lnTo>
                <a:lnTo>
                  <a:pt x="29" y="31"/>
                </a:lnTo>
                <a:lnTo>
                  <a:pt x="32" y="30"/>
                </a:lnTo>
                <a:lnTo>
                  <a:pt x="35" y="28"/>
                </a:lnTo>
                <a:lnTo>
                  <a:pt x="38" y="28"/>
                </a:lnTo>
                <a:lnTo>
                  <a:pt x="40" y="27"/>
                </a:lnTo>
                <a:lnTo>
                  <a:pt x="41" y="25"/>
                </a:lnTo>
                <a:lnTo>
                  <a:pt x="43" y="24"/>
                </a:lnTo>
                <a:lnTo>
                  <a:pt x="44" y="21"/>
                </a:lnTo>
                <a:lnTo>
                  <a:pt x="46" y="18"/>
                </a:lnTo>
                <a:lnTo>
                  <a:pt x="44" y="15"/>
                </a:lnTo>
                <a:lnTo>
                  <a:pt x="43" y="13"/>
                </a:lnTo>
                <a:lnTo>
                  <a:pt x="41" y="10"/>
                </a:lnTo>
                <a:lnTo>
                  <a:pt x="38" y="9"/>
                </a:lnTo>
                <a:lnTo>
                  <a:pt x="35" y="7"/>
                </a:lnTo>
                <a:lnTo>
                  <a:pt x="32" y="7"/>
                </a:lnTo>
                <a:lnTo>
                  <a:pt x="29" y="6"/>
                </a:lnTo>
                <a:lnTo>
                  <a:pt x="28" y="6"/>
                </a:lnTo>
                <a:lnTo>
                  <a:pt x="25" y="5"/>
                </a:lnTo>
                <a:lnTo>
                  <a:pt x="23" y="3"/>
                </a:lnTo>
                <a:lnTo>
                  <a:pt x="20" y="3"/>
                </a:lnTo>
                <a:lnTo>
                  <a:pt x="19" y="2"/>
                </a:lnTo>
                <a:lnTo>
                  <a:pt x="16" y="0"/>
                </a:lnTo>
                <a:lnTo>
                  <a:pt x="15" y="0"/>
                </a:lnTo>
                <a:lnTo>
                  <a:pt x="12" y="0"/>
                </a:lnTo>
                <a:lnTo>
                  <a:pt x="9" y="0"/>
                </a:lnTo>
                <a:lnTo>
                  <a:pt x="7" y="2"/>
                </a:lnTo>
                <a:lnTo>
                  <a:pt x="4" y="3"/>
                </a:lnTo>
                <a:lnTo>
                  <a:pt x="3" y="6"/>
                </a:lnTo>
                <a:lnTo>
                  <a:pt x="1" y="7"/>
                </a:lnTo>
                <a:lnTo>
                  <a:pt x="1" y="10"/>
                </a:lnTo>
                <a:lnTo>
                  <a:pt x="0" y="13"/>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64" name="Freeform 15"/>
          <p:cNvSpPr>
            <a:spLocks/>
          </p:cNvSpPr>
          <p:nvPr/>
        </p:nvSpPr>
        <p:spPr bwMode="auto">
          <a:xfrm>
            <a:off x="6350000" y="4913313"/>
            <a:ext cx="65088" cy="68262"/>
          </a:xfrm>
          <a:custGeom>
            <a:avLst/>
            <a:gdLst>
              <a:gd name="T0" fmla="*/ 0 w 46"/>
              <a:gd name="T1" fmla="*/ 2147483647 h 43"/>
              <a:gd name="T2" fmla="*/ 2147483647 w 46"/>
              <a:gd name="T3" fmla="*/ 2147483647 h 43"/>
              <a:gd name="T4" fmla="*/ 2147483647 w 46"/>
              <a:gd name="T5" fmla="*/ 2147483647 h 43"/>
              <a:gd name="T6" fmla="*/ 2147483647 w 46"/>
              <a:gd name="T7" fmla="*/ 2147483647 h 43"/>
              <a:gd name="T8" fmla="*/ 2147483647 w 46"/>
              <a:gd name="T9" fmla="*/ 2147483647 h 43"/>
              <a:gd name="T10" fmla="*/ 2147483647 w 46"/>
              <a:gd name="T11" fmla="*/ 2147483647 h 43"/>
              <a:gd name="T12" fmla="*/ 2147483647 w 46"/>
              <a:gd name="T13" fmla="*/ 2147483647 h 43"/>
              <a:gd name="T14" fmla="*/ 2147483647 w 46"/>
              <a:gd name="T15" fmla="*/ 2147483647 h 43"/>
              <a:gd name="T16" fmla="*/ 2147483647 w 46"/>
              <a:gd name="T17" fmla="*/ 2147483647 h 43"/>
              <a:gd name="T18" fmla="*/ 2147483647 w 46"/>
              <a:gd name="T19" fmla="*/ 2147483647 h 43"/>
              <a:gd name="T20" fmla="*/ 2147483647 w 46"/>
              <a:gd name="T21" fmla="*/ 2147483647 h 43"/>
              <a:gd name="T22" fmla="*/ 2147483647 w 46"/>
              <a:gd name="T23" fmla="*/ 2147483647 h 43"/>
              <a:gd name="T24" fmla="*/ 2147483647 w 46"/>
              <a:gd name="T25" fmla="*/ 2147483647 h 43"/>
              <a:gd name="T26" fmla="*/ 2147483647 w 46"/>
              <a:gd name="T27" fmla="*/ 2147483647 h 43"/>
              <a:gd name="T28" fmla="*/ 2147483647 w 46"/>
              <a:gd name="T29" fmla="*/ 2147483647 h 43"/>
              <a:gd name="T30" fmla="*/ 2147483647 w 46"/>
              <a:gd name="T31" fmla="*/ 2147483647 h 43"/>
              <a:gd name="T32" fmla="*/ 2147483647 w 46"/>
              <a:gd name="T33" fmla="*/ 2147483647 h 43"/>
              <a:gd name="T34" fmla="*/ 2147483647 w 46"/>
              <a:gd name="T35" fmla="*/ 2147483647 h 43"/>
              <a:gd name="T36" fmla="*/ 2147483647 w 46"/>
              <a:gd name="T37" fmla="*/ 2147483647 h 43"/>
              <a:gd name="T38" fmla="*/ 2147483647 w 46"/>
              <a:gd name="T39" fmla="*/ 2147483647 h 43"/>
              <a:gd name="T40" fmla="*/ 2147483647 w 46"/>
              <a:gd name="T41" fmla="*/ 2147483647 h 43"/>
              <a:gd name="T42" fmla="*/ 2147483647 w 46"/>
              <a:gd name="T43" fmla="*/ 2147483647 h 43"/>
              <a:gd name="T44" fmla="*/ 2147483647 w 46"/>
              <a:gd name="T45" fmla="*/ 2147483647 h 43"/>
              <a:gd name="T46" fmla="*/ 2147483647 w 46"/>
              <a:gd name="T47" fmla="*/ 2147483647 h 43"/>
              <a:gd name="T48" fmla="*/ 2147483647 w 46"/>
              <a:gd name="T49" fmla="*/ 2147483647 h 43"/>
              <a:gd name="T50" fmla="*/ 2147483647 w 46"/>
              <a:gd name="T51" fmla="*/ 2147483647 h 43"/>
              <a:gd name="T52" fmla="*/ 2147483647 w 46"/>
              <a:gd name="T53" fmla="*/ 2147483647 h 43"/>
              <a:gd name="T54" fmla="*/ 2147483647 w 46"/>
              <a:gd name="T55" fmla="*/ 0 h 43"/>
              <a:gd name="T56" fmla="*/ 2147483647 w 46"/>
              <a:gd name="T57" fmla="*/ 0 h 43"/>
              <a:gd name="T58" fmla="*/ 2147483647 w 46"/>
              <a:gd name="T59" fmla="*/ 2147483647 h 43"/>
              <a:gd name="T60" fmla="*/ 2147483647 w 46"/>
              <a:gd name="T61" fmla="*/ 2147483647 h 43"/>
              <a:gd name="T62" fmla="*/ 2147483647 w 46"/>
              <a:gd name="T63" fmla="*/ 2147483647 h 4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46"/>
              <a:gd name="T97" fmla="*/ 0 h 43"/>
              <a:gd name="T98" fmla="*/ 46 w 46"/>
              <a:gd name="T99" fmla="*/ 43 h 43"/>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46" h="43">
                <a:moveTo>
                  <a:pt x="0" y="13"/>
                </a:moveTo>
                <a:lnTo>
                  <a:pt x="0" y="15"/>
                </a:lnTo>
                <a:lnTo>
                  <a:pt x="0" y="16"/>
                </a:lnTo>
                <a:lnTo>
                  <a:pt x="1" y="18"/>
                </a:lnTo>
                <a:lnTo>
                  <a:pt x="1" y="19"/>
                </a:lnTo>
                <a:lnTo>
                  <a:pt x="3" y="21"/>
                </a:lnTo>
                <a:lnTo>
                  <a:pt x="3" y="22"/>
                </a:lnTo>
                <a:lnTo>
                  <a:pt x="3" y="24"/>
                </a:lnTo>
                <a:lnTo>
                  <a:pt x="4" y="24"/>
                </a:lnTo>
                <a:lnTo>
                  <a:pt x="4" y="22"/>
                </a:lnTo>
                <a:lnTo>
                  <a:pt x="4" y="25"/>
                </a:lnTo>
                <a:lnTo>
                  <a:pt x="4" y="28"/>
                </a:lnTo>
                <a:lnTo>
                  <a:pt x="4" y="31"/>
                </a:lnTo>
                <a:lnTo>
                  <a:pt x="4" y="34"/>
                </a:lnTo>
                <a:lnTo>
                  <a:pt x="6" y="37"/>
                </a:lnTo>
                <a:lnTo>
                  <a:pt x="7" y="39"/>
                </a:lnTo>
                <a:lnTo>
                  <a:pt x="9" y="42"/>
                </a:lnTo>
                <a:lnTo>
                  <a:pt x="10" y="42"/>
                </a:lnTo>
                <a:lnTo>
                  <a:pt x="12" y="43"/>
                </a:lnTo>
                <a:lnTo>
                  <a:pt x="13" y="42"/>
                </a:lnTo>
                <a:lnTo>
                  <a:pt x="15" y="42"/>
                </a:lnTo>
                <a:lnTo>
                  <a:pt x="16" y="42"/>
                </a:lnTo>
                <a:lnTo>
                  <a:pt x="18" y="40"/>
                </a:lnTo>
                <a:lnTo>
                  <a:pt x="20" y="39"/>
                </a:lnTo>
                <a:lnTo>
                  <a:pt x="22" y="37"/>
                </a:lnTo>
                <a:lnTo>
                  <a:pt x="23" y="36"/>
                </a:lnTo>
                <a:lnTo>
                  <a:pt x="26" y="34"/>
                </a:lnTo>
                <a:lnTo>
                  <a:pt x="29" y="31"/>
                </a:lnTo>
                <a:lnTo>
                  <a:pt x="32" y="30"/>
                </a:lnTo>
                <a:lnTo>
                  <a:pt x="35" y="28"/>
                </a:lnTo>
                <a:lnTo>
                  <a:pt x="38" y="28"/>
                </a:lnTo>
                <a:lnTo>
                  <a:pt x="40" y="27"/>
                </a:lnTo>
                <a:lnTo>
                  <a:pt x="41" y="25"/>
                </a:lnTo>
                <a:lnTo>
                  <a:pt x="43" y="24"/>
                </a:lnTo>
                <a:lnTo>
                  <a:pt x="44" y="21"/>
                </a:lnTo>
                <a:lnTo>
                  <a:pt x="46" y="18"/>
                </a:lnTo>
                <a:lnTo>
                  <a:pt x="44" y="15"/>
                </a:lnTo>
                <a:lnTo>
                  <a:pt x="43" y="13"/>
                </a:lnTo>
                <a:lnTo>
                  <a:pt x="41" y="10"/>
                </a:lnTo>
                <a:lnTo>
                  <a:pt x="38" y="9"/>
                </a:lnTo>
                <a:lnTo>
                  <a:pt x="35" y="7"/>
                </a:lnTo>
                <a:lnTo>
                  <a:pt x="32" y="7"/>
                </a:lnTo>
                <a:lnTo>
                  <a:pt x="29" y="6"/>
                </a:lnTo>
                <a:lnTo>
                  <a:pt x="28" y="6"/>
                </a:lnTo>
                <a:lnTo>
                  <a:pt x="25" y="5"/>
                </a:lnTo>
                <a:lnTo>
                  <a:pt x="23" y="3"/>
                </a:lnTo>
                <a:lnTo>
                  <a:pt x="20" y="3"/>
                </a:lnTo>
                <a:lnTo>
                  <a:pt x="19" y="2"/>
                </a:lnTo>
                <a:lnTo>
                  <a:pt x="16" y="0"/>
                </a:lnTo>
                <a:lnTo>
                  <a:pt x="15" y="0"/>
                </a:lnTo>
                <a:lnTo>
                  <a:pt x="12" y="0"/>
                </a:lnTo>
                <a:lnTo>
                  <a:pt x="9" y="0"/>
                </a:lnTo>
                <a:lnTo>
                  <a:pt x="7" y="2"/>
                </a:lnTo>
                <a:lnTo>
                  <a:pt x="4" y="3"/>
                </a:lnTo>
                <a:lnTo>
                  <a:pt x="3" y="6"/>
                </a:lnTo>
                <a:lnTo>
                  <a:pt x="1" y="7"/>
                </a:lnTo>
                <a:lnTo>
                  <a:pt x="1" y="10"/>
                </a:lnTo>
                <a:lnTo>
                  <a:pt x="0" y="13"/>
                </a:lnTo>
              </a:path>
            </a:pathLst>
          </a:custGeom>
          <a:solidFill>
            <a:srgbClr val="FFFF00"/>
          </a:solidFill>
          <a:ln w="4763">
            <a:solidFill>
              <a:srgbClr val="990000"/>
            </a:solidFill>
            <a:round/>
            <a:headEnd/>
            <a:tailEnd/>
          </a:ln>
        </p:spPr>
        <p:txBody>
          <a:bodyPr/>
          <a:lstStyle/>
          <a:p>
            <a:endParaRPr lang="en-US"/>
          </a:p>
        </p:txBody>
      </p:sp>
      <p:sp>
        <p:nvSpPr>
          <p:cNvPr id="53265" name="Freeform 16"/>
          <p:cNvSpPr>
            <a:spLocks/>
          </p:cNvSpPr>
          <p:nvPr/>
        </p:nvSpPr>
        <p:spPr bwMode="auto">
          <a:xfrm>
            <a:off x="6369050" y="4833938"/>
            <a:ext cx="76200" cy="79375"/>
          </a:xfrm>
          <a:custGeom>
            <a:avLst/>
            <a:gdLst>
              <a:gd name="T0" fmla="*/ 2147483647 w 55"/>
              <a:gd name="T1" fmla="*/ 2147483647 h 50"/>
              <a:gd name="T2" fmla="*/ 2147483647 w 55"/>
              <a:gd name="T3" fmla="*/ 2147483647 h 50"/>
              <a:gd name="T4" fmla="*/ 2147483647 w 55"/>
              <a:gd name="T5" fmla="*/ 2147483647 h 50"/>
              <a:gd name="T6" fmla="*/ 2147483647 w 55"/>
              <a:gd name="T7" fmla="*/ 2147483647 h 50"/>
              <a:gd name="T8" fmla="*/ 2147483647 w 55"/>
              <a:gd name="T9" fmla="*/ 2147483647 h 50"/>
              <a:gd name="T10" fmla="*/ 2147483647 w 55"/>
              <a:gd name="T11" fmla="*/ 2147483647 h 50"/>
              <a:gd name="T12" fmla="*/ 2147483647 w 55"/>
              <a:gd name="T13" fmla="*/ 2147483647 h 50"/>
              <a:gd name="T14" fmla="*/ 0 w 55"/>
              <a:gd name="T15" fmla="*/ 2147483647 h 50"/>
              <a:gd name="T16" fmla="*/ 2147483647 w 55"/>
              <a:gd name="T17" fmla="*/ 2147483647 h 50"/>
              <a:gd name="T18" fmla="*/ 2147483647 w 55"/>
              <a:gd name="T19" fmla="*/ 2147483647 h 50"/>
              <a:gd name="T20" fmla="*/ 2147483647 w 55"/>
              <a:gd name="T21" fmla="*/ 2147483647 h 50"/>
              <a:gd name="T22" fmla="*/ 2147483647 w 55"/>
              <a:gd name="T23" fmla="*/ 2147483647 h 50"/>
              <a:gd name="T24" fmla="*/ 2147483647 w 55"/>
              <a:gd name="T25" fmla="*/ 2147483647 h 50"/>
              <a:gd name="T26" fmla="*/ 2147483647 w 55"/>
              <a:gd name="T27" fmla="*/ 2147483647 h 50"/>
              <a:gd name="T28" fmla="*/ 2147483647 w 55"/>
              <a:gd name="T29" fmla="*/ 2147483647 h 50"/>
              <a:gd name="T30" fmla="*/ 2147483647 w 55"/>
              <a:gd name="T31" fmla="*/ 2147483647 h 50"/>
              <a:gd name="T32" fmla="*/ 2147483647 w 55"/>
              <a:gd name="T33" fmla="*/ 2147483647 h 50"/>
              <a:gd name="T34" fmla="*/ 2147483647 w 55"/>
              <a:gd name="T35" fmla="*/ 2147483647 h 50"/>
              <a:gd name="T36" fmla="*/ 2147483647 w 55"/>
              <a:gd name="T37" fmla="*/ 2147483647 h 50"/>
              <a:gd name="T38" fmla="*/ 2147483647 w 55"/>
              <a:gd name="T39" fmla="*/ 2147483647 h 50"/>
              <a:gd name="T40" fmla="*/ 2147483647 w 55"/>
              <a:gd name="T41" fmla="*/ 2147483647 h 50"/>
              <a:gd name="T42" fmla="*/ 2147483647 w 55"/>
              <a:gd name="T43" fmla="*/ 2147483647 h 50"/>
              <a:gd name="T44" fmla="*/ 2147483647 w 55"/>
              <a:gd name="T45" fmla="*/ 2147483647 h 50"/>
              <a:gd name="T46" fmla="*/ 2147483647 w 55"/>
              <a:gd name="T47" fmla="*/ 2147483647 h 50"/>
              <a:gd name="T48" fmla="*/ 2147483647 w 55"/>
              <a:gd name="T49" fmla="*/ 2147483647 h 50"/>
              <a:gd name="T50" fmla="*/ 2147483647 w 55"/>
              <a:gd name="T51" fmla="*/ 2147483647 h 50"/>
              <a:gd name="T52" fmla="*/ 2147483647 w 55"/>
              <a:gd name="T53" fmla="*/ 2147483647 h 50"/>
              <a:gd name="T54" fmla="*/ 2147483647 w 55"/>
              <a:gd name="T55" fmla="*/ 2147483647 h 50"/>
              <a:gd name="T56" fmla="*/ 2147483647 w 55"/>
              <a:gd name="T57" fmla="*/ 2147483647 h 50"/>
              <a:gd name="T58" fmla="*/ 2147483647 w 55"/>
              <a:gd name="T59" fmla="*/ 2147483647 h 50"/>
              <a:gd name="T60" fmla="*/ 2147483647 w 55"/>
              <a:gd name="T61" fmla="*/ 2147483647 h 50"/>
              <a:gd name="T62" fmla="*/ 2147483647 w 55"/>
              <a:gd name="T63" fmla="*/ 2147483647 h 50"/>
              <a:gd name="T64" fmla="*/ 2147483647 w 55"/>
              <a:gd name="T65" fmla="*/ 2147483647 h 50"/>
              <a:gd name="T66" fmla="*/ 2147483647 w 55"/>
              <a:gd name="T67" fmla="*/ 0 h 50"/>
              <a:gd name="T68" fmla="*/ 2147483647 w 55"/>
              <a:gd name="T69" fmla="*/ 0 h 50"/>
              <a:gd name="T70" fmla="*/ 2147483647 w 55"/>
              <a:gd name="T71" fmla="*/ 2147483647 h 50"/>
              <a:gd name="T72" fmla="*/ 2147483647 w 55"/>
              <a:gd name="T73" fmla="*/ 2147483647 h 50"/>
              <a:gd name="T74" fmla="*/ 2147483647 w 55"/>
              <a:gd name="T75" fmla="*/ 2147483647 h 50"/>
              <a:gd name="T76" fmla="*/ 2147483647 w 55"/>
              <a:gd name="T77" fmla="*/ 2147483647 h 50"/>
              <a:gd name="T78" fmla="*/ 2147483647 w 55"/>
              <a:gd name="T79" fmla="*/ 2147483647 h 50"/>
              <a:gd name="T80" fmla="*/ 2147483647 w 55"/>
              <a:gd name="T81" fmla="*/ 2147483647 h 5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5"/>
              <a:gd name="T124" fmla="*/ 0 h 50"/>
              <a:gd name="T125" fmla="*/ 55 w 55"/>
              <a:gd name="T126" fmla="*/ 50 h 50"/>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5" h="50">
                <a:moveTo>
                  <a:pt x="15" y="22"/>
                </a:moveTo>
                <a:lnTo>
                  <a:pt x="12" y="26"/>
                </a:lnTo>
                <a:lnTo>
                  <a:pt x="9" y="29"/>
                </a:lnTo>
                <a:lnTo>
                  <a:pt x="6" y="31"/>
                </a:lnTo>
                <a:lnTo>
                  <a:pt x="5" y="34"/>
                </a:lnTo>
                <a:lnTo>
                  <a:pt x="2" y="35"/>
                </a:lnTo>
                <a:lnTo>
                  <a:pt x="2" y="38"/>
                </a:lnTo>
                <a:lnTo>
                  <a:pt x="0" y="40"/>
                </a:lnTo>
                <a:lnTo>
                  <a:pt x="2" y="43"/>
                </a:lnTo>
                <a:lnTo>
                  <a:pt x="5" y="46"/>
                </a:lnTo>
                <a:lnTo>
                  <a:pt x="7" y="49"/>
                </a:lnTo>
                <a:lnTo>
                  <a:pt x="10" y="50"/>
                </a:lnTo>
                <a:lnTo>
                  <a:pt x="15" y="50"/>
                </a:lnTo>
                <a:lnTo>
                  <a:pt x="19" y="50"/>
                </a:lnTo>
                <a:lnTo>
                  <a:pt x="22" y="50"/>
                </a:lnTo>
                <a:lnTo>
                  <a:pt x="27" y="49"/>
                </a:lnTo>
                <a:lnTo>
                  <a:pt x="30" y="47"/>
                </a:lnTo>
                <a:lnTo>
                  <a:pt x="34" y="46"/>
                </a:lnTo>
                <a:lnTo>
                  <a:pt x="39" y="43"/>
                </a:lnTo>
                <a:lnTo>
                  <a:pt x="42" y="41"/>
                </a:lnTo>
                <a:lnTo>
                  <a:pt x="46" y="38"/>
                </a:lnTo>
                <a:lnTo>
                  <a:pt x="50" y="35"/>
                </a:lnTo>
                <a:lnTo>
                  <a:pt x="53" y="32"/>
                </a:lnTo>
                <a:lnTo>
                  <a:pt x="55" y="28"/>
                </a:lnTo>
                <a:lnTo>
                  <a:pt x="55" y="23"/>
                </a:lnTo>
                <a:lnTo>
                  <a:pt x="55" y="20"/>
                </a:lnTo>
                <a:lnTo>
                  <a:pt x="53" y="17"/>
                </a:lnTo>
                <a:lnTo>
                  <a:pt x="53" y="13"/>
                </a:lnTo>
                <a:lnTo>
                  <a:pt x="52" y="10"/>
                </a:lnTo>
                <a:lnTo>
                  <a:pt x="50" y="7"/>
                </a:lnTo>
                <a:lnTo>
                  <a:pt x="47" y="6"/>
                </a:lnTo>
                <a:lnTo>
                  <a:pt x="46" y="3"/>
                </a:lnTo>
                <a:lnTo>
                  <a:pt x="43" y="1"/>
                </a:lnTo>
                <a:lnTo>
                  <a:pt x="39" y="0"/>
                </a:lnTo>
                <a:lnTo>
                  <a:pt x="33" y="0"/>
                </a:lnTo>
                <a:lnTo>
                  <a:pt x="30" y="1"/>
                </a:lnTo>
                <a:lnTo>
                  <a:pt x="25" y="3"/>
                </a:lnTo>
                <a:lnTo>
                  <a:pt x="21" y="7"/>
                </a:lnTo>
                <a:lnTo>
                  <a:pt x="18" y="12"/>
                </a:lnTo>
                <a:lnTo>
                  <a:pt x="16" y="16"/>
                </a:lnTo>
                <a:lnTo>
                  <a:pt x="15" y="22"/>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66" name="Freeform 17"/>
          <p:cNvSpPr>
            <a:spLocks/>
          </p:cNvSpPr>
          <p:nvPr/>
        </p:nvSpPr>
        <p:spPr bwMode="auto">
          <a:xfrm>
            <a:off x="6369050" y="4833938"/>
            <a:ext cx="76200" cy="79375"/>
          </a:xfrm>
          <a:custGeom>
            <a:avLst/>
            <a:gdLst>
              <a:gd name="T0" fmla="*/ 2147483647 w 55"/>
              <a:gd name="T1" fmla="*/ 2147483647 h 50"/>
              <a:gd name="T2" fmla="*/ 2147483647 w 55"/>
              <a:gd name="T3" fmla="*/ 2147483647 h 50"/>
              <a:gd name="T4" fmla="*/ 2147483647 w 55"/>
              <a:gd name="T5" fmla="*/ 2147483647 h 50"/>
              <a:gd name="T6" fmla="*/ 2147483647 w 55"/>
              <a:gd name="T7" fmla="*/ 2147483647 h 50"/>
              <a:gd name="T8" fmla="*/ 2147483647 w 55"/>
              <a:gd name="T9" fmla="*/ 2147483647 h 50"/>
              <a:gd name="T10" fmla="*/ 2147483647 w 55"/>
              <a:gd name="T11" fmla="*/ 2147483647 h 50"/>
              <a:gd name="T12" fmla="*/ 2147483647 w 55"/>
              <a:gd name="T13" fmla="*/ 2147483647 h 50"/>
              <a:gd name="T14" fmla="*/ 0 w 55"/>
              <a:gd name="T15" fmla="*/ 2147483647 h 50"/>
              <a:gd name="T16" fmla="*/ 2147483647 w 55"/>
              <a:gd name="T17" fmla="*/ 2147483647 h 50"/>
              <a:gd name="T18" fmla="*/ 2147483647 w 55"/>
              <a:gd name="T19" fmla="*/ 2147483647 h 50"/>
              <a:gd name="T20" fmla="*/ 2147483647 w 55"/>
              <a:gd name="T21" fmla="*/ 2147483647 h 50"/>
              <a:gd name="T22" fmla="*/ 2147483647 w 55"/>
              <a:gd name="T23" fmla="*/ 2147483647 h 50"/>
              <a:gd name="T24" fmla="*/ 2147483647 w 55"/>
              <a:gd name="T25" fmla="*/ 2147483647 h 50"/>
              <a:gd name="T26" fmla="*/ 2147483647 w 55"/>
              <a:gd name="T27" fmla="*/ 2147483647 h 50"/>
              <a:gd name="T28" fmla="*/ 2147483647 w 55"/>
              <a:gd name="T29" fmla="*/ 2147483647 h 50"/>
              <a:gd name="T30" fmla="*/ 2147483647 w 55"/>
              <a:gd name="T31" fmla="*/ 2147483647 h 50"/>
              <a:gd name="T32" fmla="*/ 2147483647 w 55"/>
              <a:gd name="T33" fmla="*/ 2147483647 h 50"/>
              <a:gd name="T34" fmla="*/ 2147483647 w 55"/>
              <a:gd name="T35" fmla="*/ 2147483647 h 50"/>
              <a:gd name="T36" fmla="*/ 2147483647 w 55"/>
              <a:gd name="T37" fmla="*/ 2147483647 h 50"/>
              <a:gd name="T38" fmla="*/ 2147483647 w 55"/>
              <a:gd name="T39" fmla="*/ 2147483647 h 50"/>
              <a:gd name="T40" fmla="*/ 2147483647 w 55"/>
              <a:gd name="T41" fmla="*/ 2147483647 h 50"/>
              <a:gd name="T42" fmla="*/ 2147483647 w 55"/>
              <a:gd name="T43" fmla="*/ 2147483647 h 50"/>
              <a:gd name="T44" fmla="*/ 2147483647 w 55"/>
              <a:gd name="T45" fmla="*/ 2147483647 h 50"/>
              <a:gd name="T46" fmla="*/ 2147483647 w 55"/>
              <a:gd name="T47" fmla="*/ 2147483647 h 50"/>
              <a:gd name="T48" fmla="*/ 2147483647 w 55"/>
              <a:gd name="T49" fmla="*/ 2147483647 h 50"/>
              <a:gd name="T50" fmla="*/ 2147483647 w 55"/>
              <a:gd name="T51" fmla="*/ 2147483647 h 50"/>
              <a:gd name="T52" fmla="*/ 2147483647 w 55"/>
              <a:gd name="T53" fmla="*/ 2147483647 h 50"/>
              <a:gd name="T54" fmla="*/ 2147483647 w 55"/>
              <a:gd name="T55" fmla="*/ 2147483647 h 50"/>
              <a:gd name="T56" fmla="*/ 2147483647 w 55"/>
              <a:gd name="T57" fmla="*/ 2147483647 h 50"/>
              <a:gd name="T58" fmla="*/ 2147483647 w 55"/>
              <a:gd name="T59" fmla="*/ 2147483647 h 50"/>
              <a:gd name="T60" fmla="*/ 2147483647 w 55"/>
              <a:gd name="T61" fmla="*/ 2147483647 h 50"/>
              <a:gd name="T62" fmla="*/ 2147483647 w 55"/>
              <a:gd name="T63" fmla="*/ 2147483647 h 50"/>
              <a:gd name="T64" fmla="*/ 2147483647 w 55"/>
              <a:gd name="T65" fmla="*/ 2147483647 h 50"/>
              <a:gd name="T66" fmla="*/ 2147483647 w 55"/>
              <a:gd name="T67" fmla="*/ 0 h 50"/>
              <a:gd name="T68" fmla="*/ 2147483647 w 55"/>
              <a:gd name="T69" fmla="*/ 0 h 50"/>
              <a:gd name="T70" fmla="*/ 2147483647 w 55"/>
              <a:gd name="T71" fmla="*/ 2147483647 h 50"/>
              <a:gd name="T72" fmla="*/ 2147483647 w 55"/>
              <a:gd name="T73" fmla="*/ 2147483647 h 50"/>
              <a:gd name="T74" fmla="*/ 2147483647 w 55"/>
              <a:gd name="T75" fmla="*/ 2147483647 h 50"/>
              <a:gd name="T76" fmla="*/ 2147483647 w 55"/>
              <a:gd name="T77" fmla="*/ 2147483647 h 50"/>
              <a:gd name="T78" fmla="*/ 2147483647 w 55"/>
              <a:gd name="T79" fmla="*/ 2147483647 h 50"/>
              <a:gd name="T80" fmla="*/ 2147483647 w 55"/>
              <a:gd name="T81" fmla="*/ 2147483647 h 5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5"/>
              <a:gd name="T124" fmla="*/ 0 h 50"/>
              <a:gd name="T125" fmla="*/ 55 w 55"/>
              <a:gd name="T126" fmla="*/ 50 h 50"/>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5" h="50">
                <a:moveTo>
                  <a:pt x="15" y="22"/>
                </a:moveTo>
                <a:lnTo>
                  <a:pt x="12" y="26"/>
                </a:lnTo>
                <a:lnTo>
                  <a:pt x="9" y="29"/>
                </a:lnTo>
                <a:lnTo>
                  <a:pt x="6" y="31"/>
                </a:lnTo>
                <a:lnTo>
                  <a:pt x="5" y="34"/>
                </a:lnTo>
                <a:lnTo>
                  <a:pt x="2" y="35"/>
                </a:lnTo>
                <a:lnTo>
                  <a:pt x="2" y="38"/>
                </a:lnTo>
                <a:lnTo>
                  <a:pt x="0" y="40"/>
                </a:lnTo>
                <a:lnTo>
                  <a:pt x="2" y="43"/>
                </a:lnTo>
                <a:lnTo>
                  <a:pt x="5" y="46"/>
                </a:lnTo>
                <a:lnTo>
                  <a:pt x="7" y="49"/>
                </a:lnTo>
                <a:lnTo>
                  <a:pt x="10" y="50"/>
                </a:lnTo>
                <a:lnTo>
                  <a:pt x="15" y="50"/>
                </a:lnTo>
                <a:lnTo>
                  <a:pt x="19" y="50"/>
                </a:lnTo>
                <a:lnTo>
                  <a:pt x="22" y="50"/>
                </a:lnTo>
                <a:lnTo>
                  <a:pt x="27" y="49"/>
                </a:lnTo>
                <a:lnTo>
                  <a:pt x="30" y="47"/>
                </a:lnTo>
                <a:lnTo>
                  <a:pt x="34" y="46"/>
                </a:lnTo>
                <a:lnTo>
                  <a:pt x="39" y="43"/>
                </a:lnTo>
                <a:lnTo>
                  <a:pt x="42" y="41"/>
                </a:lnTo>
                <a:lnTo>
                  <a:pt x="46" y="38"/>
                </a:lnTo>
                <a:lnTo>
                  <a:pt x="50" y="35"/>
                </a:lnTo>
                <a:lnTo>
                  <a:pt x="53" y="32"/>
                </a:lnTo>
                <a:lnTo>
                  <a:pt x="55" y="28"/>
                </a:lnTo>
                <a:lnTo>
                  <a:pt x="55" y="23"/>
                </a:lnTo>
                <a:lnTo>
                  <a:pt x="55" y="20"/>
                </a:lnTo>
                <a:lnTo>
                  <a:pt x="53" y="17"/>
                </a:lnTo>
                <a:lnTo>
                  <a:pt x="53" y="13"/>
                </a:lnTo>
                <a:lnTo>
                  <a:pt x="52" y="10"/>
                </a:lnTo>
                <a:lnTo>
                  <a:pt x="50" y="7"/>
                </a:lnTo>
                <a:lnTo>
                  <a:pt x="47" y="6"/>
                </a:lnTo>
                <a:lnTo>
                  <a:pt x="46" y="3"/>
                </a:lnTo>
                <a:lnTo>
                  <a:pt x="43" y="1"/>
                </a:lnTo>
                <a:lnTo>
                  <a:pt x="39" y="0"/>
                </a:lnTo>
                <a:lnTo>
                  <a:pt x="33" y="0"/>
                </a:lnTo>
                <a:lnTo>
                  <a:pt x="30" y="1"/>
                </a:lnTo>
                <a:lnTo>
                  <a:pt x="25" y="3"/>
                </a:lnTo>
                <a:lnTo>
                  <a:pt x="21" y="7"/>
                </a:lnTo>
                <a:lnTo>
                  <a:pt x="18" y="12"/>
                </a:lnTo>
                <a:lnTo>
                  <a:pt x="16" y="16"/>
                </a:lnTo>
                <a:lnTo>
                  <a:pt x="15" y="22"/>
                </a:lnTo>
              </a:path>
            </a:pathLst>
          </a:custGeom>
          <a:solidFill>
            <a:srgbClr val="FFFF00"/>
          </a:solidFill>
          <a:ln w="1588">
            <a:solidFill>
              <a:srgbClr val="990000"/>
            </a:solidFill>
            <a:round/>
            <a:headEnd/>
            <a:tailEnd/>
          </a:ln>
        </p:spPr>
        <p:txBody>
          <a:bodyPr/>
          <a:lstStyle/>
          <a:p>
            <a:endParaRPr lang="en-US"/>
          </a:p>
        </p:txBody>
      </p:sp>
      <p:sp>
        <p:nvSpPr>
          <p:cNvPr id="53267" name="Freeform 18"/>
          <p:cNvSpPr>
            <a:spLocks/>
          </p:cNvSpPr>
          <p:nvPr/>
        </p:nvSpPr>
        <p:spPr bwMode="auto">
          <a:xfrm>
            <a:off x="6369050" y="4833938"/>
            <a:ext cx="76200" cy="79375"/>
          </a:xfrm>
          <a:custGeom>
            <a:avLst/>
            <a:gdLst>
              <a:gd name="T0" fmla="*/ 2147483647 w 55"/>
              <a:gd name="T1" fmla="*/ 2147483647 h 50"/>
              <a:gd name="T2" fmla="*/ 2147483647 w 55"/>
              <a:gd name="T3" fmla="*/ 2147483647 h 50"/>
              <a:gd name="T4" fmla="*/ 2147483647 w 55"/>
              <a:gd name="T5" fmla="*/ 2147483647 h 50"/>
              <a:gd name="T6" fmla="*/ 2147483647 w 55"/>
              <a:gd name="T7" fmla="*/ 2147483647 h 50"/>
              <a:gd name="T8" fmla="*/ 2147483647 w 55"/>
              <a:gd name="T9" fmla="*/ 2147483647 h 50"/>
              <a:gd name="T10" fmla="*/ 2147483647 w 55"/>
              <a:gd name="T11" fmla="*/ 2147483647 h 50"/>
              <a:gd name="T12" fmla="*/ 2147483647 w 55"/>
              <a:gd name="T13" fmla="*/ 2147483647 h 50"/>
              <a:gd name="T14" fmla="*/ 0 w 55"/>
              <a:gd name="T15" fmla="*/ 2147483647 h 50"/>
              <a:gd name="T16" fmla="*/ 2147483647 w 55"/>
              <a:gd name="T17" fmla="*/ 2147483647 h 50"/>
              <a:gd name="T18" fmla="*/ 2147483647 w 55"/>
              <a:gd name="T19" fmla="*/ 2147483647 h 50"/>
              <a:gd name="T20" fmla="*/ 2147483647 w 55"/>
              <a:gd name="T21" fmla="*/ 2147483647 h 50"/>
              <a:gd name="T22" fmla="*/ 2147483647 w 55"/>
              <a:gd name="T23" fmla="*/ 2147483647 h 50"/>
              <a:gd name="T24" fmla="*/ 2147483647 w 55"/>
              <a:gd name="T25" fmla="*/ 2147483647 h 50"/>
              <a:gd name="T26" fmla="*/ 2147483647 w 55"/>
              <a:gd name="T27" fmla="*/ 2147483647 h 50"/>
              <a:gd name="T28" fmla="*/ 2147483647 w 55"/>
              <a:gd name="T29" fmla="*/ 2147483647 h 50"/>
              <a:gd name="T30" fmla="*/ 2147483647 w 55"/>
              <a:gd name="T31" fmla="*/ 2147483647 h 50"/>
              <a:gd name="T32" fmla="*/ 2147483647 w 55"/>
              <a:gd name="T33" fmla="*/ 2147483647 h 50"/>
              <a:gd name="T34" fmla="*/ 2147483647 w 55"/>
              <a:gd name="T35" fmla="*/ 2147483647 h 50"/>
              <a:gd name="T36" fmla="*/ 2147483647 w 55"/>
              <a:gd name="T37" fmla="*/ 2147483647 h 50"/>
              <a:gd name="T38" fmla="*/ 2147483647 w 55"/>
              <a:gd name="T39" fmla="*/ 2147483647 h 50"/>
              <a:gd name="T40" fmla="*/ 2147483647 w 55"/>
              <a:gd name="T41" fmla="*/ 2147483647 h 50"/>
              <a:gd name="T42" fmla="*/ 2147483647 w 55"/>
              <a:gd name="T43" fmla="*/ 2147483647 h 50"/>
              <a:gd name="T44" fmla="*/ 2147483647 w 55"/>
              <a:gd name="T45" fmla="*/ 2147483647 h 50"/>
              <a:gd name="T46" fmla="*/ 2147483647 w 55"/>
              <a:gd name="T47" fmla="*/ 2147483647 h 50"/>
              <a:gd name="T48" fmla="*/ 2147483647 w 55"/>
              <a:gd name="T49" fmla="*/ 2147483647 h 50"/>
              <a:gd name="T50" fmla="*/ 2147483647 w 55"/>
              <a:gd name="T51" fmla="*/ 2147483647 h 50"/>
              <a:gd name="T52" fmla="*/ 2147483647 w 55"/>
              <a:gd name="T53" fmla="*/ 2147483647 h 50"/>
              <a:gd name="T54" fmla="*/ 2147483647 w 55"/>
              <a:gd name="T55" fmla="*/ 2147483647 h 50"/>
              <a:gd name="T56" fmla="*/ 2147483647 w 55"/>
              <a:gd name="T57" fmla="*/ 2147483647 h 50"/>
              <a:gd name="T58" fmla="*/ 2147483647 w 55"/>
              <a:gd name="T59" fmla="*/ 2147483647 h 50"/>
              <a:gd name="T60" fmla="*/ 2147483647 w 55"/>
              <a:gd name="T61" fmla="*/ 2147483647 h 50"/>
              <a:gd name="T62" fmla="*/ 2147483647 w 55"/>
              <a:gd name="T63" fmla="*/ 2147483647 h 50"/>
              <a:gd name="T64" fmla="*/ 2147483647 w 55"/>
              <a:gd name="T65" fmla="*/ 2147483647 h 50"/>
              <a:gd name="T66" fmla="*/ 2147483647 w 55"/>
              <a:gd name="T67" fmla="*/ 0 h 50"/>
              <a:gd name="T68" fmla="*/ 2147483647 w 55"/>
              <a:gd name="T69" fmla="*/ 0 h 50"/>
              <a:gd name="T70" fmla="*/ 2147483647 w 55"/>
              <a:gd name="T71" fmla="*/ 2147483647 h 50"/>
              <a:gd name="T72" fmla="*/ 2147483647 w 55"/>
              <a:gd name="T73" fmla="*/ 2147483647 h 50"/>
              <a:gd name="T74" fmla="*/ 2147483647 w 55"/>
              <a:gd name="T75" fmla="*/ 2147483647 h 50"/>
              <a:gd name="T76" fmla="*/ 2147483647 w 55"/>
              <a:gd name="T77" fmla="*/ 2147483647 h 50"/>
              <a:gd name="T78" fmla="*/ 2147483647 w 55"/>
              <a:gd name="T79" fmla="*/ 2147483647 h 50"/>
              <a:gd name="T80" fmla="*/ 2147483647 w 55"/>
              <a:gd name="T81" fmla="*/ 2147483647 h 5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5"/>
              <a:gd name="T124" fmla="*/ 0 h 50"/>
              <a:gd name="T125" fmla="*/ 55 w 55"/>
              <a:gd name="T126" fmla="*/ 50 h 50"/>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5" h="50">
                <a:moveTo>
                  <a:pt x="15" y="22"/>
                </a:moveTo>
                <a:lnTo>
                  <a:pt x="12" y="26"/>
                </a:lnTo>
                <a:lnTo>
                  <a:pt x="9" y="29"/>
                </a:lnTo>
                <a:lnTo>
                  <a:pt x="6" y="31"/>
                </a:lnTo>
                <a:lnTo>
                  <a:pt x="5" y="34"/>
                </a:lnTo>
                <a:lnTo>
                  <a:pt x="2" y="35"/>
                </a:lnTo>
                <a:lnTo>
                  <a:pt x="2" y="38"/>
                </a:lnTo>
                <a:lnTo>
                  <a:pt x="0" y="40"/>
                </a:lnTo>
                <a:lnTo>
                  <a:pt x="2" y="43"/>
                </a:lnTo>
                <a:lnTo>
                  <a:pt x="5" y="46"/>
                </a:lnTo>
                <a:lnTo>
                  <a:pt x="7" y="49"/>
                </a:lnTo>
                <a:lnTo>
                  <a:pt x="10" y="50"/>
                </a:lnTo>
                <a:lnTo>
                  <a:pt x="15" y="50"/>
                </a:lnTo>
                <a:lnTo>
                  <a:pt x="19" y="50"/>
                </a:lnTo>
                <a:lnTo>
                  <a:pt x="22" y="50"/>
                </a:lnTo>
                <a:lnTo>
                  <a:pt x="27" y="49"/>
                </a:lnTo>
                <a:lnTo>
                  <a:pt x="30" y="47"/>
                </a:lnTo>
                <a:lnTo>
                  <a:pt x="34" y="46"/>
                </a:lnTo>
                <a:lnTo>
                  <a:pt x="39" y="43"/>
                </a:lnTo>
                <a:lnTo>
                  <a:pt x="42" y="41"/>
                </a:lnTo>
                <a:lnTo>
                  <a:pt x="46" y="38"/>
                </a:lnTo>
                <a:lnTo>
                  <a:pt x="50" y="35"/>
                </a:lnTo>
                <a:lnTo>
                  <a:pt x="53" y="32"/>
                </a:lnTo>
                <a:lnTo>
                  <a:pt x="55" y="28"/>
                </a:lnTo>
                <a:lnTo>
                  <a:pt x="55" y="23"/>
                </a:lnTo>
                <a:lnTo>
                  <a:pt x="55" y="20"/>
                </a:lnTo>
                <a:lnTo>
                  <a:pt x="53" y="17"/>
                </a:lnTo>
                <a:lnTo>
                  <a:pt x="53" y="13"/>
                </a:lnTo>
                <a:lnTo>
                  <a:pt x="52" y="10"/>
                </a:lnTo>
                <a:lnTo>
                  <a:pt x="50" y="7"/>
                </a:lnTo>
                <a:lnTo>
                  <a:pt x="47" y="6"/>
                </a:lnTo>
                <a:lnTo>
                  <a:pt x="46" y="3"/>
                </a:lnTo>
                <a:lnTo>
                  <a:pt x="43" y="1"/>
                </a:lnTo>
                <a:lnTo>
                  <a:pt x="39" y="0"/>
                </a:lnTo>
                <a:lnTo>
                  <a:pt x="33" y="0"/>
                </a:lnTo>
                <a:lnTo>
                  <a:pt x="30" y="1"/>
                </a:lnTo>
                <a:lnTo>
                  <a:pt x="25" y="3"/>
                </a:lnTo>
                <a:lnTo>
                  <a:pt x="21" y="7"/>
                </a:lnTo>
                <a:lnTo>
                  <a:pt x="18" y="12"/>
                </a:lnTo>
                <a:lnTo>
                  <a:pt x="16" y="16"/>
                </a:lnTo>
                <a:lnTo>
                  <a:pt x="15" y="22"/>
                </a:lnTo>
              </a:path>
            </a:pathLst>
          </a:custGeom>
          <a:solidFill>
            <a:srgbClr val="FFFF00"/>
          </a:solidFill>
          <a:ln w="4763">
            <a:solidFill>
              <a:srgbClr val="990000"/>
            </a:solidFill>
            <a:round/>
            <a:headEnd/>
            <a:tailEnd/>
          </a:ln>
        </p:spPr>
        <p:txBody>
          <a:bodyPr/>
          <a:lstStyle/>
          <a:p>
            <a:endParaRPr lang="en-US"/>
          </a:p>
        </p:txBody>
      </p:sp>
      <p:sp>
        <p:nvSpPr>
          <p:cNvPr id="53268" name="Freeform 19"/>
          <p:cNvSpPr>
            <a:spLocks/>
          </p:cNvSpPr>
          <p:nvPr/>
        </p:nvSpPr>
        <p:spPr bwMode="auto">
          <a:xfrm>
            <a:off x="6338888" y="4756150"/>
            <a:ext cx="95250" cy="79375"/>
          </a:xfrm>
          <a:custGeom>
            <a:avLst/>
            <a:gdLst>
              <a:gd name="T0" fmla="*/ 2147483647 w 68"/>
              <a:gd name="T1" fmla="*/ 2147483647 h 50"/>
              <a:gd name="T2" fmla="*/ 2147483647 w 68"/>
              <a:gd name="T3" fmla="*/ 2147483647 h 50"/>
              <a:gd name="T4" fmla="*/ 2147483647 w 68"/>
              <a:gd name="T5" fmla="*/ 2147483647 h 50"/>
              <a:gd name="T6" fmla="*/ 2147483647 w 68"/>
              <a:gd name="T7" fmla="*/ 2147483647 h 50"/>
              <a:gd name="T8" fmla="*/ 2147483647 w 68"/>
              <a:gd name="T9" fmla="*/ 2147483647 h 50"/>
              <a:gd name="T10" fmla="*/ 2147483647 w 68"/>
              <a:gd name="T11" fmla="*/ 2147483647 h 50"/>
              <a:gd name="T12" fmla="*/ 2147483647 w 68"/>
              <a:gd name="T13" fmla="*/ 2147483647 h 50"/>
              <a:gd name="T14" fmla="*/ 2147483647 w 68"/>
              <a:gd name="T15" fmla="*/ 2147483647 h 50"/>
              <a:gd name="T16" fmla="*/ 2147483647 w 68"/>
              <a:gd name="T17" fmla="*/ 2147483647 h 50"/>
              <a:gd name="T18" fmla="*/ 2147483647 w 68"/>
              <a:gd name="T19" fmla="*/ 2147483647 h 50"/>
              <a:gd name="T20" fmla="*/ 2147483647 w 68"/>
              <a:gd name="T21" fmla="*/ 2147483647 h 50"/>
              <a:gd name="T22" fmla="*/ 2147483647 w 68"/>
              <a:gd name="T23" fmla="*/ 2147483647 h 50"/>
              <a:gd name="T24" fmla="*/ 2147483647 w 68"/>
              <a:gd name="T25" fmla="*/ 2147483647 h 50"/>
              <a:gd name="T26" fmla="*/ 2147483647 w 68"/>
              <a:gd name="T27" fmla="*/ 2147483647 h 50"/>
              <a:gd name="T28" fmla="*/ 2147483647 w 68"/>
              <a:gd name="T29" fmla="*/ 2147483647 h 50"/>
              <a:gd name="T30" fmla="*/ 2147483647 w 68"/>
              <a:gd name="T31" fmla="*/ 2147483647 h 50"/>
              <a:gd name="T32" fmla="*/ 2147483647 w 68"/>
              <a:gd name="T33" fmla="*/ 2147483647 h 50"/>
              <a:gd name="T34" fmla="*/ 2147483647 w 68"/>
              <a:gd name="T35" fmla="*/ 2147483647 h 50"/>
              <a:gd name="T36" fmla="*/ 2147483647 w 68"/>
              <a:gd name="T37" fmla="*/ 2147483647 h 50"/>
              <a:gd name="T38" fmla="*/ 2147483647 w 68"/>
              <a:gd name="T39" fmla="*/ 2147483647 h 50"/>
              <a:gd name="T40" fmla="*/ 2147483647 w 68"/>
              <a:gd name="T41" fmla="*/ 2147483647 h 50"/>
              <a:gd name="T42" fmla="*/ 2147483647 w 68"/>
              <a:gd name="T43" fmla="*/ 2147483647 h 50"/>
              <a:gd name="T44" fmla="*/ 2147483647 w 68"/>
              <a:gd name="T45" fmla="*/ 2147483647 h 50"/>
              <a:gd name="T46" fmla="*/ 2147483647 w 68"/>
              <a:gd name="T47" fmla="*/ 2147483647 h 50"/>
              <a:gd name="T48" fmla="*/ 2147483647 w 68"/>
              <a:gd name="T49" fmla="*/ 2147483647 h 50"/>
              <a:gd name="T50" fmla="*/ 2147483647 w 68"/>
              <a:gd name="T51" fmla="*/ 2147483647 h 50"/>
              <a:gd name="T52" fmla="*/ 2147483647 w 68"/>
              <a:gd name="T53" fmla="*/ 2147483647 h 50"/>
              <a:gd name="T54" fmla="*/ 2147483647 w 68"/>
              <a:gd name="T55" fmla="*/ 2147483647 h 50"/>
              <a:gd name="T56" fmla="*/ 2147483647 w 68"/>
              <a:gd name="T57" fmla="*/ 2147483647 h 50"/>
              <a:gd name="T58" fmla="*/ 2147483647 w 68"/>
              <a:gd name="T59" fmla="*/ 2147483647 h 50"/>
              <a:gd name="T60" fmla="*/ 2147483647 w 68"/>
              <a:gd name="T61" fmla="*/ 2147483647 h 50"/>
              <a:gd name="T62" fmla="*/ 2147483647 w 68"/>
              <a:gd name="T63" fmla="*/ 2147483647 h 50"/>
              <a:gd name="T64" fmla="*/ 2147483647 w 68"/>
              <a:gd name="T65" fmla="*/ 0 h 50"/>
              <a:gd name="T66" fmla="*/ 2147483647 w 68"/>
              <a:gd name="T67" fmla="*/ 0 h 50"/>
              <a:gd name="T68" fmla="*/ 2147483647 w 68"/>
              <a:gd name="T69" fmla="*/ 0 h 50"/>
              <a:gd name="T70" fmla="*/ 2147483647 w 68"/>
              <a:gd name="T71" fmla="*/ 2147483647 h 50"/>
              <a:gd name="T72" fmla="*/ 2147483647 w 68"/>
              <a:gd name="T73" fmla="*/ 2147483647 h 50"/>
              <a:gd name="T74" fmla="*/ 2147483647 w 68"/>
              <a:gd name="T75" fmla="*/ 2147483647 h 50"/>
              <a:gd name="T76" fmla="*/ 2147483647 w 68"/>
              <a:gd name="T77" fmla="*/ 2147483647 h 50"/>
              <a:gd name="T78" fmla="*/ 0 w 68"/>
              <a:gd name="T79" fmla="*/ 2147483647 h 50"/>
              <a:gd name="T80" fmla="*/ 0 w 68"/>
              <a:gd name="T81" fmla="*/ 2147483647 h 50"/>
              <a:gd name="T82" fmla="*/ 2147483647 w 68"/>
              <a:gd name="T83" fmla="*/ 2147483647 h 50"/>
              <a:gd name="T84" fmla="*/ 2147483647 w 68"/>
              <a:gd name="T85" fmla="*/ 2147483647 h 50"/>
              <a:gd name="T86" fmla="*/ 2147483647 w 68"/>
              <a:gd name="T87" fmla="*/ 2147483647 h 5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68"/>
              <a:gd name="T133" fmla="*/ 0 h 50"/>
              <a:gd name="T134" fmla="*/ 68 w 68"/>
              <a:gd name="T135" fmla="*/ 50 h 50"/>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68" h="50">
                <a:moveTo>
                  <a:pt x="6" y="28"/>
                </a:moveTo>
                <a:lnTo>
                  <a:pt x="5" y="29"/>
                </a:lnTo>
                <a:lnTo>
                  <a:pt x="3" y="31"/>
                </a:lnTo>
                <a:lnTo>
                  <a:pt x="2" y="32"/>
                </a:lnTo>
                <a:lnTo>
                  <a:pt x="2" y="34"/>
                </a:lnTo>
                <a:lnTo>
                  <a:pt x="2" y="35"/>
                </a:lnTo>
                <a:lnTo>
                  <a:pt x="2" y="37"/>
                </a:lnTo>
                <a:lnTo>
                  <a:pt x="3" y="38"/>
                </a:lnTo>
                <a:lnTo>
                  <a:pt x="3" y="40"/>
                </a:lnTo>
                <a:lnTo>
                  <a:pt x="5" y="41"/>
                </a:lnTo>
                <a:lnTo>
                  <a:pt x="6" y="43"/>
                </a:lnTo>
                <a:lnTo>
                  <a:pt x="8" y="43"/>
                </a:lnTo>
                <a:lnTo>
                  <a:pt x="9" y="43"/>
                </a:lnTo>
                <a:lnTo>
                  <a:pt x="11" y="43"/>
                </a:lnTo>
                <a:lnTo>
                  <a:pt x="11" y="44"/>
                </a:lnTo>
                <a:lnTo>
                  <a:pt x="12" y="44"/>
                </a:lnTo>
                <a:lnTo>
                  <a:pt x="14" y="44"/>
                </a:lnTo>
                <a:lnTo>
                  <a:pt x="15" y="44"/>
                </a:lnTo>
                <a:lnTo>
                  <a:pt x="17" y="44"/>
                </a:lnTo>
                <a:lnTo>
                  <a:pt x="18" y="44"/>
                </a:lnTo>
                <a:lnTo>
                  <a:pt x="20" y="44"/>
                </a:lnTo>
                <a:lnTo>
                  <a:pt x="21" y="44"/>
                </a:lnTo>
                <a:lnTo>
                  <a:pt x="23" y="44"/>
                </a:lnTo>
                <a:lnTo>
                  <a:pt x="24" y="44"/>
                </a:lnTo>
                <a:lnTo>
                  <a:pt x="26" y="46"/>
                </a:lnTo>
                <a:lnTo>
                  <a:pt x="27" y="46"/>
                </a:lnTo>
                <a:lnTo>
                  <a:pt x="27" y="47"/>
                </a:lnTo>
                <a:lnTo>
                  <a:pt x="28" y="49"/>
                </a:lnTo>
                <a:lnTo>
                  <a:pt x="30" y="50"/>
                </a:lnTo>
                <a:lnTo>
                  <a:pt x="31" y="50"/>
                </a:lnTo>
                <a:lnTo>
                  <a:pt x="33" y="50"/>
                </a:lnTo>
                <a:lnTo>
                  <a:pt x="36" y="49"/>
                </a:lnTo>
                <a:lnTo>
                  <a:pt x="39" y="46"/>
                </a:lnTo>
                <a:lnTo>
                  <a:pt x="43" y="44"/>
                </a:lnTo>
                <a:lnTo>
                  <a:pt x="46" y="43"/>
                </a:lnTo>
                <a:lnTo>
                  <a:pt x="49" y="41"/>
                </a:lnTo>
                <a:lnTo>
                  <a:pt x="54" y="40"/>
                </a:lnTo>
                <a:lnTo>
                  <a:pt x="57" y="37"/>
                </a:lnTo>
                <a:lnTo>
                  <a:pt x="60" y="35"/>
                </a:lnTo>
                <a:lnTo>
                  <a:pt x="61" y="34"/>
                </a:lnTo>
                <a:lnTo>
                  <a:pt x="61" y="31"/>
                </a:lnTo>
                <a:lnTo>
                  <a:pt x="63" y="28"/>
                </a:lnTo>
                <a:lnTo>
                  <a:pt x="64" y="26"/>
                </a:lnTo>
                <a:lnTo>
                  <a:pt x="64" y="24"/>
                </a:lnTo>
                <a:lnTo>
                  <a:pt x="65" y="21"/>
                </a:lnTo>
                <a:lnTo>
                  <a:pt x="65" y="18"/>
                </a:lnTo>
                <a:lnTo>
                  <a:pt x="68" y="16"/>
                </a:lnTo>
                <a:lnTo>
                  <a:pt x="68" y="15"/>
                </a:lnTo>
                <a:lnTo>
                  <a:pt x="68" y="13"/>
                </a:lnTo>
                <a:lnTo>
                  <a:pt x="68" y="12"/>
                </a:lnTo>
                <a:lnTo>
                  <a:pt x="67" y="10"/>
                </a:lnTo>
                <a:lnTo>
                  <a:pt x="64" y="7"/>
                </a:lnTo>
                <a:lnTo>
                  <a:pt x="60" y="6"/>
                </a:lnTo>
                <a:lnTo>
                  <a:pt x="55" y="4"/>
                </a:lnTo>
                <a:lnTo>
                  <a:pt x="51" y="3"/>
                </a:lnTo>
                <a:lnTo>
                  <a:pt x="48" y="3"/>
                </a:lnTo>
                <a:lnTo>
                  <a:pt x="43" y="3"/>
                </a:lnTo>
                <a:lnTo>
                  <a:pt x="39" y="1"/>
                </a:lnTo>
                <a:lnTo>
                  <a:pt x="34" y="0"/>
                </a:lnTo>
                <a:lnTo>
                  <a:pt x="33" y="0"/>
                </a:lnTo>
                <a:lnTo>
                  <a:pt x="30" y="0"/>
                </a:lnTo>
                <a:lnTo>
                  <a:pt x="28" y="0"/>
                </a:lnTo>
                <a:lnTo>
                  <a:pt x="26" y="0"/>
                </a:lnTo>
                <a:lnTo>
                  <a:pt x="24" y="0"/>
                </a:lnTo>
                <a:lnTo>
                  <a:pt x="23" y="1"/>
                </a:lnTo>
                <a:lnTo>
                  <a:pt x="20" y="1"/>
                </a:lnTo>
                <a:lnTo>
                  <a:pt x="18" y="3"/>
                </a:lnTo>
                <a:lnTo>
                  <a:pt x="15" y="4"/>
                </a:lnTo>
                <a:lnTo>
                  <a:pt x="12" y="6"/>
                </a:lnTo>
                <a:lnTo>
                  <a:pt x="9" y="7"/>
                </a:lnTo>
                <a:lnTo>
                  <a:pt x="6" y="10"/>
                </a:lnTo>
                <a:lnTo>
                  <a:pt x="5" y="12"/>
                </a:lnTo>
                <a:lnTo>
                  <a:pt x="2" y="15"/>
                </a:lnTo>
                <a:lnTo>
                  <a:pt x="0" y="18"/>
                </a:lnTo>
                <a:lnTo>
                  <a:pt x="0" y="22"/>
                </a:lnTo>
                <a:lnTo>
                  <a:pt x="0" y="24"/>
                </a:lnTo>
                <a:lnTo>
                  <a:pt x="2" y="24"/>
                </a:lnTo>
                <a:lnTo>
                  <a:pt x="3" y="25"/>
                </a:lnTo>
                <a:lnTo>
                  <a:pt x="5" y="26"/>
                </a:lnTo>
                <a:lnTo>
                  <a:pt x="5" y="28"/>
                </a:lnTo>
                <a:lnTo>
                  <a:pt x="6" y="28"/>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69" name="Freeform 20"/>
          <p:cNvSpPr>
            <a:spLocks/>
          </p:cNvSpPr>
          <p:nvPr/>
        </p:nvSpPr>
        <p:spPr bwMode="auto">
          <a:xfrm>
            <a:off x="6338888" y="4756150"/>
            <a:ext cx="95250" cy="79375"/>
          </a:xfrm>
          <a:custGeom>
            <a:avLst/>
            <a:gdLst>
              <a:gd name="T0" fmla="*/ 2147483647 w 68"/>
              <a:gd name="T1" fmla="*/ 2147483647 h 50"/>
              <a:gd name="T2" fmla="*/ 2147483647 w 68"/>
              <a:gd name="T3" fmla="*/ 2147483647 h 50"/>
              <a:gd name="T4" fmla="*/ 2147483647 w 68"/>
              <a:gd name="T5" fmla="*/ 2147483647 h 50"/>
              <a:gd name="T6" fmla="*/ 2147483647 w 68"/>
              <a:gd name="T7" fmla="*/ 2147483647 h 50"/>
              <a:gd name="T8" fmla="*/ 2147483647 w 68"/>
              <a:gd name="T9" fmla="*/ 2147483647 h 50"/>
              <a:gd name="T10" fmla="*/ 2147483647 w 68"/>
              <a:gd name="T11" fmla="*/ 2147483647 h 50"/>
              <a:gd name="T12" fmla="*/ 2147483647 w 68"/>
              <a:gd name="T13" fmla="*/ 2147483647 h 50"/>
              <a:gd name="T14" fmla="*/ 2147483647 w 68"/>
              <a:gd name="T15" fmla="*/ 2147483647 h 50"/>
              <a:gd name="T16" fmla="*/ 2147483647 w 68"/>
              <a:gd name="T17" fmla="*/ 2147483647 h 50"/>
              <a:gd name="T18" fmla="*/ 2147483647 w 68"/>
              <a:gd name="T19" fmla="*/ 2147483647 h 50"/>
              <a:gd name="T20" fmla="*/ 2147483647 w 68"/>
              <a:gd name="T21" fmla="*/ 2147483647 h 50"/>
              <a:gd name="T22" fmla="*/ 2147483647 w 68"/>
              <a:gd name="T23" fmla="*/ 2147483647 h 50"/>
              <a:gd name="T24" fmla="*/ 2147483647 w 68"/>
              <a:gd name="T25" fmla="*/ 2147483647 h 50"/>
              <a:gd name="T26" fmla="*/ 2147483647 w 68"/>
              <a:gd name="T27" fmla="*/ 2147483647 h 50"/>
              <a:gd name="T28" fmla="*/ 2147483647 w 68"/>
              <a:gd name="T29" fmla="*/ 2147483647 h 50"/>
              <a:gd name="T30" fmla="*/ 2147483647 w 68"/>
              <a:gd name="T31" fmla="*/ 2147483647 h 50"/>
              <a:gd name="T32" fmla="*/ 2147483647 w 68"/>
              <a:gd name="T33" fmla="*/ 2147483647 h 50"/>
              <a:gd name="T34" fmla="*/ 2147483647 w 68"/>
              <a:gd name="T35" fmla="*/ 2147483647 h 50"/>
              <a:gd name="T36" fmla="*/ 2147483647 w 68"/>
              <a:gd name="T37" fmla="*/ 2147483647 h 50"/>
              <a:gd name="T38" fmla="*/ 2147483647 w 68"/>
              <a:gd name="T39" fmla="*/ 2147483647 h 50"/>
              <a:gd name="T40" fmla="*/ 2147483647 w 68"/>
              <a:gd name="T41" fmla="*/ 2147483647 h 50"/>
              <a:gd name="T42" fmla="*/ 2147483647 w 68"/>
              <a:gd name="T43" fmla="*/ 2147483647 h 50"/>
              <a:gd name="T44" fmla="*/ 2147483647 w 68"/>
              <a:gd name="T45" fmla="*/ 2147483647 h 50"/>
              <a:gd name="T46" fmla="*/ 2147483647 w 68"/>
              <a:gd name="T47" fmla="*/ 2147483647 h 50"/>
              <a:gd name="T48" fmla="*/ 2147483647 w 68"/>
              <a:gd name="T49" fmla="*/ 2147483647 h 50"/>
              <a:gd name="T50" fmla="*/ 2147483647 w 68"/>
              <a:gd name="T51" fmla="*/ 2147483647 h 50"/>
              <a:gd name="T52" fmla="*/ 2147483647 w 68"/>
              <a:gd name="T53" fmla="*/ 2147483647 h 50"/>
              <a:gd name="T54" fmla="*/ 2147483647 w 68"/>
              <a:gd name="T55" fmla="*/ 2147483647 h 50"/>
              <a:gd name="T56" fmla="*/ 2147483647 w 68"/>
              <a:gd name="T57" fmla="*/ 2147483647 h 50"/>
              <a:gd name="T58" fmla="*/ 2147483647 w 68"/>
              <a:gd name="T59" fmla="*/ 2147483647 h 50"/>
              <a:gd name="T60" fmla="*/ 2147483647 w 68"/>
              <a:gd name="T61" fmla="*/ 2147483647 h 50"/>
              <a:gd name="T62" fmla="*/ 2147483647 w 68"/>
              <a:gd name="T63" fmla="*/ 2147483647 h 50"/>
              <a:gd name="T64" fmla="*/ 2147483647 w 68"/>
              <a:gd name="T65" fmla="*/ 0 h 50"/>
              <a:gd name="T66" fmla="*/ 2147483647 w 68"/>
              <a:gd name="T67" fmla="*/ 0 h 50"/>
              <a:gd name="T68" fmla="*/ 2147483647 w 68"/>
              <a:gd name="T69" fmla="*/ 0 h 50"/>
              <a:gd name="T70" fmla="*/ 2147483647 w 68"/>
              <a:gd name="T71" fmla="*/ 2147483647 h 50"/>
              <a:gd name="T72" fmla="*/ 2147483647 w 68"/>
              <a:gd name="T73" fmla="*/ 2147483647 h 50"/>
              <a:gd name="T74" fmla="*/ 2147483647 w 68"/>
              <a:gd name="T75" fmla="*/ 2147483647 h 50"/>
              <a:gd name="T76" fmla="*/ 2147483647 w 68"/>
              <a:gd name="T77" fmla="*/ 2147483647 h 50"/>
              <a:gd name="T78" fmla="*/ 0 w 68"/>
              <a:gd name="T79" fmla="*/ 2147483647 h 50"/>
              <a:gd name="T80" fmla="*/ 0 w 68"/>
              <a:gd name="T81" fmla="*/ 2147483647 h 50"/>
              <a:gd name="T82" fmla="*/ 2147483647 w 68"/>
              <a:gd name="T83" fmla="*/ 2147483647 h 50"/>
              <a:gd name="T84" fmla="*/ 2147483647 w 68"/>
              <a:gd name="T85" fmla="*/ 2147483647 h 50"/>
              <a:gd name="T86" fmla="*/ 2147483647 w 68"/>
              <a:gd name="T87" fmla="*/ 2147483647 h 5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68"/>
              <a:gd name="T133" fmla="*/ 0 h 50"/>
              <a:gd name="T134" fmla="*/ 68 w 68"/>
              <a:gd name="T135" fmla="*/ 50 h 50"/>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68" h="50">
                <a:moveTo>
                  <a:pt x="6" y="28"/>
                </a:moveTo>
                <a:lnTo>
                  <a:pt x="5" y="29"/>
                </a:lnTo>
                <a:lnTo>
                  <a:pt x="3" y="31"/>
                </a:lnTo>
                <a:lnTo>
                  <a:pt x="2" y="32"/>
                </a:lnTo>
                <a:lnTo>
                  <a:pt x="2" y="34"/>
                </a:lnTo>
                <a:lnTo>
                  <a:pt x="2" y="35"/>
                </a:lnTo>
                <a:lnTo>
                  <a:pt x="2" y="37"/>
                </a:lnTo>
                <a:lnTo>
                  <a:pt x="3" y="38"/>
                </a:lnTo>
                <a:lnTo>
                  <a:pt x="3" y="40"/>
                </a:lnTo>
                <a:lnTo>
                  <a:pt x="5" y="41"/>
                </a:lnTo>
                <a:lnTo>
                  <a:pt x="6" y="43"/>
                </a:lnTo>
                <a:lnTo>
                  <a:pt x="8" y="43"/>
                </a:lnTo>
                <a:lnTo>
                  <a:pt x="9" y="43"/>
                </a:lnTo>
                <a:lnTo>
                  <a:pt x="11" y="43"/>
                </a:lnTo>
                <a:lnTo>
                  <a:pt x="11" y="44"/>
                </a:lnTo>
                <a:lnTo>
                  <a:pt x="12" y="44"/>
                </a:lnTo>
                <a:lnTo>
                  <a:pt x="14" y="44"/>
                </a:lnTo>
                <a:lnTo>
                  <a:pt x="15" y="44"/>
                </a:lnTo>
                <a:lnTo>
                  <a:pt x="17" y="44"/>
                </a:lnTo>
                <a:lnTo>
                  <a:pt x="18" y="44"/>
                </a:lnTo>
                <a:lnTo>
                  <a:pt x="20" y="44"/>
                </a:lnTo>
                <a:lnTo>
                  <a:pt x="21" y="44"/>
                </a:lnTo>
                <a:lnTo>
                  <a:pt x="23" y="44"/>
                </a:lnTo>
                <a:lnTo>
                  <a:pt x="24" y="44"/>
                </a:lnTo>
                <a:lnTo>
                  <a:pt x="26" y="46"/>
                </a:lnTo>
                <a:lnTo>
                  <a:pt x="27" y="46"/>
                </a:lnTo>
                <a:lnTo>
                  <a:pt x="27" y="47"/>
                </a:lnTo>
                <a:lnTo>
                  <a:pt x="28" y="49"/>
                </a:lnTo>
                <a:lnTo>
                  <a:pt x="30" y="50"/>
                </a:lnTo>
                <a:lnTo>
                  <a:pt x="31" y="50"/>
                </a:lnTo>
                <a:lnTo>
                  <a:pt x="33" y="50"/>
                </a:lnTo>
                <a:lnTo>
                  <a:pt x="36" y="49"/>
                </a:lnTo>
                <a:lnTo>
                  <a:pt x="39" y="46"/>
                </a:lnTo>
                <a:lnTo>
                  <a:pt x="43" y="44"/>
                </a:lnTo>
                <a:lnTo>
                  <a:pt x="46" y="43"/>
                </a:lnTo>
                <a:lnTo>
                  <a:pt x="49" y="41"/>
                </a:lnTo>
                <a:lnTo>
                  <a:pt x="54" y="40"/>
                </a:lnTo>
                <a:lnTo>
                  <a:pt x="57" y="37"/>
                </a:lnTo>
                <a:lnTo>
                  <a:pt x="60" y="35"/>
                </a:lnTo>
                <a:lnTo>
                  <a:pt x="61" y="34"/>
                </a:lnTo>
                <a:lnTo>
                  <a:pt x="61" y="31"/>
                </a:lnTo>
                <a:lnTo>
                  <a:pt x="63" y="28"/>
                </a:lnTo>
                <a:lnTo>
                  <a:pt x="64" y="26"/>
                </a:lnTo>
                <a:lnTo>
                  <a:pt x="64" y="24"/>
                </a:lnTo>
                <a:lnTo>
                  <a:pt x="65" y="21"/>
                </a:lnTo>
                <a:lnTo>
                  <a:pt x="65" y="18"/>
                </a:lnTo>
                <a:lnTo>
                  <a:pt x="68" y="16"/>
                </a:lnTo>
                <a:lnTo>
                  <a:pt x="68" y="15"/>
                </a:lnTo>
                <a:lnTo>
                  <a:pt x="68" y="13"/>
                </a:lnTo>
                <a:lnTo>
                  <a:pt x="68" y="12"/>
                </a:lnTo>
                <a:lnTo>
                  <a:pt x="67" y="10"/>
                </a:lnTo>
                <a:lnTo>
                  <a:pt x="64" y="7"/>
                </a:lnTo>
                <a:lnTo>
                  <a:pt x="60" y="6"/>
                </a:lnTo>
                <a:lnTo>
                  <a:pt x="55" y="4"/>
                </a:lnTo>
                <a:lnTo>
                  <a:pt x="51" y="3"/>
                </a:lnTo>
                <a:lnTo>
                  <a:pt x="48" y="3"/>
                </a:lnTo>
                <a:lnTo>
                  <a:pt x="43" y="3"/>
                </a:lnTo>
                <a:lnTo>
                  <a:pt x="39" y="1"/>
                </a:lnTo>
                <a:lnTo>
                  <a:pt x="34" y="0"/>
                </a:lnTo>
                <a:lnTo>
                  <a:pt x="33" y="0"/>
                </a:lnTo>
                <a:lnTo>
                  <a:pt x="30" y="0"/>
                </a:lnTo>
                <a:lnTo>
                  <a:pt x="28" y="0"/>
                </a:lnTo>
                <a:lnTo>
                  <a:pt x="26" y="0"/>
                </a:lnTo>
                <a:lnTo>
                  <a:pt x="24" y="0"/>
                </a:lnTo>
                <a:lnTo>
                  <a:pt x="23" y="1"/>
                </a:lnTo>
                <a:lnTo>
                  <a:pt x="20" y="1"/>
                </a:lnTo>
                <a:lnTo>
                  <a:pt x="18" y="3"/>
                </a:lnTo>
                <a:lnTo>
                  <a:pt x="15" y="4"/>
                </a:lnTo>
                <a:lnTo>
                  <a:pt x="12" y="6"/>
                </a:lnTo>
                <a:lnTo>
                  <a:pt x="9" y="7"/>
                </a:lnTo>
                <a:lnTo>
                  <a:pt x="6" y="10"/>
                </a:lnTo>
                <a:lnTo>
                  <a:pt x="5" y="12"/>
                </a:lnTo>
                <a:lnTo>
                  <a:pt x="2" y="15"/>
                </a:lnTo>
                <a:lnTo>
                  <a:pt x="0" y="18"/>
                </a:lnTo>
                <a:lnTo>
                  <a:pt x="0" y="22"/>
                </a:lnTo>
                <a:lnTo>
                  <a:pt x="0" y="24"/>
                </a:lnTo>
                <a:lnTo>
                  <a:pt x="2" y="24"/>
                </a:lnTo>
                <a:lnTo>
                  <a:pt x="3" y="25"/>
                </a:lnTo>
                <a:lnTo>
                  <a:pt x="5" y="26"/>
                </a:lnTo>
                <a:lnTo>
                  <a:pt x="5" y="28"/>
                </a:lnTo>
                <a:lnTo>
                  <a:pt x="6" y="28"/>
                </a:lnTo>
              </a:path>
            </a:pathLst>
          </a:custGeom>
          <a:solidFill>
            <a:srgbClr val="FFFF00"/>
          </a:solidFill>
          <a:ln w="4763">
            <a:solidFill>
              <a:srgbClr val="990000"/>
            </a:solidFill>
            <a:round/>
            <a:headEnd/>
            <a:tailEnd/>
          </a:ln>
        </p:spPr>
        <p:txBody>
          <a:bodyPr/>
          <a:lstStyle/>
          <a:p>
            <a:endParaRPr lang="en-US"/>
          </a:p>
        </p:txBody>
      </p:sp>
      <p:sp>
        <p:nvSpPr>
          <p:cNvPr id="53270" name="Freeform 21"/>
          <p:cNvSpPr>
            <a:spLocks/>
          </p:cNvSpPr>
          <p:nvPr/>
        </p:nvSpPr>
        <p:spPr bwMode="auto">
          <a:xfrm>
            <a:off x="6419850" y="4897438"/>
            <a:ext cx="58738" cy="46037"/>
          </a:xfrm>
          <a:custGeom>
            <a:avLst/>
            <a:gdLst>
              <a:gd name="T0" fmla="*/ 0 w 41"/>
              <a:gd name="T1" fmla="*/ 2147483647 h 29"/>
              <a:gd name="T2" fmla="*/ 2147483647 w 41"/>
              <a:gd name="T3" fmla="*/ 2147483647 h 29"/>
              <a:gd name="T4" fmla="*/ 2147483647 w 41"/>
              <a:gd name="T5" fmla="*/ 2147483647 h 29"/>
              <a:gd name="T6" fmla="*/ 2147483647 w 41"/>
              <a:gd name="T7" fmla="*/ 2147483647 h 29"/>
              <a:gd name="T8" fmla="*/ 2147483647 w 41"/>
              <a:gd name="T9" fmla="*/ 2147483647 h 29"/>
              <a:gd name="T10" fmla="*/ 2147483647 w 41"/>
              <a:gd name="T11" fmla="*/ 2147483647 h 29"/>
              <a:gd name="T12" fmla="*/ 2147483647 w 41"/>
              <a:gd name="T13" fmla="*/ 2147483647 h 29"/>
              <a:gd name="T14" fmla="*/ 2147483647 w 41"/>
              <a:gd name="T15" fmla="*/ 2147483647 h 29"/>
              <a:gd name="T16" fmla="*/ 2147483647 w 41"/>
              <a:gd name="T17" fmla="*/ 2147483647 h 29"/>
              <a:gd name="T18" fmla="*/ 2147483647 w 41"/>
              <a:gd name="T19" fmla="*/ 2147483647 h 29"/>
              <a:gd name="T20" fmla="*/ 2147483647 w 41"/>
              <a:gd name="T21" fmla="*/ 2147483647 h 29"/>
              <a:gd name="T22" fmla="*/ 2147483647 w 41"/>
              <a:gd name="T23" fmla="*/ 2147483647 h 29"/>
              <a:gd name="T24" fmla="*/ 2147483647 w 41"/>
              <a:gd name="T25" fmla="*/ 2147483647 h 29"/>
              <a:gd name="T26" fmla="*/ 2147483647 w 41"/>
              <a:gd name="T27" fmla="*/ 2147483647 h 29"/>
              <a:gd name="T28" fmla="*/ 2147483647 w 41"/>
              <a:gd name="T29" fmla="*/ 2147483647 h 29"/>
              <a:gd name="T30" fmla="*/ 2147483647 w 41"/>
              <a:gd name="T31" fmla="*/ 2147483647 h 29"/>
              <a:gd name="T32" fmla="*/ 2147483647 w 41"/>
              <a:gd name="T33" fmla="*/ 2147483647 h 29"/>
              <a:gd name="T34" fmla="*/ 2147483647 w 41"/>
              <a:gd name="T35" fmla="*/ 2147483647 h 29"/>
              <a:gd name="T36" fmla="*/ 2147483647 w 41"/>
              <a:gd name="T37" fmla="*/ 2147483647 h 29"/>
              <a:gd name="T38" fmla="*/ 2147483647 w 41"/>
              <a:gd name="T39" fmla="*/ 2147483647 h 29"/>
              <a:gd name="T40" fmla="*/ 2147483647 w 41"/>
              <a:gd name="T41" fmla="*/ 2147483647 h 29"/>
              <a:gd name="T42" fmla="*/ 2147483647 w 41"/>
              <a:gd name="T43" fmla="*/ 2147483647 h 29"/>
              <a:gd name="T44" fmla="*/ 2147483647 w 41"/>
              <a:gd name="T45" fmla="*/ 2147483647 h 29"/>
              <a:gd name="T46" fmla="*/ 2147483647 w 41"/>
              <a:gd name="T47" fmla="*/ 2147483647 h 29"/>
              <a:gd name="T48" fmla="*/ 2147483647 w 41"/>
              <a:gd name="T49" fmla="*/ 0 h 29"/>
              <a:gd name="T50" fmla="*/ 2147483647 w 41"/>
              <a:gd name="T51" fmla="*/ 0 h 29"/>
              <a:gd name="T52" fmla="*/ 2147483647 w 41"/>
              <a:gd name="T53" fmla="*/ 0 h 29"/>
              <a:gd name="T54" fmla="*/ 2147483647 w 41"/>
              <a:gd name="T55" fmla="*/ 0 h 29"/>
              <a:gd name="T56" fmla="*/ 2147483647 w 41"/>
              <a:gd name="T57" fmla="*/ 0 h 29"/>
              <a:gd name="T58" fmla="*/ 2147483647 w 41"/>
              <a:gd name="T59" fmla="*/ 2147483647 h 29"/>
              <a:gd name="T60" fmla="*/ 2147483647 w 41"/>
              <a:gd name="T61" fmla="*/ 2147483647 h 29"/>
              <a:gd name="T62" fmla="*/ 2147483647 w 41"/>
              <a:gd name="T63" fmla="*/ 2147483647 h 29"/>
              <a:gd name="T64" fmla="*/ 2147483647 w 41"/>
              <a:gd name="T65" fmla="*/ 2147483647 h 29"/>
              <a:gd name="T66" fmla="*/ 2147483647 w 41"/>
              <a:gd name="T67" fmla="*/ 2147483647 h 29"/>
              <a:gd name="T68" fmla="*/ 2147483647 w 41"/>
              <a:gd name="T69" fmla="*/ 2147483647 h 29"/>
              <a:gd name="T70" fmla="*/ 2147483647 w 41"/>
              <a:gd name="T71" fmla="*/ 2147483647 h 29"/>
              <a:gd name="T72" fmla="*/ 2147483647 w 41"/>
              <a:gd name="T73" fmla="*/ 2147483647 h 29"/>
              <a:gd name="T74" fmla="*/ 2147483647 w 41"/>
              <a:gd name="T75" fmla="*/ 2147483647 h 29"/>
              <a:gd name="T76" fmla="*/ 2147483647 w 41"/>
              <a:gd name="T77" fmla="*/ 2147483647 h 29"/>
              <a:gd name="T78" fmla="*/ 2147483647 w 41"/>
              <a:gd name="T79" fmla="*/ 2147483647 h 29"/>
              <a:gd name="T80" fmla="*/ 0 w 41"/>
              <a:gd name="T81" fmla="*/ 2147483647 h 29"/>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1"/>
              <a:gd name="T124" fmla="*/ 0 h 29"/>
              <a:gd name="T125" fmla="*/ 41 w 41"/>
              <a:gd name="T126" fmla="*/ 29 h 29"/>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1" h="29">
                <a:moveTo>
                  <a:pt x="0" y="15"/>
                </a:moveTo>
                <a:lnTo>
                  <a:pt x="2" y="16"/>
                </a:lnTo>
                <a:lnTo>
                  <a:pt x="2" y="17"/>
                </a:lnTo>
                <a:lnTo>
                  <a:pt x="2" y="20"/>
                </a:lnTo>
                <a:lnTo>
                  <a:pt x="3" y="22"/>
                </a:lnTo>
                <a:lnTo>
                  <a:pt x="3" y="23"/>
                </a:lnTo>
                <a:lnTo>
                  <a:pt x="3" y="25"/>
                </a:lnTo>
                <a:lnTo>
                  <a:pt x="5" y="26"/>
                </a:lnTo>
                <a:lnTo>
                  <a:pt x="5" y="28"/>
                </a:lnTo>
                <a:lnTo>
                  <a:pt x="10" y="29"/>
                </a:lnTo>
                <a:lnTo>
                  <a:pt x="15" y="29"/>
                </a:lnTo>
                <a:lnTo>
                  <a:pt x="21" y="28"/>
                </a:lnTo>
                <a:lnTo>
                  <a:pt x="25" y="26"/>
                </a:lnTo>
                <a:lnTo>
                  <a:pt x="30" y="23"/>
                </a:lnTo>
                <a:lnTo>
                  <a:pt x="34" y="20"/>
                </a:lnTo>
                <a:lnTo>
                  <a:pt x="39" y="16"/>
                </a:lnTo>
                <a:lnTo>
                  <a:pt x="40" y="12"/>
                </a:lnTo>
                <a:lnTo>
                  <a:pt x="41" y="10"/>
                </a:lnTo>
                <a:lnTo>
                  <a:pt x="41" y="7"/>
                </a:lnTo>
                <a:lnTo>
                  <a:pt x="41" y="6"/>
                </a:lnTo>
                <a:lnTo>
                  <a:pt x="40" y="4"/>
                </a:lnTo>
                <a:lnTo>
                  <a:pt x="40" y="3"/>
                </a:lnTo>
                <a:lnTo>
                  <a:pt x="39" y="1"/>
                </a:lnTo>
                <a:lnTo>
                  <a:pt x="37" y="1"/>
                </a:lnTo>
                <a:lnTo>
                  <a:pt x="37" y="0"/>
                </a:lnTo>
                <a:lnTo>
                  <a:pt x="34" y="0"/>
                </a:lnTo>
                <a:lnTo>
                  <a:pt x="31" y="0"/>
                </a:lnTo>
                <a:lnTo>
                  <a:pt x="28" y="0"/>
                </a:lnTo>
                <a:lnTo>
                  <a:pt x="25" y="0"/>
                </a:lnTo>
                <a:lnTo>
                  <a:pt x="22" y="1"/>
                </a:lnTo>
                <a:lnTo>
                  <a:pt x="21" y="1"/>
                </a:lnTo>
                <a:lnTo>
                  <a:pt x="18" y="3"/>
                </a:lnTo>
                <a:lnTo>
                  <a:pt x="15" y="4"/>
                </a:lnTo>
                <a:lnTo>
                  <a:pt x="13" y="6"/>
                </a:lnTo>
                <a:lnTo>
                  <a:pt x="10" y="6"/>
                </a:lnTo>
                <a:lnTo>
                  <a:pt x="9" y="7"/>
                </a:lnTo>
                <a:lnTo>
                  <a:pt x="7" y="9"/>
                </a:lnTo>
                <a:lnTo>
                  <a:pt x="6" y="9"/>
                </a:lnTo>
                <a:lnTo>
                  <a:pt x="5" y="10"/>
                </a:lnTo>
                <a:lnTo>
                  <a:pt x="2" y="12"/>
                </a:lnTo>
                <a:lnTo>
                  <a:pt x="0" y="1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71" name="Freeform 22"/>
          <p:cNvSpPr>
            <a:spLocks/>
          </p:cNvSpPr>
          <p:nvPr/>
        </p:nvSpPr>
        <p:spPr bwMode="auto">
          <a:xfrm>
            <a:off x="6419850" y="4897438"/>
            <a:ext cx="58738" cy="46037"/>
          </a:xfrm>
          <a:custGeom>
            <a:avLst/>
            <a:gdLst>
              <a:gd name="T0" fmla="*/ 0 w 41"/>
              <a:gd name="T1" fmla="*/ 2147483647 h 29"/>
              <a:gd name="T2" fmla="*/ 2147483647 w 41"/>
              <a:gd name="T3" fmla="*/ 2147483647 h 29"/>
              <a:gd name="T4" fmla="*/ 2147483647 w 41"/>
              <a:gd name="T5" fmla="*/ 2147483647 h 29"/>
              <a:gd name="T6" fmla="*/ 2147483647 w 41"/>
              <a:gd name="T7" fmla="*/ 2147483647 h 29"/>
              <a:gd name="T8" fmla="*/ 2147483647 w 41"/>
              <a:gd name="T9" fmla="*/ 2147483647 h 29"/>
              <a:gd name="T10" fmla="*/ 2147483647 w 41"/>
              <a:gd name="T11" fmla="*/ 2147483647 h 29"/>
              <a:gd name="T12" fmla="*/ 2147483647 w 41"/>
              <a:gd name="T13" fmla="*/ 2147483647 h 29"/>
              <a:gd name="T14" fmla="*/ 2147483647 w 41"/>
              <a:gd name="T15" fmla="*/ 2147483647 h 29"/>
              <a:gd name="T16" fmla="*/ 2147483647 w 41"/>
              <a:gd name="T17" fmla="*/ 2147483647 h 29"/>
              <a:gd name="T18" fmla="*/ 2147483647 w 41"/>
              <a:gd name="T19" fmla="*/ 2147483647 h 29"/>
              <a:gd name="T20" fmla="*/ 2147483647 w 41"/>
              <a:gd name="T21" fmla="*/ 2147483647 h 29"/>
              <a:gd name="T22" fmla="*/ 2147483647 w 41"/>
              <a:gd name="T23" fmla="*/ 2147483647 h 29"/>
              <a:gd name="T24" fmla="*/ 2147483647 w 41"/>
              <a:gd name="T25" fmla="*/ 2147483647 h 29"/>
              <a:gd name="T26" fmla="*/ 2147483647 w 41"/>
              <a:gd name="T27" fmla="*/ 2147483647 h 29"/>
              <a:gd name="T28" fmla="*/ 2147483647 w 41"/>
              <a:gd name="T29" fmla="*/ 2147483647 h 29"/>
              <a:gd name="T30" fmla="*/ 2147483647 w 41"/>
              <a:gd name="T31" fmla="*/ 2147483647 h 29"/>
              <a:gd name="T32" fmla="*/ 2147483647 w 41"/>
              <a:gd name="T33" fmla="*/ 2147483647 h 29"/>
              <a:gd name="T34" fmla="*/ 2147483647 w 41"/>
              <a:gd name="T35" fmla="*/ 2147483647 h 29"/>
              <a:gd name="T36" fmla="*/ 2147483647 w 41"/>
              <a:gd name="T37" fmla="*/ 2147483647 h 29"/>
              <a:gd name="T38" fmla="*/ 2147483647 w 41"/>
              <a:gd name="T39" fmla="*/ 2147483647 h 29"/>
              <a:gd name="T40" fmla="*/ 2147483647 w 41"/>
              <a:gd name="T41" fmla="*/ 2147483647 h 29"/>
              <a:gd name="T42" fmla="*/ 2147483647 w 41"/>
              <a:gd name="T43" fmla="*/ 2147483647 h 29"/>
              <a:gd name="T44" fmla="*/ 2147483647 w 41"/>
              <a:gd name="T45" fmla="*/ 2147483647 h 29"/>
              <a:gd name="T46" fmla="*/ 2147483647 w 41"/>
              <a:gd name="T47" fmla="*/ 2147483647 h 29"/>
              <a:gd name="T48" fmla="*/ 2147483647 w 41"/>
              <a:gd name="T49" fmla="*/ 0 h 29"/>
              <a:gd name="T50" fmla="*/ 2147483647 w 41"/>
              <a:gd name="T51" fmla="*/ 0 h 29"/>
              <a:gd name="T52" fmla="*/ 2147483647 w 41"/>
              <a:gd name="T53" fmla="*/ 0 h 29"/>
              <a:gd name="T54" fmla="*/ 2147483647 w 41"/>
              <a:gd name="T55" fmla="*/ 0 h 29"/>
              <a:gd name="T56" fmla="*/ 2147483647 w 41"/>
              <a:gd name="T57" fmla="*/ 0 h 29"/>
              <a:gd name="T58" fmla="*/ 2147483647 w 41"/>
              <a:gd name="T59" fmla="*/ 2147483647 h 29"/>
              <a:gd name="T60" fmla="*/ 2147483647 w 41"/>
              <a:gd name="T61" fmla="*/ 2147483647 h 29"/>
              <a:gd name="T62" fmla="*/ 2147483647 w 41"/>
              <a:gd name="T63" fmla="*/ 2147483647 h 29"/>
              <a:gd name="T64" fmla="*/ 2147483647 w 41"/>
              <a:gd name="T65" fmla="*/ 2147483647 h 29"/>
              <a:gd name="T66" fmla="*/ 2147483647 w 41"/>
              <a:gd name="T67" fmla="*/ 2147483647 h 29"/>
              <a:gd name="T68" fmla="*/ 2147483647 w 41"/>
              <a:gd name="T69" fmla="*/ 2147483647 h 29"/>
              <a:gd name="T70" fmla="*/ 2147483647 w 41"/>
              <a:gd name="T71" fmla="*/ 2147483647 h 29"/>
              <a:gd name="T72" fmla="*/ 2147483647 w 41"/>
              <a:gd name="T73" fmla="*/ 2147483647 h 29"/>
              <a:gd name="T74" fmla="*/ 2147483647 w 41"/>
              <a:gd name="T75" fmla="*/ 2147483647 h 29"/>
              <a:gd name="T76" fmla="*/ 2147483647 w 41"/>
              <a:gd name="T77" fmla="*/ 2147483647 h 29"/>
              <a:gd name="T78" fmla="*/ 2147483647 w 41"/>
              <a:gd name="T79" fmla="*/ 2147483647 h 29"/>
              <a:gd name="T80" fmla="*/ 0 w 41"/>
              <a:gd name="T81" fmla="*/ 2147483647 h 29"/>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1"/>
              <a:gd name="T124" fmla="*/ 0 h 29"/>
              <a:gd name="T125" fmla="*/ 41 w 41"/>
              <a:gd name="T126" fmla="*/ 29 h 29"/>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1" h="29">
                <a:moveTo>
                  <a:pt x="0" y="15"/>
                </a:moveTo>
                <a:lnTo>
                  <a:pt x="2" y="16"/>
                </a:lnTo>
                <a:lnTo>
                  <a:pt x="2" y="17"/>
                </a:lnTo>
                <a:lnTo>
                  <a:pt x="2" y="20"/>
                </a:lnTo>
                <a:lnTo>
                  <a:pt x="3" y="22"/>
                </a:lnTo>
                <a:lnTo>
                  <a:pt x="3" y="23"/>
                </a:lnTo>
                <a:lnTo>
                  <a:pt x="3" y="25"/>
                </a:lnTo>
                <a:lnTo>
                  <a:pt x="5" y="26"/>
                </a:lnTo>
                <a:lnTo>
                  <a:pt x="5" y="28"/>
                </a:lnTo>
                <a:lnTo>
                  <a:pt x="10" y="29"/>
                </a:lnTo>
                <a:lnTo>
                  <a:pt x="15" y="29"/>
                </a:lnTo>
                <a:lnTo>
                  <a:pt x="21" y="28"/>
                </a:lnTo>
                <a:lnTo>
                  <a:pt x="25" y="26"/>
                </a:lnTo>
                <a:lnTo>
                  <a:pt x="30" y="23"/>
                </a:lnTo>
                <a:lnTo>
                  <a:pt x="34" y="20"/>
                </a:lnTo>
                <a:lnTo>
                  <a:pt x="39" y="16"/>
                </a:lnTo>
                <a:lnTo>
                  <a:pt x="40" y="12"/>
                </a:lnTo>
                <a:lnTo>
                  <a:pt x="41" y="10"/>
                </a:lnTo>
                <a:lnTo>
                  <a:pt x="41" y="7"/>
                </a:lnTo>
                <a:lnTo>
                  <a:pt x="41" y="6"/>
                </a:lnTo>
                <a:lnTo>
                  <a:pt x="40" y="4"/>
                </a:lnTo>
                <a:lnTo>
                  <a:pt x="40" y="3"/>
                </a:lnTo>
                <a:lnTo>
                  <a:pt x="39" y="1"/>
                </a:lnTo>
                <a:lnTo>
                  <a:pt x="37" y="1"/>
                </a:lnTo>
                <a:lnTo>
                  <a:pt x="37" y="0"/>
                </a:lnTo>
                <a:lnTo>
                  <a:pt x="34" y="0"/>
                </a:lnTo>
                <a:lnTo>
                  <a:pt x="31" y="0"/>
                </a:lnTo>
                <a:lnTo>
                  <a:pt x="28" y="0"/>
                </a:lnTo>
                <a:lnTo>
                  <a:pt x="25" y="0"/>
                </a:lnTo>
                <a:lnTo>
                  <a:pt x="22" y="1"/>
                </a:lnTo>
                <a:lnTo>
                  <a:pt x="21" y="1"/>
                </a:lnTo>
                <a:lnTo>
                  <a:pt x="18" y="3"/>
                </a:lnTo>
                <a:lnTo>
                  <a:pt x="15" y="4"/>
                </a:lnTo>
                <a:lnTo>
                  <a:pt x="13" y="6"/>
                </a:lnTo>
                <a:lnTo>
                  <a:pt x="10" y="6"/>
                </a:lnTo>
                <a:lnTo>
                  <a:pt x="9" y="7"/>
                </a:lnTo>
                <a:lnTo>
                  <a:pt x="7" y="9"/>
                </a:lnTo>
                <a:lnTo>
                  <a:pt x="6" y="9"/>
                </a:lnTo>
                <a:lnTo>
                  <a:pt x="5" y="10"/>
                </a:lnTo>
                <a:lnTo>
                  <a:pt x="2" y="12"/>
                </a:lnTo>
                <a:lnTo>
                  <a:pt x="0" y="15"/>
                </a:lnTo>
              </a:path>
            </a:pathLst>
          </a:custGeom>
          <a:solidFill>
            <a:srgbClr val="FFFF00"/>
          </a:solidFill>
          <a:ln w="1588">
            <a:solidFill>
              <a:srgbClr val="990000"/>
            </a:solidFill>
            <a:round/>
            <a:headEnd/>
            <a:tailEnd/>
          </a:ln>
        </p:spPr>
        <p:txBody>
          <a:bodyPr/>
          <a:lstStyle/>
          <a:p>
            <a:endParaRPr lang="en-US"/>
          </a:p>
        </p:txBody>
      </p:sp>
      <p:sp>
        <p:nvSpPr>
          <p:cNvPr id="53272" name="Freeform 23"/>
          <p:cNvSpPr>
            <a:spLocks/>
          </p:cNvSpPr>
          <p:nvPr/>
        </p:nvSpPr>
        <p:spPr bwMode="auto">
          <a:xfrm>
            <a:off x="6419850" y="4897438"/>
            <a:ext cx="58738" cy="46037"/>
          </a:xfrm>
          <a:custGeom>
            <a:avLst/>
            <a:gdLst>
              <a:gd name="T0" fmla="*/ 0 w 41"/>
              <a:gd name="T1" fmla="*/ 2147483647 h 29"/>
              <a:gd name="T2" fmla="*/ 2147483647 w 41"/>
              <a:gd name="T3" fmla="*/ 2147483647 h 29"/>
              <a:gd name="T4" fmla="*/ 2147483647 w 41"/>
              <a:gd name="T5" fmla="*/ 2147483647 h 29"/>
              <a:gd name="T6" fmla="*/ 2147483647 w 41"/>
              <a:gd name="T7" fmla="*/ 2147483647 h 29"/>
              <a:gd name="T8" fmla="*/ 2147483647 w 41"/>
              <a:gd name="T9" fmla="*/ 2147483647 h 29"/>
              <a:gd name="T10" fmla="*/ 2147483647 w 41"/>
              <a:gd name="T11" fmla="*/ 2147483647 h 29"/>
              <a:gd name="T12" fmla="*/ 2147483647 w 41"/>
              <a:gd name="T13" fmla="*/ 2147483647 h 29"/>
              <a:gd name="T14" fmla="*/ 2147483647 w 41"/>
              <a:gd name="T15" fmla="*/ 2147483647 h 29"/>
              <a:gd name="T16" fmla="*/ 2147483647 w 41"/>
              <a:gd name="T17" fmla="*/ 2147483647 h 29"/>
              <a:gd name="T18" fmla="*/ 2147483647 w 41"/>
              <a:gd name="T19" fmla="*/ 2147483647 h 29"/>
              <a:gd name="T20" fmla="*/ 2147483647 w 41"/>
              <a:gd name="T21" fmla="*/ 2147483647 h 29"/>
              <a:gd name="T22" fmla="*/ 2147483647 w 41"/>
              <a:gd name="T23" fmla="*/ 2147483647 h 29"/>
              <a:gd name="T24" fmla="*/ 2147483647 w 41"/>
              <a:gd name="T25" fmla="*/ 2147483647 h 29"/>
              <a:gd name="T26" fmla="*/ 2147483647 w 41"/>
              <a:gd name="T27" fmla="*/ 2147483647 h 29"/>
              <a:gd name="T28" fmla="*/ 2147483647 w 41"/>
              <a:gd name="T29" fmla="*/ 2147483647 h 29"/>
              <a:gd name="T30" fmla="*/ 2147483647 w 41"/>
              <a:gd name="T31" fmla="*/ 2147483647 h 29"/>
              <a:gd name="T32" fmla="*/ 2147483647 w 41"/>
              <a:gd name="T33" fmla="*/ 2147483647 h 29"/>
              <a:gd name="T34" fmla="*/ 2147483647 w 41"/>
              <a:gd name="T35" fmla="*/ 2147483647 h 29"/>
              <a:gd name="T36" fmla="*/ 2147483647 w 41"/>
              <a:gd name="T37" fmla="*/ 2147483647 h 29"/>
              <a:gd name="T38" fmla="*/ 2147483647 w 41"/>
              <a:gd name="T39" fmla="*/ 2147483647 h 29"/>
              <a:gd name="T40" fmla="*/ 2147483647 w 41"/>
              <a:gd name="T41" fmla="*/ 2147483647 h 29"/>
              <a:gd name="T42" fmla="*/ 2147483647 w 41"/>
              <a:gd name="T43" fmla="*/ 2147483647 h 29"/>
              <a:gd name="T44" fmla="*/ 2147483647 w 41"/>
              <a:gd name="T45" fmla="*/ 2147483647 h 29"/>
              <a:gd name="T46" fmla="*/ 2147483647 w 41"/>
              <a:gd name="T47" fmla="*/ 2147483647 h 29"/>
              <a:gd name="T48" fmla="*/ 2147483647 w 41"/>
              <a:gd name="T49" fmla="*/ 0 h 29"/>
              <a:gd name="T50" fmla="*/ 2147483647 w 41"/>
              <a:gd name="T51" fmla="*/ 0 h 29"/>
              <a:gd name="T52" fmla="*/ 2147483647 w 41"/>
              <a:gd name="T53" fmla="*/ 0 h 29"/>
              <a:gd name="T54" fmla="*/ 2147483647 w 41"/>
              <a:gd name="T55" fmla="*/ 0 h 29"/>
              <a:gd name="T56" fmla="*/ 2147483647 w 41"/>
              <a:gd name="T57" fmla="*/ 0 h 29"/>
              <a:gd name="T58" fmla="*/ 2147483647 w 41"/>
              <a:gd name="T59" fmla="*/ 2147483647 h 29"/>
              <a:gd name="T60" fmla="*/ 2147483647 w 41"/>
              <a:gd name="T61" fmla="*/ 2147483647 h 29"/>
              <a:gd name="T62" fmla="*/ 2147483647 w 41"/>
              <a:gd name="T63" fmla="*/ 2147483647 h 29"/>
              <a:gd name="T64" fmla="*/ 2147483647 w 41"/>
              <a:gd name="T65" fmla="*/ 2147483647 h 29"/>
              <a:gd name="T66" fmla="*/ 2147483647 w 41"/>
              <a:gd name="T67" fmla="*/ 2147483647 h 29"/>
              <a:gd name="T68" fmla="*/ 2147483647 w 41"/>
              <a:gd name="T69" fmla="*/ 2147483647 h 29"/>
              <a:gd name="T70" fmla="*/ 2147483647 w 41"/>
              <a:gd name="T71" fmla="*/ 2147483647 h 29"/>
              <a:gd name="T72" fmla="*/ 2147483647 w 41"/>
              <a:gd name="T73" fmla="*/ 2147483647 h 29"/>
              <a:gd name="T74" fmla="*/ 2147483647 w 41"/>
              <a:gd name="T75" fmla="*/ 2147483647 h 29"/>
              <a:gd name="T76" fmla="*/ 2147483647 w 41"/>
              <a:gd name="T77" fmla="*/ 2147483647 h 29"/>
              <a:gd name="T78" fmla="*/ 2147483647 w 41"/>
              <a:gd name="T79" fmla="*/ 2147483647 h 29"/>
              <a:gd name="T80" fmla="*/ 0 w 41"/>
              <a:gd name="T81" fmla="*/ 2147483647 h 29"/>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1"/>
              <a:gd name="T124" fmla="*/ 0 h 29"/>
              <a:gd name="T125" fmla="*/ 41 w 41"/>
              <a:gd name="T126" fmla="*/ 29 h 29"/>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1" h="29">
                <a:moveTo>
                  <a:pt x="0" y="15"/>
                </a:moveTo>
                <a:lnTo>
                  <a:pt x="2" y="16"/>
                </a:lnTo>
                <a:lnTo>
                  <a:pt x="2" y="17"/>
                </a:lnTo>
                <a:lnTo>
                  <a:pt x="2" y="20"/>
                </a:lnTo>
                <a:lnTo>
                  <a:pt x="3" y="22"/>
                </a:lnTo>
                <a:lnTo>
                  <a:pt x="3" y="23"/>
                </a:lnTo>
                <a:lnTo>
                  <a:pt x="3" y="25"/>
                </a:lnTo>
                <a:lnTo>
                  <a:pt x="5" y="26"/>
                </a:lnTo>
                <a:lnTo>
                  <a:pt x="5" y="28"/>
                </a:lnTo>
                <a:lnTo>
                  <a:pt x="10" y="29"/>
                </a:lnTo>
                <a:lnTo>
                  <a:pt x="15" y="29"/>
                </a:lnTo>
                <a:lnTo>
                  <a:pt x="21" y="28"/>
                </a:lnTo>
                <a:lnTo>
                  <a:pt x="25" y="26"/>
                </a:lnTo>
                <a:lnTo>
                  <a:pt x="30" y="23"/>
                </a:lnTo>
                <a:lnTo>
                  <a:pt x="34" y="20"/>
                </a:lnTo>
                <a:lnTo>
                  <a:pt x="39" y="16"/>
                </a:lnTo>
                <a:lnTo>
                  <a:pt x="40" y="12"/>
                </a:lnTo>
                <a:lnTo>
                  <a:pt x="41" y="10"/>
                </a:lnTo>
                <a:lnTo>
                  <a:pt x="41" y="7"/>
                </a:lnTo>
                <a:lnTo>
                  <a:pt x="41" y="6"/>
                </a:lnTo>
                <a:lnTo>
                  <a:pt x="40" y="4"/>
                </a:lnTo>
                <a:lnTo>
                  <a:pt x="40" y="3"/>
                </a:lnTo>
                <a:lnTo>
                  <a:pt x="39" y="1"/>
                </a:lnTo>
                <a:lnTo>
                  <a:pt x="37" y="1"/>
                </a:lnTo>
                <a:lnTo>
                  <a:pt x="37" y="0"/>
                </a:lnTo>
                <a:lnTo>
                  <a:pt x="34" y="0"/>
                </a:lnTo>
                <a:lnTo>
                  <a:pt x="31" y="0"/>
                </a:lnTo>
                <a:lnTo>
                  <a:pt x="28" y="0"/>
                </a:lnTo>
                <a:lnTo>
                  <a:pt x="25" y="0"/>
                </a:lnTo>
                <a:lnTo>
                  <a:pt x="22" y="1"/>
                </a:lnTo>
                <a:lnTo>
                  <a:pt x="21" y="1"/>
                </a:lnTo>
                <a:lnTo>
                  <a:pt x="18" y="3"/>
                </a:lnTo>
                <a:lnTo>
                  <a:pt x="15" y="4"/>
                </a:lnTo>
                <a:lnTo>
                  <a:pt x="13" y="6"/>
                </a:lnTo>
                <a:lnTo>
                  <a:pt x="10" y="6"/>
                </a:lnTo>
                <a:lnTo>
                  <a:pt x="9" y="7"/>
                </a:lnTo>
                <a:lnTo>
                  <a:pt x="7" y="9"/>
                </a:lnTo>
                <a:lnTo>
                  <a:pt x="6" y="9"/>
                </a:lnTo>
                <a:lnTo>
                  <a:pt x="5" y="10"/>
                </a:lnTo>
                <a:lnTo>
                  <a:pt x="2" y="12"/>
                </a:lnTo>
                <a:lnTo>
                  <a:pt x="0" y="15"/>
                </a:lnTo>
              </a:path>
            </a:pathLst>
          </a:custGeom>
          <a:solidFill>
            <a:srgbClr val="FFFF00"/>
          </a:solidFill>
          <a:ln w="4763">
            <a:solidFill>
              <a:srgbClr val="990000"/>
            </a:solidFill>
            <a:round/>
            <a:headEnd/>
            <a:tailEnd/>
          </a:ln>
        </p:spPr>
        <p:txBody>
          <a:bodyPr/>
          <a:lstStyle/>
          <a:p>
            <a:endParaRPr lang="en-US"/>
          </a:p>
        </p:txBody>
      </p:sp>
      <p:sp>
        <p:nvSpPr>
          <p:cNvPr id="53273" name="Freeform 24"/>
          <p:cNvSpPr>
            <a:spLocks/>
          </p:cNvSpPr>
          <p:nvPr/>
        </p:nvSpPr>
        <p:spPr bwMode="auto">
          <a:xfrm>
            <a:off x="6489700" y="4816475"/>
            <a:ext cx="69850" cy="77788"/>
          </a:xfrm>
          <a:custGeom>
            <a:avLst/>
            <a:gdLst>
              <a:gd name="T0" fmla="*/ 0 w 50"/>
              <a:gd name="T1" fmla="*/ 2147483647 h 49"/>
              <a:gd name="T2" fmla="*/ 2147483647 w 50"/>
              <a:gd name="T3" fmla="*/ 2147483647 h 49"/>
              <a:gd name="T4" fmla="*/ 2147483647 w 50"/>
              <a:gd name="T5" fmla="*/ 2147483647 h 49"/>
              <a:gd name="T6" fmla="*/ 2147483647 w 50"/>
              <a:gd name="T7" fmla="*/ 2147483647 h 49"/>
              <a:gd name="T8" fmla="*/ 2147483647 w 50"/>
              <a:gd name="T9" fmla="*/ 2147483647 h 49"/>
              <a:gd name="T10" fmla="*/ 2147483647 w 50"/>
              <a:gd name="T11" fmla="*/ 2147483647 h 49"/>
              <a:gd name="T12" fmla="*/ 2147483647 w 50"/>
              <a:gd name="T13" fmla="*/ 2147483647 h 49"/>
              <a:gd name="T14" fmla="*/ 2147483647 w 50"/>
              <a:gd name="T15" fmla="*/ 2147483647 h 49"/>
              <a:gd name="T16" fmla="*/ 2147483647 w 50"/>
              <a:gd name="T17" fmla="*/ 0 h 49"/>
              <a:gd name="T18" fmla="*/ 2147483647 w 50"/>
              <a:gd name="T19" fmla="*/ 0 h 49"/>
              <a:gd name="T20" fmla="*/ 2147483647 w 50"/>
              <a:gd name="T21" fmla="*/ 2147483647 h 49"/>
              <a:gd name="T22" fmla="*/ 2147483647 w 50"/>
              <a:gd name="T23" fmla="*/ 2147483647 h 49"/>
              <a:gd name="T24" fmla="*/ 2147483647 w 50"/>
              <a:gd name="T25" fmla="*/ 2147483647 h 49"/>
              <a:gd name="T26" fmla="*/ 2147483647 w 50"/>
              <a:gd name="T27" fmla="*/ 2147483647 h 49"/>
              <a:gd name="T28" fmla="*/ 2147483647 w 50"/>
              <a:gd name="T29" fmla="*/ 2147483647 h 49"/>
              <a:gd name="T30" fmla="*/ 2147483647 w 50"/>
              <a:gd name="T31" fmla="*/ 2147483647 h 49"/>
              <a:gd name="T32" fmla="*/ 2147483647 w 50"/>
              <a:gd name="T33" fmla="*/ 2147483647 h 49"/>
              <a:gd name="T34" fmla="*/ 2147483647 w 50"/>
              <a:gd name="T35" fmla="*/ 2147483647 h 49"/>
              <a:gd name="T36" fmla="*/ 2147483647 w 50"/>
              <a:gd name="T37" fmla="*/ 2147483647 h 49"/>
              <a:gd name="T38" fmla="*/ 2147483647 w 50"/>
              <a:gd name="T39" fmla="*/ 2147483647 h 49"/>
              <a:gd name="T40" fmla="*/ 2147483647 w 50"/>
              <a:gd name="T41" fmla="*/ 2147483647 h 49"/>
              <a:gd name="T42" fmla="*/ 2147483647 w 50"/>
              <a:gd name="T43" fmla="*/ 2147483647 h 49"/>
              <a:gd name="T44" fmla="*/ 2147483647 w 50"/>
              <a:gd name="T45" fmla="*/ 2147483647 h 49"/>
              <a:gd name="T46" fmla="*/ 2147483647 w 50"/>
              <a:gd name="T47" fmla="*/ 2147483647 h 49"/>
              <a:gd name="T48" fmla="*/ 2147483647 w 50"/>
              <a:gd name="T49" fmla="*/ 2147483647 h 49"/>
              <a:gd name="T50" fmla="*/ 2147483647 w 50"/>
              <a:gd name="T51" fmla="*/ 2147483647 h 49"/>
              <a:gd name="T52" fmla="*/ 2147483647 w 50"/>
              <a:gd name="T53" fmla="*/ 2147483647 h 49"/>
              <a:gd name="T54" fmla="*/ 2147483647 w 50"/>
              <a:gd name="T55" fmla="*/ 2147483647 h 49"/>
              <a:gd name="T56" fmla="*/ 2147483647 w 50"/>
              <a:gd name="T57" fmla="*/ 2147483647 h 49"/>
              <a:gd name="T58" fmla="*/ 2147483647 w 50"/>
              <a:gd name="T59" fmla="*/ 2147483647 h 49"/>
              <a:gd name="T60" fmla="*/ 2147483647 w 50"/>
              <a:gd name="T61" fmla="*/ 2147483647 h 49"/>
              <a:gd name="T62" fmla="*/ 2147483647 w 50"/>
              <a:gd name="T63" fmla="*/ 2147483647 h 49"/>
              <a:gd name="T64" fmla="*/ 2147483647 w 50"/>
              <a:gd name="T65" fmla="*/ 2147483647 h 49"/>
              <a:gd name="T66" fmla="*/ 2147483647 w 50"/>
              <a:gd name="T67" fmla="*/ 2147483647 h 49"/>
              <a:gd name="T68" fmla="*/ 2147483647 w 50"/>
              <a:gd name="T69" fmla="*/ 2147483647 h 49"/>
              <a:gd name="T70" fmla="*/ 2147483647 w 50"/>
              <a:gd name="T71" fmla="*/ 2147483647 h 49"/>
              <a:gd name="T72" fmla="*/ 2147483647 w 50"/>
              <a:gd name="T73" fmla="*/ 2147483647 h 49"/>
              <a:gd name="T74" fmla="*/ 2147483647 w 50"/>
              <a:gd name="T75" fmla="*/ 2147483647 h 49"/>
              <a:gd name="T76" fmla="*/ 2147483647 w 50"/>
              <a:gd name="T77" fmla="*/ 2147483647 h 49"/>
              <a:gd name="T78" fmla="*/ 2147483647 w 50"/>
              <a:gd name="T79" fmla="*/ 2147483647 h 49"/>
              <a:gd name="T80" fmla="*/ 2147483647 w 50"/>
              <a:gd name="T81" fmla="*/ 2147483647 h 49"/>
              <a:gd name="T82" fmla="*/ 2147483647 w 50"/>
              <a:gd name="T83" fmla="*/ 2147483647 h 49"/>
              <a:gd name="T84" fmla="*/ 2147483647 w 50"/>
              <a:gd name="T85" fmla="*/ 2147483647 h 49"/>
              <a:gd name="T86" fmla="*/ 2147483647 w 50"/>
              <a:gd name="T87" fmla="*/ 2147483647 h 49"/>
              <a:gd name="T88" fmla="*/ 2147483647 w 50"/>
              <a:gd name="T89" fmla="*/ 2147483647 h 49"/>
              <a:gd name="T90" fmla="*/ 2147483647 w 50"/>
              <a:gd name="T91" fmla="*/ 2147483647 h 49"/>
              <a:gd name="T92" fmla="*/ 2147483647 w 50"/>
              <a:gd name="T93" fmla="*/ 2147483647 h 49"/>
              <a:gd name="T94" fmla="*/ 0 w 50"/>
              <a:gd name="T95" fmla="*/ 2147483647 h 49"/>
              <a:gd name="T96" fmla="*/ 0 w 50"/>
              <a:gd name="T97" fmla="*/ 2147483647 h 4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50"/>
              <a:gd name="T148" fmla="*/ 0 h 49"/>
              <a:gd name="T149" fmla="*/ 50 w 50"/>
              <a:gd name="T150" fmla="*/ 49 h 49"/>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50" h="49">
                <a:moveTo>
                  <a:pt x="0" y="46"/>
                </a:moveTo>
                <a:lnTo>
                  <a:pt x="4" y="40"/>
                </a:lnTo>
                <a:lnTo>
                  <a:pt x="7" y="33"/>
                </a:lnTo>
                <a:lnTo>
                  <a:pt x="10" y="26"/>
                </a:lnTo>
                <a:lnTo>
                  <a:pt x="15" y="20"/>
                </a:lnTo>
                <a:lnTo>
                  <a:pt x="18" y="12"/>
                </a:lnTo>
                <a:lnTo>
                  <a:pt x="22" y="8"/>
                </a:lnTo>
                <a:lnTo>
                  <a:pt x="28" y="3"/>
                </a:lnTo>
                <a:lnTo>
                  <a:pt x="35" y="0"/>
                </a:lnTo>
                <a:lnTo>
                  <a:pt x="38" y="0"/>
                </a:lnTo>
                <a:lnTo>
                  <a:pt x="41" y="2"/>
                </a:lnTo>
                <a:lnTo>
                  <a:pt x="46" y="3"/>
                </a:lnTo>
                <a:lnTo>
                  <a:pt x="47" y="8"/>
                </a:lnTo>
                <a:lnTo>
                  <a:pt x="50" y="11"/>
                </a:lnTo>
                <a:lnTo>
                  <a:pt x="50" y="15"/>
                </a:lnTo>
                <a:lnTo>
                  <a:pt x="50" y="20"/>
                </a:lnTo>
                <a:lnTo>
                  <a:pt x="49" y="24"/>
                </a:lnTo>
                <a:lnTo>
                  <a:pt x="47" y="28"/>
                </a:lnTo>
                <a:lnTo>
                  <a:pt x="44" y="31"/>
                </a:lnTo>
                <a:lnTo>
                  <a:pt x="41" y="34"/>
                </a:lnTo>
                <a:lnTo>
                  <a:pt x="40" y="36"/>
                </a:lnTo>
                <a:lnTo>
                  <a:pt x="37" y="39"/>
                </a:lnTo>
                <a:lnTo>
                  <a:pt x="32" y="40"/>
                </a:lnTo>
                <a:lnTo>
                  <a:pt x="29" y="42"/>
                </a:lnTo>
                <a:lnTo>
                  <a:pt x="25" y="43"/>
                </a:lnTo>
                <a:lnTo>
                  <a:pt x="24" y="43"/>
                </a:lnTo>
                <a:lnTo>
                  <a:pt x="22" y="43"/>
                </a:lnTo>
                <a:lnTo>
                  <a:pt x="21" y="43"/>
                </a:lnTo>
                <a:lnTo>
                  <a:pt x="19" y="43"/>
                </a:lnTo>
                <a:lnTo>
                  <a:pt x="16" y="43"/>
                </a:lnTo>
                <a:lnTo>
                  <a:pt x="15" y="43"/>
                </a:lnTo>
                <a:lnTo>
                  <a:pt x="13" y="43"/>
                </a:lnTo>
                <a:lnTo>
                  <a:pt x="12" y="43"/>
                </a:lnTo>
                <a:lnTo>
                  <a:pt x="10" y="45"/>
                </a:lnTo>
                <a:lnTo>
                  <a:pt x="9" y="45"/>
                </a:lnTo>
                <a:lnTo>
                  <a:pt x="9" y="46"/>
                </a:lnTo>
                <a:lnTo>
                  <a:pt x="7" y="48"/>
                </a:lnTo>
                <a:lnTo>
                  <a:pt x="7" y="49"/>
                </a:lnTo>
                <a:lnTo>
                  <a:pt x="6" y="49"/>
                </a:lnTo>
                <a:lnTo>
                  <a:pt x="4" y="49"/>
                </a:lnTo>
                <a:lnTo>
                  <a:pt x="3" y="49"/>
                </a:lnTo>
                <a:lnTo>
                  <a:pt x="3" y="48"/>
                </a:lnTo>
                <a:lnTo>
                  <a:pt x="1" y="48"/>
                </a:lnTo>
                <a:lnTo>
                  <a:pt x="0" y="48"/>
                </a:lnTo>
                <a:lnTo>
                  <a:pt x="0" y="46"/>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74" name="Freeform 25"/>
          <p:cNvSpPr>
            <a:spLocks/>
          </p:cNvSpPr>
          <p:nvPr/>
        </p:nvSpPr>
        <p:spPr bwMode="auto">
          <a:xfrm>
            <a:off x="6489700" y="4816475"/>
            <a:ext cx="69850" cy="77788"/>
          </a:xfrm>
          <a:custGeom>
            <a:avLst/>
            <a:gdLst>
              <a:gd name="T0" fmla="*/ 0 w 50"/>
              <a:gd name="T1" fmla="*/ 2147483647 h 49"/>
              <a:gd name="T2" fmla="*/ 2147483647 w 50"/>
              <a:gd name="T3" fmla="*/ 2147483647 h 49"/>
              <a:gd name="T4" fmla="*/ 2147483647 w 50"/>
              <a:gd name="T5" fmla="*/ 2147483647 h 49"/>
              <a:gd name="T6" fmla="*/ 2147483647 w 50"/>
              <a:gd name="T7" fmla="*/ 2147483647 h 49"/>
              <a:gd name="T8" fmla="*/ 2147483647 w 50"/>
              <a:gd name="T9" fmla="*/ 2147483647 h 49"/>
              <a:gd name="T10" fmla="*/ 2147483647 w 50"/>
              <a:gd name="T11" fmla="*/ 2147483647 h 49"/>
              <a:gd name="T12" fmla="*/ 2147483647 w 50"/>
              <a:gd name="T13" fmla="*/ 2147483647 h 49"/>
              <a:gd name="T14" fmla="*/ 2147483647 w 50"/>
              <a:gd name="T15" fmla="*/ 2147483647 h 49"/>
              <a:gd name="T16" fmla="*/ 2147483647 w 50"/>
              <a:gd name="T17" fmla="*/ 0 h 49"/>
              <a:gd name="T18" fmla="*/ 2147483647 w 50"/>
              <a:gd name="T19" fmla="*/ 0 h 49"/>
              <a:gd name="T20" fmla="*/ 2147483647 w 50"/>
              <a:gd name="T21" fmla="*/ 2147483647 h 49"/>
              <a:gd name="T22" fmla="*/ 2147483647 w 50"/>
              <a:gd name="T23" fmla="*/ 2147483647 h 49"/>
              <a:gd name="T24" fmla="*/ 2147483647 w 50"/>
              <a:gd name="T25" fmla="*/ 2147483647 h 49"/>
              <a:gd name="T26" fmla="*/ 2147483647 w 50"/>
              <a:gd name="T27" fmla="*/ 2147483647 h 49"/>
              <a:gd name="T28" fmla="*/ 2147483647 w 50"/>
              <a:gd name="T29" fmla="*/ 2147483647 h 49"/>
              <a:gd name="T30" fmla="*/ 2147483647 w 50"/>
              <a:gd name="T31" fmla="*/ 2147483647 h 49"/>
              <a:gd name="T32" fmla="*/ 2147483647 w 50"/>
              <a:gd name="T33" fmla="*/ 2147483647 h 49"/>
              <a:gd name="T34" fmla="*/ 2147483647 w 50"/>
              <a:gd name="T35" fmla="*/ 2147483647 h 49"/>
              <a:gd name="T36" fmla="*/ 2147483647 w 50"/>
              <a:gd name="T37" fmla="*/ 2147483647 h 49"/>
              <a:gd name="T38" fmla="*/ 2147483647 w 50"/>
              <a:gd name="T39" fmla="*/ 2147483647 h 49"/>
              <a:gd name="T40" fmla="*/ 2147483647 w 50"/>
              <a:gd name="T41" fmla="*/ 2147483647 h 49"/>
              <a:gd name="T42" fmla="*/ 2147483647 w 50"/>
              <a:gd name="T43" fmla="*/ 2147483647 h 49"/>
              <a:gd name="T44" fmla="*/ 2147483647 w 50"/>
              <a:gd name="T45" fmla="*/ 2147483647 h 49"/>
              <a:gd name="T46" fmla="*/ 2147483647 w 50"/>
              <a:gd name="T47" fmla="*/ 2147483647 h 49"/>
              <a:gd name="T48" fmla="*/ 2147483647 w 50"/>
              <a:gd name="T49" fmla="*/ 2147483647 h 49"/>
              <a:gd name="T50" fmla="*/ 2147483647 w 50"/>
              <a:gd name="T51" fmla="*/ 2147483647 h 49"/>
              <a:gd name="T52" fmla="*/ 2147483647 w 50"/>
              <a:gd name="T53" fmla="*/ 2147483647 h 49"/>
              <a:gd name="T54" fmla="*/ 2147483647 w 50"/>
              <a:gd name="T55" fmla="*/ 2147483647 h 49"/>
              <a:gd name="T56" fmla="*/ 2147483647 w 50"/>
              <a:gd name="T57" fmla="*/ 2147483647 h 49"/>
              <a:gd name="T58" fmla="*/ 2147483647 w 50"/>
              <a:gd name="T59" fmla="*/ 2147483647 h 49"/>
              <a:gd name="T60" fmla="*/ 2147483647 w 50"/>
              <a:gd name="T61" fmla="*/ 2147483647 h 49"/>
              <a:gd name="T62" fmla="*/ 2147483647 w 50"/>
              <a:gd name="T63" fmla="*/ 2147483647 h 49"/>
              <a:gd name="T64" fmla="*/ 2147483647 w 50"/>
              <a:gd name="T65" fmla="*/ 2147483647 h 49"/>
              <a:gd name="T66" fmla="*/ 2147483647 w 50"/>
              <a:gd name="T67" fmla="*/ 2147483647 h 49"/>
              <a:gd name="T68" fmla="*/ 2147483647 w 50"/>
              <a:gd name="T69" fmla="*/ 2147483647 h 49"/>
              <a:gd name="T70" fmla="*/ 2147483647 w 50"/>
              <a:gd name="T71" fmla="*/ 2147483647 h 49"/>
              <a:gd name="T72" fmla="*/ 2147483647 w 50"/>
              <a:gd name="T73" fmla="*/ 2147483647 h 49"/>
              <a:gd name="T74" fmla="*/ 2147483647 w 50"/>
              <a:gd name="T75" fmla="*/ 2147483647 h 49"/>
              <a:gd name="T76" fmla="*/ 2147483647 w 50"/>
              <a:gd name="T77" fmla="*/ 2147483647 h 49"/>
              <a:gd name="T78" fmla="*/ 2147483647 w 50"/>
              <a:gd name="T79" fmla="*/ 2147483647 h 49"/>
              <a:gd name="T80" fmla="*/ 2147483647 w 50"/>
              <a:gd name="T81" fmla="*/ 2147483647 h 49"/>
              <a:gd name="T82" fmla="*/ 2147483647 w 50"/>
              <a:gd name="T83" fmla="*/ 2147483647 h 49"/>
              <a:gd name="T84" fmla="*/ 2147483647 w 50"/>
              <a:gd name="T85" fmla="*/ 2147483647 h 49"/>
              <a:gd name="T86" fmla="*/ 2147483647 w 50"/>
              <a:gd name="T87" fmla="*/ 2147483647 h 49"/>
              <a:gd name="T88" fmla="*/ 2147483647 w 50"/>
              <a:gd name="T89" fmla="*/ 2147483647 h 49"/>
              <a:gd name="T90" fmla="*/ 2147483647 w 50"/>
              <a:gd name="T91" fmla="*/ 2147483647 h 49"/>
              <a:gd name="T92" fmla="*/ 2147483647 w 50"/>
              <a:gd name="T93" fmla="*/ 2147483647 h 49"/>
              <a:gd name="T94" fmla="*/ 0 w 50"/>
              <a:gd name="T95" fmla="*/ 2147483647 h 49"/>
              <a:gd name="T96" fmla="*/ 0 w 50"/>
              <a:gd name="T97" fmla="*/ 2147483647 h 4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50"/>
              <a:gd name="T148" fmla="*/ 0 h 49"/>
              <a:gd name="T149" fmla="*/ 50 w 50"/>
              <a:gd name="T150" fmla="*/ 49 h 49"/>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50" h="49">
                <a:moveTo>
                  <a:pt x="0" y="46"/>
                </a:moveTo>
                <a:lnTo>
                  <a:pt x="4" y="40"/>
                </a:lnTo>
                <a:lnTo>
                  <a:pt x="7" y="33"/>
                </a:lnTo>
                <a:lnTo>
                  <a:pt x="10" y="26"/>
                </a:lnTo>
                <a:lnTo>
                  <a:pt x="15" y="20"/>
                </a:lnTo>
                <a:lnTo>
                  <a:pt x="18" y="12"/>
                </a:lnTo>
                <a:lnTo>
                  <a:pt x="22" y="8"/>
                </a:lnTo>
                <a:lnTo>
                  <a:pt x="28" y="3"/>
                </a:lnTo>
                <a:lnTo>
                  <a:pt x="35" y="0"/>
                </a:lnTo>
                <a:lnTo>
                  <a:pt x="38" y="0"/>
                </a:lnTo>
                <a:lnTo>
                  <a:pt x="41" y="2"/>
                </a:lnTo>
                <a:lnTo>
                  <a:pt x="46" y="3"/>
                </a:lnTo>
                <a:lnTo>
                  <a:pt x="47" y="8"/>
                </a:lnTo>
                <a:lnTo>
                  <a:pt x="50" y="11"/>
                </a:lnTo>
                <a:lnTo>
                  <a:pt x="50" y="15"/>
                </a:lnTo>
                <a:lnTo>
                  <a:pt x="50" y="20"/>
                </a:lnTo>
                <a:lnTo>
                  <a:pt x="49" y="24"/>
                </a:lnTo>
                <a:lnTo>
                  <a:pt x="47" y="28"/>
                </a:lnTo>
                <a:lnTo>
                  <a:pt x="44" y="31"/>
                </a:lnTo>
                <a:lnTo>
                  <a:pt x="41" y="34"/>
                </a:lnTo>
                <a:lnTo>
                  <a:pt x="40" y="36"/>
                </a:lnTo>
                <a:lnTo>
                  <a:pt x="37" y="39"/>
                </a:lnTo>
                <a:lnTo>
                  <a:pt x="32" y="40"/>
                </a:lnTo>
                <a:lnTo>
                  <a:pt x="29" y="42"/>
                </a:lnTo>
                <a:lnTo>
                  <a:pt x="25" y="43"/>
                </a:lnTo>
                <a:lnTo>
                  <a:pt x="24" y="43"/>
                </a:lnTo>
                <a:lnTo>
                  <a:pt x="22" y="43"/>
                </a:lnTo>
                <a:lnTo>
                  <a:pt x="21" y="43"/>
                </a:lnTo>
                <a:lnTo>
                  <a:pt x="19" y="43"/>
                </a:lnTo>
                <a:lnTo>
                  <a:pt x="16" y="43"/>
                </a:lnTo>
                <a:lnTo>
                  <a:pt x="15" y="43"/>
                </a:lnTo>
                <a:lnTo>
                  <a:pt x="13" y="43"/>
                </a:lnTo>
                <a:lnTo>
                  <a:pt x="12" y="43"/>
                </a:lnTo>
                <a:lnTo>
                  <a:pt x="10" y="45"/>
                </a:lnTo>
                <a:lnTo>
                  <a:pt x="9" y="45"/>
                </a:lnTo>
                <a:lnTo>
                  <a:pt x="9" y="46"/>
                </a:lnTo>
                <a:lnTo>
                  <a:pt x="7" y="48"/>
                </a:lnTo>
                <a:lnTo>
                  <a:pt x="7" y="49"/>
                </a:lnTo>
                <a:lnTo>
                  <a:pt x="6" y="49"/>
                </a:lnTo>
                <a:lnTo>
                  <a:pt x="4" y="49"/>
                </a:lnTo>
                <a:lnTo>
                  <a:pt x="3" y="49"/>
                </a:lnTo>
                <a:lnTo>
                  <a:pt x="3" y="48"/>
                </a:lnTo>
                <a:lnTo>
                  <a:pt x="1" y="48"/>
                </a:lnTo>
                <a:lnTo>
                  <a:pt x="0" y="48"/>
                </a:lnTo>
                <a:lnTo>
                  <a:pt x="0" y="46"/>
                </a:lnTo>
              </a:path>
            </a:pathLst>
          </a:custGeom>
          <a:solidFill>
            <a:srgbClr val="FFFF00"/>
          </a:solidFill>
          <a:ln w="4763">
            <a:solidFill>
              <a:srgbClr val="990000"/>
            </a:solidFill>
            <a:round/>
            <a:headEnd/>
            <a:tailEnd/>
          </a:ln>
        </p:spPr>
        <p:txBody>
          <a:bodyPr/>
          <a:lstStyle/>
          <a:p>
            <a:endParaRPr lang="en-US"/>
          </a:p>
        </p:txBody>
      </p:sp>
      <p:sp>
        <p:nvSpPr>
          <p:cNvPr id="53275" name="Freeform 26"/>
          <p:cNvSpPr>
            <a:spLocks/>
          </p:cNvSpPr>
          <p:nvPr/>
        </p:nvSpPr>
        <p:spPr bwMode="auto">
          <a:xfrm>
            <a:off x="6442075" y="4816475"/>
            <a:ext cx="52388" cy="71438"/>
          </a:xfrm>
          <a:custGeom>
            <a:avLst/>
            <a:gdLst>
              <a:gd name="T0" fmla="*/ 2147483647 w 37"/>
              <a:gd name="T1" fmla="*/ 2147483647 h 45"/>
              <a:gd name="T2" fmla="*/ 2147483647 w 37"/>
              <a:gd name="T3" fmla="*/ 2147483647 h 45"/>
              <a:gd name="T4" fmla="*/ 2147483647 w 37"/>
              <a:gd name="T5" fmla="*/ 2147483647 h 45"/>
              <a:gd name="T6" fmla="*/ 2147483647 w 37"/>
              <a:gd name="T7" fmla="*/ 2147483647 h 45"/>
              <a:gd name="T8" fmla="*/ 2147483647 w 37"/>
              <a:gd name="T9" fmla="*/ 2147483647 h 45"/>
              <a:gd name="T10" fmla="*/ 2147483647 w 37"/>
              <a:gd name="T11" fmla="*/ 2147483647 h 45"/>
              <a:gd name="T12" fmla="*/ 2147483647 w 37"/>
              <a:gd name="T13" fmla="*/ 2147483647 h 45"/>
              <a:gd name="T14" fmla="*/ 2147483647 w 37"/>
              <a:gd name="T15" fmla="*/ 2147483647 h 45"/>
              <a:gd name="T16" fmla="*/ 2147483647 w 37"/>
              <a:gd name="T17" fmla="*/ 2147483647 h 45"/>
              <a:gd name="T18" fmla="*/ 2147483647 w 37"/>
              <a:gd name="T19" fmla="*/ 2147483647 h 45"/>
              <a:gd name="T20" fmla="*/ 2147483647 w 37"/>
              <a:gd name="T21" fmla="*/ 2147483647 h 45"/>
              <a:gd name="T22" fmla="*/ 2147483647 w 37"/>
              <a:gd name="T23" fmla="*/ 2147483647 h 45"/>
              <a:gd name="T24" fmla="*/ 2147483647 w 37"/>
              <a:gd name="T25" fmla="*/ 2147483647 h 45"/>
              <a:gd name="T26" fmla="*/ 2147483647 w 37"/>
              <a:gd name="T27" fmla="*/ 2147483647 h 45"/>
              <a:gd name="T28" fmla="*/ 2147483647 w 37"/>
              <a:gd name="T29" fmla="*/ 2147483647 h 45"/>
              <a:gd name="T30" fmla="*/ 2147483647 w 37"/>
              <a:gd name="T31" fmla="*/ 2147483647 h 45"/>
              <a:gd name="T32" fmla="*/ 2147483647 w 37"/>
              <a:gd name="T33" fmla="*/ 2147483647 h 45"/>
              <a:gd name="T34" fmla="*/ 2147483647 w 37"/>
              <a:gd name="T35" fmla="*/ 2147483647 h 45"/>
              <a:gd name="T36" fmla="*/ 2147483647 w 37"/>
              <a:gd name="T37" fmla="*/ 2147483647 h 45"/>
              <a:gd name="T38" fmla="*/ 2147483647 w 37"/>
              <a:gd name="T39" fmla="*/ 2147483647 h 45"/>
              <a:gd name="T40" fmla="*/ 2147483647 w 37"/>
              <a:gd name="T41" fmla="*/ 2147483647 h 45"/>
              <a:gd name="T42" fmla="*/ 2147483647 w 37"/>
              <a:gd name="T43" fmla="*/ 2147483647 h 45"/>
              <a:gd name="T44" fmla="*/ 2147483647 w 37"/>
              <a:gd name="T45" fmla="*/ 2147483647 h 45"/>
              <a:gd name="T46" fmla="*/ 2147483647 w 37"/>
              <a:gd name="T47" fmla="*/ 2147483647 h 45"/>
              <a:gd name="T48" fmla="*/ 2147483647 w 37"/>
              <a:gd name="T49" fmla="*/ 2147483647 h 45"/>
              <a:gd name="T50" fmla="*/ 2147483647 w 37"/>
              <a:gd name="T51" fmla="*/ 2147483647 h 45"/>
              <a:gd name="T52" fmla="*/ 2147483647 w 37"/>
              <a:gd name="T53" fmla="*/ 2147483647 h 45"/>
              <a:gd name="T54" fmla="*/ 2147483647 w 37"/>
              <a:gd name="T55" fmla="*/ 0 h 45"/>
              <a:gd name="T56" fmla="*/ 2147483647 w 37"/>
              <a:gd name="T57" fmla="*/ 2147483647 h 45"/>
              <a:gd name="T58" fmla="*/ 2147483647 w 37"/>
              <a:gd name="T59" fmla="*/ 2147483647 h 45"/>
              <a:gd name="T60" fmla="*/ 2147483647 w 37"/>
              <a:gd name="T61" fmla="*/ 2147483647 h 45"/>
              <a:gd name="T62" fmla="*/ 2147483647 w 37"/>
              <a:gd name="T63" fmla="*/ 2147483647 h 45"/>
              <a:gd name="T64" fmla="*/ 0 w 37"/>
              <a:gd name="T65" fmla="*/ 2147483647 h 45"/>
              <a:gd name="T66" fmla="*/ 0 w 37"/>
              <a:gd name="T67" fmla="*/ 2147483647 h 45"/>
              <a:gd name="T68" fmla="*/ 0 w 37"/>
              <a:gd name="T69" fmla="*/ 2147483647 h 45"/>
              <a:gd name="T70" fmla="*/ 2147483647 w 37"/>
              <a:gd name="T71" fmla="*/ 2147483647 h 45"/>
              <a:gd name="T72" fmla="*/ 2147483647 w 37"/>
              <a:gd name="T73" fmla="*/ 2147483647 h 45"/>
              <a:gd name="T74" fmla="*/ 2147483647 w 37"/>
              <a:gd name="T75" fmla="*/ 2147483647 h 45"/>
              <a:gd name="T76" fmla="*/ 2147483647 w 37"/>
              <a:gd name="T77" fmla="*/ 2147483647 h 45"/>
              <a:gd name="T78" fmla="*/ 2147483647 w 37"/>
              <a:gd name="T79" fmla="*/ 2147483647 h 45"/>
              <a:gd name="T80" fmla="*/ 2147483647 w 37"/>
              <a:gd name="T81" fmla="*/ 2147483647 h 45"/>
              <a:gd name="T82" fmla="*/ 2147483647 w 37"/>
              <a:gd name="T83" fmla="*/ 2147483647 h 45"/>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37"/>
              <a:gd name="T127" fmla="*/ 0 h 45"/>
              <a:gd name="T128" fmla="*/ 37 w 37"/>
              <a:gd name="T129" fmla="*/ 45 h 45"/>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37" h="45">
                <a:moveTo>
                  <a:pt x="6" y="21"/>
                </a:moveTo>
                <a:lnTo>
                  <a:pt x="7" y="26"/>
                </a:lnTo>
                <a:lnTo>
                  <a:pt x="9" y="27"/>
                </a:lnTo>
                <a:lnTo>
                  <a:pt x="9" y="30"/>
                </a:lnTo>
                <a:lnTo>
                  <a:pt x="9" y="31"/>
                </a:lnTo>
                <a:lnTo>
                  <a:pt x="7" y="34"/>
                </a:lnTo>
                <a:lnTo>
                  <a:pt x="7" y="36"/>
                </a:lnTo>
                <a:lnTo>
                  <a:pt x="9" y="37"/>
                </a:lnTo>
                <a:lnTo>
                  <a:pt x="10" y="40"/>
                </a:lnTo>
                <a:lnTo>
                  <a:pt x="10" y="42"/>
                </a:lnTo>
                <a:lnTo>
                  <a:pt x="12" y="42"/>
                </a:lnTo>
                <a:lnTo>
                  <a:pt x="13" y="43"/>
                </a:lnTo>
                <a:lnTo>
                  <a:pt x="15" y="45"/>
                </a:lnTo>
                <a:lnTo>
                  <a:pt x="16" y="45"/>
                </a:lnTo>
                <a:lnTo>
                  <a:pt x="19" y="45"/>
                </a:lnTo>
                <a:lnTo>
                  <a:pt x="21" y="45"/>
                </a:lnTo>
                <a:lnTo>
                  <a:pt x="22" y="43"/>
                </a:lnTo>
                <a:lnTo>
                  <a:pt x="25" y="40"/>
                </a:lnTo>
                <a:lnTo>
                  <a:pt x="29" y="36"/>
                </a:lnTo>
                <a:lnTo>
                  <a:pt x="32" y="31"/>
                </a:lnTo>
                <a:lnTo>
                  <a:pt x="35" y="27"/>
                </a:lnTo>
                <a:lnTo>
                  <a:pt x="37" y="23"/>
                </a:lnTo>
                <a:lnTo>
                  <a:pt x="37" y="18"/>
                </a:lnTo>
                <a:lnTo>
                  <a:pt x="37" y="14"/>
                </a:lnTo>
                <a:lnTo>
                  <a:pt x="35" y="9"/>
                </a:lnTo>
                <a:lnTo>
                  <a:pt x="32" y="5"/>
                </a:lnTo>
                <a:lnTo>
                  <a:pt x="29" y="2"/>
                </a:lnTo>
                <a:lnTo>
                  <a:pt x="24" y="0"/>
                </a:lnTo>
                <a:lnTo>
                  <a:pt x="18" y="2"/>
                </a:lnTo>
                <a:lnTo>
                  <a:pt x="13" y="2"/>
                </a:lnTo>
                <a:lnTo>
                  <a:pt x="7" y="5"/>
                </a:lnTo>
                <a:lnTo>
                  <a:pt x="3" y="8"/>
                </a:lnTo>
                <a:lnTo>
                  <a:pt x="0" y="11"/>
                </a:lnTo>
                <a:lnTo>
                  <a:pt x="0" y="12"/>
                </a:lnTo>
                <a:lnTo>
                  <a:pt x="1" y="14"/>
                </a:lnTo>
                <a:lnTo>
                  <a:pt x="1" y="15"/>
                </a:lnTo>
                <a:lnTo>
                  <a:pt x="3" y="15"/>
                </a:lnTo>
                <a:lnTo>
                  <a:pt x="4" y="17"/>
                </a:lnTo>
                <a:lnTo>
                  <a:pt x="4" y="18"/>
                </a:lnTo>
                <a:lnTo>
                  <a:pt x="6" y="20"/>
                </a:lnTo>
                <a:lnTo>
                  <a:pt x="6" y="21"/>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76" name="Freeform 27"/>
          <p:cNvSpPr>
            <a:spLocks/>
          </p:cNvSpPr>
          <p:nvPr/>
        </p:nvSpPr>
        <p:spPr bwMode="auto">
          <a:xfrm>
            <a:off x="6442075" y="4816475"/>
            <a:ext cx="52388" cy="71438"/>
          </a:xfrm>
          <a:custGeom>
            <a:avLst/>
            <a:gdLst>
              <a:gd name="T0" fmla="*/ 2147483647 w 37"/>
              <a:gd name="T1" fmla="*/ 2147483647 h 45"/>
              <a:gd name="T2" fmla="*/ 2147483647 w 37"/>
              <a:gd name="T3" fmla="*/ 2147483647 h 45"/>
              <a:gd name="T4" fmla="*/ 2147483647 w 37"/>
              <a:gd name="T5" fmla="*/ 2147483647 h 45"/>
              <a:gd name="T6" fmla="*/ 2147483647 w 37"/>
              <a:gd name="T7" fmla="*/ 2147483647 h 45"/>
              <a:gd name="T8" fmla="*/ 2147483647 w 37"/>
              <a:gd name="T9" fmla="*/ 2147483647 h 45"/>
              <a:gd name="T10" fmla="*/ 2147483647 w 37"/>
              <a:gd name="T11" fmla="*/ 2147483647 h 45"/>
              <a:gd name="T12" fmla="*/ 2147483647 w 37"/>
              <a:gd name="T13" fmla="*/ 2147483647 h 45"/>
              <a:gd name="T14" fmla="*/ 2147483647 w 37"/>
              <a:gd name="T15" fmla="*/ 2147483647 h 45"/>
              <a:gd name="T16" fmla="*/ 2147483647 w 37"/>
              <a:gd name="T17" fmla="*/ 2147483647 h 45"/>
              <a:gd name="T18" fmla="*/ 2147483647 w 37"/>
              <a:gd name="T19" fmla="*/ 2147483647 h 45"/>
              <a:gd name="T20" fmla="*/ 2147483647 w 37"/>
              <a:gd name="T21" fmla="*/ 2147483647 h 45"/>
              <a:gd name="T22" fmla="*/ 2147483647 w 37"/>
              <a:gd name="T23" fmla="*/ 2147483647 h 45"/>
              <a:gd name="T24" fmla="*/ 2147483647 w 37"/>
              <a:gd name="T25" fmla="*/ 2147483647 h 45"/>
              <a:gd name="T26" fmla="*/ 2147483647 w 37"/>
              <a:gd name="T27" fmla="*/ 2147483647 h 45"/>
              <a:gd name="T28" fmla="*/ 2147483647 w 37"/>
              <a:gd name="T29" fmla="*/ 2147483647 h 45"/>
              <a:gd name="T30" fmla="*/ 2147483647 w 37"/>
              <a:gd name="T31" fmla="*/ 2147483647 h 45"/>
              <a:gd name="T32" fmla="*/ 2147483647 w 37"/>
              <a:gd name="T33" fmla="*/ 2147483647 h 45"/>
              <a:gd name="T34" fmla="*/ 2147483647 w 37"/>
              <a:gd name="T35" fmla="*/ 2147483647 h 45"/>
              <a:gd name="T36" fmla="*/ 2147483647 w 37"/>
              <a:gd name="T37" fmla="*/ 2147483647 h 45"/>
              <a:gd name="T38" fmla="*/ 2147483647 w 37"/>
              <a:gd name="T39" fmla="*/ 2147483647 h 45"/>
              <a:gd name="T40" fmla="*/ 2147483647 w 37"/>
              <a:gd name="T41" fmla="*/ 2147483647 h 45"/>
              <a:gd name="T42" fmla="*/ 2147483647 w 37"/>
              <a:gd name="T43" fmla="*/ 2147483647 h 45"/>
              <a:gd name="T44" fmla="*/ 2147483647 w 37"/>
              <a:gd name="T45" fmla="*/ 2147483647 h 45"/>
              <a:gd name="T46" fmla="*/ 2147483647 w 37"/>
              <a:gd name="T47" fmla="*/ 2147483647 h 45"/>
              <a:gd name="T48" fmla="*/ 2147483647 w 37"/>
              <a:gd name="T49" fmla="*/ 2147483647 h 45"/>
              <a:gd name="T50" fmla="*/ 2147483647 w 37"/>
              <a:gd name="T51" fmla="*/ 2147483647 h 45"/>
              <a:gd name="T52" fmla="*/ 2147483647 w 37"/>
              <a:gd name="T53" fmla="*/ 2147483647 h 45"/>
              <a:gd name="T54" fmla="*/ 2147483647 w 37"/>
              <a:gd name="T55" fmla="*/ 0 h 45"/>
              <a:gd name="T56" fmla="*/ 2147483647 w 37"/>
              <a:gd name="T57" fmla="*/ 2147483647 h 45"/>
              <a:gd name="T58" fmla="*/ 2147483647 w 37"/>
              <a:gd name="T59" fmla="*/ 2147483647 h 45"/>
              <a:gd name="T60" fmla="*/ 2147483647 w 37"/>
              <a:gd name="T61" fmla="*/ 2147483647 h 45"/>
              <a:gd name="T62" fmla="*/ 2147483647 w 37"/>
              <a:gd name="T63" fmla="*/ 2147483647 h 45"/>
              <a:gd name="T64" fmla="*/ 0 w 37"/>
              <a:gd name="T65" fmla="*/ 2147483647 h 45"/>
              <a:gd name="T66" fmla="*/ 0 w 37"/>
              <a:gd name="T67" fmla="*/ 2147483647 h 45"/>
              <a:gd name="T68" fmla="*/ 0 w 37"/>
              <a:gd name="T69" fmla="*/ 2147483647 h 45"/>
              <a:gd name="T70" fmla="*/ 2147483647 w 37"/>
              <a:gd name="T71" fmla="*/ 2147483647 h 45"/>
              <a:gd name="T72" fmla="*/ 2147483647 w 37"/>
              <a:gd name="T73" fmla="*/ 2147483647 h 45"/>
              <a:gd name="T74" fmla="*/ 2147483647 w 37"/>
              <a:gd name="T75" fmla="*/ 2147483647 h 45"/>
              <a:gd name="T76" fmla="*/ 2147483647 w 37"/>
              <a:gd name="T77" fmla="*/ 2147483647 h 45"/>
              <a:gd name="T78" fmla="*/ 2147483647 w 37"/>
              <a:gd name="T79" fmla="*/ 2147483647 h 45"/>
              <a:gd name="T80" fmla="*/ 2147483647 w 37"/>
              <a:gd name="T81" fmla="*/ 2147483647 h 45"/>
              <a:gd name="T82" fmla="*/ 2147483647 w 37"/>
              <a:gd name="T83" fmla="*/ 2147483647 h 45"/>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37"/>
              <a:gd name="T127" fmla="*/ 0 h 45"/>
              <a:gd name="T128" fmla="*/ 37 w 37"/>
              <a:gd name="T129" fmla="*/ 45 h 45"/>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37" h="45">
                <a:moveTo>
                  <a:pt x="6" y="21"/>
                </a:moveTo>
                <a:lnTo>
                  <a:pt x="7" y="26"/>
                </a:lnTo>
                <a:lnTo>
                  <a:pt x="9" y="27"/>
                </a:lnTo>
                <a:lnTo>
                  <a:pt x="9" y="30"/>
                </a:lnTo>
                <a:lnTo>
                  <a:pt x="9" y="31"/>
                </a:lnTo>
                <a:lnTo>
                  <a:pt x="7" y="34"/>
                </a:lnTo>
                <a:lnTo>
                  <a:pt x="7" y="36"/>
                </a:lnTo>
                <a:lnTo>
                  <a:pt x="9" y="37"/>
                </a:lnTo>
                <a:lnTo>
                  <a:pt x="10" y="40"/>
                </a:lnTo>
                <a:lnTo>
                  <a:pt x="10" y="42"/>
                </a:lnTo>
                <a:lnTo>
                  <a:pt x="12" y="42"/>
                </a:lnTo>
                <a:lnTo>
                  <a:pt x="13" y="43"/>
                </a:lnTo>
                <a:lnTo>
                  <a:pt x="15" y="45"/>
                </a:lnTo>
                <a:lnTo>
                  <a:pt x="16" y="45"/>
                </a:lnTo>
                <a:lnTo>
                  <a:pt x="19" y="45"/>
                </a:lnTo>
                <a:lnTo>
                  <a:pt x="21" y="45"/>
                </a:lnTo>
                <a:lnTo>
                  <a:pt x="22" y="43"/>
                </a:lnTo>
                <a:lnTo>
                  <a:pt x="25" y="40"/>
                </a:lnTo>
                <a:lnTo>
                  <a:pt x="29" y="36"/>
                </a:lnTo>
                <a:lnTo>
                  <a:pt x="32" y="31"/>
                </a:lnTo>
                <a:lnTo>
                  <a:pt x="35" y="27"/>
                </a:lnTo>
                <a:lnTo>
                  <a:pt x="37" y="23"/>
                </a:lnTo>
                <a:lnTo>
                  <a:pt x="37" y="18"/>
                </a:lnTo>
                <a:lnTo>
                  <a:pt x="37" y="14"/>
                </a:lnTo>
                <a:lnTo>
                  <a:pt x="35" y="9"/>
                </a:lnTo>
                <a:lnTo>
                  <a:pt x="32" y="5"/>
                </a:lnTo>
                <a:lnTo>
                  <a:pt x="29" y="2"/>
                </a:lnTo>
                <a:lnTo>
                  <a:pt x="24" y="0"/>
                </a:lnTo>
                <a:lnTo>
                  <a:pt x="18" y="2"/>
                </a:lnTo>
                <a:lnTo>
                  <a:pt x="13" y="2"/>
                </a:lnTo>
                <a:lnTo>
                  <a:pt x="7" y="5"/>
                </a:lnTo>
                <a:lnTo>
                  <a:pt x="3" y="8"/>
                </a:lnTo>
                <a:lnTo>
                  <a:pt x="0" y="11"/>
                </a:lnTo>
                <a:lnTo>
                  <a:pt x="0" y="12"/>
                </a:lnTo>
                <a:lnTo>
                  <a:pt x="1" y="14"/>
                </a:lnTo>
                <a:lnTo>
                  <a:pt x="1" y="15"/>
                </a:lnTo>
                <a:lnTo>
                  <a:pt x="3" y="15"/>
                </a:lnTo>
                <a:lnTo>
                  <a:pt x="4" y="17"/>
                </a:lnTo>
                <a:lnTo>
                  <a:pt x="4" y="18"/>
                </a:lnTo>
                <a:lnTo>
                  <a:pt x="6" y="20"/>
                </a:lnTo>
                <a:lnTo>
                  <a:pt x="6" y="21"/>
                </a:lnTo>
              </a:path>
            </a:pathLst>
          </a:custGeom>
          <a:solidFill>
            <a:srgbClr val="FFFF00"/>
          </a:solidFill>
          <a:ln w="1588">
            <a:solidFill>
              <a:srgbClr val="990000"/>
            </a:solidFill>
            <a:round/>
            <a:headEnd/>
            <a:tailEnd/>
          </a:ln>
        </p:spPr>
        <p:txBody>
          <a:bodyPr/>
          <a:lstStyle/>
          <a:p>
            <a:endParaRPr lang="en-US"/>
          </a:p>
        </p:txBody>
      </p:sp>
      <p:sp>
        <p:nvSpPr>
          <p:cNvPr id="53277" name="Freeform 28"/>
          <p:cNvSpPr>
            <a:spLocks/>
          </p:cNvSpPr>
          <p:nvPr/>
        </p:nvSpPr>
        <p:spPr bwMode="auto">
          <a:xfrm>
            <a:off x="6442075" y="4816475"/>
            <a:ext cx="52388" cy="71438"/>
          </a:xfrm>
          <a:custGeom>
            <a:avLst/>
            <a:gdLst>
              <a:gd name="T0" fmla="*/ 2147483647 w 37"/>
              <a:gd name="T1" fmla="*/ 2147483647 h 45"/>
              <a:gd name="T2" fmla="*/ 2147483647 w 37"/>
              <a:gd name="T3" fmla="*/ 2147483647 h 45"/>
              <a:gd name="T4" fmla="*/ 2147483647 w 37"/>
              <a:gd name="T5" fmla="*/ 2147483647 h 45"/>
              <a:gd name="T6" fmla="*/ 2147483647 w 37"/>
              <a:gd name="T7" fmla="*/ 2147483647 h 45"/>
              <a:gd name="T8" fmla="*/ 2147483647 w 37"/>
              <a:gd name="T9" fmla="*/ 2147483647 h 45"/>
              <a:gd name="T10" fmla="*/ 2147483647 w 37"/>
              <a:gd name="T11" fmla="*/ 2147483647 h 45"/>
              <a:gd name="T12" fmla="*/ 2147483647 w 37"/>
              <a:gd name="T13" fmla="*/ 2147483647 h 45"/>
              <a:gd name="T14" fmla="*/ 2147483647 w 37"/>
              <a:gd name="T15" fmla="*/ 2147483647 h 45"/>
              <a:gd name="T16" fmla="*/ 2147483647 w 37"/>
              <a:gd name="T17" fmla="*/ 2147483647 h 45"/>
              <a:gd name="T18" fmla="*/ 2147483647 w 37"/>
              <a:gd name="T19" fmla="*/ 2147483647 h 45"/>
              <a:gd name="T20" fmla="*/ 2147483647 w 37"/>
              <a:gd name="T21" fmla="*/ 2147483647 h 45"/>
              <a:gd name="T22" fmla="*/ 2147483647 w 37"/>
              <a:gd name="T23" fmla="*/ 2147483647 h 45"/>
              <a:gd name="T24" fmla="*/ 2147483647 w 37"/>
              <a:gd name="T25" fmla="*/ 2147483647 h 45"/>
              <a:gd name="T26" fmla="*/ 2147483647 w 37"/>
              <a:gd name="T27" fmla="*/ 2147483647 h 45"/>
              <a:gd name="T28" fmla="*/ 2147483647 w 37"/>
              <a:gd name="T29" fmla="*/ 2147483647 h 45"/>
              <a:gd name="T30" fmla="*/ 2147483647 w 37"/>
              <a:gd name="T31" fmla="*/ 2147483647 h 45"/>
              <a:gd name="T32" fmla="*/ 2147483647 w 37"/>
              <a:gd name="T33" fmla="*/ 2147483647 h 45"/>
              <a:gd name="T34" fmla="*/ 2147483647 w 37"/>
              <a:gd name="T35" fmla="*/ 2147483647 h 45"/>
              <a:gd name="T36" fmla="*/ 2147483647 w 37"/>
              <a:gd name="T37" fmla="*/ 2147483647 h 45"/>
              <a:gd name="T38" fmla="*/ 2147483647 w 37"/>
              <a:gd name="T39" fmla="*/ 2147483647 h 45"/>
              <a:gd name="T40" fmla="*/ 2147483647 w 37"/>
              <a:gd name="T41" fmla="*/ 2147483647 h 45"/>
              <a:gd name="T42" fmla="*/ 2147483647 w 37"/>
              <a:gd name="T43" fmla="*/ 2147483647 h 45"/>
              <a:gd name="T44" fmla="*/ 2147483647 w 37"/>
              <a:gd name="T45" fmla="*/ 2147483647 h 45"/>
              <a:gd name="T46" fmla="*/ 2147483647 w 37"/>
              <a:gd name="T47" fmla="*/ 2147483647 h 45"/>
              <a:gd name="T48" fmla="*/ 2147483647 w 37"/>
              <a:gd name="T49" fmla="*/ 2147483647 h 45"/>
              <a:gd name="T50" fmla="*/ 2147483647 w 37"/>
              <a:gd name="T51" fmla="*/ 2147483647 h 45"/>
              <a:gd name="T52" fmla="*/ 2147483647 w 37"/>
              <a:gd name="T53" fmla="*/ 2147483647 h 45"/>
              <a:gd name="T54" fmla="*/ 2147483647 w 37"/>
              <a:gd name="T55" fmla="*/ 0 h 45"/>
              <a:gd name="T56" fmla="*/ 2147483647 w 37"/>
              <a:gd name="T57" fmla="*/ 2147483647 h 45"/>
              <a:gd name="T58" fmla="*/ 2147483647 w 37"/>
              <a:gd name="T59" fmla="*/ 2147483647 h 45"/>
              <a:gd name="T60" fmla="*/ 2147483647 w 37"/>
              <a:gd name="T61" fmla="*/ 2147483647 h 45"/>
              <a:gd name="T62" fmla="*/ 2147483647 w 37"/>
              <a:gd name="T63" fmla="*/ 2147483647 h 45"/>
              <a:gd name="T64" fmla="*/ 0 w 37"/>
              <a:gd name="T65" fmla="*/ 2147483647 h 45"/>
              <a:gd name="T66" fmla="*/ 0 w 37"/>
              <a:gd name="T67" fmla="*/ 2147483647 h 45"/>
              <a:gd name="T68" fmla="*/ 0 w 37"/>
              <a:gd name="T69" fmla="*/ 2147483647 h 45"/>
              <a:gd name="T70" fmla="*/ 2147483647 w 37"/>
              <a:gd name="T71" fmla="*/ 2147483647 h 45"/>
              <a:gd name="T72" fmla="*/ 2147483647 w 37"/>
              <a:gd name="T73" fmla="*/ 2147483647 h 45"/>
              <a:gd name="T74" fmla="*/ 2147483647 w 37"/>
              <a:gd name="T75" fmla="*/ 2147483647 h 45"/>
              <a:gd name="T76" fmla="*/ 2147483647 w 37"/>
              <a:gd name="T77" fmla="*/ 2147483647 h 45"/>
              <a:gd name="T78" fmla="*/ 2147483647 w 37"/>
              <a:gd name="T79" fmla="*/ 2147483647 h 45"/>
              <a:gd name="T80" fmla="*/ 2147483647 w 37"/>
              <a:gd name="T81" fmla="*/ 2147483647 h 4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7"/>
              <a:gd name="T124" fmla="*/ 0 h 45"/>
              <a:gd name="T125" fmla="*/ 37 w 37"/>
              <a:gd name="T126" fmla="*/ 45 h 45"/>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7" h="45">
                <a:moveTo>
                  <a:pt x="6" y="21"/>
                </a:moveTo>
                <a:lnTo>
                  <a:pt x="7" y="26"/>
                </a:lnTo>
                <a:lnTo>
                  <a:pt x="9" y="27"/>
                </a:lnTo>
                <a:lnTo>
                  <a:pt x="9" y="30"/>
                </a:lnTo>
                <a:lnTo>
                  <a:pt x="9" y="31"/>
                </a:lnTo>
                <a:lnTo>
                  <a:pt x="7" y="34"/>
                </a:lnTo>
                <a:lnTo>
                  <a:pt x="7" y="36"/>
                </a:lnTo>
                <a:lnTo>
                  <a:pt x="9" y="37"/>
                </a:lnTo>
                <a:lnTo>
                  <a:pt x="10" y="40"/>
                </a:lnTo>
                <a:lnTo>
                  <a:pt x="10" y="42"/>
                </a:lnTo>
                <a:lnTo>
                  <a:pt x="12" y="42"/>
                </a:lnTo>
                <a:lnTo>
                  <a:pt x="13" y="43"/>
                </a:lnTo>
                <a:lnTo>
                  <a:pt x="15" y="45"/>
                </a:lnTo>
                <a:lnTo>
                  <a:pt x="16" y="45"/>
                </a:lnTo>
                <a:lnTo>
                  <a:pt x="19" y="45"/>
                </a:lnTo>
                <a:lnTo>
                  <a:pt x="21" y="45"/>
                </a:lnTo>
                <a:lnTo>
                  <a:pt x="22" y="43"/>
                </a:lnTo>
                <a:lnTo>
                  <a:pt x="25" y="40"/>
                </a:lnTo>
                <a:lnTo>
                  <a:pt x="29" y="36"/>
                </a:lnTo>
                <a:lnTo>
                  <a:pt x="32" y="31"/>
                </a:lnTo>
                <a:lnTo>
                  <a:pt x="35" y="27"/>
                </a:lnTo>
                <a:lnTo>
                  <a:pt x="37" y="23"/>
                </a:lnTo>
                <a:lnTo>
                  <a:pt x="37" y="18"/>
                </a:lnTo>
                <a:lnTo>
                  <a:pt x="37" y="14"/>
                </a:lnTo>
                <a:lnTo>
                  <a:pt x="35" y="9"/>
                </a:lnTo>
                <a:lnTo>
                  <a:pt x="32" y="5"/>
                </a:lnTo>
                <a:lnTo>
                  <a:pt x="29" y="2"/>
                </a:lnTo>
                <a:lnTo>
                  <a:pt x="24" y="0"/>
                </a:lnTo>
                <a:lnTo>
                  <a:pt x="18" y="2"/>
                </a:lnTo>
                <a:lnTo>
                  <a:pt x="13" y="2"/>
                </a:lnTo>
                <a:lnTo>
                  <a:pt x="7" y="5"/>
                </a:lnTo>
                <a:lnTo>
                  <a:pt x="3" y="8"/>
                </a:lnTo>
                <a:lnTo>
                  <a:pt x="0" y="11"/>
                </a:lnTo>
                <a:lnTo>
                  <a:pt x="0" y="12"/>
                </a:lnTo>
                <a:lnTo>
                  <a:pt x="1" y="14"/>
                </a:lnTo>
                <a:lnTo>
                  <a:pt x="1" y="15"/>
                </a:lnTo>
                <a:lnTo>
                  <a:pt x="3" y="15"/>
                </a:lnTo>
                <a:lnTo>
                  <a:pt x="4" y="17"/>
                </a:lnTo>
                <a:lnTo>
                  <a:pt x="4" y="18"/>
                </a:lnTo>
                <a:lnTo>
                  <a:pt x="6" y="20"/>
                </a:lnTo>
              </a:path>
            </a:pathLst>
          </a:custGeom>
          <a:solidFill>
            <a:srgbClr val="FFFF00"/>
          </a:solidFill>
          <a:ln w="4763">
            <a:solidFill>
              <a:srgbClr val="990000"/>
            </a:solidFill>
            <a:round/>
            <a:headEnd/>
            <a:tailEnd/>
          </a:ln>
        </p:spPr>
        <p:txBody>
          <a:bodyPr/>
          <a:lstStyle/>
          <a:p>
            <a:endParaRPr lang="en-US"/>
          </a:p>
        </p:txBody>
      </p:sp>
      <p:sp>
        <p:nvSpPr>
          <p:cNvPr id="53278" name="Freeform 29"/>
          <p:cNvSpPr>
            <a:spLocks/>
          </p:cNvSpPr>
          <p:nvPr/>
        </p:nvSpPr>
        <p:spPr bwMode="auto">
          <a:xfrm>
            <a:off x="6437313" y="4770438"/>
            <a:ext cx="93662" cy="49212"/>
          </a:xfrm>
          <a:custGeom>
            <a:avLst/>
            <a:gdLst>
              <a:gd name="T0" fmla="*/ 2147483647 w 66"/>
              <a:gd name="T1" fmla="*/ 2147483647 h 31"/>
              <a:gd name="T2" fmla="*/ 2147483647 w 66"/>
              <a:gd name="T3" fmla="*/ 2147483647 h 31"/>
              <a:gd name="T4" fmla="*/ 2147483647 w 66"/>
              <a:gd name="T5" fmla="*/ 2147483647 h 31"/>
              <a:gd name="T6" fmla="*/ 2147483647 w 66"/>
              <a:gd name="T7" fmla="*/ 2147483647 h 31"/>
              <a:gd name="T8" fmla="*/ 0 w 66"/>
              <a:gd name="T9" fmla="*/ 2147483647 h 31"/>
              <a:gd name="T10" fmla="*/ 0 w 66"/>
              <a:gd name="T11" fmla="*/ 2147483647 h 31"/>
              <a:gd name="T12" fmla="*/ 2147483647 w 66"/>
              <a:gd name="T13" fmla="*/ 2147483647 h 31"/>
              <a:gd name="T14" fmla="*/ 2147483647 w 66"/>
              <a:gd name="T15" fmla="*/ 2147483647 h 31"/>
              <a:gd name="T16" fmla="*/ 2147483647 w 66"/>
              <a:gd name="T17" fmla="*/ 2147483647 h 31"/>
              <a:gd name="T18" fmla="*/ 2147483647 w 66"/>
              <a:gd name="T19" fmla="*/ 2147483647 h 31"/>
              <a:gd name="T20" fmla="*/ 2147483647 w 66"/>
              <a:gd name="T21" fmla="*/ 2147483647 h 31"/>
              <a:gd name="T22" fmla="*/ 2147483647 w 66"/>
              <a:gd name="T23" fmla="*/ 2147483647 h 31"/>
              <a:gd name="T24" fmla="*/ 2147483647 w 66"/>
              <a:gd name="T25" fmla="*/ 2147483647 h 31"/>
              <a:gd name="T26" fmla="*/ 2147483647 w 66"/>
              <a:gd name="T27" fmla="*/ 2147483647 h 31"/>
              <a:gd name="T28" fmla="*/ 2147483647 w 66"/>
              <a:gd name="T29" fmla="*/ 2147483647 h 31"/>
              <a:gd name="T30" fmla="*/ 2147483647 w 66"/>
              <a:gd name="T31" fmla="*/ 2147483647 h 31"/>
              <a:gd name="T32" fmla="*/ 2147483647 w 66"/>
              <a:gd name="T33" fmla="*/ 2147483647 h 31"/>
              <a:gd name="T34" fmla="*/ 2147483647 w 66"/>
              <a:gd name="T35" fmla="*/ 2147483647 h 31"/>
              <a:gd name="T36" fmla="*/ 2147483647 w 66"/>
              <a:gd name="T37" fmla="*/ 2147483647 h 31"/>
              <a:gd name="T38" fmla="*/ 2147483647 w 66"/>
              <a:gd name="T39" fmla="*/ 2147483647 h 31"/>
              <a:gd name="T40" fmla="*/ 2147483647 w 66"/>
              <a:gd name="T41" fmla="*/ 2147483647 h 31"/>
              <a:gd name="T42" fmla="*/ 2147483647 w 66"/>
              <a:gd name="T43" fmla="*/ 2147483647 h 31"/>
              <a:gd name="T44" fmla="*/ 2147483647 w 66"/>
              <a:gd name="T45" fmla="*/ 2147483647 h 31"/>
              <a:gd name="T46" fmla="*/ 2147483647 w 66"/>
              <a:gd name="T47" fmla="*/ 2147483647 h 31"/>
              <a:gd name="T48" fmla="*/ 2147483647 w 66"/>
              <a:gd name="T49" fmla="*/ 2147483647 h 31"/>
              <a:gd name="T50" fmla="*/ 2147483647 w 66"/>
              <a:gd name="T51" fmla="*/ 2147483647 h 31"/>
              <a:gd name="T52" fmla="*/ 2147483647 w 66"/>
              <a:gd name="T53" fmla="*/ 2147483647 h 31"/>
              <a:gd name="T54" fmla="*/ 2147483647 w 66"/>
              <a:gd name="T55" fmla="*/ 2147483647 h 31"/>
              <a:gd name="T56" fmla="*/ 2147483647 w 66"/>
              <a:gd name="T57" fmla="*/ 2147483647 h 31"/>
              <a:gd name="T58" fmla="*/ 2147483647 w 66"/>
              <a:gd name="T59" fmla="*/ 2147483647 h 31"/>
              <a:gd name="T60" fmla="*/ 2147483647 w 66"/>
              <a:gd name="T61" fmla="*/ 2147483647 h 31"/>
              <a:gd name="T62" fmla="*/ 2147483647 w 66"/>
              <a:gd name="T63" fmla="*/ 0 h 31"/>
              <a:gd name="T64" fmla="*/ 2147483647 w 66"/>
              <a:gd name="T65" fmla="*/ 0 h 31"/>
              <a:gd name="T66" fmla="*/ 2147483647 w 66"/>
              <a:gd name="T67" fmla="*/ 2147483647 h 31"/>
              <a:gd name="T68" fmla="*/ 2147483647 w 66"/>
              <a:gd name="T69" fmla="*/ 2147483647 h 31"/>
              <a:gd name="T70" fmla="*/ 2147483647 w 66"/>
              <a:gd name="T71" fmla="*/ 2147483647 h 3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66"/>
              <a:gd name="T109" fmla="*/ 0 h 31"/>
              <a:gd name="T110" fmla="*/ 66 w 66"/>
              <a:gd name="T111" fmla="*/ 31 h 31"/>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66" h="31">
                <a:moveTo>
                  <a:pt x="10" y="3"/>
                </a:moveTo>
                <a:lnTo>
                  <a:pt x="9" y="6"/>
                </a:lnTo>
                <a:lnTo>
                  <a:pt x="7" y="7"/>
                </a:lnTo>
                <a:lnTo>
                  <a:pt x="6" y="10"/>
                </a:lnTo>
                <a:lnTo>
                  <a:pt x="4" y="12"/>
                </a:lnTo>
                <a:lnTo>
                  <a:pt x="4" y="15"/>
                </a:lnTo>
                <a:lnTo>
                  <a:pt x="3" y="16"/>
                </a:lnTo>
                <a:lnTo>
                  <a:pt x="1" y="19"/>
                </a:lnTo>
                <a:lnTo>
                  <a:pt x="0" y="20"/>
                </a:lnTo>
                <a:lnTo>
                  <a:pt x="0" y="22"/>
                </a:lnTo>
                <a:lnTo>
                  <a:pt x="0" y="25"/>
                </a:lnTo>
                <a:lnTo>
                  <a:pt x="0" y="26"/>
                </a:lnTo>
                <a:lnTo>
                  <a:pt x="1" y="28"/>
                </a:lnTo>
                <a:lnTo>
                  <a:pt x="3" y="28"/>
                </a:lnTo>
                <a:lnTo>
                  <a:pt x="4" y="29"/>
                </a:lnTo>
                <a:lnTo>
                  <a:pt x="7" y="29"/>
                </a:lnTo>
                <a:lnTo>
                  <a:pt x="9" y="28"/>
                </a:lnTo>
                <a:lnTo>
                  <a:pt x="12" y="28"/>
                </a:lnTo>
                <a:lnTo>
                  <a:pt x="13" y="26"/>
                </a:lnTo>
                <a:lnTo>
                  <a:pt x="16" y="25"/>
                </a:lnTo>
                <a:lnTo>
                  <a:pt x="18" y="23"/>
                </a:lnTo>
                <a:lnTo>
                  <a:pt x="19" y="22"/>
                </a:lnTo>
                <a:lnTo>
                  <a:pt x="22" y="20"/>
                </a:lnTo>
                <a:lnTo>
                  <a:pt x="24" y="20"/>
                </a:lnTo>
                <a:lnTo>
                  <a:pt x="27" y="20"/>
                </a:lnTo>
                <a:lnTo>
                  <a:pt x="29" y="20"/>
                </a:lnTo>
                <a:lnTo>
                  <a:pt x="32" y="22"/>
                </a:lnTo>
                <a:lnTo>
                  <a:pt x="34" y="23"/>
                </a:lnTo>
                <a:lnTo>
                  <a:pt x="37" y="25"/>
                </a:lnTo>
                <a:lnTo>
                  <a:pt x="40" y="26"/>
                </a:lnTo>
                <a:lnTo>
                  <a:pt x="41" y="28"/>
                </a:lnTo>
                <a:lnTo>
                  <a:pt x="44" y="29"/>
                </a:lnTo>
                <a:lnTo>
                  <a:pt x="47" y="29"/>
                </a:lnTo>
                <a:lnTo>
                  <a:pt x="49" y="31"/>
                </a:lnTo>
                <a:lnTo>
                  <a:pt x="52" y="31"/>
                </a:lnTo>
                <a:lnTo>
                  <a:pt x="55" y="31"/>
                </a:lnTo>
                <a:lnTo>
                  <a:pt x="56" y="29"/>
                </a:lnTo>
                <a:lnTo>
                  <a:pt x="59" y="29"/>
                </a:lnTo>
                <a:lnTo>
                  <a:pt x="61" y="28"/>
                </a:lnTo>
                <a:lnTo>
                  <a:pt x="64" y="26"/>
                </a:lnTo>
                <a:lnTo>
                  <a:pt x="65" y="25"/>
                </a:lnTo>
                <a:lnTo>
                  <a:pt x="65" y="23"/>
                </a:lnTo>
                <a:lnTo>
                  <a:pt x="66" y="20"/>
                </a:lnTo>
                <a:lnTo>
                  <a:pt x="66" y="19"/>
                </a:lnTo>
                <a:lnTo>
                  <a:pt x="66" y="16"/>
                </a:lnTo>
                <a:lnTo>
                  <a:pt x="66" y="15"/>
                </a:lnTo>
                <a:lnTo>
                  <a:pt x="65" y="12"/>
                </a:lnTo>
                <a:lnTo>
                  <a:pt x="64" y="10"/>
                </a:lnTo>
                <a:lnTo>
                  <a:pt x="62" y="9"/>
                </a:lnTo>
                <a:lnTo>
                  <a:pt x="61" y="9"/>
                </a:lnTo>
                <a:lnTo>
                  <a:pt x="59" y="7"/>
                </a:lnTo>
                <a:lnTo>
                  <a:pt x="58" y="6"/>
                </a:lnTo>
                <a:lnTo>
                  <a:pt x="56" y="6"/>
                </a:lnTo>
                <a:lnTo>
                  <a:pt x="55" y="4"/>
                </a:lnTo>
                <a:lnTo>
                  <a:pt x="53" y="4"/>
                </a:lnTo>
                <a:lnTo>
                  <a:pt x="52" y="3"/>
                </a:lnTo>
                <a:lnTo>
                  <a:pt x="50" y="3"/>
                </a:lnTo>
                <a:lnTo>
                  <a:pt x="46" y="3"/>
                </a:lnTo>
                <a:lnTo>
                  <a:pt x="41" y="3"/>
                </a:lnTo>
                <a:lnTo>
                  <a:pt x="37" y="1"/>
                </a:lnTo>
                <a:lnTo>
                  <a:pt x="32" y="1"/>
                </a:lnTo>
                <a:lnTo>
                  <a:pt x="28" y="1"/>
                </a:lnTo>
                <a:lnTo>
                  <a:pt x="22" y="1"/>
                </a:lnTo>
                <a:lnTo>
                  <a:pt x="18" y="0"/>
                </a:lnTo>
                <a:lnTo>
                  <a:pt x="13" y="0"/>
                </a:lnTo>
                <a:lnTo>
                  <a:pt x="12" y="0"/>
                </a:lnTo>
                <a:lnTo>
                  <a:pt x="12" y="1"/>
                </a:lnTo>
                <a:lnTo>
                  <a:pt x="10" y="1"/>
                </a:lnTo>
                <a:lnTo>
                  <a:pt x="10" y="3"/>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79" name="Freeform 30"/>
          <p:cNvSpPr>
            <a:spLocks/>
          </p:cNvSpPr>
          <p:nvPr/>
        </p:nvSpPr>
        <p:spPr bwMode="auto">
          <a:xfrm>
            <a:off x="6437313" y="4770438"/>
            <a:ext cx="93662" cy="49212"/>
          </a:xfrm>
          <a:custGeom>
            <a:avLst/>
            <a:gdLst>
              <a:gd name="T0" fmla="*/ 2147483647 w 66"/>
              <a:gd name="T1" fmla="*/ 2147483647 h 31"/>
              <a:gd name="T2" fmla="*/ 2147483647 w 66"/>
              <a:gd name="T3" fmla="*/ 2147483647 h 31"/>
              <a:gd name="T4" fmla="*/ 2147483647 w 66"/>
              <a:gd name="T5" fmla="*/ 2147483647 h 31"/>
              <a:gd name="T6" fmla="*/ 2147483647 w 66"/>
              <a:gd name="T7" fmla="*/ 2147483647 h 31"/>
              <a:gd name="T8" fmla="*/ 0 w 66"/>
              <a:gd name="T9" fmla="*/ 2147483647 h 31"/>
              <a:gd name="T10" fmla="*/ 0 w 66"/>
              <a:gd name="T11" fmla="*/ 2147483647 h 31"/>
              <a:gd name="T12" fmla="*/ 2147483647 w 66"/>
              <a:gd name="T13" fmla="*/ 2147483647 h 31"/>
              <a:gd name="T14" fmla="*/ 2147483647 w 66"/>
              <a:gd name="T15" fmla="*/ 2147483647 h 31"/>
              <a:gd name="T16" fmla="*/ 2147483647 w 66"/>
              <a:gd name="T17" fmla="*/ 2147483647 h 31"/>
              <a:gd name="T18" fmla="*/ 2147483647 w 66"/>
              <a:gd name="T19" fmla="*/ 2147483647 h 31"/>
              <a:gd name="T20" fmla="*/ 2147483647 w 66"/>
              <a:gd name="T21" fmla="*/ 2147483647 h 31"/>
              <a:gd name="T22" fmla="*/ 2147483647 w 66"/>
              <a:gd name="T23" fmla="*/ 2147483647 h 31"/>
              <a:gd name="T24" fmla="*/ 2147483647 w 66"/>
              <a:gd name="T25" fmla="*/ 2147483647 h 31"/>
              <a:gd name="T26" fmla="*/ 2147483647 w 66"/>
              <a:gd name="T27" fmla="*/ 2147483647 h 31"/>
              <a:gd name="T28" fmla="*/ 2147483647 w 66"/>
              <a:gd name="T29" fmla="*/ 2147483647 h 31"/>
              <a:gd name="T30" fmla="*/ 2147483647 w 66"/>
              <a:gd name="T31" fmla="*/ 2147483647 h 31"/>
              <a:gd name="T32" fmla="*/ 2147483647 w 66"/>
              <a:gd name="T33" fmla="*/ 2147483647 h 31"/>
              <a:gd name="T34" fmla="*/ 2147483647 w 66"/>
              <a:gd name="T35" fmla="*/ 2147483647 h 31"/>
              <a:gd name="T36" fmla="*/ 2147483647 w 66"/>
              <a:gd name="T37" fmla="*/ 2147483647 h 31"/>
              <a:gd name="T38" fmla="*/ 2147483647 w 66"/>
              <a:gd name="T39" fmla="*/ 2147483647 h 31"/>
              <a:gd name="T40" fmla="*/ 2147483647 w 66"/>
              <a:gd name="T41" fmla="*/ 2147483647 h 31"/>
              <a:gd name="T42" fmla="*/ 2147483647 w 66"/>
              <a:gd name="T43" fmla="*/ 2147483647 h 31"/>
              <a:gd name="T44" fmla="*/ 2147483647 w 66"/>
              <a:gd name="T45" fmla="*/ 2147483647 h 31"/>
              <a:gd name="T46" fmla="*/ 2147483647 w 66"/>
              <a:gd name="T47" fmla="*/ 2147483647 h 31"/>
              <a:gd name="T48" fmla="*/ 2147483647 w 66"/>
              <a:gd name="T49" fmla="*/ 2147483647 h 31"/>
              <a:gd name="T50" fmla="*/ 2147483647 w 66"/>
              <a:gd name="T51" fmla="*/ 2147483647 h 31"/>
              <a:gd name="T52" fmla="*/ 2147483647 w 66"/>
              <a:gd name="T53" fmla="*/ 2147483647 h 31"/>
              <a:gd name="T54" fmla="*/ 2147483647 w 66"/>
              <a:gd name="T55" fmla="*/ 2147483647 h 31"/>
              <a:gd name="T56" fmla="*/ 2147483647 w 66"/>
              <a:gd name="T57" fmla="*/ 2147483647 h 31"/>
              <a:gd name="T58" fmla="*/ 2147483647 w 66"/>
              <a:gd name="T59" fmla="*/ 2147483647 h 31"/>
              <a:gd name="T60" fmla="*/ 2147483647 w 66"/>
              <a:gd name="T61" fmla="*/ 2147483647 h 31"/>
              <a:gd name="T62" fmla="*/ 2147483647 w 66"/>
              <a:gd name="T63" fmla="*/ 0 h 31"/>
              <a:gd name="T64" fmla="*/ 2147483647 w 66"/>
              <a:gd name="T65" fmla="*/ 0 h 31"/>
              <a:gd name="T66" fmla="*/ 2147483647 w 66"/>
              <a:gd name="T67" fmla="*/ 2147483647 h 31"/>
              <a:gd name="T68" fmla="*/ 2147483647 w 66"/>
              <a:gd name="T69" fmla="*/ 2147483647 h 31"/>
              <a:gd name="T70" fmla="*/ 2147483647 w 66"/>
              <a:gd name="T71" fmla="*/ 2147483647 h 3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66"/>
              <a:gd name="T109" fmla="*/ 0 h 31"/>
              <a:gd name="T110" fmla="*/ 66 w 66"/>
              <a:gd name="T111" fmla="*/ 31 h 31"/>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66" h="31">
                <a:moveTo>
                  <a:pt x="10" y="3"/>
                </a:moveTo>
                <a:lnTo>
                  <a:pt x="9" y="6"/>
                </a:lnTo>
                <a:lnTo>
                  <a:pt x="7" y="7"/>
                </a:lnTo>
                <a:lnTo>
                  <a:pt x="6" y="10"/>
                </a:lnTo>
                <a:lnTo>
                  <a:pt x="4" y="12"/>
                </a:lnTo>
                <a:lnTo>
                  <a:pt x="4" y="15"/>
                </a:lnTo>
                <a:lnTo>
                  <a:pt x="3" y="16"/>
                </a:lnTo>
                <a:lnTo>
                  <a:pt x="1" y="19"/>
                </a:lnTo>
                <a:lnTo>
                  <a:pt x="0" y="20"/>
                </a:lnTo>
                <a:lnTo>
                  <a:pt x="0" y="22"/>
                </a:lnTo>
                <a:lnTo>
                  <a:pt x="0" y="25"/>
                </a:lnTo>
                <a:lnTo>
                  <a:pt x="0" y="26"/>
                </a:lnTo>
                <a:lnTo>
                  <a:pt x="1" y="28"/>
                </a:lnTo>
                <a:lnTo>
                  <a:pt x="3" y="28"/>
                </a:lnTo>
                <a:lnTo>
                  <a:pt x="4" y="29"/>
                </a:lnTo>
                <a:lnTo>
                  <a:pt x="7" y="29"/>
                </a:lnTo>
                <a:lnTo>
                  <a:pt x="9" y="28"/>
                </a:lnTo>
                <a:lnTo>
                  <a:pt x="12" y="28"/>
                </a:lnTo>
                <a:lnTo>
                  <a:pt x="13" y="26"/>
                </a:lnTo>
                <a:lnTo>
                  <a:pt x="16" y="25"/>
                </a:lnTo>
                <a:lnTo>
                  <a:pt x="18" y="23"/>
                </a:lnTo>
                <a:lnTo>
                  <a:pt x="19" y="22"/>
                </a:lnTo>
                <a:lnTo>
                  <a:pt x="22" y="20"/>
                </a:lnTo>
                <a:lnTo>
                  <a:pt x="24" y="20"/>
                </a:lnTo>
                <a:lnTo>
                  <a:pt x="27" y="20"/>
                </a:lnTo>
                <a:lnTo>
                  <a:pt x="29" y="20"/>
                </a:lnTo>
                <a:lnTo>
                  <a:pt x="32" y="22"/>
                </a:lnTo>
                <a:lnTo>
                  <a:pt x="34" y="23"/>
                </a:lnTo>
                <a:lnTo>
                  <a:pt x="37" y="25"/>
                </a:lnTo>
                <a:lnTo>
                  <a:pt x="40" y="26"/>
                </a:lnTo>
                <a:lnTo>
                  <a:pt x="41" y="28"/>
                </a:lnTo>
                <a:lnTo>
                  <a:pt x="44" y="29"/>
                </a:lnTo>
                <a:lnTo>
                  <a:pt x="47" y="29"/>
                </a:lnTo>
                <a:lnTo>
                  <a:pt x="49" y="31"/>
                </a:lnTo>
                <a:lnTo>
                  <a:pt x="52" y="31"/>
                </a:lnTo>
                <a:lnTo>
                  <a:pt x="55" y="31"/>
                </a:lnTo>
                <a:lnTo>
                  <a:pt x="56" y="29"/>
                </a:lnTo>
                <a:lnTo>
                  <a:pt x="59" y="29"/>
                </a:lnTo>
                <a:lnTo>
                  <a:pt x="61" y="28"/>
                </a:lnTo>
                <a:lnTo>
                  <a:pt x="64" y="26"/>
                </a:lnTo>
                <a:lnTo>
                  <a:pt x="65" y="25"/>
                </a:lnTo>
                <a:lnTo>
                  <a:pt x="65" y="23"/>
                </a:lnTo>
                <a:lnTo>
                  <a:pt x="66" y="20"/>
                </a:lnTo>
                <a:lnTo>
                  <a:pt x="66" y="19"/>
                </a:lnTo>
                <a:lnTo>
                  <a:pt x="66" y="16"/>
                </a:lnTo>
                <a:lnTo>
                  <a:pt x="66" y="15"/>
                </a:lnTo>
                <a:lnTo>
                  <a:pt x="65" y="12"/>
                </a:lnTo>
                <a:lnTo>
                  <a:pt x="64" y="10"/>
                </a:lnTo>
                <a:lnTo>
                  <a:pt x="62" y="9"/>
                </a:lnTo>
                <a:lnTo>
                  <a:pt x="61" y="9"/>
                </a:lnTo>
                <a:lnTo>
                  <a:pt x="59" y="7"/>
                </a:lnTo>
                <a:lnTo>
                  <a:pt x="58" y="6"/>
                </a:lnTo>
                <a:lnTo>
                  <a:pt x="56" y="6"/>
                </a:lnTo>
                <a:lnTo>
                  <a:pt x="55" y="4"/>
                </a:lnTo>
                <a:lnTo>
                  <a:pt x="53" y="4"/>
                </a:lnTo>
                <a:lnTo>
                  <a:pt x="52" y="3"/>
                </a:lnTo>
                <a:lnTo>
                  <a:pt x="50" y="3"/>
                </a:lnTo>
                <a:lnTo>
                  <a:pt x="46" y="3"/>
                </a:lnTo>
                <a:lnTo>
                  <a:pt x="41" y="3"/>
                </a:lnTo>
                <a:lnTo>
                  <a:pt x="37" y="1"/>
                </a:lnTo>
                <a:lnTo>
                  <a:pt x="32" y="1"/>
                </a:lnTo>
                <a:lnTo>
                  <a:pt x="28" y="1"/>
                </a:lnTo>
                <a:lnTo>
                  <a:pt x="22" y="1"/>
                </a:lnTo>
                <a:lnTo>
                  <a:pt x="18" y="0"/>
                </a:lnTo>
                <a:lnTo>
                  <a:pt x="13" y="0"/>
                </a:lnTo>
                <a:lnTo>
                  <a:pt x="12" y="0"/>
                </a:lnTo>
                <a:lnTo>
                  <a:pt x="12" y="1"/>
                </a:lnTo>
                <a:lnTo>
                  <a:pt x="10" y="1"/>
                </a:lnTo>
                <a:lnTo>
                  <a:pt x="10" y="3"/>
                </a:lnTo>
              </a:path>
            </a:pathLst>
          </a:custGeom>
          <a:solidFill>
            <a:srgbClr val="FFFF00"/>
          </a:solidFill>
          <a:ln w="4763">
            <a:solidFill>
              <a:srgbClr val="990000"/>
            </a:solidFill>
            <a:round/>
            <a:headEnd/>
            <a:tailEnd/>
          </a:ln>
        </p:spPr>
        <p:txBody>
          <a:bodyPr/>
          <a:lstStyle/>
          <a:p>
            <a:endParaRPr lang="en-US"/>
          </a:p>
        </p:txBody>
      </p:sp>
      <p:sp>
        <p:nvSpPr>
          <p:cNvPr id="53280" name="Freeform 31"/>
          <p:cNvSpPr>
            <a:spLocks/>
          </p:cNvSpPr>
          <p:nvPr/>
        </p:nvSpPr>
        <p:spPr bwMode="auto">
          <a:xfrm>
            <a:off x="6432550" y="4502150"/>
            <a:ext cx="358775" cy="347663"/>
          </a:xfrm>
          <a:custGeom>
            <a:avLst/>
            <a:gdLst>
              <a:gd name="T0" fmla="*/ 2147483647 w 254"/>
              <a:gd name="T1" fmla="*/ 2147483647 h 219"/>
              <a:gd name="T2" fmla="*/ 2147483647 w 254"/>
              <a:gd name="T3" fmla="*/ 2147483647 h 219"/>
              <a:gd name="T4" fmla="*/ 2147483647 w 254"/>
              <a:gd name="T5" fmla="*/ 2147483647 h 219"/>
              <a:gd name="T6" fmla="*/ 2147483647 w 254"/>
              <a:gd name="T7" fmla="*/ 2147483647 h 219"/>
              <a:gd name="T8" fmla="*/ 0 w 254"/>
              <a:gd name="T9" fmla="*/ 2147483647 h 219"/>
              <a:gd name="T10" fmla="*/ 2147483647 w 254"/>
              <a:gd name="T11" fmla="*/ 2147483647 h 219"/>
              <a:gd name="T12" fmla="*/ 2147483647 w 254"/>
              <a:gd name="T13" fmla="*/ 2147483647 h 219"/>
              <a:gd name="T14" fmla="*/ 2147483647 w 254"/>
              <a:gd name="T15" fmla="*/ 2147483647 h 219"/>
              <a:gd name="T16" fmla="*/ 2147483647 w 254"/>
              <a:gd name="T17" fmla="*/ 2147483647 h 219"/>
              <a:gd name="T18" fmla="*/ 2147483647 w 254"/>
              <a:gd name="T19" fmla="*/ 2147483647 h 219"/>
              <a:gd name="T20" fmla="*/ 2147483647 w 254"/>
              <a:gd name="T21" fmla="*/ 2147483647 h 219"/>
              <a:gd name="T22" fmla="*/ 2147483647 w 254"/>
              <a:gd name="T23" fmla="*/ 2147483647 h 219"/>
              <a:gd name="T24" fmla="*/ 2147483647 w 254"/>
              <a:gd name="T25" fmla="*/ 2147483647 h 219"/>
              <a:gd name="T26" fmla="*/ 2147483647 w 254"/>
              <a:gd name="T27" fmla="*/ 2147483647 h 219"/>
              <a:gd name="T28" fmla="*/ 2147483647 w 254"/>
              <a:gd name="T29" fmla="*/ 2147483647 h 219"/>
              <a:gd name="T30" fmla="*/ 2147483647 w 254"/>
              <a:gd name="T31" fmla="*/ 2147483647 h 219"/>
              <a:gd name="T32" fmla="*/ 2147483647 w 254"/>
              <a:gd name="T33" fmla="*/ 2147483647 h 219"/>
              <a:gd name="T34" fmla="*/ 2147483647 w 254"/>
              <a:gd name="T35" fmla="*/ 2147483647 h 219"/>
              <a:gd name="T36" fmla="*/ 2147483647 w 254"/>
              <a:gd name="T37" fmla="*/ 2147483647 h 219"/>
              <a:gd name="T38" fmla="*/ 2147483647 w 254"/>
              <a:gd name="T39" fmla="*/ 2147483647 h 219"/>
              <a:gd name="T40" fmla="*/ 2147483647 w 254"/>
              <a:gd name="T41" fmla="*/ 2147483647 h 219"/>
              <a:gd name="T42" fmla="*/ 2147483647 w 254"/>
              <a:gd name="T43" fmla="*/ 2147483647 h 219"/>
              <a:gd name="T44" fmla="*/ 2147483647 w 254"/>
              <a:gd name="T45" fmla="*/ 2147483647 h 219"/>
              <a:gd name="T46" fmla="*/ 2147483647 w 254"/>
              <a:gd name="T47" fmla="*/ 2147483647 h 219"/>
              <a:gd name="T48" fmla="*/ 2147483647 w 254"/>
              <a:gd name="T49" fmla="*/ 2147483647 h 219"/>
              <a:gd name="T50" fmla="*/ 2147483647 w 254"/>
              <a:gd name="T51" fmla="*/ 2147483647 h 219"/>
              <a:gd name="T52" fmla="*/ 2147483647 w 254"/>
              <a:gd name="T53" fmla="*/ 2147483647 h 219"/>
              <a:gd name="T54" fmla="*/ 2147483647 w 254"/>
              <a:gd name="T55" fmla="*/ 2147483647 h 219"/>
              <a:gd name="T56" fmla="*/ 2147483647 w 254"/>
              <a:gd name="T57" fmla="*/ 2147483647 h 219"/>
              <a:gd name="T58" fmla="*/ 2147483647 w 254"/>
              <a:gd name="T59" fmla="*/ 2147483647 h 219"/>
              <a:gd name="T60" fmla="*/ 2147483647 w 254"/>
              <a:gd name="T61" fmla="*/ 2147483647 h 219"/>
              <a:gd name="T62" fmla="*/ 2147483647 w 254"/>
              <a:gd name="T63" fmla="*/ 2147483647 h 219"/>
              <a:gd name="T64" fmla="*/ 2147483647 w 254"/>
              <a:gd name="T65" fmla="*/ 2147483647 h 219"/>
              <a:gd name="T66" fmla="*/ 2147483647 w 254"/>
              <a:gd name="T67" fmla="*/ 2147483647 h 219"/>
              <a:gd name="T68" fmla="*/ 2147483647 w 254"/>
              <a:gd name="T69" fmla="*/ 2147483647 h 219"/>
              <a:gd name="T70" fmla="*/ 2147483647 w 254"/>
              <a:gd name="T71" fmla="*/ 2147483647 h 219"/>
              <a:gd name="T72" fmla="*/ 2147483647 w 254"/>
              <a:gd name="T73" fmla="*/ 2147483647 h 219"/>
              <a:gd name="T74" fmla="*/ 2147483647 w 254"/>
              <a:gd name="T75" fmla="*/ 2147483647 h 219"/>
              <a:gd name="T76" fmla="*/ 2147483647 w 254"/>
              <a:gd name="T77" fmla="*/ 2147483647 h 219"/>
              <a:gd name="T78" fmla="*/ 2147483647 w 254"/>
              <a:gd name="T79" fmla="*/ 2147483647 h 219"/>
              <a:gd name="T80" fmla="*/ 2147483647 w 254"/>
              <a:gd name="T81" fmla="*/ 2147483647 h 219"/>
              <a:gd name="T82" fmla="*/ 2147483647 w 254"/>
              <a:gd name="T83" fmla="*/ 2147483647 h 219"/>
              <a:gd name="T84" fmla="*/ 2147483647 w 254"/>
              <a:gd name="T85" fmla="*/ 2147483647 h 219"/>
              <a:gd name="T86" fmla="*/ 2147483647 w 254"/>
              <a:gd name="T87" fmla="*/ 2147483647 h 219"/>
              <a:gd name="T88" fmla="*/ 2147483647 w 254"/>
              <a:gd name="T89" fmla="*/ 2147483647 h 219"/>
              <a:gd name="T90" fmla="*/ 2147483647 w 254"/>
              <a:gd name="T91" fmla="*/ 2147483647 h 219"/>
              <a:gd name="T92" fmla="*/ 2147483647 w 254"/>
              <a:gd name="T93" fmla="*/ 2147483647 h 219"/>
              <a:gd name="T94" fmla="*/ 2147483647 w 254"/>
              <a:gd name="T95" fmla="*/ 2147483647 h 219"/>
              <a:gd name="T96" fmla="*/ 2147483647 w 254"/>
              <a:gd name="T97" fmla="*/ 0 h 219"/>
              <a:gd name="T98" fmla="*/ 2147483647 w 254"/>
              <a:gd name="T99" fmla="*/ 2147483647 h 219"/>
              <a:gd name="T100" fmla="*/ 2147483647 w 254"/>
              <a:gd name="T101" fmla="*/ 2147483647 h 219"/>
              <a:gd name="T102" fmla="*/ 2147483647 w 254"/>
              <a:gd name="T103" fmla="*/ 2147483647 h 219"/>
              <a:gd name="T104" fmla="*/ 2147483647 w 254"/>
              <a:gd name="T105" fmla="*/ 2147483647 h 219"/>
              <a:gd name="T106" fmla="*/ 2147483647 w 254"/>
              <a:gd name="T107" fmla="*/ 2147483647 h 219"/>
              <a:gd name="T108" fmla="*/ 2147483647 w 254"/>
              <a:gd name="T109" fmla="*/ 2147483647 h 219"/>
              <a:gd name="T110" fmla="*/ 2147483647 w 254"/>
              <a:gd name="T111" fmla="*/ 2147483647 h 219"/>
              <a:gd name="T112" fmla="*/ 2147483647 w 254"/>
              <a:gd name="T113" fmla="*/ 2147483647 h 219"/>
              <a:gd name="T114" fmla="*/ 2147483647 w 254"/>
              <a:gd name="T115" fmla="*/ 2147483647 h 219"/>
              <a:gd name="T116" fmla="*/ 2147483647 w 254"/>
              <a:gd name="T117" fmla="*/ 2147483647 h 219"/>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254"/>
              <a:gd name="T178" fmla="*/ 0 h 219"/>
              <a:gd name="T179" fmla="*/ 254 w 254"/>
              <a:gd name="T180" fmla="*/ 219 h 219"/>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254" h="219">
                <a:moveTo>
                  <a:pt x="27" y="90"/>
                </a:moveTo>
                <a:lnTo>
                  <a:pt x="22" y="95"/>
                </a:lnTo>
                <a:lnTo>
                  <a:pt x="21" y="98"/>
                </a:lnTo>
                <a:lnTo>
                  <a:pt x="18" y="101"/>
                </a:lnTo>
                <a:lnTo>
                  <a:pt x="15" y="105"/>
                </a:lnTo>
                <a:lnTo>
                  <a:pt x="12" y="109"/>
                </a:lnTo>
                <a:lnTo>
                  <a:pt x="9" y="115"/>
                </a:lnTo>
                <a:lnTo>
                  <a:pt x="6" y="123"/>
                </a:lnTo>
                <a:lnTo>
                  <a:pt x="1" y="133"/>
                </a:lnTo>
                <a:lnTo>
                  <a:pt x="0" y="138"/>
                </a:lnTo>
                <a:lnTo>
                  <a:pt x="0" y="142"/>
                </a:lnTo>
                <a:lnTo>
                  <a:pt x="1" y="145"/>
                </a:lnTo>
                <a:lnTo>
                  <a:pt x="3" y="148"/>
                </a:lnTo>
                <a:lnTo>
                  <a:pt x="7" y="152"/>
                </a:lnTo>
                <a:lnTo>
                  <a:pt x="15" y="155"/>
                </a:lnTo>
                <a:lnTo>
                  <a:pt x="24" y="155"/>
                </a:lnTo>
                <a:lnTo>
                  <a:pt x="34" y="155"/>
                </a:lnTo>
                <a:lnTo>
                  <a:pt x="43" y="155"/>
                </a:lnTo>
                <a:lnTo>
                  <a:pt x="52" y="155"/>
                </a:lnTo>
                <a:lnTo>
                  <a:pt x="55" y="157"/>
                </a:lnTo>
                <a:lnTo>
                  <a:pt x="58" y="158"/>
                </a:lnTo>
                <a:lnTo>
                  <a:pt x="59" y="158"/>
                </a:lnTo>
                <a:lnTo>
                  <a:pt x="61" y="160"/>
                </a:lnTo>
                <a:lnTo>
                  <a:pt x="62" y="161"/>
                </a:lnTo>
                <a:lnTo>
                  <a:pt x="64" y="163"/>
                </a:lnTo>
                <a:lnTo>
                  <a:pt x="65" y="163"/>
                </a:lnTo>
                <a:lnTo>
                  <a:pt x="75" y="167"/>
                </a:lnTo>
                <a:lnTo>
                  <a:pt x="83" y="175"/>
                </a:lnTo>
                <a:lnTo>
                  <a:pt x="89" y="182"/>
                </a:lnTo>
                <a:lnTo>
                  <a:pt x="95" y="191"/>
                </a:lnTo>
                <a:lnTo>
                  <a:pt x="101" y="198"/>
                </a:lnTo>
                <a:lnTo>
                  <a:pt x="108" y="206"/>
                </a:lnTo>
                <a:lnTo>
                  <a:pt x="115" y="213"/>
                </a:lnTo>
                <a:lnTo>
                  <a:pt x="124" y="218"/>
                </a:lnTo>
                <a:lnTo>
                  <a:pt x="129" y="219"/>
                </a:lnTo>
                <a:lnTo>
                  <a:pt x="133" y="219"/>
                </a:lnTo>
                <a:lnTo>
                  <a:pt x="139" y="219"/>
                </a:lnTo>
                <a:lnTo>
                  <a:pt x="143" y="218"/>
                </a:lnTo>
                <a:lnTo>
                  <a:pt x="152" y="213"/>
                </a:lnTo>
                <a:lnTo>
                  <a:pt x="161" y="207"/>
                </a:lnTo>
                <a:lnTo>
                  <a:pt x="169" y="200"/>
                </a:lnTo>
                <a:lnTo>
                  <a:pt x="174" y="189"/>
                </a:lnTo>
                <a:lnTo>
                  <a:pt x="176" y="185"/>
                </a:lnTo>
                <a:lnTo>
                  <a:pt x="177" y="181"/>
                </a:lnTo>
                <a:lnTo>
                  <a:pt x="177" y="175"/>
                </a:lnTo>
                <a:lnTo>
                  <a:pt x="177" y="169"/>
                </a:lnTo>
                <a:lnTo>
                  <a:pt x="183" y="167"/>
                </a:lnTo>
                <a:lnTo>
                  <a:pt x="189" y="166"/>
                </a:lnTo>
                <a:lnTo>
                  <a:pt x="195" y="163"/>
                </a:lnTo>
                <a:lnTo>
                  <a:pt x="200" y="160"/>
                </a:lnTo>
                <a:lnTo>
                  <a:pt x="206" y="155"/>
                </a:lnTo>
                <a:lnTo>
                  <a:pt x="210" y="151"/>
                </a:lnTo>
                <a:lnTo>
                  <a:pt x="213" y="145"/>
                </a:lnTo>
                <a:lnTo>
                  <a:pt x="217" y="139"/>
                </a:lnTo>
                <a:lnTo>
                  <a:pt x="217" y="138"/>
                </a:lnTo>
                <a:lnTo>
                  <a:pt x="219" y="135"/>
                </a:lnTo>
                <a:lnTo>
                  <a:pt x="219" y="133"/>
                </a:lnTo>
                <a:lnTo>
                  <a:pt x="219" y="130"/>
                </a:lnTo>
                <a:lnTo>
                  <a:pt x="219" y="129"/>
                </a:lnTo>
                <a:lnTo>
                  <a:pt x="219" y="126"/>
                </a:lnTo>
                <a:lnTo>
                  <a:pt x="219" y="124"/>
                </a:lnTo>
                <a:lnTo>
                  <a:pt x="220" y="123"/>
                </a:lnTo>
                <a:lnTo>
                  <a:pt x="226" y="117"/>
                </a:lnTo>
                <a:lnTo>
                  <a:pt x="234" y="109"/>
                </a:lnTo>
                <a:lnTo>
                  <a:pt x="240" y="102"/>
                </a:lnTo>
                <a:lnTo>
                  <a:pt x="245" y="95"/>
                </a:lnTo>
                <a:lnTo>
                  <a:pt x="250" y="87"/>
                </a:lnTo>
                <a:lnTo>
                  <a:pt x="253" y="80"/>
                </a:lnTo>
                <a:lnTo>
                  <a:pt x="254" y="71"/>
                </a:lnTo>
                <a:lnTo>
                  <a:pt x="253" y="62"/>
                </a:lnTo>
                <a:lnTo>
                  <a:pt x="251" y="56"/>
                </a:lnTo>
                <a:lnTo>
                  <a:pt x="247" y="52"/>
                </a:lnTo>
                <a:lnTo>
                  <a:pt x="241" y="49"/>
                </a:lnTo>
                <a:lnTo>
                  <a:pt x="235" y="46"/>
                </a:lnTo>
                <a:lnTo>
                  <a:pt x="229" y="44"/>
                </a:lnTo>
                <a:lnTo>
                  <a:pt x="222" y="41"/>
                </a:lnTo>
                <a:lnTo>
                  <a:pt x="216" y="40"/>
                </a:lnTo>
                <a:lnTo>
                  <a:pt x="210" y="38"/>
                </a:lnTo>
                <a:lnTo>
                  <a:pt x="201" y="35"/>
                </a:lnTo>
                <a:lnTo>
                  <a:pt x="195" y="31"/>
                </a:lnTo>
                <a:lnTo>
                  <a:pt x="188" y="27"/>
                </a:lnTo>
                <a:lnTo>
                  <a:pt x="182" y="22"/>
                </a:lnTo>
                <a:lnTo>
                  <a:pt x="176" y="18"/>
                </a:lnTo>
                <a:lnTo>
                  <a:pt x="170" y="13"/>
                </a:lnTo>
                <a:lnTo>
                  <a:pt x="163" y="9"/>
                </a:lnTo>
                <a:lnTo>
                  <a:pt x="155" y="4"/>
                </a:lnTo>
                <a:lnTo>
                  <a:pt x="151" y="3"/>
                </a:lnTo>
                <a:lnTo>
                  <a:pt x="145" y="1"/>
                </a:lnTo>
                <a:lnTo>
                  <a:pt x="140" y="1"/>
                </a:lnTo>
                <a:lnTo>
                  <a:pt x="135" y="1"/>
                </a:lnTo>
                <a:lnTo>
                  <a:pt x="130" y="1"/>
                </a:lnTo>
                <a:lnTo>
                  <a:pt x="126" y="3"/>
                </a:lnTo>
                <a:lnTo>
                  <a:pt x="121" y="3"/>
                </a:lnTo>
                <a:lnTo>
                  <a:pt x="118" y="1"/>
                </a:lnTo>
                <a:lnTo>
                  <a:pt x="112" y="1"/>
                </a:lnTo>
                <a:lnTo>
                  <a:pt x="105" y="0"/>
                </a:lnTo>
                <a:lnTo>
                  <a:pt x="96" y="0"/>
                </a:lnTo>
                <a:lnTo>
                  <a:pt x="87" y="1"/>
                </a:lnTo>
                <a:lnTo>
                  <a:pt x="78" y="4"/>
                </a:lnTo>
                <a:lnTo>
                  <a:pt x="71" y="9"/>
                </a:lnTo>
                <a:lnTo>
                  <a:pt x="65" y="15"/>
                </a:lnTo>
                <a:lnTo>
                  <a:pt x="61" y="22"/>
                </a:lnTo>
                <a:lnTo>
                  <a:pt x="59" y="27"/>
                </a:lnTo>
                <a:lnTo>
                  <a:pt x="56" y="30"/>
                </a:lnTo>
                <a:lnTo>
                  <a:pt x="53" y="32"/>
                </a:lnTo>
                <a:lnTo>
                  <a:pt x="50" y="35"/>
                </a:lnTo>
                <a:lnTo>
                  <a:pt x="49" y="38"/>
                </a:lnTo>
                <a:lnTo>
                  <a:pt x="46" y="41"/>
                </a:lnTo>
                <a:lnTo>
                  <a:pt x="44" y="44"/>
                </a:lnTo>
                <a:lnTo>
                  <a:pt x="44" y="47"/>
                </a:lnTo>
                <a:lnTo>
                  <a:pt x="43" y="50"/>
                </a:lnTo>
                <a:lnTo>
                  <a:pt x="41" y="56"/>
                </a:lnTo>
                <a:lnTo>
                  <a:pt x="37" y="65"/>
                </a:lnTo>
                <a:lnTo>
                  <a:pt x="34" y="72"/>
                </a:lnTo>
                <a:lnTo>
                  <a:pt x="30" y="81"/>
                </a:lnTo>
                <a:lnTo>
                  <a:pt x="27" y="87"/>
                </a:lnTo>
                <a:lnTo>
                  <a:pt x="25" y="90"/>
                </a:lnTo>
                <a:lnTo>
                  <a:pt x="27" y="9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81" name="Freeform 32"/>
          <p:cNvSpPr>
            <a:spLocks/>
          </p:cNvSpPr>
          <p:nvPr/>
        </p:nvSpPr>
        <p:spPr bwMode="auto">
          <a:xfrm>
            <a:off x="6575425" y="4738688"/>
            <a:ext cx="100013" cy="82550"/>
          </a:xfrm>
          <a:custGeom>
            <a:avLst/>
            <a:gdLst>
              <a:gd name="T0" fmla="*/ 2147483647 w 71"/>
              <a:gd name="T1" fmla="*/ 2147483647 h 52"/>
              <a:gd name="T2" fmla="*/ 2147483647 w 71"/>
              <a:gd name="T3" fmla="*/ 2147483647 h 52"/>
              <a:gd name="T4" fmla="*/ 2147483647 w 71"/>
              <a:gd name="T5" fmla="*/ 2147483647 h 52"/>
              <a:gd name="T6" fmla="*/ 2147483647 w 71"/>
              <a:gd name="T7" fmla="*/ 2147483647 h 52"/>
              <a:gd name="T8" fmla="*/ 2147483647 w 71"/>
              <a:gd name="T9" fmla="*/ 2147483647 h 52"/>
              <a:gd name="T10" fmla="*/ 2147483647 w 71"/>
              <a:gd name="T11" fmla="*/ 2147483647 h 52"/>
              <a:gd name="T12" fmla="*/ 2147483647 w 71"/>
              <a:gd name="T13" fmla="*/ 2147483647 h 52"/>
              <a:gd name="T14" fmla="*/ 2147483647 w 71"/>
              <a:gd name="T15" fmla="*/ 2147483647 h 52"/>
              <a:gd name="T16" fmla="*/ 2147483647 w 71"/>
              <a:gd name="T17" fmla="*/ 2147483647 h 52"/>
              <a:gd name="T18" fmla="*/ 2147483647 w 71"/>
              <a:gd name="T19" fmla="*/ 2147483647 h 52"/>
              <a:gd name="T20" fmla="*/ 2147483647 w 71"/>
              <a:gd name="T21" fmla="*/ 2147483647 h 52"/>
              <a:gd name="T22" fmla="*/ 2147483647 w 71"/>
              <a:gd name="T23" fmla="*/ 2147483647 h 52"/>
              <a:gd name="T24" fmla="*/ 2147483647 w 71"/>
              <a:gd name="T25" fmla="*/ 2147483647 h 52"/>
              <a:gd name="T26" fmla="*/ 2147483647 w 71"/>
              <a:gd name="T27" fmla="*/ 2147483647 h 52"/>
              <a:gd name="T28" fmla="*/ 2147483647 w 71"/>
              <a:gd name="T29" fmla="*/ 2147483647 h 52"/>
              <a:gd name="T30" fmla="*/ 2147483647 w 71"/>
              <a:gd name="T31" fmla="*/ 2147483647 h 52"/>
              <a:gd name="T32" fmla="*/ 2147483647 w 71"/>
              <a:gd name="T33" fmla="*/ 2147483647 h 52"/>
              <a:gd name="T34" fmla="*/ 2147483647 w 71"/>
              <a:gd name="T35" fmla="*/ 2147483647 h 52"/>
              <a:gd name="T36" fmla="*/ 2147483647 w 71"/>
              <a:gd name="T37" fmla="*/ 2147483647 h 52"/>
              <a:gd name="T38" fmla="*/ 2147483647 w 71"/>
              <a:gd name="T39" fmla="*/ 2147483647 h 52"/>
              <a:gd name="T40" fmla="*/ 2147483647 w 71"/>
              <a:gd name="T41" fmla="*/ 2147483647 h 52"/>
              <a:gd name="T42" fmla="*/ 2147483647 w 71"/>
              <a:gd name="T43" fmla="*/ 2147483647 h 52"/>
              <a:gd name="T44" fmla="*/ 2147483647 w 71"/>
              <a:gd name="T45" fmla="*/ 2147483647 h 52"/>
              <a:gd name="T46" fmla="*/ 2147483647 w 71"/>
              <a:gd name="T47" fmla="*/ 2147483647 h 52"/>
              <a:gd name="T48" fmla="*/ 2147483647 w 71"/>
              <a:gd name="T49" fmla="*/ 2147483647 h 52"/>
              <a:gd name="T50" fmla="*/ 2147483647 w 71"/>
              <a:gd name="T51" fmla="*/ 2147483647 h 52"/>
              <a:gd name="T52" fmla="*/ 2147483647 w 71"/>
              <a:gd name="T53" fmla="*/ 2147483647 h 52"/>
              <a:gd name="T54" fmla="*/ 2147483647 w 71"/>
              <a:gd name="T55" fmla="*/ 2147483647 h 52"/>
              <a:gd name="T56" fmla="*/ 2147483647 w 71"/>
              <a:gd name="T57" fmla="*/ 2147483647 h 52"/>
              <a:gd name="T58" fmla="*/ 2147483647 w 71"/>
              <a:gd name="T59" fmla="*/ 2147483647 h 52"/>
              <a:gd name="T60" fmla="*/ 2147483647 w 71"/>
              <a:gd name="T61" fmla="*/ 2147483647 h 52"/>
              <a:gd name="T62" fmla="*/ 2147483647 w 71"/>
              <a:gd name="T63" fmla="*/ 2147483647 h 52"/>
              <a:gd name="T64" fmla="*/ 2147483647 w 71"/>
              <a:gd name="T65" fmla="*/ 2147483647 h 52"/>
              <a:gd name="T66" fmla="*/ 2147483647 w 71"/>
              <a:gd name="T67" fmla="*/ 0 h 52"/>
              <a:gd name="T68" fmla="*/ 2147483647 w 71"/>
              <a:gd name="T69" fmla="*/ 0 h 52"/>
              <a:gd name="T70" fmla="*/ 2147483647 w 71"/>
              <a:gd name="T71" fmla="*/ 0 h 52"/>
              <a:gd name="T72" fmla="*/ 2147483647 w 71"/>
              <a:gd name="T73" fmla="*/ 0 h 52"/>
              <a:gd name="T74" fmla="*/ 2147483647 w 71"/>
              <a:gd name="T75" fmla="*/ 0 h 52"/>
              <a:gd name="T76" fmla="*/ 2147483647 w 71"/>
              <a:gd name="T77" fmla="*/ 2147483647 h 52"/>
              <a:gd name="T78" fmla="*/ 2147483647 w 71"/>
              <a:gd name="T79" fmla="*/ 2147483647 h 52"/>
              <a:gd name="T80" fmla="*/ 2147483647 w 71"/>
              <a:gd name="T81" fmla="*/ 2147483647 h 52"/>
              <a:gd name="T82" fmla="*/ 2147483647 w 71"/>
              <a:gd name="T83" fmla="*/ 2147483647 h 52"/>
              <a:gd name="T84" fmla="*/ 2147483647 w 71"/>
              <a:gd name="T85" fmla="*/ 2147483647 h 52"/>
              <a:gd name="T86" fmla="*/ 2147483647 w 71"/>
              <a:gd name="T87" fmla="*/ 2147483647 h 52"/>
              <a:gd name="T88" fmla="*/ 2147483647 w 71"/>
              <a:gd name="T89" fmla="*/ 2147483647 h 52"/>
              <a:gd name="T90" fmla="*/ 2147483647 w 71"/>
              <a:gd name="T91" fmla="*/ 2147483647 h 52"/>
              <a:gd name="T92" fmla="*/ 0 w 71"/>
              <a:gd name="T93" fmla="*/ 2147483647 h 52"/>
              <a:gd name="T94" fmla="*/ 2147483647 w 71"/>
              <a:gd name="T95" fmla="*/ 2147483647 h 52"/>
              <a:gd name="T96" fmla="*/ 2147483647 w 71"/>
              <a:gd name="T97" fmla="*/ 2147483647 h 52"/>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71"/>
              <a:gd name="T148" fmla="*/ 0 h 52"/>
              <a:gd name="T149" fmla="*/ 71 w 71"/>
              <a:gd name="T150" fmla="*/ 52 h 52"/>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71" h="52">
                <a:moveTo>
                  <a:pt x="2" y="29"/>
                </a:moveTo>
                <a:lnTo>
                  <a:pt x="8" y="33"/>
                </a:lnTo>
                <a:lnTo>
                  <a:pt x="14" y="37"/>
                </a:lnTo>
                <a:lnTo>
                  <a:pt x="20" y="42"/>
                </a:lnTo>
                <a:lnTo>
                  <a:pt x="28" y="46"/>
                </a:lnTo>
                <a:lnTo>
                  <a:pt x="35" y="51"/>
                </a:lnTo>
                <a:lnTo>
                  <a:pt x="42" y="52"/>
                </a:lnTo>
                <a:lnTo>
                  <a:pt x="50" y="52"/>
                </a:lnTo>
                <a:lnTo>
                  <a:pt x="59" y="49"/>
                </a:lnTo>
                <a:lnTo>
                  <a:pt x="63" y="45"/>
                </a:lnTo>
                <a:lnTo>
                  <a:pt x="66" y="42"/>
                </a:lnTo>
                <a:lnTo>
                  <a:pt x="69" y="36"/>
                </a:lnTo>
                <a:lnTo>
                  <a:pt x="69" y="32"/>
                </a:lnTo>
                <a:lnTo>
                  <a:pt x="71" y="27"/>
                </a:lnTo>
                <a:lnTo>
                  <a:pt x="69" y="21"/>
                </a:lnTo>
                <a:lnTo>
                  <a:pt x="68" y="17"/>
                </a:lnTo>
                <a:lnTo>
                  <a:pt x="66" y="12"/>
                </a:lnTo>
                <a:lnTo>
                  <a:pt x="66" y="11"/>
                </a:lnTo>
                <a:lnTo>
                  <a:pt x="65" y="11"/>
                </a:lnTo>
                <a:lnTo>
                  <a:pt x="65" y="9"/>
                </a:lnTo>
                <a:lnTo>
                  <a:pt x="63" y="9"/>
                </a:lnTo>
                <a:lnTo>
                  <a:pt x="63" y="8"/>
                </a:lnTo>
                <a:lnTo>
                  <a:pt x="62" y="8"/>
                </a:lnTo>
                <a:lnTo>
                  <a:pt x="60" y="6"/>
                </a:lnTo>
                <a:lnTo>
                  <a:pt x="57" y="5"/>
                </a:lnTo>
                <a:lnTo>
                  <a:pt x="53" y="5"/>
                </a:lnTo>
                <a:lnTo>
                  <a:pt x="48" y="3"/>
                </a:lnTo>
                <a:lnTo>
                  <a:pt x="45" y="3"/>
                </a:lnTo>
                <a:lnTo>
                  <a:pt x="41" y="3"/>
                </a:lnTo>
                <a:lnTo>
                  <a:pt x="37" y="3"/>
                </a:lnTo>
                <a:lnTo>
                  <a:pt x="34" y="2"/>
                </a:lnTo>
                <a:lnTo>
                  <a:pt x="29" y="2"/>
                </a:lnTo>
                <a:lnTo>
                  <a:pt x="26" y="0"/>
                </a:lnTo>
                <a:lnTo>
                  <a:pt x="25" y="0"/>
                </a:lnTo>
                <a:lnTo>
                  <a:pt x="22" y="0"/>
                </a:lnTo>
                <a:lnTo>
                  <a:pt x="19" y="0"/>
                </a:lnTo>
                <a:lnTo>
                  <a:pt x="16" y="0"/>
                </a:lnTo>
                <a:lnTo>
                  <a:pt x="14" y="2"/>
                </a:lnTo>
                <a:lnTo>
                  <a:pt x="11" y="2"/>
                </a:lnTo>
                <a:lnTo>
                  <a:pt x="8" y="3"/>
                </a:lnTo>
                <a:lnTo>
                  <a:pt x="7" y="5"/>
                </a:lnTo>
                <a:lnTo>
                  <a:pt x="5" y="8"/>
                </a:lnTo>
                <a:lnTo>
                  <a:pt x="4" y="11"/>
                </a:lnTo>
                <a:lnTo>
                  <a:pt x="2" y="14"/>
                </a:lnTo>
                <a:lnTo>
                  <a:pt x="1" y="17"/>
                </a:lnTo>
                <a:lnTo>
                  <a:pt x="0" y="21"/>
                </a:lnTo>
                <a:lnTo>
                  <a:pt x="1" y="26"/>
                </a:lnTo>
                <a:lnTo>
                  <a:pt x="2" y="29"/>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82" name="Freeform 33"/>
          <p:cNvSpPr>
            <a:spLocks/>
          </p:cNvSpPr>
          <p:nvPr/>
        </p:nvSpPr>
        <p:spPr bwMode="auto">
          <a:xfrm>
            <a:off x="6575425" y="4738688"/>
            <a:ext cx="100013" cy="82550"/>
          </a:xfrm>
          <a:custGeom>
            <a:avLst/>
            <a:gdLst>
              <a:gd name="T0" fmla="*/ 2147483647 w 71"/>
              <a:gd name="T1" fmla="*/ 2147483647 h 52"/>
              <a:gd name="T2" fmla="*/ 2147483647 w 71"/>
              <a:gd name="T3" fmla="*/ 2147483647 h 52"/>
              <a:gd name="T4" fmla="*/ 2147483647 w 71"/>
              <a:gd name="T5" fmla="*/ 2147483647 h 52"/>
              <a:gd name="T6" fmla="*/ 2147483647 w 71"/>
              <a:gd name="T7" fmla="*/ 2147483647 h 52"/>
              <a:gd name="T8" fmla="*/ 2147483647 w 71"/>
              <a:gd name="T9" fmla="*/ 2147483647 h 52"/>
              <a:gd name="T10" fmla="*/ 2147483647 w 71"/>
              <a:gd name="T11" fmla="*/ 2147483647 h 52"/>
              <a:gd name="T12" fmla="*/ 2147483647 w 71"/>
              <a:gd name="T13" fmla="*/ 2147483647 h 52"/>
              <a:gd name="T14" fmla="*/ 2147483647 w 71"/>
              <a:gd name="T15" fmla="*/ 2147483647 h 52"/>
              <a:gd name="T16" fmla="*/ 2147483647 w 71"/>
              <a:gd name="T17" fmla="*/ 2147483647 h 52"/>
              <a:gd name="T18" fmla="*/ 2147483647 w 71"/>
              <a:gd name="T19" fmla="*/ 2147483647 h 52"/>
              <a:gd name="T20" fmla="*/ 2147483647 w 71"/>
              <a:gd name="T21" fmla="*/ 2147483647 h 52"/>
              <a:gd name="T22" fmla="*/ 2147483647 w 71"/>
              <a:gd name="T23" fmla="*/ 2147483647 h 52"/>
              <a:gd name="T24" fmla="*/ 2147483647 w 71"/>
              <a:gd name="T25" fmla="*/ 2147483647 h 52"/>
              <a:gd name="T26" fmla="*/ 2147483647 w 71"/>
              <a:gd name="T27" fmla="*/ 2147483647 h 52"/>
              <a:gd name="T28" fmla="*/ 2147483647 w 71"/>
              <a:gd name="T29" fmla="*/ 2147483647 h 52"/>
              <a:gd name="T30" fmla="*/ 2147483647 w 71"/>
              <a:gd name="T31" fmla="*/ 2147483647 h 52"/>
              <a:gd name="T32" fmla="*/ 2147483647 w 71"/>
              <a:gd name="T33" fmla="*/ 2147483647 h 52"/>
              <a:gd name="T34" fmla="*/ 2147483647 w 71"/>
              <a:gd name="T35" fmla="*/ 2147483647 h 52"/>
              <a:gd name="T36" fmla="*/ 2147483647 w 71"/>
              <a:gd name="T37" fmla="*/ 2147483647 h 52"/>
              <a:gd name="T38" fmla="*/ 2147483647 w 71"/>
              <a:gd name="T39" fmla="*/ 2147483647 h 52"/>
              <a:gd name="T40" fmla="*/ 2147483647 w 71"/>
              <a:gd name="T41" fmla="*/ 2147483647 h 52"/>
              <a:gd name="T42" fmla="*/ 2147483647 w 71"/>
              <a:gd name="T43" fmla="*/ 2147483647 h 52"/>
              <a:gd name="T44" fmla="*/ 2147483647 w 71"/>
              <a:gd name="T45" fmla="*/ 2147483647 h 52"/>
              <a:gd name="T46" fmla="*/ 2147483647 w 71"/>
              <a:gd name="T47" fmla="*/ 2147483647 h 52"/>
              <a:gd name="T48" fmla="*/ 2147483647 w 71"/>
              <a:gd name="T49" fmla="*/ 2147483647 h 52"/>
              <a:gd name="T50" fmla="*/ 2147483647 w 71"/>
              <a:gd name="T51" fmla="*/ 2147483647 h 52"/>
              <a:gd name="T52" fmla="*/ 2147483647 w 71"/>
              <a:gd name="T53" fmla="*/ 2147483647 h 52"/>
              <a:gd name="T54" fmla="*/ 2147483647 w 71"/>
              <a:gd name="T55" fmla="*/ 2147483647 h 52"/>
              <a:gd name="T56" fmla="*/ 2147483647 w 71"/>
              <a:gd name="T57" fmla="*/ 2147483647 h 52"/>
              <a:gd name="T58" fmla="*/ 2147483647 w 71"/>
              <a:gd name="T59" fmla="*/ 2147483647 h 52"/>
              <a:gd name="T60" fmla="*/ 2147483647 w 71"/>
              <a:gd name="T61" fmla="*/ 2147483647 h 52"/>
              <a:gd name="T62" fmla="*/ 2147483647 w 71"/>
              <a:gd name="T63" fmla="*/ 2147483647 h 52"/>
              <a:gd name="T64" fmla="*/ 2147483647 w 71"/>
              <a:gd name="T65" fmla="*/ 2147483647 h 52"/>
              <a:gd name="T66" fmla="*/ 2147483647 w 71"/>
              <a:gd name="T67" fmla="*/ 0 h 52"/>
              <a:gd name="T68" fmla="*/ 2147483647 w 71"/>
              <a:gd name="T69" fmla="*/ 0 h 52"/>
              <a:gd name="T70" fmla="*/ 2147483647 w 71"/>
              <a:gd name="T71" fmla="*/ 0 h 52"/>
              <a:gd name="T72" fmla="*/ 2147483647 w 71"/>
              <a:gd name="T73" fmla="*/ 0 h 52"/>
              <a:gd name="T74" fmla="*/ 2147483647 w 71"/>
              <a:gd name="T75" fmla="*/ 0 h 52"/>
              <a:gd name="T76" fmla="*/ 2147483647 w 71"/>
              <a:gd name="T77" fmla="*/ 2147483647 h 52"/>
              <a:gd name="T78" fmla="*/ 2147483647 w 71"/>
              <a:gd name="T79" fmla="*/ 2147483647 h 52"/>
              <a:gd name="T80" fmla="*/ 2147483647 w 71"/>
              <a:gd name="T81" fmla="*/ 2147483647 h 52"/>
              <a:gd name="T82" fmla="*/ 2147483647 w 71"/>
              <a:gd name="T83" fmla="*/ 2147483647 h 52"/>
              <a:gd name="T84" fmla="*/ 2147483647 w 71"/>
              <a:gd name="T85" fmla="*/ 2147483647 h 52"/>
              <a:gd name="T86" fmla="*/ 2147483647 w 71"/>
              <a:gd name="T87" fmla="*/ 2147483647 h 52"/>
              <a:gd name="T88" fmla="*/ 2147483647 w 71"/>
              <a:gd name="T89" fmla="*/ 2147483647 h 52"/>
              <a:gd name="T90" fmla="*/ 2147483647 w 71"/>
              <a:gd name="T91" fmla="*/ 2147483647 h 52"/>
              <a:gd name="T92" fmla="*/ 0 w 71"/>
              <a:gd name="T93" fmla="*/ 2147483647 h 52"/>
              <a:gd name="T94" fmla="*/ 2147483647 w 71"/>
              <a:gd name="T95" fmla="*/ 2147483647 h 52"/>
              <a:gd name="T96" fmla="*/ 2147483647 w 71"/>
              <a:gd name="T97" fmla="*/ 2147483647 h 52"/>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71"/>
              <a:gd name="T148" fmla="*/ 0 h 52"/>
              <a:gd name="T149" fmla="*/ 71 w 71"/>
              <a:gd name="T150" fmla="*/ 52 h 52"/>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71" h="52">
                <a:moveTo>
                  <a:pt x="2" y="29"/>
                </a:moveTo>
                <a:lnTo>
                  <a:pt x="8" y="33"/>
                </a:lnTo>
                <a:lnTo>
                  <a:pt x="14" y="37"/>
                </a:lnTo>
                <a:lnTo>
                  <a:pt x="20" y="42"/>
                </a:lnTo>
                <a:lnTo>
                  <a:pt x="28" y="46"/>
                </a:lnTo>
                <a:lnTo>
                  <a:pt x="35" y="51"/>
                </a:lnTo>
                <a:lnTo>
                  <a:pt x="42" y="52"/>
                </a:lnTo>
                <a:lnTo>
                  <a:pt x="50" y="52"/>
                </a:lnTo>
                <a:lnTo>
                  <a:pt x="59" y="49"/>
                </a:lnTo>
                <a:lnTo>
                  <a:pt x="63" y="45"/>
                </a:lnTo>
                <a:lnTo>
                  <a:pt x="66" y="42"/>
                </a:lnTo>
                <a:lnTo>
                  <a:pt x="69" y="36"/>
                </a:lnTo>
                <a:lnTo>
                  <a:pt x="69" y="32"/>
                </a:lnTo>
                <a:lnTo>
                  <a:pt x="71" y="27"/>
                </a:lnTo>
                <a:lnTo>
                  <a:pt x="69" y="21"/>
                </a:lnTo>
                <a:lnTo>
                  <a:pt x="68" y="17"/>
                </a:lnTo>
                <a:lnTo>
                  <a:pt x="66" y="12"/>
                </a:lnTo>
                <a:lnTo>
                  <a:pt x="66" y="11"/>
                </a:lnTo>
                <a:lnTo>
                  <a:pt x="65" y="11"/>
                </a:lnTo>
                <a:lnTo>
                  <a:pt x="65" y="9"/>
                </a:lnTo>
                <a:lnTo>
                  <a:pt x="63" y="9"/>
                </a:lnTo>
                <a:lnTo>
                  <a:pt x="63" y="8"/>
                </a:lnTo>
                <a:lnTo>
                  <a:pt x="62" y="8"/>
                </a:lnTo>
                <a:lnTo>
                  <a:pt x="60" y="6"/>
                </a:lnTo>
                <a:lnTo>
                  <a:pt x="57" y="5"/>
                </a:lnTo>
                <a:lnTo>
                  <a:pt x="53" y="5"/>
                </a:lnTo>
                <a:lnTo>
                  <a:pt x="48" y="3"/>
                </a:lnTo>
                <a:lnTo>
                  <a:pt x="45" y="3"/>
                </a:lnTo>
                <a:lnTo>
                  <a:pt x="41" y="3"/>
                </a:lnTo>
                <a:lnTo>
                  <a:pt x="37" y="3"/>
                </a:lnTo>
                <a:lnTo>
                  <a:pt x="34" y="2"/>
                </a:lnTo>
                <a:lnTo>
                  <a:pt x="29" y="2"/>
                </a:lnTo>
                <a:lnTo>
                  <a:pt x="26" y="0"/>
                </a:lnTo>
                <a:lnTo>
                  <a:pt x="25" y="0"/>
                </a:lnTo>
                <a:lnTo>
                  <a:pt x="22" y="0"/>
                </a:lnTo>
                <a:lnTo>
                  <a:pt x="19" y="0"/>
                </a:lnTo>
                <a:lnTo>
                  <a:pt x="16" y="0"/>
                </a:lnTo>
                <a:lnTo>
                  <a:pt x="14" y="2"/>
                </a:lnTo>
                <a:lnTo>
                  <a:pt x="11" y="2"/>
                </a:lnTo>
                <a:lnTo>
                  <a:pt x="8" y="3"/>
                </a:lnTo>
                <a:lnTo>
                  <a:pt x="7" y="5"/>
                </a:lnTo>
                <a:lnTo>
                  <a:pt x="5" y="8"/>
                </a:lnTo>
                <a:lnTo>
                  <a:pt x="4" y="11"/>
                </a:lnTo>
                <a:lnTo>
                  <a:pt x="2" y="14"/>
                </a:lnTo>
                <a:lnTo>
                  <a:pt x="1" y="17"/>
                </a:lnTo>
                <a:lnTo>
                  <a:pt x="0" y="21"/>
                </a:lnTo>
                <a:lnTo>
                  <a:pt x="1" y="26"/>
                </a:lnTo>
                <a:lnTo>
                  <a:pt x="2" y="29"/>
                </a:lnTo>
              </a:path>
            </a:pathLst>
          </a:custGeom>
          <a:solidFill>
            <a:srgbClr val="FFFF00"/>
          </a:solidFill>
          <a:ln w="1588">
            <a:solidFill>
              <a:srgbClr val="990000"/>
            </a:solidFill>
            <a:round/>
            <a:headEnd/>
            <a:tailEnd/>
          </a:ln>
        </p:spPr>
        <p:txBody>
          <a:bodyPr/>
          <a:lstStyle/>
          <a:p>
            <a:endParaRPr lang="en-US"/>
          </a:p>
        </p:txBody>
      </p:sp>
      <p:sp>
        <p:nvSpPr>
          <p:cNvPr id="53283" name="Freeform 34"/>
          <p:cNvSpPr>
            <a:spLocks/>
          </p:cNvSpPr>
          <p:nvPr/>
        </p:nvSpPr>
        <p:spPr bwMode="auto">
          <a:xfrm>
            <a:off x="6575425" y="4738688"/>
            <a:ext cx="100013" cy="82550"/>
          </a:xfrm>
          <a:custGeom>
            <a:avLst/>
            <a:gdLst>
              <a:gd name="T0" fmla="*/ 2147483647 w 71"/>
              <a:gd name="T1" fmla="*/ 2147483647 h 52"/>
              <a:gd name="T2" fmla="*/ 2147483647 w 71"/>
              <a:gd name="T3" fmla="*/ 2147483647 h 52"/>
              <a:gd name="T4" fmla="*/ 2147483647 w 71"/>
              <a:gd name="T5" fmla="*/ 2147483647 h 52"/>
              <a:gd name="T6" fmla="*/ 2147483647 w 71"/>
              <a:gd name="T7" fmla="*/ 2147483647 h 52"/>
              <a:gd name="T8" fmla="*/ 2147483647 w 71"/>
              <a:gd name="T9" fmla="*/ 2147483647 h 52"/>
              <a:gd name="T10" fmla="*/ 2147483647 w 71"/>
              <a:gd name="T11" fmla="*/ 2147483647 h 52"/>
              <a:gd name="T12" fmla="*/ 2147483647 w 71"/>
              <a:gd name="T13" fmla="*/ 2147483647 h 52"/>
              <a:gd name="T14" fmla="*/ 2147483647 w 71"/>
              <a:gd name="T15" fmla="*/ 2147483647 h 52"/>
              <a:gd name="T16" fmla="*/ 2147483647 w 71"/>
              <a:gd name="T17" fmla="*/ 2147483647 h 52"/>
              <a:gd name="T18" fmla="*/ 2147483647 w 71"/>
              <a:gd name="T19" fmla="*/ 2147483647 h 52"/>
              <a:gd name="T20" fmla="*/ 2147483647 w 71"/>
              <a:gd name="T21" fmla="*/ 2147483647 h 52"/>
              <a:gd name="T22" fmla="*/ 2147483647 w 71"/>
              <a:gd name="T23" fmla="*/ 2147483647 h 52"/>
              <a:gd name="T24" fmla="*/ 2147483647 w 71"/>
              <a:gd name="T25" fmla="*/ 2147483647 h 52"/>
              <a:gd name="T26" fmla="*/ 2147483647 w 71"/>
              <a:gd name="T27" fmla="*/ 2147483647 h 52"/>
              <a:gd name="T28" fmla="*/ 2147483647 w 71"/>
              <a:gd name="T29" fmla="*/ 2147483647 h 52"/>
              <a:gd name="T30" fmla="*/ 2147483647 w 71"/>
              <a:gd name="T31" fmla="*/ 2147483647 h 52"/>
              <a:gd name="T32" fmla="*/ 2147483647 w 71"/>
              <a:gd name="T33" fmla="*/ 2147483647 h 52"/>
              <a:gd name="T34" fmla="*/ 2147483647 w 71"/>
              <a:gd name="T35" fmla="*/ 2147483647 h 52"/>
              <a:gd name="T36" fmla="*/ 2147483647 w 71"/>
              <a:gd name="T37" fmla="*/ 2147483647 h 52"/>
              <a:gd name="T38" fmla="*/ 2147483647 w 71"/>
              <a:gd name="T39" fmla="*/ 2147483647 h 52"/>
              <a:gd name="T40" fmla="*/ 2147483647 w 71"/>
              <a:gd name="T41" fmla="*/ 2147483647 h 52"/>
              <a:gd name="T42" fmla="*/ 2147483647 w 71"/>
              <a:gd name="T43" fmla="*/ 2147483647 h 52"/>
              <a:gd name="T44" fmla="*/ 2147483647 w 71"/>
              <a:gd name="T45" fmla="*/ 2147483647 h 52"/>
              <a:gd name="T46" fmla="*/ 2147483647 w 71"/>
              <a:gd name="T47" fmla="*/ 2147483647 h 52"/>
              <a:gd name="T48" fmla="*/ 2147483647 w 71"/>
              <a:gd name="T49" fmla="*/ 2147483647 h 52"/>
              <a:gd name="T50" fmla="*/ 2147483647 w 71"/>
              <a:gd name="T51" fmla="*/ 2147483647 h 52"/>
              <a:gd name="T52" fmla="*/ 2147483647 w 71"/>
              <a:gd name="T53" fmla="*/ 2147483647 h 52"/>
              <a:gd name="T54" fmla="*/ 2147483647 w 71"/>
              <a:gd name="T55" fmla="*/ 2147483647 h 52"/>
              <a:gd name="T56" fmla="*/ 2147483647 w 71"/>
              <a:gd name="T57" fmla="*/ 2147483647 h 52"/>
              <a:gd name="T58" fmla="*/ 2147483647 w 71"/>
              <a:gd name="T59" fmla="*/ 2147483647 h 52"/>
              <a:gd name="T60" fmla="*/ 2147483647 w 71"/>
              <a:gd name="T61" fmla="*/ 2147483647 h 52"/>
              <a:gd name="T62" fmla="*/ 2147483647 w 71"/>
              <a:gd name="T63" fmla="*/ 2147483647 h 52"/>
              <a:gd name="T64" fmla="*/ 2147483647 w 71"/>
              <a:gd name="T65" fmla="*/ 2147483647 h 52"/>
              <a:gd name="T66" fmla="*/ 2147483647 w 71"/>
              <a:gd name="T67" fmla="*/ 0 h 52"/>
              <a:gd name="T68" fmla="*/ 2147483647 w 71"/>
              <a:gd name="T69" fmla="*/ 0 h 52"/>
              <a:gd name="T70" fmla="*/ 2147483647 w 71"/>
              <a:gd name="T71" fmla="*/ 0 h 52"/>
              <a:gd name="T72" fmla="*/ 2147483647 w 71"/>
              <a:gd name="T73" fmla="*/ 0 h 52"/>
              <a:gd name="T74" fmla="*/ 2147483647 w 71"/>
              <a:gd name="T75" fmla="*/ 0 h 52"/>
              <a:gd name="T76" fmla="*/ 2147483647 w 71"/>
              <a:gd name="T77" fmla="*/ 2147483647 h 52"/>
              <a:gd name="T78" fmla="*/ 2147483647 w 71"/>
              <a:gd name="T79" fmla="*/ 2147483647 h 52"/>
              <a:gd name="T80" fmla="*/ 2147483647 w 71"/>
              <a:gd name="T81" fmla="*/ 2147483647 h 52"/>
              <a:gd name="T82" fmla="*/ 2147483647 w 71"/>
              <a:gd name="T83" fmla="*/ 2147483647 h 52"/>
              <a:gd name="T84" fmla="*/ 2147483647 w 71"/>
              <a:gd name="T85" fmla="*/ 2147483647 h 52"/>
              <a:gd name="T86" fmla="*/ 2147483647 w 71"/>
              <a:gd name="T87" fmla="*/ 2147483647 h 52"/>
              <a:gd name="T88" fmla="*/ 2147483647 w 71"/>
              <a:gd name="T89" fmla="*/ 2147483647 h 52"/>
              <a:gd name="T90" fmla="*/ 2147483647 w 71"/>
              <a:gd name="T91" fmla="*/ 2147483647 h 52"/>
              <a:gd name="T92" fmla="*/ 0 w 71"/>
              <a:gd name="T93" fmla="*/ 2147483647 h 52"/>
              <a:gd name="T94" fmla="*/ 2147483647 w 71"/>
              <a:gd name="T95" fmla="*/ 2147483647 h 52"/>
              <a:gd name="T96" fmla="*/ 2147483647 w 71"/>
              <a:gd name="T97" fmla="*/ 2147483647 h 52"/>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71"/>
              <a:gd name="T148" fmla="*/ 0 h 52"/>
              <a:gd name="T149" fmla="*/ 71 w 71"/>
              <a:gd name="T150" fmla="*/ 52 h 52"/>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71" h="52">
                <a:moveTo>
                  <a:pt x="2" y="29"/>
                </a:moveTo>
                <a:lnTo>
                  <a:pt x="8" y="33"/>
                </a:lnTo>
                <a:lnTo>
                  <a:pt x="14" y="37"/>
                </a:lnTo>
                <a:lnTo>
                  <a:pt x="20" y="42"/>
                </a:lnTo>
                <a:lnTo>
                  <a:pt x="28" y="46"/>
                </a:lnTo>
                <a:lnTo>
                  <a:pt x="35" y="51"/>
                </a:lnTo>
                <a:lnTo>
                  <a:pt x="42" y="52"/>
                </a:lnTo>
                <a:lnTo>
                  <a:pt x="50" y="52"/>
                </a:lnTo>
                <a:lnTo>
                  <a:pt x="59" y="49"/>
                </a:lnTo>
                <a:lnTo>
                  <a:pt x="63" y="45"/>
                </a:lnTo>
                <a:lnTo>
                  <a:pt x="66" y="42"/>
                </a:lnTo>
                <a:lnTo>
                  <a:pt x="69" y="36"/>
                </a:lnTo>
                <a:lnTo>
                  <a:pt x="69" y="32"/>
                </a:lnTo>
                <a:lnTo>
                  <a:pt x="71" y="27"/>
                </a:lnTo>
                <a:lnTo>
                  <a:pt x="69" y="21"/>
                </a:lnTo>
                <a:lnTo>
                  <a:pt x="68" y="17"/>
                </a:lnTo>
                <a:lnTo>
                  <a:pt x="66" y="12"/>
                </a:lnTo>
                <a:lnTo>
                  <a:pt x="66" y="11"/>
                </a:lnTo>
                <a:lnTo>
                  <a:pt x="65" y="11"/>
                </a:lnTo>
                <a:lnTo>
                  <a:pt x="65" y="9"/>
                </a:lnTo>
                <a:lnTo>
                  <a:pt x="63" y="9"/>
                </a:lnTo>
                <a:lnTo>
                  <a:pt x="63" y="8"/>
                </a:lnTo>
                <a:lnTo>
                  <a:pt x="62" y="8"/>
                </a:lnTo>
                <a:lnTo>
                  <a:pt x="60" y="6"/>
                </a:lnTo>
                <a:lnTo>
                  <a:pt x="57" y="5"/>
                </a:lnTo>
                <a:lnTo>
                  <a:pt x="53" y="5"/>
                </a:lnTo>
                <a:lnTo>
                  <a:pt x="48" y="3"/>
                </a:lnTo>
                <a:lnTo>
                  <a:pt x="45" y="3"/>
                </a:lnTo>
                <a:lnTo>
                  <a:pt x="41" y="3"/>
                </a:lnTo>
                <a:lnTo>
                  <a:pt x="37" y="3"/>
                </a:lnTo>
                <a:lnTo>
                  <a:pt x="34" y="2"/>
                </a:lnTo>
                <a:lnTo>
                  <a:pt x="29" y="2"/>
                </a:lnTo>
                <a:lnTo>
                  <a:pt x="26" y="0"/>
                </a:lnTo>
                <a:lnTo>
                  <a:pt x="25" y="0"/>
                </a:lnTo>
                <a:lnTo>
                  <a:pt x="22" y="0"/>
                </a:lnTo>
                <a:lnTo>
                  <a:pt x="19" y="0"/>
                </a:lnTo>
                <a:lnTo>
                  <a:pt x="16" y="0"/>
                </a:lnTo>
                <a:lnTo>
                  <a:pt x="14" y="2"/>
                </a:lnTo>
                <a:lnTo>
                  <a:pt x="11" y="2"/>
                </a:lnTo>
                <a:lnTo>
                  <a:pt x="8" y="3"/>
                </a:lnTo>
                <a:lnTo>
                  <a:pt x="7" y="5"/>
                </a:lnTo>
                <a:lnTo>
                  <a:pt x="5" y="8"/>
                </a:lnTo>
                <a:lnTo>
                  <a:pt x="4" y="11"/>
                </a:lnTo>
                <a:lnTo>
                  <a:pt x="2" y="14"/>
                </a:lnTo>
                <a:lnTo>
                  <a:pt x="1" y="17"/>
                </a:lnTo>
                <a:lnTo>
                  <a:pt x="0" y="21"/>
                </a:lnTo>
                <a:lnTo>
                  <a:pt x="1" y="26"/>
                </a:lnTo>
                <a:lnTo>
                  <a:pt x="2" y="29"/>
                </a:lnTo>
              </a:path>
            </a:pathLst>
          </a:custGeom>
          <a:solidFill>
            <a:srgbClr val="FFFF00"/>
          </a:solidFill>
          <a:ln w="4763">
            <a:solidFill>
              <a:srgbClr val="990000"/>
            </a:solidFill>
            <a:round/>
            <a:headEnd/>
            <a:tailEnd/>
          </a:ln>
        </p:spPr>
        <p:txBody>
          <a:bodyPr/>
          <a:lstStyle/>
          <a:p>
            <a:endParaRPr lang="en-US"/>
          </a:p>
        </p:txBody>
      </p:sp>
      <p:sp>
        <p:nvSpPr>
          <p:cNvPr id="53284" name="Freeform 35"/>
          <p:cNvSpPr>
            <a:spLocks/>
          </p:cNvSpPr>
          <p:nvPr/>
        </p:nvSpPr>
        <p:spPr bwMode="auto">
          <a:xfrm>
            <a:off x="6510338" y="4684713"/>
            <a:ext cx="66675" cy="77787"/>
          </a:xfrm>
          <a:custGeom>
            <a:avLst/>
            <a:gdLst>
              <a:gd name="T0" fmla="*/ 2147483647 w 47"/>
              <a:gd name="T1" fmla="*/ 2147483647 h 49"/>
              <a:gd name="T2" fmla="*/ 2147483647 w 47"/>
              <a:gd name="T3" fmla="*/ 2147483647 h 49"/>
              <a:gd name="T4" fmla="*/ 2147483647 w 47"/>
              <a:gd name="T5" fmla="*/ 2147483647 h 49"/>
              <a:gd name="T6" fmla="*/ 2147483647 w 47"/>
              <a:gd name="T7" fmla="*/ 2147483647 h 49"/>
              <a:gd name="T8" fmla="*/ 2147483647 w 47"/>
              <a:gd name="T9" fmla="*/ 2147483647 h 49"/>
              <a:gd name="T10" fmla="*/ 2147483647 w 47"/>
              <a:gd name="T11" fmla="*/ 2147483647 h 49"/>
              <a:gd name="T12" fmla="*/ 2147483647 w 47"/>
              <a:gd name="T13" fmla="*/ 2147483647 h 49"/>
              <a:gd name="T14" fmla="*/ 2147483647 w 47"/>
              <a:gd name="T15" fmla="*/ 2147483647 h 49"/>
              <a:gd name="T16" fmla="*/ 2147483647 w 47"/>
              <a:gd name="T17" fmla="*/ 2147483647 h 49"/>
              <a:gd name="T18" fmla="*/ 2147483647 w 47"/>
              <a:gd name="T19" fmla="*/ 2147483647 h 49"/>
              <a:gd name="T20" fmla="*/ 2147483647 w 47"/>
              <a:gd name="T21" fmla="*/ 2147483647 h 49"/>
              <a:gd name="T22" fmla="*/ 2147483647 w 47"/>
              <a:gd name="T23" fmla="*/ 2147483647 h 49"/>
              <a:gd name="T24" fmla="*/ 2147483647 w 47"/>
              <a:gd name="T25" fmla="*/ 2147483647 h 49"/>
              <a:gd name="T26" fmla="*/ 2147483647 w 47"/>
              <a:gd name="T27" fmla="*/ 2147483647 h 49"/>
              <a:gd name="T28" fmla="*/ 2147483647 w 47"/>
              <a:gd name="T29" fmla="*/ 2147483647 h 49"/>
              <a:gd name="T30" fmla="*/ 2147483647 w 47"/>
              <a:gd name="T31" fmla="*/ 2147483647 h 49"/>
              <a:gd name="T32" fmla="*/ 2147483647 w 47"/>
              <a:gd name="T33" fmla="*/ 2147483647 h 49"/>
              <a:gd name="T34" fmla="*/ 2147483647 w 47"/>
              <a:gd name="T35" fmla="*/ 2147483647 h 49"/>
              <a:gd name="T36" fmla="*/ 2147483647 w 47"/>
              <a:gd name="T37" fmla="*/ 2147483647 h 49"/>
              <a:gd name="T38" fmla="*/ 2147483647 w 47"/>
              <a:gd name="T39" fmla="*/ 2147483647 h 49"/>
              <a:gd name="T40" fmla="*/ 2147483647 w 47"/>
              <a:gd name="T41" fmla="*/ 2147483647 h 49"/>
              <a:gd name="T42" fmla="*/ 2147483647 w 47"/>
              <a:gd name="T43" fmla="*/ 2147483647 h 49"/>
              <a:gd name="T44" fmla="*/ 2147483647 w 47"/>
              <a:gd name="T45" fmla="*/ 2147483647 h 49"/>
              <a:gd name="T46" fmla="*/ 2147483647 w 47"/>
              <a:gd name="T47" fmla="*/ 2147483647 h 49"/>
              <a:gd name="T48" fmla="*/ 2147483647 w 47"/>
              <a:gd name="T49" fmla="*/ 2147483647 h 49"/>
              <a:gd name="T50" fmla="*/ 2147483647 w 47"/>
              <a:gd name="T51" fmla="*/ 2147483647 h 49"/>
              <a:gd name="T52" fmla="*/ 2147483647 w 47"/>
              <a:gd name="T53" fmla="*/ 2147483647 h 49"/>
              <a:gd name="T54" fmla="*/ 2147483647 w 47"/>
              <a:gd name="T55" fmla="*/ 2147483647 h 49"/>
              <a:gd name="T56" fmla="*/ 2147483647 w 47"/>
              <a:gd name="T57" fmla="*/ 2147483647 h 49"/>
              <a:gd name="T58" fmla="*/ 2147483647 w 47"/>
              <a:gd name="T59" fmla="*/ 2147483647 h 49"/>
              <a:gd name="T60" fmla="*/ 2147483647 w 47"/>
              <a:gd name="T61" fmla="*/ 2147483647 h 49"/>
              <a:gd name="T62" fmla="*/ 2147483647 w 47"/>
              <a:gd name="T63" fmla="*/ 2147483647 h 49"/>
              <a:gd name="T64" fmla="*/ 2147483647 w 47"/>
              <a:gd name="T65" fmla="*/ 2147483647 h 49"/>
              <a:gd name="T66" fmla="*/ 2147483647 w 47"/>
              <a:gd name="T67" fmla="*/ 2147483647 h 49"/>
              <a:gd name="T68" fmla="*/ 2147483647 w 47"/>
              <a:gd name="T69" fmla="*/ 2147483647 h 49"/>
              <a:gd name="T70" fmla="*/ 2147483647 w 47"/>
              <a:gd name="T71" fmla="*/ 2147483647 h 49"/>
              <a:gd name="T72" fmla="*/ 2147483647 w 47"/>
              <a:gd name="T73" fmla="*/ 2147483647 h 49"/>
              <a:gd name="T74" fmla="*/ 2147483647 w 47"/>
              <a:gd name="T75" fmla="*/ 2147483647 h 49"/>
              <a:gd name="T76" fmla="*/ 2147483647 w 47"/>
              <a:gd name="T77" fmla="*/ 0 h 49"/>
              <a:gd name="T78" fmla="*/ 2147483647 w 47"/>
              <a:gd name="T79" fmla="*/ 0 h 49"/>
              <a:gd name="T80" fmla="*/ 2147483647 w 47"/>
              <a:gd name="T81" fmla="*/ 2147483647 h 49"/>
              <a:gd name="T82" fmla="*/ 2147483647 w 47"/>
              <a:gd name="T83" fmla="*/ 2147483647 h 49"/>
              <a:gd name="T84" fmla="*/ 2147483647 w 47"/>
              <a:gd name="T85" fmla="*/ 2147483647 h 49"/>
              <a:gd name="T86" fmla="*/ 2147483647 w 47"/>
              <a:gd name="T87" fmla="*/ 2147483647 h 49"/>
              <a:gd name="T88" fmla="*/ 2147483647 w 47"/>
              <a:gd name="T89" fmla="*/ 2147483647 h 49"/>
              <a:gd name="T90" fmla="*/ 0 w 47"/>
              <a:gd name="T91" fmla="*/ 2147483647 h 49"/>
              <a:gd name="T92" fmla="*/ 0 w 47"/>
              <a:gd name="T93" fmla="*/ 2147483647 h 49"/>
              <a:gd name="T94" fmla="*/ 2147483647 w 47"/>
              <a:gd name="T95" fmla="*/ 2147483647 h 49"/>
              <a:gd name="T96" fmla="*/ 2147483647 w 47"/>
              <a:gd name="T97" fmla="*/ 2147483647 h 4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7"/>
              <a:gd name="T148" fmla="*/ 0 h 49"/>
              <a:gd name="T149" fmla="*/ 47 w 47"/>
              <a:gd name="T150" fmla="*/ 49 h 49"/>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7" h="49">
                <a:moveTo>
                  <a:pt x="1" y="23"/>
                </a:moveTo>
                <a:lnTo>
                  <a:pt x="3" y="26"/>
                </a:lnTo>
                <a:lnTo>
                  <a:pt x="4" y="29"/>
                </a:lnTo>
                <a:lnTo>
                  <a:pt x="6" y="32"/>
                </a:lnTo>
                <a:lnTo>
                  <a:pt x="9" y="34"/>
                </a:lnTo>
                <a:lnTo>
                  <a:pt x="12" y="37"/>
                </a:lnTo>
                <a:lnTo>
                  <a:pt x="14" y="40"/>
                </a:lnTo>
                <a:lnTo>
                  <a:pt x="17" y="42"/>
                </a:lnTo>
                <a:lnTo>
                  <a:pt x="20" y="43"/>
                </a:lnTo>
                <a:lnTo>
                  <a:pt x="23" y="45"/>
                </a:lnTo>
                <a:lnTo>
                  <a:pt x="26" y="46"/>
                </a:lnTo>
                <a:lnTo>
                  <a:pt x="29" y="48"/>
                </a:lnTo>
                <a:lnTo>
                  <a:pt x="32" y="49"/>
                </a:lnTo>
                <a:lnTo>
                  <a:pt x="35" y="49"/>
                </a:lnTo>
                <a:lnTo>
                  <a:pt x="38" y="49"/>
                </a:lnTo>
                <a:lnTo>
                  <a:pt x="41" y="48"/>
                </a:lnTo>
                <a:lnTo>
                  <a:pt x="44" y="45"/>
                </a:lnTo>
                <a:lnTo>
                  <a:pt x="44" y="43"/>
                </a:lnTo>
                <a:lnTo>
                  <a:pt x="44" y="42"/>
                </a:lnTo>
                <a:lnTo>
                  <a:pt x="44" y="40"/>
                </a:lnTo>
                <a:lnTo>
                  <a:pt x="44" y="39"/>
                </a:lnTo>
                <a:lnTo>
                  <a:pt x="46" y="36"/>
                </a:lnTo>
                <a:lnTo>
                  <a:pt x="47" y="32"/>
                </a:lnTo>
                <a:lnTo>
                  <a:pt x="47" y="29"/>
                </a:lnTo>
                <a:lnTo>
                  <a:pt x="47" y="24"/>
                </a:lnTo>
                <a:lnTo>
                  <a:pt x="46" y="21"/>
                </a:lnTo>
                <a:lnTo>
                  <a:pt x="44" y="18"/>
                </a:lnTo>
                <a:lnTo>
                  <a:pt x="41" y="17"/>
                </a:lnTo>
                <a:lnTo>
                  <a:pt x="38" y="14"/>
                </a:lnTo>
                <a:lnTo>
                  <a:pt x="34" y="11"/>
                </a:lnTo>
                <a:lnTo>
                  <a:pt x="29" y="9"/>
                </a:lnTo>
                <a:lnTo>
                  <a:pt x="26" y="6"/>
                </a:lnTo>
                <a:lnTo>
                  <a:pt x="22" y="3"/>
                </a:lnTo>
                <a:lnTo>
                  <a:pt x="17" y="2"/>
                </a:lnTo>
                <a:lnTo>
                  <a:pt x="13" y="0"/>
                </a:lnTo>
                <a:lnTo>
                  <a:pt x="10" y="0"/>
                </a:lnTo>
                <a:lnTo>
                  <a:pt x="6" y="2"/>
                </a:lnTo>
                <a:lnTo>
                  <a:pt x="4" y="3"/>
                </a:lnTo>
                <a:lnTo>
                  <a:pt x="3" y="5"/>
                </a:lnTo>
                <a:lnTo>
                  <a:pt x="1" y="8"/>
                </a:lnTo>
                <a:lnTo>
                  <a:pt x="1" y="11"/>
                </a:lnTo>
                <a:lnTo>
                  <a:pt x="0" y="14"/>
                </a:lnTo>
                <a:lnTo>
                  <a:pt x="0" y="17"/>
                </a:lnTo>
                <a:lnTo>
                  <a:pt x="1" y="20"/>
                </a:lnTo>
                <a:lnTo>
                  <a:pt x="1" y="23"/>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85" name="Freeform 36"/>
          <p:cNvSpPr>
            <a:spLocks/>
          </p:cNvSpPr>
          <p:nvPr/>
        </p:nvSpPr>
        <p:spPr bwMode="auto">
          <a:xfrm>
            <a:off x="6510338" y="4684713"/>
            <a:ext cx="66675" cy="77787"/>
          </a:xfrm>
          <a:custGeom>
            <a:avLst/>
            <a:gdLst>
              <a:gd name="T0" fmla="*/ 2147483647 w 47"/>
              <a:gd name="T1" fmla="*/ 2147483647 h 49"/>
              <a:gd name="T2" fmla="*/ 2147483647 w 47"/>
              <a:gd name="T3" fmla="*/ 2147483647 h 49"/>
              <a:gd name="T4" fmla="*/ 2147483647 w 47"/>
              <a:gd name="T5" fmla="*/ 2147483647 h 49"/>
              <a:gd name="T6" fmla="*/ 2147483647 w 47"/>
              <a:gd name="T7" fmla="*/ 2147483647 h 49"/>
              <a:gd name="T8" fmla="*/ 2147483647 w 47"/>
              <a:gd name="T9" fmla="*/ 2147483647 h 49"/>
              <a:gd name="T10" fmla="*/ 2147483647 w 47"/>
              <a:gd name="T11" fmla="*/ 2147483647 h 49"/>
              <a:gd name="T12" fmla="*/ 2147483647 w 47"/>
              <a:gd name="T13" fmla="*/ 2147483647 h 49"/>
              <a:gd name="T14" fmla="*/ 2147483647 w 47"/>
              <a:gd name="T15" fmla="*/ 2147483647 h 49"/>
              <a:gd name="T16" fmla="*/ 2147483647 w 47"/>
              <a:gd name="T17" fmla="*/ 2147483647 h 49"/>
              <a:gd name="T18" fmla="*/ 2147483647 w 47"/>
              <a:gd name="T19" fmla="*/ 2147483647 h 49"/>
              <a:gd name="T20" fmla="*/ 2147483647 w 47"/>
              <a:gd name="T21" fmla="*/ 2147483647 h 49"/>
              <a:gd name="T22" fmla="*/ 2147483647 w 47"/>
              <a:gd name="T23" fmla="*/ 2147483647 h 49"/>
              <a:gd name="T24" fmla="*/ 2147483647 w 47"/>
              <a:gd name="T25" fmla="*/ 2147483647 h 49"/>
              <a:gd name="T26" fmla="*/ 2147483647 w 47"/>
              <a:gd name="T27" fmla="*/ 2147483647 h 49"/>
              <a:gd name="T28" fmla="*/ 2147483647 w 47"/>
              <a:gd name="T29" fmla="*/ 2147483647 h 49"/>
              <a:gd name="T30" fmla="*/ 2147483647 w 47"/>
              <a:gd name="T31" fmla="*/ 2147483647 h 49"/>
              <a:gd name="T32" fmla="*/ 2147483647 w 47"/>
              <a:gd name="T33" fmla="*/ 2147483647 h 49"/>
              <a:gd name="T34" fmla="*/ 2147483647 w 47"/>
              <a:gd name="T35" fmla="*/ 2147483647 h 49"/>
              <a:gd name="T36" fmla="*/ 2147483647 w 47"/>
              <a:gd name="T37" fmla="*/ 2147483647 h 49"/>
              <a:gd name="T38" fmla="*/ 2147483647 w 47"/>
              <a:gd name="T39" fmla="*/ 2147483647 h 49"/>
              <a:gd name="T40" fmla="*/ 2147483647 w 47"/>
              <a:gd name="T41" fmla="*/ 2147483647 h 49"/>
              <a:gd name="T42" fmla="*/ 2147483647 w 47"/>
              <a:gd name="T43" fmla="*/ 2147483647 h 49"/>
              <a:gd name="T44" fmla="*/ 2147483647 w 47"/>
              <a:gd name="T45" fmla="*/ 2147483647 h 49"/>
              <a:gd name="T46" fmla="*/ 2147483647 w 47"/>
              <a:gd name="T47" fmla="*/ 2147483647 h 49"/>
              <a:gd name="T48" fmla="*/ 2147483647 w 47"/>
              <a:gd name="T49" fmla="*/ 2147483647 h 49"/>
              <a:gd name="T50" fmla="*/ 2147483647 w 47"/>
              <a:gd name="T51" fmla="*/ 2147483647 h 49"/>
              <a:gd name="T52" fmla="*/ 2147483647 w 47"/>
              <a:gd name="T53" fmla="*/ 2147483647 h 49"/>
              <a:gd name="T54" fmla="*/ 2147483647 w 47"/>
              <a:gd name="T55" fmla="*/ 2147483647 h 49"/>
              <a:gd name="T56" fmla="*/ 2147483647 w 47"/>
              <a:gd name="T57" fmla="*/ 2147483647 h 49"/>
              <a:gd name="T58" fmla="*/ 2147483647 w 47"/>
              <a:gd name="T59" fmla="*/ 2147483647 h 49"/>
              <a:gd name="T60" fmla="*/ 2147483647 w 47"/>
              <a:gd name="T61" fmla="*/ 2147483647 h 49"/>
              <a:gd name="T62" fmla="*/ 2147483647 w 47"/>
              <a:gd name="T63" fmla="*/ 2147483647 h 49"/>
              <a:gd name="T64" fmla="*/ 2147483647 w 47"/>
              <a:gd name="T65" fmla="*/ 2147483647 h 49"/>
              <a:gd name="T66" fmla="*/ 2147483647 w 47"/>
              <a:gd name="T67" fmla="*/ 2147483647 h 49"/>
              <a:gd name="T68" fmla="*/ 2147483647 w 47"/>
              <a:gd name="T69" fmla="*/ 2147483647 h 49"/>
              <a:gd name="T70" fmla="*/ 2147483647 w 47"/>
              <a:gd name="T71" fmla="*/ 2147483647 h 49"/>
              <a:gd name="T72" fmla="*/ 2147483647 w 47"/>
              <a:gd name="T73" fmla="*/ 2147483647 h 49"/>
              <a:gd name="T74" fmla="*/ 2147483647 w 47"/>
              <a:gd name="T75" fmla="*/ 2147483647 h 49"/>
              <a:gd name="T76" fmla="*/ 2147483647 w 47"/>
              <a:gd name="T77" fmla="*/ 0 h 49"/>
              <a:gd name="T78" fmla="*/ 2147483647 w 47"/>
              <a:gd name="T79" fmla="*/ 0 h 49"/>
              <a:gd name="T80" fmla="*/ 2147483647 w 47"/>
              <a:gd name="T81" fmla="*/ 2147483647 h 49"/>
              <a:gd name="T82" fmla="*/ 2147483647 w 47"/>
              <a:gd name="T83" fmla="*/ 2147483647 h 49"/>
              <a:gd name="T84" fmla="*/ 2147483647 w 47"/>
              <a:gd name="T85" fmla="*/ 2147483647 h 49"/>
              <a:gd name="T86" fmla="*/ 2147483647 w 47"/>
              <a:gd name="T87" fmla="*/ 2147483647 h 49"/>
              <a:gd name="T88" fmla="*/ 2147483647 w 47"/>
              <a:gd name="T89" fmla="*/ 2147483647 h 49"/>
              <a:gd name="T90" fmla="*/ 0 w 47"/>
              <a:gd name="T91" fmla="*/ 2147483647 h 49"/>
              <a:gd name="T92" fmla="*/ 0 w 47"/>
              <a:gd name="T93" fmla="*/ 2147483647 h 49"/>
              <a:gd name="T94" fmla="*/ 2147483647 w 47"/>
              <a:gd name="T95" fmla="*/ 2147483647 h 49"/>
              <a:gd name="T96" fmla="*/ 2147483647 w 47"/>
              <a:gd name="T97" fmla="*/ 2147483647 h 4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7"/>
              <a:gd name="T148" fmla="*/ 0 h 49"/>
              <a:gd name="T149" fmla="*/ 47 w 47"/>
              <a:gd name="T150" fmla="*/ 49 h 49"/>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7" h="49">
                <a:moveTo>
                  <a:pt x="1" y="23"/>
                </a:moveTo>
                <a:lnTo>
                  <a:pt x="3" y="26"/>
                </a:lnTo>
                <a:lnTo>
                  <a:pt x="4" y="29"/>
                </a:lnTo>
                <a:lnTo>
                  <a:pt x="6" y="32"/>
                </a:lnTo>
                <a:lnTo>
                  <a:pt x="9" y="34"/>
                </a:lnTo>
                <a:lnTo>
                  <a:pt x="12" y="37"/>
                </a:lnTo>
                <a:lnTo>
                  <a:pt x="14" y="40"/>
                </a:lnTo>
                <a:lnTo>
                  <a:pt x="17" y="42"/>
                </a:lnTo>
                <a:lnTo>
                  <a:pt x="20" y="43"/>
                </a:lnTo>
                <a:lnTo>
                  <a:pt x="23" y="45"/>
                </a:lnTo>
                <a:lnTo>
                  <a:pt x="26" y="46"/>
                </a:lnTo>
                <a:lnTo>
                  <a:pt x="29" y="48"/>
                </a:lnTo>
                <a:lnTo>
                  <a:pt x="32" y="49"/>
                </a:lnTo>
                <a:lnTo>
                  <a:pt x="35" y="49"/>
                </a:lnTo>
                <a:lnTo>
                  <a:pt x="38" y="49"/>
                </a:lnTo>
                <a:lnTo>
                  <a:pt x="41" y="48"/>
                </a:lnTo>
                <a:lnTo>
                  <a:pt x="44" y="45"/>
                </a:lnTo>
                <a:lnTo>
                  <a:pt x="44" y="43"/>
                </a:lnTo>
                <a:lnTo>
                  <a:pt x="44" y="42"/>
                </a:lnTo>
                <a:lnTo>
                  <a:pt x="44" y="40"/>
                </a:lnTo>
                <a:lnTo>
                  <a:pt x="44" y="39"/>
                </a:lnTo>
                <a:lnTo>
                  <a:pt x="46" y="36"/>
                </a:lnTo>
                <a:lnTo>
                  <a:pt x="47" y="32"/>
                </a:lnTo>
                <a:lnTo>
                  <a:pt x="47" y="29"/>
                </a:lnTo>
                <a:lnTo>
                  <a:pt x="47" y="24"/>
                </a:lnTo>
                <a:lnTo>
                  <a:pt x="46" y="21"/>
                </a:lnTo>
                <a:lnTo>
                  <a:pt x="44" y="18"/>
                </a:lnTo>
                <a:lnTo>
                  <a:pt x="41" y="17"/>
                </a:lnTo>
                <a:lnTo>
                  <a:pt x="38" y="14"/>
                </a:lnTo>
                <a:lnTo>
                  <a:pt x="34" y="11"/>
                </a:lnTo>
                <a:lnTo>
                  <a:pt x="29" y="9"/>
                </a:lnTo>
                <a:lnTo>
                  <a:pt x="26" y="6"/>
                </a:lnTo>
                <a:lnTo>
                  <a:pt x="22" y="3"/>
                </a:lnTo>
                <a:lnTo>
                  <a:pt x="17" y="2"/>
                </a:lnTo>
                <a:lnTo>
                  <a:pt x="13" y="0"/>
                </a:lnTo>
                <a:lnTo>
                  <a:pt x="10" y="0"/>
                </a:lnTo>
                <a:lnTo>
                  <a:pt x="6" y="2"/>
                </a:lnTo>
                <a:lnTo>
                  <a:pt x="4" y="3"/>
                </a:lnTo>
                <a:lnTo>
                  <a:pt x="3" y="5"/>
                </a:lnTo>
                <a:lnTo>
                  <a:pt x="1" y="8"/>
                </a:lnTo>
                <a:lnTo>
                  <a:pt x="1" y="11"/>
                </a:lnTo>
                <a:lnTo>
                  <a:pt x="0" y="14"/>
                </a:lnTo>
                <a:lnTo>
                  <a:pt x="0" y="17"/>
                </a:lnTo>
                <a:lnTo>
                  <a:pt x="1" y="20"/>
                </a:lnTo>
                <a:lnTo>
                  <a:pt x="1" y="23"/>
                </a:lnTo>
              </a:path>
            </a:pathLst>
          </a:custGeom>
          <a:solidFill>
            <a:srgbClr val="FFFF00"/>
          </a:solidFill>
          <a:ln w="4763">
            <a:solidFill>
              <a:srgbClr val="990000"/>
            </a:solidFill>
            <a:round/>
            <a:headEnd/>
            <a:tailEnd/>
          </a:ln>
        </p:spPr>
        <p:txBody>
          <a:bodyPr/>
          <a:lstStyle/>
          <a:p>
            <a:endParaRPr lang="en-US"/>
          </a:p>
        </p:txBody>
      </p:sp>
      <p:sp>
        <p:nvSpPr>
          <p:cNvPr id="53286" name="Freeform 37"/>
          <p:cNvSpPr>
            <a:spLocks/>
          </p:cNvSpPr>
          <p:nvPr/>
        </p:nvSpPr>
        <p:spPr bwMode="auto">
          <a:xfrm>
            <a:off x="6445250" y="4662488"/>
            <a:ext cx="57150" cy="76200"/>
          </a:xfrm>
          <a:custGeom>
            <a:avLst/>
            <a:gdLst>
              <a:gd name="T0" fmla="*/ 2147483647 w 40"/>
              <a:gd name="T1" fmla="*/ 2147483647 h 48"/>
              <a:gd name="T2" fmla="*/ 2147483647 w 40"/>
              <a:gd name="T3" fmla="*/ 2147483647 h 48"/>
              <a:gd name="T4" fmla="*/ 2147483647 w 40"/>
              <a:gd name="T5" fmla="*/ 2147483647 h 48"/>
              <a:gd name="T6" fmla="*/ 2147483647 w 40"/>
              <a:gd name="T7" fmla="*/ 2147483647 h 48"/>
              <a:gd name="T8" fmla="*/ 0 w 40"/>
              <a:gd name="T9" fmla="*/ 2147483647 h 48"/>
              <a:gd name="T10" fmla="*/ 0 w 40"/>
              <a:gd name="T11" fmla="*/ 2147483647 h 48"/>
              <a:gd name="T12" fmla="*/ 0 w 40"/>
              <a:gd name="T13" fmla="*/ 2147483647 h 48"/>
              <a:gd name="T14" fmla="*/ 2147483647 w 40"/>
              <a:gd name="T15" fmla="*/ 2147483647 h 48"/>
              <a:gd name="T16" fmla="*/ 2147483647 w 40"/>
              <a:gd name="T17" fmla="*/ 2147483647 h 48"/>
              <a:gd name="T18" fmla="*/ 2147483647 w 40"/>
              <a:gd name="T19" fmla="*/ 2147483647 h 48"/>
              <a:gd name="T20" fmla="*/ 2147483647 w 40"/>
              <a:gd name="T21" fmla="*/ 2147483647 h 48"/>
              <a:gd name="T22" fmla="*/ 2147483647 w 40"/>
              <a:gd name="T23" fmla="*/ 2147483647 h 48"/>
              <a:gd name="T24" fmla="*/ 2147483647 w 40"/>
              <a:gd name="T25" fmla="*/ 2147483647 h 48"/>
              <a:gd name="T26" fmla="*/ 2147483647 w 40"/>
              <a:gd name="T27" fmla="*/ 2147483647 h 48"/>
              <a:gd name="T28" fmla="*/ 2147483647 w 40"/>
              <a:gd name="T29" fmla="*/ 2147483647 h 48"/>
              <a:gd name="T30" fmla="*/ 2147483647 w 40"/>
              <a:gd name="T31" fmla="*/ 2147483647 h 48"/>
              <a:gd name="T32" fmla="*/ 2147483647 w 40"/>
              <a:gd name="T33" fmla="*/ 2147483647 h 48"/>
              <a:gd name="T34" fmla="*/ 2147483647 w 40"/>
              <a:gd name="T35" fmla="*/ 2147483647 h 48"/>
              <a:gd name="T36" fmla="*/ 2147483647 w 40"/>
              <a:gd name="T37" fmla="*/ 2147483647 h 48"/>
              <a:gd name="T38" fmla="*/ 2147483647 w 40"/>
              <a:gd name="T39" fmla="*/ 2147483647 h 48"/>
              <a:gd name="T40" fmla="*/ 2147483647 w 40"/>
              <a:gd name="T41" fmla="*/ 2147483647 h 48"/>
              <a:gd name="T42" fmla="*/ 2147483647 w 40"/>
              <a:gd name="T43" fmla="*/ 2147483647 h 48"/>
              <a:gd name="T44" fmla="*/ 2147483647 w 40"/>
              <a:gd name="T45" fmla="*/ 2147483647 h 48"/>
              <a:gd name="T46" fmla="*/ 2147483647 w 40"/>
              <a:gd name="T47" fmla="*/ 2147483647 h 48"/>
              <a:gd name="T48" fmla="*/ 2147483647 w 40"/>
              <a:gd name="T49" fmla="*/ 2147483647 h 48"/>
              <a:gd name="T50" fmla="*/ 2147483647 w 40"/>
              <a:gd name="T51" fmla="*/ 2147483647 h 48"/>
              <a:gd name="T52" fmla="*/ 2147483647 w 40"/>
              <a:gd name="T53" fmla="*/ 2147483647 h 48"/>
              <a:gd name="T54" fmla="*/ 2147483647 w 40"/>
              <a:gd name="T55" fmla="*/ 2147483647 h 48"/>
              <a:gd name="T56" fmla="*/ 2147483647 w 40"/>
              <a:gd name="T57" fmla="*/ 2147483647 h 48"/>
              <a:gd name="T58" fmla="*/ 2147483647 w 40"/>
              <a:gd name="T59" fmla="*/ 2147483647 h 48"/>
              <a:gd name="T60" fmla="*/ 2147483647 w 40"/>
              <a:gd name="T61" fmla="*/ 2147483647 h 48"/>
              <a:gd name="T62" fmla="*/ 2147483647 w 40"/>
              <a:gd name="T63" fmla="*/ 2147483647 h 48"/>
              <a:gd name="T64" fmla="*/ 2147483647 w 40"/>
              <a:gd name="T65" fmla="*/ 2147483647 h 48"/>
              <a:gd name="T66" fmla="*/ 2147483647 w 40"/>
              <a:gd name="T67" fmla="*/ 0 h 48"/>
              <a:gd name="T68" fmla="*/ 2147483647 w 40"/>
              <a:gd name="T69" fmla="*/ 0 h 48"/>
              <a:gd name="T70" fmla="*/ 2147483647 w 40"/>
              <a:gd name="T71" fmla="*/ 0 h 48"/>
              <a:gd name="T72" fmla="*/ 2147483647 w 40"/>
              <a:gd name="T73" fmla="*/ 2147483647 h 48"/>
              <a:gd name="T74" fmla="*/ 2147483647 w 40"/>
              <a:gd name="T75" fmla="*/ 2147483647 h 48"/>
              <a:gd name="T76" fmla="*/ 2147483647 w 40"/>
              <a:gd name="T77" fmla="*/ 2147483647 h 48"/>
              <a:gd name="T78" fmla="*/ 2147483647 w 40"/>
              <a:gd name="T79" fmla="*/ 2147483647 h 48"/>
              <a:gd name="T80" fmla="*/ 2147483647 w 40"/>
              <a:gd name="T81" fmla="*/ 2147483647 h 48"/>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0"/>
              <a:gd name="T124" fmla="*/ 0 h 48"/>
              <a:gd name="T125" fmla="*/ 40 w 40"/>
              <a:gd name="T126" fmla="*/ 48 h 48"/>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0" h="48">
                <a:moveTo>
                  <a:pt x="10" y="11"/>
                </a:moveTo>
                <a:lnTo>
                  <a:pt x="7" y="16"/>
                </a:lnTo>
                <a:lnTo>
                  <a:pt x="4" y="22"/>
                </a:lnTo>
                <a:lnTo>
                  <a:pt x="1" y="26"/>
                </a:lnTo>
                <a:lnTo>
                  <a:pt x="0" y="32"/>
                </a:lnTo>
                <a:lnTo>
                  <a:pt x="0" y="37"/>
                </a:lnTo>
                <a:lnTo>
                  <a:pt x="0" y="41"/>
                </a:lnTo>
                <a:lnTo>
                  <a:pt x="3" y="44"/>
                </a:lnTo>
                <a:lnTo>
                  <a:pt x="7" y="47"/>
                </a:lnTo>
                <a:lnTo>
                  <a:pt x="12" y="48"/>
                </a:lnTo>
                <a:lnTo>
                  <a:pt x="15" y="48"/>
                </a:lnTo>
                <a:lnTo>
                  <a:pt x="19" y="48"/>
                </a:lnTo>
                <a:lnTo>
                  <a:pt x="23" y="47"/>
                </a:lnTo>
                <a:lnTo>
                  <a:pt x="26" y="47"/>
                </a:lnTo>
                <a:lnTo>
                  <a:pt x="31" y="46"/>
                </a:lnTo>
                <a:lnTo>
                  <a:pt x="34" y="44"/>
                </a:lnTo>
                <a:lnTo>
                  <a:pt x="38" y="41"/>
                </a:lnTo>
                <a:lnTo>
                  <a:pt x="38" y="40"/>
                </a:lnTo>
                <a:lnTo>
                  <a:pt x="40" y="40"/>
                </a:lnTo>
                <a:lnTo>
                  <a:pt x="40" y="38"/>
                </a:lnTo>
                <a:lnTo>
                  <a:pt x="40" y="37"/>
                </a:lnTo>
                <a:lnTo>
                  <a:pt x="40" y="35"/>
                </a:lnTo>
                <a:lnTo>
                  <a:pt x="40" y="34"/>
                </a:lnTo>
                <a:lnTo>
                  <a:pt x="38" y="31"/>
                </a:lnTo>
                <a:lnTo>
                  <a:pt x="37" y="26"/>
                </a:lnTo>
                <a:lnTo>
                  <a:pt x="37" y="22"/>
                </a:lnTo>
                <a:lnTo>
                  <a:pt x="37" y="19"/>
                </a:lnTo>
                <a:lnTo>
                  <a:pt x="35" y="14"/>
                </a:lnTo>
                <a:lnTo>
                  <a:pt x="34" y="10"/>
                </a:lnTo>
                <a:lnTo>
                  <a:pt x="32" y="7"/>
                </a:lnTo>
                <a:lnTo>
                  <a:pt x="31" y="3"/>
                </a:lnTo>
                <a:lnTo>
                  <a:pt x="28" y="0"/>
                </a:lnTo>
                <a:lnTo>
                  <a:pt x="25" y="0"/>
                </a:lnTo>
                <a:lnTo>
                  <a:pt x="22" y="0"/>
                </a:lnTo>
                <a:lnTo>
                  <a:pt x="19" y="1"/>
                </a:lnTo>
                <a:lnTo>
                  <a:pt x="16" y="4"/>
                </a:lnTo>
                <a:lnTo>
                  <a:pt x="13" y="7"/>
                </a:lnTo>
                <a:lnTo>
                  <a:pt x="12" y="10"/>
                </a:lnTo>
                <a:lnTo>
                  <a:pt x="10" y="11"/>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87" name="Freeform 38"/>
          <p:cNvSpPr>
            <a:spLocks/>
          </p:cNvSpPr>
          <p:nvPr/>
        </p:nvSpPr>
        <p:spPr bwMode="auto">
          <a:xfrm>
            <a:off x="6445250" y="4662488"/>
            <a:ext cx="57150" cy="76200"/>
          </a:xfrm>
          <a:custGeom>
            <a:avLst/>
            <a:gdLst>
              <a:gd name="T0" fmla="*/ 2147483647 w 40"/>
              <a:gd name="T1" fmla="*/ 2147483647 h 48"/>
              <a:gd name="T2" fmla="*/ 2147483647 w 40"/>
              <a:gd name="T3" fmla="*/ 2147483647 h 48"/>
              <a:gd name="T4" fmla="*/ 2147483647 w 40"/>
              <a:gd name="T5" fmla="*/ 2147483647 h 48"/>
              <a:gd name="T6" fmla="*/ 2147483647 w 40"/>
              <a:gd name="T7" fmla="*/ 2147483647 h 48"/>
              <a:gd name="T8" fmla="*/ 0 w 40"/>
              <a:gd name="T9" fmla="*/ 2147483647 h 48"/>
              <a:gd name="T10" fmla="*/ 0 w 40"/>
              <a:gd name="T11" fmla="*/ 2147483647 h 48"/>
              <a:gd name="T12" fmla="*/ 0 w 40"/>
              <a:gd name="T13" fmla="*/ 2147483647 h 48"/>
              <a:gd name="T14" fmla="*/ 2147483647 w 40"/>
              <a:gd name="T15" fmla="*/ 2147483647 h 48"/>
              <a:gd name="T16" fmla="*/ 2147483647 w 40"/>
              <a:gd name="T17" fmla="*/ 2147483647 h 48"/>
              <a:gd name="T18" fmla="*/ 2147483647 w 40"/>
              <a:gd name="T19" fmla="*/ 2147483647 h 48"/>
              <a:gd name="T20" fmla="*/ 2147483647 w 40"/>
              <a:gd name="T21" fmla="*/ 2147483647 h 48"/>
              <a:gd name="T22" fmla="*/ 2147483647 w 40"/>
              <a:gd name="T23" fmla="*/ 2147483647 h 48"/>
              <a:gd name="T24" fmla="*/ 2147483647 w 40"/>
              <a:gd name="T25" fmla="*/ 2147483647 h 48"/>
              <a:gd name="T26" fmla="*/ 2147483647 w 40"/>
              <a:gd name="T27" fmla="*/ 2147483647 h 48"/>
              <a:gd name="T28" fmla="*/ 2147483647 w 40"/>
              <a:gd name="T29" fmla="*/ 2147483647 h 48"/>
              <a:gd name="T30" fmla="*/ 2147483647 w 40"/>
              <a:gd name="T31" fmla="*/ 2147483647 h 48"/>
              <a:gd name="T32" fmla="*/ 2147483647 w 40"/>
              <a:gd name="T33" fmla="*/ 2147483647 h 48"/>
              <a:gd name="T34" fmla="*/ 2147483647 w 40"/>
              <a:gd name="T35" fmla="*/ 2147483647 h 48"/>
              <a:gd name="T36" fmla="*/ 2147483647 w 40"/>
              <a:gd name="T37" fmla="*/ 2147483647 h 48"/>
              <a:gd name="T38" fmla="*/ 2147483647 w 40"/>
              <a:gd name="T39" fmla="*/ 2147483647 h 48"/>
              <a:gd name="T40" fmla="*/ 2147483647 w 40"/>
              <a:gd name="T41" fmla="*/ 2147483647 h 48"/>
              <a:gd name="T42" fmla="*/ 2147483647 w 40"/>
              <a:gd name="T43" fmla="*/ 2147483647 h 48"/>
              <a:gd name="T44" fmla="*/ 2147483647 w 40"/>
              <a:gd name="T45" fmla="*/ 2147483647 h 48"/>
              <a:gd name="T46" fmla="*/ 2147483647 w 40"/>
              <a:gd name="T47" fmla="*/ 2147483647 h 48"/>
              <a:gd name="T48" fmla="*/ 2147483647 w 40"/>
              <a:gd name="T49" fmla="*/ 2147483647 h 48"/>
              <a:gd name="T50" fmla="*/ 2147483647 w 40"/>
              <a:gd name="T51" fmla="*/ 2147483647 h 48"/>
              <a:gd name="T52" fmla="*/ 2147483647 w 40"/>
              <a:gd name="T53" fmla="*/ 2147483647 h 48"/>
              <a:gd name="T54" fmla="*/ 2147483647 w 40"/>
              <a:gd name="T55" fmla="*/ 2147483647 h 48"/>
              <a:gd name="T56" fmla="*/ 2147483647 w 40"/>
              <a:gd name="T57" fmla="*/ 2147483647 h 48"/>
              <a:gd name="T58" fmla="*/ 2147483647 w 40"/>
              <a:gd name="T59" fmla="*/ 2147483647 h 48"/>
              <a:gd name="T60" fmla="*/ 2147483647 w 40"/>
              <a:gd name="T61" fmla="*/ 2147483647 h 48"/>
              <a:gd name="T62" fmla="*/ 2147483647 w 40"/>
              <a:gd name="T63" fmla="*/ 2147483647 h 48"/>
              <a:gd name="T64" fmla="*/ 2147483647 w 40"/>
              <a:gd name="T65" fmla="*/ 2147483647 h 48"/>
              <a:gd name="T66" fmla="*/ 2147483647 w 40"/>
              <a:gd name="T67" fmla="*/ 0 h 48"/>
              <a:gd name="T68" fmla="*/ 2147483647 w 40"/>
              <a:gd name="T69" fmla="*/ 0 h 48"/>
              <a:gd name="T70" fmla="*/ 2147483647 w 40"/>
              <a:gd name="T71" fmla="*/ 0 h 48"/>
              <a:gd name="T72" fmla="*/ 2147483647 w 40"/>
              <a:gd name="T73" fmla="*/ 2147483647 h 48"/>
              <a:gd name="T74" fmla="*/ 2147483647 w 40"/>
              <a:gd name="T75" fmla="*/ 2147483647 h 48"/>
              <a:gd name="T76" fmla="*/ 2147483647 w 40"/>
              <a:gd name="T77" fmla="*/ 2147483647 h 48"/>
              <a:gd name="T78" fmla="*/ 2147483647 w 40"/>
              <a:gd name="T79" fmla="*/ 2147483647 h 48"/>
              <a:gd name="T80" fmla="*/ 2147483647 w 40"/>
              <a:gd name="T81" fmla="*/ 2147483647 h 48"/>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0"/>
              <a:gd name="T124" fmla="*/ 0 h 48"/>
              <a:gd name="T125" fmla="*/ 40 w 40"/>
              <a:gd name="T126" fmla="*/ 48 h 48"/>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0" h="48">
                <a:moveTo>
                  <a:pt x="10" y="11"/>
                </a:moveTo>
                <a:lnTo>
                  <a:pt x="7" y="16"/>
                </a:lnTo>
                <a:lnTo>
                  <a:pt x="4" y="22"/>
                </a:lnTo>
                <a:lnTo>
                  <a:pt x="1" y="26"/>
                </a:lnTo>
                <a:lnTo>
                  <a:pt x="0" y="32"/>
                </a:lnTo>
                <a:lnTo>
                  <a:pt x="0" y="37"/>
                </a:lnTo>
                <a:lnTo>
                  <a:pt x="0" y="41"/>
                </a:lnTo>
                <a:lnTo>
                  <a:pt x="3" y="44"/>
                </a:lnTo>
                <a:lnTo>
                  <a:pt x="7" y="47"/>
                </a:lnTo>
                <a:lnTo>
                  <a:pt x="12" y="48"/>
                </a:lnTo>
                <a:lnTo>
                  <a:pt x="15" y="48"/>
                </a:lnTo>
                <a:lnTo>
                  <a:pt x="19" y="48"/>
                </a:lnTo>
                <a:lnTo>
                  <a:pt x="23" y="47"/>
                </a:lnTo>
                <a:lnTo>
                  <a:pt x="26" y="47"/>
                </a:lnTo>
                <a:lnTo>
                  <a:pt x="31" y="46"/>
                </a:lnTo>
                <a:lnTo>
                  <a:pt x="34" y="44"/>
                </a:lnTo>
                <a:lnTo>
                  <a:pt x="38" y="41"/>
                </a:lnTo>
                <a:lnTo>
                  <a:pt x="38" y="40"/>
                </a:lnTo>
                <a:lnTo>
                  <a:pt x="40" y="40"/>
                </a:lnTo>
                <a:lnTo>
                  <a:pt x="40" y="38"/>
                </a:lnTo>
                <a:lnTo>
                  <a:pt x="40" y="37"/>
                </a:lnTo>
                <a:lnTo>
                  <a:pt x="40" y="35"/>
                </a:lnTo>
                <a:lnTo>
                  <a:pt x="40" y="34"/>
                </a:lnTo>
                <a:lnTo>
                  <a:pt x="38" y="31"/>
                </a:lnTo>
                <a:lnTo>
                  <a:pt x="37" y="26"/>
                </a:lnTo>
                <a:lnTo>
                  <a:pt x="37" y="22"/>
                </a:lnTo>
                <a:lnTo>
                  <a:pt x="37" y="19"/>
                </a:lnTo>
                <a:lnTo>
                  <a:pt x="35" y="14"/>
                </a:lnTo>
                <a:lnTo>
                  <a:pt x="34" y="10"/>
                </a:lnTo>
                <a:lnTo>
                  <a:pt x="32" y="7"/>
                </a:lnTo>
                <a:lnTo>
                  <a:pt x="31" y="3"/>
                </a:lnTo>
                <a:lnTo>
                  <a:pt x="28" y="0"/>
                </a:lnTo>
                <a:lnTo>
                  <a:pt x="25" y="0"/>
                </a:lnTo>
                <a:lnTo>
                  <a:pt x="22" y="0"/>
                </a:lnTo>
                <a:lnTo>
                  <a:pt x="19" y="1"/>
                </a:lnTo>
                <a:lnTo>
                  <a:pt x="16" y="4"/>
                </a:lnTo>
                <a:lnTo>
                  <a:pt x="13" y="7"/>
                </a:lnTo>
                <a:lnTo>
                  <a:pt x="12" y="10"/>
                </a:lnTo>
                <a:lnTo>
                  <a:pt x="10" y="11"/>
                </a:lnTo>
              </a:path>
            </a:pathLst>
          </a:custGeom>
          <a:solidFill>
            <a:srgbClr val="FFFF00"/>
          </a:solidFill>
          <a:ln w="4763">
            <a:solidFill>
              <a:srgbClr val="990000"/>
            </a:solidFill>
            <a:round/>
            <a:headEnd/>
            <a:tailEnd/>
          </a:ln>
        </p:spPr>
        <p:txBody>
          <a:bodyPr/>
          <a:lstStyle/>
          <a:p>
            <a:endParaRPr lang="en-US"/>
          </a:p>
        </p:txBody>
      </p:sp>
      <p:sp>
        <p:nvSpPr>
          <p:cNvPr id="53288" name="Freeform 39"/>
          <p:cNvSpPr>
            <a:spLocks/>
          </p:cNvSpPr>
          <p:nvPr/>
        </p:nvSpPr>
        <p:spPr bwMode="auto">
          <a:xfrm>
            <a:off x="6667500" y="4668838"/>
            <a:ext cx="68263" cy="87312"/>
          </a:xfrm>
          <a:custGeom>
            <a:avLst/>
            <a:gdLst>
              <a:gd name="T0" fmla="*/ 2147483647 w 48"/>
              <a:gd name="T1" fmla="*/ 2147483647 h 55"/>
              <a:gd name="T2" fmla="*/ 0 w 48"/>
              <a:gd name="T3" fmla="*/ 2147483647 h 55"/>
              <a:gd name="T4" fmla="*/ 0 w 48"/>
              <a:gd name="T5" fmla="*/ 2147483647 h 55"/>
              <a:gd name="T6" fmla="*/ 0 w 48"/>
              <a:gd name="T7" fmla="*/ 2147483647 h 55"/>
              <a:gd name="T8" fmla="*/ 2147483647 w 48"/>
              <a:gd name="T9" fmla="*/ 2147483647 h 55"/>
              <a:gd name="T10" fmla="*/ 2147483647 w 48"/>
              <a:gd name="T11" fmla="*/ 2147483647 h 55"/>
              <a:gd name="T12" fmla="*/ 2147483647 w 48"/>
              <a:gd name="T13" fmla="*/ 2147483647 h 55"/>
              <a:gd name="T14" fmla="*/ 2147483647 w 48"/>
              <a:gd name="T15" fmla="*/ 2147483647 h 55"/>
              <a:gd name="T16" fmla="*/ 2147483647 w 48"/>
              <a:gd name="T17" fmla="*/ 2147483647 h 55"/>
              <a:gd name="T18" fmla="*/ 2147483647 w 48"/>
              <a:gd name="T19" fmla="*/ 2147483647 h 55"/>
              <a:gd name="T20" fmla="*/ 2147483647 w 48"/>
              <a:gd name="T21" fmla="*/ 2147483647 h 55"/>
              <a:gd name="T22" fmla="*/ 2147483647 w 48"/>
              <a:gd name="T23" fmla="*/ 2147483647 h 55"/>
              <a:gd name="T24" fmla="*/ 2147483647 w 48"/>
              <a:gd name="T25" fmla="*/ 2147483647 h 55"/>
              <a:gd name="T26" fmla="*/ 2147483647 w 48"/>
              <a:gd name="T27" fmla="*/ 2147483647 h 55"/>
              <a:gd name="T28" fmla="*/ 2147483647 w 48"/>
              <a:gd name="T29" fmla="*/ 2147483647 h 55"/>
              <a:gd name="T30" fmla="*/ 2147483647 w 48"/>
              <a:gd name="T31" fmla="*/ 2147483647 h 55"/>
              <a:gd name="T32" fmla="*/ 2147483647 w 48"/>
              <a:gd name="T33" fmla="*/ 2147483647 h 55"/>
              <a:gd name="T34" fmla="*/ 2147483647 w 48"/>
              <a:gd name="T35" fmla="*/ 2147483647 h 55"/>
              <a:gd name="T36" fmla="*/ 2147483647 w 48"/>
              <a:gd name="T37" fmla="*/ 2147483647 h 55"/>
              <a:gd name="T38" fmla="*/ 2147483647 w 48"/>
              <a:gd name="T39" fmla="*/ 2147483647 h 55"/>
              <a:gd name="T40" fmla="*/ 2147483647 w 48"/>
              <a:gd name="T41" fmla="*/ 2147483647 h 55"/>
              <a:gd name="T42" fmla="*/ 2147483647 w 48"/>
              <a:gd name="T43" fmla="*/ 2147483647 h 55"/>
              <a:gd name="T44" fmla="*/ 2147483647 w 48"/>
              <a:gd name="T45" fmla="*/ 2147483647 h 55"/>
              <a:gd name="T46" fmla="*/ 2147483647 w 48"/>
              <a:gd name="T47" fmla="*/ 2147483647 h 55"/>
              <a:gd name="T48" fmla="*/ 2147483647 w 48"/>
              <a:gd name="T49" fmla="*/ 2147483647 h 55"/>
              <a:gd name="T50" fmla="*/ 2147483647 w 48"/>
              <a:gd name="T51" fmla="*/ 2147483647 h 55"/>
              <a:gd name="T52" fmla="*/ 2147483647 w 48"/>
              <a:gd name="T53" fmla="*/ 2147483647 h 55"/>
              <a:gd name="T54" fmla="*/ 2147483647 w 48"/>
              <a:gd name="T55" fmla="*/ 2147483647 h 55"/>
              <a:gd name="T56" fmla="*/ 2147483647 w 48"/>
              <a:gd name="T57" fmla="*/ 2147483647 h 55"/>
              <a:gd name="T58" fmla="*/ 2147483647 w 48"/>
              <a:gd name="T59" fmla="*/ 2147483647 h 55"/>
              <a:gd name="T60" fmla="*/ 2147483647 w 48"/>
              <a:gd name="T61" fmla="*/ 2147483647 h 55"/>
              <a:gd name="T62" fmla="*/ 2147483647 w 48"/>
              <a:gd name="T63" fmla="*/ 2147483647 h 55"/>
              <a:gd name="T64" fmla="*/ 2147483647 w 48"/>
              <a:gd name="T65" fmla="*/ 0 h 55"/>
              <a:gd name="T66" fmla="*/ 2147483647 w 48"/>
              <a:gd name="T67" fmla="*/ 0 h 55"/>
              <a:gd name="T68" fmla="*/ 2147483647 w 48"/>
              <a:gd name="T69" fmla="*/ 2147483647 h 55"/>
              <a:gd name="T70" fmla="*/ 2147483647 w 48"/>
              <a:gd name="T71" fmla="*/ 2147483647 h 55"/>
              <a:gd name="T72" fmla="*/ 2147483647 w 48"/>
              <a:gd name="T73" fmla="*/ 2147483647 h 55"/>
              <a:gd name="T74" fmla="*/ 2147483647 w 48"/>
              <a:gd name="T75" fmla="*/ 2147483647 h 55"/>
              <a:gd name="T76" fmla="*/ 2147483647 w 48"/>
              <a:gd name="T77" fmla="*/ 2147483647 h 55"/>
              <a:gd name="T78" fmla="*/ 2147483647 w 48"/>
              <a:gd name="T79" fmla="*/ 2147483647 h 55"/>
              <a:gd name="T80" fmla="*/ 2147483647 w 48"/>
              <a:gd name="T81" fmla="*/ 2147483647 h 55"/>
              <a:gd name="T82" fmla="*/ 2147483647 w 48"/>
              <a:gd name="T83" fmla="*/ 2147483647 h 55"/>
              <a:gd name="T84" fmla="*/ 2147483647 w 48"/>
              <a:gd name="T85" fmla="*/ 2147483647 h 55"/>
              <a:gd name="T86" fmla="*/ 2147483647 w 48"/>
              <a:gd name="T87" fmla="*/ 2147483647 h 55"/>
              <a:gd name="T88" fmla="*/ 2147483647 w 48"/>
              <a:gd name="T89" fmla="*/ 2147483647 h 55"/>
              <a:gd name="T90" fmla="*/ 2147483647 w 48"/>
              <a:gd name="T91" fmla="*/ 2147483647 h 55"/>
              <a:gd name="T92" fmla="*/ 2147483647 w 48"/>
              <a:gd name="T93" fmla="*/ 2147483647 h 55"/>
              <a:gd name="T94" fmla="*/ 2147483647 w 48"/>
              <a:gd name="T95" fmla="*/ 2147483647 h 55"/>
              <a:gd name="T96" fmla="*/ 2147483647 w 48"/>
              <a:gd name="T97" fmla="*/ 2147483647 h 55"/>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8"/>
              <a:gd name="T148" fmla="*/ 0 h 55"/>
              <a:gd name="T149" fmla="*/ 48 w 48"/>
              <a:gd name="T150" fmla="*/ 55 h 55"/>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8" h="55">
                <a:moveTo>
                  <a:pt x="1" y="24"/>
                </a:moveTo>
                <a:lnTo>
                  <a:pt x="0" y="28"/>
                </a:lnTo>
                <a:lnTo>
                  <a:pt x="0" y="33"/>
                </a:lnTo>
                <a:lnTo>
                  <a:pt x="0" y="36"/>
                </a:lnTo>
                <a:lnTo>
                  <a:pt x="1" y="40"/>
                </a:lnTo>
                <a:lnTo>
                  <a:pt x="3" y="43"/>
                </a:lnTo>
                <a:lnTo>
                  <a:pt x="6" y="47"/>
                </a:lnTo>
                <a:lnTo>
                  <a:pt x="8" y="50"/>
                </a:lnTo>
                <a:lnTo>
                  <a:pt x="11" y="53"/>
                </a:lnTo>
                <a:lnTo>
                  <a:pt x="14" y="55"/>
                </a:lnTo>
                <a:lnTo>
                  <a:pt x="16" y="55"/>
                </a:lnTo>
                <a:lnTo>
                  <a:pt x="19" y="55"/>
                </a:lnTo>
                <a:lnTo>
                  <a:pt x="20" y="55"/>
                </a:lnTo>
                <a:lnTo>
                  <a:pt x="23" y="53"/>
                </a:lnTo>
                <a:lnTo>
                  <a:pt x="25" y="53"/>
                </a:lnTo>
                <a:lnTo>
                  <a:pt x="26" y="52"/>
                </a:lnTo>
                <a:lnTo>
                  <a:pt x="28" y="50"/>
                </a:lnTo>
                <a:lnTo>
                  <a:pt x="31" y="47"/>
                </a:lnTo>
                <a:lnTo>
                  <a:pt x="34" y="44"/>
                </a:lnTo>
                <a:lnTo>
                  <a:pt x="37" y="42"/>
                </a:lnTo>
                <a:lnTo>
                  <a:pt x="40" y="39"/>
                </a:lnTo>
                <a:lnTo>
                  <a:pt x="43" y="34"/>
                </a:lnTo>
                <a:lnTo>
                  <a:pt x="44" y="31"/>
                </a:lnTo>
                <a:lnTo>
                  <a:pt x="47" y="27"/>
                </a:lnTo>
                <a:lnTo>
                  <a:pt x="47" y="22"/>
                </a:lnTo>
                <a:lnTo>
                  <a:pt x="48" y="18"/>
                </a:lnTo>
                <a:lnTo>
                  <a:pt x="47" y="13"/>
                </a:lnTo>
                <a:lnTo>
                  <a:pt x="45" y="10"/>
                </a:lnTo>
                <a:lnTo>
                  <a:pt x="43" y="7"/>
                </a:lnTo>
                <a:lnTo>
                  <a:pt x="38" y="6"/>
                </a:lnTo>
                <a:lnTo>
                  <a:pt x="35" y="4"/>
                </a:lnTo>
                <a:lnTo>
                  <a:pt x="31" y="2"/>
                </a:lnTo>
                <a:lnTo>
                  <a:pt x="28" y="0"/>
                </a:lnTo>
                <a:lnTo>
                  <a:pt x="23" y="0"/>
                </a:lnTo>
                <a:lnTo>
                  <a:pt x="19" y="2"/>
                </a:lnTo>
                <a:lnTo>
                  <a:pt x="14" y="3"/>
                </a:lnTo>
                <a:lnTo>
                  <a:pt x="11" y="6"/>
                </a:lnTo>
                <a:lnTo>
                  <a:pt x="8" y="10"/>
                </a:lnTo>
                <a:lnTo>
                  <a:pt x="6" y="15"/>
                </a:lnTo>
                <a:lnTo>
                  <a:pt x="3" y="19"/>
                </a:lnTo>
                <a:lnTo>
                  <a:pt x="1" y="24"/>
                </a:lnTo>
                <a:lnTo>
                  <a:pt x="1" y="25"/>
                </a:lnTo>
                <a:lnTo>
                  <a:pt x="1" y="24"/>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89" name="Freeform 40"/>
          <p:cNvSpPr>
            <a:spLocks/>
          </p:cNvSpPr>
          <p:nvPr/>
        </p:nvSpPr>
        <p:spPr bwMode="auto">
          <a:xfrm>
            <a:off x="6667500" y="4668838"/>
            <a:ext cx="68263" cy="87312"/>
          </a:xfrm>
          <a:custGeom>
            <a:avLst/>
            <a:gdLst>
              <a:gd name="T0" fmla="*/ 2147483647 w 48"/>
              <a:gd name="T1" fmla="*/ 2147483647 h 55"/>
              <a:gd name="T2" fmla="*/ 0 w 48"/>
              <a:gd name="T3" fmla="*/ 2147483647 h 55"/>
              <a:gd name="T4" fmla="*/ 0 w 48"/>
              <a:gd name="T5" fmla="*/ 2147483647 h 55"/>
              <a:gd name="T6" fmla="*/ 0 w 48"/>
              <a:gd name="T7" fmla="*/ 2147483647 h 55"/>
              <a:gd name="T8" fmla="*/ 2147483647 w 48"/>
              <a:gd name="T9" fmla="*/ 2147483647 h 55"/>
              <a:gd name="T10" fmla="*/ 2147483647 w 48"/>
              <a:gd name="T11" fmla="*/ 2147483647 h 55"/>
              <a:gd name="T12" fmla="*/ 2147483647 w 48"/>
              <a:gd name="T13" fmla="*/ 2147483647 h 55"/>
              <a:gd name="T14" fmla="*/ 2147483647 w 48"/>
              <a:gd name="T15" fmla="*/ 2147483647 h 55"/>
              <a:gd name="T16" fmla="*/ 2147483647 w 48"/>
              <a:gd name="T17" fmla="*/ 2147483647 h 55"/>
              <a:gd name="T18" fmla="*/ 2147483647 w 48"/>
              <a:gd name="T19" fmla="*/ 2147483647 h 55"/>
              <a:gd name="T20" fmla="*/ 2147483647 w 48"/>
              <a:gd name="T21" fmla="*/ 2147483647 h 55"/>
              <a:gd name="T22" fmla="*/ 2147483647 w 48"/>
              <a:gd name="T23" fmla="*/ 2147483647 h 55"/>
              <a:gd name="T24" fmla="*/ 2147483647 w 48"/>
              <a:gd name="T25" fmla="*/ 2147483647 h 55"/>
              <a:gd name="T26" fmla="*/ 2147483647 w 48"/>
              <a:gd name="T27" fmla="*/ 2147483647 h 55"/>
              <a:gd name="T28" fmla="*/ 2147483647 w 48"/>
              <a:gd name="T29" fmla="*/ 2147483647 h 55"/>
              <a:gd name="T30" fmla="*/ 2147483647 w 48"/>
              <a:gd name="T31" fmla="*/ 2147483647 h 55"/>
              <a:gd name="T32" fmla="*/ 2147483647 w 48"/>
              <a:gd name="T33" fmla="*/ 2147483647 h 55"/>
              <a:gd name="T34" fmla="*/ 2147483647 w 48"/>
              <a:gd name="T35" fmla="*/ 2147483647 h 55"/>
              <a:gd name="T36" fmla="*/ 2147483647 w 48"/>
              <a:gd name="T37" fmla="*/ 2147483647 h 55"/>
              <a:gd name="T38" fmla="*/ 2147483647 w 48"/>
              <a:gd name="T39" fmla="*/ 2147483647 h 55"/>
              <a:gd name="T40" fmla="*/ 2147483647 w 48"/>
              <a:gd name="T41" fmla="*/ 2147483647 h 55"/>
              <a:gd name="T42" fmla="*/ 2147483647 w 48"/>
              <a:gd name="T43" fmla="*/ 2147483647 h 55"/>
              <a:gd name="T44" fmla="*/ 2147483647 w 48"/>
              <a:gd name="T45" fmla="*/ 2147483647 h 55"/>
              <a:gd name="T46" fmla="*/ 2147483647 w 48"/>
              <a:gd name="T47" fmla="*/ 2147483647 h 55"/>
              <a:gd name="T48" fmla="*/ 2147483647 w 48"/>
              <a:gd name="T49" fmla="*/ 2147483647 h 55"/>
              <a:gd name="T50" fmla="*/ 2147483647 w 48"/>
              <a:gd name="T51" fmla="*/ 2147483647 h 55"/>
              <a:gd name="T52" fmla="*/ 2147483647 w 48"/>
              <a:gd name="T53" fmla="*/ 2147483647 h 55"/>
              <a:gd name="T54" fmla="*/ 2147483647 w 48"/>
              <a:gd name="T55" fmla="*/ 2147483647 h 55"/>
              <a:gd name="T56" fmla="*/ 2147483647 w 48"/>
              <a:gd name="T57" fmla="*/ 2147483647 h 55"/>
              <a:gd name="T58" fmla="*/ 2147483647 w 48"/>
              <a:gd name="T59" fmla="*/ 2147483647 h 55"/>
              <a:gd name="T60" fmla="*/ 2147483647 w 48"/>
              <a:gd name="T61" fmla="*/ 2147483647 h 55"/>
              <a:gd name="T62" fmla="*/ 2147483647 w 48"/>
              <a:gd name="T63" fmla="*/ 2147483647 h 55"/>
              <a:gd name="T64" fmla="*/ 2147483647 w 48"/>
              <a:gd name="T65" fmla="*/ 0 h 55"/>
              <a:gd name="T66" fmla="*/ 2147483647 w 48"/>
              <a:gd name="T67" fmla="*/ 0 h 55"/>
              <a:gd name="T68" fmla="*/ 2147483647 w 48"/>
              <a:gd name="T69" fmla="*/ 2147483647 h 55"/>
              <a:gd name="T70" fmla="*/ 2147483647 w 48"/>
              <a:gd name="T71" fmla="*/ 2147483647 h 55"/>
              <a:gd name="T72" fmla="*/ 2147483647 w 48"/>
              <a:gd name="T73" fmla="*/ 2147483647 h 55"/>
              <a:gd name="T74" fmla="*/ 2147483647 w 48"/>
              <a:gd name="T75" fmla="*/ 2147483647 h 55"/>
              <a:gd name="T76" fmla="*/ 2147483647 w 48"/>
              <a:gd name="T77" fmla="*/ 2147483647 h 55"/>
              <a:gd name="T78" fmla="*/ 2147483647 w 48"/>
              <a:gd name="T79" fmla="*/ 2147483647 h 55"/>
              <a:gd name="T80" fmla="*/ 2147483647 w 48"/>
              <a:gd name="T81" fmla="*/ 2147483647 h 55"/>
              <a:gd name="T82" fmla="*/ 2147483647 w 48"/>
              <a:gd name="T83" fmla="*/ 2147483647 h 55"/>
              <a:gd name="T84" fmla="*/ 2147483647 w 48"/>
              <a:gd name="T85" fmla="*/ 2147483647 h 55"/>
              <a:gd name="T86" fmla="*/ 2147483647 w 48"/>
              <a:gd name="T87" fmla="*/ 2147483647 h 55"/>
              <a:gd name="T88" fmla="*/ 2147483647 w 48"/>
              <a:gd name="T89" fmla="*/ 2147483647 h 55"/>
              <a:gd name="T90" fmla="*/ 2147483647 w 48"/>
              <a:gd name="T91" fmla="*/ 2147483647 h 55"/>
              <a:gd name="T92" fmla="*/ 2147483647 w 48"/>
              <a:gd name="T93" fmla="*/ 2147483647 h 55"/>
              <a:gd name="T94" fmla="*/ 2147483647 w 48"/>
              <a:gd name="T95" fmla="*/ 2147483647 h 55"/>
              <a:gd name="T96" fmla="*/ 2147483647 w 48"/>
              <a:gd name="T97" fmla="*/ 2147483647 h 55"/>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8"/>
              <a:gd name="T148" fmla="*/ 0 h 55"/>
              <a:gd name="T149" fmla="*/ 48 w 48"/>
              <a:gd name="T150" fmla="*/ 55 h 55"/>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8" h="55">
                <a:moveTo>
                  <a:pt x="1" y="24"/>
                </a:moveTo>
                <a:lnTo>
                  <a:pt x="0" y="28"/>
                </a:lnTo>
                <a:lnTo>
                  <a:pt x="0" y="33"/>
                </a:lnTo>
                <a:lnTo>
                  <a:pt x="0" y="36"/>
                </a:lnTo>
                <a:lnTo>
                  <a:pt x="1" y="40"/>
                </a:lnTo>
                <a:lnTo>
                  <a:pt x="3" y="43"/>
                </a:lnTo>
                <a:lnTo>
                  <a:pt x="6" y="47"/>
                </a:lnTo>
                <a:lnTo>
                  <a:pt x="8" y="50"/>
                </a:lnTo>
                <a:lnTo>
                  <a:pt x="11" y="53"/>
                </a:lnTo>
                <a:lnTo>
                  <a:pt x="14" y="55"/>
                </a:lnTo>
                <a:lnTo>
                  <a:pt x="16" y="55"/>
                </a:lnTo>
                <a:lnTo>
                  <a:pt x="19" y="55"/>
                </a:lnTo>
                <a:lnTo>
                  <a:pt x="20" y="55"/>
                </a:lnTo>
                <a:lnTo>
                  <a:pt x="23" y="53"/>
                </a:lnTo>
                <a:lnTo>
                  <a:pt x="25" y="53"/>
                </a:lnTo>
                <a:lnTo>
                  <a:pt x="26" y="52"/>
                </a:lnTo>
                <a:lnTo>
                  <a:pt x="28" y="50"/>
                </a:lnTo>
                <a:lnTo>
                  <a:pt x="31" y="47"/>
                </a:lnTo>
                <a:lnTo>
                  <a:pt x="34" y="44"/>
                </a:lnTo>
                <a:lnTo>
                  <a:pt x="37" y="42"/>
                </a:lnTo>
                <a:lnTo>
                  <a:pt x="40" y="39"/>
                </a:lnTo>
                <a:lnTo>
                  <a:pt x="43" y="34"/>
                </a:lnTo>
                <a:lnTo>
                  <a:pt x="44" y="31"/>
                </a:lnTo>
                <a:lnTo>
                  <a:pt x="47" y="27"/>
                </a:lnTo>
                <a:lnTo>
                  <a:pt x="47" y="22"/>
                </a:lnTo>
                <a:lnTo>
                  <a:pt x="48" y="18"/>
                </a:lnTo>
                <a:lnTo>
                  <a:pt x="47" y="13"/>
                </a:lnTo>
                <a:lnTo>
                  <a:pt x="45" y="10"/>
                </a:lnTo>
                <a:lnTo>
                  <a:pt x="43" y="7"/>
                </a:lnTo>
                <a:lnTo>
                  <a:pt x="38" y="6"/>
                </a:lnTo>
                <a:lnTo>
                  <a:pt x="35" y="4"/>
                </a:lnTo>
                <a:lnTo>
                  <a:pt x="31" y="2"/>
                </a:lnTo>
                <a:lnTo>
                  <a:pt x="28" y="0"/>
                </a:lnTo>
                <a:lnTo>
                  <a:pt x="23" y="0"/>
                </a:lnTo>
                <a:lnTo>
                  <a:pt x="19" y="2"/>
                </a:lnTo>
                <a:lnTo>
                  <a:pt x="14" y="3"/>
                </a:lnTo>
                <a:lnTo>
                  <a:pt x="11" y="6"/>
                </a:lnTo>
                <a:lnTo>
                  <a:pt x="8" y="10"/>
                </a:lnTo>
                <a:lnTo>
                  <a:pt x="6" y="15"/>
                </a:lnTo>
                <a:lnTo>
                  <a:pt x="3" y="19"/>
                </a:lnTo>
                <a:lnTo>
                  <a:pt x="1" y="24"/>
                </a:lnTo>
                <a:lnTo>
                  <a:pt x="1" y="25"/>
                </a:lnTo>
                <a:lnTo>
                  <a:pt x="1" y="24"/>
                </a:lnTo>
              </a:path>
            </a:pathLst>
          </a:custGeom>
          <a:solidFill>
            <a:srgbClr val="FFFF00"/>
          </a:solidFill>
          <a:ln w="4763">
            <a:solidFill>
              <a:srgbClr val="990000"/>
            </a:solidFill>
            <a:round/>
            <a:headEnd/>
            <a:tailEnd/>
          </a:ln>
        </p:spPr>
        <p:txBody>
          <a:bodyPr/>
          <a:lstStyle/>
          <a:p>
            <a:endParaRPr lang="en-US"/>
          </a:p>
        </p:txBody>
      </p:sp>
      <p:sp>
        <p:nvSpPr>
          <p:cNvPr id="53290" name="Freeform 41"/>
          <p:cNvSpPr>
            <a:spLocks/>
          </p:cNvSpPr>
          <p:nvPr/>
        </p:nvSpPr>
        <p:spPr bwMode="auto">
          <a:xfrm>
            <a:off x="6704013" y="4581525"/>
            <a:ext cx="74612" cy="85725"/>
          </a:xfrm>
          <a:custGeom>
            <a:avLst/>
            <a:gdLst>
              <a:gd name="T0" fmla="*/ 2147483647 w 53"/>
              <a:gd name="T1" fmla="*/ 2147483647 h 54"/>
              <a:gd name="T2" fmla="*/ 2147483647 w 53"/>
              <a:gd name="T3" fmla="*/ 2147483647 h 54"/>
              <a:gd name="T4" fmla="*/ 2147483647 w 53"/>
              <a:gd name="T5" fmla="*/ 2147483647 h 54"/>
              <a:gd name="T6" fmla="*/ 2147483647 w 53"/>
              <a:gd name="T7" fmla="*/ 2147483647 h 54"/>
              <a:gd name="T8" fmla="*/ 0 w 53"/>
              <a:gd name="T9" fmla="*/ 2147483647 h 54"/>
              <a:gd name="T10" fmla="*/ 0 w 53"/>
              <a:gd name="T11" fmla="*/ 2147483647 h 54"/>
              <a:gd name="T12" fmla="*/ 2147483647 w 53"/>
              <a:gd name="T13" fmla="*/ 2147483647 h 54"/>
              <a:gd name="T14" fmla="*/ 2147483647 w 53"/>
              <a:gd name="T15" fmla="*/ 2147483647 h 54"/>
              <a:gd name="T16" fmla="*/ 2147483647 w 53"/>
              <a:gd name="T17" fmla="*/ 2147483647 h 54"/>
              <a:gd name="T18" fmla="*/ 2147483647 w 53"/>
              <a:gd name="T19" fmla="*/ 2147483647 h 54"/>
              <a:gd name="T20" fmla="*/ 2147483647 w 53"/>
              <a:gd name="T21" fmla="*/ 2147483647 h 54"/>
              <a:gd name="T22" fmla="*/ 2147483647 w 53"/>
              <a:gd name="T23" fmla="*/ 2147483647 h 54"/>
              <a:gd name="T24" fmla="*/ 2147483647 w 53"/>
              <a:gd name="T25" fmla="*/ 2147483647 h 54"/>
              <a:gd name="T26" fmla="*/ 2147483647 w 53"/>
              <a:gd name="T27" fmla="*/ 2147483647 h 54"/>
              <a:gd name="T28" fmla="*/ 2147483647 w 53"/>
              <a:gd name="T29" fmla="*/ 2147483647 h 54"/>
              <a:gd name="T30" fmla="*/ 2147483647 w 53"/>
              <a:gd name="T31" fmla="*/ 2147483647 h 54"/>
              <a:gd name="T32" fmla="*/ 2147483647 w 53"/>
              <a:gd name="T33" fmla="*/ 2147483647 h 54"/>
              <a:gd name="T34" fmla="*/ 2147483647 w 53"/>
              <a:gd name="T35" fmla="*/ 2147483647 h 54"/>
              <a:gd name="T36" fmla="*/ 2147483647 w 53"/>
              <a:gd name="T37" fmla="*/ 2147483647 h 54"/>
              <a:gd name="T38" fmla="*/ 2147483647 w 53"/>
              <a:gd name="T39" fmla="*/ 2147483647 h 54"/>
              <a:gd name="T40" fmla="*/ 2147483647 w 53"/>
              <a:gd name="T41" fmla="*/ 2147483647 h 54"/>
              <a:gd name="T42" fmla="*/ 2147483647 w 53"/>
              <a:gd name="T43" fmla="*/ 2147483647 h 54"/>
              <a:gd name="T44" fmla="*/ 2147483647 w 53"/>
              <a:gd name="T45" fmla="*/ 2147483647 h 54"/>
              <a:gd name="T46" fmla="*/ 2147483647 w 53"/>
              <a:gd name="T47" fmla="*/ 2147483647 h 54"/>
              <a:gd name="T48" fmla="*/ 2147483647 w 53"/>
              <a:gd name="T49" fmla="*/ 2147483647 h 54"/>
              <a:gd name="T50" fmla="*/ 2147483647 w 53"/>
              <a:gd name="T51" fmla="*/ 2147483647 h 54"/>
              <a:gd name="T52" fmla="*/ 2147483647 w 53"/>
              <a:gd name="T53" fmla="*/ 2147483647 h 54"/>
              <a:gd name="T54" fmla="*/ 2147483647 w 53"/>
              <a:gd name="T55" fmla="*/ 2147483647 h 54"/>
              <a:gd name="T56" fmla="*/ 2147483647 w 53"/>
              <a:gd name="T57" fmla="*/ 2147483647 h 54"/>
              <a:gd name="T58" fmla="*/ 2147483647 w 53"/>
              <a:gd name="T59" fmla="*/ 2147483647 h 54"/>
              <a:gd name="T60" fmla="*/ 2147483647 w 53"/>
              <a:gd name="T61" fmla="*/ 2147483647 h 54"/>
              <a:gd name="T62" fmla="*/ 2147483647 w 53"/>
              <a:gd name="T63" fmla="*/ 0 h 54"/>
              <a:gd name="T64" fmla="*/ 2147483647 w 53"/>
              <a:gd name="T65" fmla="*/ 0 h 54"/>
              <a:gd name="T66" fmla="*/ 2147483647 w 53"/>
              <a:gd name="T67" fmla="*/ 0 h 54"/>
              <a:gd name="T68" fmla="*/ 2147483647 w 53"/>
              <a:gd name="T69" fmla="*/ 2147483647 h 54"/>
              <a:gd name="T70" fmla="*/ 2147483647 w 53"/>
              <a:gd name="T71" fmla="*/ 2147483647 h 54"/>
              <a:gd name="T72" fmla="*/ 2147483647 w 53"/>
              <a:gd name="T73" fmla="*/ 2147483647 h 54"/>
              <a:gd name="T74" fmla="*/ 2147483647 w 53"/>
              <a:gd name="T75" fmla="*/ 2147483647 h 54"/>
              <a:gd name="T76" fmla="*/ 2147483647 w 53"/>
              <a:gd name="T77" fmla="*/ 2147483647 h 54"/>
              <a:gd name="T78" fmla="*/ 2147483647 w 53"/>
              <a:gd name="T79" fmla="*/ 2147483647 h 54"/>
              <a:gd name="T80" fmla="*/ 2147483647 w 53"/>
              <a:gd name="T81" fmla="*/ 2147483647 h 5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3"/>
              <a:gd name="T124" fmla="*/ 0 h 54"/>
              <a:gd name="T125" fmla="*/ 53 w 53"/>
              <a:gd name="T126" fmla="*/ 54 h 54"/>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3" h="54">
                <a:moveTo>
                  <a:pt x="5" y="17"/>
                </a:moveTo>
                <a:lnTo>
                  <a:pt x="3" y="21"/>
                </a:lnTo>
                <a:lnTo>
                  <a:pt x="2" y="27"/>
                </a:lnTo>
                <a:lnTo>
                  <a:pt x="2" y="31"/>
                </a:lnTo>
                <a:lnTo>
                  <a:pt x="0" y="36"/>
                </a:lnTo>
                <a:lnTo>
                  <a:pt x="0" y="40"/>
                </a:lnTo>
                <a:lnTo>
                  <a:pt x="2" y="45"/>
                </a:lnTo>
                <a:lnTo>
                  <a:pt x="5" y="48"/>
                </a:lnTo>
                <a:lnTo>
                  <a:pt x="9" y="49"/>
                </a:lnTo>
                <a:lnTo>
                  <a:pt x="12" y="51"/>
                </a:lnTo>
                <a:lnTo>
                  <a:pt x="15" y="52"/>
                </a:lnTo>
                <a:lnTo>
                  <a:pt x="18" y="52"/>
                </a:lnTo>
                <a:lnTo>
                  <a:pt x="22" y="54"/>
                </a:lnTo>
                <a:lnTo>
                  <a:pt x="25" y="54"/>
                </a:lnTo>
                <a:lnTo>
                  <a:pt x="28" y="54"/>
                </a:lnTo>
                <a:lnTo>
                  <a:pt x="31" y="54"/>
                </a:lnTo>
                <a:lnTo>
                  <a:pt x="34" y="52"/>
                </a:lnTo>
                <a:lnTo>
                  <a:pt x="39" y="51"/>
                </a:lnTo>
                <a:lnTo>
                  <a:pt x="42" y="48"/>
                </a:lnTo>
                <a:lnTo>
                  <a:pt x="45" y="45"/>
                </a:lnTo>
                <a:lnTo>
                  <a:pt x="48" y="42"/>
                </a:lnTo>
                <a:lnTo>
                  <a:pt x="51" y="39"/>
                </a:lnTo>
                <a:lnTo>
                  <a:pt x="52" y="36"/>
                </a:lnTo>
                <a:lnTo>
                  <a:pt x="53" y="33"/>
                </a:lnTo>
                <a:lnTo>
                  <a:pt x="53" y="28"/>
                </a:lnTo>
                <a:lnTo>
                  <a:pt x="53" y="22"/>
                </a:lnTo>
                <a:lnTo>
                  <a:pt x="52" y="17"/>
                </a:lnTo>
                <a:lnTo>
                  <a:pt x="49" y="12"/>
                </a:lnTo>
                <a:lnTo>
                  <a:pt x="46" y="8"/>
                </a:lnTo>
                <a:lnTo>
                  <a:pt x="42" y="3"/>
                </a:lnTo>
                <a:lnTo>
                  <a:pt x="37" y="2"/>
                </a:lnTo>
                <a:lnTo>
                  <a:pt x="31" y="0"/>
                </a:lnTo>
                <a:lnTo>
                  <a:pt x="27" y="0"/>
                </a:lnTo>
                <a:lnTo>
                  <a:pt x="24" y="0"/>
                </a:lnTo>
                <a:lnTo>
                  <a:pt x="21" y="2"/>
                </a:lnTo>
                <a:lnTo>
                  <a:pt x="18" y="5"/>
                </a:lnTo>
                <a:lnTo>
                  <a:pt x="15" y="6"/>
                </a:lnTo>
                <a:lnTo>
                  <a:pt x="12" y="9"/>
                </a:lnTo>
                <a:lnTo>
                  <a:pt x="9" y="12"/>
                </a:lnTo>
                <a:lnTo>
                  <a:pt x="6" y="15"/>
                </a:lnTo>
                <a:lnTo>
                  <a:pt x="5" y="17"/>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91" name="Freeform 42"/>
          <p:cNvSpPr>
            <a:spLocks/>
          </p:cNvSpPr>
          <p:nvPr/>
        </p:nvSpPr>
        <p:spPr bwMode="auto">
          <a:xfrm>
            <a:off x="6704013" y="4581525"/>
            <a:ext cx="74612" cy="85725"/>
          </a:xfrm>
          <a:custGeom>
            <a:avLst/>
            <a:gdLst>
              <a:gd name="T0" fmla="*/ 2147483647 w 53"/>
              <a:gd name="T1" fmla="*/ 2147483647 h 54"/>
              <a:gd name="T2" fmla="*/ 2147483647 w 53"/>
              <a:gd name="T3" fmla="*/ 2147483647 h 54"/>
              <a:gd name="T4" fmla="*/ 2147483647 w 53"/>
              <a:gd name="T5" fmla="*/ 2147483647 h 54"/>
              <a:gd name="T6" fmla="*/ 2147483647 w 53"/>
              <a:gd name="T7" fmla="*/ 2147483647 h 54"/>
              <a:gd name="T8" fmla="*/ 0 w 53"/>
              <a:gd name="T9" fmla="*/ 2147483647 h 54"/>
              <a:gd name="T10" fmla="*/ 0 w 53"/>
              <a:gd name="T11" fmla="*/ 2147483647 h 54"/>
              <a:gd name="T12" fmla="*/ 2147483647 w 53"/>
              <a:gd name="T13" fmla="*/ 2147483647 h 54"/>
              <a:gd name="T14" fmla="*/ 2147483647 w 53"/>
              <a:gd name="T15" fmla="*/ 2147483647 h 54"/>
              <a:gd name="T16" fmla="*/ 2147483647 w 53"/>
              <a:gd name="T17" fmla="*/ 2147483647 h 54"/>
              <a:gd name="T18" fmla="*/ 2147483647 w 53"/>
              <a:gd name="T19" fmla="*/ 2147483647 h 54"/>
              <a:gd name="T20" fmla="*/ 2147483647 w 53"/>
              <a:gd name="T21" fmla="*/ 2147483647 h 54"/>
              <a:gd name="T22" fmla="*/ 2147483647 w 53"/>
              <a:gd name="T23" fmla="*/ 2147483647 h 54"/>
              <a:gd name="T24" fmla="*/ 2147483647 w 53"/>
              <a:gd name="T25" fmla="*/ 2147483647 h 54"/>
              <a:gd name="T26" fmla="*/ 2147483647 w 53"/>
              <a:gd name="T27" fmla="*/ 2147483647 h 54"/>
              <a:gd name="T28" fmla="*/ 2147483647 w 53"/>
              <a:gd name="T29" fmla="*/ 2147483647 h 54"/>
              <a:gd name="T30" fmla="*/ 2147483647 w 53"/>
              <a:gd name="T31" fmla="*/ 2147483647 h 54"/>
              <a:gd name="T32" fmla="*/ 2147483647 w 53"/>
              <a:gd name="T33" fmla="*/ 2147483647 h 54"/>
              <a:gd name="T34" fmla="*/ 2147483647 w 53"/>
              <a:gd name="T35" fmla="*/ 2147483647 h 54"/>
              <a:gd name="T36" fmla="*/ 2147483647 w 53"/>
              <a:gd name="T37" fmla="*/ 2147483647 h 54"/>
              <a:gd name="T38" fmla="*/ 2147483647 w 53"/>
              <a:gd name="T39" fmla="*/ 2147483647 h 54"/>
              <a:gd name="T40" fmla="*/ 2147483647 w 53"/>
              <a:gd name="T41" fmla="*/ 2147483647 h 54"/>
              <a:gd name="T42" fmla="*/ 2147483647 w 53"/>
              <a:gd name="T43" fmla="*/ 2147483647 h 54"/>
              <a:gd name="T44" fmla="*/ 2147483647 w 53"/>
              <a:gd name="T45" fmla="*/ 2147483647 h 54"/>
              <a:gd name="T46" fmla="*/ 2147483647 w 53"/>
              <a:gd name="T47" fmla="*/ 2147483647 h 54"/>
              <a:gd name="T48" fmla="*/ 2147483647 w 53"/>
              <a:gd name="T49" fmla="*/ 2147483647 h 54"/>
              <a:gd name="T50" fmla="*/ 2147483647 w 53"/>
              <a:gd name="T51" fmla="*/ 2147483647 h 54"/>
              <a:gd name="T52" fmla="*/ 2147483647 w 53"/>
              <a:gd name="T53" fmla="*/ 2147483647 h 54"/>
              <a:gd name="T54" fmla="*/ 2147483647 w 53"/>
              <a:gd name="T55" fmla="*/ 2147483647 h 54"/>
              <a:gd name="T56" fmla="*/ 2147483647 w 53"/>
              <a:gd name="T57" fmla="*/ 2147483647 h 54"/>
              <a:gd name="T58" fmla="*/ 2147483647 w 53"/>
              <a:gd name="T59" fmla="*/ 2147483647 h 54"/>
              <a:gd name="T60" fmla="*/ 2147483647 w 53"/>
              <a:gd name="T61" fmla="*/ 2147483647 h 54"/>
              <a:gd name="T62" fmla="*/ 2147483647 w 53"/>
              <a:gd name="T63" fmla="*/ 0 h 54"/>
              <a:gd name="T64" fmla="*/ 2147483647 w 53"/>
              <a:gd name="T65" fmla="*/ 0 h 54"/>
              <a:gd name="T66" fmla="*/ 2147483647 w 53"/>
              <a:gd name="T67" fmla="*/ 0 h 54"/>
              <a:gd name="T68" fmla="*/ 2147483647 w 53"/>
              <a:gd name="T69" fmla="*/ 2147483647 h 54"/>
              <a:gd name="T70" fmla="*/ 2147483647 w 53"/>
              <a:gd name="T71" fmla="*/ 2147483647 h 54"/>
              <a:gd name="T72" fmla="*/ 2147483647 w 53"/>
              <a:gd name="T73" fmla="*/ 2147483647 h 54"/>
              <a:gd name="T74" fmla="*/ 2147483647 w 53"/>
              <a:gd name="T75" fmla="*/ 2147483647 h 54"/>
              <a:gd name="T76" fmla="*/ 2147483647 w 53"/>
              <a:gd name="T77" fmla="*/ 2147483647 h 54"/>
              <a:gd name="T78" fmla="*/ 2147483647 w 53"/>
              <a:gd name="T79" fmla="*/ 2147483647 h 54"/>
              <a:gd name="T80" fmla="*/ 2147483647 w 53"/>
              <a:gd name="T81" fmla="*/ 2147483647 h 5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3"/>
              <a:gd name="T124" fmla="*/ 0 h 54"/>
              <a:gd name="T125" fmla="*/ 53 w 53"/>
              <a:gd name="T126" fmla="*/ 54 h 54"/>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3" h="54">
                <a:moveTo>
                  <a:pt x="5" y="17"/>
                </a:moveTo>
                <a:lnTo>
                  <a:pt x="3" y="21"/>
                </a:lnTo>
                <a:lnTo>
                  <a:pt x="2" y="27"/>
                </a:lnTo>
                <a:lnTo>
                  <a:pt x="2" y="31"/>
                </a:lnTo>
                <a:lnTo>
                  <a:pt x="0" y="36"/>
                </a:lnTo>
                <a:lnTo>
                  <a:pt x="0" y="40"/>
                </a:lnTo>
                <a:lnTo>
                  <a:pt x="2" y="45"/>
                </a:lnTo>
                <a:lnTo>
                  <a:pt x="5" y="48"/>
                </a:lnTo>
                <a:lnTo>
                  <a:pt x="9" y="49"/>
                </a:lnTo>
                <a:lnTo>
                  <a:pt x="12" y="51"/>
                </a:lnTo>
                <a:lnTo>
                  <a:pt x="15" y="52"/>
                </a:lnTo>
                <a:lnTo>
                  <a:pt x="18" y="52"/>
                </a:lnTo>
                <a:lnTo>
                  <a:pt x="22" y="54"/>
                </a:lnTo>
                <a:lnTo>
                  <a:pt x="25" y="54"/>
                </a:lnTo>
                <a:lnTo>
                  <a:pt x="28" y="54"/>
                </a:lnTo>
                <a:lnTo>
                  <a:pt x="31" y="54"/>
                </a:lnTo>
                <a:lnTo>
                  <a:pt x="34" y="52"/>
                </a:lnTo>
                <a:lnTo>
                  <a:pt x="39" y="51"/>
                </a:lnTo>
                <a:lnTo>
                  <a:pt x="42" y="48"/>
                </a:lnTo>
                <a:lnTo>
                  <a:pt x="45" y="45"/>
                </a:lnTo>
                <a:lnTo>
                  <a:pt x="48" y="42"/>
                </a:lnTo>
                <a:lnTo>
                  <a:pt x="51" y="39"/>
                </a:lnTo>
                <a:lnTo>
                  <a:pt x="52" y="36"/>
                </a:lnTo>
                <a:lnTo>
                  <a:pt x="53" y="33"/>
                </a:lnTo>
                <a:lnTo>
                  <a:pt x="53" y="28"/>
                </a:lnTo>
                <a:lnTo>
                  <a:pt x="53" y="22"/>
                </a:lnTo>
                <a:lnTo>
                  <a:pt x="52" y="17"/>
                </a:lnTo>
                <a:lnTo>
                  <a:pt x="49" y="12"/>
                </a:lnTo>
                <a:lnTo>
                  <a:pt x="46" y="8"/>
                </a:lnTo>
                <a:lnTo>
                  <a:pt x="42" y="3"/>
                </a:lnTo>
                <a:lnTo>
                  <a:pt x="37" y="2"/>
                </a:lnTo>
                <a:lnTo>
                  <a:pt x="31" y="0"/>
                </a:lnTo>
                <a:lnTo>
                  <a:pt x="27" y="0"/>
                </a:lnTo>
                <a:lnTo>
                  <a:pt x="24" y="0"/>
                </a:lnTo>
                <a:lnTo>
                  <a:pt x="21" y="2"/>
                </a:lnTo>
                <a:lnTo>
                  <a:pt x="18" y="5"/>
                </a:lnTo>
                <a:lnTo>
                  <a:pt x="15" y="6"/>
                </a:lnTo>
                <a:lnTo>
                  <a:pt x="12" y="9"/>
                </a:lnTo>
                <a:lnTo>
                  <a:pt x="9" y="12"/>
                </a:lnTo>
                <a:lnTo>
                  <a:pt x="6" y="15"/>
                </a:lnTo>
                <a:lnTo>
                  <a:pt x="5" y="17"/>
                </a:lnTo>
              </a:path>
            </a:pathLst>
          </a:custGeom>
          <a:solidFill>
            <a:srgbClr val="FFFF00"/>
          </a:solidFill>
          <a:ln w="4763">
            <a:solidFill>
              <a:srgbClr val="990000"/>
            </a:solidFill>
            <a:round/>
            <a:headEnd/>
            <a:tailEnd/>
          </a:ln>
        </p:spPr>
        <p:txBody>
          <a:bodyPr/>
          <a:lstStyle/>
          <a:p>
            <a:endParaRPr lang="en-US"/>
          </a:p>
        </p:txBody>
      </p:sp>
      <p:sp>
        <p:nvSpPr>
          <p:cNvPr id="53292" name="Freeform 43"/>
          <p:cNvSpPr>
            <a:spLocks/>
          </p:cNvSpPr>
          <p:nvPr/>
        </p:nvSpPr>
        <p:spPr bwMode="auto">
          <a:xfrm>
            <a:off x="6629400" y="4521200"/>
            <a:ext cx="87313" cy="68263"/>
          </a:xfrm>
          <a:custGeom>
            <a:avLst/>
            <a:gdLst>
              <a:gd name="T0" fmla="*/ 0 w 62"/>
              <a:gd name="T1" fmla="*/ 2147483647 h 43"/>
              <a:gd name="T2" fmla="*/ 2147483647 w 62"/>
              <a:gd name="T3" fmla="*/ 2147483647 h 43"/>
              <a:gd name="T4" fmla="*/ 2147483647 w 62"/>
              <a:gd name="T5" fmla="*/ 2147483647 h 43"/>
              <a:gd name="T6" fmla="*/ 2147483647 w 62"/>
              <a:gd name="T7" fmla="*/ 2147483647 h 43"/>
              <a:gd name="T8" fmla="*/ 2147483647 w 62"/>
              <a:gd name="T9" fmla="*/ 2147483647 h 43"/>
              <a:gd name="T10" fmla="*/ 2147483647 w 62"/>
              <a:gd name="T11" fmla="*/ 2147483647 h 43"/>
              <a:gd name="T12" fmla="*/ 2147483647 w 62"/>
              <a:gd name="T13" fmla="*/ 2147483647 h 43"/>
              <a:gd name="T14" fmla="*/ 2147483647 w 62"/>
              <a:gd name="T15" fmla="*/ 2147483647 h 43"/>
              <a:gd name="T16" fmla="*/ 2147483647 w 62"/>
              <a:gd name="T17" fmla="*/ 2147483647 h 43"/>
              <a:gd name="T18" fmla="*/ 2147483647 w 62"/>
              <a:gd name="T19" fmla="*/ 2147483647 h 43"/>
              <a:gd name="T20" fmla="*/ 2147483647 w 62"/>
              <a:gd name="T21" fmla="*/ 2147483647 h 43"/>
              <a:gd name="T22" fmla="*/ 2147483647 w 62"/>
              <a:gd name="T23" fmla="*/ 2147483647 h 43"/>
              <a:gd name="T24" fmla="*/ 2147483647 w 62"/>
              <a:gd name="T25" fmla="*/ 2147483647 h 43"/>
              <a:gd name="T26" fmla="*/ 2147483647 w 62"/>
              <a:gd name="T27" fmla="*/ 2147483647 h 43"/>
              <a:gd name="T28" fmla="*/ 2147483647 w 62"/>
              <a:gd name="T29" fmla="*/ 2147483647 h 43"/>
              <a:gd name="T30" fmla="*/ 2147483647 w 62"/>
              <a:gd name="T31" fmla="*/ 2147483647 h 43"/>
              <a:gd name="T32" fmla="*/ 2147483647 w 62"/>
              <a:gd name="T33" fmla="*/ 2147483647 h 43"/>
              <a:gd name="T34" fmla="*/ 2147483647 w 62"/>
              <a:gd name="T35" fmla="*/ 2147483647 h 43"/>
              <a:gd name="T36" fmla="*/ 2147483647 w 62"/>
              <a:gd name="T37" fmla="*/ 2147483647 h 43"/>
              <a:gd name="T38" fmla="*/ 2147483647 w 62"/>
              <a:gd name="T39" fmla="*/ 2147483647 h 43"/>
              <a:gd name="T40" fmla="*/ 2147483647 w 62"/>
              <a:gd name="T41" fmla="*/ 2147483647 h 43"/>
              <a:gd name="T42" fmla="*/ 2147483647 w 62"/>
              <a:gd name="T43" fmla="*/ 2147483647 h 43"/>
              <a:gd name="T44" fmla="*/ 2147483647 w 62"/>
              <a:gd name="T45" fmla="*/ 2147483647 h 43"/>
              <a:gd name="T46" fmla="*/ 2147483647 w 62"/>
              <a:gd name="T47" fmla="*/ 2147483647 h 43"/>
              <a:gd name="T48" fmla="*/ 2147483647 w 62"/>
              <a:gd name="T49" fmla="*/ 2147483647 h 43"/>
              <a:gd name="T50" fmla="*/ 2147483647 w 62"/>
              <a:gd name="T51" fmla="*/ 2147483647 h 43"/>
              <a:gd name="T52" fmla="*/ 2147483647 w 62"/>
              <a:gd name="T53" fmla="*/ 2147483647 h 43"/>
              <a:gd name="T54" fmla="*/ 2147483647 w 62"/>
              <a:gd name="T55" fmla="*/ 2147483647 h 43"/>
              <a:gd name="T56" fmla="*/ 2147483647 w 62"/>
              <a:gd name="T57" fmla="*/ 0 h 43"/>
              <a:gd name="T58" fmla="*/ 2147483647 w 62"/>
              <a:gd name="T59" fmla="*/ 0 h 43"/>
              <a:gd name="T60" fmla="*/ 2147483647 w 62"/>
              <a:gd name="T61" fmla="*/ 2147483647 h 43"/>
              <a:gd name="T62" fmla="*/ 2147483647 w 62"/>
              <a:gd name="T63" fmla="*/ 2147483647 h 43"/>
              <a:gd name="T64" fmla="*/ 0 w 62"/>
              <a:gd name="T65" fmla="*/ 2147483647 h 4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62"/>
              <a:gd name="T100" fmla="*/ 0 h 43"/>
              <a:gd name="T101" fmla="*/ 62 w 62"/>
              <a:gd name="T102" fmla="*/ 43 h 4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62" h="43">
                <a:moveTo>
                  <a:pt x="0" y="9"/>
                </a:moveTo>
                <a:lnTo>
                  <a:pt x="3" y="16"/>
                </a:lnTo>
                <a:lnTo>
                  <a:pt x="6" y="23"/>
                </a:lnTo>
                <a:lnTo>
                  <a:pt x="10" y="28"/>
                </a:lnTo>
                <a:lnTo>
                  <a:pt x="16" y="32"/>
                </a:lnTo>
                <a:lnTo>
                  <a:pt x="24" y="37"/>
                </a:lnTo>
                <a:lnTo>
                  <a:pt x="30" y="38"/>
                </a:lnTo>
                <a:lnTo>
                  <a:pt x="38" y="41"/>
                </a:lnTo>
                <a:lnTo>
                  <a:pt x="46" y="43"/>
                </a:lnTo>
                <a:lnTo>
                  <a:pt x="49" y="43"/>
                </a:lnTo>
                <a:lnTo>
                  <a:pt x="50" y="43"/>
                </a:lnTo>
                <a:lnTo>
                  <a:pt x="53" y="43"/>
                </a:lnTo>
                <a:lnTo>
                  <a:pt x="56" y="41"/>
                </a:lnTo>
                <a:lnTo>
                  <a:pt x="58" y="40"/>
                </a:lnTo>
                <a:lnTo>
                  <a:pt x="59" y="38"/>
                </a:lnTo>
                <a:lnTo>
                  <a:pt x="61" y="37"/>
                </a:lnTo>
                <a:lnTo>
                  <a:pt x="62" y="34"/>
                </a:lnTo>
                <a:lnTo>
                  <a:pt x="56" y="32"/>
                </a:lnTo>
                <a:lnTo>
                  <a:pt x="52" y="29"/>
                </a:lnTo>
                <a:lnTo>
                  <a:pt x="47" y="25"/>
                </a:lnTo>
                <a:lnTo>
                  <a:pt x="43" y="22"/>
                </a:lnTo>
                <a:lnTo>
                  <a:pt x="38" y="18"/>
                </a:lnTo>
                <a:lnTo>
                  <a:pt x="34" y="13"/>
                </a:lnTo>
                <a:lnTo>
                  <a:pt x="31" y="10"/>
                </a:lnTo>
                <a:lnTo>
                  <a:pt x="27" y="6"/>
                </a:lnTo>
                <a:lnTo>
                  <a:pt x="24" y="4"/>
                </a:lnTo>
                <a:lnTo>
                  <a:pt x="19" y="3"/>
                </a:lnTo>
                <a:lnTo>
                  <a:pt x="15" y="1"/>
                </a:lnTo>
                <a:lnTo>
                  <a:pt x="10" y="0"/>
                </a:lnTo>
                <a:lnTo>
                  <a:pt x="7" y="0"/>
                </a:lnTo>
                <a:lnTo>
                  <a:pt x="4" y="1"/>
                </a:lnTo>
                <a:lnTo>
                  <a:pt x="1" y="4"/>
                </a:lnTo>
                <a:lnTo>
                  <a:pt x="0" y="9"/>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93" name="Freeform 44"/>
          <p:cNvSpPr>
            <a:spLocks/>
          </p:cNvSpPr>
          <p:nvPr/>
        </p:nvSpPr>
        <p:spPr bwMode="auto">
          <a:xfrm>
            <a:off x="6629400" y="4521200"/>
            <a:ext cx="87313" cy="68263"/>
          </a:xfrm>
          <a:custGeom>
            <a:avLst/>
            <a:gdLst>
              <a:gd name="T0" fmla="*/ 0 w 62"/>
              <a:gd name="T1" fmla="*/ 2147483647 h 43"/>
              <a:gd name="T2" fmla="*/ 2147483647 w 62"/>
              <a:gd name="T3" fmla="*/ 2147483647 h 43"/>
              <a:gd name="T4" fmla="*/ 2147483647 w 62"/>
              <a:gd name="T5" fmla="*/ 2147483647 h 43"/>
              <a:gd name="T6" fmla="*/ 2147483647 w 62"/>
              <a:gd name="T7" fmla="*/ 2147483647 h 43"/>
              <a:gd name="T8" fmla="*/ 2147483647 w 62"/>
              <a:gd name="T9" fmla="*/ 2147483647 h 43"/>
              <a:gd name="T10" fmla="*/ 2147483647 w 62"/>
              <a:gd name="T11" fmla="*/ 2147483647 h 43"/>
              <a:gd name="T12" fmla="*/ 2147483647 w 62"/>
              <a:gd name="T13" fmla="*/ 2147483647 h 43"/>
              <a:gd name="T14" fmla="*/ 2147483647 w 62"/>
              <a:gd name="T15" fmla="*/ 2147483647 h 43"/>
              <a:gd name="T16" fmla="*/ 2147483647 w 62"/>
              <a:gd name="T17" fmla="*/ 2147483647 h 43"/>
              <a:gd name="T18" fmla="*/ 2147483647 w 62"/>
              <a:gd name="T19" fmla="*/ 2147483647 h 43"/>
              <a:gd name="T20" fmla="*/ 2147483647 w 62"/>
              <a:gd name="T21" fmla="*/ 2147483647 h 43"/>
              <a:gd name="T22" fmla="*/ 2147483647 w 62"/>
              <a:gd name="T23" fmla="*/ 2147483647 h 43"/>
              <a:gd name="T24" fmla="*/ 2147483647 w 62"/>
              <a:gd name="T25" fmla="*/ 2147483647 h 43"/>
              <a:gd name="T26" fmla="*/ 2147483647 w 62"/>
              <a:gd name="T27" fmla="*/ 2147483647 h 43"/>
              <a:gd name="T28" fmla="*/ 2147483647 w 62"/>
              <a:gd name="T29" fmla="*/ 2147483647 h 43"/>
              <a:gd name="T30" fmla="*/ 2147483647 w 62"/>
              <a:gd name="T31" fmla="*/ 2147483647 h 43"/>
              <a:gd name="T32" fmla="*/ 2147483647 w 62"/>
              <a:gd name="T33" fmla="*/ 2147483647 h 43"/>
              <a:gd name="T34" fmla="*/ 2147483647 w 62"/>
              <a:gd name="T35" fmla="*/ 2147483647 h 43"/>
              <a:gd name="T36" fmla="*/ 2147483647 w 62"/>
              <a:gd name="T37" fmla="*/ 2147483647 h 43"/>
              <a:gd name="T38" fmla="*/ 2147483647 w 62"/>
              <a:gd name="T39" fmla="*/ 2147483647 h 43"/>
              <a:gd name="T40" fmla="*/ 2147483647 w 62"/>
              <a:gd name="T41" fmla="*/ 2147483647 h 43"/>
              <a:gd name="T42" fmla="*/ 2147483647 w 62"/>
              <a:gd name="T43" fmla="*/ 2147483647 h 43"/>
              <a:gd name="T44" fmla="*/ 2147483647 w 62"/>
              <a:gd name="T45" fmla="*/ 2147483647 h 43"/>
              <a:gd name="T46" fmla="*/ 2147483647 w 62"/>
              <a:gd name="T47" fmla="*/ 2147483647 h 43"/>
              <a:gd name="T48" fmla="*/ 2147483647 w 62"/>
              <a:gd name="T49" fmla="*/ 2147483647 h 43"/>
              <a:gd name="T50" fmla="*/ 2147483647 w 62"/>
              <a:gd name="T51" fmla="*/ 2147483647 h 43"/>
              <a:gd name="T52" fmla="*/ 2147483647 w 62"/>
              <a:gd name="T53" fmla="*/ 2147483647 h 43"/>
              <a:gd name="T54" fmla="*/ 2147483647 w 62"/>
              <a:gd name="T55" fmla="*/ 2147483647 h 43"/>
              <a:gd name="T56" fmla="*/ 2147483647 w 62"/>
              <a:gd name="T57" fmla="*/ 0 h 43"/>
              <a:gd name="T58" fmla="*/ 2147483647 w 62"/>
              <a:gd name="T59" fmla="*/ 0 h 43"/>
              <a:gd name="T60" fmla="*/ 2147483647 w 62"/>
              <a:gd name="T61" fmla="*/ 2147483647 h 43"/>
              <a:gd name="T62" fmla="*/ 2147483647 w 62"/>
              <a:gd name="T63" fmla="*/ 2147483647 h 43"/>
              <a:gd name="T64" fmla="*/ 0 w 62"/>
              <a:gd name="T65" fmla="*/ 2147483647 h 4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62"/>
              <a:gd name="T100" fmla="*/ 0 h 43"/>
              <a:gd name="T101" fmla="*/ 62 w 62"/>
              <a:gd name="T102" fmla="*/ 43 h 4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62" h="43">
                <a:moveTo>
                  <a:pt x="0" y="9"/>
                </a:moveTo>
                <a:lnTo>
                  <a:pt x="3" y="16"/>
                </a:lnTo>
                <a:lnTo>
                  <a:pt x="6" y="23"/>
                </a:lnTo>
                <a:lnTo>
                  <a:pt x="10" y="28"/>
                </a:lnTo>
                <a:lnTo>
                  <a:pt x="16" y="32"/>
                </a:lnTo>
                <a:lnTo>
                  <a:pt x="24" y="37"/>
                </a:lnTo>
                <a:lnTo>
                  <a:pt x="30" y="38"/>
                </a:lnTo>
                <a:lnTo>
                  <a:pt x="38" y="41"/>
                </a:lnTo>
                <a:lnTo>
                  <a:pt x="46" y="43"/>
                </a:lnTo>
                <a:lnTo>
                  <a:pt x="49" y="43"/>
                </a:lnTo>
                <a:lnTo>
                  <a:pt x="50" y="43"/>
                </a:lnTo>
                <a:lnTo>
                  <a:pt x="53" y="43"/>
                </a:lnTo>
                <a:lnTo>
                  <a:pt x="56" y="41"/>
                </a:lnTo>
                <a:lnTo>
                  <a:pt x="58" y="40"/>
                </a:lnTo>
                <a:lnTo>
                  <a:pt x="59" y="38"/>
                </a:lnTo>
                <a:lnTo>
                  <a:pt x="61" y="37"/>
                </a:lnTo>
                <a:lnTo>
                  <a:pt x="62" y="34"/>
                </a:lnTo>
                <a:lnTo>
                  <a:pt x="56" y="32"/>
                </a:lnTo>
                <a:lnTo>
                  <a:pt x="52" y="29"/>
                </a:lnTo>
                <a:lnTo>
                  <a:pt x="47" y="25"/>
                </a:lnTo>
                <a:lnTo>
                  <a:pt x="43" y="22"/>
                </a:lnTo>
                <a:lnTo>
                  <a:pt x="38" y="18"/>
                </a:lnTo>
                <a:lnTo>
                  <a:pt x="34" y="13"/>
                </a:lnTo>
                <a:lnTo>
                  <a:pt x="31" y="10"/>
                </a:lnTo>
                <a:lnTo>
                  <a:pt x="27" y="6"/>
                </a:lnTo>
                <a:lnTo>
                  <a:pt x="24" y="4"/>
                </a:lnTo>
                <a:lnTo>
                  <a:pt x="19" y="3"/>
                </a:lnTo>
                <a:lnTo>
                  <a:pt x="15" y="1"/>
                </a:lnTo>
                <a:lnTo>
                  <a:pt x="10" y="0"/>
                </a:lnTo>
                <a:lnTo>
                  <a:pt x="7" y="0"/>
                </a:lnTo>
                <a:lnTo>
                  <a:pt x="4" y="1"/>
                </a:lnTo>
                <a:lnTo>
                  <a:pt x="1" y="4"/>
                </a:lnTo>
                <a:lnTo>
                  <a:pt x="0" y="9"/>
                </a:lnTo>
              </a:path>
            </a:pathLst>
          </a:custGeom>
          <a:solidFill>
            <a:srgbClr val="FFFF00"/>
          </a:solidFill>
          <a:ln w="1588">
            <a:solidFill>
              <a:srgbClr val="990000"/>
            </a:solidFill>
            <a:round/>
            <a:headEnd/>
            <a:tailEnd/>
          </a:ln>
        </p:spPr>
        <p:txBody>
          <a:bodyPr/>
          <a:lstStyle/>
          <a:p>
            <a:endParaRPr lang="en-US"/>
          </a:p>
        </p:txBody>
      </p:sp>
      <p:sp>
        <p:nvSpPr>
          <p:cNvPr id="53294" name="Freeform 45"/>
          <p:cNvSpPr>
            <a:spLocks/>
          </p:cNvSpPr>
          <p:nvPr/>
        </p:nvSpPr>
        <p:spPr bwMode="auto">
          <a:xfrm>
            <a:off x="6629400" y="4521200"/>
            <a:ext cx="87313" cy="68263"/>
          </a:xfrm>
          <a:custGeom>
            <a:avLst/>
            <a:gdLst>
              <a:gd name="T0" fmla="*/ 0 w 62"/>
              <a:gd name="T1" fmla="*/ 2147483647 h 43"/>
              <a:gd name="T2" fmla="*/ 2147483647 w 62"/>
              <a:gd name="T3" fmla="*/ 2147483647 h 43"/>
              <a:gd name="T4" fmla="*/ 2147483647 w 62"/>
              <a:gd name="T5" fmla="*/ 2147483647 h 43"/>
              <a:gd name="T6" fmla="*/ 2147483647 w 62"/>
              <a:gd name="T7" fmla="*/ 2147483647 h 43"/>
              <a:gd name="T8" fmla="*/ 2147483647 w 62"/>
              <a:gd name="T9" fmla="*/ 2147483647 h 43"/>
              <a:gd name="T10" fmla="*/ 2147483647 w 62"/>
              <a:gd name="T11" fmla="*/ 2147483647 h 43"/>
              <a:gd name="T12" fmla="*/ 2147483647 w 62"/>
              <a:gd name="T13" fmla="*/ 2147483647 h 43"/>
              <a:gd name="T14" fmla="*/ 2147483647 w 62"/>
              <a:gd name="T15" fmla="*/ 2147483647 h 43"/>
              <a:gd name="T16" fmla="*/ 2147483647 w 62"/>
              <a:gd name="T17" fmla="*/ 2147483647 h 43"/>
              <a:gd name="T18" fmla="*/ 2147483647 w 62"/>
              <a:gd name="T19" fmla="*/ 2147483647 h 43"/>
              <a:gd name="T20" fmla="*/ 2147483647 w 62"/>
              <a:gd name="T21" fmla="*/ 2147483647 h 43"/>
              <a:gd name="T22" fmla="*/ 2147483647 w 62"/>
              <a:gd name="T23" fmla="*/ 2147483647 h 43"/>
              <a:gd name="T24" fmla="*/ 2147483647 w 62"/>
              <a:gd name="T25" fmla="*/ 2147483647 h 43"/>
              <a:gd name="T26" fmla="*/ 2147483647 w 62"/>
              <a:gd name="T27" fmla="*/ 2147483647 h 43"/>
              <a:gd name="T28" fmla="*/ 2147483647 w 62"/>
              <a:gd name="T29" fmla="*/ 2147483647 h 43"/>
              <a:gd name="T30" fmla="*/ 2147483647 w 62"/>
              <a:gd name="T31" fmla="*/ 2147483647 h 43"/>
              <a:gd name="T32" fmla="*/ 2147483647 w 62"/>
              <a:gd name="T33" fmla="*/ 2147483647 h 43"/>
              <a:gd name="T34" fmla="*/ 2147483647 w 62"/>
              <a:gd name="T35" fmla="*/ 2147483647 h 43"/>
              <a:gd name="T36" fmla="*/ 2147483647 w 62"/>
              <a:gd name="T37" fmla="*/ 2147483647 h 43"/>
              <a:gd name="T38" fmla="*/ 2147483647 w 62"/>
              <a:gd name="T39" fmla="*/ 2147483647 h 43"/>
              <a:gd name="T40" fmla="*/ 2147483647 w 62"/>
              <a:gd name="T41" fmla="*/ 2147483647 h 43"/>
              <a:gd name="T42" fmla="*/ 2147483647 w 62"/>
              <a:gd name="T43" fmla="*/ 2147483647 h 43"/>
              <a:gd name="T44" fmla="*/ 2147483647 w 62"/>
              <a:gd name="T45" fmla="*/ 2147483647 h 43"/>
              <a:gd name="T46" fmla="*/ 2147483647 w 62"/>
              <a:gd name="T47" fmla="*/ 2147483647 h 43"/>
              <a:gd name="T48" fmla="*/ 2147483647 w 62"/>
              <a:gd name="T49" fmla="*/ 2147483647 h 43"/>
              <a:gd name="T50" fmla="*/ 2147483647 w 62"/>
              <a:gd name="T51" fmla="*/ 2147483647 h 43"/>
              <a:gd name="T52" fmla="*/ 2147483647 w 62"/>
              <a:gd name="T53" fmla="*/ 2147483647 h 43"/>
              <a:gd name="T54" fmla="*/ 2147483647 w 62"/>
              <a:gd name="T55" fmla="*/ 2147483647 h 43"/>
              <a:gd name="T56" fmla="*/ 2147483647 w 62"/>
              <a:gd name="T57" fmla="*/ 0 h 43"/>
              <a:gd name="T58" fmla="*/ 2147483647 w 62"/>
              <a:gd name="T59" fmla="*/ 0 h 43"/>
              <a:gd name="T60" fmla="*/ 2147483647 w 62"/>
              <a:gd name="T61" fmla="*/ 2147483647 h 43"/>
              <a:gd name="T62" fmla="*/ 2147483647 w 62"/>
              <a:gd name="T63" fmla="*/ 2147483647 h 43"/>
              <a:gd name="T64" fmla="*/ 0 w 62"/>
              <a:gd name="T65" fmla="*/ 2147483647 h 4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62"/>
              <a:gd name="T100" fmla="*/ 0 h 43"/>
              <a:gd name="T101" fmla="*/ 62 w 62"/>
              <a:gd name="T102" fmla="*/ 43 h 4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62" h="43">
                <a:moveTo>
                  <a:pt x="0" y="9"/>
                </a:moveTo>
                <a:lnTo>
                  <a:pt x="3" y="16"/>
                </a:lnTo>
                <a:lnTo>
                  <a:pt x="6" y="23"/>
                </a:lnTo>
                <a:lnTo>
                  <a:pt x="10" y="28"/>
                </a:lnTo>
                <a:lnTo>
                  <a:pt x="16" y="32"/>
                </a:lnTo>
                <a:lnTo>
                  <a:pt x="24" y="37"/>
                </a:lnTo>
                <a:lnTo>
                  <a:pt x="30" y="38"/>
                </a:lnTo>
                <a:lnTo>
                  <a:pt x="38" y="41"/>
                </a:lnTo>
                <a:lnTo>
                  <a:pt x="46" y="43"/>
                </a:lnTo>
                <a:lnTo>
                  <a:pt x="49" y="43"/>
                </a:lnTo>
                <a:lnTo>
                  <a:pt x="50" y="43"/>
                </a:lnTo>
                <a:lnTo>
                  <a:pt x="53" y="43"/>
                </a:lnTo>
                <a:lnTo>
                  <a:pt x="56" y="41"/>
                </a:lnTo>
                <a:lnTo>
                  <a:pt x="58" y="40"/>
                </a:lnTo>
                <a:lnTo>
                  <a:pt x="59" y="38"/>
                </a:lnTo>
                <a:lnTo>
                  <a:pt x="61" y="37"/>
                </a:lnTo>
                <a:lnTo>
                  <a:pt x="62" y="34"/>
                </a:lnTo>
                <a:lnTo>
                  <a:pt x="56" y="32"/>
                </a:lnTo>
                <a:lnTo>
                  <a:pt x="52" y="29"/>
                </a:lnTo>
                <a:lnTo>
                  <a:pt x="47" y="25"/>
                </a:lnTo>
                <a:lnTo>
                  <a:pt x="43" y="22"/>
                </a:lnTo>
                <a:lnTo>
                  <a:pt x="38" y="18"/>
                </a:lnTo>
                <a:lnTo>
                  <a:pt x="34" y="13"/>
                </a:lnTo>
                <a:lnTo>
                  <a:pt x="31" y="10"/>
                </a:lnTo>
                <a:lnTo>
                  <a:pt x="27" y="6"/>
                </a:lnTo>
                <a:lnTo>
                  <a:pt x="24" y="4"/>
                </a:lnTo>
                <a:lnTo>
                  <a:pt x="19" y="3"/>
                </a:lnTo>
                <a:lnTo>
                  <a:pt x="15" y="1"/>
                </a:lnTo>
                <a:lnTo>
                  <a:pt x="10" y="0"/>
                </a:lnTo>
                <a:lnTo>
                  <a:pt x="7" y="0"/>
                </a:lnTo>
                <a:lnTo>
                  <a:pt x="4" y="1"/>
                </a:lnTo>
                <a:lnTo>
                  <a:pt x="1" y="4"/>
                </a:lnTo>
                <a:lnTo>
                  <a:pt x="0" y="9"/>
                </a:lnTo>
              </a:path>
            </a:pathLst>
          </a:custGeom>
          <a:solidFill>
            <a:srgbClr val="FFFF00"/>
          </a:solidFill>
          <a:ln w="4763">
            <a:solidFill>
              <a:srgbClr val="990000"/>
            </a:solidFill>
            <a:round/>
            <a:headEnd/>
            <a:tailEnd/>
          </a:ln>
        </p:spPr>
        <p:txBody>
          <a:bodyPr/>
          <a:lstStyle/>
          <a:p>
            <a:endParaRPr lang="en-US"/>
          </a:p>
        </p:txBody>
      </p:sp>
      <p:sp>
        <p:nvSpPr>
          <p:cNvPr id="53295" name="Freeform 46"/>
          <p:cNvSpPr>
            <a:spLocks/>
          </p:cNvSpPr>
          <p:nvPr/>
        </p:nvSpPr>
        <p:spPr bwMode="auto">
          <a:xfrm>
            <a:off x="6623050" y="4576763"/>
            <a:ext cx="55563" cy="53975"/>
          </a:xfrm>
          <a:custGeom>
            <a:avLst/>
            <a:gdLst>
              <a:gd name="T0" fmla="*/ 2147483647 w 39"/>
              <a:gd name="T1" fmla="*/ 2147483647 h 34"/>
              <a:gd name="T2" fmla="*/ 2147483647 w 39"/>
              <a:gd name="T3" fmla="*/ 2147483647 h 34"/>
              <a:gd name="T4" fmla="*/ 2147483647 w 39"/>
              <a:gd name="T5" fmla="*/ 2147483647 h 34"/>
              <a:gd name="T6" fmla="*/ 2147483647 w 39"/>
              <a:gd name="T7" fmla="*/ 2147483647 h 34"/>
              <a:gd name="T8" fmla="*/ 2147483647 w 39"/>
              <a:gd name="T9" fmla="*/ 2147483647 h 34"/>
              <a:gd name="T10" fmla="*/ 2147483647 w 39"/>
              <a:gd name="T11" fmla="*/ 2147483647 h 34"/>
              <a:gd name="T12" fmla="*/ 2147483647 w 39"/>
              <a:gd name="T13" fmla="*/ 2147483647 h 34"/>
              <a:gd name="T14" fmla="*/ 2147483647 w 39"/>
              <a:gd name="T15" fmla="*/ 2147483647 h 34"/>
              <a:gd name="T16" fmla="*/ 2147483647 w 39"/>
              <a:gd name="T17" fmla="*/ 2147483647 h 34"/>
              <a:gd name="T18" fmla="*/ 2147483647 w 39"/>
              <a:gd name="T19" fmla="*/ 2147483647 h 34"/>
              <a:gd name="T20" fmla="*/ 2147483647 w 39"/>
              <a:gd name="T21" fmla="*/ 2147483647 h 34"/>
              <a:gd name="T22" fmla="*/ 2147483647 w 39"/>
              <a:gd name="T23" fmla="*/ 2147483647 h 34"/>
              <a:gd name="T24" fmla="*/ 2147483647 w 39"/>
              <a:gd name="T25" fmla="*/ 2147483647 h 34"/>
              <a:gd name="T26" fmla="*/ 2147483647 w 39"/>
              <a:gd name="T27" fmla="*/ 2147483647 h 34"/>
              <a:gd name="T28" fmla="*/ 2147483647 w 39"/>
              <a:gd name="T29" fmla="*/ 2147483647 h 34"/>
              <a:gd name="T30" fmla="*/ 2147483647 w 39"/>
              <a:gd name="T31" fmla="*/ 2147483647 h 34"/>
              <a:gd name="T32" fmla="*/ 2147483647 w 39"/>
              <a:gd name="T33" fmla="*/ 2147483647 h 34"/>
              <a:gd name="T34" fmla="*/ 2147483647 w 39"/>
              <a:gd name="T35" fmla="*/ 2147483647 h 34"/>
              <a:gd name="T36" fmla="*/ 2147483647 w 39"/>
              <a:gd name="T37" fmla="*/ 2147483647 h 34"/>
              <a:gd name="T38" fmla="*/ 2147483647 w 39"/>
              <a:gd name="T39" fmla="*/ 2147483647 h 34"/>
              <a:gd name="T40" fmla="*/ 2147483647 w 39"/>
              <a:gd name="T41" fmla="*/ 2147483647 h 34"/>
              <a:gd name="T42" fmla="*/ 2147483647 w 39"/>
              <a:gd name="T43" fmla="*/ 2147483647 h 34"/>
              <a:gd name="T44" fmla="*/ 2147483647 w 39"/>
              <a:gd name="T45" fmla="*/ 2147483647 h 34"/>
              <a:gd name="T46" fmla="*/ 2147483647 w 39"/>
              <a:gd name="T47" fmla="*/ 2147483647 h 34"/>
              <a:gd name="T48" fmla="*/ 2147483647 w 39"/>
              <a:gd name="T49" fmla="*/ 2147483647 h 34"/>
              <a:gd name="T50" fmla="*/ 2147483647 w 39"/>
              <a:gd name="T51" fmla="*/ 2147483647 h 34"/>
              <a:gd name="T52" fmla="*/ 2147483647 w 39"/>
              <a:gd name="T53" fmla="*/ 2147483647 h 34"/>
              <a:gd name="T54" fmla="*/ 2147483647 w 39"/>
              <a:gd name="T55" fmla="*/ 2147483647 h 34"/>
              <a:gd name="T56" fmla="*/ 2147483647 w 39"/>
              <a:gd name="T57" fmla="*/ 2147483647 h 34"/>
              <a:gd name="T58" fmla="*/ 2147483647 w 39"/>
              <a:gd name="T59" fmla="*/ 2147483647 h 34"/>
              <a:gd name="T60" fmla="*/ 2147483647 w 39"/>
              <a:gd name="T61" fmla="*/ 2147483647 h 34"/>
              <a:gd name="T62" fmla="*/ 2147483647 w 39"/>
              <a:gd name="T63" fmla="*/ 2147483647 h 34"/>
              <a:gd name="T64" fmla="*/ 2147483647 w 39"/>
              <a:gd name="T65" fmla="*/ 2147483647 h 34"/>
              <a:gd name="T66" fmla="*/ 2147483647 w 39"/>
              <a:gd name="T67" fmla="*/ 0 h 34"/>
              <a:gd name="T68" fmla="*/ 2147483647 w 39"/>
              <a:gd name="T69" fmla="*/ 0 h 34"/>
              <a:gd name="T70" fmla="*/ 2147483647 w 39"/>
              <a:gd name="T71" fmla="*/ 0 h 34"/>
              <a:gd name="T72" fmla="*/ 2147483647 w 39"/>
              <a:gd name="T73" fmla="*/ 0 h 34"/>
              <a:gd name="T74" fmla="*/ 2147483647 w 39"/>
              <a:gd name="T75" fmla="*/ 0 h 34"/>
              <a:gd name="T76" fmla="*/ 2147483647 w 39"/>
              <a:gd name="T77" fmla="*/ 0 h 34"/>
              <a:gd name="T78" fmla="*/ 2147483647 w 39"/>
              <a:gd name="T79" fmla="*/ 0 h 34"/>
              <a:gd name="T80" fmla="*/ 2147483647 w 39"/>
              <a:gd name="T81" fmla="*/ 2147483647 h 34"/>
              <a:gd name="T82" fmla="*/ 0 w 39"/>
              <a:gd name="T83" fmla="*/ 2147483647 h 34"/>
              <a:gd name="T84" fmla="*/ 0 w 39"/>
              <a:gd name="T85" fmla="*/ 2147483647 h 34"/>
              <a:gd name="T86" fmla="*/ 0 w 39"/>
              <a:gd name="T87" fmla="*/ 2147483647 h 34"/>
              <a:gd name="T88" fmla="*/ 0 w 39"/>
              <a:gd name="T89" fmla="*/ 2147483647 h 34"/>
              <a:gd name="T90" fmla="*/ 0 w 39"/>
              <a:gd name="T91" fmla="*/ 2147483647 h 34"/>
              <a:gd name="T92" fmla="*/ 2147483647 w 39"/>
              <a:gd name="T93" fmla="*/ 2147483647 h 34"/>
              <a:gd name="T94" fmla="*/ 2147483647 w 39"/>
              <a:gd name="T95" fmla="*/ 2147483647 h 34"/>
              <a:gd name="T96" fmla="*/ 2147483647 w 39"/>
              <a:gd name="T97" fmla="*/ 2147483647 h 34"/>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39"/>
              <a:gd name="T148" fmla="*/ 0 h 34"/>
              <a:gd name="T149" fmla="*/ 39 w 39"/>
              <a:gd name="T150" fmla="*/ 34 h 34"/>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39" h="34">
                <a:moveTo>
                  <a:pt x="3" y="15"/>
                </a:moveTo>
                <a:lnTo>
                  <a:pt x="4" y="18"/>
                </a:lnTo>
                <a:lnTo>
                  <a:pt x="5" y="21"/>
                </a:lnTo>
                <a:lnTo>
                  <a:pt x="7" y="24"/>
                </a:lnTo>
                <a:lnTo>
                  <a:pt x="8" y="27"/>
                </a:lnTo>
                <a:lnTo>
                  <a:pt x="10" y="30"/>
                </a:lnTo>
                <a:lnTo>
                  <a:pt x="11" y="31"/>
                </a:lnTo>
                <a:lnTo>
                  <a:pt x="14" y="33"/>
                </a:lnTo>
                <a:lnTo>
                  <a:pt x="17" y="34"/>
                </a:lnTo>
                <a:lnTo>
                  <a:pt x="20" y="33"/>
                </a:lnTo>
                <a:lnTo>
                  <a:pt x="25" y="33"/>
                </a:lnTo>
                <a:lnTo>
                  <a:pt x="28" y="33"/>
                </a:lnTo>
                <a:lnTo>
                  <a:pt x="31" y="31"/>
                </a:lnTo>
                <a:lnTo>
                  <a:pt x="34" y="30"/>
                </a:lnTo>
                <a:lnTo>
                  <a:pt x="37" y="28"/>
                </a:lnTo>
                <a:lnTo>
                  <a:pt x="38" y="27"/>
                </a:lnTo>
                <a:lnTo>
                  <a:pt x="39" y="24"/>
                </a:lnTo>
                <a:lnTo>
                  <a:pt x="39" y="20"/>
                </a:lnTo>
                <a:lnTo>
                  <a:pt x="38" y="18"/>
                </a:lnTo>
                <a:lnTo>
                  <a:pt x="35" y="15"/>
                </a:lnTo>
                <a:lnTo>
                  <a:pt x="32" y="14"/>
                </a:lnTo>
                <a:lnTo>
                  <a:pt x="28" y="12"/>
                </a:lnTo>
                <a:lnTo>
                  <a:pt x="25" y="11"/>
                </a:lnTo>
                <a:lnTo>
                  <a:pt x="20" y="9"/>
                </a:lnTo>
                <a:lnTo>
                  <a:pt x="17" y="9"/>
                </a:lnTo>
                <a:lnTo>
                  <a:pt x="16" y="8"/>
                </a:lnTo>
                <a:lnTo>
                  <a:pt x="14" y="8"/>
                </a:lnTo>
                <a:lnTo>
                  <a:pt x="14" y="6"/>
                </a:lnTo>
                <a:lnTo>
                  <a:pt x="13" y="6"/>
                </a:lnTo>
                <a:lnTo>
                  <a:pt x="11" y="5"/>
                </a:lnTo>
                <a:lnTo>
                  <a:pt x="11" y="3"/>
                </a:lnTo>
                <a:lnTo>
                  <a:pt x="10" y="2"/>
                </a:lnTo>
                <a:lnTo>
                  <a:pt x="8" y="2"/>
                </a:lnTo>
                <a:lnTo>
                  <a:pt x="8" y="0"/>
                </a:lnTo>
                <a:lnTo>
                  <a:pt x="7" y="0"/>
                </a:lnTo>
                <a:lnTo>
                  <a:pt x="5" y="0"/>
                </a:lnTo>
                <a:lnTo>
                  <a:pt x="4" y="0"/>
                </a:lnTo>
                <a:lnTo>
                  <a:pt x="3" y="0"/>
                </a:lnTo>
                <a:lnTo>
                  <a:pt x="1" y="0"/>
                </a:lnTo>
                <a:lnTo>
                  <a:pt x="1" y="2"/>
                </a:lnTo>
                <a:lnTo>
                  <a:pt x="0" y="3"/>
                </a:lnTo>
                <a:lnTo>
                  <a:pt x="0" y="5"/>
                </a:lnTo>
                <a:lnTo>
                  <a:pt x="0" y="6"/>
                </a:lnTo>
                <a:lnTo>
                  <a:pt x="0" y="8"/>
                </a:lnTo>
                <a:lnTo>
                  <a:pt x="0" y="9"/>
                </a:lnTo>
                <a:lnTo>
                  <a:pt x="1" y="12"/>
                </a:lnTo>
                <a:lnTo>
                  <a:pt x="3" y="14"/>
                </a:lnTo>
                <a:lnTo>
                  <a:pt x="3" y="1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96" name="Freeform 47"/>
          <p:cNvSpPr>
            <a:spLocks/>
          </p:cNvSpPr>
          <p:nvPr/>
        </p:nvSpPr>
        <p:spPr bwMode="auto">
          <a:xfrm>
            <a:off x="6623050" y="4576763"/>
            <a:ext cx="55563" cy="53975"/>
          </a:xfrm>
          <a:custGeom>
            <a:avLst/>
            <a:gdLst>
              <a:gd name="T0" fmla="*/ 2147483647 w 39"/>
              <a:gd name="T1" fmla="*/ 2147483647 h 34"/>
              <a:gd name="T2" fmla="*/ 2147483647 w 39"/>
              <a:gd name="T3" fmla="*/ 2147483647 h 34"/>
              <a:gd name="T4" fmla="*/ 2147483647 w 39"/>
              <a:gd name="T5" fmla="*/ 2147483647 h 34"/>
              <a:gd name="T6" fmla="*/ 2147483647 w 39"/>
              <a:gd name="T7" fmla="*/ 2147483647 h 34"/>
              <a:gd name="T8" fmla="*/ 2147483647 w 39"/>
              <a:gd name="T9" fmla="*/ 2147483647 h 34"/>
              <a:gd name="T10" fmla="*/ 2147483647 w 39"/>
              <a:gd name="T11" fmla="*/ 2147483647 h 34"/>
              <a:gd name="T12" fmla="*/ 2147483647 w 39"/>
              <a:gd name="T13" fmla="*/ 2147483647 h 34"/>
              <a:gd name="T14" fmla="*/ 2147483647 w 39"/>
              <a:gd name="T15" fmla="*/ 2147483647 h 34"/>
              <a:gd name="T16" fmla="*/ 2147483647 w 39"/>
              <a:gd name="T17" fmla="*/ 2147483647 h 34"/>
              <a:gd name="T18" fmla="*/ 2147483647 w 39"/>
              <a:gd name="T19" fmla="*/ 2147483647 h 34"/>
              <a:gd name="T20" fmla="*/ 2147483647 w 39"/>
              <a:gd name="T21" fmla="*/ 2147483647 h 34"/>
              <a:gd name="T22" fmla="*/ 2147483647 w 39"/>
              <a:gd name="T23" fmla="*/ 2147483647 h 34"/>
              <a:gd name="T24" fmla="*/ 2147483647 w 39"/>
              <a:gd name="T25" fmla="*/ 2147483647 h 34"/>
              <a:gd name="T26" fmla="*/ 2147483647 w 39"/>
              <a:gd name="T27" fmla="*/ 2147483647 h 34"/>
              <a:gd name="T28" fmla="*/ 2147483647 w 39"/>
              <a:gd name="T29" fmla="*/ 2147483647 h 34"/>
              <a:gd name="T30" fmla="*/ 2147483647 w 39"/>
              <a:gd name="T31" fmla="*/ 2147483647 h 34"/>
              <a:gd name="T32" fmla="*/ 2147483647 w 39"/>
              <a:gd name="T33" fmla="*/ 2147483647 h 34"/>
              <a:gd name="T34" fmla="*/ 2147483647 w 39"/>
              <a:gd name="T35" fmla="*/ 2147483647 h 34"/>
              <a:gd name="T36" fmla="*/ 2147483647 w 39"/>
              <a:gd name="T37" fmla="*/ 2147483647 h 34"/>
              <a:gd name="T38" fmla="*/ 2147483647 w 39"/>
              <a:gd name="T39" fmla="*/ 2147483647 h 34"/>
              <a:gd name="T40" fmla="*/ 2147483647 w 39"/>
              <a:gd name="T41" fmla="*/ 2147483647 h 34"/>
              <a:gd name="T42" fmla="*/ 2147483647 w 39"/>
              <a:gd name="T43" fmla="*/ 2147483647 h 34"/>
              <a:gd name="T44" fmla="*/ 2147483647 w 39"/>
              <a:gd name="T45" fmla="*/ 2147483647 h 34"/>
              <a:gd name="T46" fmla="*/ 2147483647 w 39"/>
              <a:gd name="T47" fmla="*/ 2147483647 h 34"/>
              <a:gd name="T48" fmla="*/ 2147483647 w 39"/>
              <a:gd name="T49" fmla="*/ 2147483647 h 34"/>
              <a:gd name="T50" fmla="*/ 2147483647 w 39"/>
              <a:gd name="T51" fmla="*/ 2147483647 h 34"/>
              <a:gd name="T52" fmla="*/ 2147483647 w 39"/>
              <a:gd name="T53" fmla="*/ 2147483647 h 34"/>
              <a:gd name="T54" fmla="*/ 2147483647 w 39"/>
              <a:gd name="T55" fmla="*/ 2147483647 h 34"/>
              <a:gd name="T56" fmla="*/ 2147483647 w 39"/>
              <a:gd name="T57" fmla="*/ 2147483647 h 34"/>
              <a:gd name="T58" fmla="*/ 2147483647 w 39"/>
              <a:gd name="T59" fmla="*/ 2147483647 h 34"/>
              <a:gd name="T60" fmla="*/ 2147483647 w 39"/>
              <a:gd name="T61" fmla="*/ 2147483647 h 34"/>
              <a:gd name="T62" fmla="*/ 2147483647 w 39"/>
              <a:gd name="T63" fmla="*/ 2147483647 h 34"/>
              <a:gd name="T64" fmla="*/ 2147483647 w 39"/>
              <a:gd name="T65" fmla="*/ 2147483647 h 34"/>
              <a:gd name="T66" fmla="*/ 2147483647 w 39"/>
              <a:gd name="T67" fmla="*/ 0 h 34"/>
              <a:gd name="T68" fmla="*/ 2147483647 w 39"/>
              <a:gd name="T69" fmla="*/ 0 h 34"/>
              <a:gd name="T70" fmla="*/ 2147483647 w 39"/>
              <a:gd name="T71" fmla="*/ 0 h 34"/>
              <a:gd name="T72" fmla="*/ 2147483647 w 39"/>
              <a:gd name="T73" fmla="*/ 0 h 34"/>
              <a:gd name="T74" fmla="*/ 2147483647 w 39"/>
              <a:gd name="T75" fmla="*/ 0 h 34"/>
              <a:gd name="T76" fmla="*/ 2147483647 w 39"/>
              <a:gd name="T77" fmla="*/ 0 h 34"/>
              <a:gd name="T78" fmla="*/ 2147483647 w 39"/>
              <a:gd name="T79" fmla="*/ 0 h 34"/>
              <a:gd name="T80" fmla="*/ 2147483647 w 39"/>
              <a:gd name="T81" fmla="*/ 2147483647 h 34"/>
              <a:gd name="T82" fmla="*/ 0 w 39"/>
              <a:gd name="T83" fmla="*/ 2147483647 h 34"/>
              <a:gd name="T84" fmla="*/ 0 w 39"/>
              <a:gd name="T85" fmla="*/ 2147483647 h 34"/>
              <a:gd name="T86" fmla="*/ 0 w 39"/>
              <a:gd name="T87" fmla="*/ 2147483647 h 34"/>
              <a:gd name="T88" fmla="*/ 0 w 39"/>
              <a:gd name="T89" fmla="*/ 2147483647 h 34"/>
              <a:gd name="T90" fmla="*/ 0 w 39"/>
              <a:gd name="T91" fmla="*/ 2147483647 h 34"/>
              <a:gd name="T92" fmla="*/ 2147483647 w 39"/>
              <a:gd name="T93" fmla="*/ 2147483647 h 34"/>
              <a:gd name="T94" fmla="*/ 2147483647 w 39"/>
              <a:gd name="T95" fmla="*/ 2147483647 h 34"/>
              <a:gd name="T96" fmla="*/ 2147483647 w 39"/>
              <a:gd name="T97" fmla="*/ 2147483647 h 34"/>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39"/>
              <a:gd name="T148" fmla="*/ 0 h 34"/>
              <a:gd name="T149" fmla="*/ 39 w 39"/>
              <a:gd name="T150" fmla="*/ 34 h 34"/>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39" h="34">
                <a:moveTo>
                  <a:pt x="3" y="15"/>
                </a:moveTo>
                <a:lnTo>
                  <a:pt x="4" y="18"/>
                </a:lnTo>
                <a:lnTo>
                  <a:pt x="5" y="21"/>
                </a:lnTo>
                <a:lnTo>
                  <a:pt x="7" y="24"/>
                </a:lnTo>
                <a:lnTo>
                  <a:pt x="8" y="27"/>
                </a:lnTo>
                <a:lnTo>
                  <a:pt x="10" y="30"/>
                </a:lnTo>
                <a:lnTo>
                  <a:pt x="11" y="31"/>
                </a:lnTo>
                <a:lnTo>
                  <a:pt x="14" y="33"/>
                </a:lnTo>
                <a:lnTo>
                  <a:pt x="17" y="34"/>
                </a:lnTo>
                <a:lnTo>
                  <a:pt x="20" y="33"/>
                </a:lnTo>
                <a:lnTo>
                  <a:pt x="25" y="33"/>
                </a:lnTo>
                <a:lnTo>
                  <a:pt x="28" y="33"/>
                </a:lnTo>
                <a:lnTo>
                  <a:pt x="31" y="31"/>
                </a:lnTo>
                <a:lnTo>
                  <a:pt x="34" y="30"/>
                </a:lnTo>
                <a:lnTo>
                  <a:pt x="37" y="28"/>
                </a:lnTo>
                <a:lnTo>
                  <a:pt x="38" y="27"/>
                </a:lnTo>
                <a:lnTo>
                  <a:pt x="39" y="24"/>
                </a:lnTo>
                <a:lnTo>
                  <a:pt x="39" y="20"/>
                </a:lnTo>
                <a:lnTo>
                  <a:pt x="38" y="18"/>
                </a:lnTo>
                <a:lnTo>
                  <a:pt x="35" y="15"/>
                </a:lnTo>
                <a:lnTo>
                  <a:pt x="32" y="14"/>
                </a:lnTo>
                <a:lnTo>
                  <a:pt x="28" y="12"/>
                </a:lnTo>
                <a:lnTo>
                  <a:pt x="25" y="11"/>
                </a:lnTo>
                <a:lnTo>
                  <a:pt x="20" y="9"/>
                </a:lnTo>
                <a:lnTo>
                  <a:pt x="17" y="9"/>
                </a:lnTo>
                <a:lnTo>
                  <a:pt x="16" y="8"/>
                </a:lnTo>
                <a:lnTo>
                  <a:pt x="14" y="8"/>
                </a:lnTo>
                <a:lnTo>
                  <a:pt x="14" y="6"/>
                </a:lnTo>
                <a:lnTo>
                  <a:pt x="13" y="6"/>
                </a:lnTo>
                <a:lnTo>
                  <a:pt x="11" y="5"/>
                </a:lnTo>
                <a:lnTo>
                  <a:pt x="11" y="3"/>
                </a:lnTo>
                <a:lnTo>
                  <a:pt x="10" y="2"/>
                </a:lnTo>
                <a:lnTo>
                  <a:pt x="8" y="2"/>
                </a:lnTo>
                <a:lnTo>
                  <a:pt x="8" y="0"/>
                </a:lnTo>
                <a:lnTo>
                  <a:pt x="7" y="0"/>
                </a:lnTo>
                <a:lnTo>
                  <a:pt x="5" y="0"/>
                </a:lnTo>
                <a:lnTo>
                  <a:pt x="4" y="0"/>
                </a:lnTo>
                <a:lnTo>
                  <a:pt x="3" y="0"/>
                </a:lnTo>
                <a:lnTo>
                  <a:pt x="1" y="0"/>
                </a:lnTo>
                <a:lnTo>
                  <a:pt x="1" y="2"/>
                </a:lnTo>
                <a:lnTo>
                  <a:pt x="0" y="3"/>
                </a:lnTo>
                <a:lnTo>
                  <a:pt x="0" y="5"/>
                </a:lnTo>
                <a:lnTo>
                  <a:pt x="0" y="6"/>
                </a:lnTo>
                <a:lnTo>
                  <a:pt x="0" y="8"/>
                </a:lnTo>
                <a:lnTo>
                  <a:pt x="0" y="9"/>
                </a:lnTo>
                <a:lnTo>
                  <a:pt x="1" y="12"/>
                </a:lnTo>
                <a:lnTo>
                  <a:pt x="3" y="14"/>
                </a:lnTo>
                <a:lnTo>
                  <a:pt x="3" y="15"/>
                </a:lnTo>
              </a:path>
            </a:pathLst>
          </a:custGeom>
          <a:solidFill>
            <a:srgbClr val="FFFF00"/>
          </a:solidFill>
          <a:ln w="4763">
            <a:solidFill>
              <a:srgbClr val="990000"/>
            </a:solidFill>
            <a:round/>
            <a:headEnd/>
            <a:tailEnd/>
          </a:ln>
        </p:spPr>
        <p:txBody>
          <a:bodyPr/>
          <a:lstStyle/>
          <a:p>
            <a:endParaRPr lang="en-US"/>
          </a:p>
        </p:txBody>
      </p:sp>
      <p:sp>
        <p:nvSpPr>
          <p:cNvPr id="53297" name="Freeform 48"/>
          <p:cNvSpPr>
            <a:spLocks/>
          </p:cNvSpPr>
          <p:nvPr/>
        </p:nvSpPr>
        <p:spPr bwMode="auto">
          <a:xfrm>
            <a:off x="6661150" y="4614863"/>
            <a:ext cx="38100" cy="58737"/>
          </a:xfrm>
          <a:custGeom>
            <a:avLst/>
            <a:gdLst>
              <a:gd name="T0" fmla="*/ 2147483647 w 27"/>
              <a:gd name="T1" fmla="*/ 2147483647 h 37"/>
              <a:gd name="T2" fmla="*/ 2147483647 w 27"/>
              <a:gd name="T3" fmla="*/ 2147483647 h 37"/>
              <a:gd name="T4" fmla="*/ 0 w 27"/>
              <a:gd name="T5" fmla="*/ 2147483647 h 37"/>
              <a:gd name="T6" fmla="*/ 0 w 27"/>
              <a:gd name="T7" fmla="*/ 2147483647 h 37"/>
              <a:gd name="T8" fmla="*/ 0 w 27"/>
              <a:gd name="T9" fmla="*/ 2147483647 h 37"/>
              <a:gd name="T10" fmla="*/ 2147483647 w 27"/>
              <a:gd name="T11" fmla="*/ 2147483647 h 37"/>
              <a:gd name="T12" fmla="*/ 2147483647 w 27"/>
              <a:gd name="T13" fmla="*/ 2147483647 h 37"/>
              <a:gd name="T14" fmla="*/ 2147483647 w 27"/>
              <a:gd name="T15" fmla="*/ 2147483647 h 37"/>
              <a:gd name="T16" fmla="*/ 2147483647 w 27"/>
              <a:gd name="T17" fmla="*/ 2147483647 h 37"/>
              <a:gd name="T18" fmla="*/ 2147483647 w 27"/>
              <a:gd name="T19" fmla="*/ 2147483647 h 37"/>
              <a:gd name="T20" fmla="*/ 2147483647 w 27"/>
              <a:gd name="T21" fmla="*/ 2147483647 h 37"/>
              <a:gd name="T22" fmla="*/ 2147483647 w 27"/>
              <a:gd name="T23" fmla="*/ 2147483647 h 37"/>
              <a:gd name="T24" fmla="*/ 2147483647 w 27"/>
              <a:gd name="T25" fmla="*/ 2147483647 h 37"/>
              <a:gd name="T26" fmla="*/ 2147483647 w 27"/>
              <a:gd name="T27" fmla="*/ 2147483647 h 37"/>
              <a:gd name="T28" fmla="*/ 2147483647 w 27"/>
              <a:gd name="T29" fmla="*/ 2147483647 h 37"/>
              <a:gd name="T30" fmla="*/ 2147483647 w 27"/>
              <a:gd name="T31" fmla="*/ 2147483647 h 37"/>
              <a:gd name="T32" fmla="*/ 2147483647 w 27"/>
              <a:gd name="T33" fmla="*/ 2147483647 h 37"/>
              <a:gd name="T34" fmla="*/ 2147483647 w 27"/>
              <a:gd name="T35" fmla="*/ 2147483647 h 37"/>
              <a:gd name="T36" fmla="*/ 2147483647 w 27"/>
              <a:gd name="T37" fmla="*/ 2147483647 h 37"/>
              <a:gd name="T38" fmla="*/ 2147483647 w 27"/>
              <a:gd name="T39" fmla="*/ 2147483647 h 37"/>
              <a:gd name="T40" fmla="*/ 2147483647 w 27"/>
              <a:gd name="T41" fmla="*/ 2147483647 h 37"/>
              <a:gd name="T42" fmla="*/ 2147483647 w 27"/>
              <a:gd name="T43" fmla="*/ 2147483647 h 37"/>
              <a:gd name="T44" fmla="*/ 2147483647 w 27"/>
              <a:gd name="T45" fmla="*/ 2147483647 h 37"/>
              <a:gd name="T46" fmla="*/ 2147483647 w 27"/>
              <a:gd name="T47" fmla="*/ 2147483647 h 37"/>
              <a:gd name="T48" fmla="*/ 2147483647 w 27"/>
              <a:gd name="T49" fmla="*/ 2147483647 h 37"/>
              <a:gd name="T50" fmla="*/ 2147483647 w 27"/>
              <a:gd name="T51" fmla="*/ 2147483647 h 37"/>
              <a:gd name="T52" fmla="*/ 2147483647 w 27"/>
              <a:gd name="T53" fmla="*/ 2147483647 h 37"/>
              <a:gd name="T54" fmla="*/ 2147483647 w 27"/>
              <a:gd name="T55" fmla="*/ 2147483647 h 37"/>
              <a:gd name="T56" fmla="*/ 2147483647 w 27"/>
              <a:gd name="T57" fmla="*/ 2147483647 h 37"/>
              <a:gd name="T58" fmla="*/ 2147483647 w 27"/>
              <a:gd name="T59" fmla="*/ 2147483647 h 37"/>
              <a:gd name="T60" fmla="*/ 2147483647 w 27"/>
              <a:gd name="T61" fmla="*/ 2147483647 h 37"/>
              <a:gd name="T62" fmla="*/ 2147483647 w 27"/>
              <a:gd name="T63" fmla="*/ 2147483647 h 37"/>
              <a:gd name="T64" fmla="*/ 2147483647 w 27"/>
              <a:gd name="T65" fmla="*/ 0 h 37"/>
              <a:gd name="T66" fmla="*/ 2147483647 w 27"/>
              <a:gd name="T67" fmla="*/ 0 h 37"/>
              <a:gd name="T68" fmla="*/ 2147483647 w 27"/>
              <a:gd name="T69" fmla="*/ 2147483647 h 37"/>
              <a:gd name="T70" fmla="*/ 2147483647 w 27"/>
              <a:gd name="T71" fmla="*/ 2147483647 h 37"/>
              <a:gd name="T72" fmla="*/ 2147483647 w 27"/>
              <a:gd name="T73" fmla="*/ 2147483647 h 37"/>
              <a:gd name="T74" fmla="*/ 2147483647 w 27"/>
              <a:gd name="T75" fmla="*/ 2147483647 h 37"/>
              <a:gd name="T76" fmla="*/ 2147483647 w 27"/>
              <a:gd name="T77" fmla="*/ 2147483647 h 37"/>
              <a:gd name="T78" fmla="*/ 2147483647 w 27"/>
              <a:gd name="T79" fmla="*/ 2147483647 h 37"/>
              <a:gd name="T80" fmla="*/ 2147483647 w 27"/>
              <a:gd name="T81" fmla="*/ 2147483647 h 37"/>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27"/>
              <a:gd name="T124" fmla="*/ 0 h 37"/>
              <a:gd name="T125" fmla="*/ 27 w 27"/>
              <a:gd name="T126" fmla="*/ 37 h 37"/>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27" h="37">
                <a:moveTo>
                  <a:pt x="3" y="19"/>
                </a:moveTo>
                <a:lnTo>
                  <a:pt x="2" y="21"/>
                </a:lnTo>
                <a:lnTo>
                  <a:pt x="0" y="24"/>
                </a:lnTo>
                <a:lnTo>
                  <a:pt x="0" y="27"/>
                </a:lnTo>
                <a:lnTo>
                  <a:pt x="0" y="30"/>
                </a:lnTo>
                <a:lnTo>
                  <a:pt x="2" y="33"/>
                </a:lnTo>
                <a:lnTo>
                  <a:pt x="3" y="34"/>
                </a:lnTo>
                <a:lnTo>
                  <a:pt x="5" y="36"/>
                </a:lnTo>
                <a:lnTo>
                  <a:pt x="6" y="37"/>
                </a:lnTo>
                <a:lnTo>
                  <a:pt x="9" y="37"/>
                </a:lnTo>
                <a:lnTo>
                  <a:pt x="11" y="37"/>
                </a:lnTo>
                <a:lnTo>
                  <a:pt x="13" y="36"/>
                </a:lnTo>
                <a:lnTo>
                  <a:pt x="15" y="34"/>
                </a:lnTo>
                <a:lnTo>
                  <a:pt x="16" y="31"/>
                </a:lnTo>
                <a:lnTo>
                  <a:pt x="18" y="30"/>
                </a:lnTo>
                <a:lnTo>
                  <a:pt x="19" y="27"/>
                </a:lnTo>
                <a:lnTo>
                  <a:pt x="19" y="25"/>
                </a:lnTo>
                <a:lnTo>
                  <a:pt x="21" y="24"/>
                </a:lnTo>
                <a:lnTo>
                  <a:pt x="22" y="24"/>
                </a:lnTo>
                <a:lnTo>
                  <a:pt x="24" y="24"/>
                </a:lnTo>
                <a:lnTo>
                  <a:pt x="25" y="22"/>
                </a:lnTo>
                <a:lnTo>
                  <a:pt x="25" y="19"/>
                </a:lnTo>
                <a:lnTo>
                  <a:pt x="25" y="16"/>
                </a:lnTo>
                <a:lnTo>
                  <a:pt x="25" y="12"/>
                </a:lnTo>
                <a:lnTo>
                  <a:pt x="27" y="9"/>
                </a:lnTo>
                <a:lnTo>
                  <a:pt x="27" y="6"/>
                </a:lnTo>
                <a:lnTo>
                  <a:pt x="27" y="3"/>
                </a:lnTo>
                <a:lnTo>
                  <a:pt x="25" y="1"/>
                </a:lnTo>
                <a:lnTo>
                  <a:pt x="24" y="0"/>
                </a:lnTo>
                <a:lnTo>
                  <a:pt x="22" y="0"/>
                </a:lnTo>
                <a:lnTo>
                  <a:pt x="19" y="1"/>
                </a:lnTo>
                <a:lnTo>
                  <a:pt x="18" y="3"/>
                </a:lnTo>
                <a:lnTo>
                  <a:pt x="15" y="7"/>
                </a:lnTo>
                <a:lnTo>
                  <a:pt x="12" y="12"/>
                </a:lnTo>
                <a:lnTo>
                  <a:pt x="9" y="15"/>
                </a:lnTo>
                <a:lnTo>
                  <a:pt x="6" y="18"/>
                </a:lnTo>
                <a:lnTo>
                  <a:pt x="3" y="19"/>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98" name="Freeform 49"/>
          <p:cNvSpPr>
            <a:spLocks/>
          </p:cNvSpPr>
          <p:nvPr/>
        </p:nvSpPr>
        <p:spPr bwMode="auto">
          <a:xfrm>
            <a:off x="6661150" y="4614863"/>
            <a:ext cx="38100" cy="58737"/>
          </a:xfrm>
          <a:custGeom>
            <a:avLst/>
            <a:gdLst>
              <a:gd name="T0" fmla="*/ 2147483647 w 27"/>
              <a:gd name="T1" fmla="*/ 2147483647 h 37"/>
              <a:gd name="T2" fmla="*/ 2147483647 w 27"/>
              <a:gd name="T3" fmla="*/ 2147483647 h 37"/>
              <a:gd name="T4" fmla="*/ 0 w 27"/>
              <a:gd name="T5" fmla="*/ 2147483647 h 37"/>
              <a:gd name="T6" fmla="*/ 0 w 27"/>
              <a:gd name="T7" fmla="*/ 2147483647 h 37"/>
              <a:gd name="T8" fmla="*/ 0 w 27"/>
              <a:gd name="T9" fmla="*/ 2147483647 h 37"/>
              <a:gd name="T10" fmla="*/ 2147483647 w 27"/>
              <a:gd name="T11" fmla="*/ 2147483647 h 37"/>
              <a:gd name="T12" fmla="*/ 2147483647 w 27"/>
              <a:gd name="T13" fmla="*/ 2147483647 h 37"/>
              <a:gd name="T14" fmla="*/ 2147483647 w 27"/>
              <a:gd name="T15" fmla="*/ 2147483647 h 37"/>
              <a:gd name="T16" fmla="*/ 2147483647 w 27"/>
              <a:gd name="T17" fmla="*/ 2147483647 h 37"/>
              <a:gd name="T18" fmla="*/ 2147483647 w 27"/>
              <a:gd name="T19" fmla="*/ 2147483647 h 37"/>
              <a:gd name="T20" fmla="*/ 2147483647 w 27"/>
              <a:gd name="T21" fmla="*/ 2147483647 h 37"/>
              <a:gd name="T22" fmla="*/ 2147483647 w 27"/>
              <a:gd name="T23" fmla="*/ 2147483647 h 37"/>
              <a:gd name="T24" fmla="*/ 2147483647 w 27"/>
              <a:gd name="T25" fmla="*/ 2147483647 h 37"/>
              <a:gd name="T26" fmla="*/ 2147483647 w 27"/>
              <a:gd name="T27" fmla="*/ 2147483647 h 37"/>
              <a:gd name="T28" fmla="*/ 2147483647 w 27"/>
              <a:gd name="T29" fmla="*/ 2147483647 h 37"/>
              <a:gd name="T30" fmla="*/ 2147483647 w 27"/>
              <a:gd name="T31" fmla="*/ 2147483647 h 37"/>
              <a:gd name="T32" fmla="*/ 2147483647 w 27"/>
              <a:gd name="T33" fmla="*/ 2147483647 h 37"/>
              <a:gd name="T34" fmla="*/ 2147483647 w 27"/>
              <a:gd name="T35" fmla="*/ 2147483647 h 37"/>
              <a:gd name="T36" fmla="*/ 2147483647 w 27"/>
              <a:gd name="T37" fmla="*/ 2147483647 h 37"/>
              <a:gd name="T38" fmla="*/ 2147483647 w 27"/>
              <a:gd name="T39" fmla="*/ 2147483647 h 37"/>
              <a:gd name="T40" fmla="*/ 2147483647 w 27"/>
              <a:gd name="T41" fmla="*/ 2147483647 h 37"/>
              <a:gd name="T42" fmla="*/ 2147483647 w 27"/>
              <a:gd name="T43" fmla="*/ 2147483647 h 37"/>
              <a:gd name="T44" fmla="*/ 2147483647 w 27"/>
              <a:gd name="T45" fmla="*/ 2147483647 h 37"/>
              <a:gd name="T46" fmla="*/ 2147483647 w 27"/>
              <a:gd name="T47" fmla="*/ 2147483647 h 37"/>
              <a:gd name="T48" fmla="*/ 2147483647 w 27"/>
              <a:gd name="T49" fmla="*/ 2147483647 h 37"/>
              <a:gd name="T50" fmla="*/ 2147483647 w 27"/>
              <a:gd name="T51" fmla="*/ 2147483647 h 37"/>
              <a:gd name="T52" fmla="*/ 2147483647 w 27"/>
              <a:gd name="T53" fmla="*/ 2147483647 h 37"/>
              <a:gd name="T54" fmla="*/ 2147483647 w 27"/>
              <a:gd name="T55" fmla="*/ 2147483647 h 37"/>
              <a:gd name="T56" fmla="*/ 2147483647 w 27"/>
              <a:gd name="T57" fmla="*/ 2147483647 h 37"/>
              <a:gd name="T58" fmla="*/ 2147483647 w 27"/>
              <a:gd name="T59" fmla="*/ 2147483647 h 37"/>
              <a:gd name="T60" fmla="*/ 2147483647 w 27"/>
              <a:gd name="T61" fmla="*/ 2147483647 h 37"/>
              <a:gd name="T62" fmla="*/ 2147483647 w 27"/>
              <a:gd name="T63" fmla="*/ 2147483647 h 37"/>
              <a:gd name="T64" fmla="*/ 2147483647 w 27"/>
              <a:gd name="T65" fmla="*/ 0 h 37"/>
              <a:gd name="T66" fmla="*/ 2147483647 w 27"/>
              <a:gd name="T67" fmla="*/ 0 h 37"/>
              <a:gd name="T68" fmla="*/ 2147483647 w 27"/>
              <a:gd name="T69" fmla="*/ 2147483647 h 37"/>
              <a:gd name="T70" fmla="*/ 2147483647 w 27"/>
              <a:gd name="T71" fmla="*/ 2147483647 h 37"/>
              <a:gd name="T72" fmla="*/ 2147483647 w 27"/>
              <a:gd name="T73" fmla="*/ 2147483647 h 37"/>
              <a:gd name="T74" fmla="*/ 2147483647 w 27"/>
              <a:gd name="T75" fmla="*/ 2147483647 h 37"/>
              <a:gd name="T76" fmla="*/ 2147483647 w 27"/>
              <a:gd name="T77" fmla="*/ 2147483647 h 37"/>
              <a:gd name="T78" fmla="*/ 2147483647 w 27"/>
              <a:gd name="T79" fmla="*/ 2147483647 h 37"/>
              <a:gd name="T80" fmla="*/ 2147483647 w 27"/>
              <a:gd name="T81" fmla="*/ 2147483647 h 37"/>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27"/>
              <a:gd name="T124" fmla="*/ 0 h 37"/>
              <a:gd name="T125" fmla="*/ 27 w 27"/>
              <a:gd name="T126" fmla="*/ 37 h 37"/>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27" h="37">
                <a:moveTo>
                  <a:pt x="3" y="19"/>
                </a:moveTo>
                <a:lnTo>
                  <a:pt x="2" y="21"/>
                </a:lnTo>
                <a:lnTo>
                  <a:pt x="0" y="24"/>
                </a:lnTo>
                <a:lnTo>
                  <a:pt x="0" y="27"/>
                </a:lnTo>
                <a:lnTo>
                  <a:pt x="0" y="30"/>
                </a:lnTo>
                <a:lnTo>
                  <a:pt x="2" y="33"/>
                </a:lnTo>
                <a:lnTo>
                  <a:pt x="3" y="34"/>
                </a:lnTo>
                <a:lnTo>
                  <a:pt x="5" y="36"/>
                </a:lnTo>
                <a:lnTo>
                  <a:pt x="6" y="37"/>
                </a:lnTo>
                <a:lnTo>
                  <a:pt x="9" y="37"/>
                </a:lnTo>
                <a:lnTo>
                  <a:pt x="11" y="37"/>
                </a:lnTo>
                <a:lnTo>
                  <a:pt x="13" y="36"/>
                </a:lnTo>
                <a:lnTo>
                  <a:pt x="15" y="34"/>
                </a:lnTo>
                <a:lnTo>
                  <a:pt x="16" y="31"/>
                </a:lnTo>
                <a:lnTo>
                  <a:pt x="18" y="30"/>
                </a:lnTo>
                <a:lnTo>
                  <a:pt x="19" y="27"/>
                </a:lnTo>
                <a:lnTo>
                  <a:pt x="19" y="25"/>
                </a:lnTo>
                <a:lnTo>
                  <a:pt x="21" y="24"/>
                </a:lnTo>
                <a:lnTo>
                  <a:pt x="22" y="24"/>
                </a:lnTo>
                <a:lnTo>
                  <a:pt x="24" y="24"/>
                </a:lnTo>
                <a:lnTo>
                  <a:pt x="25" y="22"/>
                </a:lnTo>
                <a:lnTo>
                  <a:pt x="25" y="19"/>
                </a:lnTo>
                <a:lnTo>
                  <a:pt x="25" y="16"/>
                </a:lnTo>
                <a:lnTo>
                  <a:pt x="25" y="12"/>
                </a:lnTo>
                <a:lnTo>
                  <a:pt x="27" y="9"/>
                </a:lnTo>
                <a:lnTo>
                  <a:pt x="27" y="6"/>
                </a:lnTo>
                <a:lnTo>
                  <a:pt x="27" y="3"/>
                </a:lnTo>
                <a:lnTo>
                  <a:pt x="25" y="1"/>
                </a:lnTo>
                <a:lnTo>
                  <a:pt x="24" y="0"/>
                </a:lnTo>
                <a:lnTo>
                  <a:pt x="22" y="0"/>
                </a:lnTo>
                <a:lnTo>
                  <a:pt x="19" y="1"/>
                </a:lnTo>
                <a:lnTo>
                  <a:pt x="18" y="3"/>
                </a:lnTo>
                <a:lnTo>
                  <a:pt x="15" y="7"/>
                </a:lnTo>
                <a:lnTo>
                  <a:pt x="12" y="12"/>
                </a:lnTo>
                <a:lnTo>
                  <a:pt x="9" y="15"/>
                </a:lnTo>
                <a:lnTo>
                  <a:pt x="6" y="18"/>
                </a:lnTo>
                <a:lnTo>
                  <a:pt x="3" y="19"/>
                </a:lnTo>
              </a:path>
            </a:pathLst>
          </a:custGeom>
          <a:solidFill>
            <a:srgbClr val="FFFF00"/>
          </a:solidFill>
          <a:ln w="1588">
            <a:solidFill>
              <a:srgbClr val="990000"/>
            </a:solidFill>
            <a:round/>
            <a:headEnd/>
            <a:tailEnd/>
          </a:ln>
        </p:spPr>
        <p:txBody>
          <a:bodyPr/>
          <a:lstStyle/>
          <a:p>
            <a:endParaRPr lang="en-US"/>
          </a:p>
        </p:txBody>
      </p:sp>
      <p:sp>
        <p:nvSpPr>
          <p:cNvPr id="53299" name="Freeform 50"/>
          <p:cNvSpPr>
            <a:spLocks/>
          </p:cNvSpPr>
          <p:nvPr/>
        </p:nvSpPr>
        <p:spPr bwMode="auto">
          <a:xfrm>
            <a:off x="6661150" y="4614863"/>
            <a:ext cx="38100" cy="58737"/>
          </a:xfrm>
          <a:custGeom>
            <a:avLst/>
            <a:gdLst>
              <a:gd name="T0" fmla="*/ 2147483647 w 27"/>
              <a:gd name="T1" fmla="*/ 2147483647 h 37"/>
              <a:gd name="T2" fmla="*/ 2147483647 w 27"/>
              <a:gd name="T3" fmla="*/ 2147483647 h 37"/>
              <a:gd name="T4" fmla="*/ 0 w 27"/>
              <a:gd name="T5" fmla="*/ 2147483647 h 37"/>
              <a:gd name="T6" fmla="*/ 0 w 27"/>
              <a:gd name="T7" fmla="*/ 2147483647 h 37"/>
              <a:gd name="T8" fmla="*/ 0 w 27"/>
              <a:gd name="T9" fmla="*/ 2147483647 h 37"/>
              <a:gd name="T10" fmla="*/ 2147483647 w 27"/>
              <a:gd name="T11" fmla="*/ 2147483647 h 37"/>
              <a:gd name="T12" fmla="*/ 2147483647 w 27"/>
              <a:gd name="T13" fmla="*/ 2147483647 h 37"/>
              <a:gd name="T14" fmla="*/ 2147483647 w 27"/>
              <a:gd name="T15" fmla="*/ 2147483647 h 37"/>
              <a:gd name="T16" fmla="*/ 2147483647 w 27"/>
              <a:gd name="T17" fmla="*/ 2147483647 h 37"/>
              <a:gd name="T18" fmla="*/ 2147483647 w 27"/>
              <a:gd name="T19" fmla="*/ 2147483647 h 37"/>
              <a:gd name="T20" fmla="*/ 2147483647 w 27"/>
              <a:gd name="T21" fmla="*/ 2147483647 h 37"/>
              <a:gd name="T22" fmla="*/ 2147483647 w 27"/>
              <a:gd name="T23" fmla="*/ 2147483647 h 37"/>
              <a:gd name="T24" fmla="*/ 2147483647 w 27"/>
              <a:gd name="T25" fmla="*/ 2147483647 h 37"/>
              <a:gd name="T26" fmla="*/ 2147483647 w 27"/>
              <a:gd name="T27" fmla="*/ 2147483647 h 37"/>
              <a:gd name="T28" fmla="*/ 2147483647 w 27"/>
              <a:gd name="T29" fmla="*/ 2147483647 h 37"/>
              <a:gd name="T30" fmla="*/ 2147483647 w 27"/>
              <a:gd name="T31" fmla="*/ 2147483647 h 37"/>
              <a:gd name="T32" fmla="*/ 2147483647 w 27"/>
              <a:gd name="T33" fmla="*/ 2147483647 h 37"/>
              <a:gd name="T34" fmla="*/ 2147483647 w 27"/>
              <a:gd name="T35" fmla="*/ 2147483647 h 37"/>
              <a:gd name="T36" fmla="*/ 2147483647 w 27"/>
              <a:gd name="T37" fmla="*/ 2147483647 h 37"/>
              <a:gd name="T38" fmla="*/ 2147483647 w 27"/>
              <a:gd name="T39" fmla="*/ 2147483647 h 37"/>
              <a:gd name="T40" fmla="*/ 2147483647 w 27"/>
              <a:gd name="T41" fmla="*/ 2147483647 h 37"/>
              <a:gd name="T42" fmla="*/ 2147483647 w 27"/>
              <a:gd name="T43" fmla="*/ 2147483647 h 37"/>
              <a:gd name="T44" fmla="*/ 2147483647 w 27"/>
              <a:gd name="T45" fmla="*/ 2147483647 h 37"/>
              <a:gd name="T46" fmla="*/ 2147483647 w 27"/>
              <a:gd name="T47" fmla="*/ 2147483647 h 37"/>
              <a:gd name="T48" fmla="*/ 2147483647 w 27"/>
              <a:gd name="T49" fmla="*/ 2147483647 h 37"/>
              <a:gd name="T50" fmla="*/ 2147483647 w 27"/>
              <a:gd name="T51" fmla="*/ 2147483647 h 37"/>
              <a:gd name="T52" fmla="*/ 2147483647 w 27"/>
              <a:gd name="T53" fmla="*/ 2147483647 h 37"/>
              <a:gd name="T54" fmla="*/ 2147483647 w 27"/>
              <a:gd name="T55" fmla="*/ 2147483647 h 37"/>
              <a:gd name="T56" fmla="*/ 2147483647 w 27"/>
              <a:gd name="T57" fmla="*/ 2147483647 h 37"/>
              <a:gd name="T58" fmla="*/ 2147483647 w 27"/>
              <a:gd name="T59" fmla="*/ 2147483647 h 37"/>
              <a:gd name="T60" fmla="*/ 2147483647 w 27"/>
              <a:gd name="T61" fmla="*/ 2147483647 h 37"/>
              <a:gd name="T62" fmla="*/ 2147483647 w 27"/>
              <a:gd name="T63" fmla="*/ 2147483647 h 37"/>
              <a:gd name="T64" fmla="*/ 2147483647 w 27"/>
              <a:gd name="T65" fmla="*/ 0 h 37"/>
              <a:gd name="T66" fmla="*/ 2147483647 w 27"/>
              <a:gd name="T67" fmla="*/ 0 h 37"/>
              <a:gd name="T68" fmla="*/ 2147483647 w 27"/>
              <a:gd name="T69" fmla="*/ 2147483647 h 37"/>
              <a:gd name="T70" fmla="*/ 2147483647 w 27"/>
              <a:gd name="T71" fmla="*/ 2147483647 h 37"/>
              <a:gd name="T72" fmla="*/ 2147483647 w 27"/>
              <a:gd name="T73" fmla="*/ 2147483647 h 37"/>
              <a:gd name="T74" fmla="*/ 2147483647 w 27"/>
              <a:gd name="T75" fmla="*/ 2147483647 h 37"/>
              <a:gd name="T76" fmla="*/ 2147483647 w 27"/>
              <a:gd name="T77" fmla="*/ 2147483647 h 37"/>
              <a:gd name="T78" fmla="*/ 2147483647 w 27"/>
              <a:gd name="T79" fmla="*/ 2147483647 h 37"/>
              <a:gd name="T80" fmla="*/ 2147483647 w 27"/>
              <a:gd name="T81" fmla="*/ 2147483647 h 37"/>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27"/>
              <a:gd name="T124" fmla="*/ 0 h 37"/>
              <a:gd name="T125" fmla="*/ 27 w 27"/>
              <a:gd name="T126" fmla="*/ 37 h 37"/>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27" h="37">
                <a:moveTo>
                  <a:pt x="3" y="19"/>
                </a:moveTo>
                <a:lnTo>
                  <a:pt x="2" y="21"/>
                </a:lnTo>
                <a:lnTo>
                  <a:pt x="0" y="24"/>
                </a:lnTo>
                <a:lnTo>
                  <a:pt x="0" y="27"/>
                </a:lnTo>
                <a:lnTo>
                  <a:pt x="0" y="30"/>
                </a:lnTo>
                <a:lnTo>
                  <a:pt x="2" y="33"/>
                </a:lnTo>
                <a:lnTo>
                  <a:pt x="3" y="34"/>
                </a:lnTo>
                <a:lnTo>
                  <a:pt x="5" y="36"/>
                </a:lnTo>
                <a:lnTo>
                  <a:pt x="6" y="37"/>
                </a:lnTo>
                <a:lnTo>
                  <a:pt x="9" y="37"/>
                </a:lnTo>
                <a:lnTo>
                  <a:pt x="11" y="37"/>
                </a:lnTo>
                <a:lnTo>
                  <a:pt x="13" y="36"/>
                </a:lnTo>
                <a:lnTo>
                  <a:pt x="15" y="34"/>
                </a:lnTo>
                <a:lnTo>
                  <a:pt x="16" y="31"/>
                </a:lnTo>
                <a:lnTo>
                  <a:pt x="18" y="30"/>
                </a:lnTo>
                <a:lnTo>
                  <a:pt x="19" y="27"/>
                </a:lnTo>
                <a:lnTo>
                  <a:pt x="19" y="25"/>
                </a:lnTo>
                <a:lnTo>
                  <a:pt x="21" y="24"/>
                </a:lnTo>
                <a:lnTo>
                  <a:pt x="22" y="24"/>
                </a:lnTo>
                <a:lnTo>
                  <a:pt x="24" y="24"/>
                </a:lnTo>
                <a:lnTo>
                  <a:pt x="25" y="22"/>
                </a:lnTo>
                <a:lnTo>
                  <a:pt x="25" y="19"/>
                </a:lnTo>
                <a:lnTo>
                  <a:pt x="25" y="16"/>
                </a:lnTo>
                <a:lnTo>
                  <a:pt x="25" y="12"/>
                </a:lnTo>
                <a:lnTo>
                  <a:pt x="27" y="9"/>
                </a:lnTo>
                <a:lnTo>
                  <a:pt x="27" y="6"/>
                </a:lnTo>
                <a:lnTo>
                  <a:pt x="27" y="3"/>
                </a:lnTo>
                <a:lnTo>
                  <a:pt x="25" y="1"/>
                </a:lnTo>
                <a:lnTo>
                  <a:pt x="24" y="0"/>
                </a:lnTo>
                <a:lnTo>
                  <a:pt x="22" y="0"/>
                </a:lnTo>
                <a:lnTo>
                  <a:pt x="19" y="1"/>
                </a:lnTo>
                <a:lnTo>
                  <a:pt x="18" y="3"/>
                </a:lnTo>
                <a:lnTo>
                  <a:pt x="15" y="7"/>
                </a:lnTo>
                <a:lnTo>
                  <a:pt x="12" y="12"/>
                </a:lnTo>
                <a:lnTo>
                  <a:pt x="9" y="15"/>
                </a:lnTo>
                <a:lnTo>
                  <a:pt x="6" y="18"/>
                </a:lnTo>
                <a:lnTo>
                  <a:pt x="3" y="19"/>
                </a:lnTo>
              </a:path>
            </a:pathLst>
          </a:custGeom>
          <a:solidFill>
            <a:srgbClr val="FFFF00"/>
          </a:solidFill>
          <a:ln w="4763">
            <a:solidFill>
              <a:srgbClr val="990000"/>
            </a:solidFill>
            <a:round/>
            <a:headEnd/>
            <a:tailEnd/>
          </a:ln>
        </p:spPr>
        <p:txBody>
          <a:bodyPr/>
          <a:lstStyle/>
          <a:p>
            <a:endParaRPr lang="en-US"/>
          </a:p>
        </p:txBody>
      </p:sp>
      <p:sp>
        <p:nvSpPr>
          <p:cNvPr id="53300" name="Freeform 51"/>
          <p:cNvSpPr>
            <a:spLocks/>
          </p:cNvSpPr>
          <p:nvPr/>
        </p:nvSpPr>
        <p:spPr bwMode="auto">
          <a:xfrm>
            <a:off x="6586538" y="4643438"/>
            <a:ext cx="73025" cy="92075"/>
          </a:xfrm>
          <a:custGeom>
            <a:avLst/>
            <a:gdLst>
              <a:gd name="T0" fmla="*/ 2147483647 w 51"/>
              <a:gd name="T1" fmla="*/ 2147483647 h 58"/>
              <a:gd name="T2" fmla="*/ 2147483647 w 51"/>
              <a:gd name="T3" fmla="*/ 2147483647 h 58"/>
              <a:gd name="T4" fmla="*/ 2147483647 w 51"/>
              <a:gd name="T5" fmla="*/ 2147483647 h 58"/>
              <a:gd name="T6" fmla="*/ 2147483647 w 51"/>
              <a:gd name="T7" fmla="*/ 2147483647 h 58"/>
              <a:gd name="T8" fmla="*/ 2147483647 w 51"/>
              <a:gd name="T9" fmla="*/ 2147483647 h 58"/>
              <a:gd name="T10" fmla="*/ 2147483647 w 51"/>
              <a:gd name="T11" fmla="*/ 2147483647 h 58"/>
              <a:gd name="T12" fmla="*/ 0 w 51"/>
              <a:gd name="T13" fmla="*/ 2147483647 h 58"/>
              <a:gd name="T14" fmla="*/ 0 w 51"/>
              <a:gd name="T15" fmla="*/ 2147483647 h 58"/>
              <a:gd name="T16" fmla="*/ 2147483647 w 51"/>
              <a:gd name="T17" fmla="*/ 2147483647 h 58"/>
              <a:gd name="T18" fmla="*/ 2147483647 w 51"/>
              <a:gd name="T19" fmla="*/ 2147483647 h 58"/>
              <a:gd name="T20" fmla="*/ 2147483647 w 51"/>
              <a:gd name="T21" fmla="*/ 2147483647 h 58"/>
              <a:gd name="T22" fmla="*/ 2147483647 w 51"/>
              <a:gd name="T23" fmla="*/ 2147483647 h 58"/>
              <a:gd name="T24" fmla="*/ 2147483647 w 51"/>
              <a:gd name="T25" fmla="*/ 2147483647 h 58"/>
              <a:gd name="T26" fmla="*/ 2147483647 w 51"/>
              <a:gd name="T27" fmla="*/ 2147483647 h 58"/>
              <a:gd name="T28" fmla="*/ 2147483647 w 51"/>
              <a:gd name="T29" fmla="*/ 2147483647 h 58"/>
              <a:gd name="T30" fmla="*/ 2147483647 w 51"/>
              <a:gd name="T31" fmla="*/ 2147483647 h 58"/>
              <a:gd name="T32" fmla="*/ 2147483647 w 51"/>
              <a:gd name="T33" fmla="*/ 2147483647 h 58"/>
              <a:gd name="T34" fmla="*/ 2147483647 w 51"/>
              <a:gd name="T35" fmla="*/ 2147483647 h 58"/>
              <a:gd name="T36" fmla="*/ 2147483647 w 51"/>
              <a:gd name="T37" fmla="*/ 2147483647 h 58"/>
              <a:gd name="T38" fmla="*/ 2147483647 w 51"/>
              <a:gd name="T39" fmla="*/ 2147483647 h 58"/>
              <a:gd name="T40" fmla="*/ 2147483647 w 51"/>
              <a:gd name="T41" fmla="*/ 2147483647 h 58"/>
              <a:gd name="T42" fmla="*/ 2147483647 w 51"/>
              <a:gd name="T43" fmla="*/ 2147483647 h 58"/>
              <a:gd name="T44" fmla="*/ 2147483647 w 51"/>
              <a:gd name="T45" fmla="*/ 2147483647 h 58"/>
              <a:gd name="T46" fmla="*/ 2147483647 w 51"/>
              <a:gd name="T47" fmla="*/ 2147483647 h 58"/>
              <a:gd name="T48" fmla="*/ 2147483647 w 51"/>
              <a:gd name="T49" fmla="*/ 2147483647 h 58"/>
              <a:gd name="T50" fmla="*/ 2147483647 w 51"/>
              <a:gd name="T51" fmla="*/ 2147483647 h 58"/>
              <a:gd name="T52" fmla="*/ 2147483647 w 51"/>
              <a:gd name="T53" fmla="*/ 2147483647 h 58"/>
              <a:gd name="T54" fmla="*/ 2147483647 w 51"/>
              <a:gd name="T55" fmla="*/ 2147483647 h 58"/>
              <a:gd name="T56" fmla="*/ 2147483647 w 51"/>
              <a:gd name="T57" fmla="*/ 2147483647 h 58"/>
              <a:gd name="T58" fmla="*/ 2147483647 w 51"/>
              <a:gd name="T59" fmla="*/ 2147483647 h 58"/>
              <a:gd name="T60" fmla="*/ 2147483647 w 51"/>
              <a:gd name="T61" fmla="*/ 2147483647 h 58"/>
              <a:gd name="T62" fmla="*/ 2147483647 w 51"/>
              <a:gd name="T63" fmla="*/ 2147483647 h 58"/>
              <a:gd name="T64" fmla="*/ 2147483647 w 51"/>
              <a:gd name="T65" fmla="*/ 2147483647 h 58"/>
              <a:gd name="T66" fmla="*/ 2147483647 w 51"/>
              <a:gd name="T67" fmla="*/ 2147483647 h 58"/>
              <a:gd name="T68" fmla="*/ 2147483647 w 51"/>
              <a:gd name="T69" fmla="*/ 2147483647 h 58"/>
              <a:gd name="T70" fmla="*/ 2147483647 w 51"/>
              <a:gd name="T71" fmla="*/ 0 h 58"/>
              <a:gd name="T72" fmla="*/ 2147483647 w 51"/>
              <a:gd name="T73" fmla="*/ 0 h 58"/>
              <a:gd name="T74" fmla="*/ 2147483647 w 51"/>
              <a:gd name="T75" fmla="*/ 2147483647 h 58"/>
              <a:gd name="T76" fmla="*/ 2147483647 w 51"/>
              <a:gd name="T77" fmla="*/ 2147483647 h 58"/>
              <a:gd name="T78" fmla="*/ 2147483647 w 51"/>
              <a:gd name="T79" fmla="*/ 2147483647 h 58"/>
              <a:gd name="T80" fmla="*/ 2147483647 w 51"/>
              <a:gd name="T81" fmla="*/ 2147483647 h 58"/>
              <a:gd name="T82" fmla="*/ 2147483647 w 51"/>
              <a:gd name="T83" fmla="*/ 2147483647 h 58"/>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51"/>
              <a:gd name="T127" fmla="*/ 0 h 58"/>
              <a:gd name="T128" fmla="*/ 51 w 51"/>
              <a:gd name="T129" fmla="*/ 58 h 58"/>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51" h="58">
                <a:moveTo>
                  <a:pt x="11" y="18"/>
                </a:moveTo>
                <a:lnTo>
                  <a:pt x="9" y="19"/>
                </a:lnTo>
                <a:lnTo>
                  <a:pt x="6" y="20"/>
                </a:lnTo>
                <a:lnTo>
                  <a:pt x="5" y="23"/>
                </a:lnTo>
                <a:lnTo>
                  <a:pt x="3" y="25"/>
                </a:lnTo>
                <a:lnTo>
                  <a:pt x="2" y="28"/>
                </a:lnTo>
                <a:lnTo>
                  <a:pt x="0" y="31"/>
                </a:lnTo>
                <a:lnTo>
                  <a:pt x="0" y="34"/>
                </a:lnTo>
                <a:lnTo>
                  <a:pt x="2" y="37"/>
                </a:lnTo>
                <a:lnTo>
                  <a:pt x="5" y="44"/>
                </a:lnTo>
                <a:lnTo>
                  <a:pt x="9" y="49"/>
                </a:lnTo>
                <a:lnTo>
                  <a:pt x="15" y="52"/>
                </a:lnTo>
                <a:lnTo>
                  <a:pt x="21" y="53"/>
                </a:lnTo>
                <a:lnTo>
                  <a:pt x="27" y="55"/>
                </a:lnTo>
                <a:lnTo>
                  <a:pt x="33" y="55"/>
                </a:lnTo>
                <a:lnTo>
                  <a:pt x="39" y="56"/>
                </a:lnTo>
                <a:lnTo>
                  <a:pt x="46" y="58"/>
                </a:lnTo>
                <a:lnTo>
                  <a:pt x="48" y="53"/>
                </a:lnTo>
                <a:lnTo>
                  <a:pt x="49" y="49"/>
                </a:lnTo>
                <a:lnTo>
                  <a:pt x="51" y="44"/>
                </a:lnTo>
                <a:lnTo>
                  <a:pt x="51" y="38"/>
                </a:lnTo>
                <a:lnTo>
                  <a:pt x="51" y="34"/>
                </a:lnTo>
                <a:lnTo>
                  <a:pt x="49" y="29"/>
                </a:lnTo>
                <a:lnTo>
                  <a:pt x="48" y="25"/>
                </a:lnTo>
                <a:lnTo>
                  <a:pt x="45" y="20"/>
                </a:lnTo>
                <a:lnTo>
                  <a:pt x="43" y="19"/>
                </a:lnTo>
                <a:lnTo>
                  <a:pt x="43" y="18"/>
                </a:lnTo>
                <a:lnTo>
                  <a:pt x="43" y="16"/>
                </a:lnTo>
                <a:lnTo>
                  <a:pt x="45" y="15"/>
                </a:lnTo>
                <a:lnTo>
                  <a:pt x="45" y="13"/>
                </a:lnTo>
                <a:lnTo>
                  <a:pt x="45" y="12"/>
                </a:lnTo>
                <a:lnTo>
                  <a:pt x="45" y="10"/>
                </a:lnTo>
                <a:lnTo>
                  <a:pt x="45" y="9"/>
                </a:lnTo>
                <a:lnTo>
                  <a:pt x="42" y="4"/>
                </a:lnTo>
                <a:lnTo>
                  <a:pt x="39" y="1"/>
                </a:lnTo>
                <a:lnTo>
                  <a:pt x="34" y="0"/>
                </a:lnTo>
                <a:lnTo>
                  <a:pt x="30" y="0"/>
                </a:lnTo>
                <a:lnTo>
                  <a:pt x="26" y="1"/>
                </a:lnTo>
                <a:lnTo>
                  <a:pt x="21" y="3"/>
                </a:lnTo>
                <a:lnTo>
                  <a:pt x="18" y="6"/>
                </a:lnTo>
                <a:lnTo>
                  <a:pt x="15" y="9"/>
                </a:lnTo>
                <a:lnTo>
                  <a:pt x="11" y="18"/>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01" name="Freeform 52"/>
          <p:cNvSpPr>
            <a:spLocks/>
          </p:cNvSpPr>
          <p:nvPr/>
        </p:nvSpPr>
        <p:spPr bwMode="auto">
          <a:xfrm>
            <a:off x="6586538" y="4643438"/>
            <a:ext cx="73025" cy="92075"/>
          </a:xfrm>
          <a:custGeom>
            <a:avLst/>
            <a:gdLst>
              <a:gd name="T0" fmla="*/ 2147483647 w 51"/>
              <a:gd name="T1" fmla="*/ 2147483647 h 58"/>
              <a:gd name="T2" fmla="*/ 2147483647 w 51"/>
              <a:gd name="T3" fmla="*/ 2147483647 h 58"/>
              <a:gd name="T4" fmla="*/ 2147483647 w 51"/>
              <a:gd name="T5" fmla="*/ 2147483647 h 58"/>
              <a:gd name="T6" fmla="*/ 2147483647 w 51"/>
              <a:gd name="T7" fmla="*/ 2147483647 h 58"/>
              <a:gd name="T8" fmla="*/ 2147483647 w 51"/>
              <a:gd name="T9" fmla="*/ 2147483647 h 58"/>
              <a:gd name="T10" fmla="*/ 2147483647 w 51"/>
              <a:gd name="T11" fmla="*/ 2147483647 h 58"/>
              <a:gd name="T12" fmla="*/ 0 w 51"/>
              <a:gd name="T13" fmla="*/ 2147483647 h 58"/>
              <a:gd name="T14" fmla="*/ 0 w 51"/>
              <a:gd name="T15" fmla="*/ 2147483647 h 58"/>
              <a:gd name="T16" fmla="*/ 2147483647 w 51"/>
              <a:gd name="T17" fmla="*/ 2147483647 h 58"/>
              <a:gd name="T18" fmla="*/ 2147483647 w 51"/>
              <a:gd name="T19" fmla="*/ 2147483647 h 58"/>
              <a:gd name="T20" fmla="*/ 2147483647 w 51"/>
              <a:gd name="T21" fmla="*/ 2147483647 h 58"/>
              <a:gd name="T22" fmla="*/ 2147483647 w 51"/>
              <a:gd name="T23" fmla="*/ 2147483647 h 58"/>
              <a:gd name="T24" fmla="*/ 2147483647 w 51"/>
              <a:gd name="T25" fmla="*/ 2147483647 h 58"/>
              <a:gd name="T26" fmla="*/ 2147483647 w 51"/>
              <a:gd name="T27" fmla="*/ 2147483647 h 58"/>
              <a:gd name="T28" fmla="*/ 2147483647 w 51"/>
              <a:gd name="T29" fmla="*/ 2147483647 h 58"/>
              <a:gd name="T30" fmla="*/ 2147483647 w 51"/>
              <a:gd name="T31" fmla="*/ 2147483647 h 58"/>
              <a:gd name="T32" fmla="*/ 2147483647 w 51"/>
              <a:gd name="T33" fmla="*/ 2147483647 h 58"/>
              <a:gd name="T34" fmla="*/ 2147483647 w 51"/>
              <a:gd name="T35" fmla="*/ 2147483647 h 58"/>
              <a:gd name="T36" fmla="*/ 2147483647 w 51"/>
              <a:gd name="T37" fmla="*/ 2147483647 h 58"/>
              <a:gd name="T38" fmla="*/ 2147483647 w 51"/>
              <a:gd name="T39" fmla="*/ 2147483647 h 58"/>
              <a:gd name="T40" fmla="*/ 2147483647 w 51"/>
              <a:gd name="T41" fmla="*/ 2147483647 h 58"/>
              <a:gd name="T42" fmla="*/ 2147483647 w 51"/>
              <a:gd name="T43" fmla="*/ 2147483647 h 58"/>
              <a:gd name="T44" fmla="*/ 2147483647 w 51"/>
              <a:gd name="T45" fmla="*/ 2147483647 h 58"/>
              <a:gd name="T46" fmla="*/ 2147483647 w 51"/>
              <a:gd name="T47" fmla="*/ 2147483647 h 58"/>
              <a:gd name="T48" fmla="*/ 2147483647 w 51"/>
              <a:gd name="T49" fmla="*/ 2147483647 h 58"/>
              <a:gd name="T50" fmla="*/ 2147483647 w 51"/>
              <a:gd name="T51" fmla="*/ 2147483647 h 58"/>
              <a:gd name="T52" fmla="*/ 2147483647 w 51"/>
              <a:gd name="T53" fmla="*/ 2147483647 h 58"/>
              <a:gd name="T54" fmla="*/ 2147483647 w 51"/>
              <a:gd name="T55" fmla="*/ 2147483647 h 58"/>
              <a:gd name="T56" fmla="*/ 2147483647 w 51"/>
              <a:gd name="T57" fmla="*/ 2147483647 h 58"/>
              <a:gd name="T58" fmla="*/ 2147483647 w 51"/>
              <a:gd name="T59" fmla="*/ 2147483647 h 58"/>
              <a:gd name="T60" fmla="*/ 2147483647 w 51"/>
              <a:gd name="T61" fmla="*/ 2147483647 h 58"/>
              <a:gd name="T62" fmla="*/ 2147483647 w 51"/>
              <a:gd name="T63" fmla="*/ 2147483647 h 58"/>
              <a:gd name="T64" fmla="*/ 2147483647 w 51"/>
              <a:gd name="T65" fmla="*/ 2147483647 h 58"/>
              <a:gd name="T66" fmla="*/ 2147483647 w 51"/>
              <a:gd name="T67" fmla="*/ 2147483647 h 58"/>
              <a:gd name="T68" fmla="*/ 2147483647 w 51"/>
              <a:gd name="T69" fmla="*/ 2147483647 h 58"/>
              <a:gd name="T70" fmla="*/ 2147483647 w 51"/>
              <a:gd name="T71" fmla="*/ 0 h 58"/>
              <a:gd name="T72" fmla="*/ 2147483647 w 51"/>
              <a:gd name="T73" fmla="*/ 0 h 58"/>
              <a:gd name="T74" fmla="*/ 2147483647 w 51"/>
              <a:gd name="T75" fmla="*/ 2147483647 h 58"/>
              <a:gd name="T76" fmla="*/ 2147483647 w 51"/>
              <a:gd name="T77" fmla="*/ 2147483647 h 58"/>
              <a:gd name="T78" fmla="*/ 2147483647 w 51"/>
              <a:gd name="T79" fmla="*/ 2147483647 h 58"/>
              <a:gd name="T80" fmla="*/ 2147483647 w 51"/>
              <a:gd name="T81" fmla="*/ 2147483647 h 58"/>
              <a:gd name="T82" fmla="*/ 2147483647 w 51"/>
              <a:gd name="T83" fmla="*/ 2147483647 h 58"/>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51"/>
              <a:gd name="T127" fmla="*/ 0 h 58"/>
              <a:gd name="T128" fmla="*/ 51 w 51"/>
              <a:gd name="T129" fmla="*/ 58 h 58"/>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51" h="58">
                <a:moveTo>
                  <a:pt x="11" y="18"/>
                </a:moveTo>
                <a:lnTo>
                  <a:pt x="9" y="19"/>
                </a:lnTo>
                <a:lnTo>
                  <a:pt x="6" y="20"/>
                </a:lnTo>
                <a:lnTo>
                  <a:pt x="5" y="23"/>
                </a:lnTo>
                <a:lnTo>
                  <a:pt x="3" y="25"/>
                </a:lnTo>
                <a:lnTo>
                  <a:pt x="2" y="28"/>
                </a:lnTo>
                <a:lnTo>
                  <a:pt x="0" y="31"/>
                </a:lnTo>
                <a:lnTo>
                  <a:pt x="0" y="34"/>
                </a:lnTo>
                <a:lnTo>
                  <a:pt x="2" y="37"/>
                </a:lnTo>
                <a:lnTo>
                  <a:pt x="5" y="44"/>
                </a:lnTo>
                <a:lnTo>
                  <a:pt x="9" y="49"/>
                </a:lnTo>
                <a:lnTo>
                  <a:pt x="15" y="52"/>
                </a:lnTo>
                <a:lnTo>
                  <a:pt x="21" y="53"/>
                </a:lnTo>
                <a:lnTo>
                  <a:pt x="27" y="55"/>
                </a:lnTo>
                <a:lnTo>
                  <a:pt x="33" y="55"/>
                </a:lnTo>
                <a:lnTo>
                  <a:pt x="39" y="56"/>
                </a:lnTo>
                <a:lnTo>
                  <a:pt x="46" y="58"/>
                </a:lnTo>
                <a:lnTo>
                  <a:pt x="48" y="53"/>
                </a:lnTo>
                <a:lnTo>
                  <a:pt x="49" y="49"/>
                </a:lnTo>
                <a:lnTo>
                  <a:pt x="51" y="44"/>
                </a:lnTo>
                <a:lnTo>
                  <a:pt x="51" y="38"/>
                </a:lnTo>
                <a:lnTo>
                  <a:pt x="51" y="34"/>
                </a:lnTo>
                <a:lnTo>
                  <a:pt x="49" y="29"/>
                </a:lnTo>
                <a:lnTo>
                  <a:pt x="48" y="25"/>
                </a:lnTo>
                <a:lnTo>
                  <a:pt x="45" y="20"/>
                </a:lnTo>
                <a:lnTo>
                  <a:pt x="43" y="19"/>
                </a:lnTo>
                <a:lnTo>
                  <a:pt x="43" y="18"/>
                </a:lnTo>
                <a:lnTo>
                  <a:pt x="43" y="16"/>
                </a:lnTo>
                <a:lnTo>
                  <a:pt x="45" y="15"/>
                </a:lnTo>
                <a:lnTo>
                  <a:pt x="45" y="13"/>
                </a:lnTo>
                <a:lnTo>
                  <a:pt x="45" y="12"/>
                </a:lnTo>
                <a:lnTo>
                  <a:pt x="45" y="10"/>
                </a:lnTo>
                <a:lnTo>
                  <a:pt x="45" y="9"/>
                </a:lnTo>
                <a:lnTo>
                  <a:pt x="42" y="4"/>
                </a:lnTo>
                <a:lnTo>
                  <a:pt x="39" y="1"/>
                </a:lnTo>
                <a:lnTo>
                  <a:pt x="34" y="0"/>
                </a:lnTo>
                <a:lnTo>
                  <a:pt x="30" y="0"/>
                </a:lnTo>
                <a:lnTo>
                  <a:pt x="26" y="1"/>
                </a:lnTo>
                <a:lnTo>
                  <a:pt x="21" y="3"/>
                </a:lnTo>
                <a:lnTo>
                  <a:pt x="18" y="6"/>
                </a:lnTo>
                <a:lnTo>
                  <a:pt x="15" y="9"/>
                </a:lnTo>
                <a:lnTo>
                  <a:pt x="11" y="18"/>
                </a:lnTo>
              </a:path>
            </a:pathLst>
          </a:custGeom>
          <a:solidFill>
            <a:srgbClr val="FFFF00"/>
          </a:solidFill>
          <a:ln w="4763">
            <a:solidFill>
              <a:srgbClr val="990000"/>
            </a:solidFill>
            <a:round/>
            <a:headEnd/>
            <a:tailEnd/>
          </a:ln>
        </p:spPr>
        <p:txBody>
          <a:bodyPr/>
          <a:lstStyle/>
          <a:p>
            <a:endParaRPr lang="en-US"/>
          </a:p>
        </p:txBody>
      </p:sp>
      <p:sp>
        <p:nvSpPr>
          <p:cNvPr id="53302" name="Freeform 53"/>
          <p:cNvSpPr>
            <a:spLocks/>
          </p:cNvSpPr>
          <p:nvPr/>
        </p:nvSpPr>
        <p:spPr bwMode="auto">
          <a:xfrm>
            <a:off x="6491288" y="4594225"/>
            <a:ext cx="98425" cy="88900"/>
          </a:xfrm>
          <a:custGeom>
            <a:avLst/>
            <a:gdLst>
              <a:gd name="T0" fmla="*/ 2147483647 w 70"/>
              <a:gd name="T1" fmla="*/ 2147483647 h 56"/>
              <a:gd name="T2" fmla="*/ 2147483647 w 70"/>
              <a:gd name="T3" fmla="*/ 2147483647 h 56"/>
              <a:gd name="T4" fmla="*/ 0 w 70"/>
              <a:gd name="T5" fmla="*/ 2147483647 h 56"/>
              <a:gd name="T6" fmla="*/ 2147483647 w 70"/>
              <a:gd name="T7" fmla="*/ 2147483647 h 56"/>
              <a:gd name="T8" fmla="*/ 2147483647 w 70"/>
              <a:gd name="T9" fmla="*/ 2147483647 h 56"/>
              <a:gd name="T10" fmla="*/ 2147483647 w 70"/>
              <a:gd name="T11" fmla="*/ 2147483647 h 56"/>
              <a:gd name="T12" fmla="*/ 2147483647 w 70"/>
              <a:gd name="T13" fmla="*/ 2147483647 h 56"/>
              <a:gd name="T14" fmla="*/ 2147483647 w 70"/>
              <a:gd name="T15" fmla="*/ 2147483647 h 56"/>
              <a:gd name="T16" fmla="*/ 2147483647 w 70"/>
              <a:gd name="T17" fmla="*/ 2147483647 h 56"/>
              <a:gd name="T18" fmla="*/ 2147483647 w 70"/>
              <a:gd name="T19" fmla="*/ 2147483647 h 56"/>
              <a:gd name="T20" fmla="*/ 2147483647 w 70"/>
              <a:gd name="T21" fmla="*/ 2147483647 h 56"/>
              <a:gd name="T22" fmla="*/ 2147483647 w 70"/>
              <a:gd name="T23" fmla="*/ 2147483647 h 56"/>
              <a:gd name="T24" fmla="*/ 2147483647 w 70"/>
              <a:gd name="T25" fmla="*/ 2147483647 h 56"/>
              <a:gd name="T26" fmla="*/ 2147483647 w 70"/>
              <a:gd name="T27" fmla="*/ 2147483647 h 56"/>
              <a:gd name="T28" fmla="*/ 2147483647 w 70"/>
              <a:gd name="T29" fmla="*/ 2147483647 h 56"/>
              <a:gd name="T30" fmla="*/ 2147483647 w 70"/>
              <a:gd name="T31" fmla="*/ 2147483647 h 56"/>
              <a:gd name="T32" fmla="*/ 2147483647 w 70"/>
              <a:gd name="T33" fmla="*/ 2147483647 h 56"/>
              <a:gd name="T34" fmla="*/ 2147483647 w 70"/>
              <a:gd name="T35" fmla="*/ 2147483647 h 56"/>
              <a:gd name="T36" fmla="*/ 2147483647 w 70"/>
              <a:gd name="T37" fmla="*/ 2147483647 h 56"/>
              <a:gd name="T38" fmla="*/ 2147483647 w 70"/>
              <a:gd name="T39" fmla="*/ 2147483647 h 56"/>
              <a:gd name="T40" fmla="*/ 2147483647 w 70"/>
              <a:gd name="T41" fmla="*/ 2147483647 h 56"/>
              <a:gd name="T42" fmla="*/ 2147483647 w 70"/>
              <a:gd name="T43" fmla="*/ 2147483647 h 56"/>
              <a:gd name="T44" fmla="*/ 2147483647 w 70"/>
              <a:gd name="T45" fmla="*/ 2147483647 h 56"/>
              <a:gd name="T46" fmla="*/ 2147483647 w 70"/>
              <a:gd name="T47" fmla="*/ 2147483647 h 56"/>
              <a:gd name="T48" fmla="*/ 2147483647 w 70"/>
              <a:gd name="T49" fmla="*/ 2147483647 h 56"/>
              <a:gd name="T50" fmla="*/ 2147483647 w 70"/>
              <a:gd name="T51" fmla="*/ 2147483647 h 56"/>
              <a:gd name="T52" fmla="*/ 2147483647 w 70"/>
              <a:gd name="T53" fmla="*/ 2147483647 h 56"/>
              <a:gd name="T54" fmla="*/ 2147483647 w 70"/>
              <a:gd name="T55" fmla="*/ 2147483647 h 56"/>
              <a:gd name="T56" fmla="*/ 2147483647 w 70"/>
              <a:gd name="T57" fmla="*/ 2147483647 h 56"/>
              <a:gd name="T58" fmla="*/ 2147483647 w 70"/>
              <a:gd name="T59" fmla="*/ 0 h 56"/>
              <a:gd name="T60" fmla="*/ 2147483647 w 70"/>
              <a:gd name="T61" fmla="*/ 2147483647 h 56"/>
              <a:gd name="T62" fmla="*/ 2147483647 w 70"/>
              <a:gd name="T63" fmla="*/ 2147483647 h 56"/>
              <a:gd name="T64" fmla="*/ 2147483647 w 70"/>
              <a:gd name="T65" fmla="*/ 2147483647 h 5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70"/>
              <a:gd name="T100" fmla="*/ 0 h 56"/>
              <a:gd name="T101" fmla="*/ 70 w 70"/>
              <a:gd name="T102" fmla="*/ 56 h 5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70" h="56">
                <a:moveTo>
                  <a:pt x="6" y="14"/>
                </a:moveTo>
                <a:lnTo>
                  <a:pt x="3" y="17"/>
                </a:lnTo>
                <a:lnTo>
                  <a:pt x="2" y="20"/>
                </a:lnTo>
                <a:lnTo>
                  <a:pt x="2" y="25"/>
                </a:lnTo>
                <a:lnTo>
                  <a:pt x="0" y="28"/>
                </a:lnTo>
                <a:lnTo>
                  <a:pt x="0" y="31"/>
                </a:lnTo>
                <a:lnTo>
                  <a:pt x="2" y="34"/>
                </a:lnTo>
                <a:lnTo>
                  <a:pt x="3" y="38"/>
                </a:lnTo>
                <a:lnTo>
                  <a:pt x="5" y="40"/>
                </a:lnTo>
                <a:lnTo>
                  <a:pt x="8" y="44"/>
                </a:lnTo>
                <a:lnTo>
                  <a:pt x="12" y="47"/>
                </a:lnTo>
                <a:lnTo>
                  <a:pt x="17" y="49"/>
                </a:lnTo>
                <a:lnTo>
                  <a:pt x="21" y="49"/>
                </a:lnTo>
                <a:lnTo>
                  <a:pt x="27" y="50"/>
                </a:lnTo>
                <a:lnTo>
                  <a:pt x="31" y="50"/>
                </a:lnTo>
                <a:lnTo>
                  <a:pt x="37" y="50"/>
                </a:lnTo>
                <a:lnTo>
                  <a:pt x="43" y="50"/>
                </a:lnTo>
                <a:lnTo>
                  <a:pt x="45" y="50"/>
                </a:lnTo>
                <a:lnTo>
                  <a:pt x="46" y="50"/>
                </a:lnTo>
                <a:lnTo>
                  <a:pt x="46" y="51"/>
                </a:lnTo>
                <a:lnTo>
                  <a:pt x="48" y="53"/>
                </a:lnTo>
                <a:lnTo>
                  <a:pt x="49" y="53"/>
                </a:lnTo>
                <a:lnTo>
                  <a:pt x="51" y="54"/>
                </a:lnTo>
                <a:lnTo>
                  <a:pt x="52" y="54"/>
                </a:lnTo>
                <a:lnTo>
                  <a:pt x="54" y="54"/>
                </a:lnTo>
                <a:lnTo>
                  <a:pt x="57" y="56"/>
                </a:lnTo>
                <a:lnTo>
                  <a:pt x="60" y="54"/>
                </a:lnTo>
                <a:lnTo>
                  <a:pt x="62" y="54"/>
                </a:lnTo>
                <a:lnTo>
                  <a:pt x="65" y="53"/>
                </a:lnTo>
                <a:lnTo>
                  <a:pt x="67" y="51"/>
                </a:lnTo>
                <a:lnTo>
                  <a:pt x="68" y="49"/>
                </a:lnTo>
                <a:lnTo>
                  <a:pt x="70" y="46"/>
                </a:lnTo>
                <a:lnTo>
                  <a:pt x="70" y="43"/>
                </a:lnTo>
                <a:lnTo>
                  <a:pt x="68" y="43"/>
                </a:lnTo>
                <a:lnTo>
                  <a:pt x="68" y="41"/>
                </a:lnTo>
                <a:lnTo>
                  <a:pt x="68" y="40"/>
                </a:lnTo>
                <a:lnTo>
                  <a:pt x="67" y="38"/>
                </a:lnTo>
                <a:lnTo>
                  <a:pt x="65" y="35"/>
                </a:lnTo>
                <a:lnTo>
                  <a:pt x="62" y="32"/>
                </a:lnTo>
                <a:lnTo>
                  <a:pt x="61" y="31"/>
                </a:lnTo>
                <a:lnTo>
                  <a:pt x="58" y="29"/>
                </a:lnTo>
                <a:lnTo>
                  <a:pt x="55" y="26"/>
                </a:lnTo>
                <a:lnTo>
                  <a:pt x="52" y="25"/>
                </a:lnTo>
                <a:lnTo>
                  <a:pt x="49" y="23"/>
                </a:lnTo>
                <a:lnTo>
                  <a:pt x="46" y="20"/>
                </a:lnTo>
                <a:lnTo>
                  <a:pt x="45" y="19"/>
                </a:lnTo>
                <a:lnTo>
                  <a:pt x="43" y="16"/>
                </a:lnTo>
                <a:lnTo>
                  <a:pt x="43" y="14"/>
                </a:lnTo>
                <a:lnTo>
                  <a:pt x="42" y="11"/>
                </a:lnTo>
                <a:lnTo>
                  <a:pt x="40" y="10"/>
                </a:lnTo>
                <a:lnTo>
                  <a:pt x="40" y="7"/>
                </a:lnTo>
                <a:lnTo>
                  <a:pt x="39" y="6"/>
                </a:lnTo>
                <a:lnTo>
                  <a:pt x="36" y="4"/>
                </a:lnTo>
                <a:lnTo>
                  <a:pt x="33" y="1"/>
                </a:lnTo>
                <a:lnTo>
                  <a:pt x="30" y="0"/>
                </a:lnTo>
                <a:lnTo>
                  <a:pt x="27" y="0"/>
                </a:lnTo>
                <a:lnTo>
                  <a:pt x="23" y="1"/>
                </a:lnTo>
                <a:lnTo>
                  <a:pt x="20" y="3"/>
                </a:lnTo>
                <a:lnTo>
                  <a:pt x="17" y="4"/>
                </a:lnTo>
                <a:lnTo>
                  <a:pt x="15" y="7"/>
                </a:lnTo>
                <a:lnTo>
                  <a:pt x="12" y="10"/>
                </a:lnTo>
                <a:lnTo>
                  <a:pt x="6" y="14"/>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03" name="Freeform 54"/>
          <p:cNvSpPr>
            <a:spLocks/>
          </p:cNvSpPr>
          <p:nvPr/>
        </p:nvSpPr>
        <p:spPr bwMode="auto">
          <a:xfrm>
            <a:off x="6491288" y="4594225"/>
            <a:ext cx="98425" cy="88900"/>
          </a:xfrm>
          <a:custGeom>
            <a:avLst/>
            <a:gdLst>
              <a:gd name="T0" fmla="*/ 2147483647 w 70"/>
              <a:gd name="T1" fmla="*/ 2147483647 h 56"/>
              <a:gd name="T2" fmla="*/ 2147483647 w 70"/>
              <a:gd name="T3" fmla="*/ 2147483647 h 56"/>
              <a:gd name="T4" fmla="*/ 0 w 70"/>
              <a:gd name="T5" fmla="*/ 2147483647 h 56"/>
              <a:gd name="T6" fmla="*/ 2147483647 w 70"/>
              <a:gd name="T7" fmla="*/ 2147483647 h 56"/>
              <a:gd name="T8" fmla="*/ 2147483647 w 70"/>
              <a:gd name="T9" fmla="*/ 2147483647 h 56"/>
              <a:gd name="T10" fmla="*/ 2147483647 w 70"/>
              <a:gd name="T11" fmla="*/ 2147483647 h 56"/>
              <a:gd name="T12" fmla="*/ 2147483647 w 70"/>
              <a:gd name="T13" fmla="*/ 2147483647 h 56"/>
              <a:gd name="T14" fmla="*/ 2147483647 w 70"/>
              <a:gd name="T15" fmla="*/ 2147483647 h 56"/>
              <a:gd name="T16" fmla="*/ 2147483647 w 70"/>
              <a:gd name="T17" fmla="*/ 2147483647 h 56"/>
              <a:gd name="T18" fmla="*/ 2147483647 w 70"/>
              <a:gd name="T19" fmla="*/ 2147483647 h 56"/>
              <a:gd name="T20" fmla="*/ 2147483647 w 70"/>
              <a:gd name="T21" fmla="*/ 2147483647 h 56"/>
              <a:gd name="T22" fmla="*/ 2147483647 w 70"/>
              <a:gd name="T23" fmla="*/ 2147483647 h 56"/>
              <a:gd name="T24" fmla="*/ 2147483647 w 70"/>
              <a:gd name="T25" fmla="*/ 2147483647 h 56"/>
              <a:gd name="T26" fmla="*/ 2147483647 w 70"/>
              <a:gd name="T27" fmla="*/ 2147483647 h 56"/>
              <a:gd name="T28" fmla="*/ 2147483647 w 70"/>
              <a:gd name="T29" fmla="*/ 2147483647 h 56"/>
              <a:gd name="T30" fmla="*/ 2147483647 w 70"/>
              <a:gd name="T31" fmla="*/ 2147483647 h 56"/>
              <a:gd name="T32" fmla="*/ 2147483647 w 70"/>
              <a:gd name="T33" fmla="*/ 2147483647 h 56"/>
              <a:gd name="T34" fmla="*/ 2147483647 w 70"/>
              <a:gd name="T35" fmla="*/ 2147483647 h 56"/>
              <a:gd name="T36" fmla="*/ 2147483647 w 70"/>
              <a:gd name="T37" fmla="*/ 2147483647 h 56"/>
              <a:gd name="T38" fmla="*/ 2147483647 w 70"/>
              <a:gd name="T39" fmla="*/ 2147483647 h 56"/>
              <a:gd name="T40" fmla="*/ 2147483647 w 70"/>
              <a:gd name="T41" fmla="*/ 2147483647 h 56"/>
              <a:gd name="T42" fmla="*/ 2147483647 w 70"/>
              <a:gd name="T43" fmla="*/ 2147483647 h 56"/>
              <a:gd name="T44" fmla="*/ 2147483647 w 70"/>
              <a:gd name="T45" fmla="*/ 2147483647 h 56"/>
              <a:gd name="T46" fmla="*/ 2147483647 w 70"/>
              <a:gd name="T47" fmla="*/ 2147483647 h 56"/>
              <a:gd name="T48" fmla="*/ 2147483647 w 70"/>
              <a:gd name="T49" fmla="*/ 2147483647 h 56"/>
              <a:gd name="T50" fmla="*/ 2147483647 w 70"/>
              <a:gd name="T51" fmla="*/ 2147483647 h 56"/>
              <a:gd name="T52" fmla="*/ 2147483647 w 70"/>
              <a:gd name="T53" fmla="*/ 2147483647 h 56"/>
              <a:gd name="T54" fmla="*/ 2147483647 w 70"/>
              <a:gd name="T55" fmla="*/ 2147483647 h 56"/>
              <a:gd name="T56" fmla="*/ 2147483647 w 70"/>
              <a:gd name="T57" fmla="*/ 2147483647 h 56"/>
              <a:gd name="T58" fmla="*/ 2147483647 w 70"/>
              <a:gd name="T59" fmla="*/ 0 h 56"/>
              <a:gd name="T60" fmla="*/ 2147483647 w 70"/>
              <a:gd name="T61" fmla="*/ 2147483647 h 56"/>
              <a:gd name="T62" fmla="*/ 2147483647 w 70"/>
              <a:gd name="T63" fmla="*/ 2147483647 h 56"/>
              <a:gd name="T64" fmla="*/ 2147483647 w 70"/>
              <a:gd name="T65" fmla="*/ 2147483647 h 5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70"/>
              <a:gd name="T100" fmla="*/ 0 h 56"/>
              <a:gd name="T101" fmla="*/ 70 w 70"/>
              <a:gd name="T102" fmla="*/ 56 h 5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70" h="56">
                <a:moveTo>
                  <a:pt x="6" y="14"/>
                </a:moveTo>
                <a:lnTo>
                  <a:pt x="3" y="17"/>
                </a:lnTo>
                <a:lnTo>
                  <a:pt x="2" y="20"/>
                </a:lnTo>
                <a:lnTo>
                  <a:pt x="2" y="25"/>
                </a:lnTo>
                <a:lnTo>
                  <a:pt x="0" y="28"/>
                </a:lnTo>
                <a:lnTo>
                  <a:pt x="0" y="31"/>
                </a:lnTo>
                <a:lnTo>
                  <a:pt x="2" y="34"/>
                </a:lnTo>
                <a:lnTo>
                  <a:pt x="3" y="38"/>
                </a:lnTo>
                <a:lnTo>
                  <a:pt x="5" y="40"/>
                </a:lnTo>
                <a:lnTo>
                  <a:pt x="8" y="44"/>
                </a:lnTo>
                <a:lnTo>
                  <a:pt x="12" y="47"/>
                </a:lnTo>
                <a:lnTo>
                  <a:pt x="17" y="49"/>
                </a:lnTo>
                <a:lnTo>
                  <a:pt x="21" y="49"/>
                </a:lnTo>
                <a:lnTo>
                  <a:pt x="27" y="50"/>
                </a:lnTo>
                <a:lnTo>
                  <a:pt x="31" y="50"/>
                </a:lnTo>
                <a:lnTo>
                  <a:pt x="37" y="50"/>
                </a:lnTo>
                <a:lnTo>
                  <a:pt x="43" y="50"/>
                </a:lnTo>
                <a:lnTo>
                  <a:pt x="45" y="50"/>
                </a:lnTo>
                <a:lnTo>
                  <a:pt x="46" y="50"/>
                </a:lnTo>
                <a:lnTo>
                  <a:pt x="46" y="51"/>
                </a:lnTo>
                <a:lnTo>
                  <a:pt x="48" y="53"/>
                </a:lnTo>
                <a:lnTo>
                  <a:pt x="49" y="53"/>
                </a:lnTo>
                <a:lnTo>
                  <a:pt x="51" y="54"/>
                </a:lnTo>
                <a:lnTo>
                  <a:pt x="52" y="54"/>
                </a:lnTo>
                <a:lnTo>
                  <a:pt x="54" y="54"/>
                </a:lnTo>
                <a:lnTo>
                  <a:pt x="57" y="56"/>
                </a:lnTo>
                <a:lnTo>
                  <a:pt x="60" y="54"/>
                </a:lnTo>
                <a:lnTo>
                  <a:pt x="62" y="54"/>
                </a:lnTo>
                <a:lnTo>
                  <a:pt x="65" y="53"/>
                </a:lnTo>
                <a:lnTo>
                  <a:pt x="67" y="51"/>
                </a:lnTo>
                <a:lnTo>
                  <a:pt x="68" y="49"/>
                </a:lnTo>
                <a:lnTo>
                  <a:pt x="70" y="46"/>
                </a:lnTo>
                <a:lnTo>
                  <a:pt x="70" y="43"/>
                </a:lnTo>
                <a:lnTo>
                  <a:pt x="68" y="43"/>
                </a:lnTo>
                <a:lnTo>
                  <a:pt x="68" y="41"/>
                </a:lnTo>
                <a:lnTo>
                  <a:pt x="68" y="40"/>
                </a:lnTo>
                <a:lnTo>
                  <a:pt x="67" y="38"/>
                </a:lnTo>
                <a:lnTo>
                  <a:pt x="65" y="35"/>
                </a:lnTo>
                <a:lnTo>
                  <a:pt x="62" y="32"/>
                </a:lnTo>
                <a:lnTo>
                  <a:pt x="61" y="31"/>
                </a:lnTo>
                <a:lnTo>
                  <a:pt x="58" y="29"/>
                </a:lnTo>
                <a:lnTo>
                  <a:pt x="55" y="26"/>
                </a:lnTo>
                <a:lnTo>
                  <a:pt x="52" y="25"/>
                </a:lnTo>
                <a:lnTo>
                  <a:pt x="49" y="23"/>
                </a:lnTo>
                <a:lnTo>
                  <a:pt x="46" y="20"/>
                </a:lnTo>
                <a:lnTo>
                  <a:pt x="45" y="19"/>
                </a:lnTo>
                <a:lnTo>
                  <a:pt x="43" y="16"/>
                </a:lnTo>
                <a:lnTo>
                  <a:pt x="43" y="14"/>
                </a:lnTo>
                <a:lnTo>
                  <a:pt x="42" y="11"/>
                </a:lnTo>
                <a:lnTo>
                  <a:pt x="40" y="10"/>
                </a:lnTo>
                <a:lnTo>
                  <a:pt x="40" y="7"/>
                </a:lnTo>
                <a:lnTo>
                  <a:pt x="39" y="6"/>
                </a:lnTo>
                <a:lnTo>
                  <a:pt x="36" y="4"/>
                </a:lnTo>
                <a:lnTo>
                  <a:pt x="33" y="1"/>
                </a:lnTo>
                <a:lnTo>
                  <a:pt x="30" y="0"/>
                </a:lnTo>
                <a:lnTo>
                  <a:pt x="27" y="0"/>
                </a:lnTo>
                <a:lnTo>
                  <a:pt x="23" y="1"/>
                </a:lnTo>
                <a:lnTo>
                  <a:pt x="20" y="3"/>
                </a:lnTo>
                <a:lnTo>
                  <a:pt x="17" y="4"/>
                </a:lnTo>
                <a:lnTo>
                  <a:pt x="15" y="7"/>
                </a:lnTo>
                <a:lnTo>
                  <a:pt x="12" y="10"/>
                </a:lnTo>
                <a:lnTo>
                  <a:pt x="6" y="14"/>
                </a:lnTo>
              </a:path>
            </a:pathLst>
          </a:custGeom>
          <a:solidFill>
            <a:srgbClr val="FFFF00"/>
          </a:solidFill>
          <a:ln w="4763">
            <a:solidFill>
              <a:srgbClr val="990000"/>
            </a:solidFill>
            <a:round/>
            <a:headEnd/>
            <a:tailEnd/>
          </a:ln>
        </p:spPr>
        <p:txBody>
          <a:bodyPr/>
          <a:lstStyle/>
          <a:p>
            <a:endParaRPr lang="en-US"/>
          </a:p>
        </p:txBody>
      </p:sp>
      <p:sp>
        <p:nvSpPr>
          <p:cNvPr id="53304" name="Freeform 55"/>
          <p:cNvSpPr>
            <a:spLocks/>
          </p:cNvSpPr>
          <p:nvPr/>
        </p:nvSpPr>
        <p:spPr bwMode="auto">
          <a:xfrm>
            <a:off x="6507163" y="4541838"/>
            <a:ext cx="47625" cy="44450"/>
          </a:xfrm>
          <a:custGeom>
            <a:avLst/>
            <a:gdLst>
              <a:gd name="T0" fmla="*/ 2147483647 w 34"/>
              <a:gd name="T1" fmla="*/ 2147483647 h 28"/>
              <a:gd name="T2" fmla="*/ 2147483647 w 34"/>
              <a:gd name="T3" fmla="*/ 2147483647 h 28"/>
              <a:gd name="T4" fmla="*/ 2147483647 w 34"/>
              <a:gd name="T5" fmla="*/ 2147483647 h 28"/>
              <a:gd name="T6" fmla="*/ 2147483647 w 34"/>
              <a:gd name="T7" fmla="*/ 2147483647 h 28"/>
              <a:gd name="T8" fmla="*/ 2147483647 w 34"/>
              <a:gd name="T9" fmla="*/ 2147483647 h 28"/>
              <a:gd name="T10" fmla="*/ 0 w 34"/>
              <a:gd name="T11" fmla="*/ 2147483647 h 28"/>
              <a:gd name="T12" fmla="*/ 0 w 34"/>
              <a:gd name="T13" fmla="*/ 2147483647 h 28"/>
              <a:gd name="T14" fmla="*/ 0 w 34"/>
              <a:gd name="T15" fmla="*/ 2147483647 h 28"/>
              <a:gd name="T16" fmla="*/ 0 w 34"/>
              <a:gd name="T17" fmla="*/ 2147483647 h 28"/>
              <a:gd name="T18" fmla="*/ 0 w 34"/>
              <a:gd name="T19" fmla="*/ 2147483647 h 28"/>
              <a:gd name="T20" fmla="*/ 2147483647 w 34"/>
              <a:gd name="T21" fmla="*/ 2147483647 h 28"/>
              <a:gd name="T22" fmla="*/ 2147483647 w 34"/>
              <a:gd name="T23" fmla="*/ 2147483647 h 28"/>
              <a:gd name="T24" fmla="*/ 2147483647 w 34"/>
              <a:gd name="T25" fmla="*/ 2147483647 h 28"/>
              <a:gd name="T26" fmla="*/ 2147483647 w 34"/>
              <a:gd name="T27" fmla="*/ 2147483647 h 28"/>
              <a:gd name="T28" fmla="*/ 2147483647 w 34"/>
              <a:gd name="T29" fmla="*/ 2147483647 h 28"/>
              <a:gd name="T30" fmla="*/ 2147483647 w 34"/>
              <a:gd name="T31" fmla="*/ 2147483647 h 28"/>
              <a:gd name="T32" fmla="*/ 2147483647 w 34"/>
              <a:gd name="T33" fmla="*/ 2147483647 h 28"/>
              <a:gd name="T34" fmla="*/ 2147483647 w 34"/>
              <a:gd name="T35" fmla="*/ 2147483647 h 28"/>
              <a:gd name="T36" fmla="*/ 2147483647 w 34"/>
              <a:gd name="T37" fmla="*/ 2147483647 h 28"/>
              <a:gd name="T38" fmla="*/ 2147483647 w 34"/>
              <a:gd name="T39" fmla="*/ 2147483647 h 28"/>
              <a:gd name="T40" fmla="*/ 2147483647 w 34"/>
              <a:gd name="T41" fmla="*/ 2147483647 h 28"/>
              <a:gd name="T42" fmla="*/ 2147483647 w 34"/>
              <a:gd name="T43" fmla="*/ 2147483647 h 28"/>
              <a:gd name="T44" fmla="*/ 2147483647 w 34"/>
              <a:gd name="T45" fmla="*/ 2147483647 h 28"/>
              <a:gd name="T46" fmla="*/ 2147483647 w 34"/>
              <a:gd name="T47" fmla="*/ 2147483647 h 28"/>
              <a:gd name="T48" fmla="*/ 2147483647 w 34"/>
              <a:gd name="T49" fmla="*/ 2147483647 h 28"/>
              <a:gd name="T50" fmla="*/ 2147483647 w 34"/>
              <a:gd name="T51" fmla="*/ 2147483647 h 28"/>
              <a:gd name="T52" fmla="*/ 2147483647 w 34"/>
              <a:gd name="T53" fmla="*/ 2147483647 h 28"/>
              <a:gd name="T54" fmla="*/ 2147483647 w 34"/>
              <a:gd name="T55" fmla="*/ 2147483647 h 28"/>
              <a:gd name="T56" fmla="*/ 2147483647 w 34"/>
              <a:gd name="T57" fmla="*/ 2147483647 h 28"/>
              <a:gd name="T58" fmla="*/ 2147483647 w 34"/>
              <a:gd name="T59" fmla="*/ 2147483647 h 28"/>
              <a:gd name="T60" fmla="*/ 2147483647 w 34"/>
              <a:gd name="T61" fmla="*/ 2147483647 h 28"/>
              <a:gd name="T62" fmla="*/ 2147483647 w 34"/>
              <a:gd name="T63" fmla="*/ 2147483647 h 28"/>
              <a:gd name="T64" fmla="*/ 2147483647 w 34"/>
              <a:gd name="T65" fmla="*/ 2147483647 h 28"/>
              <a:gd name="T66" fmla="*/ 2147483647 w 34"/>
              <a:gd name="T67" fmla="*/ 2147483647 h 28"/>
              <a:gd name="T68" fmla="*/ 2147483647 w 34"/>
              <a:gd name="T69" fmla="*/ 2147483647 h 28"/>
              <a:gd name="T70" fmla="*/ 2147483647 w 34"/>
              <a:gd name="T71" fmla="*/ 2147483647 h 28"/>
              <a:gd name="T72" fmla="*/ 2147483647 w 34"/>
              <a:gd name="T73" fmla="*/ 2147483647 h 28"/>
              <a:gd name="T74" fmla="*/ 2147483647 w 34"/>
              <a:gd name="T75" fmla="*/ 2147483647 h 28"/>
              <a:gd name="T76" fmla="*/ 2147483647 w 34"/>
              <a:gd name="T77" fmla="*/ 2147483647 h 28"/>
              <a:gd name="T78" fmla="*/ 2147483647 w 34"/>
              <a:gd name="T79" fmla="*/ 2147483647 h 28"/>
              <a:gd name="T80" fmla="*/ 2147483647 w 34"/>
              <a:gd name="T81" fmla="*/ 2147483647 h 28"/>
              <a:gd name="T82" fmla="*/ 2147483647 w 34"/>
              <a:gd name="T83" fmla="*/ 0 h 28"/>
              <a:gd name="T84" fmla="*/ 2147483647 w 34"/>
              <a:gd name="T85" fmla="*/ 0 h 28"/>
              <a:gd name="T86" fmla="*/ 2147483647 w 34"/>
              <a:gd name="T87" fmla="*/ 2147483647 h 28"/>
              <a:gd name="T88" fmla="*/ 2147483647 w 34"/>
              <a:gd name="T89" fmla="*/ 2147483647 h 28"/>
              <a:gd name="T90" fmla="*/ 2147483647 w 34"/>
              <a:gd name="T91" fmla="*/ 2147483647 h 28"/>
              <a:gd name="T92" fmla="*/ 2147483647 w 34"/>
              <a:gd name="T93" fmla="*/ 2147483647 h 28"/>
              <a:gd name="T94" fmla="*/ 2147483647 w 34"/>
              <a:gd name="T95" fmla="*/ 2147483647 h 28"/>
              <a:gd name="T96" fmla="*/ 2147483647 w 34"/>
              <a:gd name="T97" fmla="*/ 2147483647 h 28"/>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34"/>
              <a:gd name="T148" fmla="*/ 0 h 28"/>
              <a:gd name="T149" fmla="*/ 34 w 34"/>
              <a:gd name="T150" fmla="*/ 28 h 28"/>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34" h="28">
                <a:moveTo>
                  <a:pt x="9" y="6"/>
                </a:moveTo>
                <a:lnTo>
                  <a:pt x="7" y="9"/>
                </a:lnTo>
                <a:lnTo>
                  <a:pt x="4" y="10"/>
                </a:lnTo>
                <a:lnTo>
                  <a:pt x="3" y="13"/>
                </a:lnTo>
                <a:lnTo>
                  <a:pt x="1" y="16"/>
                </a:lnTo>
                <a:lnTo>
                  <a:pt x="0" y="19"/>
                </a:lnTo>
                <a:lnTo>
                  <a:pt x="0" y="21"/>
                </a:lnTo>
                <a:lnTo>
                  <a:pt x="0" y="24"/>
                </a:lnTo>
                <a:lnTo>
                  <a:pt x="0" y="27"/>
                </a:lnTo>
                <a:lnTo>
                  <a:pt x="0" y="28"/>
                </a:lnTo>
                <a:lnTo>
                  <a:pt x="1" y="28"/>
                </a:lnTo>
                <a:lnTo>
                  <a:pt x="3" y="28"/>
                </a:lnTo>
                <a:lnTo>
                  <a:pt x="4" y="28"/>
                </a:lnTo>
                <a:lnTo>
                  <a:pt x="6" y="28"/>
                </a:lnTo>
                <a:lnTo>
                  <a:pt x="9" y="28"/>
                </a:lnTo>
                <a:lnTo>
                  <a:pt x="10" y="28"/>
                </a:lnTo>
                <a:lnTo>
                  <a:pt x="12" y="28"/>
                </a:lnTo>
                <a:lnTo>
                  <a:pt x="13" y="27"/>
                </a:lnTo>
                <a:lnTo>
                  <a:pt x="15" y="27"/>
                </a:lnTo>
                <a:lnTo>
                  <a:pt x="17" y="27"/>
                </a:lnTo>
                <a:lnTo>
                  <a:pt x="19" y="27"/>
                </a:lnTo>
                <a:lnTo>
                  <a:pt x="20" y="28"/>
                </a:lnTo>
                <a:lnTo>
                  <a:pt x="22" y="28"/>
                </a:lnTo>
                <a:lnTo>
                  <a:pt x="25" y="28"/>
                </a:lnTo>
                <a:lnTo>
                  <a:pt x="26" y="28"/>
                </a:lnTo>
                <a:lnTo>
                  <a:pt x="28" y="28"/>
                </a:lnTo>
                <a:lnTo>
                  <a:pt x="29" y="28"/>
                </a:lnTo>
                <a:lnTo>
                  <a:pt x="31" y="27"/>
                </a:lnTo>
                <a:lnTo>
                  <a:pt x="32" y="27"/>
                </a:lnTo>
                <a:lnTo>
                  <a:pt x="34" y="22"/>
                </a:lnTo>
                <a:lnTo>
                  <a:pt x="34" y="18"/>
                </a:lnTo>
                <a:lnTo>
                  <a:pt x="32" y="15"/>
                </a:lnTo>
                <a:lnTo>
                  <a:pt x="31" y="10"/>
                </a:lnTo>
                <a:lnTo>
                  <a:pt x="29" y="7"/>
                </a:lnTo>
                <a:lnTo>
                  <a:pt x="26" y="5"/>
                </a:lnTo>
                <a:lnTo>
                  <a:pt x="23" y="3"/>
                </a:lnTo>
                <a:lnTo>
                  <a:pt x="20" y="2"/>
                </a:lnTo>
                <a:lnTo>
                  <a:pt x="19" y="0"/>
                </a:lnTo>
                <a:lnTo>
                  <a:pt x="17" y="0"/>
                </a:lnTo>
                <a:lnTo>
                  <a:pt x="16" y="2"/>
                </a:lnTo>
                <a:lnTo>
                  <a:pt x="15" y="2"/>
                </a:lnTo>
                <a:lnTo>
                  <a:pt x="13" y="3"/>
                </a:lnTo>
                <a:lnTo>
                  <a:pt x="12" y="3"/>
                </a:lnTo>
                <a:lnTo>
                  <a:pt x="10" y="5"/>
                </a:lnTo>
                <a:lnTo>
                  <a:pt x="9" y="6"/>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05" name="Freeform 56"/>
          <p:cNvSpPr>
            <a:spLocks/>
          </p:cNvSpPr>
          <p:nvPr/>
        </p:nvSpPr>
        <p:spPr bwMode="auto">
          <a:xfrm>
            <a:off x="6588125" y="4582958"/>
            <a:ext cx="47625" cy="44450"/>
          </a:xfrm>
          <a:custGeom>
            <a:avLst/>
            <a:gdLst>
              <a:gd name="T0" fmla="*/ 2147483647 w 34"/>
              <a:gd name="T1" fmla="*/ 2147483647 h 28"/>
              <a:gd name="T2" fmla="*/ 2147483647 w 34"/>
              <a:gd name="T3" fmla="*/ 2147483647 h 28"/>
              <a:gd name="T4" fmla="*/ 2147483647 w 34"/>
              <a:gd name="T5" fmla="*/ 2147483647 h 28"/>
              <a:gd name="T6" fmla="*/ 2147483647 w 34"/>
              <a:gd name="T7" fmla="*/ 2147483647 h 28"/>
              <a:gd name="T8" fmla="*/ 2147483647 w 34"/>
              <a:gd name="T9" fmla="*/ 2147483647 h 28"/>
              <a:gd name="T10" fmla="*/ 0 w 34"/>
              <a:gd name="T11" fmla="*/ 2147483647 h 28"/>
              <a:gd name="T12" fmla="*/ 0 w 34"/>
              <a:gd name="T13" fmla="*/ 2147483647 h 28"/>
              <a:gd name="T14" fmla="*/ 0 w 34"/>
              <a:gd name="T15" fmla="*/ 2147483647 h 28"/>
              <a:gd name="T16" fmla="*/ 0 w 34"/>
              <a:gd name="T17" fmla="*/ 2147483647 h 28"/>
              <a:gd name="T18" fmla="*/ 0 w 34"/>
              <a:gd name="T19" fmla="*/ 2147483647 h 28"/>
              <a:gd name="T20" fmla="*/ 2147483647 w 34"/>
              <a:gd name="T21" fmla="*/ 2147483647 h 28"/>
              <a:gd name="T22" fmla="*/ 2147483647 w 34"/>
              <a:gd name="T23" fmla="*/ 2147483647 h 28"/>
              <a:gd name="T24" fmla="*/ 2147483647 w 34"/>
              <a:gd name="T25" fmla="*/ 2147483647 h 28"/>
              <a:gd name="T26" fmla="*/ 2147483647 w 34"/>
              <a:gd name="T27" fmla="*/ 2147483647 h 28"/>
              <a:gd name="T28" fmla="*/ 2147483647 w 34"/>
              <a:gd name="T29" fmla="*/ 2147483647 h 28"/>
              <a:gd name="T30" fmla="*/ 2147483647 w 34"/>
              <a:gd name="T31" fmla="*/ 2147483647 h 28"/>
              <a:gd name="T32" fmla="*/ 2147483647 w 34"/>
              <a:gd name="T33" fmla="*/ 2147483647 h 28"/>
              <a:gd name="T34" fmla="*/ 2147483647 w 34"/>
              <a:gd name="T35" fmla="*/ 2147483647 h 28"/>
              <a:gd name="T36" fmla="*/ 2147483647 w 34"/>
              <a:gd name="T37" fmla="*/ 2147483647 h 28"/>
              <a:gd name="T38" fmla="*/ 2147483647 w 34"/>
              <a:gd name="T39" fmla="*/ 2147483647 h 28"/>
              <a:gd name="T40" fmla="*/ 2147483647 w 34"/>
              <a:gd name="T41" fmla="*/ 2147483647 h 28"/>
              <a:gd name="T42" fmla="*/ 2147483647 w 34"/>
              <a:gd name="T43" fmla="*/ 2147483647 h 28"/>
              <a:gd name="T44" fmla="*/ 2147483647 w 34"/>
              <a:gd name="T45" fmla="*/ 2147483647 h 28"/>
              <a:gd name="T46" fmla="*/ 2147483647 w 34"/>
              <a:gd name="T47" fmla="*/ 2147483647 h 28"/>
              <a:gd name="T48" fmla="*/ 2147483647 w 34"/>
              <a:gd name="T49" fmla="*/ 2147483647 h 28"/>
              <a:gd name="T50" fmla="*/ 2147483647 w 34"/>
              <a:gd name="T51" fmla="*/ 2147483647 h 28"/>
              <a:gd name="T52" fmla="*/ 2147483647 w 34"/>
              <a:gd name="T53" fmla="*/ 2147483647 h 28"/>
              <a:gd name="T54" fmla="*/ 2147483647 w 34"/>
              <a:gd name="T55" fmla="*/ 2147483647 h 28"/>
              <a:gd name="T56" fmla="*/ 2147483647 w 34"/>
              <a:gd name="T57" fmla="*/ 2147483647 h 28"/>
              <a:gd name="T58" fmla="*/ 2147483647 w 34"/>
              <a:gd name="T59" fmla="*/ 2147483647 h 28"/>
              <a:gd name="T60" fmla="*/ 2147483647 w 34"/>
              <a:gd name="T61" fmla="*/ 2147483647 h 28"/>
              <a:gd name="T62" fmla="*/ 2147483647 w 34"/>
              <a:gd name="T63" fmla="*/ 2147483647 h 28"/>
              <a:gd name="T64" fmla="*/ 2147483647 w 34"/>
              <a:gd name="T65" fmla="*/ 2147483647 h 28"/>
              <a:gd name="T66" fmla="*/ 2147483647 w 34"/>
              <a:gd name="T67" fmla="*/ 2147483647 h 28"/>
              <a:gd name="T68" fmla="*/ 2147483647 w 34"/>
              <a:gd name="T69" fmla="*/ 2147483647 h 28"/>
              <a:gd name="T70" fmla="*/ 2147483647 w 34"/>
              <a:gd name="T71" fmla="*/ 2147483647 h 28"/>
              <a:gd name="T72" fmla="*/ 2147483647 w 34"/>
              <a:gd name="T73" fmla="*/ 2147483647 h 28"/>
              <a:gd name="T74" fmla="*/ 2147483647 w 34"/>
              <a:gd name="T75" fmla="*/ 2147483647 h 28"/>
              <a:gd name="T76" fmla="*/ 2147483647 w 34"/>
              <a:gd name="T77" fmla="*/ 2147483647 h 28"/>
              <a:gd name="T78" fmla="*/ 2147483647 w 34"/>
              <a:gd name="T79" fmla="*/ 2147483647 h 28"/>
              <a:gd name="T80" fmla="*/ 2147483647 w 34"/>
              <a:gd name="T81" fmla="*/ 2147483647 h 28"/>
              <a:gd name="T82" fmla="*/ 2147483647 w 34"/>
              <a:gd name="T83" fmla="*/ 0 h 28"/>
              <a:gd name="T84" fmla="*/ 2147483647 w 34"/>
              <a:gd name="T85" fmla="*/ 0 h 28"/>
              <a:gd name="T86" fmla="*/ 2147483647 w 34"/>
              <a:gd name="T87" fmla="*/ 2147483647 h 28"/>
              <a:gd name="T88" fmla="*/ 2147483647 w 34"/>
              <a:gd name="T89" fmla="*/ 2147483647 h 28"/>
              <a:gd name="T90" fmla="*/ 2147483647 w 34"/>
              <a:gd name="T91" fmla="*/ 2147483647 h 28"/>
              <a:gd name="T92" fmla="*/ 2147483647 w 34"/>
              <a:gd name="T93" fmla="*/ 2147483647 h 28"/>
              <a:gd name="T94" fmla="*/ 2147483647 w 34"/>
              <a:gd name="T95" fmla="*/ 2147483647 h 28"/>
              <a:gd name="T96" fmla="*/ 2147483647 w 34"/>
              <a:gd name="T97" fmla="*/ 2147483647 h 28"/>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34"/>
              <a:gd name="T148" fmla="*/ 0 h 28"/>
              <a:gd name="T149" fmla="*/ 34 w 34"/>
              <a:gd name="T150" fmla="*/ 28 h 28"/>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34" h="28">
                <a:moveTo>
                  <a:pt x="9" y="6"/>
                </a:moveTo>
                <a:lnTo>
                  <a:pt x="7" y="9"/>
                </a:lnTo>
                <a:lnTo>
                  <a:pt x="4" y="10"/>
                </a:lnTo>
                <a:lnTo>
                  <a:pt x="3" y="13"/>
                </a:lnTo>
                <a:lnTo>
                  <a:pt x="1" y="16"/>
                </a:lnTo>
                <a:lnTo>
                  <a:pt x="0" y="19"/>
                </a:lnTo>
                <a:lnTo>
                  <a:pt x="0" y="21"/>
                </a:lnTo>
                <a:lnTo>
                  <a:pt x="0" y="24"/>
                </a:lnTo>
                <a:lnTo>
                  <a:pt x="0" y="27"/>
                </a:lnTo>
                <a:lnTo>
                  <a:pt x="0" y="28"/>
                </a:lnTo>
                <a:lnTo>
                  <a:pt x="1" y="28"/>
                </a:lnTo>
                <a:lnTo>
                  <a:pt x="3" y="28"/>
                </a:lnTo>
                <a:lnTo>
                  <a:pt x="4" y="28"/>
                </a:lnTo>
                <a:lnTo>
                  <a:pt x="6" y="28"/>
                </a:lnTo>
                <a:lnTo>
                  <a:pt x="9" y="28"/>
                </a:lnTo>
                <a:lnTo>
                  <a:pt x="10" y="28"/>
                </a:lnTo>
                <a:lnTo>
                  <a:pt x="12" y="28"/>
                </a:lnTo>
                <a:lnTo>
                  <a:pt x="13" y="27"/>
                </a:lnTo>
                <a:lnTo>
                  <a:pt x="15" y="27"/>
                </a:lnTo>
                <a:lnTo>
                  <a:pt x="17" y="27"/>
                </a:lnTo>
                <a:lnTo>
                  <a:pt x="19" y="27"/>
                </a:lnTo>
                <a:lnTo>
                  <a:pt x="20" y="28"/>
                </a:lnTo>
                <a:lnTo>
                  <a:pt x="22" y="28"/>
                </a:lnTo>
                <a:lnTo>
                  <a:pt x="25" y="28"/>
                </a:lnTo>
                <a:lnTo>
                  <a:pt x="26" y="28"/>
                </a:lnTo>
                <a:lnTo>
                  <a:pt x="28" y="28"/>
                </a:lnTo>
                <a:lnTo>
                  <a:pt x="29" y="28"/>
                </a:lnTo>
                <a:lnTo>
                  <a:pt x="31" y="27"/>
                </a:lnTo>
                <a:lnTo>
                  <a:pt x="32" y="27"/>
                </a:lnTo>
                <a:lnTo>
                  <a:pt x="34" y="22"/>
                </a:lnTo>
                <a:lnTo>
                  <a:pt x="34" y="18"/>
                </a:lnTo>
                <a:lnTo>
                  <a:pt x="32" y="15"/>
                </a:lnTo>
                <a:lnTo>
                  <a:pt x="31" y="10"/>
                </a:lnTo>
                <a:lnTo>
                  <a:pt x="29" y="7"/>
                </a:lnTo>
                <a:lnTo>
                  <a:pt x="26" y="5"/>
                </a:lnTo>
                <a:lnTo>
                  <a:pt x="23" y="3"/>
                </a:lnTo>
                <a:lnTo>
                  <a:pt x="20" y="2"/>
                </a:lnTo>
                <a:lnTo>
                  <a:pt x="19" y="0"/>
                </a:lnTo>
                <a:lnTo>
                  <a:pt x="17" y="0"/>
                </a:lnTo>
                <a:lnTo>
                  <a:pt x="16" y="2"/>
                </a:lnTo>
                <a:lnTo>
                  <a:pt x="15" y="2"/>
                </a:lnTo>
                <a:lnTo>
                  <a:pt x="13" y="3"/>
                </a:lnTo>
                <a:lnTo>
                  <a:pt x="12" y="3"/>
                </a:lnTo>
                <a:lnTo>
                  <a:pt x="10" y="5"/>
                </a:lnTo>
                <a:lnTo>
                  <a:pt x="9" y="6"/>
                </a:lnTo>
              </a:path>
            </a:pathLst>
          </a:custGeom>
          <a:solidFill>
            <a:srgbClr val="FFFF00"/>
          </a:solidFill>
          <a:ln w="4763">
            <a:solidFill>
              <a:srgbClr val="990000"/>
            </a:solidFill>
            <a:round/>
            <a:headEnd/>
            <a:tailEnd/>
          </a:ln>
        </p:spPr>
        <p:txBody>
          <a:bodyPr/>
          <a:lstStyle/>
          <a:p>
            <a:endParaRPr lang="en-US"/>
          </a:p>
        </p:txBody>
      </p:sp>
      <p:sp>
        <p:nvSpPr>
          <p:cNvPr id="53306" name="Freeform 57"/>
          <p:cNvSpPr>
            <a:spLocks/>
          </p:cNvSpPr>
          <p:nvPr/>
        </p:nvSpPr>
        <p:spPr bwMode="auto">
          <a:xfrm>
            <a:off x="6538913" y="4508500"/>
            <a:ext cx="80962" cy="61913"/>
          </a:xfrm>
          <a:custGeom>
            <a:avLst/>
            <a:gdLst>
              <a:gd name="T0" fmla="*/ 2147483647 w 57"/>
              <a:gd name="T1" fmla="*/ 2147483647 h 39"/>
              <a:gd name="T2" fmla="*/ 2147483647 w 57"/>
              <a:gd name="T3" fmla="*/ 2147483647 h 39"/>
              <a:gd name="T4" fmla="*/ 2147483647 w 57"/>
              <a:gd name="T5" fmla="*/ 2147483647 h 39"/>
              <a:gd name="T6" fmla="*/ 2147483647 w 57"/>
              <a:gd name="T7" fmla="*/ 2147483647 h 39"/>
              <a:gd name="T8" fmla="*/ 2147483647 w 57"/>
              <a:gd name="T9" fmla="*/ 2147483647 h 39"/>
              <a:gd name="T10" fmla="*/ 2147483647 w 57"/>
              <a:gd name="T11" fmla="*/ 2147483647 h 39"/>
              <a:gd name="T12" fmla="*/ 2147483647 w 57"/>
              <a:gd name="T13" fmla="*/ 2147483647 h 39"/>
              <a:gd name="T14" fmla="*/ 0 w 57"/>
              <a:gd name="T15" fmla="*/ 2147483647 h 39"/>
              <a:gd name="T16" fmla="*/ 0 w 57"/>
              <a:gd name="T17" fmla="*/ 2147483647 h 39"/>
              <a:gd name="T18" fmla="*/ 0 w 57"/>
              <a:gd name="T19" fmla="*/ 2147483647 h 39"/>
              <a:gd name="T20" fmla="*/ 0 w 57"/>
              <a:gd name="T21" fmla="*/ 2147483647 h 39"/>
              <a:gd name="T22" fmla="*/ 0 w 57"/>
              <a:gd name="T23" fmla="*/ 2147483647 h 39"/>
              <a:gd name="T24" fmla="*/ 2147483647 w 57"/>
              <a:gd name="T25" fmla="*/ 2147483647 h 39"/>
              <a:gd name="T26" fmla="*/ 2147483647 w 57"/>
              <a:gd name="T27" fmla="*/ 2147483647 h 39"/>
              <a:gd name="T28" fmla="*/ 2147483647 w 57"/>
              <a:gd name="T29" fmla="*/ 2147483647 h 39"/>
              <a:gd name="T30" fmla="*/ 2147483647 w 57"/>
              <a:gd name="T31" fmla="*/ 2147483647 h 39"/>
              <a:gd name="T32" fmla="*/ 2147483647 w 57"/>
              <a:gd name="T33" fmla="*/ 2147483647 h 39"/>
              <a:gd name="T34" fmla="*/ 2147483647 w 57"/>
              <a:gd name="T35" fmla="*/ 2147483647 h 39"/>
              <a:gd name="T36" fmla="*/ 2147483647 w 57"/>
              <a:gd name="T37" fmla="*/ 2147483647 h 39"/>
              <a:gd name="T38" fmla="*/ 2147483647 w 57"/>
              <a:gd name="T39" fmla="*/ 2147483647 h 39"/>
              <a:gd name="T40" fmla="*/ 2147483647 w 57"/>
              <a:gd name="T41" fmla="*/ 2147483647 h 39"/>
              <a:gd name="T42" fmla="*/ 2147483647 w 57"/>
              <a:gd name="T43" fmla="*/ 2147483647 h 39"/>
              <a:gd name="T44" fmla="*/ 2147483647 w 57"/>
              <a:gd name="T45" fmla="*/ 2147483647 h 39"/>
              <a:gd name="T46" fmla="*/ 2147483647 w 57"/>
              <a:gd name="T47" fmla="*/ 2147483647 h 39"/>
              <a:gd name="T48" fmla="*/ 2147483647 w 57"/>
              <a:gd name="T49" fmla="*/ 2147483647 h 39"/>
              <a:gd name="T50" fmla="*/ 2147483647 w 57"/>
              <a:gd name="T51" fmla="*/ 2147483647 h 39"/>
              <a:gd name="T52" fmla="*/ 2147483647 w 57"/>
              <a:gd name="T53" fmla="*/ 2147483647 h 39"/>
              <a:gd name="T54" fmla="*/ 2147483647 w 57"/>
              <a:gd name="T55" fmla="*/ 2147483647 h 39"/>
              <a:gd name="T56" fmla="*/ 2147483647 w 57"/>
              <a:gd name="T57" fmla="*/ 2147483647 h 39"/>
              <a:gd name="T58" fmla="*/ 2147483647 w 57"/>
              <a:gd name="T59" fmla="*/ 2147483647 h 39"/>
              <a:gd name="T60" fmla="*/ 2147483647 w 57"/>
              <a:gd name="T61" fmla="*/ 2147483647 h 39"/>
              <a:gd name="T62" fmla="*/ 2147483647 w 57"/>
              <a:gd name="T63" fmla="*/ 2147483647 h 39"/>
              <a:gd name="T64" fmla="*/ 2147483647 w 57"/>
              <a:gd name="T65" fmla="*/ 2147483647 h 39"/>
              <a:gd name="T66" fmla="*/ 2147483647 w 57"/>
              <a:gd name="T67" fmla="*/ 2147483647 h 39"/>
              <a:gd name="T68" fmla="*/ 2147483647 w 57"/>
              <a:gd name="T69" fmla="*/ 2147483647 h 39"/>
              <a:gd name="T70" fmla="*/ 2147483647 w 57"/>
              <a:gd name="T71" fmla="*/ 2147483647 h 39"/>
              <a:gd name="T72" fmla="*/ 2147483647 w 57"/>
              <a:gd name="T73" fmla="*/ 2147483647 h 39"/>
              <a:gd name="T74" fmla="*/ 2147483647 w 57"/>
              <a:gd name="T75" fmla="*/ 2147483647 h 39"/>
              <a:gd name="T76" fmla="*/ 2147483647 w 57"/>
              <a:gd name="T77" fmla="*/ 2147483647 h 39"/>
              <a:gd name="T78" fmla="*/ 2147483647 w 57"/>
              <a:gd name="T79" fmla="*/ 2147483647 h 39"/>
              <a:gd name="T80" fmla="*/ 2147483647 w 57"/>
              <a:gd name="T81" fmla="*/ 2147483647 h 39"/>
              <a:gd name="T82" fmla="*/ 2147483647 w 57"/>
              <a:gd name="T83" fmla="*/ 2147483647 h 39"/>
              <a:gd name="T84" fmla="*/ 2147483647 w 57"/>
              <a:gd name="T85" fmla="*/ 2147483647 h 39"/>
              <a:gd name="T86" fmla="*/ 2147483647 w 57"/>
              <a:gd name="T87" fmla="*/ 2147483647 h 39"/>
              <a:gd name="T88" fmla="*/ 2147483647 w 57"/>
              <a:gd name="T89" fmla="*/ 2147483647 h 39"/>
              <a:gd name="T90" fmla="*/ 2147483647 w 57"/>
              <a:gd name="T91" fmla="*/ 2147483647 h 39"/>
              <a:gd name="T92" fmla="*/ 2147483647 w 57"/>
              <a:gd name="T93" fmla="*/ 2147483647 h 39"/>
              <a:gd name="T94" fmla="*/ 2147483647 w 57"/>
              <a:gd name="T95" fmla="*/ 2147483647 h 39"/>
              <a:gd name="T96" fmla="*/ 2147483647 w 57"/>
              <a:gd name="T97" fmla="*/ 0 h 39"/>
              <a:gd name="T98" fmla="*/ 2147483647 w 57"/>
              <a:gd name="T99" fmla="*/ 0 h 39"/>
              <a:gd name="T100" fmla="*/ 2147483647 w 57"/>
              <a:gd name="T101" fmla="*/ 0 h 39"/>
              <a:gd name="T102" fmla="*/ 2147483647 w 57"/>
              <a:gd name="T103" fmla="*/ 0 h 39"/>
              <a:gd name="T104" fmla="*/ 2147483647 w 57"/>
              <a:gd name="T105" fmla="*/ 0 h 39"/>
              <a:gd name="T106" fmla="*/ 2147483647 w 57"/>
              <a:gd name="T107" fmla="*/ 2147483647 h 39"/>
              <a:gd name="T108" fmla="*/ 2147483647 w 57"/>
              <a:gd name="T109" fmla="*/ 2147483647 h 39"/>
              <a:gd name="T110" fmla="*/ 2147483647 w 57"/>
              <a:gd name="T111" fmla="*/ 2147483647 h 39"/>
              <a:gd name="T112" fmla="*/ 2147483647 w 57"/>
              <a:gd name="T113" fmla="*/ 2147483647 h 39"/>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7"/>
              <a:gd name="T172" fmla="*/ 0 h 39"/>
              <a:gd name="T173" fmla="*/ 57 w 57"/>
              <a:gd name="T174" fmla="*/ 39 h 39"/>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7" h="39">
                <a:moveTo>
                  <a:pt x="9" y="3"/>
                </a:moveTo>
                <a:lnTo>
                  <a:pt x="8" y="3"/>
                </a:lnTo>
                <a:lnTo>
                  <a:pt x="6" y="3"/>
                </a:lnTo>
                <a:lnTo>
                  <a:pt x="5" y="3"/>
                </a:lnTo>
                <a:lnTo>
                  <a:pt x="3" y="5"/>
                </a:lnTo>
                <a:lnTo>
                  <a:pt x="2" y="5"/>
                </a:lnTo>
                <a:lnTo>
                  <a:pt x="2" y="6"/>
                </a:lnTo>
                <a:lnTo>
                  <a:pt x="0" y="6"/>
                </a:lnTo>
                <a:lnTo>
                  <a:pt x="0" y="8"/>
                </a:lnTo>
                <a:lnTo>
                  <a:pt x="0" y="9"/>
                </a:lnTo>
                <a:lnTo>
                  <a:pt x="0" y="11"/>
                </a:lnTo>
                <a:lnTo>
                  <a:pt x="0" y="14"/>
                </a:lnTo>
                <a:lnTo>
                  <a:pt x="2" y="15"/>
                </a:lnTo>
                <a:lnTo>
                  <a:pt x="2" y="17"/>
                </a:lnTo>
                <a:lnTo>
                  <a:pt x="3" y="18"/>
                </a:lnTo>
                <a:lnTo>
                  <a:pt x="5" y="20"/>
                </a:lnTo>
                <a:lnTo>
                  <a:pt x="8" y="21"/>
                </a:lnTo>
                <a:lnTo>
                  <a:pt x="11" y="23"/>
                </a:lnTo>
                <a:lnTo>
                  <a:pt x="15" y="24"/>
                </a:lnTo>
                <a:lnTo>
                  <a:pt x="18" y="27"/>
                </a:lnTo>
                <a:lnTo>
                  <a:pt x="21" y="28"/>
                </a:lnTo>
                <a:lnTo>
                  <a:pt x="26" y="30"/>
                </a:lnTo>
                <a:lnTo>
                  <a:pt x="28" y="33"/>
                </a:lnTo>
                <a:lnTo>
                  <a:pt x="31" y="34"/>
                </a:lnTo>
                <a:lnTo>
                  <a:pt x="36" y="36"/>
                </a:lnTo>
                <a:lnTo>
                  <a:pt x="39" y="36"/>
                </a:lnTo>
                <a:lnTo>
                  <a:pt x="40" y="37"/>
                </a:lnTo>
                <a:lnTo>
                  <a:pt x="43" y="37"/>
                </a:lnTo>
                <a:lnTo>
                  <a:pt x="46" y="39"/>
                </a:lnTo>
                <a:lnTo>
                  <a:pt x="49" y="39"/>
                </a:lnTo>
                <a:lnTo>
                  <a:pt x="52" y="37"/>
                </a:lnTo>
                <a:lnTo>
                  <a:pt x="54" y="36"/>
                </a:lnTo>
                <a:lnTo>
                  <a:pt x="55" y="34"/>
                </a:lnTo>
                <a:lnTo>
                  <a:pt x="57" y="31"/>
                </a:lnTo>
                <a:lnTo>
                  <a:pt x="55" y="28"/>
                </a:lnTo>
                <a:lnTo>
                  <a:pt x="55" y="26"/>
                </a:lnTo>
                <a:lnTo>
                  <a:pt x="54" y="21"/>
                </a:lnTo>
                <a:lnTo>
                  <a:pt x="52" y="18"/>
                </a:lnTo>
                <a:lnTo>
                  <a:pt x="52" y="15"/>
                </a:lnTo>
                <a:lnTo>
                  <a:pt x="52" y="12"/>
                </a:lnTo>
                <a:lnTo>
                  <a:pt x="54" y="9"/>
                </a:lnTo>
                <a:lnTo>
                  <a:pt x="49" y="8"/>
                </a:lnTo>
                <a:lnTo>
                  <a:pt x="46" y="5"/>
                </a:lnTo>
                <a:lnTo>
                  <a:pt x="43" y="5"/>
                </a:lnTo>
                <a:lnTo>
                  <a:pt x="39" y="3"/>
                </a:lnTo>
                <a:lnTo>
                  <a:pt x="36" y="3"/>
                </a:lnTo>
                <a:lnTo>
                  <a:pt x="33" y="2"/>
                </a:lnTo>
                <a:lnTo>
                  <a:pt x="28" y="2"/>
                </a:lnTo>
                <a:lnTo>
                  <a:pt x="24" y="0"/>
                </a:lnTo>
                <a:lnTo>
                  <a:pt x="23" y="0"/>
                </a:lnTo>
                <a:lnTo>
                  <a:pt x="21" y="0"/>
                </a:lnTo>
                <a:lnTo>
                  <a:pt x="20" y="0"/>
                </a:lnTo>
                <a:lnTo>
                  <a:pt x="17" y="0"/>
                </a:lnTo>
                <a:lnTo>
                  <a:pt x="15" y="2"/>
                </a:lnTo>
                <a:lnTo>
                  <a:pt x="14" y="2"/>
                </a:lnTo>
                <a:lnTo>
                  <a:pt x="11" y="2"/>
                </a:lnTo>
                <a:lnTo>
                  <a:pt x="9" y="3"/>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07" name="Freeform 58"/>
          <p:cNvSpPr>
            <a:spLocks/>
          </p:cNvSpPr>
          <p:nvPr/>
        </p:nvSpPr>
        <p:spPr bwMode="auto">
          <a:xfrm>
            <a:off x="6538913" y="4508500"/>
            <a:ext cx="80962" cy="61913"/>
          </a:xfrm>
          <a:custGeom>
            <a:avLst/>
            <a:gdLst>
              <a:gd name="T0" fmla="*/ 2147483647 w 57"/>
              <a:gd name="T1" fmla="*/ 2147483647 h 39"/>
              <a:gd name="T2" fmla="*/ 2147483647 w 57"/>
              <a:gd name="T3" fmla="*/ 2147483647 h 39"/>
              <a:gd name="T4" fmla="*/ 2147483647 w 57"/>
              <a:gd name="T5" fmla="*/ 2147483647 h 39"/>
              <a:gd name="T6" fmla="*/ 2147483647 w 57"/>
              <a:gd name="T7" fmla="*/ 2147483647 h 39"/>
              <a:gd name="T8" fmla="*/ 2147483647 w 57"/>
              <a:gd name="T9" fmla="*/ 2147483647 h 39"/>
              <a:gd name="T10" fmla="*/ 2147483647 w 57"/>
              <a:gd name="T11" fmla="*/ 2147483647 h 39"/>
              <a:gd name="T12" fmla="*/ 2147483647 w 57"/>
              <a:gd name="T13" fmla="*/ 2147483647 h 39"/>
              <a:gd name="T14" fmla="*/ 0 w 57"/>
              <a:gd name="T15" fmla="*/ 2147483647 h 39"/>
              <a:gd name="T16" fmla="*/ 0 w 57"/>
              <a:gd name="T17" fmla="*/ 2147483647 h 39"/>
              <a:gd name="T18" fmla="*/ 0 w 57"/>
              <a:gd name="T19" fmla="*/ 2147483647 h 39"/>
              <a:gd name="T20" fmla="*/ 0 w 57"/>
              <a:gd name="T21" fmla="*/ 2147483647 h 39"/>
              <a:gd name="T22" fmla="*/ 0 w 57"/>
              <a:gd name="T23" fmla="*/ 2147483647 h 39"/>
              <a:gd name="T24" fmla="*/ 2147483647 w 57"/>
              <a:gd name="T25" fmla="*/ 2147483647 h 39"/>
              <a:gd name="T26" fmla="*/ 2147483647 w 57"/>
              <a:gd name="T27" fmla="*/ 2147483647 h 39"/>
              <a:gd name="T28" fmla="*/ 2147483647 w 57"/>
              <a:gd name="T29" fmla="*/ 2147483647 h 39"/>
              <a:gd name="T30" fmla="*/ 2147483647 w 57"/>
              <a:gd name="T31" fmla="*/ 2147483647 h 39"/>
              <a:gd name="T32" fmla="*/ 2147483647 w 57"/>
              <a:gd name="T33" fmla="*/ 2147483647 h 39"/>
              <a:gd name="T34" fmla="*/ 2147483647 w 57"/>
              <a:gd name="T35" fmla="*/ 2147483647 h 39"/>
              <a:gd name="T36" fmla="*/ 2147483647 w 57"/>
              <a:gd name="T37" fmla="*/ 2147483647 h 39"/>
              <a:gd name="T38" fmla="*/ 2147483647 w 57"/>
              <a:gd name="T39" fmla="*/ 2147483647 h 39"/>
              <a:gd name="T40" fmla="*/ 2147483647 w 57"/>
              <a:gd name="T41" fmla="*/ 2147483647 h 39"/>
              <a:gd name="T42" fmla="*/ 2147483647 w 57"/>
              <a:gd name="T43" fmla="*/ 2147483647 h 39"/>
              <a:gd name="T44" fmla="*/ 2147483647 w 57"/>
              <a:gd name="T45" fmla="*/ 2147483647 h 39"/>
              <a:gd name="T46" fmla="*/ 2147483647 w 57"/>
              <a:gd name="T47" fmla="*/ 2147483647 h 39"/>
              <a:gd name="T48" fmla="*/ 2147483647 w 57"/>
              <a:gd name="T49" fmla="*/ 2147483647 h 39"/>
              <a:gd name="T50" fmla="*/ 2147483647 w 57"/>
              <a:gd name="T51" fmla="*/ 2147483647 h 39"/>
              <a:gd name="T52" fmla="*/ 2147483647 w 57"/>
              <a:gd name="T53" fmla="*/ 2147483647 h 39"/>
              <a:gd name="T54" fmla="*/ 2147483647 w 57"/>
              <a:gd name="T55" fmla="*/ 2147483647 h 39"/>
              <a:gd name="T56" fmla="*/ 2147483647 w 57"/>
              <a:gd name="T57" fmla="*/ 2147483647 h 39"/>
              <a:gd name="T58" fmla="*/ 2147483647 w 57"/>
              <a:gd name="T59" fmla="*/ 2147483647 h 39"/>
              <a:gd name="T60" fmla="*/ 2147483647 w 57"/>
              <a:gd name="T61" fmla="*/ 2147483647 h 39"/>
              <a:gd name="T62" fmla="*/ 2147483647 w 57"/>
              <a:gd name="T63" fmla="*/ 2147483647 h 39"/>
              <a:gd name="T64" fmla="*/ 2147483647 w 57"/>
              <a:gd name="T65" fmla="*/ 2147483647 h 39"/>
              <a:gd name="T66" fmla="*/ 2147483647 w 57"/>
              <a:gd name="T67" fmla="*/ 2147483647 h 39"/>
              <a:gd name="T68" fmla="*/ 2147483647 w 57"/>
              <a:gd name="T69" fmla="*/ 2147483647 h 39"/>
              <a:gd name="T70" fmla="*/ 2147483647 w 57"/>
              <a:gd name="T71" fmla="*/ 2147483647 h 39"/>
              <a:gd name="T72" fmla="*/ 2147483647 w 57"/>
              <a:gd name="T73" fmla="*/ 2147483647 h 39"/>
              <a:gd name="T74" fmla="*/ 2147483647 w 57"/>
              <a:gd name="T75" fmla="*/ 2147483647 h 39"/>
              <a:gd name="T76" fmla="*/ 2147483647 w 57"/>
              <a:gd name="T77" fmla="*/ 2147483647 h 39"/>
              <a:gd name="T78" fmla="*/ 2147483647 w 57"/>
              <a:gd name="T79" fmla="*/ 2147483647 h 39"/>
              <a:gd name="T80" fmla="*/ 2147483647 w 57"/>
              <a:gd name="T81" fmla="*/ 2147483647 h 39"/>
              <a:gd name="T82" fmla="*/ 2147483647 w 57"/>
              <a:gd name="T83" fmla="*/ 2147483647 h 39"/>
              <a:gd name="T84" fmla="*/ 2147483647 w 57"/>
              <a:gd name="T85" fmla="*/ 2147483647 h 39"/>
              <a:gd name="T86" fmla="*/ 2147483647 w 57"/>
              <a:gd name="T87" fmla="*/ 2147483647 h 39"/>
              <a:gd name="T88" fmla="*/ 2147483647 w 57"/>
              <a:gd name="T89" fmla="*/ 2147483647 h 39"/>
              <a:gd name="T90" fmla="*/ 2147483647 w 57"/>
              <a:gd name="T91" fmla="*/ 2147483647 h 39"/>
              <a:gd name="T92" fmla="*/ 2147483647 w 57"/>
              <a:gd name="T93" fmla="*/ 2147483647 h 39"/>
              <a:gd name="T94" fmla="*/ 2147483647 w 57"/>
              <a:gd name="T95" fmla="*/ 2147483647 h 39"/>
              <a:gd name="T96" fmla="*/ 2147483647 w 57"/>
              <a:gd name="T97" fmla="*/ 0 h 39"/>
              <a:gd name="T98" fmla="*/ 2147483647 w 57"/>
              <a:gd name="T99" fmla="*/ 0 h 39"/>
              <a:gd name="T100" fmla="*/ 2147483647 w 57"/>
              <a:gd name="T101" fmla="*/ 0 h 39"/>
              <a:gd name="T102" fmla="*/ 2147483647 w 57"/>
              <a:gd name="T103" fmla="*/ 0 h 39"/>
              <a:gd name="T104" fmla="*/ 2147483647 w 57"/>
              <a:gd name="T105" fmla="*/ 0 h 39"/>
              <a:gd name="T106" fmla="*/ 2147483647 w 57"/>
              <a:gd name="T107" fmla="*/ 2147483647 h 39"/>
              <a:gd name="T108" fmla="*/ 2147483647 w 57"/>
              <a:gd name="T109" fmla="*/ 2147483647 h 39"/>
              <a:gd name="T110" fmla="*/ 2147483647 w 57"/>
              <a:gd name="T111" fmla="*/ 2147483647 h 39"/>
              <a:gd name="T112" fmla="*/ 2147483647 w 57"/>
              <a:gd name="T113" fmla="*/ 2147483647 h 39"/>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7"/>
              <a:gd name="T172" fmla="*/ 0 h 39"/>
              <a:gd name="T173" fmla="*/ 57 w 57"/>
              <a:gd name="T174" fmla="*/ 39 h 39"/>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7" h="39">
                <a:moveTo>
                  <a:pt x="9" y="3"/>
                </a:moveTo>
                <a:lnTo>
                  <a:pt x="8" y="3"/>
                </a:lnTo>
                <a:lnTo>
                  <a:pt x="6" y="3"/>
                </a:lnTo>
                <a:lnTo>
                  <a:pt x="5" y="3"/>
                </a:lnTo>
                <a:lnTo>
                  <a:pt x="3" y="5"/>
                </a:lnTo>
                <a:lnTo>
                  <a:pt x="2" y="5"/>
                </a:lnTo>
                <a:lnTo>
                  <a:pt x="2" y="6"/>
                </a:lnTo>
                <a:lnTo>
                  <a:pt x="0" y="6"/>
                </a:lnTo>
                <a:lnTo>
                  <a:pt x="0" y="8"/>
                </a:lnTo>
                <a:lnTo>
                  <a:pt x="0" y="9"/>
                </a:lnTo>
                <a:lnTo>
                  <a:pt x="0" y="11"/>
                </a:lnTo>
                <a:lnTo>
                  <a:pt x="0" y="14"/>
                </a:lnTo>
                <a:lnTo>
                  <a:pt x="2" y="15"/>
                </a:lnTo>
                <a:lnTo>
                  <a:pt x="2" y="17"/>
                </a:lnTo>
                <a:lnTo>
                  <a:pt x="3" y="18"/>
                </a:lnTo>
                <a:lnTo>
                  <a:pt x="5" y="20"/>
                </a:lnTo>
                <a:lnTo>
                  <a:pt x="8" y="21"/>
                </a:lnTo>
                <a:lnTo>
                  <a:pt x="11" y="23"/>
                </a:lnTo>
                <a:lnTo>
                  <a:pt x="15" y="24"/>
                </a:lnTo>
                <a:lnTo>
                  <a:pt x="18" y="27"/>
                </a:lnTo>
                <a:lnTo>
                  <a:pt x="21" y="28"/>
                </a:lnTo>
                <a:lnTo>
                  <a:pt x="26" y="30"/>
                </a:lnTo>
                <a:lnTo>
                  <a:pt x="28" y="33"/>
                </a:lnTo>
                <a:lnTo>
                  <a:pt x="31" y="34"/>
                </a:lnTo>
                <a:lnTo>
                  <a:pt x="36" y="36"/>
                </a:lnTo>
                <a:lnTo>
                  <a:pt x="39" y="36"/>
                </a:lnTo>
                <a:lnTo>
                  <a:pt x="40" y="37"/>
                </a:lnTo>
                <a:lnTo>
                  <a:pt x="43" y="37"/>
                </a:lnTo>
                <a:lnTo>
                  <a:pt x="46" y="39"/>
                </a:lnTo>
                <a:lnTo>
                  <a:pt x="49" y="39"/>
                </a:lnTo>
                <a:lnTo>
                  <a:pt x="52" y="37"/>
                </a:lnTo>
                <a:lnTo>
                  <a:pt x="54" y="36"/>
                </a:lnTo>
                <a:lnTo>
                  <a:pt x="55" y="34"/>
                </a:lnTo>
                <a:lnTo>
                  <a:pt x="57" y="31"/>
                </a:lnTo>
                <a:lnTo>
                  <a:pt x="55" y="28"/>
                </a:lnTo>
                <a:lnTo>
                  <a:pt x="55" y="26"/>
                </a:lnTo>
                <a:lnTo>
                  <a:pt x="54" y="21"/>
                </a:lnTo>
                <a:lnTo>
                  <a:pt x="52" y="18"/>
                </a:lnTo>
                <a:lnTo>
                  <a:pt x="52" y="15"/>
                </a:lnTo>
                <a:lnTo>
                  <a:pt x="52" y="12"/>
                </a:lnTo>
                <a:lnTo>
                  <a:pt x="54" y="9"/>
                </a:lnTo>
                <a:lnTo>
                  <a:pt x="49" y="8"/>
                </a:lnTo>
                <a:lnTo>
                  <a:pt x="46" y="5"/>
                </a:lnTo>
                <a:lnTo>
                  <a:pt x="43" y="5"/>
                </a:lnTo>
                <a:lnTo>
                  <a:pt x="39" y="3"/>
                </a:lnTo>
                <a:lnTo>
                  <a:pt x="36" y="3"/>
                </a:lnTo>
                <a:lnTo>
                  <a:pt x="33" y="2"/>
                </a:lnTo>
                <a:lnTo>
                  <a:pt x="28" y="2"/>
                </a:lnTo>
                <a:lnTo>
                  <a:pt x="24" y="0"/>
                </a:lnTo>
                <a:lnTo>
                  <a:pt x="23" y="0"/>
                </a:lnTo>
                <a:lnTo>
                  <a:pt x="21" y="0"/>
                </a:lnTo>
                <a:lnTo>
                  <a:pt x="20" y="0"/>
                </a:lnTo>
                <a:lnTo>
                  <a:pt x="17" y="0"/>
                </a:lnTo>
                <a:lnTo>
                  <a:pt x="15" y="2"/>
                </a:lnTo>
                <a:lnTo>
                  <a:pt x="14" y="2"/>
                </a:lnTo>
                <a:lnTo>
                  <a:pt x="11" y="2"/>
                </a:lnTo>
                <a:lnTo>
                  <a:pt x="9" y="3"/>
                </a:lnTo>
              </a:path>
            </a:pathLst>
          </a:custGeom>
          <a:solidFill>
            <a:srgbClr val="FFFF00"/>
          </a:solidFill>
          <a:ln w="4763">
            <a:solidFill>
              <a:srgbClr val="990000"/>
            </a:solidFill>
            <a:round/>
            <a:headEnd/>
            <a:tailEnd/>
          </a:ln>
        </p:spPr>
        <p:txBody>
          <a:bodyPr/>
          <a:lstStyle/>
          <a:p>
            <a:endParaRPr lang="en-US"/>
          </a:p>
        </p:txBody>
      </p:sp>
      <p:sp>
        <p:nvSpPr>
          <p:cNvPr id="53308" name="Freeform 59"/>
          <p:cNvSpPr>
            <a:spLocks/>
          </p:cNvSpPr>
          <p:nvPr/>
        </p:nvSpPr>
        <p:spPr bwMode="auto">
          <a:xfrm>
            <a:off x="6559550" y="4570413"/>
            <a:ext cx="63500" cy="74612"/>
          </a:xfrm>
          <a:custGeom>
            <a:avLst/>
            <a:gdLst>
              <a:gd name="T0" fmla="*/ 0 w 45"/>
              <a:gd name="T1" fmla="*/ 2147483647 h 47"/>
              <a:gd name="T2" fmla="*/ 0 w 45"/>
              <a:gd name="T3" fmla="*/ 2147483647 h 47"/>
              <a:gd name="T4" fmla="*/ 2147483647 w 45"/>
              <a:gd name="T5" fmla="*/ 2147483647 h 47"/>
              <a:gd name="T6" fmla="*/ 2147483647 w 45"/>
              <a:gd name="T7" fmla="*/ 2147483647 h 47"/>
              <a:gd name="T8" fmla="*/ 2147483647 w 45"/>
              <a:gd name="T9" fmla="*/ 2147483647 h 47"/>
              <a:gd name="T10" fmla="*/ 2147483647 w 45"/>
              <a:gd name="T11" fmla="*/ 2147483647 h 47"/>
              <a:gd name="T12" fmla="*/ 2147483647 w 45"/>
              <a:gd name="T13" fmla="*/ 2147483647 h 47"/>
              <a:gd name="T14" fmla="*/ 2147483647 w 45"/>
              <a:gd name="T15" fmla="*/ 2147483647 h 47"/>
              <a:gd name="T16" fmla="*/ 2147483647 w 45"/>
              <a:gd name="T17" fmla="*/ 2147483647 h 47"/>
              <a:gd name="T18" fmla="*/ 2147483647 w 45"/>
              <a:gd name="T19" fmla="*/ 2147483647 h 47"/>
              <a:gd name="T20" fmla="*/ 2147483647 w 45"/>
              <a:gd name="T21" fmla="*/ 2147483647 h 47"/>
              <a:gd name="T22" fmla="*/ 2147483647 w 45"/>
              <a:gd name="T23" fmla="*/ 2147483647 h 47"/>
              <a:gd name="T24" fmla="*/ 2147483647 w 45"/>
              <a:gd name="T25" fmla="*/ 2147483647 h 47"/>
              <a:gd name="T26" fmla="*/ 2147483647 w 45"/>
              <a:gd name="T27" fmla="*/ 2147483647 h 47"/>
              <a:gd name="T28" fmla="*/ 2147483647 w 45"/>
              <a:gd name="T29" fmla="*/ 2147483647 h 47"/>
              <a:gd name="T30" fmla="*/ 2147483647 w 45"/>
              <a:gd name="T31" fmla="*/ 2147483647 h 47"/>
              <a:gd name="T32" fmla="*/ 2147483647 w 45"/>
              <a:gd name="T33" fmla="*/ 2147483647 h 47"/>
              <a:gd name="T34" fmla="*/ 2147483647 w 45"/>
              <a:gd name="T35" fmla="*/ 2147483647 h 47"/>
              <a:gd name="T36" fmla="*/ 2147483647 w 45"/>
              <a:gd name="T37" fmla="*/ 2147483647 h 47"/>
              <a:gd name="T38" fmla="*/ 2147483647 w 45"/>
              <a:gd name="T39" fmla="*/ 2147483647 h 47"/>
              <a:gd name="T40" fmla="*/ 2147483647 w 45"/>
              <a:gd name="T41" fmla="*/ 2147483647 h 47"/>
              <a:gd name="T42" fmla="*/ 2147483647 w 45"/>
              <a:gd name="T43" fmla="*/ 2147483647 h 47"/>
              <a:gd name="T44" fmla="*/ 2147483647 w 45"/>
              <a:gd name="T45" fmla="*/ 2147483647 h 47"/>
              <a:gd name="T46" fmla="*/ 2147483647 w 45"/>
              <a:gd name="T47" fmla="*/ 2147483647 h 47"/>
              <a:gd name="T48" fmla="*/ 2147483647 w 45"/>
              <a:gd name="T49" fmla="*/ 0 h 47"/>
              <a:gd name="T50" fmla="*/ 2147483647 w 45"/>
              <a:gd name="T51" fmla="*/ 0 h 47"/>
              <a:gd name="T52" fmla="*/ 2147483647 w 45"/>
              <a:gd name="T53" fmla="*/ 0 h 47"/>
              <a:gd name="T54" fmla="*/ 2147483647 w 45"/>
              <a:gd name="T55" fmla="*/ 2147483647 h 47"/>
              <a:gd name="T56" fmla="*/ 2147483647 w 45"/>
              <a:gd name="T57" fmla="*/ 2147483647 h 47"/>
              <a:gd name="T58" fmla="*/ 2147483647 w 45"/>
              <a:gd name="T59" fmla="*/ 2147483647 h 47"/>
              <a:gd name="T60" fmla="*/ 2147483647 w 45"/>
              <a:gd name="T61" fmla="*/ 2147483647 h 47"/>
              <a:gd name="T62" fmla="*/ 2147483647 w 45"/>
              <a:gd name="T63" fmla="*/ 2147483647 h 47"/>
              <a:gd name="T64" fmla="*/ 0 w 45"/>
              <a:gd name="T65" fmla="*/ 2147483647 h 4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5"/>
              <a:gd name="T100" fmla="*/ 0 h 47"/>
              <a:gd name="T101" fmla="*/ 45 w 45"/>
              <a:gd name="T102" fmla="*/ 47 h 4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5" h="47">
                <a:moveTo>
                  <a:pt x="0" y="12"/>
                </a:moveTo>
                <a:lnTo>
                  <a:pt x="0" y="18"/>
                </a:lnTo>
                <a:lnTo>
                  <a:pt x="2" y="22"/>
                </a:lnTo>
                <a:lnTo>
                  <a:pt x="5" y="26"/>
                </a:lnTo>
                <a:lnTo>
                  <a:pt x="8" y="31"/>
                </a:lnTo>
                <a:lnTo>
                  <a:pt x="11" y="35"/>
                </a:lnTo>
                <a:lnTo>
                  <a:pt x="15" y="38"/>
                </a:lnTo>
                <a:lnTo>
                  <a:pt x="19" y="43"/>
                </a:lnTo>
                <a:lnTo>
                  <a:pt x="24" y="46"/>
                </a:lnTo>
                <a:lnTo>
                  <a:pt x="25" y="47"/>
                </a:lnTo>
                <a:lnTo>
                  <a:pt x="28" y="47"/>
                </a:lnTo>
                <a:lnTo>
                  <a:pt x="31" y="47"/>
                </a:lnTo>
                <a:lnTo>
                  <a:pt x="34" y="47"/>
                </a:lnTo>
                <a:lnTo>
                  <a:pt x="37" y="44"/>
                </a:lnTo>
                <a:lnTo>
                  <a:pt x="40" y="43"/>
                </a:lnTo>
                <a:lnTo>
                  <a:pt x="42" y="41"/>
                </a:lnTo>
                <a:lnTo>
                  <a:pt x="43" y="38"/>
                </a:lnTo>
                <a:lnTo>
                  <a:pt x="45" y="31"/>
                </a:lnTo>
                <a:lnTo>
                  <a:pt x="45" y="24"/>
                </a:lnTo>
                <a:lnTo>
                  <a:pt x="42" y="18"/>
                </a:lnTo>
                <a:lnTo>
                  <a:pt x="37" y="12"/>
                </a:lnTo>
                <a:lnTo>
                  <a:pt x="31" y="7"/>
                </a:lnTo>
                <a:lnTo>
                  <a:pt x="25" y="3"/>
                </a:lnTo>
                <a:lnTo>
                  <a:pt x="18" y="1"/>
                </a:lnTo>
                <a:lnTo>
                  <a:pt x="11" y="0"/>
                </a:lnTo>
                <a:lnTo>
                  <a:pt x="9" y="0"/>
                </a:lnTo>
                <a:lnTo>
                  <a:pt x="6" y="0"/>
                </a:lnTo>
                <a:lnTo>
                  <a:pt x="6" y="1"/>
                </a:lnTo>
                <a:lnTo>
                  <a:pt x="5" y="3"/>
                </a:lnTo>
                <a:lnTo>
                  <a:pt x="3" y="6"/>
                </a:lnTo>
                <a:lnTo>
                  <a:pt x="3" y="7"/>
                </a:lnTo>
                <a:lnTo>
                  <a:pt x="2" y="9"/>
                </a:lnTo>
                <a:lnTo>
                  <a:pt x="0" y="12"/>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09" name="Freeform 60"/>
          <p:cNvSpPr>
            <a:spLocks/>
          </p:cNvSpPr>
          <p:nvPr/>
        </p:nvSpPr>
        <p:spPr bwMode="auto">
          <a:xfrm>
            <a:off x="6559550" y="4570413"/>
            <a:ext cx="63500" cy="74612"/>
          </a:xfrm>
          <a:custGeom>
            <a:avLst/>
            <a:gdLst>
              <a:gd name="T0" fmla="*/ 0 w 45"/>
              <a:gd name="T1" fmla="*/ 2147483647 h 47"/>
              <a:gd name="T2" fmla="*/ 0 w 45"/>
              <a:gd name="T3" fmla="*/ 2147483647 h 47"/>
              <a:gd name="T4" fmla="*/ 2147483647 w 45"/>
              <a:gd name="T5" fmla="*/ 2147483647 h 47"/>
              <a:gd name="T6" fmla="*/ 2147483647 w 45"/>
              <a:gd name="T7" fmla="*/ 2147483647 h 47"/>
              <a:gd name="T8" fmla="*/ 2147483647 w 45"/>
              <a:gd name="T9" fmla="*/ 2147483647 h 47"/>
              <a:gd name="T10" fmla="*/ 2147483647 w 45"/>
              <a:gd name="T11" fmla="*/ 2147483647 h 47"/>
              <a:gd name="T12" fmla="*/ 2147483647 w 45"/>
              <a:gd name="T13" fmla="*/ 2147483647 h 47"/>
              <a:gd name="T14" fmla="*/ 2147483647 w 45"/>
              <a:gd name="T15" fmla="*/ 2147483647 h 47"/>
              <a:gd name="T16" fmla="*/ 2147483647 w 45"/>
              <a:gd name="T17" fmla="*/ 2147483647 h 47"/>
              <a:gd name="T18" fmla="*/ 2147483647 w 45"/>
              <a:gd name="T19" fmla="*/ 2147483647 h 47"/>
              <a:gd name="T20" fmla="*/ 2147483647 w 45"/>
              <a:gd name="T21" fmla="*/ 2147483647 h 47"/>
              <a:gd name="T22" fmla="*/ 2147483647 w 45"/>
              <a:gd name="T23" fmla="*/ 2147483647 h 47"/>
              <a:gd name="T24" fmla="*/ 2147483647 w 45"/>
              <a:gd name="T25" fmla="*/ 2147483647 h 47"/>
              <a:gd name="T26" fmla="*/ 2147483647 w 45"/>
              <a:gd name="T27" fmla="*/ 2147483647 h 47"/>
              <a:gd name="T28" fmla="*/ 2147483647 w 45"/>
              <a:gd name="T29" fmla="*/ 2147483647 h 47"/>
              <a:gd name="T30" fmla="*/ 2147483647 w 45"/>
              <a:gd name="T31" fmla="*/ 2147483647 h 47"/>
              <a:gd name="T32" fmla="*/ 2147483647 w 45"/>
              <a:gd name="T33" fmla="*/ 2147483647 h 47"/>
              <a:gd name="T34" fmla="*/ 2147483647 w 45"/>
              <a:gd name="T35" fmla="*/ 2147483647 h 47"/>
              <a:gd name="T36" fmla="*/ 2147483647 w 45"/>
              <a:gd name="T37" fmla="*/ 2147483647 h 47"/>
              <a:gd name="T38" fmla="*/ 2147483647 w 45"/>
              <a:gd name="T39" fmla="*/ 2147483647 h 47"/>
              <a:gd name="T40" fmla="*/ 2147483647 w 45"/>
              <a:gd name="T41" fmla="*/ 2147483647 h 47"/>
              <a:gd name="T42" fmla="*/ 2147483647 w 45"/>
              <a:gd name="T43" fmla="*/ 2147483647 h 47"/>
              <a:gd name="T44" fmla="*/ 2147483647 w 45"/>
              <a:gd name="T45" fmla="*/ 2147483647 h 47"/>
              <a:gd name="T46" fmla="*/ 2147483647 w 45"/>
              <a:gd name="T47" fmla="*/ 2147483647 h 47"/>
              <a:gd name="T48" fmla="*/ 2147483647 w 45"/>
              <a:gd name="T49" fmla="*/ 0 h 47"/>
              <a:gd name="T50" fmla="*/ 2147483647 w 45"/>
              <a:gd name="T51" fmla="*/ 0 h 47"/>
              <a:gd name="T52" fmla="*/ 2147483647 w 45"/>
              <a:gd name="T53" fmla="*/ 0 h 47"/>
              <a:gd name="T54" fmla="*/ 2147483647 w 45"/>
              <a:gd name="T55" fmla="*/ 2147483647 h 47"/>
              <a:gd name="T56" fmla="*/ 2147483647 w 45"/>
              <a:gd name="T57" fmla="*/ 2147483647 h 47"/>
              <a:gd name="T58" fmla="*/ 2147483647 w 45"/>
              <a:gd name="T59" fmla="*/ 2147483647 h 47"/>
              <a:gd name="T60" fmla="*/ 2147483647 w 45"/>
              <a:gd name="T61" fmla="*/ 2147483647 h 47"/>
              <a:gd name="T62" fmla="*/ 2147483647 w 45"/>
              <a:gd name="T63" fmla="*/ 2147483647 h 47"/>
              <a:gd name="T64" fmla="*/ 0 w 45"/>
              <a:gd name="T65" fmla="*/ 2147483647 h 4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5"/>
              <a:gd name="T100" fmla="*/ 0 h 47"/>
              <a:gd name="T101" fmla="*/ 45 w 45"/>
              <a:gd name="T102" fmla="*/ 47 h 4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5" h="47">
                <a:moveTo>
                  <a:pt x="0" y="12"/>
                </a:moveTo>
                <a:lnTo>
                  <a:pt x="0" y="18"/>
                </a:lnTo>
                <a:lnTo>
                  <a:pt x="2" y="22"/>
                </a:lnTo>
                <a:lnTo>
                  <a:pt x="5" y="26"/>
                </a:lnTo>
                <a:lnTo>
                  <a:pt x="8" y="31"/>
                </a:lnTo>
                <a:lnTo>
                  <a:pt x="11" y="35"/>
                </a:lnTo>
                <a:lnTo>
                  <a:pt x="15" y="38"/>
                </a:lnTo>
                <a:lnTo>
                  <a:pt x="19" y="43"/>
                </a:lnTo>
                <a:lnTo>
                  <a:pt x="24" y="46"/>
                </a:lnTo>
                <a:lnTo>
                  <a:pt x="25" y="47"/>
                </a:lnTo>
                <a:lnTo>
                  <a:pt x="28" y="47"/>
                </a:lnTo>
                <a:lnTo>
                  <a:pt x="31" y="47"/>
                </a:lnTo>
                <a:lnTo>
                  <a:pt x="34" y="47"/>
                </a:lnTo>
                <a:lnTo>
                  <a:pt x="37" y="44"/>
                </a:lnTo>
                <a:lnTo>
                  <a:pt x="40" y="43"/>
                </a:lnTo>
                <a:lnTo>
                  <a:pt x="42" y="41"/>
                </a:lnTo>
                <a:lnTo>
                  <a:pt x="43" y="38"/>
                </a:lnTo>
                <a:lnTo>
                  <a:pt x="45" y="31"/>
                </a:lnTo>
                <a:lnTo>
                  <a:pt x="45" y="24"/>
                </a:lnTo>
                <a:lnTo>
                  <a:pt x="42" y="18"/>
                </a:lnTo>
                <a:lnTo>
                  <a:pt x="37" y="12"/>
                </a:lnTo>
                <a:lnTo>
                  <a:pt x="31" y="7"/>
                </a:lnTo>
                <a:lnTo>
                  <a:pt x="25" y="3"/>
                </a:lnTo>
                <a:lnTo>
                  <a:pt x="18" y="1"/>
                </a:lnTo>
                <a:lnTo>
                  <a:pt x="11" y="0"/>
                </a:lnTo>
                <a:lnTo>
                  <a:pt x="9" y="0"/>
                </a:lnTo>
                <a:lnTo>
                  <a:pt x="6" y="0"/>
                </a:lnTo>
                <a:lnTo>
                  <a:pt x="6" y="1"/>
                </a:lnTo>
                <a:lnTo>
                  <a:pt x="5" y="3"/>
                </a:lnTo>
                <a:lnTo>
                  <a:pt x="3" y="6"/>
                </a:lnTo>
                <a:lnTo>
                  <a:pt x="3" y="7"/>
                </a:lnTo>
                <a:lnTo>
                  <a:pt x="2" y="9"/>
                </a:lnTo>
                <a:lnTo>
                  <a:pt x="0" y="12"/>
                </a:lnTo>
              </a:path>
            </a:pathLst>
          </a:custGeom>
          <a:solidFill>
            <a:srgbClr val="FFFF00"/>
          </a:solidFill>
          <a:ln w="1588">
            <a:solidFill>
              <a:srgbClr val="990000"/>
            </a:solidFill>
            <a:round/>
            <a:headEnd/>
            <a:tailEnd/>
          </a:ln>
        </p:spPr>
        <p:txBody>
          <a:bodyPr/>
          <a:lstStyle/>
          <a:p>
            <a:endParaRPr lang="en-US"/>
          </a:p>
        </p:txBody>
      </p:sp>
      <p:sp>
        <p:nvSpPr>
          <p:cNvPr id="53310" name="Freeform 61"/>
          <p:cNvSpPr>
            <a:spLocks/>
          </p:cNvSpPr>
          <p:nvPr/>
        </p:nvSpPr>
        <p:spPr bwMode="auto">
          <a:xfrm>
            <a:off x="6559550" y="4570413"/>
            <a:ext cx="63500" cy="74612"/>
          </a:xfrm>
          <a:custGeom>
            <a:avLst/>
            <a:gdLst>
              <a:gd name="T0" fmla="*/ 0 w 45"/>
              <a:gd name="T1" fmla="*/ 2147483647 h 47"/>
              <a:gd name="T2" fmla="*/ 0 w 45"/>
              <a:gd name="T3" fmla="*/ 2147483647 h 47"/>
              <a:gd name="T4" fmla="*/ 2147483647 w 45"/>
              <a:gd name="T5" fmla="*/ 2147483647 h 47"/>
              <a:gd name="T6" fmla="*/ 2147483647 w 45"/>
              <a:gd name="T7" fmla="*/ 2147483647 h 47"/>
              <a:gd name="T8" fmla="*/ 2147483647 w 45"/>
              <a:gd name="T9" fmla="*/ 2147483647 h 47"/>
              <a:gd name="T10" fmla="*/ 2147483647 w 45"/>
              <a:gd name="T11" fmla="*/ 2147483647 h 47"/>
              <a:gd name="T12" fmla="*/ 2147483647 w 45"/>
              <a:gd name="T13" fmla="*/ 2147483647 h 47"/>
              <a:gd name="T14" fmla="*/ 2147483647 w 45"/>
              <a:gd name="T15" fmla="*/ 2147483647 h 47"/>
              <a:gd name="T16" fmla="*/ 2147483647 w 45"/>
              <a:gd name="T17" fmla="*/ 2147483647 h 47"/>
              <a:gd name="T18" fmla="*/ 2147483647 w 45"/>
              <a:gd name="T19" fmla="*/ 2147483647 h 47"/>
              <a:gd name="T20" fmla="*/ 2147483647 w 45"/>
              <a:gd name="T21" fmla="*/ 2147483647 h 47"/>
              <a:gd name="T22" fmla="*/ 2147483647 w 45"/>
              <a:gd name="T23" fmla="*/ 2147483647 h 47"/>
              <a:gd name="T24" fmla="*/ 2147483647 w 45"/>
              <a:gd name="T25" fmla="*/ 2147483647 h 47"/>
              <a:gd name="T26" fmla="*/ 2147483647 w 45"/>
              <a:gd name="T27" fmla="*/ 2147483647 h 47"/>
              <a:gd name="T28" fmla="*/ 2147483647 w 45"/>
              <a:gd name="T29" fmla="*/ 2147483647 h 47"/>
              <a:gd name="T30" fmla="*/ 2147483647 w 45"/>
              <a:gd name="T31" fmla="*/ 2147483647 h 47"/>
              <a:gd name="T32" fmla="*/ 2147483647 w 45"/>
              <a:gd name="T33" fmla="*/ 2147483647 h 47"/>
              <a:gd name="T34" fmla="*/ 2147483647 w 45"/>
              <a:gd name="T35" fmla="*/ 2147483647 h 47"/>
              <a:gd name="T36" fmla="*/ 2147483647 w 45"/>
              <a:gd name="T37" fmla="*/ 2147483647 h 47"/>
              <a:gd name="T38" fmla="*/ 2147483647 w 45"/>
              <a:gd name="T39" fmla="*/ 2147483647 h 47"/>
              <a:gd name="T40" fmla="*/ 2147483647 w 45"/>
              <a:gd name="T41" fmla="*/ 2147483647 h 47"/>
              <a:gd name="T42" fmla="*/ 2147483647 w 45"/>
              <a:gd name="T43" fmla="*/ 2147483647 h 47"/>
              <a:gd name="T44" fmla="*/ 2147483647 w 45"/>
              <a:gd name="T45" fmla="*/ 2147483647 h 47"/>
              <a:gd name="T46" fmla="*/ 2147483647 w 45"/>
              <a:gd name="T47" fmla="*/ 2147483647 h 47"/>
              <a:gd name="T48" fmla="*/ 2147483647 w 45"/>
              <a:gd name="T49" fmla="*/ 0 h 47"/>
              <a:gd name="T50" fmla="*/ 2147483647 w 45"/>
              <a:gd name="T51" fmla="*/ 0 h 47"/>
              <a:gd name="T52" fmla="*/ 2147483647 w 45"/>
              <a:gd name="T53" fmla="*/ 0 h 47"/>
              <a:gd name="T54" fmla="*/ 2147483647 w 45"/>
              <a:gd name="T55" fmla="*/ 2147483647 h 47"/>
              <a:gd name="T56" fmla="*/ 2147483647 w 45"/>
              <a:gd name="T57" fmla="*/ 2147483647 h 47"/>
              <a:gd name="T58" fmla="*/ 2147483647 w 45"/>
              <a:gd name="T59" fmla="*/ 2147483647 h 47"/>
              <a:gd name="T60" fmla="*/ 2147483647 w 45"/>
              <a:gd name="T61" fmla="*/ 2147483647 h 47"/>
              <a:gd name="T62" fmla="*/ 2147483647 w 45"/>
              <a:gd name="T63" fmla="*/ 2147483647 h 47"/>
              <a:gd name="T64" fmla="*/ 0 w 45"/>
              <a:gd name="T65" fmla="*/ 2147483647 h 4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5"/>
              <a:gd name="T100" fmla="*/ 0 h 47"/>
              <a:gd name="T101" fmla="*/ 45 w 45"/>
              <a:gd name="T102" fmla="*/ 47 h 4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5" h="47">
                <a:moveTo>
                  <a:pt x="0" y="12"/>
                </a:moveTo>
                <a:lnTo>
                  <a:pt x="0" y="18"/>
                </a:lnTo>
                <a:lnTo>
                  <a:pt x="2" y="22"/>
                </a:lnTo>
                <a:lnTo>
                  <a:pt x="5" y="26"/>
                </a:lnTo>
                <a:lnTo>
                  <a:pt x="8" y="31"/>
                </a:lnTo>
                <a:lnTo>
                  <a:pt x="11" y="35"/>
                </a:lnTo>
                <a:lnTo>
                  <a:pt x="15" y="38"/>
                </a:lnTo>
                <a:lnTo>
                  <a:pt x="19" y="43"/>
                </a:lnTo>
                <a:lnTo>
                  <a:pt x="24" y="46"/>
                </a:lnTo>
                <a:lnTo>
                  <a:pt x="25" y="47"/>
                </a:lnTo>
                <a:lnTo>
                  <a:pt x="28" y="47"/>
                </a:lnTo>
                <a:lnTo>
                  <a:pt x="31" y="47"/>
                </a:lnTo>
                <a:lnTo>
                  <a:pt x="34" y="47"/>
                </a:lnTo>
                <a:lnTo>
                  <a:pt x="37" y="44"/>
                </a:lnTo>
                <a:lnTo>
                  <a:pt x="40" y="43"/>
                </a:lnTo>
                <a:lnTo>
                  <a:pt x="42" y="41"/>
                </a:lnTo>
                <a:lnTo>
                  <a:pt x="43" y="38"/>
                </a:lnTo>
                <a:lnTo>
                  <a:pt x="45" y="31"/>
                </a:lnTo>
                <a:lnTo>
                  <a:pt x="45" y="24"/>
                </a:lnTo>
                <a:lnTo>
                  <a:pt x="42" y="18"/>
                </a:lnTo>
                <a:lnTo>
                  <a:pt x="37" y="12"/>
                </a:lnTo>
                <a:lnTo>
                  <a:pt x="31" y="7"/>
                </a:lnTo>
                <a:lnTo>
                  <a:pt x="25" y="3"/>
                </a:lnTo>
                <a:lnTo>
                  <a:pt x="18" y="1"/>
                </a:lnTo>
                <a:lnTo>
                  <a:pt x="11" y="0"/>
                </a:lnTo>
                <a:lnTo>
                  <a:pt x="9" y="0"/>
                </a:lnTo>
                <a:lnTo>
                  <a:pt x="6" y="0"/>
                </a:lnTo>
                <a:lnTo>
                  <a:pt x="6" y="1"/>
                </a:lnTo>
                <a:lnTo>
                  <a:pt x="5" y="3"/>
                </a:lnTo>
                <a:lnTo>
                  <a:pt x="3" y="6"/>
                </a:lnTo>
                <a:lnTo>
                  <a:pt x="3" y="7"/>
                </a:lnTo>
                <a:lnTo>
                  <a:pt x="2" y="9"/>
                </a:lnTo>
                <a:lnTo>
                  <a:pt x="0" y="12"/>
                </a:lnTo>
              </a:path>
            </a:pathLst>
          </a:custGeom>
          <a:solidFill>
            <a:srgbClr val="FFFF00"/>
          </a:solidFill>
          <a:ln w="4763">
            <a:solidFill>
              <a:srgbClr val="990000"/>
            </a:solidFill>
            <a:round/>
            <a:headEnd/>
            <a:tailEnd/>
          </a:ln>
        </p:spPr>
        <p:txBody>
          <a:bodyPr/>
          <a:lstStyle/>
          <a:p>
            <a:endParaRPr lang="en-US"/>
          </a:p>
        </p:txBody>
      </p:sp>
      <p:sp>
        <p:nvSpPr>
          <p:cNvPr id="53311" name="Freeform 62"/>
          <p:cNvSpPr>
            <a:spLocks/>
          </p:cNvSpPr>
          <p:nvPr/>
        </p:nvSpPr>
        <p:spPr bwMode="auto">
          <a:xfrm>
            <a:off x="6527800" y="4227513"/>
            <a:ext cx="315913" cy="330200"/>
          </a:xfrm>
          <a:custGeom>
            <a:avLst/>
            <a:gdLst>
              <a:gd name="T0" fmla="*/ 2147483647 w 224"/>
              <a:gd name="T1" fmla="*/ 2147483647 h 208"/>
              <a:gd name="T2" fmla="*/ 2147483647 w 224"/>
              <a:gd name="T3" fmla="*/ 2147483647 h 208"/>
              <a:gd name="T4" fmla="*/ 2147483647 w 224"/>
              <a:gd name="T5" fmla="*/ 2147483647 h 208"/>
              <a:gd name="T6" fmla="*/ 2147483647 w 224"/>
              <a:gd name="T7" fmla="*/ 2147483647 h 208"/>
              <a:gd name="T8" fmla="*/ 2147483647 w 224"/>
              <a:gd name="T9" fmla="*/ 2147483647 h 208"/>
              <a:gd name="T10" fmla="*/ 2147483647 w 224"/>
              <a:gd name="T11" fmla="*/ 2147483647 h 208"/>
              <a:gd name="T12" fmla="*/ 2147483647 w 224"/>
              <a:gd name="T13" fmla="*/ 2147483647 h 208"/>
              <a:gd name="T14" fmla="*/ 2147483647 w 224"/>
              <a:gd name="T15" fmla="*/ 2147483647 h 208"/>
              <a:gd name="T16" fmla="*/ 2147483647 w 224"/>
              <a:gd name="T17" fmla="*/ 2147483647 h 208"/>
              <a:gd name="T18" fmla="*/ 2147483647 w 224"/>
              <a:gd name="T19" fmla="*/ 2147483647 h 208"/>
              <a:gd name="T20" fmla="*/ 2147483647 w 224"/>
              <a:gd name="T21" fmla="*/ 2147483647 h 208"/>
              <a:gd name="T22" fmla="*/ 2147483647 w 224"/>
              <a:gd name="T23" fmla="*/ 2147483647 h 208"/>
              <a:gd name="T24" fmla="*/ 2147483647 w 224"/>
              <a:gd name="T25" fmla="*/ 2147483647 h 208"/>
              <a:gd name="T26" fmla="*/ 2147483647 w 224"/>
              <a:gd name="T27" fmla="*/ 2147483647 h 208"/>
              <a:gd name="T28" fmla="*/ 2147483647 w 224"/>
              <a:gd name="T29" fmla="*/ 2147483647 h 208"/>
              <a:gd name="T30" fmla="*/ 2147483647 w 224"/>
              <a:gd name="T31" fmla="*/ 2147483647 h 208"/>
              <a:gd name="T32" fmla="*/ 2147483647 w 224"/>
              <a:gd name="T33" fmla="*/ 2147483647 h 208"/>
              <a:gd name="T34" fmla="*/ 2147483647 w 224"/>
              <a:gd name="T35" fmla="*/ 2147483647 h 208"/>
              <a:gd name="T36" fmla="*/ 2147483647 w 224"/>
              <a:gd name="T37" fmla="*/ 2147483647 h 208"/>
              <a:gd name="T38" fmla="*/ 2147483647 w 224"/>
              <a:gd name="T39" fmla="*/ 2147483647 h 208"/>
              <a:gd name="T40" fmla="*/ 2147483647 w 224"/>
              <a:gd name="T41" fmla="*/ 2147483647 h 208"/>
              <a:gd name="T42" fmla="*/ 2147483647 w 224"/>
              <a:gd name="T43" fmla="*/ 2147483647 h 208"/>
              <a:gd name="T44" fmla="*/ 2147483647 w 224"/>
              <a:gd name="T45" fmla="*/ 2147483647 h 208"/>
              <a:gd name="T46" fmla="*/ 2147483647 w 224"/>
              <a:gd name="T47" fmla="*/ 2147483647 h 208"/>
              <a:gd name="T48" fmla="*/ 2147483647 w 224"/>
              <a:gd name="T49" fmla="*/ 2147483647 h 208"/>
              <a:gd name="T50" fmla="*/ 2147483647 w 224"/>
              <a:gd name="T51" fmla="*/ 2147483647 h 208"/>
              <a:gd name="T52" fmla="*/ 2147483647 w 224"/>
              <a:gd name="T53" fmla="*/ 2147483647 h 208"/>
              <a:gd name="T54" fmla="*/ 2147483647 w 224"/>
              <a:gd name="T55" fmla="*/ 2147483647 h 208"/>
              <a:gd name="T56" fmla="*/ 2147483647 w 224"/>
              <a:gd name="T57" fmla="*/ 2147483647 h 208"/>
              <a:gd name="T58" fmla="*/ 2147483647 w 224"/>
              <a:gd name="T59" fmla="*/ 2147483647 h 208"/>
              <a:gd name="T60" fmla="*/ 2147483647 w 224"/>
              <a:gd name="T61" fmla="*/ 2147483647 h 208"/>
              <a:gd name="T62" fmla="*/ 2147483647 w 224"/>
              <a:gd name="T63" fmla="*/ 2147483647 h 208"/>
              <a:gd name="T64" fmla="*/ 2147483647 w 224"/>
              <a:gd name="T65" fmla="*/ 2147483647 h 208"/>
              <a:gd name="T66" fmla="*/ 2147483647 w 224"/>
              <a:gd name="T67" fmla="*/ 2147483647 h 208"/>
              <a:gd name="T68" fmla="*/ 2147483647 w 224"/>
              <a:gd name="T69" fmla="*/ 2147483647 h 208"/>
              <a:gd name="T70" fmla="*/ 2147483647 w 224"/>
              <a:gd name="T71" fmla="*/ 2147483647 h 208"/>
              <a:gd name="T72" fmla="*/ 2147483647 w 224"/>
              <a:gd name="T73" fmla="*/ 2147483647 h 208"/>
              <a:gd name="T74" fmla="*/ 2147483647 w 224"/>
              <a:gd name="T75" fmla="*/ 0 h 208"/>
              <a:gd name="T76" fmla="*/ 2147483647 w 224"/>
              <a:gd name="T77" fmla="*/ 2147483647 h 208"/>
              <a:gd name="T78" fmla="*/ 2147483647 w 224"/>
              <a:gd name="T79" fmla="*/ 2147483647 h 208"/>
              <a:gd name="T80" fmla="*/ 2147483647 w 224"/>
              <a:gd name="T81" fmla="*/ 2147483647 h 208"/>
              <a:gd name="T82" fmla="*/ 2147483647 w 224"/>
              <a:gd name="T83" fmla="*/ 2147483647 h 208"/>
              <a:gd name="T84" fmla="*/ 2147483647 w 224"/>
              <a:gd name="T85" fmla="*/ 2147483647 h 208"/>
              <a:gd name="T86" fmla="*/ 2147483647 w 224"/>
              <a:gd name="T87" fmla="*/ 2147483647 h 208"/>
              <a:gd name="T88" fmla="*/ 2147483647 w 224"/>
              <a:gd name="T89" fmla="*/ 2147483647 h 208"/>
              <a:gd name="T90" fmla="*/ 2147483647 w 224"/>
              <a:gd name="T91" fmla="*/ 2147483647 h 208"/>
              <a:gd name="T92" fmla="*/ 2147483647 w 224"/>
              <a:gd name="T93" fmla="*/ 2147483647 h 208"/>
              <a:gd name="T94" fmla="*/ 2147483647 w 224"/>
              <a:gd name="T95" fmla="*/ 2147483647 h 208"/>
              <a:gd name="T96" fmla="*/ 0 w 224"/>
              <a:gd name="T97" fmla="*/ 2147483647 h 208"/>
              <a:gd name="T98" fmla="*/ 2147483647 w 224"/>
              <a:gd name="T99" fmla="*/ 2147483647 h 208"/>
              <a:gd name="T100" fmla="*/ 2147483647 w 224"/>
              <a:gd name="T101" fmla="*/ 2147483647 h 208"/>
              <a:gd name="T102" fmla="*/ 2147483647 w 224"/>
              <a:gd name="T103" fmla="*/ 2147483647 h 208"/>
              <a:gd name="T104" fmla="*/ 2147483647 w 224"/>
              <a:gd name="T105" fmla="*/ 2147483647 h 208"/>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224"/>
              <a:gd name="T160" fmla="*/ 0 h 208"/>
              <a:gd name="T161" fmla="*/ 224 w 224"/>
              <a:gd name="T162" fmla="*/ 208 h 208"/>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224" h="208">
                <a:moveTo>
                  <a:pt x="31" y="130"/>
                </a:moveTo>
                <a:lnTo>
                  <a:pt x="35" y="133"/>
                </a:lnTo>
                <a:lnTo>
                  <a:pt x="42" y="136"/>
                </a:lnTo>
                <a:lnTo>
                  <a:pt x="53" y="142"/>
                </a:lnTo>
                <a:lnTo>
                  <a:pt x="65" y="149"/>
                </a:lnTo>
                <a:lnTo>
                  <a:pt x="78" y="158"/>
                </a:lnTo>
                <a:lnTo>
                  <a:pt x="91" y="167"/>
                </a:lnTo>
                <a:lnTo>
                  <a:pt x="106" y="176"/>
                </a:lnTo>
                <a:lnTo>
                  <a:pt x="119" y="186"/>
                </a:lnTo>
                <a:lnTo>
                  <a:pt x="121" y="186"/>
                </a:lnTo>
                <a:lnTo>
                  <a:pt x="124" y="186"/>
                </a:lnTo>
                <a:lnTo>
                  <a:pt x="127" y="188"/>
                </a:lnTo>
                <a:lnTo>
                  <a:pt x="131" y="189"/>
                </a:lnTo>
                <a:lnTo>
                  <a:pt x="134" y="189"/>
                </a:lnTo>
                <a:lnTo>
                  <a:pt x="137" y="191"/>
                </a:lnTo>
                <a:lnTo>
                  <a:pt x="140" y="191"/>
                </a:lnTo>
                <a:lnTo>
                  <a:pt x="146" y="194"/>
                </a:lnTo>
                <a:lnTo>
                  <a:pt x="153" y="197"/>
                </a:lnTo>
                <a:lnTo>
                  <a:pt x="159" y="200"/>
                </a:lnTo>
                <a:lnTo>
                  <a:pt x="164" y="203"/>
                </a:lnTo>
                <a:lnTo>
                  <a:pt x="170" y="205"/>
                </a:lnTo>
                <a:lnTo>
                  <a:pt x="176" y="208"/>
                </a:lnTo>
                <a:lnTo>
                  <a:pt x="181" y="208"/>
                </a:lnTo>
                <a:lnTo>
                  <a:pt x="189" y="208"/>
                </a:lnTo>
                <a:lnTo>
                  <a:pt x="195" y="205"/>
                </a:lnTo>
                <a:lnTo>
                  <a:pt x="199" y="203"/>
                </a:lnTo>
                <a:lnTo>
                  <a:pt x="204" y="197"/>
                </a:lnTo>
                <a:lnTo>
                  <a:pt x="207" y="191"/>
                </a:lnTo>
                <a:lnTo>
                  <a:pt x="210" y="185"/>
                </a:lnTo>
                <a:lnTo>
                  <a:pt x="211" y="177"/>
                </a:lnTo>
                <a:lnTo>
                  <a:pt x="213" y="170"/>
                </a:lnTo>
                <a:lnTo>
                  <a:pt x="214" y="164"/>
                </a:lnTo>
                <a:lnTo>
                  <a:pt x="215" y="163"/>
                </a:lnTo>
                <a:lnTo>
                  <a:pt x="217" y="161"/>
                </a:lnTo>
                <a:lnTo>
                  <a:pt x="217" y="160"/>
                </a:lnTo>
                <a:lnTo>
                  <a:pt x="218" y="157"/>
                </a:lnTo>
                <a:lnTo>
                  <a:pt x="220" y="155"/>
                </a:lnTo>
                <a:lnTo>
                  <a:pt x="221" y="154"/>
                </a:lnTo>
                <a:lnTo>
                  <a:pt x="223" y="152"/>
                </a:lnTo>
                <a:lnTo>
                  <a:pt x="223" y="149"/>
                </a:lnTo>
                <a:lnTo>
                  <a:pt x="221" y="146"/>
                </a:lnTo>
                <a:lnTo>
                  <a:pt x="221" y="142"/>
                </a:lnTo>
                <a:lnTo>
                  <a:pt x="220" y="136"/>
                </a:lnTo>
                <a:lnTo>
                  <a:pt x="218" y="128"/>
                </a:lnTo>
                <a:lnTo>
                  <a:pt x="217" y="123"/>
                </a:lnTo>
                <a:lnTo>
                  <a:pt x="215" y="117"/>
                </a:lnTo>
                <a:lnTo>
                  <a:pt x="213" y="112"/>
                </a:lnTo>
                <a:lnTo>
                  <a:pt x="218" y="108"/>
                </a:lnTo>
                <a:lnTo>
                  <a:pt x="223" y="103"/>
                </a:lnTo>
                <a:lnTo>
                  <a:pt x="224" y="96"/>
                </a:lnTo>
                <a:lnTo>
                  <a:pt x="224" y="88"/>
                </a:lnTo>
                <a:lnTo>
                  <a:pt x="224" y="81"/>
                </a:lnTo>
                <a:lnTo>
                  <a:pt x="223" y="72"/>
                </a:lnTo>
                <a:lnTo>
                  <a:pt x="221" y="65"/>
                </a:lnTo>
                <a:lnTo>
                  <a:pt x="220" y="59"/>
                </a:lnTo>
                <a:lnTo>
                  <a:pt x="220" y="56"/>
                </a:lnTo>
                <a:lnTo>
                  <a:pt x="218" y="54"/>
                </a:lnTo>
                <a:lnTo>
                  <a:pt x="217" y="53"/>
                </a:lnTo>
                <a:lnTo>
                  <a:pt x="215" y="51"/>
                </a:lnTo>
                <a:lnTo>
                  <a:pt x="213" y="50"/>
                </a:lnTo>
                <a:lnTo>
                  <a:pt x="211" y="48"/>
                </a:lnTo>
                <a:lnTo>
                  <a:pt x="210" y="47"/>
                </a:lnTo>
                <a:lnTo>
                  <a:pt x="208" y="46"/>
                </a:lnTo>
                <a:lnTo>
                  <a:pt x="207" y="38"/>
                </a:lnTo>
                <a:lnTo>
                  <a:pt x="204" y="32"/>
                </a:lnTo>
                <a:lnTo>
                  <a:pt x="199" y="26"/>
                </a:lnTo>
                <a:lnTo>
                  <a:pt x="196" y="20"/>
                </a:lnTo>
                <a:lnTo>
                  <a:pt x="192" y="16"/>
                </a:lnTo>
                <a:lnTo>
                  <a:pt x="186" y="11"/>
                </a:lnTo>
                <a:lnTo>
                  <a:pt x="181" y="7"/>
                </a:lnTo>
                <a:lnTo>
                  <a:pt x="176" y="4"/>
                </a:lnTo>
                <a:lnTo>
                  <a:pt x="170" y="1"/>
                </a:lnTo>
                <a:lnTo>
                  <a:pt x="164" y="0"/>
                </a:lnTo>
                <a:lnTo>
                  <a:pt x="158" y="0"/>
                </a:lnTo>
                <a:lnTo>
                  <a:pt x="152" y="0"/>
                </a:lnTo>
                <a:lnTo>
                  <a:pt x="143" y="3"/>
                </a:lnTo>
                <a:lnTo>
                  <a:pt x="133" y="7"/>
                </a:lnTo>
                <a:lnTo>
                  <a:pt x="124" y="13"/>
                </a:lnTo>
                <a:lnTo>
                  <a:pt x="115" y="19"/>
                </a:lnTo>
                <a:lnTo>
                  <a:pt x="105" y="25"/>
                </a:lnTo>
                <a:lnTo>
                  <a:pt x="96" y="29"/>
                </a:lnTo>
                <a:lnTo>
                  <a:pt x="85" y="32"/>
                </a:lnTo>
                <a:lnTo>
                  <a:pt x="76" y="37"/>
                </a:lnTo>
                <a:lnTo>
                  <a:pt x="68" y="40"/>
                </a:lnTo>
                <a:lnTo>
                  <a:pt x="60" y="44"/>
                </a:lnTo>
                <a:lnTo>
                  <a:pt x="51" y="48"/>
                </a:lnTo>
                <a:lnTo>
                  <a:pt x="45" y="53"/>
                </a:lnTo>
                <a:lnTo>
                  <a:pt x="38" y="56"/>
                </a:lnTo>
                <a:lnTo>
                  <a:pt x="34" y="60"/>
                </a:lnTo>
                <a:lnTo>
                  <a:pt x="28" y="65"/>
                </a:lnTo>
                <a:lnTo>
                  <a:pt x="22" y="68"/>
                </a:lnTo>
                <a:lnTo>
                  <a:pt x="17" y="72"/>
                </a:lnTo>
                <a:lnTo>
                  <a:pt x="11" y="75"/>
                </a:lnTo>
                <a:lnTo>
                  <a:pt x="7" y="81"/>
                </a:lnTo>
                <a:lnTo>
                  <a:pt x="2" y="86"/>
                </a:lnTo>
                <a:lnTo>
                  <a:pt x="0" y="91"/>
                </a:lnTo>
                <a:lnTo>
                  <a:pt x="0" y="99"/>
                </a:lnTo>
                <a:lnTo>
                  <a:pt x="1" y="106"/>
                </a:lnTo>
                <a:lnTo>
                  <a:pt x="5" y="114"/>
                </a:lnTo>
                <a:lnTo>
                  <a:pt x="10" y="120"/>
                </a:lnTo>
                <a:lnTo>
                  <a:pt x="16" y="124"/>
                </a:lnTo>
                <a:lnTo>
                  <a:pt x="20" y="127"/>
                </a:lnTo>
                <a:lnTo>
                  <a:pt x="25" y="128"/>
                </a:lnTo>
                <a:lnTo>
                  <a:pt x="29" y="130"/>
                </a:lnTo>
                <a:lnTo>
                  <a:pt x="31" y="13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12" name="Freeform 63"/>
          <p:cNvSpPr>
            <a:spLocks/>
          </p:cNvSpPr>
          <p:nvPr/>
        </p:nvSpPr>
        <p:spPr bwMode="auto">
          <a:xfrm>
            <a:off x="6538913" y="4337050"/>
            <a:ext cx="71437" cy="87313"/>
          </a:xfrm>
          <a:custGeom>
            <a:avLst/>
            <a:gdLst>
              <a:gd name="T0" fmla="*/ 2147483647 w 51"/>
              <a:gd name="T1" fmla="*/ 2147483647 h 55"/>
              <a:gd name="T2" fmla="*/ 2147483647 w 51"/>
              <a:gd name="T3" fmla="*/ 2147483647 h 55"/>
              <a:gd name="T4" fmla="*/ 2147483647 w 51"/>
              <a:gd name="T5" fmla="*/ 2147483647 h 55"/>
              <a:gd name="T6" fmla="*/ 2147483647 w 51"/>
              <a:gd name="T7" fmla="*/ 2147483647 h 55"/>
              <a:gd name="T8" fmla="*/ 2147483647 w 51"/>
              <a:gd name="T9" fmla="*/ 2147483647 h 55"/>
              <a:gd name="T10" fmla="*/ 2147483647 w 51"/>
              <a:gd name="T11" fmla="*/ 2147483647 h 55"/>
              <a:gd name="T12" fmla="*/ 2147483647 w 51"/>
              <a:gd name="T13" fmla="*/ 2147483647 h 55"/>
              <a:gd name="T14" fmla="*/ 2147483647 w 51"/>
              <a:gd name="T15" fmla="*/ 2147483647 h 55"/>
              <a:gd name="T16" fmla="*/ 2147483647 w 51"/>
              <a:gd name="T17" fmla="*/ 2147483647 h 55"/>
              <a:gd name="T18" fmla="*/ 2147483647 w 51"/>
              <a:gd name="T19" fmla="*/ 2147483647 h 55"/>
              <a:gd name="T20" fmla="*/ 2147483647 w 51"/>
              <a:gd name="T21" fmla="*/ 2147483647 h 55"/>
              <a:gd name="T22" fmla="*/ 2147483647 w 51"/>
              <a:gd name="T23" fmla="*/ 2147483647 h 55"/>
              <a:gd name="T24" fmla="*/ 2147483647 w 51"/>
              <a:gd name="T25" fmla="*/ 2147483647 h 55"/>
              <a:gd name="T26" fmla="*/ 2147483647 w 51"/>
              <a:gd name="T27" fmla="*/ 2147483647 h 55"/>
              <a:gd name="T28" fmla="*/ 2147483647 w 51"/>
              <a:gd name="T29" fmla="*/ 2147483647 h 55"/>
              <a:gd name="T30" fmla="*/ 2147483647 w 51"/>
              <a:gd name="T31" fmla="*/ 2147483647 h 55"/>
              <a:gd name="T32" fmla="*/ 2147483647 w 51"/>
              <a:gd name="T33" fmla="*/ 2147483647 h 55"/>
              <a:gd name="T34" fmla="*/ 2147483647 w 51"/>
              <a:gd name="T35" fmla="*/ 2147483647 h 55"/>
              <a:gd name="T36" fmla="*/ 2147483647 w 51"/>
              <a:gd name="T37" fmla="*/ 2147483647 h 55"/>
              <a:gd name="T38" fmla="*/ 2147483647 w 51"/>
              <a:gd name="T39" fmla="*/ 2147483647 h 55"/>
              <a:gd name="T40" fmla="*/ 2147483647 w 51"/>
              <a:gd name="T41" fmla="*/ 2147483647 h 55"/>
              <a:gd name="T42" fmla="*/ 2147483647 w 51"/>
              <a:gd name="T43" fmla="*/ 2147483647 h 55"/>
              <a:gd name="T44" fmla="*/ 2147483647 w 51"/>
              <a:gd name="T45" fmla="*/ 2147483647 h 55"/>
              <a:gd name="T46" fmla="*/ 2147483647 w 51"/>
              <a:gd name="T47" fmla="*/ 2147483647 h 55"/>
              <a:gd name="T48" fmla="*/ 2147483647 w 51"/>
              <a:gd name="T49" fmla="*/ 2147483647 h 55"/>
              <a:gd name="T50" fmla="*/ 2147483647 w 51"/>
              <a:gd name="T51" fmla="*/ 2147483647 h 55"/>
              <a:gd name="T52" fmla="*/ 2147483647 w 51"/>
              <a:gd name="T53" fmla="*/ 2147483647 h 55"/>
              <a:gd name="T54" fmla="*/ 2147483647 w 51"/>
              <a:gd name="T55" fmla="*/ 2147483647 h 55"/>
              <a:gd name="T56" fmla="*/ 2147483647 w 51"/>
              <a:gd name="T57" fmla="*/ 2147483647 h 55"/>
              <a:gd name="T58" fmla="*/ 2147483647 w 51"/>
              <a:gd name="T59" fmla="*/ 2147483647 h 55"/>
              <a:gd name="T60" fmla="*/ 2147483647 w 51"/>
              <a:gd name="T61" fmla="*/ 2147483647 h 55"/>
              <a:gd name="T62" fmla="*/ 2147483647 w 51"/>
              <a:gd name="T63" fmla="*/ 2147483647 h 55"/>
              <a:gd name="T64" fmla="*/ 2147483647 w 51"/>
              <a:gd name="T65" fmla="*/ 2147483647 h 55"/>
              <a:gd name="T66" fmla="*/ 2147483647 w 51"/>
              <a:gd name="T67" fmla="*/ 0 h 55"/>
              <a:gd name="T68" fmla="*/ 2147483647 w 51"/>
              <a:gd name="T69" fmla="*/ 0 h 55"/>
              <a:gd name="T70" fmla="*/ 2147483647 w 51"/>
              <a:gd name="T71" fmla="*/ 0 h 55"/>
              <a:gd name="T72" fmla="*/ 2147483647 w 51"/>
              <a:gd name="T73" fmla="*/ 2147483647 h 55"/>
              <a:gd name="T74" fmla="*/ 2147483647 w 51"/>
              <a:gd name="T75" fmla="*/ 2147483647 h 55"/>
              <a:gd name="T76" fmla="*/ 2147483647 w 51"/>
              <a:gd name="T77" fmla="*/ 2147483647 h 55"/>
              <a:gd name="T78" fmla="*/ 2147483647 w 51"/>
              <a:gd name="T79" fmla="*/ 2147483647 h 55"/>
              <a:gd name="T80" fmla="*/ 2147483647 w 51"/>
              <a:gd name="T81" fmla="*/ 2147483647 h 55"/>
              <a:gd name="T82" fmla="*/ 2147483647 w 51"/>
              <a:gd name="T83" fmla="*/ 2147483647 h 55"/>
              <a:gd name="T84" fmla="*/ 2147483647 w 51"/>
              <a:gd name="T85" fmla="*/ 2147483647 h 55"/>
              <a:gd name="T86" fmla="*/ 2147483647 w 51"/>
              <a:gd name="T87" fmla="*/ 2147483647 h 55"/>
              <a:gd name="T88" fmla="*/ 2147483647 w 51"/>
              <a:gd name="T89" fmla="*/ 2147483647 h 55"/>
              <a:gd name="T90" fmla="*/ 2147483647 w 51"/>
              <a:gd name="T91" fmla="*/ 2147483647 h 55"/>
              <a:gd name="T92" fmla="*/ 2147483647 w 51"/>
              <a:gd name="T93" fmla="*/ 2147483647 h 55"/>
              <a:gd name="T94" fmla="*/ 2147483647 w 51"/>
              <a:gd name="T95" fmla="*/ 2147483647 h 55"/>
              <a:gd name="T96" fmla="*/ 2147483647 w 51"/>
              <a:gd name="T97" fmla="*/ 2147483647 h 55"/>
              <a:gd name="T98" fmla="*/ 2147483647 w 51"/>
              <a:gd name="T99" fmla="*/ 2147483647 h 55"/>
              <a:gd name="T100" fmla="*/ 2147483647 w 51"/>
              <a:gd name="T101" fmla="*/ 2147483647 h 55"/>
              <a:gd name="T102" fmla="*/ 2147483647 w 51"/>
              <a:gd name="T103" fmla="*/ 2147483647 h 55"/>
              <a:gd name="T104" fmla="*/ 0 w 51"/>
              <a:gd name="T105" fmla="*/ 2147483647 h 55"/>
              <a:gd name="T106" fmla="*/ 0 w 51"/>
              <a:gd name="T107" fmla="*/ 2147483647 h 55"/>
              <a:gd name="T108" fmla="*/ 0 w 51"/>
              <a:gd name="T109" fmla="*/ 2147483647 h 55"/>
              <a:gd name="T110" fmla="*/ 2147483647 w 51"/>
              <a:gd name="T111" fmla="*/ 2147483647 h 55"/>
              <a:gd name="T112" fmla="*/ 2147483647 w 51"/>
              <a:gd name="T113" fmla="*/ 2147483647 h 5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1"/>
              <a:gd name="T172" fmla="*/ 0 h 55"/>
              <a:gd name="T173" fmla="*/ 51 w 51"/>
              <a:gd name="T174" fmla="*/ 55 h 55"/>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1" h="55">
                <a:moveTo>
                  <a:pt x="2" y="31"/>
                </a:moveTo>
                <a:lnTo>
                  <a:pt x="3" y="36"/>
                </a:lnTo>
                <a:lnTo>
                  <a:pt x="6" y="40"/>
                </a:lnTo>
                <a:lnTo>
                  <a:pt x="9" y="46"/>
                </a:lnTo>
                <a:lnTo>
                  <a:pt x="14" y="51"/>
                </a:lnTo>
                <a:lnTo>
                  <a:pt x="17" y="54"/>
                </a:lnTo>
                <a:lnTo>
                  <a:pt x="21" y="55"/>
                </a:lnTo>
                <a:lnTo>
                  <a:pt x="26" y="55"/>
                </a:lnTo>
                <a:lnTo>
                  <a:pt x="30" y="52"/>
                </a:lnTo>
                <a:lnTo>
                  <a:pt x="31" y="51"/>
                </a:lnTo>
                <a:lnTo>
                  <a:pt x="33" y="49"/>
                </a:lnTo>
                <a:lnTo>
                  <a:pt x="33" y="48"/>
                </a:lnTo>
                <a:lnTo>
                  <a:pt x="34" y="46"/>
                </a:lnTo>
                <a:lnTo>
                  <a:pt x="34" y="45"/>
                </a:lnTo>
                <a:lnTo>
                  <a:pt x="36" y="42"/>
                </a:lnTo>
                <a:lnTo>
                  <a:pt x="36" y="40"/>
                </a:lnTo>
                <a:lnTo>
                  <a:pt x="37" y="39"/>
                </a:lnTo>
                <a:lnTo>
                  <a:pt x="39" y="36"/>
                </a:lnTo>
                <a:lnTo>
                  <a:pt x="40" y="34"/>
                </a:lnTo>
                <a:lnTo>
                  <a:pt x="43" y="33"/>
                </a:lnTo>
                <a:lnTo>
                  <a:pt x="45" y="31"/>
                </a:lnTo>
                <a:lnTo>
                  <a:pt x="48" y="30"/>
                </a:lnTo>
                <a:lnTo>
                  <a:pt x="49" y="27"/>
                </a:lnTo>
                <a:lnTo>
                  <a:pt x="51" y="25"/>
                </a:lnTo>
                <a:lnTo>
                  <a:pt x="51" y="22"/>
                </a:lnTo>
                <a:lnTo>
                  <a:pt x="51" y="19"/>
                </a:lnTo>
                <a:lnTo>
                  <a:pt x="51" y="17"/>
                </a:lnTo>
                <a:lnTo>
                  <a:pt x="51" y="14"/>
                </a:lnTo>
                <a:lnTo>
                  <a:pt x="49" y="11"/>
                </a:lnTo>
                <a:lnTo>
                  <a:pt x="49" y="8"/>
                </a:lnTo>
                <a:lnTo>
                  <a:pt x="48" y="6"/>
                </a:lnTo>
                <a:lnTo>
                  <a:pt x="46" y="3"/>
                </a:lnTo>
                <a:lnTo>
                  <a:pt x="43" y="2"/>
                </a:lnTo>
                <a:lnTo>
                  <a:pt x="40" y="0"/>
                </a:lnTo>
                <a:lnTo>
                  <a:pt x="37" y="0"/>
                </a:lnTo>
                <a:lnTo>
                  <a:pt x="34" y="0"/>
                </a:lnTo>
                <a:lnTo>
                  <a:pt x="31" y="2"/>
                </a:lnTo>
                <a:lnTo>
                  <a:pt x="28" y="3"/>
                </a:lnTo>
                <a:lnTo>
                  <a:pt x="26" y="5"/>
                </a:lnTo>
                <a:lnTo>
                  <a:pt x="23" y="6"/>
                </a:lnTo>
                <a:lnTo>
                  <a:pt x="20" y="8"/>
                </a:lnTo>
                <a:lnTo>
                  <a:pt x="18" y="9"/>
                </a:lnTo>
                <a:lnTo>
                  <a:pt x="15" y="11"/>
                </a:lnTo>
                <a:lnTo>
                  <a:pt x="14" y="12"/>
                </a:lnTo>
                <a:lnTo>
                  <a:pt x="12" y="12"/>
                </a:lnTo>
                <a:lnTo>
                  <a:pt x="9" y="14"/>
                </a:lnTo>
                <a:lnTo>
                  <a:pt x="8" y="15"/>
                </a:lnTo>
                <a:lnTo>
                  <a:pt x="5" y="17"/>
                </a:lnTo>
                <a:lnTo>
                  <a:pt x="3" y="18"/>
                </a:lnTo>
                <a:lnTo>
                  <a:pt x="3" y="19"/>
                </a:lnTo>
                <a:lnTo>
                  <a:pt x="2" y="21"/>
                </a:lnTo>
                <a:lnTo>
                  <a:pt x="2" y="22"/>
                </a:lnTo>
                <a:lnTo>
                  <a:pt x="0" y="24"/>
                </a:lnTo>
                <a:lnTo>
                  <a:pt x="0" y="25"/>
                </a:lnTo>
                <a:lnTo>
                  <a:pt x="0" y="27"/>
                </a:lnTo>
                <a:lnTo>
                  <a:pt x="2" y="28"/>
                </a:lnTo>
                <a:lnTo>
                  <a:pt x="2" y="31"/>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13" name="Freeform 64"/>
          <p:cNvSpPr>
            <a:spLocks/>
          </p:cNvSpPr>
          <p:nvPr/>
        </p:nvSpPr>
        <p:spPr bwMode="auto">
          <a:xfrm>
            <a:off x="6858000" y="4343400"/>
            <a:ext cx="71438" cy="87313"/>
          </a:xfrm>
          <a:custGeom>
            <a:avLst/>
            <a:gdLst>
              <a:gd name="T0" fmla="*/ 2147483647 w 51"/>
              <a:gd name="T1" fmla="*/ 2147483647 h 55"/>
              <a:gd name="T2" fmla="*/ 2147483647 w 51"/>
              <a:gd name="T3" fmla="*/ 2147483647 h 55"/>
              <a:gd name="T4" fmla="*/ 2147483647 w 51"/>
              <a:gd name="T5" fmla="*/ 2147483647 h 55"/>
              <a:gd name="T6" fmla="*/ 2147483647 w 51"/>
              <a:gd name="T7" fmla="*/ 2147483647 h 55"/>
              <a:gd name="T8" fmla="*/ 2147483647 w 51"/>
              <a:gd name="T9" fmla="*/ 2147483647 h 55"/>
              <a:gd name="T10" fmla="*/ 2147483647 w 51"/>
              <a:gd name="T11" fmla="*/ 2147483647 h 55"/>
              <a:gd name="T12" fmla="*/ 2147483647 w 51"/>
              <a:gd name="T13" fmla="*/ 2147483647 h 55"/>
              <a:gd name="T14" fmla="*/ 2147483647 w 51"/>
              <a:gd name="T15" fmla="*/ 2147483647 h 55"/>
              <a:gd name="T16" fmla="*/ 2147483647 w 51"/>
              <a:gd name="T17" fmla="*/ 2147483647 h 55"/>
              <a:gd name="T18" fmla="*/ 2147483647 w 51"/>
              <a:gd name="T19" fmla="*/ 2147483647 h 55"/>
              <a:gd name="T20" fmla="*/ 2147483647 w 51"/>
              <a:gd name="T21" fmla="*/ 2147483647 h 55"/>
              <a:gd name="T22" fmla="*/ 2147483647 w 51"/>
              <a:gd name="T23" fmla="*/ 2147483647 h 55"/>
              <a:gd name="T24" fmla="*/ 2147483647 w 51"/>
              <a:gd name="T25" fmla="*/ 2147483647 h 55"/>
              <a:gd name="T26" fmla="*/ 2147483647 w 51"/>
              <a:gd name="T27" fmla="*/ 2147483647 h 55"/>
              <a:gd name="T28" fmla="*/ 2147483647 w 51"/>
              <a:gd name="T29" fmla="*/ 2147483647 h 55"/>
              <a:gd name="T30" fmla="*/ 2147483647 w 51"/>
              <a:gd name="T31" fmla="*/ 2147483647 h 55"/>
              <a:gd name="T32" fmla="*/ 2147483647 w 51"/>
              <a:gd name="T33" fmla="*/ 2147483647 h 55"/>
              <a:gd name="T34" fmla="*/ 2147483647 w 51"/>
              <a:gd name="T35" fmla="*/ 2147483647 h 55"/>
              <a:gd name="T36" fmla="*/ 2147483647 w 51"/>
              <a:gd name="T37" fmla="*/ 2147483647 h 55"/>
              <a:gd name="T38" fmla="*/ 2147483647 w 51"/>
              <a:gd name="T39" fmla="*/ 2147483647 h 55"/>
              <a:gd name="T40" fmla="*/ 2147483647 w 51"/>
              <a:gd name="T41" fmla="*/ 2147483647 h 55"/>
              <a:gd name="T42" fmla="*/ 2147483647 w 51"/>
              <a:gd name="T43" fmla="*/ 2147483647 h 55"/>
              <a:gd name="T44" fmla="*/ 2147483647 w 51"/>
              <a:gd name="T45" fmla="*/ 2147483647 h 55"/>
              <a:gd name="T46" fmla="*/ 2147483647 w 51"/>
              <a:gd name="T47" fmla="*/ 2147483647 h 55"/>
              <a:gd name="T48" fmla="*/ 2147483647 w 51"/>
              <a:gd name="T49" fmla="*/ 2147483647 h 55"/>
              <a:gd name="T50" fmla="*/ 2147483647 w 51"/>
              <a:gd name="T51" fmla="*/ 2147483647 h 55"/>
              <a:gd name="T52" fmla="*/ 2147483647 w 51"/>
              <a:gd name="T53" fmla="*/ 2147483647 h 55"/>
              <a:gd name="T54" fmla="*/ 2147483647 w 51"/>
              <a:gd name="T55" fmla="*/ 2147483647 h 55"/>
              <a:gd name="T56" fmla="*/ 2147483647 w 51"/>
              <a:gd name="T57" fmla="*/ 2147483647 h 55"/>
              <a:gd name="T58" fmla="*/ 2147483647 w 51"/>
              <a:gd name="T59" fmla="*/ 2147483647 h 55"/>
              <a:gd name="T60" fmla="*/ 2147483647 w 51"/>
              <a:gd name="T61" fmla="*/ 2147483647 h 55"/>
              <a:gd name="T62" fmla="*/ 2147483647 w 51"/>
              <a:gd name="T63" fmla="*/ 2147483647 h 55"/>
              <a:gd name="T64" fmla="*/ 2147483647 w 51"/>
              <a:gd name="T65" fmla="*/ 2147483647 h 55"/>
              <a:gd name="T66" fmla="*/ 2147483647 w 51"/>
              <a:gd name="T67" fmla="*/ 0 h 55"/>
              <a:gd name="T68" fmla="*/ 2147483647 w 51"/>
              <a:gd name="T69" fmla="*/ 0 h 55"/>
              <a:gd name="T70" fmla="*/ 2147483647 w 51"/>
              <a:gd name="T71" fmla="*/ 0 h 55"/>
              <a:gd name="T72" fmla="*/ 2147483647 w 51"/>
              <a:gd name="T73" fmla="*/ 2147483647 h 55"/>
              <a:gd name="T74" fmla="*/ 2147483647 w 51"/>
              <a:gd name="T75" fmla="*/ 2147483647 h 55"/>
              <a:gd name="T76" fmla="*/ 2147483647 w 51"/>
              <a:gd name="T77" fmla="*/ 2147483647 h 55"/>
              <a:gd name="T78" fmla="*/ 2147483647 w 51"/>
              <a:gd name="T79" fmla="*/ 2147483647 h 55"/>
              <a:gd name="T80" fmla="*/ 2147483647 w 51"/>
              <a:gd name="T81" fmla="*/ 2147483647 h 55"/>
              <a:gd name="T82" fmla="*/ 2147483647 w 51"/>
              <a:gd name="T83" fmla="*/ 2147483647 h 55"/>
              <a:gd name="T84" fmla="*/ 2147483647 w 51"/>
              <a:gd name="T85" fmla="*/ 2147483647 h 55"/>
              <a:gd name="T86" fmla="*/ 2147483647 w 51"/>
              <a:gd name="T87" fmla="*/ 2147483647 h 55"/>
              <a:gd name="T88" fmla="*/ 2147483647 w 51"/>
              <a:gd name="T89" fmla="*/ 2147483647 h 55"/>
              <a:gd name="T90" fmla="*/ 2147483647 w 51"/>
              <a:gd name="T91" fmla="*/ 2147483647 h 55"/>
              <a:gd name="T92" fmla="*/ 2147483647 w 51"/>
              <a:gd name="T93" fmla="*/ 2147483647 h 55"/>
              <a:gd name="T94" fmla="*/ 2147483647 w 51"/>
              <a:gd name="T95" fmla="*/ 2147483647 h 55"/>
              <a:gd name="T96" fmla="*/ 2147483647 w 51"/>
              <a:gd name="T97" fmla="*/ 2147483647 h 55"/>
              <a:gd name="T98" fmla="*/ 2147483647 w 51"/>
              <a:gd name="T99" fmla="*/ 2147483647 h 55"/>
              <a:gd name="T100" fmla="*/ 2147483647 w 51"/>
              <a:gd name="T101" fmla="*/ 2147483647 h 55"/>
              <a:gd name="T102" fmla="*/ 2147483647 w 51"/>
              <a:gd name="T103" fmla="*/ 2147483647 h 55"/>
              <a:gd name="T104" fmla="*/ 0 w 51"/>
              <a:gd name="T105" fmla="*/ 2147483647 h 55"/>
              <a:gd name="T106" fmla="*/ 0 w 51"/>
              <a:gd name="T107" fmla="*/ 2147483647 h 55"/>
              <a:gd name="T108" fmla="*/ 0 w 51"/>
              <a:gd name="T109" fmla="*/ 2147483647 h 55"/>
              <a:gd name="T110" fmla="*/ 2147483647 w 51"/>
              <a:gd name="T111" fmla="*/ 2147483647 h 55"/>
              <a:gd name="T112" fmla="*/ 2147483647 w 51"/>
              <a:gd name="T113" fmla="*/ 2147483647 h 5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1"/>
              <a:gd name="T172" fmla="*/ 0 h 55"/>
              <a:gd name="T173" fmla="*/ 51 w 51"/>
              <a:gd name="T174" fmla="*/ 55 h 55"/>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1" h="55">
                <a:moveTo>
                  <a:pt x="2" y="31"/>
                </a:moveTo>
                <a:lnTo>
                  <a:pt x="3" y="36"/>
                </a:lnTo>
                <a:lnTo>
                  <a:pt x="6" y="40"/>
                </a:lnTo>
                <a:lnTo>
                  <a:pt x="9" y="46"/>
                </a:lnTo>
                <a:lnTo>
                  <a:pt x="14" y="51"/>
                </a:lnTo>
                <a:lnTo>
                  <a:pt x="17" y="54"/>
                </a:lnTo>
                <a:lnTo>
                  <a:pt x="21" y="55"/>
                </a:lnTo>
                <a:lnTo>
                  <a:pt x="26" y="55"/>
                </a:lnTo>
                <a:lnTo>
                  <a:pt x="30" y="52"/>
                </a:lnTo>
                <a:lnTo>
                  <a:pt x="31" y="51"/>
                </a:lnTo>
                <a:lnTo>
                  <a:pt x="33" y="49"/>
                </a:lnTo>
                <a:lnTo>
                  <a:pt x="33" y="48"/>
                </a:lnTo>
                <a:lnTo>
                  <a:pt x="34" y="46"/>
                </a:lnTo>
                <a:lnTo>
                  <a:pt x="34" y="45"/>
                </a:lnTo>
                <a:lnTo>
                  <a:pt x="36" y="42"/>
                </a:lnTo>
                <a:lnTo>
                  <a:pt x="36" y="40"/>
                </a:lnTo>
                <a:lnTo>
                  <a:pt x="37" y="39"/>
                </a:lnTo>
                <a:lnTo>
                  <a:pt x="39" y="36"/>
                </a:lnTo>
                <a:lnTo>
                  <a:pt x="40" y="34"/>
                </a:lnTo>
                <a:lnTo>
                  <a:pt x="43" y="33"/>
                </a:lnTo>
                <a:lnTo>
                  <a:pt x="45" y="31"/>
                </a:lnTo>
                <a:lnTo>
                  <a:pt x="48" y="30"/>
                </a:lnTo>
                <a:lnTo>
                  <a:pt x="49" y="27"/>
                </a:lnTo>
                <a:lnTo>
                  <a:pt x="51" y="25"/>
                </a:lnTo>
                <a:lnTo>
                  <a:pt x="51" y="22"/>
                </a:lnTo>
                <a:lnTo>
                  <a:pt x="51" y="19"/>
                </a:lnTo>
                <a:lnTo>
                  <a:pt x="51" y="17"/>
                </a:lnTo>
                <a:lnTo>
                  <a:pt x="51" y="14"/>
                </a:lnTo>
                <a:lnTo>
                  <a:pt x="49" y="11"/>
                </a:lnTo>
                <a:lnTo>
                  <a:pt x="49" y="8"/>
                </a:lnTo>
                <a:lnTo>
                  <a:pt x="48" y="6"/>
                </a:lnTo>
                <a:lnTo>
                  <a:pt x="46" y="3"/>
                </a:lnTo>
                <a:lnTo>
                  <a:pt x="43" y="2"/>
                </a:lnTo>
                <a:lnTo>
                  <a:pt x="40" y="0"/>
                </a:lnTo>
                <a:lnTo>
                  <a:pt x="37" y="0"/>
                </a:lnTo>
                <a:lnTo>
                  <a:pt x="34" y="0"/>
                </a:lnTo>
                <a:lnTo>
                  <a:pt x="31" y="2"/>
                </a:lnTo>
                <a:lnTo>
                  <a:pt x="28" y="3"/>
                </a:lnTo>
                <a:lnTo>
                  <a:pt x="26" y="5"/>
                </a:lnTo>
                <a:lnTo>
                  <a:pt x="23" y="6"/>
                </a:lnTo>
                <a:lnTo>
                  <a:pt x="20" y="8"/>
                </a:lnTo>
                <a:lnTo>
                  <a:pt x="18" y="9"/>
                </a:lnTo>
                <a:lnTo>
                  <a:pt x="15" y="11"/>
                </a:lnTo>
                <a:lnTo>
                  <a:pt x="14" y="12"/>
                </a:lnTo>
                <a:lnTo>
                  <a:pt x="12" y="12"/>
                </a:lnTo>
                <a:lnTo>
                  <a:pt x="9" y="14"/>
                </a:lnTo>
                <a:lnTo>
                  <a:pt x="8" y="15"/>
                </a:lnTo>
                <a:lnTo>
                  <a:pt x="5" y="17"/>
                </a:lnTo>
                <a:lnTo>
                  <a:pt x="3" y="18"/>
                </a:lnTo>
                <a:lnTo>
                  <a:pt x="3" y="19"/>
                </a:lnTo>
                <a:lnTo>
                  <a:pt x="2" y="21"/>
                </a:lnTo>
                <a:lnTo>
                  <a:pt x="2" y="22"/>
                </a:lnTo>
                <a:lnTo>
                  <a:pt x="0" y="24"/>
                </a:lnTo>
                <a:lnTo>
                  <a:pt x="0" y="25"/>
                </a:lnTo>
                <a:lnTo>
                  <a:pt x="0" y="27"/>
                </a:lnTo>
                <a:lnTo>
                  <a:pt x="2" y="28"/>
                </a:lnTo>
                <a:lnTo>
                  <a:pt x="2" y="31"/>
                </a:lnTo>
              </a:path>
            </a:pathLst>
          </a:custGeom>
          <a:solidFill>
            <a:srgbClr val="FFFF00"/>
          </a:solidFill>
          <a:ln w="4763">
            <a:solidFill>
              <a:srgbClr val="990000"/>
            </a:solidFill>
            <a:round/>
            <a:headEnd/>
            <a:tailEnd/>
          </a:ln>
        </p:spPr>
        <p:txBody>
          <a:bodyPr/>
          <a:lstStyle/>
          <a:p>
            <a:endParaRPr lang="en-US"/>
          </a:p>
        </p:txBody>
      </p:sp>
      <p:sp>
        <p:nvSpPr>
          <p:cNvPr id="53314" name="Freeform 65"/>
          <p:cNvSpPr>
            <a:spLocks/>
          </p:cNvSpPr>
          <p:nvPr/>
        </p:nvSpPr>
        <p:spPr bwMode="auto">
          <a:xfrm>
            <a:off x="6596063" y="4354513"/>
            <a:ext cx="80962" cy="93662"/>
          </a:xfrm>
          <a:custGeom>
            <a:avLst/>
            <a:gdLst>
              <a:gd name="T0" fmla="*/ 0 w 58"/>
              <a:gd name="T1" fmla="*/ 2147483647 h 59"/>
              <a:gd name="T2" fmla="*/ 2147483647 w 58"/>
              <a:gd name="T3" fmla="*/ 2147483647 h 59"/>
              <a:gd name="T4" fmla="*/ 2147483647 w 58"/>
              <a:gd name="T5" fmla="*/ 2147483647 h 59"/>
              <a:gd name="T6" fmla="*/ 2147483647 w 58"/>
              <a:gd name="T7" fmla="*/ 2147483647 h 59"/>
              <a:gd name="T8" fmla="*/ 2147483647 w 58"/>
              <a:gd name="T9" fmla="*/ 2147483647 h 59"/>
              <a:gd name="T10" fmla="*/ 2147483647 w 58"/>
              <a:gd name="T11" fmla="*/ 2147483647 h 59"/>
              <a:gd name="T12" fmla="*/ 2147483647 w 58"/>
              <a:gd name="T13" fmla="*/ 2147483647 h 59"/>
              <a:gd name="T14" fmla="*/ 2147483647 w 58"/>
              <a:gd name="T15" fmla="*/ 2147483647 h 59"/>
              <a:gd name="T16" fmla="*/ 2147483647 w 58"/>
              <a:gd name="T17" fmla="*/ 2147483647 h 59"/>
              <a:gd name="T18" fmla="*/ 2147483647 w 58"/>
              <a:gd name="T19" fmla="*/ 2147483647 h 59"/>
              <a:gd name="T20" fmla="*/ 2147483647 w 58"/>
              <a:gd name="T21" fmla="*/ 2147483647 h 59"/>
              <a:gd name="T22" fmla="*/ 2147483647 w 58"/>
              <a:gd name="T23" fmla="*/ 2147483647 h 59"/>
              <a:gd name="T24" fmla="*/ 2147483647 w 58"/>
              <a:gd name="T25" fmla="*/ 2147483647 h 59"/>
              <a:gd name="T26" fmla="*/ 2147483647 w 58"/>
              <a:gd name="T27" fmla="*/ 2147483647 h 59"/>
              <a:gd name="T28" fmla="*/ 2147483647 w 58"/>
              <a:gd name="T29" fmla="*/ 2147483647 h 59"/>
              <a:gd name="T30" fmla="*/ 2147483647 w 58"/>
              <a:gd name="T31" fmla="*/ 2147483647 h 59"/>
              <a:gd name="T32" fmla="*/ 2147483647 w 58"/>
              <a:gd name="T33" fmla="*/ 2147483647 h 59"/>
              <a:gd name="T34" fmla="*/ 2147483647 w 58"/>
              <a:gd name="T35" fmla="*/ 2147483647 h 59"/>
              <a:gd name="T36" fmla="*/ 2147483647 w 58"/>
              <a:gd name="T37" fmla="*/ 2147483647 h 59"/>
              <a:gd name="T38" fmla="*/ 2147483647 w 58"/>
              <a:gd name="T39" fmla="*/ 2147483647 h 59"/>
              <a:gd name="T40" fmla="*/ 2147483647 w 58"/>
              <a:gd name="T41" fmla="*/ 2147483647 h 59"/>
              <a:gd name="T42" fmla="*/ 2147483647 w 58"/>
              <a:gd name="T43" fmla="*/ 2147483647 h 59"/>
              <a:gd name="T44" fmla="*/ 2147483647 w 58"/>
              <a:gd name="T45" fmla="*/ 2147483647 h 59"/>
              <a:gd name="T46" fmla="*/ 2147483647 w 58"/>
              <a:gd name="T47" fmla="*/ 2147483647 h 59"/>
              <a:gd name="T48" fmla="*/ 2147483647 w 58"/>
              <a:gd name="T49" fmla="*/ 2147483647 h 59"/>
              <a:gd name="T50" fmla="*/ 2147483647 w 58"/>
              <a:gd name="T51" fmla="*/ 2147483647 h 59"/>
              <a:gd name="T52" fmla="*/ 2147483647 w 58"/>
              <a:gd name="T53" fmla="*/ 2147483647 h 59"/>
              <a:gd name="T54" fmla="*/ 2147483647 w 58"/>
              <a:gd name="T55" fmla="*/ 2147483647 h 59"/>
              <a:gd name="T56" fmla="*/ 2147483647 w 58"/>
              <a:gd name="T57" fmla="*/ 2147483647 h 59"/>
              <a:gd name="T58" fmla="*/ 2147483647 w 58"/>
              <a:gd name="T59" fmla="*/ 2147483647 h 59"/>
              <a:gd name="T60" fmla="*/ 2147483647 w 58"/>
              <a:gd name="T61" fmla="*/ 2147483647 h 59"/>
              <a:gd name="T62" fmla="*/ 2147483647 w 58"/>
              <a:gd name="T63" fmla="*/ 2147483647 h 59"/>
              <a:gd name="T64" fmla="*/ 2147483647 w 58"/>
              <a:gd name="T65" fmla="*/ 2147483647 h 59"/>
              <a:gd name="T66" fmla="*/ 2147483647 w 58"/>
              <a:gd name="T67" fmla="*/ 2147483647 h 59"/>
              <a:gd name="T68" fmla="*/ 2147483647 w 58"/>
              <a:gd name="T69" fmla="*/ 2147483647 h 59"/>
              <a:gd name="T70" fmla="*/ 2147483647 w 58"/>
              <a:gd name="T71" fmla="*/ 2147483647 h 59"/>
              <a:gd name="T72" fmla="*/ 2147483647 w 58"/>
              <a:gd name="T73" fmla="*/ 2147483647 h 59"/>
              <a:gd name="T74" fmla="*/ 2147483647 w 58"/>
              <a:gd name="T75" fmla="*/ 2147483647 h 59"/>
              <a:gd name="T76" fmla="*/ 2147483647 w 58"/>
              <a:gd name="T77" fmla="*/ 2147483647 h 59"/>
              <a:gd name="T78" fmla="*/ 2147483647 w 58"/>
              <a:gd name="T79" fmla="*/ 2147483647 h 59"/>
              <a:gd name="T80" fmla="*/ 2147483647 w 58"/>
              <a:gd name="T81" fmla="*/ 2147483647 h 59"/>
              <a:gd name="T82" fmla="*/ 2147483647 w 58"/>
              <a:gd name="T83" fmla="*/ 2147483647 h 59"/>
              <a:gd name="T84" fmla="*/ 2147483647 w 58"/>
              <a:gd name="T85" fmla="*/ 2147483647 h 59"/>
              <a:gd name="T86" fmla="*/ 2147483647 w 58"/>
              <a:gd name="T87" fmla="*/ 2147483647 h 59"/>
              <a:gd name="T88" fmla="*/ 2147483647 w 58"/>
              <a:gd name="T89" fmla="*/ 0 h 59"/>
              <a:gd name="T90" fmla="*/ 2147483647 w 58"/>
              <a:gd name="T91" fmla="*/ 0 h 59"/>
              <a:gd name="T92" fmla="*/ 2147483647 w 58"/>
              <a:gd name="T93" fmla="*/ 2147483647 h 59"/>
              <a:gd name="T94" fmla="*/ 2147483647 w 58"/>
              <a:gd name="T95" fmla="*/ 2147483647 h 59"/>
              <a:gd name="T96" fmla="*/ 2147483647 w 58"/>
              <a:gd name="T97" fmla="*/ 2147483647 h 59"/>
              <a:gd name="T98" fmla="*/ 2147483647 w 58"/>
              <a:gd name="T99" fmla="*/ 2147483647 h 59"/>
              <a:gd name="T100" fmla="*/ 2147483647 w 58"/>
              <a:gd name="T101" fmla="*/ 2147483647 h 59"/>
              <a:gd name="T102" fmla="*/ 2147483647 w 58"/>
              <a:gd name="T103" fmla="*/ 2147483647 h 59"/>
              <a:gd name="T104" fmla="*/ 2147483647 w 58"/>
              <a:gd name="T105" fmla="*/ 2147483647 h 59"/>
              <a:gd name="T106" fmla="*/ 2147483647 w 58"/>
              <a:gd name="T107" fmla="*/ 2147483647 h 59"/>
              <a:gd name="T108" fmla="*/ 2147483647 w 58"/>
              <a:gd name="T109" fmla="*/ 2147483647 h 59"/>
              <a:gd name="T110" fmla="*/ 2147483647 w 58"/>
              <a:gd name="T111" fmla="*/ 2147483647 h 59"/>
              <a:gd name="T112" fmla="*/ 0 w 58"/>
              <a:gd name="T113" fmla="*/ 2147483647 h 59"/>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8"/>
              <a:gd name="T172" fmla="*/ 0 h 59"/>
              <a:gd name="T173" fmla="*/ 58 w 58"/>
              <a:gd name="T174" fmla="*/ 59 h 59"/>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8" h="59">
                <a:moveTo>
                  <a:pt x="0" y="46"/>
                </a:moveTo>
                <a:lnTo>
                  <a:pt x="3" y="50"/>
                </a:lnTo>
                <a:lnTo>
                  <a:pt x="8" y="53"/>
                </a:lnTo>
                <a:lnTo>
                  <a:pt x="11" y="56"/>
                </a:lnTo>
                <a:lnTo>
                  <a:pt x="15" y="57"/>
                </a:lnTo>
                <a:lnTo>
                  <a:pt x="20" y="57"/>
                </a:lnTo>
                <a:lnTo>
                  <a:pt x="24" y="59"/>
                </a:lnTo>
                <a:lnTo>
                  <a:pt x="28" y="59"/>
                </a:lnTo>
                <a:lnTo>
                  <a:pt x="33" y="57"/>
                </a:lnTo>
                <a:lnTo>
                  <a:pt x="36" y="57"/>
                </a:lnTo>
                <a:lnTo>
                  <a:pt x="37" y="56"/>
                </a:lnTo>
                <a:lnTo>
                  <a:pt x="40" y="54"/>
                </a:lnTo>
                <a:lnTo>
                  <a:pt x="42" y="51"/>
                </a:lnTo>
                <a:lnTo>
                  <a:pt x="43" y="50"/>
                </a:lnTo>
                <a:lnTo>
                  <a:pt x="45" y="47"/>
                </a:lnTo>
                <a:lnTo>
                  <a:pt x="48" y="44"/>
                </a:lnTo>
                <a:lnTo>
                  <a:pt x="49" y="43"/>
                </a:lnTo>
                <a:lnTo>
                  <a:pt x="51" y="41"/>
                </a:lnTo>
                <a:lnTo>
                  <a:pt x="52" y="41"/>
                </a:lnTo>
                <a:lnTo>
                  <a:pt x="54" y="41"/>
                </a:lnTo>
                <a:lnTo>
                  <a:pt x="57" y="38"/>
                </a:lnTo>
                <a:lnTo>
                  <a:pt x="58" y="34"/>
                </a:lnTo>
                <a:lnTo>
                  <a:pt x="58" y="29"/>
                </a:lnTo>
                <a:lnTo>
                  <a:pt x="57" y="25"/>
                </a:lnTo>
                <a:lnTo>
                  <a:pt x="55" y="20"/>
                </a:lnTo>
                <a:lnTo>
                  <a:pt x="54" y="17"/>
                </a:lnTo>
                <a:lnTo>
                  <a:pt x="49" y="13"/>
                </a:lnTo>
                <a:lnTo>
                  <a:pt x="45" y="10"/>
                </a:lnTo>
                <a:lnTo>
                  <a:pt x="45" y="8"/>
                </a:lnTo>
                <a:lnTo>
                  <a:pt x="45" y="7"/>
                </a:lnTo>
                <a:lnTo>
                  <a:pt x="45" y="6"/>
                </a:lnTo>
                <a:lnTo>
                  <a:pt x="43" y="4"/>
                </a:lnTo>
                <a:lnTo>
                  <a:pt x="42" y="3"/>
                </a:lnTo>
                <a:lnTo>
                  <a:pt x="40" y="1"/>
                </a:lnTo>
                <a:lnTo>
                  <a:pt x="39" y="1"/>
                </a:lnTo>
                <a:lnTo>
                  <a:pt x="36" y="0"/>
                </a:lnTo>
                <a:lnTo>
                  <a:pt x="34" y="0"/>
                </a:lnTo>
                <a:lnTo>
                  <a:pt x="31" y="1"/>
                </a:lnTo>
                <a:lnTo>
                  <a:pt x="30" y="1"/>
                </a:lnTo>
                <a:lnTo>
                  <a:pt x="28" y="3"/>
                </a:lnTo>
                <a:lnTo>
                  <a:pt x="24" y="7"/>
                </a:lnTo>
                <a:lnTo>
                  <a:pt x="20" y="11"/>
                </a:lnTo>
                <a:lnTo>
                  <a:pt x="14" y="17"/>
                </a:lnTo>
                <a:lnTo>
                  <a:pt x="11" y="23"/>
                </a:lnTo>
                <a:lnTo>
                  <a:pt x="6" y="31"/>
                </a:lnTo>
                <a:lnTo>
                  <a:pt x="3" y="37"/>
                </a:lnTo>
                <a:lnTo>
                  <a:pt x="2" y="41"/>
                </a:lnTo>
                <a:lnTo>
                  <a:pt x="0" y="46"/>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15" name="Freeform 66"/>
          <p:cNvSpPr>
            <a:spLocks/>
          </p:cNvSpPr>
          <p:nvPr/>
        </p:nvSpPr>
        <p:spPr bwMode="auto">
          <a:xfrm>
            <a:off x="6596063" y="4354513"/>
            <a:ext cx="80962" cy="93662"/>
          </a:xfrm>
          <a:custGeom>
            <a:avLst/>
            <a:gdLst>
              <a:gd name="T0" fmla="*/ 0 w 58"/>
              <a:gd name="T1" fmla="*/ 2147483647 h 59"/>
              <a:gd name="T2" fmla="*/ 2147483647 w 58"/>
              <a:gd name="T3" fmla="*/ 2147483647 h 59"/>
              <a:gd name="T4" fmla="*/ 2147483647 w 58"/>
              <a:gd name="T5" fmla="*/ 2147483647 h 59"/>
              <a:gd name="T6" fmla="*/ 2147483647 w 58"/>
              <a:gd name="T7" fmla="*/ 2147483647 h 59"/>
              <a:gd name="T8" fmla="*/ 2147483647 w 58"/>
              <a:gd name="T9" fmla="*/ 2147483647 h 59"/>
              <a:gd name="T10" fmla="*/ 2147483647 w 58"/>
              <a:gd name="T11" fmla="*/ 2147483647 h 59"/>
              <a:gd name="T12" fmla="*/ 2147483647 w 58"/>
              <a:gd name="T13" fmla="*/ 2147483647 h 59"/>
              <a:gd name="T14" fmla="*/ 2147483647 w 58"/>
              <a:gd name="T15" fmla="*/ 2147483647 h 59"/>
              <a:gd name="T16" fmla="*/ 2147483647 w 58"/>
              <a:gd name="T17" fmla="*/ 2147483647 h 59"/>
              <a:gd name="T18" fmla="*/ 2147483647 w 58"/>
              <a:gd name="T19" fmla="*/ 2147483647 h 59"/>
              <a:gd name="T20" fmla="*/ 2147483647 w 58"/>
              <a:gd name="T21" fmla="*/ 2147483647 h 59"/>
              <a:gd name="T22" fmla="*/ 2147483647 w 58"/>
              <a:gd name="T23" fmla="*/ 2147483647 h 59"/>
              <a:gd name="T24" fmla="*/ 2147483647 w 58"/>
              <a:gd name="T25" fmla="*/ 2147483647 h 59"/>
              <a:gd name="T26" fmla="*/ 2147483647 w 58"/>
              <a:gd name="T27" fmla="*/ 2147483647 h 59"/>
              <a:gd name="T28" fmla="*/ 2147483647 w 58"/>
              <a:gd name="T29" fmla="*/ 2147483647 h 59"/>
              <a:gd name="T30" fmla="*/ 2147483647 w 58"/>
              <a:gd name="T31" fmla="*/ 2147483647 h 59"/>
              <a:gd name="T32" fmla="*/ 2147483647 w 58"/>
              <a:gd name="T33" fmla="*/ 2147483647 h 59"/>
              <a:gd name="T34" fmla="*/ 2147483647 w 58"/>
              <a:gd name="T35" fmla="*/ 2147483647 h 59"/>
              <a:gd name="T36" fmla="*/ 2147483647 w 58"/>
              <a:gd name="T37" fmla="*/ 2147483647 h 59"/>
              <a:gd name="T38" fmla="*/ 2147483647 w 58"/>
              <a:gd name="T39" fmla="*/ 2147483647 h 59"/>
              <a:gd name="T40" fmla="*/ 2147483647 w 58"/>
              <a:gd name="T41" fmla="*/ 2147483647 h 59"/>
              <a:gd name="T42" fmla="*/ 2147483647 w 58"/>
              <a:gd name="T43" fmla="*/ 2147483647 h 59"/>
              <a:gd name="T44" fmla="*/ 2147483647 w 58"/>
              <a:gd name="T45" fmla="*/ 2147483647 h 59"/>
              <a:gd name="T46" fmla="*/ 2147483647 w 58"/>
              <a:gd name="T47" fmla="*/ 2147483647 h 59"/>
              <a:gd name="T48" fmla="*/ 2147483647 w 58"/>
              <a:gd name="T49" fmla="*/ 2147483647 h 59"/>
              <a:gd name="T50" fmla="*/ 2147483647 w 58"/>
              <a:gd name="T51" fmla="*/ 2147483647 h 59"/>
              <a:gd name="T52" fmla="*/ 2147483647 w 58"/>
              <a:gd name="T53" fmla="*/ 2147483647 h 59"/>
              <a:gd name="T54" fmla="*/ 2147483647 w 58"/>
              <a:gd name="T55" fmla="*/ 2147483647 h 59"/>
              <a:gd name="T56" fmla="*/ 2147483647 w 58"/>
              <a:gd name="T57" fmla="*/ 2147483647 h 59"/>
              <a:gd name="T58" fmla="*/ 2147483647 w 58"/>
              <a:gd name="T59" fmla="*/ 2147483647 h 59"/>
              <a:gd name="T60" fmla="*/ 2147483647 w 58"/>
              <a:gd name="T61" fmla="*/ 2147483647 h 59"/>
              <a:gd name="T62" fmla="*/ 2147483647 w 58"/>
              <a:gd name="T63" fmla="*/ 2147483647 h 59"/>
              <a:gd name="T64" fmla="*/ 2147483647 w 58"/>
              <a:gd name="T65" fmla="*/ 2147483647 h 59"/>
              <a:gd name="T66" fmla="*/ 2147483647 w 58"/>
              <a:gd name="T67" fmla="*/ 2147483647 h 59"/>
              <a:gd name="T68" fmla="*/ 2147483647 w 58"/>
              <a:gd name="T69" fmla="*/ 2147483647 h 59"/>
              <a:gd name="T70" fmla="*/ 2147483647 w 58"/>
              <a:gd name="T71" fmla="*/ 2147483647 h 59"/>
              <a:gd name="T72" fmla="*/ 2147483647 w 58"/>
              <a:gd name="T73" fmla="*/ 2147483647 h 59"/>
              <a:gd name="T74" fmla="*/ 2147483647 w 58"/>
              <a:gd name="T75" fmla="*/ 2147483647 h 59"/>
              <a:gd name="T76" fmla="*/ 2147483647 w 58"/>
              <a:gd name="T77" fmla="*/ 2147483647 h 59"/>
              <a:gd name="T78" fmla="*/ 2147483647 w 58"/>
              <a:gd name="T79" fmla="*/ 2147483647 h 59"/>
              <a:gd name="T80" fmla="*/ 2147483647 w 58"/>
              <a:gd name="T81" fmla="*/ 2147483647 h 59"/>
              <a:gd name="T82" fmla="*/ 2147483647 w 58"/>
              <a:gd name="T83" fmla="*/ 2147483647 h 59"/>
              <a:gd name="T84" fmla="*/ 2147483647 w 58"/>
              <a:gd name="T85" fmla="*/ 2147483647 h 59"/>
              <a:gd name="T86" fmla="*/ 2147483647 w 58"/>
              <a:gd name="T87" fmla="*/ 2147483647 h 59"/>
              <a:gd name="T88" fmla="*/ 2147483647 w 58"/>
              <a:gd name="T89" fmla="*/ 0 h 59"/>
              <a:gd name="T90" fmla="*/ 2147483647 w 58"/>
              <a:gd name="T91" fmla="*/ 0 h 59"/>
              <a:gd name="T92" fmla="*/ 2147483647 w 58"/>
              <a:gd name="T93" fmla="*/ 2147483647 h 59"/>
              <a:gd name="T94" fmla="*/ 2147483647 w 58"/>
              <a:gd name="T95" fmla="*/ 2147483647 h 59"/>
              <a:gd name="T96" fmla="*/ 2147483647 w 58"/>
              <a:gd name="T97" fmla="*/ 2147483647 h 59"/>
              <a:gd name="T98" fmla="*/ 2147483647 w 58"/>
              <a:gd name="T99" fmla="*/ 2147483647 h 59"/>
              <a:gd name="T100" fmla="*/ 2147483647 w 58"/>
              <a:gd name="T101" fmla="*/ 2147483647 h 59"/>
              <a:gd name="T102" fmla="*/ 2147483647 w 58"/>
              <a:gd name="T103" fmla="*/ 2147483647 h 59"/>
              <a:gd name="T104" fmla="*/ 2147483647 w 58"/>
              <a:gd name="T105" fmla="*/ 2147483647 h 59"/>
              <a:gd name="T106" fmla="*/ 2147483647 w 58"/>
              <a:gd name="T107" fmla="*/ 2147483647 h 59"/>
              <a:gd name="T108" fmla="*/ 2147483647 w 58"/>
              <a:gd name="T109" fmla="*/ 2147483647 h 59"/>
              <a:gd name="T110" fmla="*/ 2147483647 w 58"/>
              <a:gd name="T111" fmla="*/ 2147483647 h 59"/>
              <a:gd name="T112" fmla="*/ 0 w 58"/>
              <a:gd name="T113" fmla="*/ 2147483647 h 59"/>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8"/>
              <a:gd name="T172" fmla="*/ 0 h 59"/>
              <a:gd name="T173" fmla="*/ 58 w 58"/>
              <a:gd name="T174" fmla="*/ 59 h 59"/>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8" h="59">
                <a:moveTo>
                  <a:pt x="0" y="46"/>
                </a:moveTo>
                <a:lnTo>
                  <a:pt x="3" y="50"/>
                </a:lnTo>
                <a:lnTo>
                  <a:pt x="8" y="53"/>
                </a:lnTo>
                <a:lnTo>
                  <a:pt x="11" y="56"/>
                </a:lnTo>
                <a:lnTo>
                  <a:pt x="15" y="57"/>
                </a:lnTo>
                <a:lnTo>
                  <a:pt x="20" y="57"/>
                </a:lnTo>
                <a:lnTo>
                  <a:pt x="24" y="59"/>
                </a:lnTo>
                <a:lnTo>
                  <a:pt x="28" y="59"/>
                </a:lnTo>
                <a:lnTo>
                  <a:pt x="33" y="57"/>
                </a:lnTo>
                <a:lnTo>
                  <a:pt x="36" y="57"/>
                </a:lnTo>
                <a:lnTo>
                  <a:pt x="37" y="56"/>
                </a:lnTo>
                <a:lnTo>
                  <a:pt x="40" y="54"/>
                </a:lnTo>
                <a:lnTo>
                  <a:pt x="42" y="51"/>
                </a:lnTo>
                <a:lnTo>
                  <a:pt x="43" y="50"/>
                </a:lnTo>
                <a:lnTo>
                  <a:pt x="45" y="47"/>
                </a:lnTo>
                <a:lnTo>
                  <a:pt x="48" y="44"/>
                </a:lnTo>
                <a:lnTo>
                  <a:pt x="49" y="43"/>
                </a:lnTo>
                <a:lnTo>
                  <a:pt x="51" y="41"/>
                </a:lnTo>
                <a:lnTo>
                  <a:pt x="52" y="41"/>
                </a:lnTo>
                <a:lnTo>
                  <a:pt x="54" y="41"/>
                </a:lnTo>
                <a:lnTo>
                  <a:pt x="57" y="38"/>
                </a:lnTo>
                <a:lnTo>
                  <a:pt x="58" y="34"/>
                </a:lnTo>
                <a:lnTo>
                  <a:pt x="58" y="29"/>
                </a:lnTo>
                <a:lnTo>
                  <a:pt x="57" y="25"/>
                </a:lnTo>
                <a:lnTo>
                  <a:pt x="55" y="20"/>
                </a:lnTo>
                <a:lnTo>
                  <a:pt x="54" y="17"/>
                </a:lnTo>
                <a:lnTo>
                  <a:pt x="49" y="13"/>
                </a:lnTo>
                <a:lnTo>
                  <a:pt x="45" y="10"/>
                </a:lnTo>
                <a:lnTo>
                  <a:pt x="45" y="8"/>
                </a:lnTo>
                <a:lnTo>
                  <a:pt x="45" y="7"/>
                </a:lnTo>
                <a:lnTo>
                  <a:pt x="45" y="6"/>
                </a:lnTo>
                <a:lnTo>
                  <a:pt x="43" y="4"/>
                </a:lnTo>
                <a:lnTo>
                  <a:pt x="42" y="3"/>
                </a:lnTo>
                <a:lnTo>
                  <a:pt x="40" y="1"/>
                </a:lnTo>
                <a:lnTo>
                  <a:pt x="39" y="1"/>
                </a:lnTo>
                <a:lnTo>
                  <a:pt x="36" y="0"/>
                </a:lnTo>
                <a:lnTo>
                  <a:pt x="34" y="0"/>
                </a:lnTo>
                <a:lnTo>
                  <a:pt x="31" y="1"/>
                </a:lnTo>
                <a:lnTo>
                  <a:pt x="30" y="1"/>
                </a:lnTo>
                <a:lnTo>
                  <a:pt x="28" y="3"/>
                </a:lnTo>
                <a:lnTo>
                  <a:pt x="24" y="7"/>
                </a:lnTo>
                <a:lnTo>
                  <a:pt x="20" y="11"/>
                </a:lnTo>
                <a:lnTo>
                  <a:pt x="14" y="17"/>
                </a:lnTo>
                <a:lnTo>
                  <a:pt x="11" y="23"/>
                </a:lnTo>
                <a:lnTo>
                  <a:pt x="6" y="31"/>
                </a:lnTo>
                <a:lnTo>
                  <a:pt x="3" y="37"/>
                </a:lnTo>
                <a:lnTo>
                  <a:pt x="2" y="41"/>
                </a:lnTo>
                <a:lnTo>
                  <a:pt x="0" y="46"/>
                </a:lnTo>
              </a:path>
            </a:pathLst>
          </a:custGeom>
          <a:solidFill>
            <a:srgbClr val="FFFF00"/>
          </a:solidFill>
          <a:ln w="1588">
            <a:solidFill>
              <a:srgbClr val="990000"/>
            </a:solidFill>
            <a:round/>
            <a:headEnd/>
            <a:tailEnd/>
          </a:ln>
        </p:spPr>
        <p:txBody>
          <a:bodyPr/>
          <a:lstStyle/>
          <a:p>
            <a:endParaRPr lang="en-US"/>
          </a:p>
        </p:txBody>
      </p:sp>
      <p:sp>
        <p:nvSpPr>
          <p:cNvPr id="53316" name="Freeform 67"/>
          <p:cNvSpPr>
            <a:spLocks/>
          </p:cNvSpPr>
          <p:nvPr/>
        </p:nvSpPr>
        <p:spPr bwMode="auto">
          <a:xfrm>
            <a:off x="6596063" y="4354513"/>
            <a:ext cx="80962" cy="93662"/>
          </a:xfrm>
          <a:custGeom>
            <a:avLst/>
            <a:gdLst>
              <a:gd name="T0" fmla="*/ 0 w 58"/>
              <a:gd name="T1" fmla="*/ 2147483647 h 59"/>
              <a:gd name="T2" fmla="*/ 2147483647 w 58"/>
              <a:gd name="T3" fmla="*/ 2147483647 h 59"/>
              <a:gd name="T4" fmla="*/ 2147483647 w 58"/>
              <a:gd name="T5" fmla="*/ 2147483647 h 59"/>
              <a:gd name="T6" fmla="*/ 2147483647 w 58"/>
              <a:gd name="T7" fmla="*/ 2147483647 h 59"/>
              <a:gd name="T8" fmla="*/ 2147483647 w 58"/>
              <a:gd name="T9" fmla="*/ 2147483647 h 59"/>
              <a:gd name="T10" fmla="*/ 2147483647 w 58"/>
              <a:gd name="T11" fmla="*/ 2147483647 h 59"/>
              <a:gd name="T12" fmla="*/ 2147483647 w 58"/>
              <a:gd name="T13" fmla="*/ 2147483647 h 59"/>
              <a:gd name="T14" fmla="*/ 2147483647 w 58"/>
              <a:gd name="T15" fmla="*/ 2147483647 h 59"/>
              <a:gd name="T16" fmla="*/ 2147483647 w 58"/>
              <a:gd name="T17" fmla="*/ 2147483647 h 59"/>
              <a:gd name="T18" fmla="*/ 2147483647 w 58"/>
              <a:gd name="T19" fmla="*/ 2147483647 h 59"/>
              <a:gd name="T20" fmla="*/ 2147483647 w 58"/>
              <a:gd name="T21" fmla="*/ 2147483647 h 59"/>
              <a:gd name="T22" fmla="*/ 2147483647 w 58"/>
              <a:gd name="T23" fmla="*/ 2147483647 h 59"/>
              <a:gd name="T24" fmla="*/ 2147483647 w 58"/>
              <a:gd name="T25" fmla="*/ 2147483647 h 59"/>
              <a:gd name="T26" fmla="*/ 2147483647 w 58"/>
              <a:gd name="T27" fmla="*/ 2147483647 h 59"/>
              <a:gd name="T28" fmla="*/ 2147483647 w 58"/>
              <a:gd name="T29" fmla="*/ 2147483647 h 59"/>
              <a:gd name="T30" fmla="*/ 2147483647 w 58"/>
              <a:gd name="T31" fmla="*/ 2147483647 h 59"/>
              <a:gd name="T32" fmla="*/ 2147483647 w 58"/>
              <a:gd name="T33" fmla="*/ 2147483647 h 59"/>
              <a:gd name="T34" fmla="*/ 2147483647 w 58"/>
              <a:gd name="T35" fmla="*/ 2147483647 h 59"/>
              <a:gd name="T36" fmla="*/ 2147483647 w 58"/>
              <a:gd name="T37" fmla="*/ 2147483647 h 59"/>
              <a:gd name="T38" fmla="*/ 2147483647 w 58"/>
              <a:gd name="T39" fmla="*/ 2147483647 h 59"/>
              <a:gd name="T40" fmla="*/ 2147483647 w 58"/>
              <a:gd name="T41" fmla="*/ 2147483647 h 59"/>
              <a:gd name="T42" fmla="*/ 2147483647 w 58"/>
              <a:gd name="T43" fmla="*/ 2147483647 h 59"/>
              <a:gd name="T44" fmla="*/ 2147483647 w 58"/>
              <a:gd name="T45" fmla="*/ 2147483647 h 59"/>
              <a:gd name="T46" fmla="*/ 2147483647 w 58"/>
              <a:gd name="T47" fmla="*/ 2147483647 h 59"/>
              <a:gd name="T48" fmla="*/ 2147483647 w 58"/>
              <a:gd name="T49" fmla="*/ 2147483647 h 59"/>
              <a:gd name="T50" fmla="*/ 2147483647 w 58"/>
              <a:gd name="T51" fmla="*/ 2147483647 h 59"/>
              <a:gd name="T52" fmla="*/ 2147483647 w 58"/>
              <a:gd name="T53" fmla="*/ 2147483647 h 59"/>
              <a:gd name="T54" fmla="*/ 2147483647 w 58"/>
              <a:gd name="T55" fmla="*/ 2147483647 h 59"/>
              <a:gd name="T56" fmla="*/ 2147483647 w 58"/>
              <a:gd name="T57" fmla="*/ 2147483647 h 59"/>
              <a:gd name="T58" fmla="*/ 2147483647 w 58"/>
              <a:gd name="T59" fmla="*/ 2147483647 h 59"/>
              <a:gd name="T60" fmla="*/ 2147483647 w 58"/>
              <a:gd name="T61" fmla="*/ 2147483647 h 59"/>
              <a:gd name="T62" fmla="*/ 2147483647 w 58"/>
              <a:gd name="T63" fmla="*/ 2147483647 h 59"/>
              <a:gd name="T64" fmla="*/ 2147483647 w 58"/>
              <a:gd name="T65" fmla="*/ 2147483647 h 59"/>
              <a:gd name="T66" fmla="*/ 2147483647 w 58"/>
              <a:gd name="T67" fmla="*/ 2147483647 h 59"/>
              <a:gd name="T68" fmla="*/ 2147483647 w 58"/>
              <a:gd name="T69" fmla="*/ 2147483647 h 59"/>
              <a:gd name="T70" fmla="*/ 2147483647 w 58"/>
              <a:gd name="T71" fmla="*/ 2147483647 h 59"/>
              <a:gd name="T72" fmla="*/ 2147483647 w 58"/>
              <a:gd name="T73" fmla="*/ 2147483647 h 59"/>
              <a:gd name="T74" fmla="*/ 2147483647 w 58"/>
              <a:gd name="T75" fmla="*/ 2147483647 h 59"/>
              <a:gd name="T76" fmla="*/ 2147483647 w 58"/>
              <a:gd name="T77" fmla="*/ 2147483647 h 59"/>
              <a:gd name="T78" fmla="*/ 2147483647 w 58"/>
              <a:gd name="T79" fmla="*/ 2147483647 h 59"/>
              <a:gd name="T80" fmla="*/ 2147483647 w 58"/>
              <a:gd name="T81" fmla="*/ 2147483647 h 59"/>
              <a:gd name="T82" fmla="*/ 2147483647 w 58"/>
              <a:gd name="T83" fmla="*/ 2147483647 h 59"/>
              <a:gd name="T84" fmla="*/ 2147483647 w 58"/>
              <a:gd name="T85" fmla="*/ 2147483647 h 59"/>
              <a:gd name="T86" fmla="*/ 2147483647 w 58"/>
              <a:gd name="T87" fmla="*/ 2147483647 h 59"/>
              <a:gd name="T88" fmla="*/ 2147483647 w 58"/>
              <a:gd name="T89" fmla="*/ 0 h 59"/>
              <a:gd name="T90" fmla="*/ 2147483647 w 58"/>
              <a:gd name="T91" fmla="*/ 0 h 59"/>
              <a:gd name="T92" fmla="*/ 2147483647 w 58"/>
              <a:gd name="T93" fmla="*/ 2147483647 h 59"/>
              <a:gd name="T94" fmla="*/ 2147483647 w 58"/>
              <a:gd name="T95" fmla="*/ 2147483647 h 59"/>
              <a:gd name="T96" fmla="*/ 2147483647 w 58"/>
              <a:gd name="T97" fmla="*/ 2147483647 h 59"/>
              <a:gd name="T98" fmla="*/ 2147483647 w 58"/>
              <a:gd name="T99" fmla="*/ 2147483647 h 59"/>
              <a:gd name="T100" fmla="*/ 2147483647 w 58"/>
              <a:gd name="T101" fmla="*/ 2147483647 h 59"/>
              <a:gd name="T102" fmla="*/ 2147483647 w 58"/>
              <a:gd name="T103" fmla="*/ 2147483647 h 59"/>
              <a:gd name="T104" fmla="*/ 2147483647 w 58"/>
              <a:gd name="T105" fmla="*/ 2147483647 h 59"/>
              <a:gd name="T106" fmla="*/ 2147483647 w 58"/>
              <a:gd name="T107" fmla="*/ 2147483647 h 59"/>
              <a:gd name="T108" fmla="*/ 2147483647 w 58"/>
              <a:gd name="T109" fmla="*/ 2147483647 h 59"/>
              <a:gd name="T110" fmla="*/ 2147483647 w 58"/>
              <a:gd name="T111" fmla="*/ 2147483647 h 59"/>
              <a:gd name="T112" fmla="*/ 0 w 58"/>
              <a:gd name="T113" fmla="*/ 2147483647 h 59"/>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8"/>
              <a:gd name="T172" fmla="*/ 0 h 59"/>
              <a:gd name="T173" fmla="*/ 58 w 58"/>
              <a:gd name="T174" fmla="*/ 59 h 59"/>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8" h="59">
                <a:moveTo>
                  <a:pt x="0" y="46"/>
                </a:moveTo>
                <a:lnTo>
                  <a:pt x="3" y="50"/>
                </a:lnTo>
                <a:lnTo>
                  <a:pt x="8" y="53"/>
                </a:lnTo>
                <a:lnTo>
                  <a:pt x="11" y="56"/>
                </a:lnTo>
                <a:lnTo>
                  <a:pt x="15" y="57"/>
                </a:lnTo>
                <a:lnTo>
                  <a:pt x="20" y="57"/>
                </a:lnTo>
                <a:lnTo>
                  <a:pt x="24" y="59"/>
                </a:lnTo>
                <a:lnTo>
                  <a:pt x="28" y="59"/>
                </a:lnTo>
                <a:lnTo>
                  <a:pt x="33" y="57"/>
                </a:lnTo>
                <a:lnTo>
                  <a:pt x="36" y="57"/>
                </a:lnTo>
                <a:lnTo>
                  <a:pt x="37" y="56"/>
                </a:lnTo>
                <a:lnTo>
                  <a:pt x="40" y="54"/>
                </a:lnTo>
                <a:lnTo>
                  <a:pt x="42" y="51"/>
                </a:lnTo>
                <a:lnTo>
                  <a:pt x="43" y="50"/>
                </a:lnTo>
                <a:lnTo>
                  <a:pt x="45" y="47"/>
                </a:lnTo>
                <a:lnTo>
                  <a:pt x="48" y="44"/>
                </a:lnTo>
                <a:lnTo>
                  <a:pt x="49" y="43"/>
                </a:lnTo>
                <a:lnTo>
                  <a:pt x="51" y="41"/>
                </a:lnTo>
                <a:lnTo>
                  <a:pt x="52" y="41"/>
                </a:lnTo>
                <a:lnTo>
                  <a:pt x="54" y="41"/>
                </a:lnTo>
                <a:lnTo>
                  <a:pt x="57" y="38"/>
                </a:lnTo>
                <a:lnTo>
                  <a:pt x="58" y="34"/>
                </a:lnTo>
                <a:lnTo>
                  <a:pt x="58" y="29"/>
                </a:lnTo>
                <a:lnTo>
                  <a:pt x="57" y="25"/>
                </a:lnTo>
                <a:lnTo>
                  <a:pt x="55" y="20"/>
                </a:lnTo>
                <a:lnTo>
                  <a:pt x="54" y="17"/>
                </a:lnTo>
                <a:lnTo>
                  <a:pt x="49" y="13"/>
                </a:lnTo>
                <a:lnTo>
                  <a:pt x="45" y="10"/>
                </a:lnTo>
                <a:lnTo>
                  <a:pt x="45" y="8"/>
                </a:lnTo>
                <a:lnTo>
                  <a:pt x="45" y="7"/>
                </a:lnTo>
                <a:lnTo>
                  <a:pt x="45" y="6"/>
                </a:lnTo>
                <a:lnTo>
                  <a:pt x="43" y="4"/>
                </a:lnTo>
                <a:lnTo>
                  <a:pt x="42" y="3"/>
                </a:lnTo>
                <a:lnTo>
                  <a:pt x="40" y="1"/>
                </a:lnTo>
                <a:lnTo>
                  <a:pt x="39" y="1"/>
                </a:lnTo>
                <a:lnTo>
                  <a:pt x="36" y="0"/>
                </a:lnTo>
                <a:lnTo>
                  <a:pt x="34" y="0"/>
                </a:lnTo>
                <a:lnTo>
                  <a:pt x="31" y="1"/>
                </a:lnTo>
                <a:lnTo>
                  <a:pt x="30" y="1"/>
                </a:lnTo>
                <a:lnTo>
                  <a:pt x="28" y="3"/>
                </a:lnTo>
                <a:lnTo>
                  <a:pt x="24" y="7"/>
                </a:lnTo>
                <a:lnTo>
                  <a:pt x="20" y="11"/>
                </a:lnTo>
                <a:lnTo>
                  <a:pt x="14" y="17"/>
                </a:lnTo>
                <a:lnTo>
                  <a:pt x="11" y="23"/>
                </a:lnTo>
                <a:lnTo>
                  <a:pt x="6" y="31"/>
                </a:lnTo>
                <a:lnTo>
                  <a:pt x="3" y="37"/>
                </a:lnTo>
                <a:lnTo>
                  <a:pt x="2" y="41"/>
                </a:lnTo>
                <a:lnTo>
                  <a:pt x="0" y="46"/>
                </a:lnTo>
              </a:path>
            </a:pathLst>
          </a:custGeom>
          <a:solidFill>
            <a:srgbClr val="FFFF00"/>
          </a:solidFill>
          <a:ln w="4763">
            <a:solidFill>
              <a:srgbClr val="990000"/>
            </a:solidFill>
            <a:round/>
            <a:headEnd/>
            <a:tailEnd/>
          </a:ln>
        </p:spPr>
        <p:txBody>
          <a:bodyPr/>
          <a:lstStyle/>
          <a:p>
            <a:endParaRPr lang="en-US"/>
          </a:p>
        </p:txBody>
      </p:sp>
      <p:sp>
        <p:nvSpPr>
          <p:cNvPr id="53317" name="Freeform 68"/>
          <p:cNvSpPr>
            <a:spLocks/>
          </p:cNvSpPr>
          <p:nvPr/>
        </p:nvSpPr>
        <p:spPr bwMode="auto">
          <a:xfrm>
            <a:off x="6610350" y="4273550"/>
            <a:ext cx="76200" cy="77788"/>
          </a:xfrm>
          <a:custGeom>
            <a:avLst/>
            <a:gdLst>
              <a:gd name="T0" fmla="*/ 2147483647 w 53"/>
              <a:gd name="T1" fmla="*/ 2147483647 h 49"/>
              <a:gd name="T2" fmla="*/ 2147483647 w 53"/>
              <a:gd name="T3" fmla="*/ 2147483647 h 49"/>
              <a:gd name="T4" fmla="*/ 0 w 53"/>
              <a:gd name="T5" fmla="*/ 2147483647 h 49"/>
              <a:gd name="T6" fmla="*/ 2147483647 w 53"/>
              <a:gd name="T7" fmla="*/ 2147483647 h 49"/>
              <a:gd name="T8" fmla="*/ 2147483647 w 53"/>
              <a:gd name="T9" fmla="*/ 2147483647 h 49"/>
              <a:gd name="T10" fmla="*/ 2147483647 w 53"/>
              <a:gd name="T11" fmla="*/ 2147483647 h 49"/>
              <a:gd name="T12" fmla="*/ 2147483647 w 53"/>
              <a:gd name="T13" fmla="*/ 2147483647 h 49"/>
              <a:gd name="T14" fmla="*/ 2147483647 w 53"/>
              <a:gd name="T15" fmla="*/ 2147483647 h 49"/>
              <a:gd name="T16" fmla="*/ 2147483647 w 53"/>
              <a:gd name="T17" fmla="*/ 2147483647 h 49"/>
              <a:gd name="T18" fmla="*/ 2147483647 w 53"/>
              <a:gd name="T19" fmla="*/ 2147483647 h 49"/>
              <a:gd name="T20" fmla="*/ 2147483647 w 53"/>
              <a:gd name="T21" fmla="*/ 2147483647 h 49"/>
              <a:gd name="T22" fmla="*/ 2147483647 w 53"/>
              <a:gd name="T23" fmla="*/ 2147483647 h 49"/>
              <a:gd name="T24" fmla="*/ 2147483647 w 53"/>
              <a:gd name="T25" fmla="*/ 2147483647 h 49"/>
              <a:gd name="T26" fmla="*/ 2147483647 w 53"/>
              <a:gd name="T27" fmla="*/ 2147483647 h 49"/>
              <a:gd name="T28" fmla="*/ 2147483647 w 53"/>
              <a:gd name="T29" fmla="*/ 2147483647 h 49"/>
              <a:gd name="T30" fmla="*/ 2147483647 w 53"/>
              <a:gd name="T31" fmla="*/ 2147483647 h 49"/>
              <a:gd name="T32" fmla="*/ 2147483647 w 53"/>
              <a:gd name="T33" fmla="*/ 2147483647 h 49"/>
              <a:gd name="T34" fmla="*/ 2147483647 w 53"/>
              <a:gd name="T35" fmla="*/ 2147483647 h 49"/>
              <a:gd name="T36" fmla="*/ 2147483647 w 53"/>
              <a:gd name="T37" fmla="*/ 2147483647 h 49"/>
              <a:gd name="T38" fmla="*/ 2147483647 w 53"/>
              <a:gd name="T39" fmla="*/ 2147483647 h 49"/>
              <a:gd name="T40" fmla="*/ 2147483647 w 53"/>
              <a:gd name="T41" fmla="*/ 0 h 49"/>
              <a:gd name="T42" fmla="*/ 2147483647 w 53"/>
              <a:gd name="T43" fmla="*/ 0 h 49"/>
              <a:gd name="T44" fmla="*/ 2147483647 w 53"/>
              <a:gd name="T45" fmla="*/ 0 h 49"/>
              <a:gd name="T46" fmla="*/ 2147483647 w 53"/>
              <a:gd name="T47" fmla="*/ 2147483647 h 49"/>
              <a:gd name="T48" fmla="*/ 2147483647 w 53"/>
              <a:gd name="T49" fmla="*/ 2147483647 h 49"/>
              <a:gd name="T50" fmla="*/ 2147483647 w 53"/>
              <a:gd name="T51" fmla="*/ 2147483647 h 49"/>
              <a:gd name="T52" fmla="*/ 2147483647 w 53"/>
              <a:gd name="T53" fmla="*/ 2147483647 h 49"/>
              <a:gd name="T54" fmla="*/ 2147483647 w 53"/>
              <a:gd name="T55" fmla="*/ 2147483647 h 49"/>
              <a:gd name="T56" fmla="*/ 2147483647 w 53"/>
              <a:gd name="T57" fmla="*/ 2147483647 h 49"/>
              <a:gd name="T58" fmla="*/ 2147483647 w 53"/>
              <a:gd name="T59" fmla="*/ 2147483647 h 49"/>
              <a:gd name="T60" fmla="*/ 2147483647 w 53"/>
              <a:gd name="T61" fmla="*/ 2147483647 h 49"/>
              <a:gd name="T62" fmla="*/ 2147483647 w 53"/>
              <a:gd name="T63" fmla="*/ 2147483647 h 49"/>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53"/>
              <a:gd name="T97" fmla="*/ 0 h 49"/>
              <a:gd name="T98" fmla="*/ 53 w 53"/>
              <a:gd name="T99" fmla="*/ 49 h 49"/>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53" h="49">
                <a:moveTo>
                  <a:pt x="7" y="22"/>
                </a:moveTo>
                <a:lnTo>
                  <a:pt x="6" y="25"/>
                </a:lnTo>
                <a:lnTo>
                  <a:pt x="3" y="28"/>
                </a:lnTo>
                <a:lnTo>
                  <a:pt x="1" y="33"/>
                </a:lnTo>
                <a:lnTo>
                  <a:pt x="0" y="37"/>
                </a:lnTo>
                <a:lnTo>
                  <a:pt x="0" y="40"/>
                </a:lnTo>
                <a:lnTo>
                  <a:pt x="0" y="43"/>
                </a:lnTo>
                <a:lnTo>
                  <a:pt x="3" y="46"/>
                </a:lnTo>
                <a:lnTo>
                  <a:pt x="7" y="46"/>
                </a:lnTo>
                <a:lnTo>
                  <a:pt x="9" y="46"/>
                </a:lnTo>
                <a:lnTo>
                  <a:pt x="10" y="48"/>
                </a:lnTo>
                <a:lnTo>
                  <a:pt x="12" y="48"/>
                </a:lnTo>
                <a:lnTo>
                  <a:pt x="13" y="49"/>
                </a:lnTo>
                <a:lnTo>
                  <a:pt x="14" y="49"/>
                </a:lnTo>
                <a:lnTo>
                  <a:pt x="16" y="49"/>
                </a:lnTo>
                <a:lnTo>
                  <a:pt x="17" y="49"/>
                </a:lnTo>
                <a:lnTo>
                  <a:pt x="20" y="48"/>
                </a:lnTo>
                <a:lnTo>
                  <a:pt x="25" y="46"/>
                </a:lnTo>
                <a:lnTo>
                  <a:pt x="28" y="46"/>
                </a:lnTo>
                <a:lnTo>
                  <a:pt x="32" y="46"/>
                </a:lnTo>
                <a:lnTo>
                  <a:pt x="35" y="45"/>
                </a:lnTo>
                <a:lnTo>
                  <a:pt x="38" y="43"/>
                </a:lnTo>
                <a:lnTo>
                  <a:pt x="40" y="42"/>
                </a:lnTo>
                <a:lnTo>
                  <a:pt x="43" y="37"/>
                </a:lnTo>
                <a:lnTo>
                  <a:pt x="43" y="34"/>
                </a:lnTo>
                <a:lnTo>
                  <a:pt x="44" y="30"/>
                </a:lnTo>
                <a:lnTo>
                  <a:pt x="46" y="25"/>
                </a:lnTo>
                <a:lnTo>
                  <a:pt x="46" y="22"/>
                </a:lnTo>
                <a:lnTo>
                  <a:pt x="47" y="18"/>
                </a:lnTo>
                <a:lnTo>
                  <a:pt x="48" y="14"/>
                </a:lnTo>
                <a:lnTo>
                  <a:pt x="50" y="11"/>
                </a:lnTo>
                <a:lnTo>
                  <a:pt x="51" y="8"/>
                </a:lnTo>
                <a:lnTo>
                  <a:pt x="51" y="6"/>
                </a:lnTo>
                <a:lnTo>
                  <a:pt x="53" y="6"/>
                </a:lnTo>
                <a:lnTo>
                  <a:pt x="53" y="5"/>
                </a:lnTo>
                <a:lnTo>
                  <a:pt x="51" y="5"/>
                </a:lnTo>
                <a:lnTo>
                  <a:pt x="51" y="3"/>
                </a:lnTo>
                <a:lnTo>
                  <a:pt x="51" y="2"/>
                </a:lnTo>
                <a:lnTo>
                  <a:pt x="50" y="0"/>
                </a:lnTo>
                <a:lnTo>
                  <a:pt x="48" y="0"/>
                </a:lnTo>
                <a:lnTo>
                  <a:pt x="47" y="0"/>
                </a:lnTo>
                <a:lnTo>
                  <a:pt x="46" y="0"/>
                </a:lnTo>
                <a:lnTo>
                  <a:pt x="44" y="0"/>
                </a:lnTo>
                <a:lnTo>
                  <a:pt x="43" y="2"/>
                </a:lnTo>
                <a:lnTo>
                  <a:pt x="41" y="2"/>
                </a:lnTo>
                <a:lnTo>
                  <a:pt x="40" y="3"/>
                </a:lnTo>
                <a:lnTo>
                  <a:pt x="37" y="6"/>
                </a:lnTo>
                <a:lnTo>
                  <a:pt x="32" y="11"/>
                </a:lnTo>
                <a:lnTo>
                  <a:pt x="29" y="12"/>
                </a:lnTo>
                <a:lnTo>
                  <a:pt x="25" y="15"/>
                </a:lnTo>
                <a:lnTo>
                  <a:pt x="20" y="18"/>
                </a:lnTo>
                <a:lnTo>
                  <a:pt x="16" y="19"/>
                </a:lnTo>
                <a:lnTo>
                  <a:pt x="12" y="21"/>
                </a:lnTo>
                <a:lnTo>
                  <a:pt x="7" y="22"/>
                </a:lnTo>
                <a:lnTo>
                  <a:pt x="9" y="22"/>
                </a:lnTo>
                <a:lnTo>
                  <a:pt x="7" y="22"/>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18" name="Freeform 69"/>
          <p:cNvSpPr>
            <a:spLocks/>
          </p:cNvSpPr>
          <p:nvPr/>
        </p:nvSpPr>
        <p:spPr bwMode="auto">
          <a:xfrm>
            <a:off x="6610350" y="4273550"/>
            <a:ext cx="76200" cy="77788"/>
          </a:xfrm>
          <a:custGeom>
            <a:avLst/>
            <a:gdLst>
              <a:gd name="T0" fmla="*/ 2147483647 w 53"/>
              <a:gd name="T1" fmla="*/ 2147483647 h 49"/>
              <a:gd name="T2" fmla="*/ 2147483647 w 53"/>
              <a:gd name="T3" fmla="*/ 2147483647 h 49"/>
              <a:gd name="T4" fmla="*/ 0 w 53"/>
              <a:gd name="T5" fmla="*/ 2147483647 h 49"/>
              <a:gd name="T6" fmla="*/ 2147483647 w 53"/>
              <a:gd name="T7" fmla="*/ 2147483647 h 49"/>
              <a:gd name="T8" fmla="*/ 2147483647 w 53"/>
              <a:gd name="T9" fmla="*/ 2147483647 h 49"/>
              <a:gd name="T10" fmla="*/ 2147483647 w 53"/>
              <a:gd name="T11" fmla="*/ 2147483647 h 49"/>
              <a:gd name="T12" fmla="*/ 2147483647 w 53"/>
              <a:gd name="T13" fmla="*/ 2147483647 h 49"/>
              <a:gd name="T14" fmla="*/ 2147483647 w 53"/>
              <a:gd name="T15" fmla="*/ 2147483647 h 49"/>
              <a:gd name="T16" fmla="*/ 2147483647 w 53"/>
              <a:gd name="T17" fmla="*/ 2147483647 h 49"/>
              <a:gd name="T18" fmla="*/ 2147483647 w 53"/>
              <a:gd name="T19" fmla="*/ 2147483647 h 49"/>
              <a:gd name="T20" fmla="*/ 2147483647 w 53"/>
              <a:gd name="T21" fmla="*/ 2147483647 h 49"/>
              <a:gd name="T22" fmla="*/ 2147483647 w 53"/>
              <a:gd name="T23" fmla="*/ 2147483647 h 49"/>
              <a:gd name="T24" fmla="*/ 2147483647 w 53"/>
              <a:gd name="T25" fmla="*/ 2147483647 h 49"/>
              <a:gd name="T26" fmla="*/ 2147483647 w 53"/>
              <a:gd name="T27" fmla="*/ 2147483647 h 49"/>
              <a:gd name="T28" fmla="*/ 2147483647 w 53"/>
              <a:gd name="T29" fmla="*/ 2147483647 h 49"/>
              <a:gd name="T30" fmla="*/ 2147483647 w 53"/>
              <a:gd name="T31" fmla="*/ 2147483647 h 49"/>
              <a:gd name="T32" fmla="*/ 2147483647 w 53"/>
              <a:gd name="T33" fmla="*/ 2147483647 h 49"/>
              <a:gd name="T34" fmla="*/ 2147483647 w 53"/>
              <a:gd name="T35" fmla="*/ 2147483647 h 49"/>
              <a:gd name="T36" fmla="*/ 2147483647 w 53"/>
              <a:gd name="T37" fmla="*/ 2147483647 h 49"/>
              <a:gd name="T38" fmla="*/ 2147483647 w 53"/>
              <a:gd name="T39" fmla="*/ 2147483647 h 49"/>
              <a:gd name="T40" fmla="*/ 2147483647 w 53"/>
              <a:gd name="T41" fmla="*/ 0 h 49"/>
              <a:gd name="T42" fmla="*/ 2147483647 w 53"/>
              <a:gd name="T43" fmla="*/ 0 h 49"/>
              <a:gd name="T44" fmla="*/ 2147483647 w 53"/>
              <a:gd name="T45" fmla="*/ 0 h 49"/>
              <a:gd name="T46" fmla="*/ 2147483647 w 53"/>
              <a:gd name="T47" fmla="*/ 2147483647 h 49"/>
              <a:gd name="T48" fmla="*/ 2147483647 w 53"/>
              <a:gd name="T49" fmla="*/ 2147483647 h 49"/>
              <a:gd name="T50" fmla="*/ 2147483647 w 53"/>
              <a:gd name="T51" fmla="*/ 2147483647 h 49"/>
              <a:gd name="T52" fmla="*/ 2147483647 w 53"/>
              <a:gd name="T53" fmla="*/ 2147483647 h 49"/>
              <a:gd name="T54" fmla="*/ 2147483647 w 53"/>
              <a:gd name="T55" fmla="*/ 2147483647 h 49"/>
              <a:gd name="T56" fmla="*/ 2147483647 w 53"/>
              <a:gd name="T57" fmla="*/ 2147483647 h 49"/>
              <a:gd name="T58" fmla="*/ 2147483647 w 53"/>
              <a:gd name="T59" fmla="*/ 2147483647 h 49"/>
              <a:gd name="T60" fmla="*/ 2147483647 w 53"/>
              <a:gd name="T61" fmla="*/ 2147483647 h 49"/>
              <a:gd name="T62" fmla="*/ 2147483647 w 53"/>
              <a:gd name="T63" fmla="*/ 2147483647 h 49"/>
              <a:gd name="T64" fmla="*/ 2147483647 w 53"/>
              <a:gd name="T65" fmla="*/ 2147483647 h 4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53"/>
              <a:gd name="T100" fmla="*/ 0 h 49"/>
              <a:gd name="T101" fmla="*/ 53 w 53"/>
              <a:gd name="T102" fmla="*/ 49 h 49"/>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53" h="49">
                <a:moveTo>
                  <a:pt x="7" y="22"/>
                </a:moveTo>
                <a:lnTo>
                  <a:pt x="6" y="25"/>
                </a:lnTo>
                <a:lnTo>
                  <a:pt x="3" y="28"/>
                </a:lnTo>
                <a:lnTo>
                  <a:pt x="1" y="33"/>
                </a:lnTo>
                <a:lnTo>
                  <a:pt x="0" y="37"/>
                </a:lnTo>
                <a:lnTo>
                  <a:pt x="0" y="40"/>
                </a:lnTo>
                <a:lnTo>
                  <a:pt x="0" y="43"/>
                </a:lnTo>
                <a:lnTo>
                  <a:pt x="3" y="46"/>
                </a:lnTo>
                <a:lnTo>
                  <a:pt x="7" y="46"/>
                </a:lnTo>
                <a:lnTo>
                  <a:pt x="9" y="46"/>
                </a:lnTo>
                <a:lnTo>
                  <a:pt x="10" y="48"/>
                </a:lnTo>
                <a:lnTo>
                  <a:pt x="12" y="48"/>
                </a:lnTo>
                <a:lnTo>
                  <a:pt x="13" y="49"/>
                </a:lnTo>
                <a:lnTo>
                  <a:pt x="14" y="49"/>
                </a:lnTo>
                <a:lnTo>
                  <a:pt x="16" y="49"/>
                </a:lnTo>
                <a:lnTo>
                  <a:pt x="17" y="49"/>
                </a:lnTo>
                <a:lnTo>
                  <a:pt x="20" y="48"/>
                </a:lnTo>
                <a:lnTo>
                  <a:pt x="25" y="46"/>
                </a:lnTo>
                <a:lnTo>
                  <a:pt x="28" y="46"/>
                </a:lnTo>
                <a:lnTo>
                  <a:pt x="32" y="46"/>
                </a:lnTo>
                <a:lnTo>
                  <a:pt x="35" y="45"/>
                </a:lnTo>
                <a:lnTo>
                  <a:pt x="38" y="43"/>
                </a:lnTo>
                <a:lnTo>
                  <a:pt x="40" y="42"/>
                </a:lnTo>
                <a:lnTo>
                  <a:pt x="43" y="37"/>
                </a:lnTo>
                <a:lnTo>
                  <a:pt x="43" y="34"/>
                </a:lnTo>
                <a:lnTo>
                  <a:pt x="44" y="30"/>
                </a:lnTo>
                <a:lnTo>
                  <a:pt x="46" y="25"/>
                </a:lnTo>
                <a:lnTo>
                  <a:pt x="46" y="22"/>
                </a:lnTo>
                <a:lnTo>
                  <a:pt x="47" y="18"/>
                </a:lnTo>
                <a:lnTo>
                  <a:pt x="48" y="14"/>
                </a:lnTo>
                <a:lnTo>
                  <a:pt x="50" y="11"/>
                </a:lnTo>
                <a:lnTo>
                  <a:pt x="51" y="8"/>
                </a:lnTo>
                <a:lnTo>
                  <a:pt x="51" y="6"/>
                </a:lnTo>
                <a:lnTo>
                  <a:pt x="53" y="6"/>
                </a:lnTo>
                <a:lnTo>
                  <a:pt x="53" y="5"/>
                </a:lnTo>
                <a:lnTo>
                  <a:pt x="51" y="5"/>
                </a:lnTo>
                <a:lnTo>
                  <a:pt x="51" y="3"/>
                </a:lnTo>
                <a:lnTo>
                  <a:pt x="51" y="2"/>
                </a:lnTo>
                <a:lnTo>
                  <a:pt x="50" y="0"/>
                </a:lnTo>
                <a:lnTo>
                  <a:pt x="48" y="0"/>
                </a:lnTo>
                <a:lnTo>
                  <a:pt x="47" y="0"/>
                </a:lnTo>
                <a:lnTo>
                  <a:pt x="46" y="0"/>
                </a:lnTo>
                <a:lnTo>
                  <a:pt x="44" y="0"/>
                </a:lnTo>
                <a:lnTo>
                  <a:pt x="43" y="2"/>
                </a:lnTo>
                <a:lnTo>
                  <a:pt x="41" y="2"/>
                </a:lnTo>
                <a:lnTo>
                  <a:pt x="40" y="3"/>
                </a:lnTo>
                <a:lnTo>
                  <a:pt x="37" y="6"/>
                </a:lnTo>
                <a:lnTo>
                  <a:pt x="32" y="11"/>
                </a:lnTo>
                <a:lnTo>
                  <a:pt x="29" y="12"/>
                </a:lnTo>
                <a:lnTo>
                  <a:pt x="25" y="15"/>
                </a:lnTo>
                <a:lnTo>
                  <a:pt x="20" y="18"/>
                </a:lnTo>
                <a:lnTo>
                  <a:pt x="16" y="19"/>
                </a:lnTo>
                <a:lnTo>
                  <a:pt x="12" y="21"/>
                </a:lnTo>
                <a:lnTo>
                  <a:pt x="7" y="22"/>
                </a:lnTo>
                <a:lnTo>
                  <a:pt x="9" y="22"/>
                </a:lnTo>
                <a:lnTo>
                  <a:pt x="7" y="22"/>
                </a:lnTo>
              </a:path>
            </a:pathLst>
          </a:custGeom>
          <a:solidFill>
            <a:srgbClr val="FFFF00"/>
          </a:solidFill>
          <a:ln w="4763">
            <a:solidFill>
              <a:srgbClr val="990000"/>
            </a:solidFill>
            <a:round/>
            <a:headEnd/>
            <a:tailEnd/>
          </a:ln>
        </p:spPr>
        <p:txBody>
          <a:bodyPr/>
          <a:lstStyle/>
          <a:p>
            <a:endParaRPr lang="en-US"/>
          </a:p>
        </p:txBody>
      </p:sp>
      <p:sp>
        <p:nvSpPr>
          <p:cNvPr id="53319" name="Freeform 70"/>
          <p:cNvSpPr>
            <a:spLocks/>
          </p:cNvSpPr>
          <p:nvPr/>
        </p:nvSpPr>
        <p:spPr bwMode="auto">
          <a:xfrm>
            <a:off x="6654800" y="4424363"/>
            <a:ext cx="79375" cy="84137"/>
          </a:xfrm>
          <a:custGeom>
            <a:avLst/>
            <a:gdLst>
              <a:gd name="T0" fmla="*/ 2147483647 w 56"/>
              <a:gd name="T1" fmla="*/ 2147483647 h 53"/>
              <a:gd name="T2" fmla="*/ 2147483647 w 56"/>
              <a:gd name="T3" fmla="*/ 2147483647 h 53"/>
              <a:gd name="T4" fmla="*/ 2147483647 w 56"/>
              <a:gd name="T5" fmla="*/ 2147483647 h 53"/>
              <a:gd name="T6" fmla="*/ 2147483647 w 56"/>
              <a:gd name="T7" fmla="*/ 2147483647 h 53"/>
              <a:gd name="T8" fmla="*/ 2147483647 w 56"/>
              <a:gd name="T9" fmla="*/ 2147483647 h 53"/>
              <a:gd name="T10" fmla="*/ 2147483647 w 56"/>
              <a:gd name="T11" fmla="*/ 2147483647 h 53"/>
              <a:gd name="T12" fmla="*/ 2147483647 w 56"/>
              <a:gd name="T13" fmla="*/ 2147483647 h 53"/>
              <a:gd name="T14" fmla="*/ 2147483647 w 56"/>
              <a:gd name="T15" fmla="*/ 2147483647 h 53"/>
              <a:gd name="T16" fmla="*/ 2147483647 w 56"/>
              <a:gd name="T17" fmla="*/ 2147483647 h 53"/>
              <a:gd name="T18" fmla="*/ 2147483647 w 56"/>
              <a:gd name="T19" fmla="*/ 2147483647 h 53"/>
              <a:gd name="T20" fmla="*/ 2147483647 w 56"/>
              <a:gd name="T21" fmla="*/ 2147483647 h 53"/>
              <a:gd name="T22" fmla="*/ 2147483647 w 56"/>
              <a:gd name="T23" fmla="*/ 2147483647 h 53"/>
              <a:gd name="T24" fmla="*/ 2147483647 w 56"/>
              <a:gd name="T25" fmla="*/ 2147483647 h 53"/>
              <a:gd name="T26" fmla="*/ 2147483647 w 56"/>
              <a:gd name="T27" fmla="*/ 2147483647 h 53"/>
              <a:gd name="T28" fmla="*/ 2147483647 w 56"/>
              <a:gd name="T29" fmla="*/ 2147483647 h 53"/>
              <a:gd name="T30" fmla="*/ 2147483647 w 56"/>
              <a:gd name="T31" fmla="*/ 2147483647 h 53"/>
              <a:gd name="T32" fmla="*/ 2147483647 w 56"/>
              <a:gd name="T33" fmla="*/ 2147483647 h 53"/>
              <a:gd name="T34" fmla="*/ 2147483647 w 56"/>
              <a:gd name="T35" fmla="*/ 2147483647 h 53"/>
              <a:gd name="T36" fmla="*/ 2147483647 w 56"/>
              <a:gd name="T37" fmla="*/ 2147483647 h 53"/>
              <a:gd name="T38" fmla="*/ 2147483647 w 56"/>
              <a:gd name="T39" fmla="*/ 2147483647 h 53"/>
              <a:gd name="T40" fmla="*/ 2147483647 w 56"/>
              <a:gd name="T41" fmla="*/ 2147483647 h 53"/>
              <a:gd name="T42" fmla="*/ 2147483647 w 56"/>
              <a:gd name="T43" fmla="*/ 2147483647 h 53"/>
              <a:gd name="T44" fmla="*/ 2147483647 w 56"/>
              <a:gd name="T45" fmla="*/ 2147483647 h 53"/>
              <a:gd name="T46" fmla="*/ 2147483647 w 56"/>
              <a:gd name="T47" fmla="*/ 2147483647 h 53"/>
              <a:gd name="T48" fmla="*/ 2147483647 w 56"/>
              <a:gd name="T49" fmla="*/ 2147483647 h 53"/>
              <a:gd name="T50" fmla="*/ 2147483647 w 56"/>
              <a:gd name="T51" fmla="*/ 2147483647 h 53"/>
              <a:gd name="T52" fmla="*/ 2147483647 w 56"/>
              <a:gd name="T53" fmla="*/ 2147483647 h 53"/>
              <a:gd name="T54" fmla="*/ 2147483647 w 56"/>
              <a:gd name="T55" fmla="*/ 2147483647 h 53"/>
              <a:gd name="T56" fmla="*/ 2147483647 w 56"/>
              <a:gd name="T57" fmla="*/ 2147483647 h 53"/>
              <a:gd name="T58" fmla="*/ 2147483647 w 56"/>
              <a:gd name="T59" fmla="*/ 2147483647 h 53"/>
              <a:gd name="T60" fmla="*/ 2147483647 w 56"/>
              <a:gd name="T61" fmla="*/ 2147483647 h 53"/>
              <a:gd name="T62" fmla="*/ 2147483647 w 56"/>
              <a:gd name="T63" fmla="*/ 2147483647 h 53"/>
              <a:gd name="T64" fmla="*/ 2147483647 w 56"/>
              <a:gd name="T65" fmla="*/ 2147483647 h 53"/>
              <a:gd name="T66" fmla="*/ 2147483647 w 56"/>
              <a:gd name="T67" fmla="*/ 2147483647 h 53"/>
              <a:gd name="T68" fmla="*/ 2147483647 w 56"/>
              <a:gd name="T69" fmla="*/ 0 h 53"/>
              <a:gd name="T70" fmla="*/ 2147483647 w 56"/>
              <a:gd name="T71" fmla="*/ 2147483647 h 53"/>
              <a:gd name="T72" fmla="*/ 2147483647 w 56"/>
              <a:gd name="T73" fmla="*/ 2147483647 h 53"/>
              <a:gd name="T74" fmla="*/ 2147483647 w 56"/>
              <a:gd name="T75" fmla="*/ 2147483647 h 53"/>
              <a:gd name="T76" fmla="*/ 2147483647 w 56"/>
              <a:gd name="T77" fmla="*/ 2147483647 h 53"/>
              <a:gd name="T78" fmla="*/ 2147483647 w 56"/>
              <a:gd name="T79" fmla="*/ 2147483647 h 53"/>
              <a:gd name="T80" fmla="*/ 2147483647 w 56"/>
              <a:gd name="T81" fmla="*/ 2147483647 h 53"/>
              <a:gd name="T82" fmla="*/ 2147483647 w 56"/>
              <a:gd name="T83" fmla="*/ 2147483647 h 53"/>
              <a:gd name="T84" fmla="*/ 2147483647 w 56"/>
              <a:gd name="T85" fmla="*/ 2147483647 h 53"/>
              <a:gd name="T86" fmla="*/ 2147483647 w 56"/>
              <a:gd name="T87" fmla="*/ 2147483647 h 53"/>
              <a:gd name="T88" fmla="*/ 2147483647 w 56"/>
              <a:gd name="T89" fmla="*/ 2147483647 h 53"/>
              <a:gd name="T90" fmla="*/ 0 w 56"/>
              <a:gd name="T91" fmla="*/ 2147483647 h 53"/>
              <a:gd name="T92" fmla="*/ 0 w 56"/>
              <a:gd name="T93" fmla="*/ 2147483647 h 53"/>
              <a:gd name="T94" fmla="*/ 0 w 56"/>
              <a:gd name="T95" fmla="*/ 2147483647 h 53"/>
              <a:gd name="T96" fmla="*/ 2147483647 w 56"/>
              <a:gd name="T97" fmla="*/ 2147483647 h 53"/>
              <a:gd name="T98" fmla="*/ 2147483647 w 56"/>
              <a:gd name="T99" fmla="*/ 2147483647 h 53"/>
              <a:gd name="T100" fmla="*/ 2147483647 w 56"/>
              <a:gd name="T101" fmla="*/ 2147483647 h 53"/>
              <a:gd name="T102" fmla="*/ 2147483647 w 56"/>
              <a:gd name="T103" fmla="*/ 2147483647 h 53"/>
              <a:gd name="T104" fmla="*/ 2147483647 w 56"/>
              <a:gd name="T105" fmla="*/ 2147483647 h 53"/>
              <a:gd name="T106" fmla="*/ 2147483647 w 56"/>
              <a:gd name="T107" fmla="*/ 2147483647 h 53"/>
              <a:gd name="T108" fmla="*/ 2147483647 w 56"/>
              <a:gd name="T109" fmla="*/ 2147483647 h 53"/>
              <a:gd name="T110" fmla="*/ 2147483647 w 56"/>
              <a:gd name="T111" fmla="*/ 2147483647 h 53"/>
              <a:gd name="T112" fmla="*/ 2147483647 w 56"/>
              <a:gd name="T113" fmla="*/ 2147483647 h 53"/>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6"/>
              <a:gd name="T172" fmla="*/ 0 h 53"/>
              <a:gd name="T173" fmla="*/ 56 w 56"/>
              <a:gd name="T174" fmla="*/ 53 h 53"/>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6" h="53">
                <a:moveTo>
                  <a:pt x="3" y="28"/>
                </a:moveTo>
                <a:lnTo>
                  <a:pt x="7" y="31"/>
                </a:lnTo>
                <a:lnTo>
                  <a:pt x="10" y="34"/>
                </a:lnTo>
                <a:lnTo>
                  <a:pt x="13" y="37"/>
                </a:lnTo>
                <a:lnTo>
                  <a:pt x="16" y="39"/>
                </a:lnTo>
                <a:lnTo>
                  <a:pt x="19" y="41"/>
                </a:lnTo>
                <a:lnTo>
                  <a:pt x="22" y="44"/>
                </a:lnTo>
                <a:lnTo>
                  <a:pt x="26" y="47"/>
                </a:lnTo>
                <a:lnTo>
                  <a:pt x="29" y="50"/>
                </a:lnTo>
                <a:lnTo>
                  <a:pt x="35" y="53"/>
                </a:lnTo>
                <a:lnTo>
                  <a:pt x="40" y="53"/>
                </a:lnTo>
                <a:lnTo>
                  <a:pt x="44" y="50"/>
                </a:lnTo>
                <a:lnTo>
                  <a:pt x="47" y="46"/>
                </a:lnTo>
                <a:lnTo>
                  <a:pt x="50" y="40"/>
                </a:lnTo>
                <a:lnTo>
                  <a:pt x="53" y="36"/>
                </a:lnTo>
                <a:lnTo>
                  <a:pt x="54" y="30"/>
                </a:lnTo>
                <a:lnTo>
                  <a:pt x="56" y="24"/>
                </a:lnTo>
                <a:lnTo>
                  <a:pt x="54" y="21"/>
                </a:lnTo>
                <a:lnTo>
                  <a:pt x="53" y="16"/>
                </a:lnTo>
                <a:lnTo>
                  <a:pt x="52" y="13"/>
                </a:lnTo>
                <a:lnTo>
                  <a:pt x="49" y="10"/>
                </a:lnTo>
                <a:lnTo>
                  <a:pt x="44" y="9"/>
                </a:lnTo>
                <a:lnTo>
                  <a:pt x="40" y="7"/>
                </a:lnTo>
                <a:lnTo>
                  <a:pt x="35" y="7"/>
                </a:lnTo>
                <a:lnTo>
                  <a:pt x="29" y="6"/>
                </a:lnTo>
                <a:lnTo>
                  <a:pt x="28" y="6"/>
                </a:lnTo>
                <a:lnTo>
                  <a:pt x="28" y="4"/>
                </a:lnTo>
                <a:lnTo>
                  <a:pt x="28" y="3"/>
                </a:lnTo>
                <a:lnTo>
                  <a:pt x="26" y="3"/>
                </a:lnTo>
                <a:lnTo>
                  <a:pt x="23" y="2"/>
                </a:lnTo>
                <a:lnTo>
                  <a:pt x="22" y="0"/>
                </a:lnTo>
                <a:lnTo>
                  <a:pt x="19" y="2"/>
                </a:lnTo>
                <a:lnTo>
                  <a:pt x="16" y="3"/>
                </a:lnTo>
                <a:lnTo>
                  <a:pt x="13" y="4"/>
                </a:lnTo>
                <a:lnTo>
                  <a:pt x="12" y="6"/>
                </a:lnTo>
                <a:lnTo>
                  <a:pt x="9" y="9"/>
                </a:lnTo>
                <a:lnTo>
                  <a:pt x="7" y="10"/>
                </a:lnTo>
                <a:lnTo>
                  <a:pt x="6" y="12"/>
                </a:lnTo>
                <a:lnTo>
                  <a:pt x="3" y="15"/>
                </a:lnTo>
                <a:lnTo>
                  <a:pt x="1" y="16"/>
                </a:lnTo>
                <a:lnTo>
                  <a:pt x="1" y="18"/>
                </a:lnTo>
                <a:lnTo>
                  <a:pt x="0" y="19"/>
                </a:lnTo>
                <a:lnTo>
                  <a:pt x="0" y="22"/>
                </a:lnTo>
                <a:lnTo>
                  <a:pt x="0" y="24"/>
                </a:lnTo>
                <a:lnTo>
                  <a:pt x="1" y="27"/>
                </a:lnTo>
                <a:lnTo>
                  <a:pt x="1" y="28"/>
                </a:lnTo>
                <a:lnTo>
                  <a:pt x="3" y="28"/>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20" name="Freeform 71"/>
          <p:cNvSpPr>
            <a:spLocks/>
          </p:cNvSpPr>
          <p:nvPr/>
        </p:nvSpPr>
        <p:spPr bwMode="auto">
          <a:xfrm>
            <a:off x="6654800" y="4424363"/>
            <a:ext cx="79375" cy="84137"/>
          </a:xfrm>
          <a:custGeom>
            <a:avLst/>
            <a:gdLst>
              <a:gd name="T0" fmla="*/ 2147483647 w 56"/>
              <a:gd name="T1" fmla="*/ 2147483647 h 53"/>
              <a:gd name="T2" fmla="*/ 2147483647 w 56"/>
              <a:gd name="T3" fmla="*/ 2147483647 h 53"/>
              <a:gd name="T4" fmla="*/ 2147483647 w 56"/>
              <a:gd name="T5" fmla="*/ 2147483647 h 53"/>
              <a:gd name="T6" fmla="*/ 2147483647 w 56"/>
              <a:gd name="T7" fmla="*/ 2147483647 h 53"/>
              <a:gd name="T8" fmla="*/ 2147483647 w 56"/>
              <a:gd name="T9" fmla="*/ 2147483647 h 53"/>
              <a:gd name="T10" fmla="*/ 2147483647 w 56"/>
              <a:gd name="T11" fmla="*/ 2147483647 h 53"/>
              <a:gd name="T12" fmla="*/ 2147483647 w 56"/>
              <a:gd name="T13" fmla="*/ 2147483647 h 53"/>
              <a:gd name="T14" fmla="*/ 2147483647 w 56"/>
              <a:gd name="T15" fmla="*/ 2147483647 h 53"/>
              <a:gd name="T16" fmla="*/ 2147483647 w 56"/>
              <a:gd name="T17" fmla="*/ 2147483647 h 53"/>
              <a:gd name="T18" fmla="*/ 2147483647 w 56"/>
              <a:gd name="T19" fmla="*/ 2147483647 h 53"/>
              <a:gd name="T20" fmla="*/ 2147483647 w 56"/>
              <a:gd name="T21" fmla="*/ 2147483647 h 53"/>
              <a:gd name="T22" fmla="*/ 2147483647 w 56"/>
              <a:gd name="T23" fmla="*/ 2147483647 h 53"/>
              <a:gd name="T24" fmla="*/ 2147483647 w 56"/>
              <a:gd name="T25" fmla="*/ 2147483647 h 53"/>
              <a:gd name="T26" fmla="*/ 2147483647 w 56"/>
              <a:gd name="T27" fmla="*/ 2147483647 h 53"/>
              <a:gd name="T28" fmla="*/ 2147483647 w 56"/>
              <a:gd name="T29" fmla="*/ 2147483647 h 53"/>
              <a:gd name="T30" fmla="*/ 2147483647 w 56"/>
              <a:gd name="T31" fmla="*/ 2147483647 h 53"/>
              <a:gd name="T32" fmla="*/ 2147483647 w 56"/>
              <a:gd name="T33" fmla="*/ 2147483647 h 53"/>
              <a:gd name="T34" fmla="*/ 2147483647 w 56"/>
              <a:gd name="T35" fmla="*/ 2147483647 h 53"/>
              <a:gd name="T36" fmla="*/ 2147483647 w 56"/>
              <a:gd name="T37" fmla="*/ 2147483647 h 53"/>
              <a:gd name="T38" fmla="*/ 2147483647 w 56"/>
              <a:gd name="T39" fmla="*/ 2147483647 h 53"/>
              <a:gd name="T40" fmla="*/ 2147483647 w 56"/>
              <a:gd name="T41" fmla="*/ 2147483647 h 53"/>
              <a:gd name="T42" fmla="*/ 2147483647 w 56"/>
              <a:gd name="T43" fmla="*/ 2147483647 h 53"/>
              <a:gd name="T44" fmla="*/ 2147483647 w 56"/>
              <a:gd name="T45" fmla="*/ 2147483647 h 53"/>
              <a:gd name="T46" fmla="*/ 2147483647 w 56"/>
              <a:gd name="T47" fmla="*/ 2147483647 h 53"/>
              <a:gd name="T48" fmla="*/ 2147483647 w 56"/>
              <a:gd name="T49" fmla="*/ 2147483647 h 53"/>
              <a:gd name="T50" fmla="*/ 2147483647 w 56"/>
              <a:gd name="T51" fmla="*/ 2147483647 h 53"/>
              <a:gd name="T52" fmla="*/ 2147483647 w 56"/>
              <a:gd name="T53" fmla="*/ 2147483647 h 53"/>
              <a:gd name="T54" fmla="*/ 2147483647 w 56"/>
              <a:gd name="T55" fmla="*/ 2147483647 h 53"/>
              <a:gd name="T56" fmla="*/ 2147483647 w 56"/>
              <a:gd name="T57" fmla="*/ 2147483647 h 53"/>
              <a:gd name="T58" fmla="*/ 2147483647 w 56"/>
              <a:gd name="T59" fmla="*/ 2147483647 h 53"/>
              <a:gd name="T60" fmla="*/ 2147483647 w 56"/>
              <a:gd name="T61" fmla="*/ 2147483647 h 53"/>
              <a:gd name="T62" fmla="*/ 2147483647 w 56"/>
              <a:gd name="T63" fmla="*/ 2147483647 h 53"/>
              <a:gd name="T64" fmla="*/ 2147483647 w 56"/>
              <a:gd name="T65" fmla="*/ 2147483647 h 53"/>
              <a:gd name="T66" fmla="*/ 2147483647 w 56"/>
              <a:gd name="T67" fmla="*/ 2147483647 h 53"/>
              <a:gd name="T68" fmla="*/ 2147483647 w 56"/>
              <a:gd name="T69" fmla="*/ 0 h 53"/>
              <a:gd name="T70" fmla="*/ 2147483647 w 56"/>
              <a:gd name="T71" fmla="*/ 2147483647 h 53"/>
              <a:gd name="T72" fmla="*/ 2147483647 w 56"/>
              <a:gd name="T73" fmla="*/ 2147483647 h 53"/>
              <a:gd name="T74" fmla="*/ 2147483647 w 56"/>
              <a:gd name="T75" fmla="*/ 2147483647 h 53"/>
              <a:gd name="T76" fmla="*/ 2147483647 w 56"/>
              <a:gd name="T77" fmla="*/ 2147483647 h 53"/>
              <a:gd name="T78" fmla="*/ 2147483647 w 56"/>
              <a:gd name="T79" fmla="*/ 2147483647 h 53"/>
              <a:gd name="T80" fmla="*/ 2147483647 w 56"/>
              <a:gd name="T81" fmla="*/ 2147483647 h 53"/>
              <a:gd name="T82" fmla="*/ 2147483647 w 56"/>
              <a:gd name="T83" fmla="*/ 2147483647 h 53"/>
              <a:gd name="T84" fmla="*/ 2147483647 w 56"/>
              <a:gd name="T85" fmla="*/ 2147483647 h 53"/>
              <a:gd name="T86" fmla="*/ 2147483647 w 56"/>
              <a:gd name="T87" fmla="*/ 2147483647 h 53"/>
              <a:gd name="T88" fmla="*/ 2147483647 w 56"/>
              <a:gd name="T89" fmla="*/ 2147483647 h 53"/>
              <a:gd name="T90" fmla="*/ 0 w 56"/>
              <a:gd name="T91" fmla="*/ 2147483647 h 53"/>
              <a:gd name="T92" fmla="*/ 0 w 56"/>
              <a:gd name="T93" fmla="*/ 2147483647 h 53"/>
              <a:gd name="T94" fmla="*/ 0 w 56"/>
              <a:gd name="T95" fmla="*/ 2147483647 h 53"/>
              <a:gd name="T96" fmla="*/ 2147483647 w 56"/>
              <a:gd name="T97" fmla="*/ 2147483647 h 53"/>
              <a:gd name="T98" fmla="*/ 2147483647 w 56"/>
              <a:gd name="T99" fmla="*/ 2147483647 h 53"/>
              <a:gd name="T100" fmla="*/ 2147483647 w 56"/>
              <a:gd name="T101" fmla="*/ 2147483647 h 53"/>
              <a:gd name="T102" fmla="*/ 2147483647 w 56"/>
              <a:gd name="T103" fmla="*/ 2147483647 h 53"/>
              <a:gd name="T104" fmla="*/ 2147483647 w 56"/>
              <a:gd name="T105" fmla="*/ 2147483647 h 53"/>
              <a:gd name="T106" fmla="*/ 2147483647 w 56"/>
              <a:gd name="T107" fmla="*/ 2147483647 h 53"/>
              <a:gd name="T108" fmla="*/ 2147483647 w 56"/>
              <a:gd name="T109" fmla="*/ 2147483647 h 53"/>
              <a:gd name="T110" fmla="*/ 2147483647 w 56"/>
              <a:gd name="T111" fmla="*/ 2147483647 h 53"/>
              <a:gd name="T112" fmla="*/ 2147483647 w 56"/>
              <a:gd name="T113" fmla="*/ 2147483647 h 53"/>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6"/>
              <a:gd name="T172" fmla="*/ 0 h 53"/>
              <a:gd name="T173" fmla="*/ 56 w 56"/>
              <a:gd name="T174" fmla="*/ 53 h 53"/>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6" h="53">
                <a:moveTo>
                  <a:pt x="3" y="28"/>
                </a:moveTo>
                <a:lnTo>
                  <a:pt x="7" y="31"/>
                </a:lnTo>
                <a:lnTo>
                  <a:pt x="10" y="34"/>
                </a:lnTo>
                <a:lnTo>
                  <a:pt x="13" y="37"/>
                </a:lnTo>
                <a:lnTo>
                  <a:pt x="16" y="39"/>
                </a:lnTo>
                <a:lnTo>
                  <a:pt x="19" y="41"/>
                </a:lnTo>
                <a:lnTo>
                  <a:pt x="22" y="44"/>
                </a:lnTo>
                <a:lnTo>
                  <a:pt x="26" y="47"/>
                </a:lnTo>
                <a:lnTo>
                  <a:pt x="29" y="50"/>
                </a:lnTo>
                <a:lnTo>
                  <a:pt x="35" y="53"/>
                </a:lnTo>
                <a:lnTo>
                  <a:pt x="40" y="53"/>
                </a:lnTo>
                <a:lnTo>
                  <a:pt x="44" y="50"/>
                </a:lnTo>
                <a:lnTo>
                  <a:pt x="47" y="46"/>
                </a:lnTo>
                <a:lnTo>
                  <a:pt x="50" y="40"/>
                </a:lnTo>
                <a:lnTo>
                  <a:pt x="53" y="36"/>
                </a:lnTo>
                <a:lnTo>
                  <a:pt x="54" y="30"/>
                </a:lnTo>
                <a:lnTo>
                  <a:pt x="56" y="24"/>
                </a:lnTo>
                <a:lnTo>
                  <a:pt x="54" y="21"/>
                </a:lnTo>
                <a:lnTo>
                  <a:pt x="53" y="16"/>
                </a:lnTo>
                <a:lnTo>
                  <a:pt x="52" y="13"/>
                </a:lnTo>
                <a:lnTo>
                  <a:pt x="49" y="10"/>
                </a:lnTo>
                <a:lnTo>
                  <a:pt x="44" y="9"/>
                </a:lnTo>
                <a:lnTo>
                  <a:pt x="40" y="7"/>
                </a:lnTo>
                <a:lnTo>
                  <a:pt x="35" y="7"/>
                </a:lnTo>
                <a:lnTo>
                  <a:pt x="29" y="6"/>
                </a:lnTo>
                <a:lnTo>
                  <a:pt x="28" y="6"/>
                </a:lnTo>
                <a:lnTo>
                  <a:pt x="28" y="4"/>
                </a:lnTo>
                <a:lnTo>
                  <a:pt x="28" y="3"/>
                </a:lnTo>
                <a:lnTo>
                  <a:pt x="26" y="3"/>
                </a:lnTo>
                <a:lnTo>
                  <a:pt x="23" y="2"/>
                </a:lnTo>
                <a:lnTo>
                  <a:pt x="22" y="0"/>
                </a:lnTo>
                <a:lnTo>
                  <a:pt x="19" y="2"/>
                </a:lnTo>
                <a:lnTo>
                  <a:pt x="16" y="3"/>
                </a:lnTo>
                <a:lnTo>
                  <a:pt x="13" y="4"/>
                </a:lnTo>
                <a:lnTo>
                  <a:pt x="12" y="6"/>
                </a:lnTo>
                <a:lnTo>
                  <a:pt x="9" y="9"/>
                </a:lnTo>
                <a:lnTo>
                  <a:pt x="7" y="10"/>
                </a:lnTo>
                <a:lnTo>
                  <a:pt x="6" y="12"/>
                </a:lnTo>
                <a:lnTo>
                  <a:pt x="3" y="15"/>
                </a:lnTo>
                <a:lnTo>
                  <a:pt x="1" y="16"/>
                </a:lnTo>
                <a:lnTo>
                  <a:pt x="1" y="18"/>
                </a:lnTo>
                <a:lnTo>
                  <a:pt x="0" y="19"/>
                </a:lnTo>
                <a:lnTo>
                  <a:pt x="0" y="22"/>
                </a:lnTo>
                <a:lnTo>
                  <a:pt x="0" y="24"/>
                </a:lnTo>
                <a:lnTo>
                  <a:pt x="1" y="27"/>
                </a:lnTo>
                <a:lnTo>
                  <a:pt x="1" y="28"/>
                </a:lnTo>
                <a:lnTo>
                  <a:pt x="3" y="28"/>
                </a:lnTo>
              </a:path>
            </a:pathLst>
          </a:custGeom>
          <a:solidFill>
            <a:srgbClr val="FFFF00"/>
          </a:solidFill>
          <a:ln w="1588">
            <a:solidFill>
              <a:srgbClr val="990000"/>
            </a:solidFill>
            <a:round/>
            <a:headEnd/>
            <a:tailEnd/>
          </a:ln>
        </p:spPr>
        <p:txBody>
          <a:bodyPr/>
          <a:lstStyle/>
          <a:p>
            <a:endParaRPr lang="en-US"/>
          </a:p>
        </p:txBody>
      </p:sp>
      <p:sp>
        <p:nvSpPr>
          <p:cNvPr id="53321" name="Freeform 72"/>
          <p:cNvSpPr>
            <a:spLocks/>
          </p:cNvSpPr>
          <p:nvPr/>
        </p:nvSpPr>
        <p:spPr bwMode="auto">
          <a:xfrm>
            <a:off x="6937375" y="4335463"/>
            <a:ext cx="79375" cy="84137"/>
          </a:xfrm>
          <a:custGeom>
            <a:avLst/>
            <a:gdLst>
              <a:gd name="T0" fmla="*/ 2147483647 w 56"/>
              <a:gd name="T1" fmla="*/ 2147483647 h 53"/>
              <a:gd name="T2" fmla="*/ 2147483647 w 56"/>
              <a:gd name="T3" fmla="*/ 2147483647 h 53"/>
              <a:gd name="T4" fmla="*/ 2147483647 w 56"/>
              <a:gd name="T5" fmla="*/ 2147483647 h 53"/>
              <a:gd name="T6" fmla="*/ 2147483647 w 56"/>
              <a:gd name="T7" fmla="*/ 2147483647 h 53"/>
              <a:gd name="T8" fmla="*/ 2147483647 w 56"/>
              <a:gd name="T9" fmla="*/ 2147483647 h 53"/>
              <a:gd name="T10" fmla="*/ 2147483647 w 56"/>
              <a:gd name="T11" fmla="*/ 2147483647 h 53"/>
              <a:gd name="T12" fmla="*/ 2147483647 w 56"/>
              <a:gd name="T13" fmla="*/ 2147483647 h 53"/>
              <a:gd name="T14" fmla="*/ 2147483647 w 56"/>
              <a:gd name="T15" fmla="*/ 2147483647 h 53"/>
              <a:gd name="T16" fmla="*/ 2147483647 w 56"/>
              <a:gd name="T17" fmla="*/ 2147483647 h 53"/>
              <a:gd name="T18" fmla="*/ 2147483647 w 56"/>
              <a:gd name="T19" fmla="*/ 2147483647 h 53"/>
              <a:gd name="T20" fmla="*/ 2147483647 w 56"/>
              <a:gd name="T21" fmla="*/ 2147483647 h 53"/>
              <a:gd name="T22" fmla="*/ 2147483647 w 56"/>
              <a:gd name="T23" fmla="*/ 2147483647 h 53"/>
              <a:gd name="T24" fmla="*/ 2147483647 w 56"/>
              <a:gd name="T25" fmla="*/ 2147483647 h 53"/>
              <a:gd name="T26" fmla="*/ 2147483647 w 56"/>
              <a:gd name="T27" fmla="*/ 2147483647 h 53"/>
              <a:gd name="T28" fmla="*/ 2147483647 w 56"/>
              <a:gd name="T29" fmla="*/ 2147483647 h 53"/>
              <a:gd name="T30" fmla="*/ 2147483647 w 56"/>
              <a:gd name="T31" fmla="*/ 2147483647 h 53"/>
              <a:gd name="T32" fmla="*/ 2147483647 w 56"/>
              <a:gd name="T33" fmla="*/ 2147483647 h 53"/>
              <a:gd name="T34" fmla="*/ 2147483647 w 56"/>
              <a:gd name="T35" fmla="*/ 2147483647 h 53"/>
              <a:gd name="T36" fmla="*/ 2147483647 w 56"/>
              <a:gd name="T37" fmla="*/ 2147483647 h 53"/>
              <a:gd name="T38" fmla="*/ 2147483647 w 56"/>
              <a:gd name="T39" fmla="*/ 2147483647 h 53"/>
              <a:gd name="T40" fmla="*/ 2147483647 w 56"/>
              <a:gd name="T41" fmla="*/ 2147483647 h 53"/>
              <a:gd name="T42" fmla="*/ 2147483647 w 56"/>
              <a:gd name="T43" fmla="*/ 2147483647 h 53"/>
              <a:gd name="T44" fmla="*/ 2147483647 w 56"/>
              <a:gd name="T45" fmla="*/ 2147483647 h 53"/>
              <a:gd name="T46" fmla="*/ 2147483647 w 56"/>
              <a:gd name="T47" fmla="*/ 2147483647 h 53"/>
              <a:gd name="T48" fmla="*/ 2147483647 w 56"/>
              <a:gd name="T49" fmla="*/ 2147483647 h 53"/>
              <a:gd name="T50" fmla="*/ 2147483647 w 56"/>
              <a:gd name="T51" fmla="*/ 2147483647 h 53"/>
              <a:gd name="T52" fmla="*/ 2147483647 w 56"/>
              <a:gd name="T53" fmla="*/ 2147483647 h 53"/>
              <a:gd name="T54" fmla="*/ 2147483647 w 56"/>
              <a:gd name="T55" fmla="*/ 2147483647 h 53"/>
              <a:gd name="T56" fmla="*/ 2147483647 w 56"/>
              <a:gd name="T57" fmla="*/ 2147483647 h 53"/>
              <a:gd name="T58" fmla="*/ 2147483647 w 56"/>
              <a:gd name="T59" fmla="*/ 2147483647 h 53"/>
              <a:gd name="T60" fmla="*/ 2147483647 w 56"/>
              <a:gd name="T61" fmla="*/ 2147483647 h 53"/>
              <a:gd name="T62" fmla="*/ 2147483647 w 56"/>
              <a:gd name="T63" fmla="*/ 2147483647 h 53"/>
              <a:gd name="T64" fmla="*/ 2147483647 w 56"/>
              <a:gd name="T65" fmla="*/ 2147483647 h 53"/>
              <a:gd name="T66" fmla="*/ 2147483647 w 56"/>
              <a:gd name="T67" fmla="*/ 2147483647 h 53"/>
              <a:gd name="T68" fmla="*/ 2147483647 w 56"/>
              <a:gd name="T69" fmla="*/ 0 h 53"/>
              <a:gd name="T70" fmla="*/ 2147483647 w 56"/>
              <a:gd name="T71" fmla="*/ 2147483647 h 53"/>
              <a:gd name="T72" fmla="*/ 2147483647 w 56"/>
              <a:gd name="T73" fmla="*/ 2147483647 h 53"/>
              <a:gd name="T74" fmla="*/ 2147483647 w 56"/>
              <a:gd name="T75" fmla="*/ 2147483647 h 53"/>
              <a:gd name="T76" fmla="*/ 2147483647 w 56"/>
              <a:gd name="T77" fmla="*/ 2147483647 h 53"/>
              <a:gd name="T78" fmla="*/ 2147483647 w 56"/>
              <a:gd name="T79" fmla="*/ 2147483647 h 53"/>
              <a:gd name="T80" fmla="*/ 2147483647 w 56"/>
              <a:gd name="T81" fmla="*/ 2147483647 h 53"/>
              <a:gd name="T82" fmla="*/ 2147483647 w 56"/>
              <a:gd name="T83" fmla="*/ 2147483647 h 53"/>
              <a:gd name="T84" fmla="*/ 2147483647 w 56"/>
              <a:gd name="T85" fmla="*/ 2147483647 h 53"/>
              <a:gd name="T86" fmla="*/ 2147483647 w 56"/>
              <a:gd name="T87" fmla="*/ 2147483647 h 53"/>
              <a:gd name="T88" fmla="*/ 2147483647 w 56"/>
              <a:gd name="T89" fmla="*/ 2147483647 h 53"/>
              <a:gd name="T90" fmla="*/ 0 w 56"/>
              <a:gd name="T91" fmla="*/ 2147483647 h 53"/>
              <a:gd name="T92" fmla="*/ 0 w 56"/>
              <a:gd name="T93" fmla="*/ 2147483647 h 53"/>
              <a:gd name="T94" fmla="*/ 0 w 56"/>
              <a:gd name="T95" fmla="*/ 2147483647 h 53"/>
              <a:gd name="T96" fmla="*/ 2147483647 w 56"/>
              <a:gd name="T97" fmla="*/ 2147483647 h 53"/>
              <a:gd name="T98" fmla="*/ 2147483647 w 56"/>
              <a:gd name="T99" fmla="*/ 2147483647 h 53"/>
              <a:gd name="T100" fmla="*/ 2147483647 w 56"/>
              <a:gd name="T101" fmla="*/ 2147483647 h 53"/>
              <a:gd name="T102" fmla="*/ 2147483647 w 56"/>
              <a:gd name="T103" fmla="*/ 2147483647 h 53"/>
              <a:gd name="T104" fmla="*/ 2147483647 w 56"/>
              <a:gd name="T105" fmla="*/ 2147483647 h 53"/>
              <a:gd name="T106" fmla="*/ 2147483647 w 56"/>
              <a:gd name="T107" fmla="*/ 2147483647 h 53"/>
              <a:gd name="T108" fmla="*/ 2147483647 w 56"/>
              <a:gd name="T109" fmla="*/ 2147483647 h 53"/>
              <a:gd name="T110" fmla="*/ 2147483647 w 56"/>
              <a:gd name="T111" fmla="*/ 2147483647 h 53"/>
              <a:gd name="T112" fmla="*/ 2147483647 w 56"/>
              <a:gd name="T113" fmla="*/ 2147483647 h 53"/>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6"/>
              <a:gd name="T172" fmla="*/ 0 h 53"/>
              <a:gd name="T173" fmla="*/ 56 w 56"/>
              <a:gd name="T174" fmla="*/ 53 h 53"/>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6" h="53">
                <a:moveTo>
                  <a:pt x="3" y="28"/>
                </a:moveTo>
                <a:lnTo>
                  <a:pt x="7" y="31"/>
                </a:lnTo>
                <a:lnTo>
                  <a:pt x="10" y="34"/>
                </a:lnTo>
                <a:lnTo>
                  <a:pt x="13" y="37"/>
                </a:lnTo>
                <a:lnTo>
                  <a:pt x="16" y="39"/>
                </a:lnTo>
                <a:lnTo>
                  <a:pt x="19" y="41"/>
                </a:lnTo>
                <a:lnTo>
                  <a:pt x="22" y="44"/>
                </a:lnTo>
                <a:lnTo>
                  <a:pt x="26" y="47"/>
                </a:lnTo>
                <a:lnTo>
                  <a:pt x="29" y="50"/>
                </a:lnTo>
                <a:lnTo>
                  <a:pt x="35" y="53"/>
                </a:lnTo>
                <a:lnTo>
                  <a:pt x="40" y="53"/>
                </a:lnTo>
                <a:lnTo>
                  <a:pt x="44" y="50"/>
                </a:lnTo>
                <a:lnTo>
                  <a:pt x="47" y="46"/>
                </a:lnTo>
                <a:lnTo>
                  <a:pt x="50" y="40"/>
                </a:lnTo>
                <a:lnTo>
                  <a:pt x="53" y="36"/>
                </a:lnTo>
                <a:lnTo>
                  <a:pt x="54" y="30"/>
                </a:lnTo>
                <a:lnTo>
                  <a:pt x="56" y="24"/>
                </a:lnTo>
                <a:lnTo>
                  <a:pt x="54" y="21"/>
                </a:lnTo>
                <a:lnTo>
                  <a:pt x="53" y="16"/>
                </a:lnTo>
                <a:lnTo>
                  <a:pt x="52" y="13"/>
                </a:lnTo>
                <a:lnTo>
                  <a:pt x="49" y="10"/>
                </a:lnTo>
                <a:lnTo>
                  <a:pt x="44" y="9"/>
                </a:lnTo>
                <a:lnTo>
                  <a:pt x="40" y="7"/>
                </a:lnTo>
                <a:lnTo>
                  <a:pt x="35" y="7"/>
                </a:lnTo>
                <a:lnTo>
                  <a:pt x="29" y="6"/>
                </a:lnTo>
                <a:lnTo>
                  <a:pt x="28" y="6"/>
                </a:lnTo>
                <a:lnTo>
                  <a:pt x="28" y="4"/>
                </a:lnTo>
                <a:lnTo>
                  <a:pt x="28" y="3"/>
                </a:lnTo>
                <a:lnTo>
                  <a:pt x="26" y="3"/>
                </a:lnTo>
                <a:lnTo>
                  <a:pt x="23" y="2"/>
                </a:lnTo>
                <a:lnTo>
                  <a:pt x="22" y="0"/>
                </a:lnTo>
                <a:lnTo>
                  <a:pt x="19" y="2"/>
                </a:lnTo>
                <a:lnTo>
                  <a:pt x="16" y="3"/>
                </a:lnTo>
                <a:lnTo>
                  <a:pt x="13" y="4"/>
                </a:lnTo>
                <a:lnTo>
                  <a:pt x="12" y="6"/>
                </a:lnTo>
                <a:lnTo>
                  <a:pt x="9" y="9"/>
                </a:lnTo>
                <a:lnTo>
                  <a:pt x="7" y="10"/>
                </a:lnTo>
                <a:lnTo>
                  <a:pt x="6" y="12"/>
                </a:lnTo>
                <a:lnTo>
                  <a:pt x="3" y="15"/>
                </a:lnTo>
                <a:lnTo>
                  <a:pt x="1" y="16"/>
                </a:lnTo>
                <a:lnTo>
                  <a:pt x="1" y="18"/>
                </a:lnTo>
                <a:lnTo>
                  <a:pt x="0" y="19"/>
                </a:lnTo>
                <a:lnTo>
                  <a:pt x="0" y="22"/>
                </a:lnTo>
                <a:lnTo>
                  <a:pt x="0" y="24"/>
                </a:lnTo>
                <a:lnTo>
                  <a:pt x="1" y="27"/>
                </a:lnTo>
                <a:lnTo>
                  <a:pt x="1" y="28"/>
                </a:lnTo>
                <a:lnTo>
                  <a:pt x="3" y="28"/>
                </a:lnTo>
              </a:path>
            </a:pathLst>
          </a:custGeom>
          <a:solidFill>
            <a:srgbClr val="FFFF00"/>
          </a:solidFill>
          <a:ln w="4763">
            <a:solidFill>
              <a:srgbClr val="990000"/>
            </a:solidFill>
            <a:round/>
            <a:headEnd/>
            <a:tailEnd/>
          </a:ln>
        </p:spPr>
        <p:txBody>
          <a:bodyPr/>
          <a:lstStyle/>
          <a:p>
            <a:endParaRPr lang="en-US"/>
          </a:p>
        </p:txBody>
      </p:sp>
      <p:sp>
        <p:nvSpPr>
          <p:cNvPr id="53322" name="Freeform 73"/>
          <p:cNvSpPr>
            <a:spLocks/>
          </p:cNvSpPr>
          <p:nvPr/>
        </p:nvSpPr>
        <p:spPr bwMode="auto">
          <a:xfrm>
            <a:off x="6735763" y="4476750"/>
            <a:ext cx="84137" cy="69850"/>
          </a:xfrm>
          <a:custGeom>
            <a:avLst/>
            <a:gdLst>
              <a:gd name="T0" fmla="*/ 2147483647 w 60"/>
              <a:gd name="T1" fmla="*/ 2147483647 h 44"/>
              <a:gd name="T2" fmla="*/ 2147483647 w 60"/>
              <a:gd name="T3" fmla="*/ 2147483647 h 44"/>
              <a:gd name="T4" fmla="*/ 2147483647 w 60"/>
              <a:gd name="T5" fmla="*/ 2147483647 h 44"/>
              <a:gd name="T6" fmla="*/ 2147483647 w 60"/>
              <a:gd name="T7" fmla="*/ 2147483647 h 44"/>
              <a:gd name="T8" fmla="*/ 2147483647 w 60"/>
              <a:gd name="T9" fmla="*/ 2147483647 h 44"/>
              <a:gd name="T10" fmla="*/ 0 w 60"/>
              <a:gd name="T11" fmla="*/ 2147483647 h 44"/>
              <a:gd name="T12" fmla="*/ 0 w 60"/>
              <a:gd name="T13" fmla="*/ 2147483647 h 44"/>
              <a:gd name="T14" fmla="*/ 2147483647 w 60"/>
              <a:gd name="T15" fmla="*/ 2147483647 h 44"/>
              <a:gd name="T16" fmla="*/ 2147483647 w 60"/>
              <a:gd name="T17" fmla="*/ 2147483647 h 44"/>
              <a:gd name="T18" fmla="*/ 2147483647 w 60"/>
              <a:gd name="T19" fmla="*/ 2147483647 h 44"/>
              <a:gd name="T20" fmla="*/ 2147483647 w 60"/>
              <a:gd name="T21" fmla="*/ 2147483647 h 44"/>
              <a:gd name="T22" fmla="*/ 2147483647 w 60"/>
              <a:gd name="T23" fmla="*/ 2147483647 h 44"/>
              <a:gd name="T24" fmla="*/ 2147483647 w 60"/>
              <a:gd name="T25" fmla="*/ 2147483647 h 44"/>
              <a:gd name="T26" fmla="*/ 2147483647 w 60"/>
              <a:gd name="T27" fmla="*/ 2147483647 h 44"/>
              <a:gd name="T28" fmla="*/ 2147483647 w 60"/>
              <a:gd name="T29" fmla="*/ 2147483647 h 44"/>
              <a:gd name="T30" fmla="*/ 2147483647 w 60"/>
              <a:gd name="T31" fmla="*/ 2147483647 h 44"/>
              <a:gd name="T32" fmla="*/ 2147483647 w 60"/>
              <a:gd name="T33" fmla="*/ 2147483647 h 44"/>
              <a:gd name="T34" fmla="*/ 2147483647 w 60"/>
              <a:gd name="T35" fmla="*/ 2147483647 h 44"/>
              <a:gd name="T36" fmla="*/ 2147483647 w 60"/>
              <a:gd name="T37" fmla="*/ 2147483647 h 44"/>
              <a:gd name="T38" fmla="*/ 2147483647 w 60"/>
              <a:gd name="T39" fmla="*/ 2147483647 h 44"/>
              <a:gd name="T40" fmla="*/ 2147483647 w 60"/>
              <a:gd name="T41" fmla="*/ 2147483647 h 44"/>
              <a:gd name="T42" fmla="*/ 2147483647 w 60"/>
              <a:gd name="T43" fmla="*/ 2147483647 h 44"/>
              <a:gd name="T44" fmla="*/ 2147483647 w 60"/>
              <a:gd name="T45" fmla="*/ 2147483647 h 44"/>
              <a:gd name="T46" fmla="*/ 2147483647 w 60"/>
              <a:gd name="T47" fmla="*/ 2147483647 h 44"/>
              <a:gd name="T48" fmla="*/ 2147483647 w 60"/>
              <a:gd name="T49" fmla="*/ 2147483647 h 44"/>
              <a:gd name="T50" fmla="*/ 2147483647 w 60"/>
              <a:gd name="T51" fmla="*/ 2147483647 h 44"/>
              <a:gd name="T52" fmla="*/ 2147483647 w 60"/>
              <a:gd name="T53" fmla="*/ 2147483647 h 44"/>
              <a:gd name="T54" fmla="*/ 2147483647 w 60"/>
              <a:gd name="T55" fmla="*/ 2147483647 h 44"/>
              <a:gd name="T56" fmla="*/ 2147483647 w 60"/>
              <a:gd name="T57" fmla="*/ 2147483647 h 44"/>
              <a:gd name="T58" fmla="*/ 2147483647 w 60"/>
              <a:gd name="T59" fmla="*/ 2147483647 h 44"/>
              <a:gd name="T60" fmla="*/ 2147483647 w 60"/>
              <a:gd name="T61" fmla="*/ 2147483647 h 44"/>
              <a:gd name="T62" fmla="*/ 2147483647 w 60"/>
              <a:gd name="T63" fmla="*/ 2147483647 h 44"/>
              <a:gd name="T64" fmla="*/ 2147483647 w 60"/>
              <a:gd name="T65" fmla="*/ 2147483647 h 44"/>
              <a:gd name="T66" fmla="*/ 2147483647 w 60"/>
              <a:gd name="T67" fmla="*/ 2147483647 h 44"/>
              <a:gd name="T68" fmla="*/ 2147483647 w 60"/>
              <a:gd name="T69" fmla="*/ 2147483647 h 44"/>
              <a:gd name="T70" fmla="*/ 2147483647 w 60"/>
              <a:gd name="T71" fmla="*/ 0 h 44"/>
              <a:gd name="T72" fmla="*/ 2147483647 w 60"/>
              <a:gd name="T73" fmla="*/ 0 h 44"/>
              <a:gd name="T74" fmla="*/ 2147483647 w 60"/>
              <a:gd name="T75" fmla="*/ 0 h 44"/>
              <a:gd name="T76" fmla="*/ 2147483647 w 60"/>
              <a:gd name="T77" fmla="*/ 0 h 44"/>
              <a:gd name="T78" fmla="*/ 2147483647 w 60"/>
              <a:gd name="T79" fmla="*/ 2147483647 h 44"/>
              <a:gd name="T80" fmla="*/ 2147483647 w 60"/>
              <a:gd name="T81" fmla="*/ 2147483647 h 4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60"/>
              <a:gd name="T124" fmla="*/ 0 h 44"/>
              <a:gd name="T125" fmla="*/ 60 w 60"/>
              <a:gd name="T126" fmla="*/ 44 h 44"/>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60" h="44">
                <a:moveTo>
                  <a:pt x="8" y="4"/>
                </a:moveTo>
                <a:lnTo>
                  <a:pt x="6" y="6"/>
                </a:lnTo>
                <a:lnTo>
                  <a:pt x="5" y="10"/>
                </a:lnTo>
                <a:lnTo>
                  <a:pt x="3" y="13"/>
                </a:lnTo>
                <a:lnTo>
                  <a:pt x="2" y="17"/>
                </a:lnTo>
                <a:lnTo>
                  <a:pt x="0" y="20"/>
                </a:lnTo>
                <a:lnTo>
                  <a:pt x="0" y="23"/>
                </a:lnTo>
                <a:lnTo>
                  <a:pt x="2" y="26"/>
                </a:lnTo>
                <a:lnTo>
                  <a:pt x="5" y="28"/>
                </a:lnTo>
                <a:lnTo>
                  <a:pt x="9" y="31"/>
                </a:lnTo>
                <a:lnTo>
                  <a:pt x="15" y="34"/>
                </a:lnTo>
                <a:lnTo>
                  <a:pt x="20" y="37"/>
                </a:lnTo>
                <a:lnTo>
                  <a:pt x="26" y="40"/>
                </a:lnTo>
                <a:lnTo>
                  <a:pt x="30" y="43"/>
                </a:lnTo>
                <a:lnTo>
                  <a:pt x="36" y="44"/>
                </a:lnTo>
                <a:lnTo>
                  <a:pt x="42" y="44"/>
                </a:lnTo>
                <a:lnTo>
                  <a:pt x="48" y="41"/>
                </a:lnTo>
                <a:lnTo>
                  <a:pt x="51" y="40"/>
                </a:lnTo>
                <a:lnTo>
                  <a:pt x="54" y="37"/>
                </a:lnTo>
                <a:lnTo>
                  <a:pt x="57" y="32"/>
                </a:lnTo>
                <a:lnTo>
                  <a:pt x="58" y="28"/>
                </a:lnTo>
                <a:lnTo>
                  <a:pt x="60" y="23"/>
                </a:lnTo>
                <a:lnTo>
                  <a:pt x="60" y="19"/>
                </a:lnTo>
                <a:lnTo>
                  <a:pt x="60" y="14"/>
                </a:lnTo>
                <a:lnTo>
                  <a:pt x="60" y="8"/>
                </a:lnTo>
                <a:lnTo>
                  <a:pt x="60" y="7"/>
                </a:lnTo>
                <a:lnTo>
                  <a:pt x="58" y="6"/>
                </a:lnTo>
                <a:lnTo>
                  <a:pt x="57" y="6"/>
                </a:lnTo>
                <a:lnTo>
                  <a:pt x="55" y="4"/>
                </a:lnTo>
                <a:lnTo>
                  <a:pt x="49" y="3"/>
                </a:lnTo>
                <a:lnTo>
                  <a:pt x="43" y="1"/>
                </a:lnTo>
                <a:lnTo>
                  <a:pt x="37" y="0"/>
                </a:lnTo>
                <a:lnTo>
                  <a:pt x="30" y="0"/>
                </a:lnTo>
                <a:lnTo>
                  <a:pt x="24" y="0"/>
                </a:lnTo>
                <a:lnTo>
                  <a:pt x="18" y="0"/>
                </a:lnTo>
                <a:lnTo>
                  <a:pt x="12" y="1"/>
                </a:lnTo>
                <a:lnTo>
                  <a:pt x="8" y="4"/>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23" name="Freeform 74"/>
          <p:cNvSpPr>
            <a:spLocks/>
          </p:cNvSpPr>
          <p:nvPr/>
        </p:nvSpPr>
        <p:spPr bwMode="auto">
          <a:xfrm>
            <a:off x="6735763" y="4476750"/>
            <a:ext cx="84137" cy="69850"/>
          </a:xfrm>
          <a:custGeom>
            <a:avLst/>
            <a:gdLst>
              <a:gd name="T0" fmla="*/ 2147483647 w 60"/>
              <a:gd name="T1" fmla="*/ 2147483647 h 44"/>
              <a:gd name="T2" fmla="*/ 2147483647 w 60"/>
              <a:gd name="T3" fmla="*/ 2147483647 h 44"/>
              <a:gd name="T4" fmla="*/ 2147483647 w 60"/>
              <a:gd name="T5" fmla="*/ 2147483647 h 44"/>
              <a:gd name="T6" fmla="*/ 2147483647 w 60"/>
              <a:gd name="T7" fmla="*/ 2147483647 h 44"/>
              <a:gd name="T8" fmla="*/ 2147483647 w 60"/>
              <a:gd name="T9" fmla="*/ 2147483647 h 44"/>
              <a:gd name="T10" fmla="*/ 0 w 60"/>
              <a:gd name="T11" fmla="*/ 2147483647 h 44"/>
              <a:gd name="T12" fmla="*/ 0 w 60"/>
              <a:gd name="T13" fmla="*/ 2147483647 h 44"/>
              <a:gd name="T14" fmla="*/ 2147483647 w 60"/>
              <a:gd name="T15" fmla="*/ 2147483647 h 44"/>
              <a:gd name="T16" fmla="*/ 2147483647 w 60"/>
              <a:gd name="T17" fmla="*/ 2147483647 h 44"/>
              <a:gd name="T18" fmla="*/ 2147483647 w 60"/>
              <a:gd name="T19" fmla="*/ 2147483647 h 44"/>
              <a:gd name="T20" fmla="*/ 2147483647 w 60"/>
              <a:gd name="T21" fmla="*/ 2147483647 h 44"/>
              <a:gd name="T22" fmla="*/ 2147483647 w 60"/>
              <a:gd name="T23" fmla="*/ 2147483647 h 44"/>
              <a:gd name="T24" fmla="*/ 2147483647 w 60"/>
              <a:gd name="T25" fmla="*/ 2147483647 h 44"/>
              <a:gd name="T26" fmla="*/ 2147483647 w 60"/>
              <a:gd name="T27" fmla="*/ 2147483647 h 44"/>
              <a:gd name="T28" fmla="*/ 2147483647 w 60"/>
              <a:gd name="T29" fmla="*/ 2147483647 h 44"/>
              <a:gd name="T30" fmla="*/ 2147483647 w 60"/>
              <a:gd name="T31" fmla="*/ 2147483647 h 44"/>
              <a:gd name="T32" fmla="*/ 2147483647 w 60"/>
              <a:gd name="T33" fmla="*/ 2147483647 h 44"/>
              <a:gd name="T34" fmla="*/ 2147483647 w 60"/>
              <a:gd name="T35" fmla="*/ 2147483647 h 44"/>
              <a:gd name="T36" fmla="*/ 2147483647 w 60"/>
              <a:gd name="T37" fmla="*/ 2147483647 h 44"/>
              <a:gd name="T38" fmla="*/ 2147483647 w 60"/>
              <a:gd name="T39" fmla="*/ 2147483647 h 44"/>
              <a:gd name="T40" fmla="*/ 2147483647 w 60"/>
              <a:gd name="T41" fmla="*/ 2147483647 h 44"/>
              <a:gd name="T42" fmla="*/ 2147483647 w 60"/>
              <a:gd name="T43" fmla="*/ 2147483647 h 44"/>
              <a:gd name="T44" fmla="*/ 2147483647 w 60"/>
              <a:gd name="T45" fmla="*/ 2147483647 h 44"/>
              <a:gd name="T46" fmla="*/ 2147483647 w 60"/>
              <a:gd name="T47" fmla="*/ 2147483647 h 44"/>
              <a:gd name="T48" fmla="*/ 2147483647 w 60"/>
              <a:gd name="T49" fmla="*/ 2147483647 h 44"/>
              <a:gd name="T50" fmla="*/ 2147483647 w 60"/>
              <a:gd name="T51" fmla="*/ 2147483647 h 44"/>
              <a:gd name="T52" fmla="*/ 2147483647 w 60"/>
              <a:gd name="T53" fmla="*/ 2147483647 h 44"/>
              <a:gd name="T54" fmla="*/ 2147483647 w 60"/>
              <a:gd name="T55" fmla="*/ 2147483647 h 44"/>
              <a:gd name="T56" fmla="*/ 2147483647 w 60"/>
              <a:gd name="T57" fmla="*/ 2147483647 h 44"/>
              <a:gd name="T58" fmla="*/ 2147483647 w 60"/>
              <a:gd name="T59" fmla="*/ 2147483647 h 44"/>
              <a:gd name="T60" fmla="*/ 2147483647 w 60"/>
              <a:gd name="T61" fmla="*/ 2147483647 h 44"/>
              <a:gd name="T62" fmla="*/ 2147483647 w 60"/>
              <a:gd name="T63" fmla="*/ 2147483647 h 44"/>
              <a:gd name="T64" fmla="*/ 2147483647 w 60"/>
              <a:gd name="T65" fmla="*/ 2147483647 h 44"/>
              <a:gd name="T66" fmla="*/ 2147483647 w 60"/>
              <a:gd name="T67" fmla="*/ 2147483647 h 44"/>
              <a:gd name="T68" fmla="*/ 2147483647 w 60"/>
              <a:gd name="T69" fmla="*/ 2147483647 h 44"/>
              <a:gd name="T70" fmla="*/ 2147483647 w 60"/>
              <a:gd name="T71" fmla="*/ 0 h 44"/>
              <a:gd name="T72" fmla="*/ 2147483647 w 60"/>
              <a:gd name="T73" fmla="*/ 0 h 44"/>
              <a:gd name="T74" fmla="*/ 2147483647 w 60"/>
              <a:gd name="T75" fmla="*/ 0 h 44"/>
              <a:gd name="T76" fmla="*/ 2147483647 w 60"/>
              <a:gd name="T77" fmla="*/ 0 h 44"/>
              <a:gd name="T78" fmla="*/ 2147483647 w 60"/>
              <a:gd name="T79" fmla="*/ 2147483647 h 44"/>
              <a:gd name="T80" fmla="*/ 2147483647 w 60"/>
              <a:gd name="T81" fmla="*/ 2147483647 h 44"/>
              <a:gd name="T82" fmla="*/ 2147483647 w 60"/>
              <a:gd name="T83" fmla="*/ 2147483647 h 4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60"/>
              <a:gd name="T127" fmla="*/ 0 h 44"/>
              <a:gd name="T128" fmla="*/ 60 w 60"/>
              <a:gd name="T129" fmla="*/ 44 h 44"/>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60" h="44">
                <a:moveTo>
                  <a:pt x="8" y="4"/>
                </a:moveTo>
                <a:lnTo>
                  <a:pt x="6" y="6"/>
                </a:lnTo>
                <a:lnTo>
                  <a:pt x="5" y="10"/>
                </a:lnTo>
                <a:lnTo>
                  <a:pt x="3" y="13"/>
                </a:lnTo>
                <a:lnTo>
                  <a:pt x="2" y="17"/>
                </a:lnTo>
                <a:lnTo>
                  <a:pt x="0" y="20"/>
                </a:lnTo>
                <a:lnTo>
                  <a:pt x="0" y="23"/>
                </a:lnTo>
                <a:lnTo>
                  <a:pt x="2" y="26"/>
                </a:lnTo>
                <a:lnTo>
                  <a:pt x="5" y="28"/>
                </a:lnTo>
                <a:lnTo>
                  <a:pt x="9" y="31"/>
                </a:lnTo>
                <a:lnTo>
                  <a:pt x="15" y="34"/>
                </a:lnTo>
                <a:lnTo>
                  <a:pt x="20" y="37"/>
                </a:lnTo>
                <a:lnTo>
                  <a:pt x="26" y="40"/>
                </a:lnTo>
                <a:lnTo>
                  <a:pt x="30" y="43"/>
                </a:lnTo>
                <a:lnTo>
                  <a:pt x="36" y="44"/>
                </a:lnTo>
                <a:lnTo>
                  <a:pt x="42" y="44"/>
                </a:lnTo>
                <a:lnTo>
                  <a:pt x="48" y="41"/>
                </a:lnTo>
                <a:lnTo>
                  <a:pt x="51" y="40"/>
                </a:lnTo>
                <a:lnTo>
                  <a:pt x="54" y="37"/>
                </a:lnTo>
                <a:lnTo>
                  <a:pt x="57" y="32"/>
                </a:lnTo>
                <a:lnTo>
                  <a:pt x="58" y="28"/>
                </a:lnTo>
                <a:lnTo>
                  <a:pt x="60" y="23"/>
                </a:lnTo>
                <a:lnTo>
                  <a:pt x="60" y="19"/>
                </a:lnTo>
                <a:lnTo>
                  <a:pt x="60" y="14"/>
                </a:lnTo>
                <a:lnTo>
                  <a:pt x="60" y="8"/>
                </a:lnTo>
                <a:lnTo>
                  <a:pt x="60" y="7"/>
                </a:lnTo>
                <a:lnTo>
                  <a:pt x="58" y="6"/>
                </a:lnTo>
                <a:lnTo>
                  <a:pt x="57" y="6"/>
                </a:lnTo>
                <a:lnTo>
                  <a:pt x="55" y="4"/>
                </a:lnTo>
                <a:lnTo>
                  <a:pt x="49" y="3"/>
                </a:lnTo>
                <a:lnTo>
                  <a:pt x="43" y="1"/>
                </a:lnTo>
                <a:lnTo>
                  <a:pt x="37" y="0"/>
                </a:lnTo>
                <a:lnTo>
                  <a:pt x="30" y="0"/>
                </a:lnTo>
                <a:lnTo>
                  <a:pt x="24" y="0"/>
                </a:lnTo>
                <a:lnTo>
                  <a:pt x="18" y="0"/>
                </a:lnTo>
                <a:lnTo>
                  <a:pt x="12" y="1"/>
                </a:lnTo>
                <a:lnTo>
                  <a:pt x="8" y="4"/>
                </a:lnTo>
              </a:path>
            </a:pathLst>
          </a:custGeom>
          <a:solidFill>
            <a:srgbClr val="FFFF00"/>
          </a:solidFill>
          <a:ln w="4763">
            <a:solidFill>
              <a:srgbClr val="990000"/>
            </a:solidFill>
            <a:round/>
            <a:headEnd/>
            <a:tailEnd/>
          </a:ln>
        </p:spPr>
        <p:txBody>
          <a:bodyPr/>
          <a:lstStyle/>
          <a:p>
            <a:endParaRPr lang="en-US"/>
          </a:p>
        </p:txBody>
      </p:sp>
      <p:sp>
        <p:nvSpPr>
          <p:cNvPr id="53324" name="Freeform 75"/>
          <p:cNvSpPr>
            <a:spLocks/>
          </p:cNvSpPr>
          <p:nvPr/>
        </p:nvSpPr>
        <p:spPr bwMode="auto">
          <a:xfrm>
            <a:off x="6777038" y="4400550"/>
            <a:ext cx="53975" cy="71438"/>
          </a:xfrm>
          <a:custGeom>
            <a:avLst/>
            <a:gdLst>
              <a:gd name="T0" fmla="*/ 2147483647 w 38"/>
              <a:gd name="T1" fmla="*/ 2147483647 h 45"/>
              <a:gd name="T2" fmla="*/ 2147483647 w 38"/>
              <a:gd name="T3" fmla="*/ 2147483647 h 45"/>
              <a:gd name="T4" fmla="*/ 2147483647 w 38"/>
              <a:gd name="T5" fmla="*/ 2147483647 h 45"/>
              <a:gd name="T6" fmla="*/ 2147483647 w 38"/>
              <a:gd name="T7" fmla="*/ 2147483647 h 45"/>
              <a:gd name="T8" fmla="*/ 2147483647 w 38"/>
              <a:gd name="T9" fmla="*/ 2147483647 h 45"/>
              <a:gd name="T10" fmla="*/ 2147483647 w 38"/>
              <a:gd name="T11" fmla="*/ 2147483647 h 45"/>
              <a:gd name="T12" fmla="*/ 2147483647 w 38"/>
              <a:gd name="T13" fmla="*/ 2147483647 h 45"/>
              <a:gd name="T14" fmla="*/ 2147483647 w 38"/>
              <a:gd name="T15" fmla="*/ 2147483647 h 45"/>
              <a:gd name="T16" fmla="*/ 2147483647 w 38"/>
              <a:gd name="T17" fmla="*/ 2147483647 h 45"/>
              <a:gd name="T18" fmla="*/ 2147483647 w 38"/>
              <a:gd name="T19" fmla="*/ 2147483647 h 45"/>
              <a:gd name="T20" fmla="*/ 2147483647 w 38"/>
              <a:gd name="T21" fmla="*/ 2147483647 h 45"/>
              <a:gd name="T22" fmla="*/ 2147483647 w 38"/>
              <a:gd name="T23" fmla="*/ 2147483647 h 45"/>
              <a:gd name="T24" fmla="*/ 2147483647 w 38"/>
              <a:gd name="T25" fmla="*/ 2147483647 h 45"/>
              <a:gd name="T26" fmla="*/ 2147483647 w 38"/>
              <a:gd name="T27" fmla="*/ 2147483647 h 45"/>
              <a:gd name="T28" fmla="*/ 2147483647 w 38"/>
              <a:gd name="T29" fmla="*/ 2147483647 h 45"/>
              <a:gd name="T30" fmla="*/ 2147483647 w 38"/>
              <a:gd name="T31" fmla="*/ 2147483647 h 45"/>
              <a:gd name="T32" fmla="*/ 2147483647 w 38"/>
              <a:gd name="T33" fmla="*/ 2147483647 h 45"/>
              <a:gd name="T34" fmla="*/ 2147483647 w 38"/>
              <a:gd name="T35" fmla="*/ 2147483647 h 45"/>
              <a:gd name="T36" fmla="*/ 2147483647 w 38"/>
              <a:gd name="T37" fmla="*/ 2147483647 h 45"/>
              <a:gd name="T38" fmla="*/ 2147483647 w 38"/>
              <a:gd name="T39" fmla="*/ 2147483647 h 45"/>
              <a:gd name="T40" fmla="*/ 2147483647 w 38"/>
              <a:gd name="T41" fmla="*/ 2147483647 h 45"/>
              <a:gd name="T42" fmla="*/ 2147483647 w 38"/>
              <a:gd name="T43" fmla="*/ 2147483647 h 45"/>
              <a:gd name="T44" fmla="*/ 2147483647 w 38"/>
              <a:gd name="T45" fmla="*/ 2147483647 h 45"/>
              <a:gd name="T46" fmla="*/ 2147483647 w 38"/>
              <a:gd name="T47" fmla="*/ 2147483647 h 45"/>
              <a:gd name="T48" fmla="*/ 2147483647 w 38"/>
              <a:gd name="T49" fmla="*/ 2147483647 h 45"/>
              <a:gd name="T50" fmla="*/ 2147483647 w 38"/>
              <a:gd name="T51" fmla="*/ 2147483647 h 45"/>
              <a:gd name="T52" fmla="*/ 2147483647 w 38"/>
              <a:gd name="T53" fmla="*/ 2147483647 h 45"/>
              <a:gd name="T54" fmla="*/ 2147483647 w 38"/>
              <a:gd name="T55" fmla="*/ 2147483647 h 45"/>
              <a:gd name="T56" fmla="*/ 2147483647 w 38"/>
              <a:gd name="T57" fmla="*/ 0 h 45"/>
              <a:gd name="T58" fmla="*/ 2147483647 w 38"/>
              <a:gd name="T59" fmla="*/ 0 h 45"/>
              <a:gd name="T60" fmla="*/ 2147483647 w 38"/>
              <a:gd name="T61" fmla="*/ 0 h 45"/>
              <a:gd name="T62" fmla="*/ 2147483647 w 38"/>
              <a:gd name="T63" fmla="*/ 0 h 45"/>
              <a:gd name="T64" fmla="*/ 2147483647 w 38"/>
              <a:gd name="T65" fmla="*/ 2147483647 h 45"/>
              <a:gd name="T66" fmla="*/ 2147483647 w 38"/>
              <a:gd name="T67" fmla="*/ 2147483647 h 45"/>
              <a:gd name="T68" fmla="*/ 2147483647 w 38"/>
              <a:gd name="T69" fmla="*/ 2147483647 h 45"/>
              <a:gd name="T70" fmla="*/ 2147483647 w 38"/>
              <a:gd name="T71" fmla="*/ 2147483647 h 45"/>
              <a:gd name="T72" fmla="*/ 2147483647 w 38"/>
              <a:gd name="T73" fmla="*/ 2147483647 h 45"/>
              <a:gd name="T74" fmla="*/ 0 w 38"/>
              <a:gd name="T75" fmla="*/ 2147483647 h 45"/>
              <a:gd name="T76" fmla="*/ 2147483647 w 38"/>
              <a:gd name="T77" fmla="*/ 2147483647 h 45"/>
              <a:gd name="T78" fmla="*/ 2147483647 w 38"/>
              <a:gd name="T79" fmla="*/ 2147483647 h 45"/>
              <a:gd name="T80" fmla="*/ 2147483647 w 38"/>
              <a:gd name="T81" fmla="*/ 2147483647 h 4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8"/>
              <a:gd name="T124" fmla="*/ 0 h 45"/>
              <a:gd name="T125" fmla="*/ 38 w 38"/>
              <a:gd name="T126" fmla="*/ 45 h 45"/>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8" h="45">
                <a:moveTo>
                  <a:pt x="4" y="21"/>
                </a:moveTo>
                <a:lnTo>
                  <a:pt x="3" y="25"/>
                </a:lnTo>
                <a:lnTo>
                  <a:pt x="4" y="30"/>
                </a:lnTo>
                <a:lnTo>
                  <a:pt x="6" y="34"/>
                </a:lnTo>
                <a:lnTo>
                  <a:pt x="10" y="37"/>
                </a:lnTo>
                <a:lnTo>
                  <a:pt x="15" y="40"/>
                </a:lnTo>
                <a:lnTo>
                  <a:pt x="19" y="43"/>
                </a:lnTo>
                <a:lnTo>
                  <a:pt x="25" y="43"/>
                </a:lnTo>
                <a:lnTo>
                  <a:pt x="30" y="45"/>
                </a:lnTo>
                <a:lnTo>
                  <a:pt x="33" y="43"/>
                </a:lnTo>
                <a:lnTo>
                  <a:pt x="34" y="42"/>
                </a:lnTo>
                <a:lnTo>
                  <a:pt x="36" y="40"/>
                </a:lnTo>
                <a:lnTo>
                  <a:pt x="37" y="37"/>
                </a:lnTo>
                <a:lnTo>
                  <a:pt x="38" y="34"/>
                </a:lnTo>
                <a:lnTo>
                  <a:pt x="38" y="31"/>
                </a:lnTo>
                <a:lnTo>
                  <a:pt x="38" y="28"/>
                </a:lnTo>
                <a:lnTo>
                  <a:pt x="37" y="25"/>
                </a:lnTo>
                <a:lnTo>
                  <a:pt x="37" y="22"/>
                </a:lnTo>
                <a:lnTo>
                  <a:pt x="36" y="21"/>
                </a:lnTo>
                <a:lnTo>
                  <a:pt x="36" y="18"/>
                </a:lnTo>
                <a:lnTo>
                  <a:pt x="34" y="15"/>
                </a:lnTo>
                <a:lnTo>
                  <a:pt x="34" y="14"/>
                </a:lnTo>
                <a:lnTo>
                  <a:pt x="33" y="11"/>
                </a:lnTo>
                <a:lnTo>
                  <a:pt x="33" y="9"/>
                </a:lnTo>
                <a:lnTo>
                  <a:pt x="31" y="8"/>
                </a:lnTo>
                <a:lnTo>
                  <a:pt x="30" y="5"/>
                </a:lnTo>
                <a:lnTo>
                  <a:pt x="27" y="2"/>
                </a:lnTo>
                <a:lnTo>
                  <a:pt x="24" y="2"/>
                </a:lnTo>
                <a:lnTo>
                  <a:pt x="21" y="0"/>
                </a:lnTo>
                <a:lnTo>
                  <a:pt x="16" y="0"/>
                </a:lnTo>
                <a:lnTo>
                  <a:pt x="13" y="0"/>
                </a:lnTo>
                <a:lnTo>
                  <a:pt x="10" y="0"/>
                </a:lnTo>
                <a:lnTo>
                  <a:pt x="7" y="2"/>
                </a:lnTo>
                <a:lnTo>
                  <a:pt x="6" y="3"/>
                </a:lnTo>
                <a:lnTo>
                  <a:pt x="3" y="5"/>
                </a:lnTo>
                <a:lnTo>
                  <a:pt x="1" y="8"/>
                </a:lnTo>
                <a:lnTo>
                  <a:pt x="1" y="11"/>
                </a:lnTo>
                <a:lnTo>
                  <a:pt x="0" y="14"/>
                </a:lnTo>
                <a:lnTo>
                  <a:pt x="1" y="17"/>
                </a:lnTo>
                <a:lnTo>
                  <a:pt x="1" y="18"/>
                </a:lnTo>
                <a:lnTo>
                  <a:pt x="4" y="21"/>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25" name="Freeform 76"/>
          <p:cNvSpPr>
            <a:spLocks/>
          </p:cNvSpPr>
          <p:nvPr/>
        </p:nvSpPr>
        <p:spPr bwMode="auto">
          <a:xfrm>
            <a:off x="6777038" y="4400550"/>
            <a:ext cx="53975" cy="71438"/>
          </a:xfrm>
          <a:custGeom>
            <a:avLst/>
            <a:gdLst>
              <a:gd name="T0" fmla="*/ 2147483647 w 38"/>
              <a:gd name="T1" fmla="*/ 2147483647 h 45"/>
              <a:gd name="T2" fmla="*/ 2147483647 w 38"/>
              <a:gd name="T3" fmla="*/ 2147483647 h 45"/>
              <a:gd name="T4" fmla="*/ 2147483647 w 38"/>
              <a:gd name="T5" fmla="*/ 2147483647 h 45"/>
              <a:gd name="T6" fmla="*/ 2147483647 w 38"/>
              <a:gd name="T7" fmla="*/ 2147483647 h 45"/>
              <a:gd name="T8" fmla="*/ 2147483647 w 38"/>
              <a:gd name="T9" fmla="*/ 2147483647 h 45"/>
              <a:gd name="T10" fmla="*/ 2147483647 w 38"/>
              <a:gd name="T11" fmla="*/ 2147483647 h 45"/>
              <a:gd name="T12" fmla="*/ 2147483647 w 38"/>
              <a:gd name="T13" fmla="*/ 2147483647 h 45"/>
              <a:gd name="T14" fmla="*/ 2147483647 w 38"/>
              <a:gd name="T15" fmla="*/ 2147483647 h 45"/>
              <a:gd name="T16" fmla="*/ 2147483647 w 38"/>
              <a:gd name="T17" fmla="*/ 2147483647 h 45"/>
              <a:gd name="T18" fmla="*/ 2147483647 w 38"/>
              <a:gd name="T19" fmla="*/ 2147483647 h 45"/>
              <a:gd name="T20" fmla="*/ 2147483647 w 38"/>
              <a:gd name="T21" fmla="*/ 2147483647 h 45"/>
              <a:gd name="T22" fmla="*/ 2147483647 w 38"/>
              <a:gd name="T23" fmla="*/ 2147483647 h 45"/>
              <a:gd name="T24" fmla="*/ 2147483647 w 38"/>
              <a:gd name="T25" fmla="*/ 2147483647 h 45"/>
              <a:gd name="T26" fmla="*/ 2147483647 w 38"/>
              <a:gd name="T27" fmla="*/ 2147483647 h 45"/>
              <a:gd name="T28" fmla="*/ 2147483647 w 38"/>
              <a:gd name="T29" fmla="*/ 2147483647 h 45"/>
              <a:gd name="T30" fmla="*/ 2147483647 w 38"/>
              <a:gd name="T31" fmla="*/ 2147483647 h 45"/>
              <a:gd name="T32" fmla="*/ 2147483647 w 38"/>
              <a:gd name="T33" fmla="*/ 2147483647 h 45"/>
              <a:gd name="T34" fmla="*/ 2147483647 w 38"/>
              <a:gd name="T35" fmla="*/ 2147483647 h 45"/>
              <a:gd name="T36" fmla="*/ 2147483647 w 38"/>
              <a:gd name="T37" fmla="*/ 2147483647 h 45"/>
              <a:gd name="T38" fmla="*/ 2147483647 w 38"/>
              <a:gd name="T39" fmla="*/ 2147483647 h 45"/>
              <a:gd name="T40" fmla="*/ 2147483647 w 38"/>
              <a:gd name="T41" fmla="*/ 2147483647 h 45"/>
              <a:gd name="T42" fmla="*/ 2147483647 w 38"/>
              <a:gd name="T43" fmla="*/ 2147483647 h 45"/>
              <a:gd name="T44" fmla="*/ 2147483647 w 38"/>
              <a:gd name="T45" fmla="*/ 2147483647 h 45"/>
              <a:gd name="T46" fmla="*/ 2147483647 w 38"/>
              <a:gd name="T47" fmla="*/ 2147483647 h 45"/>
              <a:gd name="T48" fmla="*/ 2147483647 w 38"/>
              <a:gd name="T49" fmla="*/ 2147483647 h 45"/>
              <a:gd name="T50" fmla="*/ 2147483647 w 38"/>
              <a:gd name="T51" fmla="*/ 2147483647 h 45"/>
              <a:gd name="T52" fmla="*/ 2147483647 w 38"/>
              <a:gd name="T53" fmla="*/ 2147483647 h 45"/>
              <a:gd name="T54" fmla="*/ 2147483647 w 38"/>
              <a:gd name="T55" fmla="*/ 2147483647 h 45"/>
              <a:gd name="T56" fmla="*/ 2147483647 w 38"/>
              <a:gd name="T57" fmla="*/ 0 h 45"/>
              <a:gd name="T58" fmla="*/ 2147483647 w 38"/>
              <a:gd name="T59" fmla="*/ 0 h 45"/>
              <a:gd name="T60" fmla="*/ 2147483647 w 38"/>
              <a:gd name="T61" fmla="*/ 0 h 45"/>
              <a:gd name="T62" fmla="*/ 2147483647 w 38"/>
              <a:gd name="T63" fmla="*/ 0 h 45"/>
              <a:gd name="T64" fmla="*/ 2147483647 w 38"/>
              <a:gd name="T65" fmla="*/ 2147483647 h 45"/>
              <a:gd name="T66" fmla="*/ 2147483647 w 38"/>
              <a:gd name="T67" fmla="*/ 2147483647 h 45"/>
              <a:gd name="T68" fmla="*/ 2147483647 w 38"/>
              <a:gd name="T69" fmla="*/ 2147483647 h 45"/>
              <a:gd name="T70" fmla="*/ 2147483647 w 38"/>
              <a:gd name="T71" fmla="*/ 2147483647 h 45"/>
              <a:gd name="T72" fmla="*/ 2147483647 w 38"/>
              <a:gd name="T73" fmla="*/ 2147483647 h 45"/>
              <a:gd name="T74" fmla="*/ 0 w 38"/>
              <a:gd name="T75" fmla="*/ 2147483647 h 45"/>
              <a:gd name="T76" fmla="*/ 2147483647 w 38"/>
              <a:gd name="T77" fmla="*/ 2147483647 h 45"/>
              <a:gd name="T78" fmla="*/ 2147483647 w 38"/>
              <a:gd name="T79" fmla="*/ 2147483647 h 45"/>
              <a:gd name="T80" fmla="*/ 2147483647 w 38"/>
              <a:gd name="T81" fmla="*/ 2147483647 h 4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8"/>
              <a:gd name="T124" fmla="*/ 0 h 45"/>
              <a:gd name="T125" fmla="*/ 38 w 38"/>
              <a:gd name="T126" fmla="*/ 45 h 45"/>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8" h="45">
                <a:moveTo>
                  <a:pt x="4" y="21"/>
                </a:moveTo>
                <a:lnTo>
                  <a:pt x="3" y="25"/>
                </a:lnTo>
                <a:lnTo>
                  <a:pt x="4" y="30"/>
                </a:lnTo>
                <a:lnTo>
                  <a:pt x="6" y="34"/>
                </a:lnTo>
                <a:lnTo>
                  <a:pt x="10" y="37"/>
                </a:lnTo>
                <a:lnTo>
                  <a:pt x="15" y="40"/>
                </a:lnTo>
                <a:lnTo>
                  <a:pt x="19" y="43"/>
                </a:lnTo>
                <a:lnTo>
                  <a:pt x="25" y="43"/>
                </a:lnTo>
                <a:lnTo>
                  <a:pt x="30" y="45"/>
                </a:lnTo>
                <a:lnTo>
                  <a:pt x="33" y="43"/>
                </a:lnTo>
                <a:lnTo>
                  <a:pt x="34" y="42"/>
                </a:lnTo>
                <a:lnTo>
                  <a:pt x="36" y="40"/>
                </a:lnTo>
                <a:lnTo>
                  <a:pt x="37" y="37"/>
                </a:lnTo>
                <a:lnTo>
                  <a:pt x="38" y="34"/>
                </a:lnTo>
                <a:lnTo>
                  <a:pt x="38" y="31"/>
                </a:lnTo>
                <a:lnTo>
                  <a:pt x="38" y="28"/>
                </a:lnTo>
                <a:lnTo>
                  <a:pt x="37" y="25"/>
                </a:lnTo>
                <a:lnTo>
                  <a:pt x="37" y="22"/>
                </a:lnTo>
                <a:lnTo>
                  <a:pt x="36" y="21"/>
                </a:lnTo>
                <a:lnTo>
                  <a:pt x="36" y="18"/>
                </a:lnTo>
                <a:lnTo>
                  <a:pt x="34" y="15"/>
                </a:lnTo>
                <a:lnTo>
                  <a:pt x="34" y="14"/>
                </a:lnTo>
                <a:lnTo>
                  <a:pt x="33" y="11"/>
                </a:lnTo>
                <a:lnTo>
                  <a:pt x="33" y="9"/>
                </a:lnTo>
                <a:lnTo>
                  <a:pt x="31" y="8"/>
                </a:lnTo>
                <a:lnTo>
                  <a:pt x="30" y="5"/>
                </a:lnTo>
                <a:lnTo>
                  <a:pt x="27" y="2"/>
                </a:lnTo>
                <a:lnTo>
                  <a:pt x="24" y="2"/>
                </a:lnTo>
                <a:lnTo>
                  <a:pt x="21" y="0"/>
                </a:lnTo>
                <a:lnTo>
                  <a:pt x="16" y="0"/>
                </a:lnTo>
                <a:lnTo>
                  <a:pt x="13" y="0"/>
                </a:lnTo>
                <a:lnTo>
                  <a:pt x="10" y="0"/>
                </a:lnTo>
                <a:lnTo>
                  <a:pt x="7" y="2"/>
                </a:lnTo>
                <a:lnTo>
                  <a:pt x="6" y="3"/>
                </a:lnTo>
                <a:lnTo>
                  <a:pt x="3" y="5"/>
                </a:lnTo>
                <a:lnTo>
                  <a:pt x="1" y="8"/>
                </a:lnTo>
                <a:lnTo>
                  <a:pt x="1" y="11"/>
                </a:lnTo>
                <a:lnTo>
                  <a:pt x="0" y="14"/>
                </a:lnTo>
                <a:lnTo>
                  <a:pt x="1" y="17"/>
                </a:lnTo>
                <a:lnTo>
                  <a:pt x="1" y="18"/>
                </a:lnTo>
                <a:lnTo>
                  <a:pt x="4" y="21"/>
                </a:lnTo>
              </a:path>
            </a:pathLst>
          </a:custGeom>
          <a:solidFill>
            <a:srgbClr val="FFFF00"/>
          </a:solidFill>
          <a:ln w="4763">
            <a:solidFill>
              <a:srgbClr val="990000"/>
            </a:solidFill>
            <a:round/>
            <a:headEnd/>
            <a:tailEnd/>
          </a:ln>
        </p:spPr>
        <p:txBody>
          <a:bodyPr/>
          <a:lstStyle/>
          <a:p>
            <a:endParaRPr lang="en-US"/>
          </a:p>
        </p:txBody>
      </p:sp>
      <p:sp>
        <p:nvSpPr>
          <p:cNvPr id="53326" name="Freeform 77"/>
          <p:cNvSpPr>
            <a:spLocks/>
          </p:cNvSpPr>
          <p:nvPr/>
        </p:nvSpPr>
        <p:spPr bwMode="auto">
          <a:xfrm>
            <a:off x="6724650" y="4321175"/>
            <a:ext cx="66675" cy="128588"/>
          </a:xfrm>
          <a:custGeom>
            <a:avLst/>
            <a:gdLst>
              <a:gd name="T0" fmla="*/ 2147483647 w 47"/>
              <a:gd name="T1" fmla="*/ 2147483647 h 81"/>
              <a:gd name="T2" fmla="*/ 0 w 47"/>
              <a:gd name="T3" fmla="*/ 2147483647 h 81"/>
              <a:gd name="T4" fmla="*/ 0 w 47"/>
              <a:gd name="T5" fmla="*/ 2147483647 h 81"/>
              <a:gd name="T6" fmla="*/ 2147483647 w 47"/>
              <a:gd name="T7" fmla="*/ 2147483647 h 81"/>
              <a:gd name="T8" fmla="*/ 2147483647 w 47"/>
              <a:gd name="T9" fmla="*/ 2147483647 h 81"/>
              <a:gd name="T10" fmla="*/ 2147483647 w 47"/>
              <a:gd name="T11" fmla="*/ 2147483647 h 81"/>
              <a:gd name="T12" fmla="*/ 2147483647 w 47"/>
              <a:gd name="T13" fmla="*/ 2147483647 h 81"/>
              <a:gd name="T14" fmla="*/ 2147483647 w 47"/>
              <a:gd name="T15" fmla="*/ 2147483647 h 81"/>
              <a:gd name="T16" fmla="*/ 2147483647 w 47"/>
              <a:gd name="T17" fmla="*/ 2147483647 h 81"/>
              <a:gd name="T18" fmla="*/ 2147483647 w 47"/>
              <a:gd name="T19" fmla="*/ 2147483647 h 81"/>
              <a:gd name="T20" fmla="*/ 2147483647 w 47"/>
              <a:gd name="T21" fmla="*/ 2147483647 h 81"/>
              <a:gd name="T22" fmla="*/ 2147483647 w 47"/>
              <a:gd name="T23" fmla="*/ 2147483647 h 81"/>
              <a:gd name="T24" fmla="*/ 2147483647 w 47"/>
              <a:gd name="T25" fmla="*/ 2147483647 h 81"/>
              <a:gd name="T26" fmla="*/ 2147483647 w 47"/>
              <a:gd name="T27" fmla="*/ 2147483647 h 81"/>
              <a:gd name="T28" fmla="*/ 2147483647 w 47"/>
              <a:gd name="T29" fmla="*/ 2147483647 h 81"/>
              <a:gd name="T30" fmla="*/ 2147483647 w 47"/>
              <a:gd name="T31" fmla="*/ 2147483647 h 81"/>
              <a:gd name="T32" fmla="*/ 2147483647 w 47"/>
              <a:gd name="T33" fmla="*/ 2147483647 h 81"/>
              <a:gd name="T34" fmla="*/ 2147483647 w 47"/>
              <a:gd name="T35" fmla="*/ 2147483647 h 81"/>
              <a:gd name="T36" fmla="*/ 2147483647 w 47"/>
              <a:gd name="T37" fmla="*/ 2147483647 h 81"/>
              <a:gd name="T38" fmla="*/ 2147483647 w 47"/>
              <a:gd name="T39" fmla="*/ 2147483647 h 81"/>
              <a:gd name="T40" fmla="*/ 2147483647 w 47"/>
              <a:gd name="T41" fmla="*/ 2147483647 h 81"/>
              <a:gd name="T42" fmla="*/ 2147483647 w 47"/>
              <a:gd name="T43" fmla="*/ 2147483647 h 81"/>
              <a:gd name="T44" fmla="*/ 2147483647 w 47"/>
              <a:gd name="T45" fmla="*/ 2147483647 h 81"/>
              <a:gd name="T46" fmla="*/ 2147483647 w 47"/>
              <a:gd name="T47" fmla="*/ 2147483647 h 81"/>
              <a:gd name="T48" fmla="*/ 2147483647 w 47"/>
              <a:gd name="T49" fmla="*/ 2147483647 h 81"/>
              <a:gd name="T50" fmla="*/ 2147483647 w 47"/>
              <a:gd name="T51" fmla="*/ 2147483647 h 81"/>
              <a:gd name="T52" fmla="*/ 2147483647 w 47"/>
              <a:gd name="T53" fmla="*/ 2147483647 h 81"/>
              <a:gd name="T54" fmla="*/ 2147483647 w 47"/>
              <a:gd name="T55" fmla="*/ 2147483647 h 81"/>
              <a:gd name="T56" fmla="*/ 2147483647 w 47"/>
              <a:gd name="T57" fmla="*/ 2147483647 h 81"/>
              <a:gd name="T58" fmla="*/ 2147483647 w 47"/>
              <a:gd name="T59" fmla="*/ 2147483647 h 81"/>
              <a:gd name="T60" fmla="*/ 2147483647 w 47"/>
              <a:gd name="T61" fmla="*/ 2147483647 h 81"/>
              <a:gd name="T62" fmla="*/ 2147483647 w 47"/>
              <a:gd name="T63" fmla="*/ 2147483647 h 81"/>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47"/>
              <a:gd name="T97" fmla="*/ 0 h 81"/>
              <a:gd name="T98" fmla="*/ 47 w 47"/>
              <a:gd name="T99" fmla="*/ 81 h 81"/>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47" h="81">
                <a:moveTo>
                  <a:pt x="3" y="38"/>
                </a:moveTo>
                <a:lnTo>
                  <a:pt x="2" y="41"/>
                </a:lnTo>
                <a:lnTo>
                  <a:pt x="0" y="46"/>
                </a:lnTo>
                <a:lnTo>
                  <a:pt x="0" y="49"/>
                </a:lnTo>
                <a:lnTo>
                  <a:pt x="0" y="53"/>
                </a:lnTo>
                <a:lnTo>
                  <a:pt x="0" y="56"/>
                </a:lnTo>
                <a:lnTo>
                  <a:pt x="0" y="59"/>
                </a:lnTo>
                <a:lnTo>
                  <a:pt x="2" y="62"/>
                </a:lnTo>
                <a:lnTo>
                  <a:pt x="4" y="65"/>
                </a:lnTo>
                <a:lnTo>
                  <a:pt x="6" y="68"/>
                </a:lnTo>
                <a:lnTo>
                  <a:pt x="7" y="71"/>
                </a:lnTo>
                <a:lnTo>
                  <a:pt x="10" y="72"/>
                </a:lnTo>
                <a:lnTo>
                  <a:pt x="12" y="75"/>
                </a:lnTo>
                <a:lnTo>
                  <a:pt x="15" y="77"/>
                </a:lnTo>
                <a:lnTo>
                  <a:pt x="18" y="78"/>
                </a:lnTo>
                <a:lnTo>
                  <a:pt x="21" y="80"/>
                </a:lnTo>
                <a:lnTo>
                  <a:pt x="24" y="81"/>
                </a:lnTo>
                <a:lnTo>
                  <a:pt x="27" y="81"/>
                </a:lnTo>
                <a:lnTo>
                  <a:pt x="28" y="80"/>
                </a:lnTo>
                <a:lnTo>
                  <a:pt x="30" y="80"/>
                </a:lnTo>
                <a:lnTo>
                  <a:pt x="30" y="78"/>
                </a:lnTo>
                <a:lnTo>
                  <a:pt x="31" y="77"/>
                </a:lnTo>
                <a:lnTo>
                  <a:pt x="33" y="74"/>
                </a:lnTo>
                <a:lnTo>
                  <a:pt x="33" y="72"/>
                </a:lnTo>
                <a:lnTo>
                  <a:pt x="34" y="71"/>
                </a:lnTo>
                <a:lnTo>
                  <a:pt x="34" y="69"/>
                </a:lnTo>
                <a:lnTo>
                  <a:pt x="34" y="68"/>
                </a:lnTo>
                <a:lnTo>
                  <a:pt x="34" y="67"/>
                </a:lnTo>
                <a:lnTo>
                  <a:pt x="34" y="65"/>
                </a:lnTo>
                <a:lnTo>
                  <a:pt x="33" y="64"/>
                </a:lnTo>
                <a:lnTo>
                  <a:pt x="33" y="62"/>
                </a:lnTo>
                <a:lnTo>
                  <a:pt x="33" y="61"/>
                </a:lnTo>
                <a:lnTo>
                  <a:pt x="33" y="59"/>
                </a:lnTo>
                <a:lnTo>
                  <a:pt x="34" y="53"/>
                </a:lnTo>
                <a:lnTo>
                  <a:pt x="37" y="49"/>
                </a:lnTo>
                <a:lnTo>
                  <a:pt x="38" y="43"/>
                </a:lnTo>
                <a:lnTo>
                  <a:pt x="41" y="38"/>
                </a:lnTo>
                <a:lnTo>
                  <a:pt x="44" y="34"/>
                </a:lnTo>
                <a:lnTo>
                  <a:pt x="46" y="28"/>
                </a:lnTo>
                <a:lnTo>
                  <a:pt x="47" y="22"/>
                </a:lnTo>
                <a:lnTo>
                  <a:pt x="46" y="16"/>
                </a:lnTo>
                <a:lnTo>
                  <a:pt x="44" y="12"/>
                </a:lnTo>
                <a:lnTo>
                  <a:pt x="41" y="9"/>
                </a:lnTo>
                <a:lnTo>
                  <a:pt x="37" y="6"/>
                </a:lnTo>
                <a:lnTo>
                  <a:pt x="33" y="3"/>
                </a:lnTo>
                <a:lnTo>
                  <a:pt x="28" y="1"/>
                </a:lnTo>
                <a:lnTo>
                  <a:pt x="24" y="0"/>
                </a:lnTo>
                <a:lnTo>
                  <a:pt x="19" y="1"/>
                </a:lnTo>
                <a:lnTo>
                  <a:pt x="16" y="3"/>
                </a:lnTo>
                <a:lnTo>
                  <a:pt x="13" y="4"/>
                </a:lnTo>
                <a:lnTo>
                  <a:pt x="13" y="6"/>
                </a:lnTo>
                <a:lnTo>
                  <a:pt x="12" y="7"/>
                </a:lnTo>
                <a:lnTo>
                  <a:pt x="12" y="10"/>
                </a:lnTo>
                <a:lnTo>
                  <a:pt x="12" y="13"/>
                </a:lnTo>
                <a:lnTo>
                  <a:pt x="10" y="16"/>
                </a:lnTo>
                <a:lnTo>
                  <a:pt x="10" y="18"/>
                </a:lnTo>
                <a:lnTo>
                  <a:pt x="10" y="21"/>
                </a:lnTo>
                <a:lnTo>
                  <a:pt x="9" y="24"/>
                </a:lnTo>
                <a:lnTo>
                  <a:pt x="7" y="25"/>
                </a:lnTo>
                <a:lnTo>
                  <a:pt x="7" y="27"/>
                </a:lnTo>
                <a:lnTo>
                  <a:pt x="6" y="29"/>
                </a:lnTo>
                <a:lnTo>
                  <a:pt x="4" y="31"/>
                </a:lnTo>
                <a:lnTo>
                  <a:pt x="4" y="34"/>
                </a:lnTo>
                <a:lnTo>
                  <a:pt x="3" y="35"/>
                </a:lnTo>
                <a:lnTo>
                  <a:pt x="3" y="38"/>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27" name="Freeform 78"/>
          <p:cNvSpPr>
            <a:spLocks/>
          </p:cNvSpPr>
          <p:nvPr/>
        </p:nvSpPr>
        <p:spPr bwMode="auto">
          <a:xfrm>
            <a:off x="6724650" y="4321175"/>
            <a:ext cx="66675" cy="128588"/>
          </a:xfrm>
          <a:custGeom>
            <a:avLst/>
            <a:gdLst>
              <a:gd name="T0" fmla="*/ 2147483647 w 47"/>
              <a:gd name="T1" fmla="*/ 2147483647 h 81"/>
              <a:gd name="T2" fmla="*/ 0 w 47"/>
              <a:gd name="T3" fmla="*/ 2147483647 h 81"/>
              <a:gd name="T4" fmla="*/ 0 w 47"/>
              <a:gd name="T5" fmla="*/ 2147483647 h 81"/>
              <a:gd name="T6" fmla="*/ 2147483647 w 47"/>
              <a:gd name="T7" fmla="*/ 2147483647 h 81"/>
              <a:gd name="T8" fmla="*/ 2147483647 w 47"/>
              <a:gd name="T9" fmla="*/ 2147483647 h 81"/>
              <a:gd name="T10" fmla="*/ 2147483647 w 47"/>
              <a:gd name="T11" fmla="*/ 2147483647 h 81"/>
              <a:gd name="T12" fmla="*/ 2147483647 w 47"/>
              <a:gd name="T13" fmla="*/ 2147483647 h 81"/>
              <a:gd name="T14" fmla="*/ 2147483647 w 47"/>
              <a:gd name="T15" fmla="*/ 2147483647 h 81"/>
              <a:gd name="T16" fmla="*/ 2147483647 w 47"/>
              <a:gd name="T17" fmla="*/ 2147483647 h 81"/>
              <a:gd name="T18" fmla="*/ 2147483647 w 47"/>
              <a:gd name="T19" fmla="*/ 2147483647 h 81"/>
              <a:gd name="T20" fmla="*/ 2147483647 w 47"/>
              <a:gd name="T21" fmla="*/ 2147483647 h 81"/>
              <a:gd name="T22" fmla="*/ 2147483647 w 47"/>
              <a:gd name="T23" fmla="*/ 2147483647 h 81"/>
              <a:gd name="T24" fmla="*/ 2147483647 w 47"/>
              <a:gd name="T25" fmla="*/ 2147483647 h 81"/>
              <a:gd name="T26" fmla="*/ 2147483647 w 47"/>
              <a:gd name="T27" fmla="*/ 2147483647 h 81"/>
              <a:gd name="T28" fmla="*/ 2147483647 w 47"/>
              <a:gd name="T29" fmla="*/ 2147483647 h 81"/>
              <a:gd name="T30" fmla="*/ 2147483647 w 47"/>
              <a:gd name="T31" fmla="*/ 2147483647 h 81"/>
              <a:gd name="T32" fmla="*/ 2147483647 w 47"/>
              <a:gd name="T33" fmla="*/ 2147483647 h 81"/>
              <a:gd name="T34" fmla="*/ 2147483647 w 47"/>
              <a:gd name="T35" fmla="*/ 2147483647 h 81"/>
              <a:gd name="T36" fmla="*/ 2147483647 w 47"/>
              <a:gd name="T37" fmla="*/ 2147483647 h 81"/>
              <a:gd name="T38" fmla="*/ 2147483647 w 47"/>
              <a:gd name="T39" fmla="*/ 2147483647 h 81"/>
              <a:gd name="T40" fmla="*/ 2147483647 w 47"/>
              <a:gd name="T41" fmla="*/ 2147483647 h 81"/>
              <a:gd name="T42" fmla="*/ 2147483647 w 47"/>
              <a:gd name="T43" fmla="*/ 2147483647 h 81"/>
              <a:gd name="T44" fmla="*/ 2147483647 w 47"/>
              <a:gd name="T45" fmla="*/ 2147483647 h 81"/>
              <a:gd name="T46" fmla="*/ 2147483647 w 47"/>
              <a:gd name="T47" fmla="*/ 2147483647 h 81"/>
              <a:gd name="T48" fmla="*/ 2147483647 w 47"/>
              <a:gd name="T49" fmla="*/ 2147483647 h 81"/>
              <a:gd name="T50" fmla="*/ 2147483647 w 47"/>
              <a:gd name="T51" fmla="*/ 2147483647 h 81"/>
              <a:gd name="T52" fmla="*/ 2147483647 w 47"/>
              <a:gd name="T53" fmla="*/ 2147483647 h 81"/>
              <a:gd name="T54" fmla="*/ 2147483647 w 47"/>
              <a:gd name="T55" fmla="*/ 2147483647 h 81"/>
              <a:gd name="T56" fmla="*/ 2147483647 w 47"/>
              <a:gd name="T57" fmla="*/ 2147483647 h 81"/>
              <a:gd name="T58" fmla="*/ 2147483647 w 47"/>
              <a:gd name="T59" fmla="*/ 2147483647 h 81"/>
              <a:gd name="T60" fmla="*/ 2147483647 w 47"/>
              <a:gd name="T61" fmla="*/ 2147483647 h 81"/>
              <a:gd name="T62" fmla="*/ 2147483647 w 47"/>
              <a:gd name="T63" fmla="*/ 2147483647 h 81"/>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47"/>
              <a:gd name="T97" fmla="*/ 0 h 81"/>
              <a:gd name="T98" fmla="*/ 47 w 47"/>
              <a:gd name="T99" fmla="*/ 81 h 81"/>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47" h="81">
                <a:moveTo>
                  <a:pt x="3" y="38"/>
                </a:moveTo>
                <a:lnTo>
                  <a:pt x="2" y="41"/>
                </a:lnTo>
                <a:lnTo>
                  <a:pt x="0" y="46"/>
                </a:lnTo>
                <a:lnTo>
                  <a:pt x="0" y="49"/>
                </a:lnTo>
                <a:lnTo>
                  <a:pt x="0" y="53"/>
                </a:lnTo>
                <a:lnTo>
                  <a:pt x="0" y="56"/>
                </a:lnTo>
                <a:lnTo>
                  <a:pt x="0" y="59"/>
                </a:lnTo>
                <a:lnTo>
                  <a:pt x="2" y="62"/>
                </a:lnTo>
                <a:lnTo>
                  <a:pt x="4" y="65"/>
                </a:lnTo>
                <a:lnTo>
                  <a:pt x="6" y="68"/>
                </a:lnTo>
                <a:lnTo>
                  <a:pt x="7" y="71"/>
                </a:lnTo>
                <a:lnTo>
                  <a:pt x="10" y="72"/>
                </a:lnTo>
                <a:lnTo>
                  <a:pt x="12" y="75"/>
                </a:lnTo>
                <a:lnTo>
                  <a:pt x="15" y="77"/>
                </a:lnTo>
                <a:lnTo>
                  <a:pt x="18" y="78"/>
                </a:lnTo>
                <a:lnTo>
                  <a:pt x="21" y="80"/>
                </a:lnTo>
                <a:lnTo>
                  <a:pt x="24" y="81"/>
                </a:lnTo>
                <a:lnTo>
                  <a:pt x="27" y="81"/>
                </a:lnTo>
                <a:lnTo>
                  <a:pt x="28" y="80"/>
                </a:lnTo>
                <a:lnTo>
                  <a:pt x="30" y="80"/>
                </a:lnTo>
                <a:lnTo>
                  <a:pt x="30" y="78"/>
                </a:lnTo>
                <a:lnTo>
                  <a:pt x="31" y="77"/>
                </a:lnTo>
                <a:lnTo>
                  <a:pt x="33" y="74"/>
                </a:lnTo>
                <a:lnTo>
                  <a:pt x="33" y="72"/>
                </a:lnTo>
                <a:lnTo>
                  <a:pt x="34" y="71"/>
                </a:lnTo>
                <a:lnTo>
                  <a:pt x="34" y="69"/>
                </a:lnTo>
                <a:lnTo>
                  <a:pt x="34" y="68"/>
                </a:lnTo>
                <a:lnTo>
                  <a:pt x="34" y="67"/>
                </a:lnTo>
                <a:lnTo>
                  <a:pt x="34" y="65"/>
                </a:lnTo>
                <a:lnTo>
                  <a:pt x="33" y="64"/>
                </a:lnTo>
                <a:lnTo>
                  <a:pt x="33" y="62"/>
                </a:lnTo>
                <a:lnTo>
                  <a:pt x="33" y="61"/>
                </a:lnTo>
                <a:lnTo>
                  <a:pt x="33" y="59"/>
                </a:lnTo>
                <a:lnTo>
                  <a:pt x="34" y="53"/>
                </a:lnTo>
                <a:lnTo>
                  <a:pt x="37" y="49"/>
                </a:lnTo>
                <a:lnTo>
                  <a:pt x="38" y="43"/>
                </a:lnTo>
                <a:lnTo>
                  <a:pt x="41" y="38"/>
                </a:lnTo>
                <a:lnTo>
                  <a:pt x="44" y="34"/>
                </a:lnTo>
                <a:lnTo>
                  <a:pt x="46" y="28"/>
                </a:lnTo>
                <a:lnTo>
                  <a:pt x="47" y="22"/>
                </a:lnTo>
                <a:lnTo>
                  <a:pt x="46" y="16"/>
                </a:lnTo>
                <a:lnTo>
                  <a:pt x="44" y="12"/>
                </a:lnTo>
                <a:lnTo>
                  <a:pt x="41" y="9"/>
                </a:lnTo>
                <a:lnTo>
                  <a:pt x="37" y="6"/>
                </a:lnTo>
                <a:lnTo>
                  <a:pt x="33" y="3"/>
                </a:lnTo>
                <a:lnTo>
                  <a:pt x="28" y="1"/>
                </a:lnTo>
                <a:lnTo>
                  <a:pt x="24" y="0"/>
                </a:lnTo>
                <a:lnTo>
                  <a:pt x="19" y="1"/>
                </a:lnTo>
                <a:lnTo>
                  <a:pt x="16" y="3"/>
                </a:lnTo>
                <a:lnTo>
                  <a:pt x="13" y="4"/>
                </a:lnTo>
                <a:lnTo>
                  <a:pt x="13" y="6"/>
                </a:lnTo>
                <a:lnTo>
                  <a:pt x="12" y="7"/>
                </a:lnTo>
                <a:lnTo>
                  <a:pt x="12" y="10"/>
                </a:lnTo>
                <a:lnTo>
                  <a:pt x="12" y="13"/>
                </a:lnTo>
                <a:lnTo>
                  <a:pt x="10" y="16"/>
                </a:lnTo>
                <a:lnTo>
                  <a:pt x="10" y="18"/>
                </a:lnTo>
                <a:lnTo>
                  <a:pt x="10" y="21"/>
                </a:lnTo>
                <a:lnTo>
                  <a:pt x="9" y="24"/>
                </a:lnTo>
                <a:lnTo>
                  <a:pt x="7" y="25"/>
                </a:lnTo>
                <a:lnTo>
                  <a:pt x="7" y="27"/>
                </a:lnTo>
                <a:lnTo>
                  <a:pt x="6" y="29"/>
                </a:lnTo>
                <a:lnTo>
                  <a:pt x="4" y="31"/>
                </a:lnTo>
                <a:lnTo>
                  <a:pt x="4" y="34"/>
                </a:lnTo>
                <a:lnTo>
                  <a:pt x="3" y="35"/>
                </a:lnTo>
                <a:lnTo>
                  <a:pt x="3" y="38"/>
                </a:lnTo>
              </a:path>
            </a:pathLst>
          </a:custGeom>
          <a:solidFill>
            <a:srgbClr val="FFFF00"/>
          </a:solidFill>
          <a:ln w="4763">
            <a:solidFill>
              <a:srgbClr val="990000"/>
            </a:solidFill>
            <a:round/>
            <a:headEnd/>
            <a:tailEnd/>
          </a:ln>
        </p:spPr>
        <p:txBody>
          <a:bodyPr/>
          <a:lstStyle/>
          <a:p>
            <a:endParaRPr lang="en-US"/>
          </a:p>
        </p:txBody>
      </p:sp>
      <p:sp>
        <p:nvSpPr>
          <p:cNvPr id="53328" name="Freeform 79"/>
          <p:cNvSpPr>
            <a:spLocks/>
          </p:cNvSpPr>
          <p:nvPr/>
        </p:nvSpPr>
        <p:spPr bwMode="auto">
          <a:xfrm>
            <a:off x="6686550" y="4375150"/>
            <a:ext cx="30163" cy="44450"/>
          </a:xfrm>
          <a:custGeom>
            <a:avLst/>
            <a:gdLst>
              <a:gd name="T0" fmla="*/ 2147483647 w 21"/>
              <a:gd name="T1" fmla="*/ 2147483647 h 28"/>
              <a:gd name="T2" fmla="*/ 0 w 21"/>
              <a:gd name="T3" fmla="*/ 2147483647 h 28"/>
              <a:gd name="T4" fmla="*/ 2147483647 w 21"/>
              <a:gd name="T5" fmla="*/ 2147483647 h 28"/>
              <a:gd name="T6" fmla="*/ 2147483647 w 21"/>
              <a:gd name="T7" fmla="*/ 2147483647 h 28"/>
              <a:gd name="T8" fmla="*/ 2147483647 w 21"/>
              <a:gd name="T9" fmla="*/ 2147483647 h 28"/>
              <a:gd name="T10" fmla="*/ 2147483647 w 21"/>
              <a:gd name="T11" fmla="*/ 2147483647 h 28"/>
              <a:gd name="T12" fmla="*/ 2147483647 w 21"/>
              <a:gd name="T13" fmla="*/ 2147483647 h 28"/>
              <a:gd name="T14" fmla="*/ 2147483647 w 21"/>
              <a:gd name="T15" fmla="*/ 2147483647 h 28"/>
              <a:gd name="T16" fmla="*/ 2147483647 w 21"/>
              <a:gd name="T17" fmla="*/ 2147483647 h 28"/>
              <a:gd name="T18" fmla="*/ 2147483647 w 21"/>
              <a:gd name="T19" fmla="*/ 2147483647 h 28"/>
              <a:gd name="T20" fmla="*/ 2147483647 w 21"/>
              <a:gd name="T21" fmla="*/ 2147483647 h 28"/>
              <a:gd name="T22" fmla="*/ 2147483647 w 21"/>
              <a:gd name="T23" fmla="*/ 2147483647 h 28"/>
              <a:gd name="T24" fmla="*/ 2147483647 w 21"/>
              <a:gd name="T25" fmla="*/ 2147483647 h 28"/>
              <a:gd name="T26" fmla="*/ 2147483647 w 21"/>
              <a:gd name="T27" fmla="*/ 2147483647 h 28"/>
              <a:gd name="T28" fmla="*/ 2147483647 w 21"/>
              <a:gd name="T29" fmla="*/ 2147483647 h 28"/>
              <a:gd name="T30" fmla="*/ 2147483647 w 21"/>
              <a:gd name="T31" fmla="*/ 2147483647 h 28"/>
              <a:gd name="T32" fmla="*/ 2147483647 w 21"/>
              <a:gd name="T33" fmla="*/ 2147483647 h 28"/>
              <a:gd name="T34" fmla="*/ 2147483647 w 21"/>
              <a:gd name="T35" fmla="*/ 0 h 28"/>
              <a:gd name="T36" fmla="*/ 2147483647 w 21"/>
              <a:gd name="T37" fmla="*/ 0 h 28"/>
              <a:gd name="T38" fmla="*/ 2147483647 w 21"/>
              <a:gd name="T39" fmla="*/ 0 h 28"/>
              <a:gd name="T40" fmla="*/ 2147483647 w 21"/>
              <a:gd name="T41" fmla="*/ 0 h 28"/>
              <a:gd name="T42" fmla="*/ 2147483647 w 21"/>
              <a:gd name="T43" fmla="*/ 2147483647 h 28"/>
              <a:gd name="T44" fmla="*/ 2147483647 w 21"/>
              <a:gd name="T45" fmla="*/ 2147483647 h 28"/>
              <a:gd name="T46" fmla="*/ 2147483647 w 21"/>
              <a:gd name="T47" fmla="*/ 2147483647 h 28"/>
              <a:gd name="T48" fmla="*/ 2147483647 w 21"/>
              <a:gd name="T49" fmla="*/ 2147483647 h 28"/>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1"/>
              <a:gd name="T76" fmla="*/ 0 h 28"/>
              <a:gd name="T77" fmla="*/ 21 w 21"/>
              <a:gd name="T78" fmla="*/ 28 h 28"/>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1" h="28">
                <a:moveTo>
                  <a:pt x="2" y="10"/>
                </a:moveTo>
                <a:lnTo>
                  <a:pt x="0" y="13"/>
                </a:lnTo>
                <a:lnTo>
                  <a:pt x="2" y="18"/>
                </a:lnTo>
                <a:lnTo>
                  <a:pt x="2" y="21"/>
                </a:lnTo>
                <a:lnTo>
                  <a:pt x="3" y="24"/>
                </a:lnTo>
                <a:lnTo>
                  <a:pt x="6" y="25"/>
                </a:lnTo>
                <a:lnTo>
                  <a:pt x="8" y="27"/>
                </a:lnTo>
                <a:lnTo>
                  <a:pt x="11" y="28"/>
                </a:lnTo>
                <a:lnTo>
                  <a:pt x="14" y="28"/>
                </a:lnTo>
                <a:lnTo>
                  <a:pt x="17" y="27"/>
                </a:lnTo>
                <a:lnTo>
                  <a:pt x="20" y="25"/>
                </a:lnTo>
                <a:lnTo>
                  <a:pt x="21" y="22"/>
                </a:lnTo>
                <a:lnTo>
                  <a:pt x="21" y="18"/>
                </a:lnTo>
                <a:lnTo>
                  <a:pt x="21" y="13"/>
                </a:lnTo>
                <a:lnTo>
                  <a:pt x="20" y="9"/>
                </a:lnTo>
                <a:lnTo>
                  <a:pt x="20" y="4"/>
                </a:lnTo>
                <a:lnTo>
                  <a:pt x="18" y="1"/>
                </a:lnTo>
                <a:lnTo>
                  <a:pt x="17" y="0"/>
                </a:lnTo>
                <a:lnTo>
                  <a:pt x="15" y="0"/>
                </a:lnTo>
                <a:lnTo>
                  <a:pt x="12" y="0"/>
                </a:lnTo>
                <a:lnTo>
                  <a:pt x="9" y="0"/>
                </a:lnTo>
                <a:lnTo>
                  <a:pt x="6" y="1"/>
                </a:lnTo>
                <a:lnTo>
                  <a:pt x="5" y="4"/>
                </a:lnTo>
                <a:lnTo>
                  <a:pt x="2" y="7"/>
                </a:lnTo>
                <a:lnTo>
                  <a:pt x="2" y="1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29" name="Freeform 80"/>
          <p:cNvSpPr>
            <a:spLocks/>
          </p:cNvSpPr>
          <p:nvPr/>
        </p:nvSpPr>
        <p:spPr bwMode="auto">
          <a:xfrm>
            <a:off x="6686550" y="4375150"/>
            <a:ext cx="30163" cy="44450"/>
          </a:xfrm>
          <a:custGeom>
            <a:avLst/>
            <a:gdLst>
              <a:gd name="T0" fmla="*/ 2147483647 w 21"/>
              <a:gd name="T1" fmla="*/ 2147483647 h 28"/>
              <a:gd name="T2" fmla="*/ 0 w 21"/>
              <a:gd name="T3" fmla="*/ 2147483647 h 28"/>
              <a:gd name="T4" fmla="*/ 2147483647 w 21"/>
              <a:gd name="T5" fmla="*/ 2147483647 h 28"/>
              <a:gd name="T6" fmla="*/ 2147483647 w 21"/>
              <a:gd name="T7" fmla="*/ 2147483647 h 28"/>
              <a:gd name="T8" fmla="*/ 2147483647 w 21"/>
              <a:gd name="T9" fmla="*/ 2147483647 h 28"/>
              <a:gd name="T10" fmla="*/ 2147483647 w 21"/>
              <a:gd name="T11" fmla="*/ 2147483647 h 28"/>
              <a:gd name="T12" fmla="*/ 2147483647 w 21"/>
              <a:gd name="T13" fmla="*/ 2147483647 h 28"/>
              <a:gd name="T14" fmla="*/ 2147483647 w 21"/>
              <a:gd name="T15" fmla="*/ 2147483647 h 28"/>
              <a:gd name="T16" fmla="*/ 2147483647 w 21"/>
              <a:gd name="T17" fmla="*/ 2147483647 h 28"/>
              <a:gd name="T18" fmla="*/ 2147483647 w 21"/>
              <a:gd name="T19" fmla="*/ 2147483647 h 28"/>
              <a:gd name="T20" fmla="*/ 2147483647 w 21"/>
              <a:gd name="T21" fmla="*/ 2147483647 h 28"/>
              <a:gd name="T22" fmla="*/ 2147483647 w 21"/>
              <a:gd name="T23" fmla="*/ 2147483647 h 28"/>
              <a:gd name="T24" fmla="*/ 2147483647 w 21"/>
              <a:gd name="T25" fmla="*/ 2147483647 h 28"/>
              <a:gd name="T26" fmla="*/ 2147483647 w 21"/>
              <a:gd name="T27" fmla="*/ 2147483647 h 28"/>
              <a:gd name="T28" fmla="*/ 2147483647 w 21"/>
              <a:gd name="T29" fmla="*/ 2147483647 h 28"/>
              <a:gd name="T30" fmla="*/ 2147483647 w 21"/>
              <a:gd name="T31" fmla="*/ 2147483647 h 28"/>
              <a:gd name="T32" fmla="*/ 2147483647 w 21"/>
              <a:gd name="T33" fmla="*/ 2147483647 h 28"/>
              <a:gd name="T34" fmla="*/ 2147483647 w 21"/>
              <a:gd name="T35" fmla="*/ 0 h 28"/>
              <a:gd name="T36" fmla="*/ 2147483647 w 21"/>
              <a:gd name="T37" fmla="*/ 0 h 28"/>
              <a:gd name="T38" fmla="*/ 2147483647 w 21"/>
              <a:gd name="T39" fmla="*/ 0 h 28"/>
              <a:gd name="T40" fmla="*/ 2147483647 w 21"/>
              <a:gd name="T41" fmla="*/ 0 h 28"/>
              <a:gd name="T42" fmla="*/ 2147483647 w 21"/>
              <a:gd name="T43" fmla="*/ 2147483647 h 28"/>
              <a:gd name="T44" fmla="*/ 2147483647 w 21"/>
              <a:gd name="T45" fmla="*/ 2147483647 h 28"/>
              <a:gd name="T46" fmla="*/ 2147483647 w 21"/>
              <a:gd name="T47" fmla="*/ 2147483647 h 28"/>
              <a:gd name="T48" fmla="*/ 2147483647 w 21"/>
              <a:gd name="T49" fmla="*/ 2147483647 h 28"/>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1"/>
              <a:gd name="T76" fmla="*/ 0 h 28"/>
              <a:gd name="T77" fmla="*/ 21 w 21"/>
              <a:gd name="T78" fmla="*/ 28 h 28"/>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1" h="28">
                <a:moveTo>
                  <a:pt x="2" y="10"/>
                </a:moveTo>
                <a:lnTo>
                  <a:pt x="0" y="13"/>
                </a:lnTo>
                <a:lnTo>
                  <a:pt x="2" y="18"/>
                </a:lnTo>
                <a:lnTo>
                  <a:pt x="2" y="21"/>
                </a:lnTo>
                <a:lnTo>
                  <a:pt x="3" y="24"/>
                </a:lnTo>
                <a:lnTo>
                  <a:pt x="6" y="25"/>
                </a:lnTo>
                <a:lnTo>
                  <a:pt x="8" y="27"/>
                </a:lnTo>
                <a:lnTo>
                  <a:pt x="11" y="28"/>
                </a:lnTo>
                <a:lnTo>
                  <a:pt x="14" y="28"/>
                </a:lnTo>
                <a:lnTo>
                  <a:pt x="17" y="27"/>
                </a:lnTo>
                <a:lnTo>
                  <a:pt x="20" y="25"/>
                </a:lnTo>
                <a:lnTo>
                  <a:pt x="21" y="22"/>
                </a:lnTo>
                <a:lnTo>
                  <a:pt x="21" y="18"/>
                </a:lnTo>
                <a:lnTo>
                  <a:pt x="21" y="13"/>
                </a:lnTo>
                <a:lnTo>
                  <a:pt x="20" y="9"/>
                </a:lnTo>
                <a:lnTo>
                  <a:pt x="20" y="4"/>
                </a:lnTo>
                <a:lnTo>
                  <a:pt x="18" y="1"/>
                </a:lnTo>
                <a:lnTo>
                  <a:pt x="17" y="0"/>
                </a:lnTo>
                <a:lnTo>
                  <a:pt x="15" y="0"/>
                </a:lnTo>
                <a:lnTo>
                  <a:pt x="12" y="0"/>
                </a:lnTo>
                <a:lnTo>
                  <a:pt x="9" y="0"/>
                </a:lnTo>
                <a:lnTo>
                  <a:pt x="6" y="1"/>
                </a:lnTo>
                <a:lnTo>
                  <a:pt x="5" y="4"/>
                </a:lnTo>
                <a:lnTo>
                  <a:pt x="2" y="7"/>
                </a:lnTo>
                <a:lnTo>
                  <a:pt x="2" y="10"/>
                </a:lnTo>
              </a:path>
            </a:pathLst>
          </a:custGeom>
          <a:solidFill>
            <a:srgbClr val="FFFF00"/>
          </a:solidFill>
          <a:ln w="4763">
            <a:solidFill>
              <a:srgbClr val="990000"/>
            </a:solidFill>
            <a:round/>
            <a:headEnd/>
            <a:tailEnd/>
          </a:ln>
        </p:spPr>
        <p:txBody>
          <a:bodyPr/>
          <a:lstStyle/>
          <a:p>
            <a:endParaRPr lang="en-US"/>
          </a:p>
        </p:txBody>
      </p:sp>
      <p:sp>
        <p:nvSpPr>
          <p:cNvPr id="53330" name="Freeform 81"/>
          <p:cNvSpPr>
            <a:spLocks/>
          </p:cNvSpPr>
          <p:nvPr/>
        </p:nvSpPr>
        <p:spPr bwMode="auto">
          <a:xfrm>
            <a:off x="6677025" y="4268788"/>
            <a:ext cx="60325" cy="101600"/>
          </a:xfrm>
          <a:custGeom>
            <a:avLst/>
            <a:gdLst>
              <a:gd name="T0" fmla="*/ 2147483647 w 43"/>
              <a:gd name="T1" fmla="*/ 2147483647 h 64"/>
              <a:gd name="T2" fmla="*/ 2147483647 w 43"/>
              <a:gd name="T3" fmla="*/ 2147483647 h 64"/>
              <a:gd name="T4" fmla="*/ 2147483647 w 43"/>
              <a:gd name="T5" fmla="*/ 2147483647 h 64"/>
              <a:gd name="T6" fmla="*/ 2147483647 w 43"/>
              <a:gd name="T7" fmla="*/ 2147483647 h 64"/>
              <a:gd name="T8" fmla="*/ 0 w 43"/>
              <a:gd name="T9" fmla="*/ 2147483647 h 64"/>
              <a:gd name="T10" fmla="*/ 0 w 43"/>
              <a:gd name="T11" fmla="*/ 2147483647 h 64"/>
              <a:gd name="T12" fmla="*/ 2147483647 w 43"/>
              <a:gd name="T13" fmla="*/ 2147483647 h 64"/>
              <a:gd name="T14" fmla="*/ 2147483647 w 43"/>
              <a:gd name="T15" fmla="*/ 2147483647 h 64"/>
              <a:gd name="T16" fmla="*/ 2147483647 w 43"/>
              <a:gd name="T17" fmla="*/ 2147483647 h 64"/>
              <a:gd name="T18" fmla="*/ 2147483647 w 43"/>
              <a:gd name="T19" fmla="*/ 2147483647 h 64"/>
              <a:gd name="T20" fmla="*/ 2147483647 w 43"/>
              <a:gd name="T21" fmla="*/ 2147483647 h 64"/>
              <a:gd name="T22" fmla="*/ 2147483647 w 43"/>
              <a:gd name="T23" fmla="*/ 2147483647 h 64"/>
              <a:gd name="T24" fmla="*/ 2147483647 w 43"/>
              <a:gd name="T25" fmla="*/ 2147483647 h 64"/>
              <a:gd name="T26" fmla="*/ 2147483647 w 43"/>
              <a:gd name="T27" fmla="*/ 2147483647 h 64"/>
              <a:gd name="T28" fmla="*/ 2147483647 w 43"/>
              <a:gd name="T29" fmla="*/ 2147483647 h 64"/>
              <a:gd name="T30" fmla="*/ 2147483647 w 43"/>
              <a:gd name="T31" fmla="*/ 2147483647 h 64"/>
              <a:gd name="T32" fmla="*/ 2147483647 w 43"/>
              <a:gd name="T33" fmla="*/ 2147483647 h 64"/>
              <a:gd name="T34" fmla="*/ 2147483647 w 43"/>
              <a:gd name="T35" fmla="*/ 2147483647 h 64"/>
              <a:gd name="T36" fmla="*/ 2147483647 w 43"/>
              <a:gd name="T37" fmla="*/ 2147483647 h 64"/>
              <a:gd name="T38" fmla="*/ 2147483647 w 43"/>
              <a:gd name="T39" fmla="*/ 2147483647 h 64"/>
              <a:gd name="T40" fmla="*/ 2147483647 w 43"/>
              <a:gd name="T41" fmla="*/ 2147483647 h 64"/>
              <a:gd name="T42" fmla="*/ 2147483647 w 43"/>
              <a:gd name="T43" fmla="*/ 2147483647 h 64"/>
              <a:gd name="T44" fmla="*/ 2147483647 w 43"/>
              <a:gd name="T45" fmla="*/ 2147483647 h 64"/>
              <a:gd name="T46" fmla="*/ 2147483647 w 43"/>
              <a:gd name="T47" fmla="*/ 2147483647 h 64"/>
              <a:gd name="T48" fmla="*/ 2147483647 w 43"/>
              <a:gd name="T49" fmla="*/ 2147483647 h 64"/>
              <a:gd name="T50" fmla="*/ 2147483647 w 43"/>
              <a:gd name="T51" fmla="*/ 2147483647 h 64"/>
              <a:gd name="T52" fmla="*/ 2147483647 w 43"/>
              <a:gd name="T53" fmla="*/ 0 h 64"/>
              <a:gd name="T54" fmla="*/ 2147483647 w 43"/>
              <a:gd name="T55" fmla="*/ 0 h 64"/>
              <a:gd name="T56" fmla="*/ 2147483647 w 43"/>
              <a:gd name="T57" fmla="*/ 2147483647 h 64"/>
              <a:gd name="T58" fmla="*/ 2147483647 w 43"/>
              <a:gd name="T59" fmla="*/ 2147483647 h 64"/>
              <a:gd name="T60" fmla="*/ 2147483647 w 43"/>
              <a:gd name="T61" fmla="*/ 2147483647 h 64"/>
              <a:gd name="T62" fmla="*/ 2147483647 w 43"/>
              <a:gd name="T63" fmla="*/ 2147483647 h 6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43"/>
              <a:gd name="T97" fmla="*/ 0 h 64"/>
              <a:gd name="T98" fmla="*/ 43 w 43"/>
              <a:gd name="T99" fmla="*/ 64 h 6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43" h="64">
                <a:moveTo>
                  <a:pt x="13" y="14"/>
                </a:moveTo>
                <a:lnTo>
                  <a:pt x="10" y="18"/>
                </a:lnTo>
                <a:lnTo>
                  <a:pt x="9" y="24"/>
                </a:lnTo>
                <a:lnTo>
                  <a:pt x="7" y="28"/>
                </a:lnTo>
                <a:lnTo>
                  <a:pt x="6" y="33"/>
                </a:lnTo>
                <a:lnTo>
                  <a:pt x="4" y="37"/>
                </a:lnTo>
                <a:lnTo>
                  <a:pt x="3" y="43"/>
                </a:lnTo>
                <a:lnTo>
                  <a:pt x="1" y="48"/>
                </a:lnTo>
                <a:lnTo>
                  <a:pt x="0" y="52"/>
                </a:lnTo>
                <a:lnTo>
                  <a:pt x="0" y="54"/>
                </a:lnTo>
                <a:lnTo>
                  <a:pt x="0" y="55"/>
                </a:lnTo>
                <a:lnTo>
                  <a:pt x="0" y="57"/>
                </a:lnTo>
                <a:lnTo>
                  <a:pt x="1" y="58"/>
                </a:lnTo>
                <a:lnTo>
                  <a:pt x="3" y="60"/>
                </a:lnTo>
                <a:lnTo>
                  <a:pt x="3" y="61"/>
                </a:lnTo>
                <a:lnTo>
                  <a:pt x="4" y="61"/>
                </a:lnTo>
                <a:lnTo>
                  <a:pt x="7" y="62"/>
                </a:lnTo>
                <a:lnTo>
                  <a:pt x="9" y="64"/>
                </a:lnTo>
                <a:lnTo>
                  <a:pt x="12" y="64"/>
                </a:lnTo>
                <a:lnTo>
                  <a:pt x="15" y="64"/>
                </a:lnTo>
                <a:lnTo>
                  <a:pt x="18" y="62"/>
                </a:lnTo>
                <a:lnTo>
                  <a:pt x="21" y="62"/>
                </a:lnTo>
                <a:lnTo>
                  <a:pt x="24" y="61"/>
                </a:lnTo>
                <a:lnTo>
                  <a:pt x="25" y="60"/>
                </a:lnTo>
                <a:lnTo>
                  <a:pt x="30" y="58"/>
                </a:lnTo>
                <a:lnTo>
                  <a:pt x="31" y="55"/>
                </a:lnTo>
                <a:lnTo>
                  <a:pt x="33" y="51"/>
                </a:lnTo>
                <a:lnTo>
                  <a:pt x="34" y="48"/>
                </a:lnTo>
                <a:lnTo>
                  <a:pt x="36" y="43"/>
                </a:lnTo>
                <a:lnTo>
                  <a:pt x="37" y="39"/>
                </a:lnTo>
                <a:lnTo>
                  <a:pt x="38" y="36"/>
                </a:lnTo>
                <a:lnTo>
                  <a:pt x="41" y="31"/>
                </a:lnTo>
                <a:lnTo>
                  <a:pt x="41" y="30"/>
                </a:lnTo>
                <a:lnTo>
                  <a:pt x="41" y="28"/>
                </a:lnTo>
                <a:lnTo>
                  <a:pt x="41" y="27"/>
                </a:lnTo>
                <a:lnTo>
                  <a:pt x="41" y="25"/>
                </a:lnTo>
                <a:lnTo>
                  <a:pt x="43" y="24"/>
                </a:lnTo>
                <a:lnTo>
                  <a:pt x="40" y="22"/>
                </a:lnTo>
                <a:lnTo>
                  <a:pt x="38" y="21"/>
                </a:lnTo>
                <a:lnTo>
                  <a:pt x="38" y="18"/>
                </a:lnTo>
                <a:lnTo>
                  <a:pt x="37" y="15"/>
                </a:lnTo>
                <a:lnTo>
                  <a:pt x="37" y="12"/>
                </a:lnTo>
                <a:lnTo>
                  <a:pt x="37" y="11"/>
                </a:lnTo>
                <a:lnTo>
                  <a:pt x="36" y="8"/>
                </a:lnTo>
                <a:lnTo>
                  <a:pt x="36" y="5"/>
                </a:lnTo>
                <a:lnTo>
                  <a:pt x="34" y="3"/>
                </a:lnTo>
                <a:lnTo>
                  <a:pt x="33" y="2"/>
                </a:lnTo>
                <a:lnTo>
                  <a:pt x="31" y="2"/>
                </a:lnTo>
                <a:lnTo>
                  <a:pt x="28" y="0"/>
                </a:lnTo>
                <a:lnTo>
                  <a:pt x="27" y="0"/>
                </a:lnTo>
                <a:lnTo>
                  <a:pt x="25" y="0"/>
                </a:lnTo>
                <a:lnTo>
                  <a:pt x="22" y="0"/>
                </a:lnTo>
                <a:lnTo>
                  <a:pt x="21" y="2"/>
                </a:lnTo>
                <a:lnTo>
                  <a:pt x="19" y="2"/>
                </a:lnTo>
                <a:lnTo>
                  <a:pt x="18" y="3"/>
                </a:lnTo>
                <a:lnTo>
                  <a:pt x="16" y="5"/>
                </a:lnTo>
                <a:lnTo>
                  <a:pt x="16" y="6"/>
                </a:lnTo>
                <a:lnTo>
                  <a:pt x="15" y="9"/>
                </a:lnTo>
                <a:lnTo>
                  <a:pt x="15" y="11"/>
                </a:lnTo>
                <a:lnTo>
                  <a:pt x="13" y="12"/>
                </a:lnTo>
                <a:lnTo>
                  <a:pt x="13" y="14"/>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31" name="Freeform 82"/>
          <p:cNvSpPr>
            <a:spLocks/>
          </p:cNvSpPr>
          <p:nvPr/>
        </p:nvSpPr>
        <p:spPr bwMode="auto">
          <a:xfrm>
            <a:off x="6677025" y="4268788"/>
            <a:ext cx="60325" cy="101600"/>
          </a:xfrm>
          <a:custGeom>
            <a:avLst/>
            <a:gdLst>
              <a:gd name="T0" fmla="*/ 2147483647 w 43"/>
              <a:gd name="T1" fmla="*/ 2147483647 h 64"/>
              <a:gd name="T2" fmla="*/ 2147483647 w 43"/>
              <a:gd name="T3" fmla="*/ 2147483647 h 64"/>
              <a:gd name="T4" fmla="*/ 2147483647 w 43"/>
              <a:gd name="T5" fmla="*/ 2147483647 h 64"/>
              <a:gd name="T6" fmla="*/ 2147483647 w 43"/>
              <a:gd name="T7" fmla="*/ 2147483647 h 64"/>
              <a:gd name="T8" fmla="*/ 0 w 43"/>
              <a:gd name="T9" fmla="*/ 2147483647 h 64"/>
              <a:gd name="T10" fmla="*/ 0 w 43"/>
              <a:gd name="T11" fmla="*/ 2147483647 h 64"/>
              <a:gd name="T12" fmla="*/ 2147483647 w 43"/>
              <a:gd name="T13" fmla="*/ 2147483647 h 64"/>
              <a:gd name="T14" fmla="*/ 2147483647 w 43"/>
              <a:gd name="T15" fmla="*/ 2147483647 h 64"/>
              <a:gd name="T16" fmla="*/ 2147483647 w 43"/>
              <a:gd name="T17" fmla="*/ 2147483647 h 64"/>
              <a:gd name="T18" fmla="*/ 2147483647 w 43"/>
              <a:gd name="T19" fmla="*/ 2147483647 h 64"/>
              <a:gd name="T20" fmla="*/ 2147483647 w 43"/>
              <a:gd name="T21" fmla="*/ 2147483647 h 64"/>
              <a:gd name="T22" fmla="*/ 2147483647 w 43"/>
              <a:gd name="T23" fmla="*/ 2147483647 h 64"/>
              <a:gd name="T24" fmla="*/ 2147483647 w 43"/>
              <a:gd name="T25" fmla="*/ 2147483647 h 64"/>
              <a:gd name="T26" fmla="*/ 2147483647 w 43"/>
              <a:gd name="T27" fmla="*/ 2147483647 h 64"/>
              <a:gd name="T28" fmla="*/ 2147483647 w 43"/>
              <a:gd name="T29" fmla="*/ 2147483647 h 64"/>
              <a:gd name="T30" fmla="*/ 2147483647 w 43"/>
              <a:gd name="T31" fmla="*/ 2147483647 h 64"/>
              <a:gd name="T32" fmla="*/ 2147483647 w 43"/>
              <a:gd name="T33" fmla="*/ 2147483647 h 64"/>
              <a:gd name="T34" fmla="*/ 2147483647 w 43"/>
              <a:gd name="T35" fmla="*/ 2147483647 h 64"/>
              <a:gd name="T36" fmla="*/ 2147483647 w 43"/>
              <a:gd name="T37" fmla="*/ 2147483647 h 64"/>
              <a:gd name="T38" fmla="*/ 2147483647 w 43"/>
              <a:gd name="T39" fmla="*/ 2147483647 h 64"/>
              <a:gd name="T40" fmla="*/ 2147483647 w 43"/>
              <a:gd name="T41" fmla="*/ 2147483647 h 64"/>
              <a:gd name="T42" fmla="*/ 2147483647 w 43"/>
              <a:gd name="T43" fmla="*/ 2147483647 h 64"/>
              <a:gd name="T44" fmla="*/ 2147483647 w 43"/>
              <a:gd name="T45" fmla="*/ 2147483647 h 64"/>
              <a:gd name="T46" fmla="*/ 2147483647 w 43"/>
              <a:gd name="T47" fmla="*/ 2147483647 h 64"/>
              <a:gd name="T48" fmla="*/ 2147483647 w 43"/>
              <a:gd name="T49" fmla="*/ 2147483647 h 64"/>
              <a:gd name="T50" fmla="*/ 2147483647 w 43"/>
              <a:gd name="T51" fmla="*/ 2147483647 h 64"/>
              <a:gd name="T52" fmla="*/ 2147483647 w 43"/>
              <a:gd name="T53" fmla="*/ 0 h 64"/>
              <a:gd name="T54" fmla="*/ 2147483647 w 43"/>
              <a:gd name="T55" fmla="*/ 0 h 64"/>
              <a:gd name="T56" fmla="*/ 2147483647 w 43"/>
              <a:gd name="T57" fmla="*/ 2147483647 h 64"/>
              <a:gd name="T58" fmla="*/ 2147483647 w 43"/>
              <a:gd name="T59" fmla="*/ 2147483647 h 64"/>
              <a:gd name="T60" fmla="*/ 2147483647 w 43"/>
              <a:gd name="T61" fmla="*/ 2147483647 h 64"/>
              <a:gd name="T62" fmla="*/ 2147483647 w 43"/>
              <a:gd name="T63" fmla="*/ 2147483647 h 6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43"/>
              <a:gd name="T97" fmla="*/ 0 h 64"/>
              <a:gd name="T98" fmla="*/ 43 w 43"/>
              <a:gd name="T99" fmla="*/ 64 h 6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43" h="64">
                <a:moveTo>
                  <a:pt x="13" y="14"/>
                </a:moveTo>
                <a:lnTo>
                  <a:pt x="10" y="18"/>
                </a:lnTo>
                <a:lnTo>
                  <a:pt x="9" y="24"/>
                </a:lnTo>
                <a:lnTo>
                  <a:pt x="7" y="28"/>
                </a:lnTo>
                <a:lnTo>
                  <a:pt x="6" y="33"/>
                </a:lnTo>
                <a:lnTo>
                  <a:pt x="4" y="37"/>
                </a:lnTo>
                <a:lnTo>
                  <a:pt x="3" y="43"/>
                </a:lnTo>
                <a:lnTo>
                  <a:pt x="1" y="48"/>
                </a:lnTo>
                <a:lnTo>
                  <a:pt x="0" y="52"/>
                </a:lnTo>
                <a:lnTo>
                  <a:pt x="0" y="54"/>
                </a:lnTo>
                <a:lnTo>
                  <a:pt x="0" y="55"/>
                </a:lnTo>
                <a:lnTo>
                  <a:pt x="0" y="57"/>
                </a:lnTo>
                <a:lnTo>
                  <a:pt x="1" y="58"/>
                </a:lnTo>
                <a:lnTo>
                  <a:pt x="3" y="60"/>
                </a:lnTo>
                <a:lnTo>
                  <a:pt x="3" y="61"/>
                </a:lnTo>
                <a:lnTo>
                  <a:pt x="4" y="61"/>
                </a:lnTo>
                <a:lnTo>
                  <a:pt x="7" y="62"/>
                </a:lnTo>
                <a:lnTo>
                  <a:pt x="9" y="64"/>
                </a:lnTo>
                <a:lnTo>
                  <a:pt x="12" y="64"/>
                </a:lnTo>
                <a:lnTo>
                  <a:pt x="15" y="64"/>
                </a:lnTo>
                <a:lnTo>
                  <a:pt x="18" y="62"/>
                </a:lnTo>
                <a:lnTo>
                  <a:pt x="21" y="62"/>
                </a:lnTo>
                <a:lnTo>
                  <a:pt x="24" y="61"/>
                </a:lnTo>
                <a:lnTo>
                  <a:pt x="25" y="60"/>
                </a:lnTo>
                <a:lnTo>
                  <a:pt x="30" y="58"/>
                </a:lnTo>
                <a:lnTo>
                  <a:pt x="31" y="55"/>
                </a:lnTo>
                <a:lnTo>
                  <a:pt x="33" y="51"/>
                </a:lnTo>
                <a:lnTo>
                  <a:pt x="34" y="48"/>
                </a:lnTo>
                <a:lnTo>
                  <a:pt x="36" y="43"/>
                </a:lnTo>
                <a:lnTo>
                  <a:pt x="37" y="39"/>
                </a:lnTo>
                <a:lnTo>
                  <a:pt x="38" y="36"/>
                </a:lnTo>
                <a:lnTo>
                  <a:pt x="41" y="31"/>
                </a:lnTo>
                <a:lnTo>
                  <a:pt x="41" y="30"/>
                </a:lnTo>
                <a:lnTo>
                  <a:pt x="41" y="28"/>
                </a:lnTo>
                <a:lnTo>
                  <a:pt x="41" y="27"/>
                </a:lnTo>
                <a:lnTo>
                  <a:pt x="41" y="25"/>
                </a:lnTo>
                <a:lnTo>
                  <a:pt x="43" y="24"/>
                </a:lnTo>
                <a:lnTo>
                  <a:pt x="40" y="22"/>
                </a:lnTo>
                <a:lnTo>
                  <a:pt x="38" y="21"/>
                </a:lnTo>
                <a:lnTo>
                  <a:pt x="38" y="18"/>
                </a:lnTo>
                <a:lnTo>
                  <a:pt x="37" y="15"/>
                </a:lnTo>
                <a:lnTo>
                  <a:pt x="37" y="12"/>
                </a:lnTo>
                <a:lnTo>
                  <a:pt x="37" y="11"/>
                </a:lnTo>
                <a:lnTo>
                  <a:pt x="36" y="8"/>
                </a:lnTo>
                <a:lnTo>
                  <a:pt x="36" y="5"/>
                </a:lnTo>
                <a:lnTo>
                  <a:pt x="34" y="3"/>
                </a:lnTo>
                <a:lnTo>
                  <a:pt x="33" y="2"/>
                </a:lnTo>
                <a:lnTo>
                  <a:pt x="31" y="2"/>
                </a:lnTo>
                <a:lnTo>
                  <a:pt x="28" y="0"/>
                </a:lnTo>
                <a:lnTo>
                  <a:pt x="27" y="0"/>
                </a:lnTo>
                <a:lnTo>
                  <a:pt x="25" y="0"/>
                </a:lnTo>
                <a:lnTo>
                  <a:pt x="22" y="0"/>
                </a:lnTo>
                <a:lnTo>
                  <a:pt x="21" y="2"/>
                </a:lnTo>
                <a:lnTo>
                  <a:pt x="19" y="2"/>
                </a:lnTo>
                <a:lnTo>
                  <a:pt x="18" y="3"/>
                </a:lnTo>
                <a:lnTo>
                  <a:pt x="16" y="5"/>
                </a:lnTo>
                <a:lnTo>
                  <a:pt x="16" y="6"/>
                </a:lnTo>
                <a:lnTo>
                  <a:pt x="15" y="9"/>
                </a:lnTo>
                <a:lnTo>
                  <a:pt x="15" y="11"/>
                </a:lnTo>
                <a:lnTo>
                  <a:pt x="13" y="12"/>
                </a:lnTo>
                <a:lnTo>
                  <a:pt x="13" y="14"/>
                </a:lnTo>
              </a:path>
            </a:pathLst>
          </a:custGeom>
          <a:solidFill>
            <a:srgbClr val="FFFF00"/>
          </a:solidFill>
          <a:ln w="4763">
            <a:solidFill>
              <a:srgbClr val="990000"/>
            </a:solidFill>
            <a:round/>
            <a:headEnd/>
            <a:tailEnd/>
          </a:ln>
        </p:spPr>
        <p:txBody>
          <a:bodyPr/>
          <a:lstStyle/>
          <a:p>
            <a:endParaRPr lang="en-US"/>
          </a:p>
        </p:txBody>
      </p:sp>
      <p:sp>
        <p:nvSpPr>
          <p:cNvPr id="53332" name="Freeform 83"/>
          <p:cNvSpPr>
            <a:spLocks/>
          </p:cNvSpPr>
          <p:nvPr/>
        </p:nvSpPr>
        <p:spPr bwMode="auto">
          <a:xfrm>
            <a:off x="6727825" y="4238625"/>
            <a:ext cx="79375" cy="79375"/>
          </a:xfrm>
          <a:custGeom>
            <a:avLst/>
            <a:gdLst>
              <a:gd name="T0" fmla="*/ 0 w 56"/>
              <a:gd name="T1" fmla="*/ 2147483647 h 50"/>
              <a:gd name="T2" fmla="*/ 2147483647 w 56"/>
              <a:gd name="T3" fmla="*/ 2147483647 h 50"/>
              <a:gd name="T4" fmla="*/ 2147483647 w 56"/>
              <a:gd name="T5" fmla="*/ 2147483647 h 50"/>
              <a:gd name="T6" fmla="*/ 2147483647 w 56"/>
              <a:gd name="T7" fmla="*/ 2147483647 h 50"/>
              <a:gd name="T8" fmla="*/ 2147483647 w 56"/>
              <a:gd name="T9" fmla="*/ 2147483647 h 50"/>
              <a:gd name="T10" fmla="*/ 2147483647 w 56"/>
              <a:gd name="T11" fmla="*/ 2147483647 h 50"/>
              <a:gd name="T12" fmla="*/ 2147483647 w 56"/>
              <a:gd name="T13" fmla="*/ 2147483647 h 50"/>
              <a:gd name="T14" fmla="*/ 2147483647 w 56"/>
              <a:gd name="T15" fmla="*/ 2147483647 h 50"/>
              <a:gd name="T16" fmla="*/ 2147483647 w 56"/>
              <a:gd name="T17" fmla="*/ 2147483647 h 50"/>
              <a:gd name="T18" fmla="*/ 2147483647 w 56"/>
              <a:gd name="T19" fmla="*/ 2147483647 h 50"/>
              <a:gd name="T20" fmla="*/ 2147483647 w 56"/>
              <a:gd name="T21" fmla="*/ 2147483647 h 50"/>
              <a:gd name="T22" fmla="*/ 2147483647 w 56"/>
              <a:gd name="T23" fmla="*/ 2147483647 h 50"/>
              <a:gd name="T24" fmla="*/ 2147483647 w 56"/>
              <a:gd name="T25" fmla="*/ 2147483647 h 50"/>
              <a:gd name="T26" fmla="*/ 2147483647 w 56"/>
              <a:gd name="T27" fmla="*/ 2147483647 h 50"/>
              <a:gd name="T28" fmla="*/ 2147483647 w 56"/>
              <a:gd name="T29" fmla="*/ 2147483647 h 50"/>
              <a:gd name="T30" fmla="*/ 2147483647 w 56"/>
              <a:gd name="T31" fmla="*/ 2147483647 h 50"/>
              <a:gd name="T32" fmla="*/ 2147483647 w 56"/>
              <a:gd name="T33" fmla="*/ 2147483647 h 50"/>
              <a:gd name="T34" fmla="*/ 2147483647 w 56"/>
              <a:gd name="T35" fmla="*/ 2147483647 h 50"/>
              <a:gd name="T36" fmla="*/ 2147483647 w 56"/>
              <a:gd name="T37" fmla="*/ 2147483647 h 50"/>
              <a:gd name="T38" fmla="*/ 2147483647 w 56"/>
              <a:gd name="T39" fmla="*/ 2147483647 h 50"/>
              <a:gd name="T40" fmla="*/ 2147483647 w 56"/>
              <a:gd name="T41" fmla="*/ 2147483647 h 50"/>
              <a:gd name="T42" fmla="*/ 2147483647 w 56"/>
              <a:gd name="T43" fmla="*/ 2147483647 h 50"/>
              <a:gd name="T44" fmla="*/ 2147483647 w 56"/>
              <a:gd name="T45" fmla="*/ 2147483647 h 50"/>
              <a:gd name="T46" fmla="*/ 2147483647 w 56"/>
              <a:gd name="T47" fmla="*/ 2147483647 h 50"/>
              <a:gd name="T48" fmla="*/ 2147483647 w 56"/>
              <a:gd name="T49" fmla="*/ 2147483647 h 50"/>
              <a:gd name="T50" fmla="*/ 2147483647 w 56"/>
              <a:gd name="T51" fmla="*/ 2147483647 h 50"/>
              <a:gd name="T52" fmla="*/ 2147483647 w 56"/>
              <a:gd name="T53" fmla="*/ 2147483647 h 50"/>
              <a:gd name="T54" fmla="*/ 2147483647 w 56"/>
              <a:gd name="T55" fmla="*/ 2147483647 h 50"/>
              <a:gd name="T56" fmla="*/ 2147483647 w 56"/>
              <a:gd name="T57" fmla="*/ 2147483647 h 50"/>
              <a:gd name="T58" fmla="*/ 2147483647 w 56"/>
              <a:gd name="T59" fmla="*/ 2147483647 h 50"/>
              <a:gd name="T60" fmla="*/ 2147483647 w 56"/>
              <a:gd name="T61" fmla="*/ 2147483647 h 50"/>
              <a:gd name="T62" fmla="*/ 2147483647 w 56"/>
              <a:gd name="T63" fmla="*/ 2147483647 h 50"/>
              <a:gd name="T64" fmla="*/ 2147483647 w 56"/>
              <a:gd name="T65" fmla="*/ 2147483647 h 50"/>
              <a:gd name="T66" fmla="*/ 2147483647 w 56"/>
              <a:gd name="T67" fmla="*/ 2147483647 h 50"/>
              <a:gd name="T68" fmla="*/ 2147483647 w 56"/>
              <a:gd name="T69" fmla="*/ 2147483647 h 50"/>
              <a:gd name="T70" fmla="*/ 2147483647 w 56"/>
              <a:gd name="T71" fmla="*/ 2147483647 h 50"/>
              <a:gd name="T72" fmla="*/ 2147483647 w 56"/>
              <a:gd name="T73" fmla="*/ 2147483647 h 50"/>
              <a:gd name="T74" fmla="*/ 2147483647 w 56"/>
              <a:gd name="T75" fmla="*/ 2147483647 h 50"/>
              <a:gd name="T76" fmla="*/ 2147483647 w 56"/>
              <a:gd name="T77" fmla="*/ 2147483647 h 50"/>
              <a:gd name="T78" fmla="*/ 2147483647 w 56"/>
              <a:gd name="T79" fmla="*/ 2147483647 h 50"/>
              <a:gd name="T80" fmla="*/ 2147483647 w 56"/>
              <a:gd name="T81" fmla="*/ 2147483647 h 50"/>
              <a:gd name="T82" fmla="*/ 2147483647 w 56"/>
              <a:gd name="T83" fmla="*/ 2147483647 h 50"/>
              <a:gd name="T84" fmla="*/ 2147483647 w 56"/>
              <a:gd name="T85" fmla="*/ 2147483647 h 50"/>
              <a:gd name="T86" fmla="*/ 2147483647 w 56"/>
              <a:gd name="T87" fmla="*/ 2147483647 h 50"/>
              <a:gd name="T88" fmla="*/ 2147483647 w 56"/>
              <a:gd name="T89" fmla="*/ 0 h 50"/>
              <a:gd name="T90" fmla="*/ 2147483647 w 56"/>
              <a:gd name="T91" fmla="*/ 0 h 50"/>
              <a:gd name="T92" fmla="*/ 2147483647 w 56"/>
              <a:gd name="T93" fmla="*/ 0 h 50"/>
              <a:gd name="T94" fmla="*/ 2147483647 w 56"/>
              <a:gd name="T95" fmla="*/ 0 h 50"/>
              <a:gd name="T96" fmla="*/ 2147483647 w 56"/>
              <a:gd name="T97" fmla="*/ 0 h 50"/>
              <a:gd name="T98" fmla="*/ 2147483647 w 56"/>
              <a:gd name="T99" fmla="*/ 0 h 50"/>
              <a:gd name="T100" fmla="*/ 2147483647 w 56"/>
              <a:gd name="T101" fmla="*/ 2147483647 h 50"/>
              <a:gd name="T102" fmla="*/ 2147483647 w 56"/>
              <a:gd name="T103" fmla="*/ 2147483647 h 50"/>
              <a:gd name="T104" fmla="*/ 2147483647 w 56"/>
              <a:gd name="T105" fmla="*/ 2147483647 h 50"/>
              <a:gd name="T106" fmla="*/ 2147483647 w 56"/>
              <a:gd name="T107" fmla="*/ 2147483647 h 50"/>
              <a:gd name="T108" fmla="*/ 2147483647 w 56"/>
              <a:gd name="T109" fmla="*/ 2147483647 h 50"/>
              <a:gd name="T110" fmla="*/ 2147483647 w 56"/>
              <a:gd name="T111" fmla="*/ 2147483647 h 50"/>
              <a:gd name="T112" fmla="*/ 0 w 56"/>
              <a:gd name="T113" fmla="*/ 2147483647 h 5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6"/>
              <a:gd name="T172" fmla="*/ 0 h 50"/>
              <a:gd name="T173" fmla="*/ 56 w 56"/>
              <a:gd name="T174" fmla="*/ 50 h 50"/>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6" h="50">
                <a:moveTo>
                  <a:pt x="0" y="6"/>
                </a:moveTo>
                <a:lnTo>
                  <a:pt x="1" y="13"/>
                </a:lnTo>
                <a:lnTo>
                  <a:pt x="4" y="21"/>
                </a:lnTo>
                <a:lnTo>
                  <a:pt x="7" y="27"/>
                </a:lnTo>
                <a:lnTo>
                  <a:pt x="10" y="34"/>
                </a:lnTo>
                <a:lnTo>
                  <a:pt x="14" y="39"/>
                </a:lnTo>
                <a:lnTo>
                  <a:pt x="20" y="43"/>
                </a:lnTo>
                <a:lnTo>
                  <a:pt x="26" y="46"/>
                </a:lnTo>
                <a:lnTo>
                  <a:pt x="34" y="44"/>
                </a:lnTo>
                <a:lnTo>
                  <a:pt x="35" y="46"/>
                </a:lnTo>
                <a:lnTo>
                  <a:pt x="35" y="47"/>
                </a:lnTo>
                <a:lnTo>
                  <a:pt x="36" y="47"/>
                </a:lnTo>
                <a:lnTo>
                  <a:pt x="38" y="47"/>
                </a:lnTo>
                <a:lnTo>
                  <a:pt x="39" y="49"/>
                </a:lnTo>
                <a:lnTo>
                  <a:pt x="41" y="49"/>
                </a:lnTo>
                <a:lnTo>
                  <a:pt x="44" y="50"/>
                </a:lnTo>
                <a:lnTo>
                  <a:pt x="47" y="49"/>
                </a:lnTo>
                <a:lnTo>
                  <a:pt x="50" y="47"/>
                </a:lnTo>
                <a:lnTo>
                  <a:pt x="51" y="46"/>
                </a:lnTo>
                <a:lnTo>
                  <a:pt x="53" y="43"/>
                </a:lnTo>
                <a:lnTo>
                  <a:pt x="54" y="40"/>
                </a:lnTo>
                <a:lnTo>
                  <a:pt x="56" y="37"/>
                </a:lnTo>
                <a:lnTo>
                  <a:pt x="56" y="34"/>
                </a:lnTo>
                <a:lnTo>
                  <a:pt x="56" y="33"/>
                </a:lnTo>
                <a:lnTo>
                  <a:pt x="56" y="30"/>
                </a:lnTo>
                <a:lnTo>
                  <a:pt x="54" y="28"/>
                </a:lnTo>
                <a:lnTo>
                  <a:pt x="54" y="25"/>
                </a:lnTo>
                <a:lnTo>
                  <a:pt x="53" y="22"/>
                </a:lnTo>
                <a:lnTo>
                  <a:pt x="51" y="21"/>
                </a:lnTo>
                <a:lnTo>
                  <a:pt x="50" y="19"/>
                </a:lnTo>
                <a:lnTo>
                  <a:pt x="48" y="18"/>
                </a:lnTo>
                <a:lnTo>
                  <a:pt x="47" y="16"/>
                </a:lnTo>
                <a:lnTo>
                  <a:pt x="44" y="15"/>
                </a:lnTo>
                <a:lnTo>
                  <a:pt x="42" y="12"/>
                </a:lnTo>
                <a:lnTo>
                  <a:pt x="41" y="10"/>
                </a:lnTo>
                <a:lnTo>
                  <a:pt x="39" y="9"/>
                </a:lnTo>
                <a:lnTo>
                  <a:pt x="38" y="7"/>
                </a:lnTo>
                <a:lnTo>
                  <a:pt x="36" y="4"/>
                </a:lnTo>
                <a:lnTo>
                  <a:pt x="36" y="3"/>
                </a:lnTo>
                <a:lnTo>
                  <a:pt x="35" y="3"/>
                </a:lnTo>
                <a:lnTo>
                  <a:pt x="32" y="2"/>
                </a:lnTo>
                <a:lnTo>
                  <a:pt x="31" y="2"/>
                </a:lnTo>
                <a:lnTo>
                  <a:pt x="28" y="0"/>
                </a:lnTo>
                <a:lnTo>
                  <a:pt x="25" y="0"/>
                </a:lnTo>
                <a:lnTo>
                  <a:pt x="23" y="0"/>
                </a:lnTo>
                <a:lnTo>
                  <a:pt x="20" y="0"/>
                </a:lnTo>
                <a:lnTo>
                  <a:pt x="19" y="0"/>
                </a:lnTo>
                <a:lnTo>
                  <a:pt x="17" y="0"/>
                </a:lnTo>
                <a:lnTo>
                  <a:pt x="16" y="2"/>
                </a:lnTo>
                <a:lnTo>
                  <a:pt x="13" y="2"/>
                </a:lnTo>
                <a:lnTo>
                  <a:pt x="10" y="2"/>
                </a:lnTo>
                <a:lnTo>
                  <a:pt x="7" y="3"/>
                </a:lnTo>
                <a:lnTo>
                  <a:pt x="4" y="3"/>
                </a:lnTo>
                <a:lnTo>
                  <a:pt x="2" y="4"/>
                </a:lnTo>
                <a:lnTo>
                  <a:pt x="0" y="6"/>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33" name="Freeform 84"/>
          <p:cNvSpPr>
            <a:spLocks/>
          </p:cNvSpPr>
          <p:nvPr/>
        </p:nvSpPr>
        <p:spPr bwMode="auto">
          <a:xfrm>
            <a:off x="6727825" y="4238625"/>
            <a:ext cx="79375" cy="79375"/>
          </a:xfrm>
          <a:custGeom>
            <a:avLst/>
            <a:gdLst>
              <a:gd name="T0" fmla="*/ 0 w 56"/>
              <a:gd name="T1" fmla="*/ 2147483647 h 50"/>
              <a:gd name="T2" fmla="*/ 2147483647 w 56"/>
              <a:gd name="T3" fmla="*/ 2147483647 h 50"/>
              <a:gd name="T4" fmla="*/ 2147483647 w 56"/>
              <a:gd name="T5" fmla="*/ 2147483647 h 50"/>
              <a:gd name="T6" fmla="*/ 2147483647 w 56"/>
              <a:gd name="T7" fmla="*/ 2147483647 h 50"/>
              <a:gd name="T8" fmla="*/ 2147483647 w 56"/>
              <a:gd name="T9" fmla="*/ 2147483647 h 50"/>
              <a:gd name="T10" fmla="*/ 2147483647 w 56"/>
              <a:gd name="T11" fmla="*/ 2147483647 h 50"/>
              <a:gd name="T12" fmla="*/ 2147483647 w 56"/>
              <a:gd name="T13" fmla="*/ 2147483647 h 50"/>
              <a:gd name="T14" fmla="*/ 2147483647 w 56"/>
              <a:gd name="T15" fmla="*/ 2147483647 h 50"/>
              <a:gd name="T16" fmla="*/ 2147483647 w 56"/>
              <a:gd name="T17" fmla="*/ 2147483647 h 50"/>
              <a:gd name="T18" fmla="*/ 2147483647 w 56"/>
              <a:gd name="T19" fmla="*/ 2147483647 h 50"/>
              <a:gd name="T20" fmla="*/ 2147483647 w 56"/>
              <a:gd name="T21" fmla="*/ 2147483647 h 50"/>
              <a:gd name="T22" fmla="*/ 2147483647 w 56"/>
              <a:gd name="T23" fmla="*/ 2147483647 h 50"/>
              <a:gd name="T24" fmla="*/ 2147483647 w 56"/>
              <a:gd name="T25" fmla="*/ 2147483647 h 50"/>
              <a:gd name="T26" fmla="*/ 2147483647 w 56"/>
              <a:gd name="T27" fmla="*/ 2147483647 h 50"/>
              <a:gd name="T28" fmla="*/ 2147483647 w 56"/>
              <a:gd name="T29" fmla="*/ 2147483647 h 50"/>
              <a:gd name="T30" fmla="*/ 2147483647 w 56"/>
              <a:gd name="T31" fmla="*/ 2147483647 h 50"/>
              <a:gd name="T32" fmla="*/ 2147483647 w 56"/>
              <a:gd name="T33" fmla="*/ 2147483647 h 50"/>
              <a:gd name="T34" fmla="*/ 2147483647 w 56"/>
              <a:gd name="T35" fmla="*/ 2147483647 h 50"/>
              <a:gd name="T36" fmla="*/ 2147483647 w 56"/>
              <a:gd name="T37" fmla="*/ 2147483647 h 50"/>
              <a:gd name="T38" fmla="*/ 2147483647 w 56"/>
              <a:gd name="T39" fmla="*/ 2147483647 h 50"/>
              <a:gd name="T40" fmla="*/ 2147483647 w 56"/>
              <a:gd name="T41" fmla="*/ 2147483647 h 50"/>
              <a:gd name="T42" fmla="*/ 2147483647 w 56"/>
              <a:gd name="T43" fmla="*/ 2147483647 h 50"/>
              <a:gd name="T44" fmla="*/ 2147483647 w 56"/>
              <a:gd name="T45" fmla="*/ 2147483647 h 50"/>
              <a:gd name="T46" fmla="*/ 2147483647 w 56"/>
              <a:gd name="T47" fmla="*/ 2147483647 h 50"/>
              <a:gd name="T48" fmla="*/ 2147483647 w 56"/>
              <a:gd name="T49" fmla="*/ 2147483647 h 50"/>
              <a:gd name="T50" fmla="*/ 2147483647 w 56"/>
              <a:gd name="T51" fmla="*/ 2147483647 h 50"/>
              <a:gd name="T52" fmla="*/ 2147483647 w 56"/>
              <a:gd name="T53" fmla="*/ 2147483647 h 50"/>
              <a:gd name="T54" fmla="*/ 2147483647 w 56"/>
              <a:gd name="T55" fmla="*/ 2147483647 h 50"/>
              <a:gd name="T56" fmla="*/ 2147483647 w 56"/>
              <a:gd name="T57" fmla="*/ 2147483647 h 50"/>
              <a:gd name="T58" fmla="*/ 2147483647 w 56"/>
              <a:gd name="T59" fmla="*/ 2147483647 h 50"/>
              <a:gd name="T60" fmla="*/ 2147483647 w 56"/>
              <a:gd name="T61" fmla="*/ 2147483647 h 50"/>
              <a:gd name="T62" fmla="*/ 2147483647 w 56"/>
              <a:gd name="T63" fmla="*/ 2147483647 h 50"/>
              <a:gd name="T64" fmla="*/ 2147483647 w 56"/>
              <a:gd name="T65" fmla="*/ 2147483647 h 50"/>
              <a:gd name="T66" fmla="*/ 2147483647 w 56"/>
              <a:gd name="T67" fmla="*/ 2147483647 h 50"/>
              <a:gd name="T68" fmla="*/ 2147483647 w 56"/>
              <a:gd name="T69" fmla="*/ 2147483647 h 50"/>
              <a:gd name="T70" fmla="*/ 2147483647 w 56"/>
              <a:gd name="T71" fmla="*/ 2147483647 h 50"/>
              <a:gd name="T72" fmla="*/ 2147483647 w 56"/>
              <a:gd name="T73" fmla="*/ 2147483647 h 50"/>
              <a:gd name="T74" fmla="*/ 2147483647 w 56"/>
              <a:gd name="T75" fmla="*/ 2147483647 h 50"/>
              <a:gd name="T76" fmla="*/ 2147483647 w 56"/>
              <a:gd name="T77" fmla="*/ 2147483647 h 50"/>
              <a:gd name="T78" fmla="*/ 2147483647 w 56"/>
              <a:gd name="T79" fmla="*/ 2147483647 h 50"/>
              <a:gd name="T80" fmla="*/ 2147483647 w 56"/>
              <a:gd name="T81" fmla="*/ 2147483647 h 50"/>
              <a:gd name="T82" fmla="*/ 2147483647 w 56"/>
              <a:gd name="T83" fmla="*/ 2147483647 h 50"/>
              <a:gd name="T84" fmla="*/ 2147483647 w 56"/>
              <a:gd name="T85" fmla="*/ 2147483647 h 50"/>
              <a:gd name="T86" fmla="*/ 2147483647 w 56"/>
              <a:gd name="T87" fmla="*/ 2147483647 h 50"/>
              <a:gd name="T88" fmla="*/ 2147483647 w 56"/>
              <a:gd name="T89" fmla="*/ 0 h 50"/>
              <a:gd name="T90" fmla="*/ 2147483647 w 56"/>
              <a:gd name="T91" fmla="*/ 0 h 50"/>
              <a:gd name="T92" fmla="*/ 2147483647 w 56"/>
              <a:gd name="T93" fmla="*/ 0 h 50"/>
              <a:gd name="T94" fmla="*/ 2147483647 w 56"/>
              <a:gd name="T95" fmla="*/ 0 h 50"/>
              <a:gd name="T96" fmla="*/ 2147483647 w 56"/>
              <a:gd name="T97" fmla="*/ 0 h 50"/>
              <a:gd name="T98" fmla="*/ 2147483647 w 56"/>
              <a:gd name="T99" fmla="*/ 0 h 50"/>
              <a:gd name="T100" fmla="*/ 2147483647 w 56"/>
              <a:gd name="T101" fmla="*/ 2147483647 h 50"/>
              <a:gd name="T102" fmla="*/ 2147483647 w 56"/>
              <a:gd name="T103" fmla="*/ 2147483647 h 50"/>
              <a:gd name="T104" fmla="*/ 2147483647 w 56"/>
              <a:gd name="T105" fmla="*/ 2147483647 h 50"/>
              <a:gd name="T106" fmla="*/ 2147483647 w 56"/>
              <a:gd name="T107" fmla="*/ 2147483647 h 50"/>
              <a:gd name="T108" fmla="*/ 2147483647 w 56"/>
              <a:gd name="T109" fmla="*/ 2147483647 h 50"/>
              <a:gd name="T110" fmla="*/ 2147483647 w 56"/>
              <a:gd name="T111" fmla="*/ 2147483647 h 50"/>
              <a:gd name="T112" fmla="*/ 0 w 56"/>
              <a:gd name="T113" fmla="*/ 2147483647 h 5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6"/>
              <a:gd name="T172" fmla="*/ 0 h 50"/>
              <a:gd name="T173" fmla="*/ 56 w 56"/>
              <a:gd name="T174" fmla="*/ 50 h 50"/>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6" h="50">
                <a:moveTo>
                  <a:pt x="0" y="6"/>
                </a:moveTo>
                <a:lnTo>
                  <a:pt x="1" y="13"/>
                </a:lnTo>
                <a:lnTo>
                  <a:pt x="4" y="21"/>
                </a:lnTo>
                <a:lnTo>
                  <a:pt x="7" y="27"/>
                </a:lnTo>
                <a:lnTo>
                  <a:pt x="10" y="34"/>
                </a:lnTo>
                <a:lnTo>
                  <a:pt x="14" y="39"/>
                </a:lnTo>
                <a:lnTo>
                  <a:pt x="20" y="43"/>
                </a:lnTo>
                <a:lnTo>
                  <a:pt x="26" y="46"/>
                </a:lnTo>
                <a:lnTo>
                  <a:pt x="34" y="44"/>
                </a:lnTo>
                <a:lnTo>
                  <a:pt x="35" y="46"/>
                </a:lnTo>
                <a:lnTo>
                  <a:pt x="35" y="47"/>
                </a:lnTo>
                <a:lnTo>
                  <a:pt x="36" y="47"/>
                </a:lnTo>
                <a:lnTo>
                  <a:pt x="38" y="47"/>
                </a:lnTo>
                <a:lnTo>
                  <a:pt x="39" y="49"/>
                </a:lnTo>
                <a:lnTo>
                  <a:pt x="41" y="49"/>
                </a:lnTo>
                <a:lnTo>
                  <a:pt x="44" y="50"/>
                </a:lnTo>
                <a:lnTo>
                  <a:pt x="47" y="49"/>
                </a:lnTo>
                <a:lnTo>
                  <a:pt x="50" y="47"/>
                </a:lnTo>
                <a:lnTo>
                  <a:pt x="51" y="46"/>
                </a:lnTo>
                <a:lnTo>
                  <a:pt x="53" y="43"/>
                </a:lnTo>
                <a:lnTo>
                  <a:pt x="54" y="40"/>
                </a:lnTo>
                <a:lnTo>
                  <a:pt x="56" y="37"/>
                </a:lnTo>
                <a:lnTo>
                  <a:pt x="56" y="34"/>
                </a:lnTo>
                <a:lnTo>
                  <a:pt x="56" y="33"/>
                </a:lnTo>
                <a:lnTo>
                  <a:pt x="56" y="30"/>
                </a:lnTo>
                <a:lnTo>
                  <a:pt x="54" y="28"/>
                </a:lnTo>
                <a:lnTo>
                  <a:pt x="54" y="25"/>
                </a:lnTo>
                <a:lnTo>
                  <a:pt x="53" y="22"/>
                </a:lnTo>
                <a:lnTo>
                  <a:pt x="51" y="21"/>
                </a:lnTo>
                <a:lnTo>
                  <a:pt x="50" y="19"/>
                </a:lnTo>
                <a:lnTo>
                  <a:pt x="48" y="18"/>
                </a:lnTo>
                <a:lnTo>
                  <a:pt x="47" y="16"/>
                </a:lnTo>
                <a:lnTo>
                  <a:pt x="44" y="15"/>
                </a:lnTo>
                <a:lnTo>
                  <a:pt x="42" y="12"/>
                </a:lnTo>
                <a:lnTo>
                  <a:pt x="41" y="10"/>
                </a:lnTo>
                <a:lnTo>
                  <a:pt x="39" y="9"/>
                </a:lnTo>
                <a:lnTo>
                  <a:pt x="38" y="7"/>
                </a:lnTo>
                <a:lnTo>
                  <a:pt x="36" y="4"/>
                </a:lnTo>
                <a:lnTo>
                  <a:pt x="36" y="3"/>
                </a:lnTo>
                <a:lnTo>
                  <a:pt x="35" y="3"/>
                </a:lnTo>
                <a:lnTo>
                  <a:pt x="32" y="2"/>
                </a:lnTo>
                <a:lnTo>
                  <a:pt x="31" y="2"/>
                </a:lnTo>
                <a:lnTo>
                  <a:pt x="28" y="0"/>
                </a:lnTo>
                <a:lnTo>
                  <a:pt x="25" y="0"/>
                </a:lnTo>
                <a:lnTo>
                  <a:pt x="23" y="0"/>
                </a:lnTo>
                <a:lnTo>
                  <a:pt x="20" y="0"/>
                </a:lnTo>
                <a:lnTo>
                  <a:pt x="19" y="0"/>
                </a:lnTo>
                <a:lnTo>
                  <a:pt x="17" y="0"/>
                </a:lnTo>
                <a:lnTo>
                  <a:pt x="16" y="2"/>
                </a:lnTo>
                <a:lnTo>
                  <a:pt x="13" y="2"/>
                </a:lnTo>
                <a:lnTo>
                  <a:pt x="10" y="2"/>
                </a:lnTo>
                <a:lnTo>
                  <a:pt x="7" y="3"/>
                </a:lnTo>
                <a:lnTo>
                  <a:pt x="4" y="3"/>
                </a:lnTo>
                <a:lnTo>
                  <a:pt x="2" y="4"/>
                </a:lnTo>
                <a:lnTo>
                  <a:pt x="0" y="6"/>
                </a:lnTo>
              </a:path>
            </a:pathLst>
          </a:custGeom>
          <a:solidFill>
            <a:srgbClr val="FFFF00"/>
          </a:solidFill>
          <a:ln w="4763">
            <a:solidFill>
              <a:srgbClr val="990000"/>
            </a:solidFill>
            <a:round/>
            <a:headEnd/>
            <a:tailEnd/>
          </a:ln>
        </p:spPr>
        <p:txBody>
          <a:bodyPr/>
          <a:lstStyle/>
          <a:p>
            <a:endParaRPr lang="en-US"/>
          </a:p>
        </p:txBody>
      </p:sp>
      <p:sp>
        <p:nvSpPr>
          <p:cNvPr id="53334" name="Freeform 85"/>
          <p:cNvSpPr>
            <a:spLocks/>
          </p:cNvSpPr>
          <p:nvPr/>
        </p:nvSpPr>
        <p:spPr bwMode="auto">
          <a:xfrm>
            <a:off x="6796088" y="4308475"/>
            <a:ext cx="39687" cy="82550"/>
          </a:xfrm>
          <a:custGeom>
            <a:avLst/>
            <a:gdLst>
              <a:gd name="T0" fmla="*/ 2147483647 w 28"/>
              <a:gd name="T1" fmla="*/ 2147483647 h 52"/>
              <a:gd name="T2" fmla="*/ 2147483647 w 28"/>
              <a:gd name="T3" fmla="*/ 2147483647 h 52"/>
              <a:gd name="T4" fmla="*/ 2147483647 w 28"/>
              <a:gd name="T5" fmla="*/ 2147483647 h 52"/>
              <a:gd name="T6" fmla="*/ 2147483647 w 28"/>
              <a:gd name="T7" fmla="*/ 2147483647 h 52"/>
              <a:gd name="T8" fmla="*/ 2147483647 w 28"/>
              <a:gd name="T9" fmla="*/ 2147483647 h 52"/>
              <a:gd name="T10" fmla="*/ 2147483647 w 28"/>
              <a:gd name="T11" fmla="*/ 2147483647 h 52"/>
              <a:gd name="T12" fmla="*/ 0 w 28"/>
              <a:gd name="T13" fmla="*/ 2147483647 h 52"/>
              <a:gd name="T14" fmla="*/ 2147483647 w 28"/>
              <a:gd name="T15" fmla="*/ 2147483647 h 52"/>
              <a:gd name="T16" fmla="*/ 2147483647 w 28"/>
              <a:gd name="T17" fmla="*/ 2147483647 h 52"/>
              <a:gd name="T18" fmla="*/ 2147483647 w 28"/>
              <a:gd name="T19" fmla="*/ 2147483647 h 52"/>
              <a:gd name="T20" fmla="*/ 2147483647 w 28"/>
              <a:gd name="T21" fmla="*/ 2147483647 h 52"/>
              <a:gd name="T22" fmla="*/ 2147483647 w 28"/>
              <a:gd name="T23" fmla="*/ 2147483647 h 52"/>
              <a:gd name="T24" fmla="*/ 2147483647 w 28"/>
              <a:gd name="T25" fmla="*/ 2147483647 h 52"/>
              <a:gd name="T26" fmla="*/ 2147483647 w 28"/>
              <a:gd name="T27" fmla="*/ 2147483647 h 52"/>
              <a:gd name="T28" fmla="*/ 2147483647 w 28"/>
              <a:gd name="T29" fmla="*/ 2147483647 h 52"/>
              <a:gd name="T30" fmla="*/ 2147483647 w 28"/>
              <a:gd name="T31" fmla="*/ 2147483647 h 52"/>
              <a:gd name="T32" fmla="*/ 2147483647 w 28"/>
              <a:gd name="T33" fmla="*/ 2147483647 h 52"/>
              <a:gd name="T34" fmla="*/ 2147483647 w 28"/>
              <a:gd name="T35" fmla="*/ 2147483647 h 52"/>
              <a:gd name="T36" fmla="*/ 2147483647 w 28"/>
              <a:gd name="T37" fmla="*/ 2147483647 h 52"/>
              <a:gd name="T38" fmla="*/ 2147483647 w 28"/>
              <a:gd name="T39" fmla="*/ 2147483647 h 52"/>
              <a:gd name="T40" fmla="*/ 2147483647 w 28"/>
              <a:gd name="T41" fmla="*/ 2147483647 h 52"/>
              <a:gd name="T42" fmla="*/ 2147483647 w 28"/>
              <a:gd name="T43" fmla="*/ 2147483647 h 52"/>
              <a:gd name="T44" fmla="*/ 2147483647 w 28"/>
              <a:gd name="T45" fmla="*/ 2147483647 h 52"/>
              <a:gd name="T46" fmla="*/ 2147483647 w 28"/>
              <a:gd name="T47" fmla="*/ 2147483647 h 52"/>
              <a:gd name="T48" fmla="*/ 2147483647 w 28"/>
              <a:gd name="T49" fmla="*/ 2147483647 h 52"/>
              <a:gd name="T50" fmla="*/ 2147483647 w 28"/>
              <a:gd name="T51" fmla="*/ 2147483647 h 52"/>
              <a:gd name="T52" fmla="*/ 2147483647 w 28"/>
              <a:gd name="T53" fmla="*/ 2147483647 h 52"/>
              <a:gd name="T54" fmla="*/ 2147483647 w 28"/>
              <a:gd name="T55" fmla="*/ 2147483647 h 52"/>
              <a:gd name="T56" fmla="*/ 2147483647 w 28"/>
              <a:gd name="T57" fmla="*/ 2147483647 h 52"/>
              <a:gd name="T58" fmla="*/ 2147483647 w 28"/>
              <a:gd name="T59" fmla="*/ 2147483647 h 52"/>
              <a:gd name="T60" fmla="*/ 2147483647 w 28"/>
              <a:gd name="T61" fmla="*/ 2147483647 h 52"/>
              <a:gd name="T62" fmla="*/ 2147483647 w 28"/>
              <a:gd name="T63" fmla="*/ 2147483647 h 52"/>
              <a:gd name="T64" fmla="*/ 2147483647 w 28"/>
              <a:gd name="T65" fmla="*/ 2147483647 h 52"/>
              <a:gd name="T66" fmla="*/ 2147483647 w 28"/>
              <a:gd name="T67" fmla="*/ 0 h 52"/>
              <a:gd name="T68" fmla="*/ 2147483647 w 28"/>
              <a:gd name="T69" fmla="*/ 0 h 52"/>
              <a:gd name="T70" fmla="*/ 2147483647 w 28"/>
              <a:gd name="T71" fmla="*/ 0 h 52"/>
              <a:gd name="T72" fmla="*/ 2147483647 w 28"/>
              <a:gd name="T73" fmla="*/ 0 h 52"/>
              <a:gd name="T74" fmla="*/ 2147483647 w 28"/>
              <a:gd name="T75" fmla="*/ 0 h 52"/>
              <a:gd name="T76" fmla="*/ 2147483647 w 28"/>
              <a:gd name="T77" fmla="*/ 0 h 52"/>
              <a:gd name="T78" fmla="*/ 2147483647 w 28"/>
              <a:gd name="T79" fmla="*/ 0 h 52"/>
              <a:gd name="T80" fmla="*/ 2147483647 w 28"/>
              <a:gd name="T81" fmla="*/ 2147483647 h 52"/>
              <a:gd name="T82" fmla="*/ 2147483647 w 28"/>
              <a:gd name="T83" fmla="*/ 2147483647 h 52"/>
              <a:gd name="T84" fmla="*/ 2147483647 w 28"/>
              <a:gd name="T85" fmla="*/ 2147483647 h 52"/>
              <a:gd name="T86" fmla="*/ 2147483647 w 28"/>
              <a:gd name="T87" fmla="*/ 2147483647 h 52"/>
              <a:gd name="T88" fmla="*/ 2147483647 w 28"/>
              <a:gd name="T89" fmla="*/ 2147483647 h 52"/>
              <a:gd name="T90" fmla="*/ 2147483647 w 28"/>
              <a:gd name="T91" fmla="*/ 2147483647 h 52"/>
              <a:gd name="T92" fmla="*/ 2147483647 w 28"/>
              <a:gd name="T93" fmla="*/ 2147483647 h 52"/>
              <a:gd name="T94" fmla="*/ 2147483647 w 28"/>
              <a:gd name="T95" fmla="*/ 2147483647 h 52"/>
              <a:gd name="T96" fmla="*/ 2147483647 w 28"/>
              <a:gd name="T97" fmla="*/ 2147483647 h 52"/>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28"/>
              <a:gd name="T148" fmla="*/ 0 h 52"/>
              <a:gd name="T149" fmla="*/ 28 w 28"/>
              <a:gd name="T150" fmla="*/ 52 h 52"/>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28" h="52">
                <a:moveTo>
                  <a:pt x="3" y="18"/>
                </a:moveTo>
                <a:lnTo>
                  <a:pt x="3" y="21"/>
                </a:lnTo>
                <a:lnTo>
                  <a:pt x="3" y="26"/>
                </a:lnTo>
                <a:lnTo>
                  <a:pt x="3" y="30"/>
                </a:lnTo>
                <a:lnTo>
                  <a:pt x="2" y="35"/>
                </a:lnTo>
                <a:lnTo>
                  <a:pt x="2" y="37"/>
                </a:lnTo>
                <a:lnTo>
                  <a:pt x="0" y="42"/>
                </a:lnTo>
                <a:lnTo>
                  <a:pt x="2" y="45"/>
                </a:lnTo>
                <a:lnTo>
                  <a:pt x="3" y="48"/>
                </a:lnTo>
                <a:lnTo>
                  <a:pt x="5" y="48"/>
                </a:lnTo>
                <a:lnTo>
                  <a:pt x="6" y="49"/>
                </a:lnTo>
                <a:lnTo>
                  <a:pt x="9" y="49"/>
                </a:lnTo>
                <a:lnTo>
                  <a:pt x="11" y="49"/>
                </a:lnTo>
                <a:lnTo>
                  <a:pt x="12" y="49"/>
                </a:lnTo>
                <a:lnTo>
                  <a:pt x="15" y="49"/>
                </a:lnTo>
                <a:lnTo>
                  <a:pt x="18" y="51"/>
                </a:lnTo>
                <a:lnTo>
                  <a:pt x="20" y="52"/>
                </a:lnTo>
                <a:lnTo>
                  <a:pt x="21" y="52"/>
                </a:lnTo>
                <a:lnTo>
                  <a:pt x="23" y="52"/>
                </a:lnTo>
                <a:lnTo>
                  <a:pt x="24" y="51"/>
                </a:lnTo>
                <a:lnTo>
                  <a:pt x="25" y="49"/>
                </a:lnTo>
                <a:lnTo>
                  <a:pt x="27" y="48"/>
                </a:lnTo>
                <a:lnTo>
                  <a:pt x="28" y="46"/>
                </a:lnTo>
                <a:lnTo>
                  <a:pt x="28" y="45"/>
                </a:lnTo>
                <a:lnTo>
                  <a:pt x="28" y="42"/>
                </a:lnTo>
                <a:lnTo>
                  <a:pt x="28" y="37"/>
                </a:lnTo>
                <a:lnTo>
                  <a:pt x="28" y="32"/>
                </a:lnTo>
                <a:lnTo>
                  <a:pt x="28" y="26"/>
                </a:lnTo>
                <a:lnTo>
                  <a:pt x="28" y="21"/>
                </a:lnTo>
                <a:lnTo>
                  <a:pt x="27" y="15"/>
                </a:lnTo>
                <a:lnTo>
                  <a:pt x="24" y="11"/>
                </a:lnTo>
                <a:lnTo>
                  <a:pt x="23" y="6"/>
                </a:lnTo>
                <a:lnTo>
                  <a:pt x="18" y="2"/>
                </a:lnTo>
                <a:lnTo>
                  <a:pt x="17" y="0"/>
                </a:lnTo>
                <a:lnTo>
                  <a:pt x="15" y="0"/>
                </a:lnTo>
                <a:lnTo>
                  <a:pt x="14" y="0"/>
                </a:lnTo>
                <a:lnTo>
                  <a:pt x="12" y="0"/>
                </a:lnTo>
                <a:lnTo>
                  <a:pt x="11" y="0"/>
                </a:lnTo>
                <a:lnTo>
                  <a:pt x="9" y="0"/>
                </a:lnTo>
                <a:lnTo>
                  <a:pt x="9" y="2"/>
                </a:lnTo>
                <a:lnTo>
                  <a:pt x="8" y="3"/>
                </a:lnTo>
                <a:lnTo>
                  <a:pt x="6" y="5"/>
                </a:lnTo>
                <a:lnTo>
                  <a:pt x="5" y="6"/>
                </a:lnTo>
                <a:lnTo>
                  <a:pt x="5" y="8"/>
                </a:lnTo>
                <a:lnTo>
                  <a:pt x="3" y="11"/>
                </a:lnTo>
                <a:lnTo>
                  <a:pt x="3" y="12"/>
                </a:lnTo>
                <a:lnTo>
                  <a:pt x="3" y="15"/>
                </a:lnTo>
                <a:lnTo>
                  <a:pt x="3" y="18"/>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35" name="Freeform 86"/>
          <p:cNvSpPr>
            <a:spLocks/>
          </p:cNvSpPr>
          <p:nvPr/>
        </p:nvSpPr>
        <p:spPr bwMode="auto">
          <a:xfrm>
            <a:off x="6796088" y="4308475"/>
            <a:ext cx="39687" cy="82550"/>
          </a:xfrm>
          <a:custGeom>
            <a:avLst/>
            <a:gdLst>
              <a:gd name="T0" fmla="*/ 2147483647 w 28"/>
              <a:gd name="T1" fmla="*/ 2147483647 h 52"/>
              <a:gd name="T2" fmla="*/ 2147483647 w 28"/>
              <a:gd name="T3" fmla="*/ 2147483647 h 52"/>
              <a:gd name="T4" fmla="*/ 2147483647 w 28"/>
              <a:gd name="T5" fmla="*/ 2147483647 h 52"/>
              <a:gd name="T6" fmla="*/ 2147483647 w 28"/>
              <a:gd name="T7" fmla="*/ 2147483647 h 52"/>
              <a:gd name="T8" fmla="*/ 2147483647 w 28"/>
              <a:gd name="T9" fmla="*/ 2147483647 h 52"/>
              <a:gd name="T10" fmla="*/ 2147483647 w 28"/>
              <a:gd name="T11" fmla="*/ 2147483647 h 52"/>
              <a:gd name="T12" fmla="*/ 0 w 28"/>
              <a:gd name="T13" fmla="*/ 2147483647 h 52"/>
              <a:gd name="T14" fmla="*/ 2147483647 w 28"/>
              <a:gd name="T15" fmla="*/ 2147483647 h 52"/>
              <a:gd name="T16" fmla="*/ 2147483647 w 28"/>
              <a:gd name="T17" fmla="*/ 2147483647 h 52"/>
              <a:gd name="T18" fmla="*/ 2147483647 w 28"/>
              <a:gd name="T19" fmla="*/ 2147483647 h 52"/>
              <a:gd name="T20" fmla="*/ 2147483647 w 28"/>
              <a:gd name="T21" fmla="*/ 2147483647 h 52"/>
              <a:gd name="T22" fmla="*/ 2147483647 w 28"/>
              <a:gd name="T23" fmla="*/ 2147483647 h 52"/>
              <a:gd name="T24" fmla="*/ 2147483647 w 28"/>
              <a:gd name="T25" fmla="*/ 2147483647 h 52"/>
              <a:gd name="T26" fmla="*/ 2147483647 w 28"/>
              <a:gd name="T27" fmla="*/ 2147483647 h 52"/>
              <a:gd name="T28" fmla="*/ 2147483647 w 28"/>
              <a:gd name="T29" fmla="*/ 2147483647 h 52"/>
              <a:gd name="T30" fmla="*/ 2147483647 w 28"/>
              <a:gd name="T31" fmla="*/ 2147483647 h 52"/>
              <a:gd name="T32" fmla="*/ 2147483647 w 28"/>
              <a:gd name="T33" fmla="*/ 2147483647 h 52"/>
              <a:gd name="T34" fmla="*/ 2147483647 w 28"/>
              <a:gd name="T35" fmla="*/ 2147483647 h 52"/>
              <a:gd name="T36" fmla="*/ 2147483647 w 28"/>
              <a:gd name="T37" fmla="*/ 2147483647 h 52"/>
              <a:gd name="T38" fmla="*/ 2147483647 w 28"/>
              <a:gd name="T39" fmla="*/ 2147483647 h 52"/>
              <a:gd name="T40" fmla="*/ 2147483647 w 28"/>
              <a:gd name="T41" fmla="*/ 2147483647 h 52"/>
              <a:gd name="T42" fmla="*/ 2147483647 w 28"/>
              <a:gd name="T43" fmla="*/ 2147483647 h 52"/>
              <a:gd name="T44" fmla="*/ 2147483647 w 28"/>
              <a:gd name="T45" fmla="*/ 2147483647 h 52"/>
              <a:gd name="T46" fmla="*/ 2147483647 w 28"/>
              <a:gd name="T47" fmla="*/ 2147483647 h 52"/>
              <a:gd name="T48" fmla="*/ 2147483647 w 28"/>
              <a:gd name="T49" fmla="*/ 2147483647 h 52"/>
              <a:gd name="T50" fmla="*/ 2147483647 w 28"/>
              <a:gd name="T51" fmla="*/ 2147483647 h 52"/>
              <a:gd name="T52" fmla="*/ 2147483647 w 28"/>
              <a:gd name="T53" fmla="*/ 2147483647 h 52"/>
              <a:gd name="T54" fmla="*/ 2147483647 w 28"/>
              <a:gd name="T55" fmla="*/ 2147483647 h 52"/>
              <a:gd name="T56" fmla="*/ 2147483647 w 28"/>
              <a:gd name="T57" fmla="*/ 2147483647 h 52"/>
              <a:gd name="T58" fmla="*/ 2147483647 w 28"/>
              <a:gd name="T59" fmla="*/ 2147483647 h 52"/>
              <a:gd name="T60" fmla="*/ 2147483647 w 28"/>
              <a:gd name="T61" fmla="*/ 2147483647 h 52"/>
              <a:gd name="T62" fmla="*/ 2147483647 w 28"/>
              <a:gd name="T63" fmla="*/ 2147483647 h 52"/>
              <a:gd name="T64" fmla="*/ 2147483647 w 28"/>
              <a:gd name="T65" fmla="*/ 2147483647 h 52"/>
              <a:gd name="T66" fmla="*/ 2147483647 w 28"/>
              <a:gd name="T67" fmla="*/ 0 h 52"/>
              <a:gd name="T68" fmla="*/ 2147483647 w 28"/>
              <a:gd name="T69" fmla="*/ 0 h 52"/>
              <a:gd name="T70" fmla="*/ 2147483647 w 28"/>
              <a:gd name="T71" fmla="*/ 0 h 52"/>
              <a:gd name="T72" fmla="*/ 2147483647 w 28"/>
              <a:gd name="T73" fmla="*/ 0 h 52"/>
              <a:gd name="T74" fmla="*/ 2147483647 w 28"/>
              <a:gd name="T75" fmla="*/ 0 h 52"/>
              <a:gd name="T76" fmla="*/ 2147483647 w 28"/>
              <a:gd name="T77" fmla="*/ 0 h 52"/>
              <a:gd name="T78" fmla="*/ 2147483647 w 28"/>
              <a:gd name="T79" fmla="*/ 0 h 52"/>
              <a:gd name="T80" fmla="*/ 2147483647 w 28"/>
              <a:gd name="T81" fmla="*/ 2147483647 h 52"/>
              <a:gd name="T82" fmla="*/ 2147483647 w 28"/>
              <a:gd name="T83" fmla="*/ 2147483647 h 52"/>
              <a:gd name="T84" fmla="*/ 2147483647 w 28"/>
              <a:gd name="T85" fmla="*/ 2147483647 h 52"/>
              <a:gd name="T86" fmla="*/ 2147483647 w 28"/>
              <a:gd name="T87" fmla="*/ 2147483647 h 52"/>
              <a:gd name="T88" fmla="*/ 2147483647 w 28"/>
              <a:gd name="T89" fmla="*/ 2147483647 h 52"/>
              <a:gd name="T90" fmla="*/ 2147483647 w 28"/>
              <a:gd name="T91" fmla="*/ 2147483647 h 52"/>
              <a:gd name="T92" fmla="*/ 2147483647 w 28"/>
              <a:gd name="T93" fmla="*/ 2147483647 h 52"/>
              <a:gd name="T94" fmla="*/ 2147483647 w 28"/>
              <a:gd name="T95" fmla="*/ 2147483647 h 52"/>
              <a:gd name="T96" fmla="*/ 2147483647 w 28"/>
              <a:gd name="T97" fmla="*/ 2147483647 h 52"/>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28"/>
              <a:gd name="T148" fmla="*/ 0 h 52"/>
              <a:gd name="T149" fmla="*/ 28 w 28"/>
              <a:gd name="T150" fmla="*/ 52 h 52"/>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28" h="52">
                <a:moveTo>
                  <a:pt x="3" y="18"/>
                </a:moveTo>
                <a:lnTo>
                  <a:pt x="3" y="21"/>
                </a:lnTo>
                <a:lnTo>
                  <a:pt x="3" y="26"/>
                </a:lnTo>
                <a:lnTo>
                  <a:pt x="3" y="30"/>
                </a:lnTo>
                <a:lnTo>
                  <a:pt x="2" y="35"/>
                </a:lnTo>
                <a:lnTo>
                  <a:pt x="2" y="37"/>
                </a:lnTo>
                <a:lnTo>
                  <a:pt x="0" y="42"/>
                </a:lnTo>
                <a:lnTo>
                  <a:pt x="2" y="45"/>
                </a:lnTo>
                <a:lnTo>
                  <a:pt x="3" y="48"/>
                </a:lnTo>
                <a:lnTo>
                  <a:pt x="5" y="48"/>
                </a:lnTo>
                <a:lnTo>
                  <a:pt x="6" y="49"/>
                </a:lnTo>
                <a:lnTo>
                  <a:pt x="9" y="49"/>
                </a:lnTo>
                <a:lnTo>
                  <a:pt x="11" y="49"/>
                </a:lnTo>
                <a:lnTo>
                  <a:pt x="12" y="49"/>
                </a:lnTo>
                <a:lnTo>
                  <a:pt x="15" y="49"/>
                </a:lnTo>
                <a:lnTo>
                  <a:pt x="18" y="51"/>
                </a:lnTo>
                <a:lnTo>
                  <a:pt x="20" y="52"/>
                </a:lnTo>
                <a:lnTo>
                  <a:pt x="21" y="52"/>
                </a:lnTo>
                <a:lnTo>
                  <a:pt x="23" y="52"/>
                </a:lnTo>
                <a:lnTo>
                  <a:pt x="24" y="51"/>
                </a:lnTo>
                <a:lnTo>
                  <a:pt x="25" y="49"/>
                </a:lnTo>
                <a:lnTo>
                  <a:pt x="27" y="48"/>
                </a:lnTo>
                <a:lnTo>
                  <a:pt x="28" y="46"/>
                </a:lnTo>
                <a:lnTo>
                  <a:pt x="28" y="45"/>
                </a:lnTo>
                <a:lnTo>
                  <a:pt x="28" y="42"/>
                </a:lnTo>
                <a:lnTo>
                  <a:pt x="28" y="37"/>
                </a:lnTo>
                <a:lnTo>
                  <a:pt x="28" y="32"/>
                </a:lnTo>
                <a:lnTo>
                  <a:pt x="28" y="26"/>
                </a:lnTo>
                <a:lnTo>
                  <a:pt x="28" y="21"/>
                </a:lnTo>
                <a:lnTo>
                  <a:pt x="27" y="15"/>
                </a:lnTo>
                <a:lnTo>
                  <a:pt x="24" y="11"/>
                </a:lnTo>
                <a:lnTo>
                  <a:pt x="23" y="6"/>
                </a:lnTo>
                <a:lnTo>
                  <a:pt x="18" y="2"/>
                </a:lnTo>
                <a:lnTo>
                  <a:pt x="17" y="0"/>
                </a:lnTo>
                <a:lnTo>
                  <a:pt x="15" y="0"/>
                </a:lnTo>
                <a:lnTo>
                  <a:pt x="14" y="0"/>
                </a:lnTo>
                <a:lnTo>
                  <a:pt x="12" y="0"/>
                </a:lnTo>
                <a:lnTo>
                  <a:pt x="11" y="0"/>
                </a:lnTo>
                <a:lnTo>
                  <a:pt x="9" y="0"/>
                </a:lnTo>
                <a:lnTo>
                  <a:pt x="9" y="2"/>
                </a:lnTo>
                <a:lnTo>
                  <a:pt x="8" y="3"/>
                </a:lnTo>
                <a:lnTo>
                  <a:pt x="6" y="5"/>
                </a:lnTo>
                <a:lnTo>
                  <a:pt x="5" y="6"/>
                </a:lnTo>
                <a:lnTo>
                  <a:pt x="5" y="8"/>
                </a:lnTo>
                <a:lnTo>
                  <a:pt x="3" y="11"/>
                </a:lnTo>
                <a:lnTo>
                  <a:pt x="3" y="12"/>
                </a:lnTo>
                <a:lnTo>
                  <a:pt x="3" y="15"/>
                </a:lnTo>
                <a:lnTo>
                  <a:pt x="3" y="18"/>
                </a:lnTo>
              </a:path>
            </a:pathLst>
          </a:custGeom>
          <a:solidFill>
            <a:srgbClr val="FFFF00"/>
          </a:solidFill>
          <a:ln w="4763">
            <a:solidFill>
              <a:srgbClr val="990000"/>
            </a:solidFill>
            <a:round/>
            <a:headEnd/>
            <a:tailEnd/>
          </a:ln>
        </p:spPr>
        <p:txBody>
          <a:bodyPr/>
          <a:lstStyle/>
          <a:p>
            <a:endParaRPr lang="en-US"/>
          </a:p>
        </p:txBody>
      </p:sp>
      <p:sp>
        <p:nvSpPr>
          <p:cNvPr id="53336" name="Freeform 87"/>
          <p:cNvSpPr>
            <a:spLocks/>
          </p:cNvSpPr>
          <p:nvPr/>
        </p:nvSpPr>
        <p:spPr bwMode="auto">
          <a:xfrm>
            <a:off x="6262688" y="4038600"/>
            <a:ext cx="685800" cy="239713"/>
          </a:xfrm>
          <a:custGeom>
            <a:avLst/>
            <a:gdLst>
              <a:gd name="T0" fmla="*/ 2147483647 w 486"/>
              <a:gd name="T1" fmla="*/ 2147483647 h 151"/>
              <a:gd name="T2" fmla="*/ 2147483647 w 486"/>
              <a:gd name="T3" fmla="*/ 2147483647 h 151"/>
              <a:gd name="T4" fmla="*/ 2147483647 w 486"/>
              <a:gd name="T5" fmla="*/ 2147483647 h 151"/>
              <a:gd name="T6" fmla="*/ 2147483647 w 486"/>
              <a:gd name="T7" fmla="*/ 2147483647 h 151"/>
              <a:gd name="T8" fmla="*/ 2147483647 w 486"/>
              <a:gd name="T9" fmla="*/ 2147483647 h 151"/>
              <a:gd name="T10" fmla="*/ 2147483647 w 486"/>
              <a:gd name="T11" fmla="*/ 2147483647 h 151"/>
              <a:gd name="T12" fmla="*/ 2147483647 w 486"/>
              <a:gd name="T13" fmla="*/ 2147483647 h 151"/>
              <a:gd name="T14" fmla="*/ 2147483647 w 486"/>
              <a:gd name="T15" fmla="*/ 2147483647 h 151"/>
              <a:gd name="T16" fmla="*/ 2147483647 w 486"/>
              <a:gd name="T17" fmla="*/ 2147483647 h 151"/>
              <a:gd name="T18" fmla="*/ 2147483647 w 486"/>
              <a:gd name="T19" fmla="*/ 2147483647 h 151"/>
              <a:gd name="T20" fmla="*/ 2147483647 w 486"/>
              <a:gd name="T21" fmla="*/ 2147483647 h 151"/>
              <a:gd name="T22" fmla="*/ 2147483647 w 486"/>
              <a:gd name="T23" fmla="*/ 2147483647 h 151"/>
              <a:gd name="T24" fmla="*/ 2147483647 w 486"/>
              <a:gd name="T25" fmla="*/ 2147483647 h 151"/>
              <a:gd name="T26" fmla="*/ 0 w 486"/>
              <a:gd name="T27" fmla="*/ 2147483647 h 151"/>
              <a:gd name="T28" fmla="*/ 2147483647 w 486"/>
              <a:gd name="T29" fmla="*/ 2147483647 h 151"/>
              <a:gd name="T30" fmla="*/ 2147483647 w 486"/>
              <a:gd name="T31" fmla="*/ 2147483647 h 151"/>
              <a:gd name="T32" fmla="*/ 2147483647 w 486"/>
              <a:gd name="T33" fmla="*/ 2147483647 h 151"/>
              <a:gd name="T34" fmla="*/ 2147483647 w 486"/>
              <a:gd name="T35" fmla="*/ 2147483647 h 151"/>
              <a:gd name="T36" fmla="*/ 2147483647 w 486"/>
              <a:gd name="T37" fmla="*/ 2147483647 h 151"/>
              <a:gd name="T38" fmla="*/ 2147483647 w 486"/>
              <a:gd name="T39" fmla="*/ 2147483647 h 151"/>
              <a:gd name="T40" fmla="*/ 2147483647 w 486"/>
              <a:gd name="T41" fmla="*/ 2147483647 h 151"/>
              <a:gd name="T42" fmla="*/ 2147483647 w 486"/>
              <a:gd name="T43" fmla="*/ 2147483647 h 151"/>
              <a:gd name="T44" fmla="*/ 2147483647 w 486"/>
              <a:gd name="T45" fmla="*/ 2147483647 h 151"/>
              <a:gd name="T46" fmla="*/ 2147483647 w 486"/>
              <a:gd name="T47" fmla="*/ 2147483647 h 151"/>
              <a:gd name="T48" fmla="*/ 2147483647 w 486"/>
              <a:gd name="T49" fmla="*/ 2147483647 h 151"/>
              <a:gd name="T50" fmla="*/ 2147483647 w 486"/>
              <a:gd name="T51" fmla="*/ 2147483647 h 151"/>
              <a:gd name="T52" fmla="*/ 2147483647 w 486"/>
              <a:gd name="T53" fmla="*/ 2147483647 h 151"/>
              <a:gd name="T54" fmla="*/ 2147483647 w 486"/>
              <a:gd name="T55" fmla="*/ 2147483647 h 151"/>
              <a:gd name="T56" fmla="*/ 2147483647 w 486"/>
              <a:gd name="T57" fmla="*/ 2147483647 h 151"/>
              <a:gd name="T58" fmla="*/ 2147483647 w 486"/>
              <a:gd name="T59" fmla="*/ 2147483647 h 151"/>
              <a:gd name="T60" fmla="*/ 2147483647 w 486"/>
              <a:gd name="T61" fmla="*/ 2147483647 h 151"/>
              <a:gd name="T62" fmla="*/ 2147483647 w 486"/>
              <a:gd name="T63" fmla="*/ 2147483647 h 151"/>
              <a:gd name="T64" fmla="*/ 2147483647 w 486"/>
              <a:gd name="T65" fmla="*/ 2147483647 h 151"/>
              <a:gd name="T66" fmla="*/ 2147483647 w 486"/>
              <a:gd name="T67" fmla="*/ 2147483647 h 151"/>
              <a:gd name="T68" fmla="*/ 2147483647 w 486"/>
              <a:gd name="T69" fmla="*/ 2147483647 h 151"/>
              <a:gd name="T70" fmla="*/ 2147483647 w 486"/>
              <a:gd name="T71" fmla="*/ 2147483647 h 151"/>
              <a:gd name="T72" fmla="*/ 2147483647 w 486"/>
              <a:gd name="T73" fmla="*/ 2147483647 h 151"/>
              <a:gd name="T74" fmla="*/ 2147483647 w 486"/>
              <a:gd name="T75" fmla="*/ 2147483647 h 151"/>
              <a:gd name="T76" fmla="*/ 2147483647 w 486"/>
              <a:gd name="T77" fmla="*/ 2147483647 h 151"/>
              <a:gd name="T78" fmla="*/ 2147483647 w 486"/>
              <a:gd name="T79" fmla="*/ 2147483647 h 151"/>
              <a:gd name="T80" fmla="*/ 2147483647 w 486"/>
              <a:gd name="T81" fmla="*/ 2147483647 h 151"/>
              <a:gd name="T82" fmla="*/ 2147483647 w 486"/>
              <a:gd name="T83" fmla="*/ 2147483647 h 151"/>
              <a:gd name="T84" fmla="*/ 2147483647 w 486"/>
              <a:gd name="T85" fmla="*/ 2147483647 h 151"/>
              <a:gd name="T86" fmla="*/ 2147483647 w 486"/>
              <a:gd name="T87" fmla="*/ 2147483647 h 151"/>
              <a:gd name="T88" fmla="*/ 2147483647 w 486"/>
              <a:gd name="T89" fmla="*/ 2147483647 h 151"/>
              <a:gd name="T90" fmla="*/ 2147483647 w 486"/>
              <a:gd name="T91" fmla="*/ 2147483647 h 151"/>
              <a:gd name="T92" fmla="*/ 2147483647 w 486"/>
              <a:gd name="T93" fmla="*/ 2147483647 h 151"/>
              <a:gd name="T94" fmla="*/ 2147483647 w 486"/>
              <a:gd name="T95" fmla="*/ 2147483647 h 151"/>
              <a:gd name="T96" fmla="*/ 2147483647 w 486"/>
              <a:gd name="T97" fmla="*/ 2147483647 h 151"/>
              <a:gd name="T98" fmla="*/ 2147483647 w 486"/>
              <a:gd name="T99" fmla="*/ 0 h 151"/>
              <a:gd name="T100" fmla="*/ 2147483647 w 486"/>
              <a:gd name="T101" fmla="*/ 0 h 151"/>
              <a:gd name="T102" fmla="*/ 2147483647 w 486"/>
              <a:gd name="T103" fmla="*/ 2147483647 h 151"/>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486"/>
              <a:gd name="T157" fmla="*/ 0 h 151"/>
              <a:gd name="T158" fmla="*/ 486 w 486"/>
              <a:gd name="T159" fmla="*/ 151 h 151"/>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486" h="151">
                <a:moveTo>
                  <a:pt x="253" y="5"/>
                </a:moveTo>
                <a:lnTo>
                  <a:pt x="248" y="8"/>
                </a:lnTo>
                <a:lnTo>
                  <a:pt x="244" y="11"/>
                </a:lnTo>
                <a:lnTo>
                  <a:pt x="239" y="13"/>
                </a:lnTo>
                <a:lnTo>
                  <a:pt x="233" y="16"/>
                </a:lnTo>
                <a:lnTo>
                  <a:pt x="229" y="18"/>
                </a:lnTo>
                <a:lnTo>
                  <a:pt x="224" y="19"/>
                </a:lnTo>
                <a:lnTo>
                  <a:pt x="219" y="19"/>
                </a:lnTo>
                <a:lnTo>
                  <a:pt x="214" y="19"/>
                </a:lnTo>
                <a:lnTo>
                  <a:pt x="207" y="19"/>
                </a:lnTo>
                <a:lnTo>
                  <a:pt x="199" y="19"/>
                </a:lnTo>
                <a:lnTo>
                  <a:pt x="190" y="18"/>
                </a:lnTo>
                <a:lnTo>
                  <a:pt x="183" y="16"/>
                </a:lnTo>
                <a:lnTo>
                  <a:pt x="174" y="16"/>
                </a:lnTo>
                <a:lnTo>
                  <a:pt x="167" y="15"/>
                </a:lnTo>
                <a:lnTo>
                  <a:pt x="159" y="15"/>
                </a:lnTo>
                <a:lnTo>
                  <a:pt x="151" y="13"/>
                </a:lnTo>
                <a:lnTo>
                  <a:pt x="149" y="15"/>
                </a:lnTo>
                <a:lnTo>
                  <a:pt x="148" y="15"/>
                </a:lnTo>
                <a:lnTo>
                  <a:pt x="145" y="15"/>
                </a:lnTo>
                <a:lnTo>
                  <a:pt x="143" y="16"/>
                </a:lnTo>
                <a:lnTo>
                  <a:pt x="142" y="18"/>
                </a:lnTo>
                <a:lnTo>
                  <a:pt x="139" y="18"/>
                </a:lnTo>
                <a:lnTo>
                  <a:pt x="137" y="19"/>
                </a:lnTo>
                <a:lnTo>
                  <a:pt x="134" y="21"/>
                </a:lnTo>
                <a:lnTo>
                  <a:pt x="128" y="22"/>
                </a:lnTo>
                <a:lnTo>
                  <a:pt x="122" y="22"/>
                </a:lnTo>
                <a:lnTo>
                  <a:pt x="117" y="21"/>
                </a:lnTo>
                <a:lnTo>
                  <a:pt x="111" y="19"/>
                </a:lnTo>
                <a:lnTo>
                  <a:pt x="105" y="16"/>
                </a:lnTo>
                <a:lnTo>
                  <a:pt x="99" y="15"/>
                </a:lnTo>
                <a:lnTo>
                  <a:pt x="91" y="13"/>
                </a:lnTo>
                <a:lnTo>
                  <a:pt x="85" y="13"/>
                </a:lnTo>
                <a:lnTo>
                  <a:pt x="81" y="15"/>
                </a:lnTo>
                <a:lnTo>
                  <a:pt x="77" y="16"/>
                </a:lnTo>
                <a:lnTo>
                  <a:pt x="72" y="19"/>
                </a:lnTo>
                <a:lnTo>
                  <a:pt x="69" y="22"/>
                </a:lnTo>
                <a:lnTo>
                  <a:pt x="65" y="24"/>
                </a:lnTo>
                <a:lnTo>
                  <a:pt x="60" y="25"/>
                </a:lnTo>
                <a:lnTo>
                  <a:pt x="56" y="27"/>
                </a:lnTo>
                <a:lnTo>
                  <a:pt x="51" y="25"/>
                </a:lnTo>
                <a:lnTo>
                  <a:pt x="48" y="24"/>
                </a:lnTo>
                <a:lnTo>
                  <a:pt x="44" y="24"/>
                </a:lnTo>
                <a:lnTo>
                  <a:pt x="41" y="22"/>
                </a:lnTo>
                <a:lnTo>
                  <a:pt x="37" y="22"/>
                </a:lnTo>
                <a:lnTo>
                  <a:pt x="34" y="21"/>
                </a:lnTo>
                <a:lnTo>
                  <a:pt x="31" y="21"/>
                </a:lnTo>
                <a:lnTo>
                  <a:pt x="26" y="21"/>
                </a:lnTo>
                <a:lnTo>
                  <a:pt x="23" y="21"/>
                </a:lnTo>
                <a:lnTo>
                  <a:pt x="19" y="21"/>
                </a:lnTo>
                <a:lnTo>
                  <a:pt x="14" y="22"/>
                </a:lnTo>
                <a:lnTo>
                  <a:pt x="10" y="22"/>
                </a:lnTo>
                <a:lnTo>
                  <a:pt x="7" y="25"/>
                </a:lnTo>
                <a:lnTo>
                  <a:pt x="4" y="27"/>
                </a:lnTo>
                <a:lnTo>
                  <a:pt x="1" y="31"/>
                </a:lnTo>
                <a:lnTo>
                  <a:pt x="0" y="36"/>
                </a:lnTo>
                <a:lnTo>
                  <a:pt x="0" y="40"/>
                </a:lnTo>
                <a:lnTo>
                  <a:pt x="1" y="46"/>
                </a:lnTo>
                <a:lnTo>
                  <a:pt x="3" y="52"/>
                </a:lnTo>
                <a:lnTo>
                  <a:pt x="4" y="56"/>
                </a:lnTo>
                <a:lnTo>
                  <a:pt x="7" y="61"/>
                </a:lnTo>
                <a:lnTo>
                  <a:pt x="11" y="65"/>
                </a:lnTo>
                <a:lnTo>
                  <a:pt x="14" y="70"/>
                </a:lnTo>
                <a:lnTo>
                  <a:pt x="19" y="73"/>
                </a:lnTo>
                <a:lnTo>
                  <a:pt x="25" y="76"/>
                </a:lnTo>
                <a:lnTo>
                  <a:pt x="29" y="77"/>
                </a:lnTo>
                <a:lnTo>
                  <a:pt x="35" y="77"/>
                </a:lnTo>
                <a:lnTo>
                  <a:pt x="40" y="77"/>
                </a:lnTo>
                <a:lnTo>
                  <a:pt x="44" y="76"/>
                </a:lnTo>
                <a:lnTo>
                  <a:pt x="48" y="74"/>
                </a:lnTo>
                <a:lnTo>
                  <a:pt x="53" y="73"/>
                </a:lnTo>
                <a:lnTo>
                  <a:pt x="57" y="73"/>
                </a:lnTo>
                <a:lnTo>
                  <a:pt x="62" y="74"/>
                </a:lnTo>
                <a:lnTo>
                  <a:pt x="68" y="77"/>
                </a:lnTo>
                <a:lnTo>
                  <a:pt x="74" y="80"/>
                </a:lnTo>
                <a:lnTo>
                  <a:pt x="81" y="83"/>
                </a:lnTo>
                <a:lnTo>
                  <a:pt x="87" y="86"/>
                </a:lnTo>
                <a:lnTo>
                  <a:pt x="93" y="89"/>
                </a:lnTo>
                <a:lnTo>
                  <a:pt x="100" y="90"/>
                </a:lnTo>
                <a:lnTo>
                  <a:pt x="106" y="93"/>
                </a:lnTo>
                <a:lnTo>
                  <a:pt x="112" y="95"/>
                </a:lnTo>
                <a:lnTo>
                  <a:pt x="115" y="95"/>
                </a:lnTo>
                <a:lnTo>
                  <a:pt x="118" y="95"/>
                </a:lnTo>
                <a:lnTo>
                  <a:pt x="121" y="93"/>
                </a:lnTo>
                <a:lnTo>
                  <a:pt x="125" y="92"/>
                </a:lnTo>
                <a:lnTo>
                  <a:pt x="128" y="89"/>
                </a:lnTo>
                <a:lnTo>
                  <a:pt x="131" y="89"/>
                </a:lnTo>
                <a:lnTo>
                  <a:pt x="134" y="89"/>
                </a:lnTo>
                <a:lnTo>
                  <a:pt x="137" y="89"/>
                </a:lnTo>
                <a:lnTo>
                  <a:pt x="142" y="92"/>
                </a:lnTo>
                <a:lnTo>
                  <a:pt x="146" y="95"/>
                </a:lnTo>
                <a:lnTo>
                  <a:pt x="151" y="98"/>
                </a:lnTo>
                <a:lnTo>
                  <a:pt x="155" y="101"/>
                </a:lnTo>
                <a:lnTo>
                  <a:pt x="159" y="104"/>
                </a:lnTo>
                <a:lnTo>
                  <a:pt x="164" y="108"/>
                </a:lnTo>
                <a:lnTo>
                  <a:pt x="170" y="111"/>
                </a:lnTo>
                <a:lnTo>
                  <a:pt x="174" y="116"/>
                </a:lnTo>
                <a:lnTo>
                  <a:pt x="180" y="122"/>
                </a:lnTo>
                <a:lnTo>
                  <a:pt x="186" y="128"/>
                </a:lnTo>
                <a:lnTo>
                  <a:pt x="190" y="133"/>
                </a:lnTo>
                <a:lnTo>
                  <a:pt x="196" y="139"/>
                </a:lnTo>
                <a:lnTo>
                  <a:pt x="202" y="145"/>
                </a:lnTo>
                <a:lnTo>
                  <a:pt x="208" y="148"/>
                </a:lnTo>
                <a:lnTo>
                  <a:pt x="216" y="150"/>
                </a:lnTo>
                <a:lnTo>
                  <a:pt x="223" y="148"/>
                </a:lnTo>
                <a:lnTo>
                  <a:pt x="227" y="147"/>
                </a:lnTo>
                <a:lnTo>
                  <a:pt x="230" y="145"/>
                </a:lnTo>
                <a:lnTo>
                  <a:pt x="235" y="144"/>
                </a:lnTo>
                <a:lnTo>
                  <a:pt x="238" y="144"/>
                </a:lnTo>
                <a:lnTo>
                  <a:pt x="241" y="142"/>
                </a:lnTo>
                <a:lnTo>
                  <a:pt x="244" y="142"/>
                </a:lnTo>
                <a:lnTo>
                  <a:pt x="247" y="141"/>
                </a:lnTo>
                <a:lnTo>
                  <a:pt x="250" y="141"/>
                </a:lnTo>
                <a:lnTo>
                  <a:pt x="254" y="138"/>
                </a:lnTo>
                <a:lnTo>
                  <a:pt x="257" y="135"/>
                </a:lnTo>
                <a:lnTo>
                  <a:pt x="259" y="132"/>
                </a:lnTo>
                <a:lnTo>
                  <a:pt x="261" y="129"/>
                </a:lnTo>
                <a:lnTo>
                  <a:pt x="264" y="125"/>
                </a:lnTo>
                <a:lnTo>
                  <a:pt x="267" y="122"/>
                </a:lnTo>
                <a:lnTo>
                  <a:pt x="269" y="117"/>
                </a:lnTo>
                <a:lnTo>
                  <a:pt x="272" y="114"/>
                </a:lnTo>
                <a:lnTo>
                  <a:pt x="276" y="111"/>
                </a:lnTo>
                <a:lnTo>
                  <a:pt x="279" y="110"/>
                </a:lnTo>
                <a:lnTo>
                  <a:pt x="284" y="111"/>
                </a:lnTo>
                <a:lnTo>
                  <a:pt x="288" y="113"/>
                </a:lnTo>
                <a:lnTo>
                  <a:pt x="293" y="114"/>
                </a:lnTo>
                <a:lnTo>
                  <a:pt x="297" y="117"/>
                </a:lnTo>
                <a:lnTo>
                  <a:pt x="301" y="119"/>
                </a:lnTo>
                <a:lnTo>
                  <a:pt x="307" y="119"/>
                </a:lnTo>
                <a:lnTo>
                  <a:pt x="313" y="117"/>
                </a:lnTo>
                <a:lnTo>
                  <a:pt x="319" y="116"/>
                </a:lnTo>
                <a:lnTo>
                  <a:pt x="325" y="114"/>
                </a:lnTo>
                <a:lnTo>
                  <a:pt x="332" y="111"/>
                </a:lnTo>
                <a:lnTo>
                  <a:pt x="338" y="110"/>
                </a:lnTo>
                <a:lnTo>
                  <a:pt x="346" y="108"/>
                </a:lnTo>
                <a:lnTo>
                  <a:pt x="353" y="108"/>
                </a:lnTo>
                <a:lnTo>
                  <a:pt x="361" y="108"/>
                </a:lnTo>
                <a:lnTo>
                  <a:pt x="369" y="110"/>
                </a:lnTo>
                <a:lnTo>
                  <a:pt x="377" y="114"/>
                </a:lnTo>
                <a:lnTo>
                  <a:pt x="381" y="119"/>
                </a:lnTo>
                <a:lnTo>
                  <a:pt x="387" y="126"/>
                </a:lnTo>
                <a:lnTo>
                  <a:pt x="392" y="133"/>
                </a:lnTo>
                <a:lnTo>
                  <a:pt x="398" y="139"/>
                </a:lnTo>
                <a:lnTo>
                  <a:pt x="403" y="147"/>
                </a:lnTo>
                <a:lnTo>
                  <a:pt x="412" y="151"/>
                </a:lnTo>
                <a:lnTo>
                  <a:pt x="415" y="151"/>
                </a:lnTo>
                <a:lnTo>
                  <a:pt x="418" y="150"/>
                </a:lnTo>
                <a:lnTo>
                  <a:pt x="423" y="147"/>
                </a:lnTo>
                <a:lnTo>
                  <a:pt x="427" y="144"/>
                </a:lnTo>
                <a:lnTo>
                  <a:pt x="433" y="139"/>
                </a:lnTo>
                <a:lnTo>
                  <a:pt x="437" y="136"/>
                </a:lnTo>
                <a:lnTo>
                  <a:pt x="440" y="132"/>
                </a:lnTo>
                <a:lnTo>
                  <a:pt x="443" y="129"/>
                </a:lnTo>
                <a:lnTo>
                  <a:pt x="446" y="126"/>
                </a:lnTo>
                <a:lnTo>
                  <a:pt x="449" y="120"/>
                </a:lnTo>
                <a:lnTo>
                  <a:pt x="454" y="114"/>
                </a:lnTo>
                <a:lnTo>
                  <a:pt x="458" y="107"/>
                </a:lnTo>
                <a:lnTo>
                  <a:pt x="463" y="99"/>
                </a:lnTo>
                <a:lnTo>
                  <a:pt x="466" y="92"/>
                </a:lnTo>
                <a:lnTo>
                  <a:pt x="469" y="88"/>
                </a:lnTo>
                <a:lnTo>
                  <a:pt x="470" y="83"/>
                </a:lnTo>
                <a:lnTo>
                  <a:pt x="470" y="80"/>
                </a:lnTo>
                <a:lnTo>
                  <a:pt x="470" y="76"/>
                </a:lnTo>
                <a:lnTo>
                  <a:pt x="470" y="71"/>
                </a:lnTo>
                <a:lnTo>
                  <a:pt x="472" y="68"/>
                </a:lnTo>
                <a:lnTo>
                  <a:pt x="472" y="64"/>
                </a:lnTo>
                <a:lnTo>
                  <a:pt x="472" y="61"/>
                </a:lnTo>
                <a:lnTo>
                  <a:pt x="473" y="58"/>
                </a:lnTo>
                <a:lnTo>
                  <a:pt x="474" y="55"/>
                </a:lnTo>
                <a:lnTo>
                  <a:pt x="476" y="52"/>
                </a:lnTo>
                <a:lnTo>
                  <a:pt x="480" y="48"/>
                </a:lnTo>
                <a:lnTo>
                  <a:pt x="483" y="45"/>
                </a:lnTo>
                <a:lnTo>
                  <a:pt x="485" y="40"/>
                </a:lnTo>
                <a:lnTo>
                  <a:pt x="486" y="34"/>
                </a:lnTo>
                <a:lnTo>
                  <a:pt x="485" y="28"/>
                </a:lnTo>
                <a:lnTo>
                  <a:pt x="480" y="22"/>
                </a:lnTo>
                <a:lnTo>
                  <a:pt x="472" y="13"/>
                </a:lnTo>
                <a:lnTo>
                  <a:pt x="466" y="11"/>
                </a:lnTo>
                <a:lnTo>
                  <a:pt x="460" y="8"/>
                </a:lnTo>
                <a:lnTo>
                  <a:pt x="452" y="6"/>
                </a:lnTo>
                <a:lnTo>
                  <a:pt x="445" y="5"/>
                </a:lnTo>
                <a:lnTo>
                  <a:pt x="437" y="5"/>
                </a:lnTo>
                <a:lnTo>
                  <a:pt x="430" y="5"/>
                </a:lnTo>
                <a:lnTo>
                  <a:pt x="421" y="6"/>
                </a:lnTo>
                <a:lnTo>
                  <a:pt x="415" y="6"/>
                </a:lnTo>
                <a:lnTo>
                  <a:pt x="402" y="8"/>
                </a:lnTo>
                <a:lnTo>
                  <a:pt x="390" y="6"/>
                </a:lnTo>
                <a:lnTo>
                  <a:pt x="378" y="5"/>
                </a:lnTo>
                <a:lnTo>
                  <a:pt x="366" y="3"/>
                </a:lnTo>
                <a:lnTo>
                  <a:pt x="355" y="2"/>
                </a:lnTo>
                <a:lnTo>
                  <a:pt x="343" y="2"/>
                </a:lnTo>
                <a:lnTo>
                  <a:pt x="331" y="2"/>
                </a:lnTo>
                <a:lnTo>
                  <a:pt x="319" y="5"/>
                </a:lnTo>
                <a:lnTo>
                  <a:pt x="313" y="5"/>
                </a:lnTo>
                <a:lnTo>
                  <a:pt x="306" y="6"/>
                </a:lnTo>
                <a:lnTo>
                  <a:pt x="300" y="5"/>
                </a:lnTo>
                <a:lnTo>
                  <a:pt x="293" y="5"/>
                </a:lnTo>
                <a:lnTo>
                  <a:pt x="285" y="3"/>
                </a:lnTo>
                <a:lnTo>
                  <a:pt x="279" y="2"/>
                </a:lnTo>
                <a:lnTo>
                  <a:pt x="272" y="0"/>
                </a:lnTo>
                <a:lnTo>
                  <a:pt x="264" y="0"/>
                </a:lnTo>
                <a:lnTo>
                  <a:pt x="263" y="0"/>
                </a:lnTo>
                <a:lnTo>
                  <a:pt x="261" y="0"/>
                </a:lnTo>
                <a:lnTo>
                  <a:pt x="260" y="0"/>
                </a:lnTo>
                <a:lnTo>
                  <a:pt x="259" y="0"/>
                </a:lnTo>
                <a:lnTo>
                  <a:pt x="257" y="2"/>
                </a:lnTo>
                <a:lnTo>
                  <a:pt x="256" y="2"/>
                </a:lnTo>
                <a:lnTo>
                  <a:pt x="254" y="3"/>
                </a:lnTo>
                <a:lnTo>
                  <a:pt x="253" y="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37" name="Freeform 88"/>
          <p:cNvSpPr>
            <a:spLocks/>
          </p:cNvSpPr>
          <p:nvPr/>
        </p:nvSpPr>
        <p:spPr bwMode="auto">
          <a:xfrm>
            <a:off x="6276975" y="4083050"/>
            <a:ext cx="69850" cy="68263"/>
          </a:xfrm>
          <a:custGeom>
            <a:avLst/>
            <a:gdLst>
              <a:gd name="T0" fmla="*/ 0 w 50"/>
              <a:gd name="T1" fmla="*/ 2147483647 h 43"/>
              <a:gd name="T2" fmla="*/ 2147483647 w 50"/>
              <a:gd name="T3" fmla="*/ 2147483647 h 43"/>
              <a:gd name="T4" fmla="*/ 2147483647 w 50"/>
              <a:gd name="T5" fmla="*/ 2147483647 h 43"/>
              <a:gd name="T6" fmla="*/ 2147483647 w 50"/>
              <a:gd name="T7" fmla="*/ 2147483647 h 43"/>
              <a:gd name="T8" fmla="*/ 2147483647 w 50"/>
              <a:gd name="T9" fmla="*/ 2147483647 h 43"/>
              <a:gd name="T10" fmla="*/ 2147483647 w 50"/>
              <a:gd name="T11" fmla="*/ 2147483647 h 43"/>
              <a:gd name="T12" fmla="*/ 2147483647 w 50"/>
              <a:gd name="T13" fmla="*/ 2147483647 h 43"/>
              <a:gd name="T14" fmla="*/ 2147483647 w 50"/>
              <a:gd name="T15" fmla="*/ 2147483647 h 43"/>
              <a:gd name="T16" fmla="*/ 2147483647 w 50"/>
              <a:gd name="T17" fmla="*/ 2147483647 h 43"/>
              <a:gd name="T18" fmla="*/ 2147483647 w 50"/>
              <a:gd name="T19" fmla="*/ 2147483647 h 43"/>
              <a:gd name="T20" fmla="*/ 2147483647 w 50"/>
              <a:gd name="T21" fmla="*/ 2147483647 h 43"/>
              <a:gd name="T22" fmla="*/ 2147483647 w 50"/>
              <a:gd name="T23" fmla="*/ 2147483647 h 43"/>
              <a:gd name="T24" fmla="*/ 2147483647 w 50"/>
              <a:gd name="T25" fmla="*/ 2147483647 h 43"/>
              <a:gd name="T26" fmla="*/ 2147483647 w 50"/>
              <a:gd name="T27" fmla="*/ 2147483647 h 43"/>
              <a:gd name="T28" fmla="*/ 2147483647 w 50"/>
              <a:gd name="T29" fmla="*/ 2147483647 h 43"/>
              <a:gd name="T30" fmla="*/ 2147483647 w 50"/>
              <a:gd name="T31" fmla="*/ 2147483647 h 43"/>
              <a:gd name="T32" fmla="*/ 2147483647 w 50"/>
              <a:gd name="T33" fmla="*/ 2147483647 h 43"/>
              <a:gd name="T34" fmla="*/ 2147483647 w 50"/>
              <a:gd name="T35" fmla="*/ 2147483647 h 43"/>
              <a:gd name="T36" fmla="*/ 2147483647 w 50"/>
              <a:gd name="T37" fmla="*/ 2147483647 h 43"/>
              <a:gd name="T38" fmla="*/ 2147483647 w 50"/>
              <a:gd name="T39" fmla="*/ 2147483647 h 43"/>
              <a:gd name="T40" fmla="*/ 2147483647 w 50"/>
              <a:gd name="T41" fmla="*/ 2147483647 h 43"/>
              <a:gd name="T42" fmla="*/ 2147483647 w 50"/>
              <a:gd name="T43" fmla="*/ 2147483647 h 43"/>
              <a:gd name="T44" fmla="*/ 2147483647 w 50"/>
              <a:gd name="T45" fmla="*/ 2147483647 h 43"/>
              <a:gd name="T46" fmla="*/ 2147483647 w 50"/>
              <a:gd name="T47" fmla="*/ 2147483647 h 43"/>
              <a:gd name="T48" fmla="*/ 2147483647 w 50"/>
              <a:gd name="T49" fmla="*/ 2147483647 h 43"/>
              <a:gd name="T50" fmla="*/ 2147483647 w 50"/>
              <a:gd name="T51" fmla="*/ 2147483647 h 43"/>
              <a:gd name="T52" fmla="*/ 2147483647 w 50"/>
              <a:gd name="T53" fmla="*/ 2147483647 h 43"/>
              <a:gd name="T54" fmla="*/ 2147483647 w 50"/>
              <a:gd name="T55" fmla="*/ 2147483647 h 43"/>
              <a:gd name="T56" fmla="*/ 2147483647 w 50"/>
              <a:gd name="T57" fmla="*/ 2147483647 h 43"/>
              <a:gd name="T58" fmla="*/ 2147483647 w 50"/>
              <a:gd name="T59" fmla="*/ 2147483647 h 43"/>
              <a:gd name="T60" fmla="*/ 2147483647 w 50"/>
              <a:gd name="T61" fmla="*/ 2147483647 h 43"/>
              <a:gd name="T62" fmla="*/ 2147483647 w 50"/>
              <a:gd name="T63" fmla="*/ 2147483647 h 43"/>
              <a:gd name="T64" fmla="*/ 2147483647 w 50"/>
              <a:gd name="T65" fmla="*/ 2147483647 h 43"/>
              <a:gd name="T66" fmla="*/ 2147483647 w 50"/>
              <a:gd name="T67" fmla="*/ 2147483647 h 43"/>
              <a:gd name="T68" fmla="*/ 2147483647 w 50"/>
              <a:gd name="T69" fmla="*/ 2147483647 h 43"/>
              <a:gd name="T70" fmla="*/ 2147483647 w 50"/>
              <a:gd name="T71" fmla="*/ 0 h 43"/>
              <a:gd name="T72" fmla="*/ 2147483647 w 50"/>
              <a:gd name="T73" fmla="*/ 0 h 43"/>
              <a:gd name="T74" fmla="*/ 2147483647 w 50"/>
              <a:gd name="T75" fmla="*/ 0 h 43"/>
              <a:gd name="T76" fmla="*/ 2147483647 w 50"/>
              <a:gd name="T77" fmla="*/ 2147483647 h 43"/>
              <a:gd name="T78" fmla="*/ 0 w 50"/>
              <a:gd name="T79" fmla="*/ 2147483647 h 43"/>
              <a:gd name="T80" fmla="*/ 0 w 50"/>
              <a:gd name="T81" fmla="*/ 2147483647 h 43"/>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0"/>
              <a:gd name="T124" fmla="*/ 0 h 43"/>
              <a:gd name="T125" fmla="*/ 50 w 50"/>
              <a:gd name="T126" fmla="*/ 43 h 43"/>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0" h="43">
                <a:moveTo>
                  <a:pt x="0" y="14"/>
                </a:moveTo>
                <a:lnTo>
                  <a:pt x="1" y="17"/>
                </a:lnTo>
                <a:lnTo>
                  <a:pt x="1" y="20"/>
                </a:lnTo>
                <a:lnTo>
                  <a:pt x="3" y="22"/>
                </a:lnTo>
                <a:lnTo>
                  <a:pt x="4" y="25"/>
                </a:lnTo>
                <a:lnTo>
                  <a:pt x="6" y="28"/>
                </a:lnTo>
                <a:lnTo>
                  <a:pt x="7" y="31"/>
                </a:lnTo>
                <a:lnTo>
                  <a:pt x="9" y="34"/>
                </a:lnTo>
                <a:lnTo>
                  <a:pt x="12" y="36"/>
                </a:lnTo>
                <a:lnTo>
                  <a:pt x="15" y="39"/>
                </a:lnTo>
                <a:lnTo>
                  <a:pt x="19" y="40"/>
                </a:lnTo>
                <a:lnTo>
                  <a:pt x="22" y="42"/>
                </a:lnTo>
                <a:lnTo>
                  <a:pt x="27" y="43"/>
                </a:lnTo>
                <a:lnTo>
                  <a:pt x="31" y="43"/>
                </a:lnTo>
                <a:lnTo>
                  <a:pt x="36" y="43"/>
                </a:lnTo>
                <a:lnTo>
                  <a:pt x="40" y="42"/>
                </a:lnTo>
                <a:lnTo>
                  <a:pt x="44" y="39"/>
                </a:lnTo>
                <a:lnTo>
                  <a:pt x="46" y="36"/>
                </a:lnTo>
                <a:lnTo>
                  <a:pt x="47" y="34"/>
                </a:lnTo>
                <a:lnTo>
                  <a:pt x="47" y="31"/>
                </a:lnTo>
                <a:lnTo>
                  <a:pt x="49" y="30"/>
                </a:lnTo>
                <a:lnTo>
                  <a:pt x="49" y="27"/>
                </a:lnTo>
                <a:lnTo>
                  <a:pt x="50" y="24"/>
                </a:lnTo>
                <a:lnTo>
                  <a:pt x="49" y="21"/>
                </a:lnTo>
                <a:lnTo>
                  <a:pt x="49" y="18"/>
                </a:lnTo>
                <a:lnTo>
                  <a:pt x="47" y="17"/>
                </a:lnTo>
                <a:lnTo>
                  <a:pt x="46" y="15"/>
                </a:lnTo>
                <a:lnTo>
                  <a:pt x="44" y="14"/>
                </a:lnTo>
                <a:lnTo>
                  <a:pt x="43" y="12"/>
                </a:lnTo>
                <a:lnTo>
                  <a:pt x="43" y="11"/>
                </a:lnTo>
                <a:lnTo>
                  <a:pt x="41" y="9"/>
                </a:lnTo>
                <a:lnTo>
                  <a:pt x="38" y="9"/>
                </a:lnTo>
                <a:lnTo>
                  <a:pt x="37" y="8"/>
                </a:lnTo>
                <a:lnTo>
                  <a:pt x="33" y="5"/>
                </a:lnTo>
                <a:lnTo>
                  <a:pt x="25" y="2"/>
                </a:lnTo>
                <a:lnTo>
                  <a:pt x="19" y="0"/>
                </a:lnTo>
                <a:lnTo>
                  <a:pt x="13" y="0"/>
                </a:lnTo>
                <a:lnTo>
                  <a:pt x="7" y="0"/>
                </a:lnTo>
                <a:lnTo>
                  <a:pt x="3" y="3"/>
                </a:lnTo>
                <a:lnTo>
                  <a:pt x="0" y="8"/>
                </a:lnTo>
                <a:lnTo>
                  <a:pt x="0" y="14"/>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38" name="Freeform 89"/>
          <p:cNvSpPr>
            <a:spLocks/>
          </p:cNvSpPr>
          <p:nvPr/>
        </p:nvSpPr>
        <p:spPr bwMode="auto">
          <a:xfrm>
            <a:off x="6276975" y="4083050"/>
            <a:ext cx="69850" cy="68263"/>
          </a:xfrm>
          <a:custGeom>
            <a:avLst/>
            <a:gdLst>
              <a:gd name="T0" fmla="*/ 0 w 50"/>
              <a:gd name="T1" fmla="*/ 2147483647 h 43"/>
              <a:gd name="T2" fmla="*/ 2147483647 w 50"/>
              <a:gd name="T3" fmla="*/ 2147483647 h 43"/>
              <a:gd name="T4" fmla="*/ 2147483647 w 50"/>
              <a:gd name="T5" fmla="*/ 2147483647 h 43"/>
              <a:gd name="T6" fmla="*/ 2147483647 w 50"/>
              <a:gd name="T7" fmla="*/ 2147483647 h 43"/>
              <a:gd name="T8" fmla="*/ 2147483647 w 50"/>
              <a:gd name="T9" fmla="*/ 2147483647 h 43"/>
              <a:gd name="T10" fmla="*/ 2147483647 w 50"/>
              <a:gd name="T11" fmla="*/ 2147483647 h 43"/>
              <a:gd name="T12" fmla="*/ 2147483647 w 50"/>
              <a:gd name="T13" fmla="*/ 2147483647 h 43"/>
              <a:gd name="T14" fmla="*/ 2147483647 w 50"/>
              <a:gd name="T15" fmla="*/ 2147483647 h 43"/>
              <a:gd name="T16" fmla="*/ 2147483647 w 50"/>
              <a:gd name="T17" fmla="*/ 2147483647 h 43"/>
              <a:gd name="T18" fmla="*/ 2147483647 w 50"/>
              <a:gd name="T19" fmla="*/ 2147483647 h 43"/>
              <a:gd name="T20" fmla="*/ 2147483647 w 50"/>
              <a:gd name="T21" fmla="*/ 2147483647 h 43"/>
              <a:gd name="T22" fmla="*/ 2147483647 w 50"/>
              <a:gd name="T23" fmla="*/ 2147483647 h 43"/>
              <a:gd name="T24" fmla="*/ 2147483647 w 50"/>
              <a:gd name="T25" fmla="*/ 2147483647 h 43"/>
              <a:gd name="T26" fmla="*/ 2147483647 w 50"/>
              <a:gd name="T27" fmla="*/ 2147483647 h 43"/>
              <a:gd name="T28" fmla="*/ 2147483647 w 50"/>
              <a:gd name="T29" fmla="*/ 2147483647 h 43"/>
              <a:gd name="T30" fmla="*/ 2147483647 w 50"/>
              <a:gd name="T31" fmla="*/ 2147483647 h 43"/>
              <a:gd name="T32" fmla="*/ 2147483647 w 50"/>
              <a:gd name="T33" fmla="*/ 2147483647 h 43"/>
              <a:gd name="T34" fmla="*/ 2147483647 w 50"/>
              <a:gd name="T35" fmla="*/ 2147483647 h 43"/>
              <a:gd name="T36" fmla="*/ 2147483647 w 50"/>
              <a:gd name="T37" fmla="*/ 2147483647 h 43"/>
              <a:gd name="T38" fmla="*/ 2147483647 w 50"/>
              <a:gd name="T39" fmla="*/ 2147483647 h 43"/>
              <a:gd name="T40" fmla="*/ 2147483647 w 50"/>
              <a:gd name="T41" fmla="*/ 2147483647 h 43"/>
              <a:gd name="T42" fmla="*/ 2147483647 w 50"/>
              <a:gd name="T43" fmla="*/ 2147483647 h 43"/>
              <a:gd name="T44" fmla="*/ 2147483647 w 50"/>
              <a:gd name="T45" fmla="*/ 2147483647 h 43"/>
              <a:gd name="T46" fmla="*/ 2147483647 w 50"/>
              <a:gd name="T47" fmla="*/ 2147483647 h 43"/>
              <a:gd name="T48" fmla="*/ 2147483647 w 50"/>
              <a:gd name="T49" fmla="*/ 2147483647 h 43"/>
              <a:gd name="T50" fmla="*/ 2147483647 w 50"/>
              <a:gd name="T51" fmla="*/ 2147483647 h 43"/>
              <a:gd name="T52" fmla="*/ 2147483647 w 50"/>
              <a:gd name="T53" fmla="*/ 2147483647 h 43"/>
              <a:gd name="T54" fmla="*/ 2147483647 w 50"/>
              <a:gd name="T55" fmla="*/ 2147483647 h 43"/>
              <a:gd name="T56" fmla="*/ 2147483647 w 50"/>
              <a:gd name="T57" fmla="*/ 2147483647 h 43"/>
              <a:gd name="T58" fmla="*/ 2147483647 w 50"/>
              <a:gd name="T59" fmla="*/ 2147483647 h 43"/>
              <a:gd name="T60" fmla="*/ 2147483647 w 50"/>
              <a:gd name="T61" fmla="*/ 2147483647 h 43"/>
              <a:gd name="T62" fmla="*/ 2147483647 w 50"/>
              <a:gd name="T63" fmla="*/ 2147483647 h 43"/>
              <a:gd name="T64" fmla="*/ 2147483647 w 50"/>
              <a:gd name="T65" fmla="*/ 2147483647 h 43"/>
              <a:gd name="T66" fmla="*/ 2147483647 w 50"/>
              <a:gd name="T67" fmla="*/ 2147483647 h 43"/>
              <a:gd name="T68" fmla="*/ 2147483647 w 50"/>
              <a:gd name="T69" fmla="*/ 2147483647 h 43"/>
              <a:gd name="T70" fmla="*/ 2147483647 w 50"/>
              <a:gd name="T71" fmla="*/ 0 h 43"/>
              <a:gd name="T72" fmla="*/ 2147483647 w 50"/>
              <a:gd name="T73" fmla="*/ 0 h 43"/>
              <a:gd name="T74" fmla="*/ 2147483647 w 50"/>
              <a:gd name="T75" fmla="*/ 0 h 43"/>
              <a:gd name="T76" fmla="*/ 2147483647 w 50"/>
              <a:gd name="T77" fmla="*/ 2147483647 h 43"/>
              <a:gd name="T78" fmla="*/ 0 w 50"/>
              <a:gd name="T79" fmla="*/ 2147483647 h 43"/>
              <a:gd name="T80" fmla="*/ 0 w 50"/>
              <a:gd name="T81" fmla="*/ 2147483647 h 43"/>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0"/>
              <a:gd name="T124" fmla="*/ 0 h 43"/>
              <a:gd name="T125" fmla="*/ 50 w 50"/>
              <a:gd name="T126" fmla="*/ 43 h 43"/>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0" h="43">
                <a:moveTo>
                  <a:pt x="0" y="14"/>
                </a:moveTo>
                <a:lnTo>
                  <a:pt x="1" y="17"/>
                </a:lnTo>
                <a:lnTo>
                  <a:pt x="1" y="20"/>
                </a:lnTo>
                <a:lnTo>
                  <a:pt x="3" y="22"/>
                </a:lnTo>
                <a:lnTo>
                  <a:pt x="4" y="25"/>
                </a:lnTo>
                <a:lnTo>
                  <a:pt x="6" y="28"/>
                </a:lnTo>
                <a:lnTo>
                  <a:pt x="7" y="31"/>
                </a:lnTo>
                <a:lnTo>
                  <a:pt x="9" y="34"/>
                </a:lnTo>
                <a:lnTo>
                  <a:pt x="12" y="36"/>
                </a:lnTo>
                <a:lnTo>
                  <a:pt x="15" y="39"/>
                </a:lnTo>
                <a:lnTo>
                  <a:pt x="19" y="40"/>
                </a:lnTo>
                <a:lnTo>
                  <a:pt x="22" y="42"/>
                </a:lnTo>
                <a:lnTo>
                  <a:pt x="27" y="43"/>
                </a:lnTo>
                <a:lnTo>
                  <a:pt x="31" y="43"/>
                </a:lnTo>
                <a:lnTo>
                  <a:pt x="36" y="43"/>
                </a:lnTo>
                <a:lnTo>
                  <a:pt x="40" y="42"/>
                </a:lnTo>
                <a:lnTo>
                  <a:pt x="44" y="39"/>
                </a:lnTo>
                <a:lnTo>
                  <a:pt x="46" y="36"/>
                </a:lnTo>
                <a:lnTo>
                  <a:pt x="47" y="34"/>
                </a:lnTo>
                <a:lnTo>
                  <a:pt x="47" y="31"/>
                </a:lnTo>
                <a:lnTo>
                  <a:pt x="49" y="30"/>
                </a:lnTo>
                <a:lnTo>
                  <a:pt x="49" y="27"/>
                </a:lnTo>
                <a:lnTo>
                  <a:pt x="50" y="24"/>
                </a:lnTo>
                <a:lnTo>
                  <a:pt x="49" y="21"/>
                </a:lnTo>
                <a:lnTo>
                  <a:pt x="49" y="18"/>
                </a:lnTo>
                <a:lnTo>
                  <a:pt x="47" y="17"/>
                </a:lnTo>
                <a:lnTo>
                  <a:pt x="46" y="15"/>
                </a:lnTo>
                <a:lnTo>
                  <a:pt x="44" y="14"/>
                </a:lnTo>
                <a:lnTo>
                  <a:pt x="43" y="12"/>
                </a:lnTo>
                <a:lnTo>
                  <a:pt x="43" y="11"/>
                </a:lnTo>
                <a:lnTo>
                  <a:pt x="41" y="9"/>
                </a:lnTo>
                <a:lnTo>
                  <a:pt x="38" y="9"/>
                </a:lnTo>
                <a:lnTo>
                  <a:pt x="37" y="8"/>
                </a:lnTo>
                <a:lnTo>
                  <a:pt x="33" y="5"/>
                </a:lnTo>
                <a:lnTo>
                  <a:pt x="25" y="2"/>
                </a:lnTo>
                <a:lnTo>
                  <a:pt x="19" y="0"/>
                </a:lnTo>
                <a:lnTo>
                  <a:pt x="13" y="0"/>
                </a:lnTo>
                <a:lnTo>
                  <a:pt x="7" y="0"/>
                </a:lnTo>
                <a:lnTo>
                  <a:pt x="3" y="3"/>
                </a:lnTo>
                <a:lnTo>
                  <a:pt x="0" y="8"/>
                </a:lnTo>
                <a:lnTo>
                  <a:pt x="0" y="14"/>
                </a:lnTo>
              </a:path>
            </a:pathLst>
          </a:custGeom>
          <a:solidFill>
            <a:srgbClr val="FFFF00"/>
          </a:solidFill>
          <a:ln w="4763">
            <a:solidFill>
              <a:srgbClr val="990000"/>
            </a:solidFill>
            <a:round/>
            <a:headEnd/>
            <a:tailEnd/>
          </a:ln>
        </p:spPr>
        <p:txBody>
          <a:bodyPr/>
          <a:lstStyle/>
          <a:p>
            <a:endParaRPr lang="en-US"/>
          </a:p>
        </p:txBody>
      </p:sp>
      <p:sp>
        <p:nvSpPr>
          <p:cNvPr id="53339" name="Freeform 90"/>
          <p:cNvSpPr>
            <a:spLocks/>
          </p:cNvSpPr>
          <p:nvPr/>
        </p:nvSpPr>
        <p:spPr bwMode="auto">
          <a:xfrm>
            <a:off x="6362700" y="4102100"/>
            <a:ext cx="88900" cy="71438"/>
          </a:xfrm>
          <a:custGeom>
            <a:avLst/>
            <a:gdLst>
              <a:gd name="T0" fmla="*/ 2147483647 w 63"/>
              <a:gd name="T1" fmla="*/ 2147483647 h 45"/>
              <a:gd name="T2" fmla="*/ 2147483647 w 63"/>
              <a:gd name="T3" fmla="*/ 2147483647 h 45"/>
              <a:gd name="T4" fmla="*/ 2147483647 w 63"/>
              <a:gd name="T5" fmla="*/ 2147483647 h 45"/>
              <a:gd name="T6" fmla="*/ 2147483647 w 63"/>
              <a:gd name="T7" fmla="*/ 2147483647 h 45"/>
              <a:gd name="T8" fmla="*/ 2147483647 w 63"/>
              <a:gd name="T9" fmla="*/ 2147483647 h 45"/>
              <a:gd name="T10" fmla="*/ 2147483647 w 63"/>
              <a:gd name="T11" fmla="*/ 2147483647 h 45"/>
              <a:gd name="T12" fmla="*/ 0 w 63"/>
              <a:gd name="T13" fmla="*/ 2147483647 h 45"/>
              <a:gd name="T14" fmla="*/ 0 w 63"/>
              <a:gd name="T15" fmla="*/ 2147483647 h 45"/>
              <a:gd name="T16" fmla="*/ 2147483647 w 63"/>
              <a:gd name="T17" fmla="*/ 2147483647 h 45"/>
              <a:gd name="T18" fmla="*/ 2147483647 w 63"/>
              <a:gd name="T19" fmla="*/ 2147483647 h 45"/>
              <a:gd name="T20" fmla="*/ 2147483647 w 63"/>
              <a:gd name="T21" fmla="*/ 2147483647 h 45"/>
              <a:gd name="T22" fmla="*/ 2147483647 w 63"/>
              <a:gd name="T23" fmla="*/ 2147483647 h 45"/>
              <a:gd name="T24" fmla="*/ 2147483647 w 63"/>
              <a:gd name="T25" fmla="*/ 2147483647 h 45"/>
              <a:gd name="T26" fmla="*/ 2147483647 w 63"/>
              <a:gd name="T27" fmla="*/ 2147483647 h 45"/>
              <a:gd name="T28" fmla="*/ 2147483647 w 63"/>
              <a:gd name="T29" fmla="*/ 2147483647 h 45"/>
              <a:gd name="T30" fmla="*/ 2147483647 w 63"/>
              <a:gd name="T31" fmla="*/ 2147483647 h 45"/>
              <a:gd name="T32" fmla="*/ 2147483647 w 63"/>
              <a:gd name="T33" fmla="*/ 2147483647 h 45"/>
              <a:gd name="T34" fmla="*/ 2147483647 w 63"/>
              <a:gd name="T35" fmla="*/ 2147483647 h 45"/>
              <a:gd name="T36" fmla="*/ 2147483647 w 63"/>
              <a:gd name="T37" fmla="*/ 2147483647 h 45"/>
              <a:gd name="T38" fmla="*/ 2147483647 w 63"/>
              <a:gd name="T39" fmla="*/ 2147483647 h 45"/>
              <a:gd name="T40" fmla="*/ 2147483647 w 63"/>
              <a:gd name="T41" fmla="*/ 2147483647 h 45"/>
              <a:gd name="T42" fmla="*/ 2147483647 w 63"/>
              <a:gd name="T43" fmla="*/ 2147483647 h 45"/>
              <a:gd name="T44" fmla="*/ 2147483647 w 63"/>
              <a:gd name="T45" fmla="*/ 2147483647 h 45"/>
              <a:gd name="T46" fmla="*/ 2147483647 w 63"/>
              <a:gd name="T47" fmla="*/ 2147483647 h 45"/>
              <a:gd name="T48" fmla="*/ 2147483647 w 63"/>
              <a:gd name="T49" fmla="*/ 2147483647 h 45"/>
              <a:gd name="T50" fmla="*/ 2147483647 w 63"/>
              <a:gd name="T51" fmla="*/ 2147483647 h 45"/>
              <a:gd name="T52" fmla="*/ 2147483647 w 63"/>
              <a:gd name="T53" fmla="*/ 2147483647 h 45"/>
              <a:gd name="T54" fmla="*/ 2147483647 w 63"/>
              <a:gd name="T55" fmla="*/ 2147483647 h 45"/>
              <a:gd name="T56" fmla="*/ 2147483647 w 63"/>
              <a:gd name="T57" fmla="*/ 2147483647 h 45"/>
              <a:gd name="T58" fmla="*/ 2147483647 w 63"/>
              <a:gd name="T59" fmla="*/ 2147483647 h 45"/>
              <a:gd name="T60" fmla="*/ 2147483647 w 63"/>
              <a:gd name="T61" fmla="*/ 2147483647 h 45"/>
              <a:gd name="T62" fmla="*/ 2147483647 w 63"/>
              <a:gd name="T63" fmla="*/ 2147483647 h 45"/>
              <a:gd name="T64" fmla="*/ 2147483647 w 63"/>
              <a:gd name="T65" fmla="*/ 2147483647 h 45"/>
              <a:gd name="T66" fmla="*/ 2147483647 w 63"/>
              <a:gd name="T67" fmla="*/ 2147483647 h 45"/>
              <a:gd name="T68" fmla="*/ 2147483647 w 63"/>
              <a:gd name="T69" fmla="*/ 2147483647 h 45"/>
              <a:gd name="T70" fmla="*/ 2147483647 w 63"/>
              <a:gd name="T71" fmla="*/ 0 h 45"/>
              <a:gd name="T72" fmla="*/ 2147483647 w 63"/>
              <a:gd name="T73" fmla="*/ 0 h 45"/>
              <a:gd name="T74" fmla="*/ 2147483647 w 63"/>
              <a:gd name="T75" fmla="*/ 2147483647 h 45"/>
              <a:gd name="T76" fmla="*/ 2147483647 w 63"/>
              <a:gd name="T77" fmla="*/ 2147483647 h 45"/>
              <a:gd name="T78" fmla="*/ 2147483647 w 63"/>
              <a:gd name="T79" fmla="*/ 2147483647 h 45"/>
              <a:gd name="T80" fmla="*/ 2147483647 w 63"/>
              <a:gd name="T81" fmla="*/ 2147483647 h 45"/>
              <a:gd name="T82" fmla="*/ 2147483647 w 63"/>
              <a:gd name="T83" fmla="*/ 2147483647 h 45"/>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63"/>
              <a:gd name="T127" fmla="*/ 0 h 45"/>
              <a:gd name="T128" fmla="*/ 63 w 63"/>
              <a:gd name="T129" fmla="*/ 45 h 45"/>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63" h="45">
                <a:moveTo>
                  <a:pt x="11" y="12"/>
                </a:moveTo>
                <a:lnTo>
                  <a:pt x="9" y="13"/>
                </a:lnTo>
                <a:lnTo>
                  <a:pt x="7" y="15"/>
                </a:lnTo>
                <a:lnTo>
                  <a:pt x="4" y="16"/>
                </a:lnTo>
                <a:lnTo>
                  <a:pt x="3" y="19"/>
                </a:lnTo>
                <a:lnTo>
                  <a:pt x="1" y="21"/>
                </a:lnTo>
                <a:lnTo>
                  <a:pt x="0" y="24"/>
                </a:lnTo>
                <a:lnTo>
                  <a:pt x="0" y="25"/>
                </a:lnTo>
                <a:lnTo>
                  <a:pt x="1" y="27"/>
                </a:lnTo>
                <a:lnTo>
                  <a:pt x="3" y="30"/>
                </a:lnTo>
                <a:lnTo>
                  <a:pt x="6" y="33"/>
                </a:lnTo>
                <a:lnTo>
                  <a:pt x="9" y="34"/>
                </a:lnTo>
                <a:lnTo>
                  <a:pt x="11" y="37"/>
                </a:lnTo>
                <a:lnTo>
                  <a:pt x="14" y="39"/>
                </a:lnTo>
                <a:lnTo>
                  <a:pt x="19" y="40"/>
                </a:lnTo>
                <a:lnTo>
                  <a:pt x="22" y="42"/>
                </a:lnTo>
                <a:lnTo>
                  <a:pt x="25" y="43"/>
                </a:lnTo>
                <a:lnTo>
                  <a:pt x="29" y="45"/>
                </a:lnTo>
                <a:lnTo>
                  <a:pt x="32" y="45"/>
                </a:lnTo>
                <a:lnTo>
                  <a:pt x="37" y="45"/>
                </a:lnTo>
                <a:lnTo>
                  <a:pt x="40" y="45"/>
                </a:lnTo>
                <a:lnTo>
                  <a:pt x="44" y="45"/>
                </a:lnTo>
                <a:lnTo>
                  <a:pt x="47" y="45"/>
                </a:lnTo>
                <a:lnTo>
                  <a:pt x="51" y="43"/>
                </a:lnTo>
                <a:lnTo>
                  <a:pt x="54" y="42"/>
                </a:lnTo>
                <a:lnTo>
                  <a:pt x="60" y="37"/>
                </a:lnTo>
                <a:lnTo>
                  <a:pt x="63" y="33"/>
                </a:lnTo>
                <a:lnTo>
                  <a:pt x="63" y="28"/>
                </a:lnTo>
                <a:lnTo>
                  <a:pt x="62" y="22"/>
                </a:lnTo>
                <a:lnTo>
                  <a:pt x="59" y="16"/>
                </a:lnTo>
                <a:lnTo>
                  <a:pt x="56" y="12"/>
                </a:lnTo>
                <a:lnTo>
                  <a:pt x="51" y="8"/>
                </a:lnTo>
                <a:lnTo>
                  <a:pt x="48" y="5"/>
                </a:lnTo>
                <a:lnTo>
                  <a:pt x="46" y="2"/>
                </a:lnTo>
                <a:lnTo>
                  <a:pt x="41" y="2"/>
                </a:lnTo>
                <a:lnTo>
                  <a:pt x="35" y="0"/>
                </a:lnTo>
                <a:lnTo>
                  <a:pt x="31" y="0"/>
                </a:lnTo>
                <a:lnTo>
                  <a:pt x="26" y="2"/>
                </a:lnTo>
                <a:lnTo>
                  <a:pt x="20" y="5"/>
                </a:lnTo>
                <a:lnTo>
                  <a:pt x="16" y="6"/>
                </a:lnTo>
                <a:lnTo>
                  <a:pt x="13" y="10"/>
                </a:lnTo>
                <a:lnTo>
                  <a:pt x="11" y="12"/>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40" name="Freeform 91"/>
          <p:cNvSpPr>
            <a:spLocks/>
          </p:cNvSpPr>
          <p:nvPr/>
        </p:nvSpPr>
        <p:spPr bwMode="auto">
          <a:xfrm>
            <a:off x="6362700" y="4102100"/>
            <a:ext cx="88900" cy="71438"/>
          </a:xfrm>
          <a:custGeom>
            <a:avLst/>
            <a:gdLst>
              <a:gd name="T0" fmla="*/ 2147483647 w 63"/>
              <a:gd name="T1" fmla="*/ 2147483647 h 45"/>
              <a:gd name="T2" fmla="*/ 2147483647 w 63"/>
              <a:gd name="T3" fmla="*/ 2147483647 h 45"/>
              <a:gd name="T4" fmla="*/ 2147483647 w 63"/>
              <a:gd name="T5" fmla="*/ 2147483647 h 45"/>
              <a:gd name="T6" fmla="*/ 2147483647 w 63"/>
              <a:gd name="T7" fmla="*/ 2147483647 h 45"/>
              <a:gd name="T8" fmla="*/ 2147483647 w 63"/>
              <a:gd name="T9" fmla="*/ 2147483647 h 45"/>
              <a:gd name="T10" fmla="*/ 2147483647 w 63"/>
              <a:gd name="T11" fmla="*/ 2147483647 h 45"/>
              <a:gd name="T12" fmla="*/ 0 w 63"/>
              <a:gd name="T13" fmla="*/ 2147483647 h 45"/>
              <a:gd name="T14" fmla="*/ 0 w 63"/>
              <a:gd name="T15" fmla="*/ 2147483647 h 45"/>
              <a:gd name="T16" fmla="*/ 2147483647 w 63"/>
              <a:gd name="T17" fmla="*/ 2147483647 h 45"/>
              <a:gd name="T18" fmla="*/ 2147483647 w 63"/>
              <a:gd name="T19" fmla="*/ 2147483647 h 45"/>
              <a:gd name="T20" fmla="*/ 2147483647 w 63"/>
              <a:gd name="T21" fmla="*/ 2147483647 h 45"/>
              <a:gd name="T22" fmla="*/ 2147483647 w 63"/>
              <a:gd name="T23" fmla="*/ 2147483647 h 45"/>
              <a:gd name="T24" fmla="*/ 2147483647 w 63"/>
              <a:gd name="T25" fmla="*/ 2147483647 h 45"/>
              <a:gd name="T26" fmla="*/ 2147483647 w 63"/>
              <a:gd name="T27" fmla="*/ 2147483647 h 45"/>
              <a:gd name="T28" fmla="*/ 2147483647 w 63"/>
              <a:gd name="T29" fmla="*/ 2147483647 h 45"/>
              <a:gd name="T30" fmla="*/ 2147483647 w 63"/>
              <a:gd name="T31" fmla="*/ 2147483647 h 45"/>
              <a:gd name="T32" fmla="*/ 2147483647 w 63"/>
              <a:gd name="T33" fmla="*/ 2147483647 h 45"/>
              <a:gd name="T34" fmla="*/ 2147483647 w 63"/>
              <a:gd name="T35" fmla="*/ 2147483647 h 45"/>
              <a:gd name="T36" fmla="*/ 2147483647 w 63"/>
              <a:gd name="T37" fmla="*/ 2147483647 h 45"/>
              <a:gd name="T38" fmla="*/ 2147483647 w 63"/>
              <a:gd name="T39" fmla="*/ 2147483647 h 45"/>
              <a:gd name="T40" fmla="*/ 2147483647 w 63"/>
              <a:gd name="T41" fmla="*/ 2147483647 h 45"/>
              <a:gd name="T42" fmla="*/ 2147483647 w 63"/>
              <a:gd name="T43" fmla="*/ 2147483647 h 45"/>
              <a:gd name="T44" fmla="*/ 2147483647 w 63"/>
              <a:gd name="T45" fmla="*/ 2147483647 h 45"/>
              <a:gd name="T46" fmla="*/ 2147483647 w 63"/>
              <a:gd name="T47" fmla="*/ 2147483647 h 45"/>
              <a:gd name="T48" fmla="*/ 2147483647 w 63"/>
              <a:gd name="T49" fmla="*/ 2147483647 h 45"/>
              <a:gd name="T50" fmla="*/ 2147483647 w 63"/>
              <a:gd name="T51" fmla="*/ 2147483647 h 45"/>
              <a:gd name="T52" fmla="*/ 2147483647 w 63"/>
              <a:gd name="T53" fmla="*/ 2147483647 h 45"/>
              <a:gd name="T54" fmla="*/ 2147483647 w 63"/>
              <a:gd name="T55" fmla="*/ 2147483647 h 45"/>
              <a:gd name="T56" fmla="*/ 2147483647 w 63"/>
              <a:gd name="T57" fmla="*/ 2147483647 h 45"/>
              <a:gd name="T58" fmla="*/ 2147483647 w 63"/>
              <a:gd name="T59" fmla="*/ 2147483647 h 45"/>
              <a:gd name="T60" fmla="*/ 2147483647 w 63"/>
              <a:gd name="T61" fmla="*/ 2147483647 h 45"/>
              <a:gd name="T62" fmla="*/ 2147483647 w 63"/>
              <a:gd name="T63" fmla="*/ 2147483647 h 45"/>
              <a:gd name="T64" fmla="*/ 2147483647 w 63"/>
              <a:gd name="T65" fmla="*/ 2147483647 h 45"/>
              <a:gd name="T66" fmla="*/ 2147483647 w 63"/>
              <a:gd name="T67" fmla="*/ 2147483647 h 45"/>
              <a:gd name="T68" fmla="*/ 2147483647 w 63"/>
              <a:gd name="T69" fmla="*/ 2147483647 h 45"/>
              <a:gd name="T70" fmla="*/ 2147483647 w 63"/>
              <a:gd name="T71" fmla="*/ 0 h 45"/>
              <a:gd name="T72" fmla="*/ 2147483647 w 63"/>
              <a:gd name="T73" fmla="*/ 0 h 45"/>
              <a:gd name="T74" fmla="*/ 2147483647 w 63"/>
              <a:gd name="T75" fmla="*/ 2147483647 h 45"/>
              <a:gd name="T76" fmla="*/ 2147483647 w 63"/>
              <a:gd name="T77" fmla="*/ 2147483647 h 45"/>
              <a:gd name="T78" fmla="*/ 2147483647 w 63"/>
              <a:gd name="T79" fmla="*/ 2147483647 h 45"/>
              <a:gd name="T80" fmla="*/ 2147483647 w 63"/>
              <a:gd name="T81" fmla="*/ 2147483647 h 45"/>
              <a:gd name="T82" fmla="*/ 2147483647 w 63"/>
              <a:gd name="T83" fmla="*/ 2147483647 h 45"/>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63"/>
              <a:gd name="T127" fmla="*/ 0 h 45"/>
              <a:gd name="T128" fmla="*/ 63 w 63"/>
              <a:gd name="T129" fmla="*/ 45 h 45"/>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63" h="45">
                <a:moveTo>
                  <a:pt x="11" y="12"/>
                </a:moveTo>
                <a:lnTo>
                  <a:pt x="9" y="13"/>
                </a:lnTo>
                <a:lnTo>
                  <a:pt x="7" y="15"/>
                </a:lnTo>
                <a:lnTo>
                  <a:pt x="4" y="16"/>
                </a:lnTo>
                <a:lnTo>
                  <a:pt x="3" y="19"/>
                </a:lnTo>
                <a:lnTo>
                  <a:pt x="1" y="21"/>
                </a:lnTo>
                <a:lnTo>
                  <a:pt x="0" y="24"/>
                </a:lnTo>
                <a:lnTo>
                  <a:pt x="0" y="25"/>
                </a:lnTo>
                <a:lnTo>
                  <a:pt x="1" y="27"/>
                </a:lnTo>
                <a:lnTo>
                  <a:pt x="3" y="30"/>
                </a:lnTo>
                <a:lnTo>
                  <a:pt x="6" y="33"/>
                </a:lnTo>
                <a:lnTo>
                  <a:pt x="9" y="34"/>
                </a:lnTo>
                <a:lnTo>
                  <a:pt x="11" y="37"/>
                </a:lnTo>
                <a:lnTo>
                  <a:pt x="14" y="39"/>
                </a:lnTo>
                <a:lnTo>
                  <a:pt x="19" y="40"/>
                </a:lnTo>
                <a:lnTo>
                  <a:pt x="22" y="42"/>
                </a:lnTo>
                <a:lnTo>
                  <a:pt x="25" y="43"/>
                </a:lnTo>
                <a:lnTo>
                  <a:pt x="29" y="45"/>
                </a:lnTo>
                <a:lnTo>
                  <a:pt x="32" y="45"/>
                </a:lnTo>
                <a:lnTo>
                  <a:pt x="37" y="45"/>
                </a:lnTo>
                <a:lnTo>
                  <a:pt x="40" y="45"/>
                </a:lnTo>
                <a:lnTo>
                  <a:pt x="44" y="45"/>
                </a:lnTo>
                <a:lnTo>
                  <a:pt x="47" y="45"/>
                </a:lnTo>
                <a:lnTo>
                  <a:pt x="51" y="43"/>
                </a:lnTo>
                <a:lnTo>
                  <a:pt x="54" y="42"/>
                </a:lnTo>
                <a:lnTo>
                  <a:pt x="60" y="37"/>
                </a:lnTo>
                <a:lnTo>
                  <a:pt x="63" y="33"/>
                </a:lnTo>
                <a:lnTo>
                  <a:pt x="63" y="28"/>
                </a:lnTo>
                <a:lnTo>
                  <a:pt x="62" y="22"/>
                </a:lnTo>
                <a:lnTo>
                  <a:pt x="59" y="16"/>
                </a:lnTo>
                <a:lnTo>
                  <a:pt x="56" y="12"/>
                </a:lnTo>
                <a:lnTo>
                  <a:pt x="51" y="8"/>
                </a:lnTo>
                <a:lnTo>
                  <a:pt x="48" y="5"/>
                </a:lnTo>
                <a:lnTo>
                  <a:pt x="46" y="2"/>
                </a:lnTo>
                <a:lnTo>
                  <a:pt x="41" y="2"/>
                </a:lnTo>
                <a:lnTo>
                  <a:pt x="35" y="0"/>
                </a:lnTo>
                <a:lnTo>
                  <a:pt x="31" y="0"/>
                </a:lnTo>
                <a:lnTo>
                  <a:pt x="26" y="2"/>
                </a:lnTo>
                <a:lnTo>
                  <a:pt x="20" y="5"/>
                </a:lnTo>
                <a:lnTo>
                  <a:pt x="16" y="6"/>
                </a:lnTo>
                <a:lnTo>
                  <a:pt x="13" y="10"/>
                </a:lnTo>
                <a:lnTo>
                  <a:pt x="11" y="12"/>
                </a:lnTo>
              </a:path>
            </a:pathLst>
          </a:custGeom>
          <a:solidFill>
            <a:srgbClr val="FFFF00"/>
          </a:solidFill>
          <a:ln w="1588">
            <a:solidFill>
              <a:srgbClr val="990000"/>
            </a:solidFill>
            <a:round/>
            <a:headEnd/>
            <a:tailEnd/>
          </a:ln>
        </p:spPr>
        <p:txBody>
          <a:bodyPr/>
          <a:lstStyle/>
          <a:p>
            <a:endParaRPr lang="en-US"/>
          </a:p>
        </p:txBody>
      </p:sp>
      <p:sp>
        <p:nvSpPr>
          <p:cNvPr id="53341" name="Freeform 92"/>
          <p:cNvSpPr>
            <a:spLocks/>
          </p:cNvSpPr>
          <p:nvPr/>
        </p:nvSpPr>
        <p:spPr bwMode="auto">
          <a:xfrm>
            <a:off x="6362700" y="4102100"/>
            <a:ext cx="88900" cy="71438"/>
          </a:xfrm>
          <a:custGeom>
            <a:avLst/>
            <a:gdLst>
              <a:gd name="T0" fmla="*/ 2147483647 w 63"/>
              <a:gd name="T1" fmla="*/ 2147483647 h 45"/>
              <a:gd name="T2" fmla="*/ 2147483647 w 63"/>
              <a:gd name="T3" fmla="*/ 2147483647 h 45"/>
              <a:gd name="T4" fmla="*/ 2147483647 w 63"/>
              <a:gd name="T5" fmla="*/ 2147483647 h 45"/>
              <a:gd name="T6" fmla="*/ 2147483647 w 63"/>
              <a:gd name="T7" fmla="*/ 2147483647 h 45"/>
              <a:gd name="T8" fmla="*/ 2147483647 w 63"/>
              <a:gd name="T9" fmla="*/ 2147483647 h 45"/>
              <a:gd name="T10" fmla="*/ 2147483647 w 63"/>
              <a:gd name="T11" fmla="*/ 2147483647 h 45"/>
              <a:gd name="T12" fmla="*/ 0 w 63"/>
              <a:gd name="T13" fmla="*/ 2147483647 h 45"/>
              <a:gd name="T14" fmla="*/ 0 w 63"/>
              <a:gd name="T15" fmla="*/ 2147483647 h 45"/>
              <a:gd name="T16" fmla="*/ 2147483647 w 63"/>
              <a:gd name="T17" fmla="*/ 2147483647 h 45"/>
              <a:gd name="T18" fmla="*/ 2147483647 w 63"/>
              <a:gd name="T19" fmla="*/ 2147483647 h 45"/>
              <a:gd name="T20" fmla="*/ 2147483647 w 63"/>
              <a:gd name="T21" fmla="*/ 2147483647 h 45"/>
              <a:gd name="T22" fmla="*/ 2147483647 w 63"/>
              <a:gd name="T23" fmla="*/ 2147483647 h 45"/>
              <a:gd name="T24" fmla="*/ 2147483647 w 63"/>
              <a:gd name="T25" fmla="*/ 2147483647 h 45"/>
              <a:gd name="T26" fmla="*/ 2147483647 w 63"/>
              <a:gd name="T27" fmla="*/ 2147483647 h 45"/>
              <a:gd name="T28" fmla="*/ 2147483647 w 63"/>
              <a:gd name="T29" fmla="*/ 2147483647 h 45"/>
              <a:gd name="T30" fmla="*/ 2147483647 w 63"/>
              <a:gd name="T31" fmla="*/ 2147483647 h 45"/>
              <a:gd name="T32" fmla="*/ 2147483647 w 63"/>
              <a:gd name="T33" fmla="*/ 2147483647 h 45"/>
              <a:gd name="T34" fmla="*/ 2147483647 w 63"/>
              <a:gd name="T35" fmla="*/ 2147483647 h 45"/>
              <a:gd name="T36" fmla="*/ 2147483647 w 63"/>
              <a:gd name="T37" fmla="*/ 2147483647 h 45"/>
              <a:gd name="T38" fmla="*/ 2147483647 w 63"/>
              <a:gd name="T39" fmla="*/ 2147483647 h 45"/>
              <a:gd name="T40" fmla="*/ 2147483647 w 63"/>
              <a:gd name="T41" fmla="*/ 2147483647 h 45"/>
              <a:gd name="T42" fmla="*/ 2147483647 w 63"/>
              <a:gd name="T43" fmla="*/ 2147483647 h 45"/>
              <a:gd name="T44" fmla="*/ 2147483647 w 63"/>
              <a:gd name="T45" fmla="*/ 2147483647 h 45"/>
              <a:gd name="T46" fmla="*/ 2147483647 w 63"/>
              <a:gd name="T47" fmla="*/ 2147483647 h 45"/>
              <a:gd name="T48" fmla="*/ 2147483647 w 63"/>
              <a:gd name="T49" fmla="*/ 2147483647 h 45"/>
              <a:gd name="T50" fmla="*/ 2147483647 w 63"/>
              <a:gd name="T51" fmla="*/ 2147483647 h 45"/>
              <a:gd name="T52" fmla="*/ 2147483647 w 63"/>
              <a:gd name="T53" fmla="*/ 2147483647 h 45"/>
              <a:gd name="T54" fmla="*/ 2147483647 w 63"/>
              <a:gd name="T55" fmla="*/ 2147483647 h 45"/>
              <a:gd name="T56" fmla="*/ 2147483647 w 63"/>
              <a:gd name="T57" fmla="*/ 2147483647 h 45"/>
              <a:gd name="T58" fmla="*/ 2147483647 w 63"/>
              <a:gd name="T59" fmla="*/ 2147483647 h 45"/>
              <a:gd name="T60" fmla="*/ 2147483647 w 63"/>
              <a:gd name="T61" fmla="*/ 2147483647 h 45"/>
              <a:gd name="T62" fmla="*/ 2147483647 w 63"/>
              <a:gd name="T63" fmla="*/ 2147483647 h 45"/>
              <a:gd name="T64" fmla="*/ 2147483647 w 63"/>
              <a:gd name="T65" fmla="*/ 2147483647 h 45"/>
              <a:gd name="T66" fmla="*/ 2147483647 w 63"/>
              <a:gd name="T67" fmla="*/ 2147483647 h 45"/>
              <a:gd name="T68" fmla="*/ 2147483647 w 63"/>
              <a:gd name="T69" fmla="*/ 2147483647 h 45"/>
              <a:gd name="T70" fmla="*/ 2147483647 w 63"/>
              <a:gd name="T71" fmla="*/ 0 h 45"/>
              <a:gd name="T72" fmla="*/ 2147483647 w 63"/>
              <a:gd name="T73" fmla="*/ 0 h 45"/>
              <a:gd name="T74" fmla="*/ 2147483647 w 63"/>
              <a:gd name="T75" fmla="*/ 2147483647 h 45"/>
              <a:gd name="T76" fmla="*/ 2147483647 w 63"/>
              <a:gd name="T77" fmla="*/ 2147483647 h 45"/>
              <a:gd name="T78" fmla="*/ 2147483647 w 63"/>
              <a:gd name="T79" fmla="*/ 2147483647 h 45"/>
              <a:gd name="T80" fmla="*/ 2147483647 w 63"/>
              <a:gd name="T81" fmla="*/ 2147483647 h 4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63"/>
              <a:gd name="T124" fmla="*/ 0 h 45"/>
              <a:gd name="T125" fmla="*/ 63 w 63"/>
              <a:gd name="T126" fmla="*/ 45 h 45"/>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63" h="45">
                <a:moveTo>
                  <a:pt x="11" y="12"/>
                </a:moveTo>
                <a:lnTo>
                  <a:pt x="9" y="13"/>
                </a:lnTo>
                <a:lnTo>
                  <a:pt x="7" y="15"/>
                </a:lnTo>
                <a:lnTo>
                  <a:pt x="4" y="16"/>
                </a:lnTo>
                <a:lnTo>
                  <a:pt x="3" y="19"/>
                </a:lnTo>
                <a:lnTo>
                  <a:pt x="1" y="21"/>
                </a:lnTo>
                <a:lnTo>
                  <a:pt x="0" y="24"/>
                </a:lnTo>
                <a:lnTo>
                  <a:pt x="0" y="25"/>
                </a:lnTo>
                <a:lnTo>
                  <a:pt x="1" y="27"/>
                </a:lnTo>
                <a:lnTo>
                  <a:pt x="3" y="30"/>
                </a:lnTo>
                <a:lnTo>
                  <a:pt x="6" y="33"/>
                </a:lnTo>
                <a:lnTo>
                  <a:pt x="9" y="34"/>
                </a:lnTo>
                <a:lnTo>
                  <a:pt x="11" y="37"/>
                </a:lnTo>
                <a:lnTo>
                  <a:pt x="14" y="39"/>
                </a:lnTo>
                <a:lnTo>
                  <a:pt x="19" y="40"/>
                </a:lnTo>
                <a:lnTo>
                  <a:pt x="22" y="42"/>
                </a:lnTo>
                <a:lnTo>
                  <a:pt x="25" y="43"/>
                </a:lnTo>
                <a:lnTo>
                  <a:pt x="29" y="45"/>
                </a:lnTo>
                <a:lnTo>
                  <a:pt x="32" y="45"/>
                </a:lnTo>
                <a:lnTo>
                  <a:pt x="37" y="45"/>
                </a:lnTo>
                <a:lnTo>
                  <a:pt x="40" y="45"/>
                </a:lnTo>
                <a:lnTo>
                  <a:pt x="44" y="45"/>
                </a:lnTo>
                <a:lnTo>
                  <a:pt x="47" y="45"/>
                </a:lnTo>
                <a:lnTo>
                  <a:pt x="51" y="43"/>
                </a:lnTo>
                <a:lnTo>
                  <a:pt x="54" y="42"/>
                </a:lnTo>
                <a:lnTo>
                  <a:pt x="60" y="37"/>
                </a:lnTo>
                <a:lnTo>
                  <a:pt x="63" y="33"/>
                </a:lnTo>
                <a:lnTo>
                  <a:pt x="63" y="28"/>
                </a:lnTo>
                <a:lnTo>
                  <a:pt x="62" y="22"/>
                </a:lnTo>
                <a:lnTo>
                  <a:pt x="59" y="16"/>
                </a:lnTo>
                <a:lnTo>
                  <a:pt x="56" y="12"/>
                </a:lnTo>
                <a:lnTo>
                  <a:pt x="51" y="8"/>
                </a:lnTo>
                <a:lnTo>
                  <a:pt x="48" y="5"/>
                </a:lnTo>
                <a:lnTo>
                  <a:pt x="46" y="2"/>
                </a:lnTo>
                <a:lnTo>
                  <a:pt x="41" y="2"/>
                </a:lnTo>
                <a:lnTo>
                  <a:pt x="35" y="0"/>
                </a:lnTo>
                <a:lnTo>
                  <a:pt x="31" y="0"/>
                </a:lnTo>
                <a:lnTo>
                  <a:pt x="26" y="2"/>
                </a:lnTo>
                <a:lnTo>
                  <a:pt x="20" y="5"/>
                </a:lnTo>
                <a:lnTo>
                  <a:pt x="16" y="6"/>
                </a:lnTo>
                <a:lnTo>
                  <a:pt x="13" y="10"/>
                </a:lnTo>
              </a:path>
            </a:pathLst>
          </a:custGeom>
          <a:solidFill>
            <a:srgbClr val="FFFF00"/>
          </a:solidFill>
          <a:ln w="4763">
            <a:solidFill>
              <a:srgbClr val="990000"/>
            </a:solidFill>
            <a:round/>
            <a:headEnd/>
            <a:tailEnd/>
          </a:ln>
        </p:spPr>
        <p:txBody>
          <a:bodyPr/>
          <a:lstStyle/>
          <a:p>
            <a:endParaRPr lang="en-US"/>
          </a:p>
        </p:txBody>
      </p:sp>
      <p:sp>
        <p:nvSpPr>
          <p:cNvPr id="53342" name="Freeform 93"/>
          <p:cNvSpPr>
            <a:spLocks/>
          </p:cNvSpPr>
          <p:nvPr/>
        </p:nvSpPr>
        <p:spPr bwMode="auto">
          <a:xfrm>
            <a:off x="6354763" y="4073525"/>
            <a:ext cx="57150" cy="33338"/>
          </a:xfrm>
          <a:custGeom>
            <a:avLst/>
            <a:gdLst>
              <a:gd name="T0" fmla="*/ 0 w 41"/>
              <a:gd name="T1" fmla="*/ 2147483647 h 21"/>
              <a:gd name="T2" fmla="*/ 2147483647 w 41"/>
              <a:gd name="T3" fmla="*/ 2147483647 h 21"/>
              <a:gd name="T4" fmla="*/ 2147483647 w 41"/>
              <a:gd name="T5" fmla="*/ 2147483647 h 21"/>
              <a:gd name="T6" fmla="*/ 2147483647 w 41"/>
              <a:gd name="T7" fmla="*/ 2147483647 h 21"/>
              <a:gd name="T8" fmla="*/ 2147483647 w 41"/>
              <a:gd name="T9" fmla="*/ 2147483647 h 21"/>
              <a:gd name="T10" fmla="*/ 2147483647 w 41"/>
              <a:gd name="T11" fmla="*/ 2147483647 h 21"/>
              <a:gd name="T12" fmla="*/ 2147483647 w 41"/>
              <a:gd name="T13" fmla="*/ 2147483647 h 21"/>
              <a:gd name="T14" fmla="*/ 2147483647 w 41"/>
              <a:gd name="T15" fmla="*/ 2147483647 h 21"/>
              <a:gd name="T16" fmla="*/ 2147483647 w 41"/>
              <a:gd name="T17" fmla="*/ 2147483647 h 21"/>
              <a:gd name="T18" fmla="*/ 2147483647 w 41"/>
              <a:gd name="T19" fmla="*/ 2147483647 h 21"/>
              <a:gd name="T20" fmla="*/ 2147483647 w 41"/>
              <a:gd name="T21" fmla="*/ 2147483647 h 21"/>
              <a:gd name="T22" fmla="*/ 2147483647 w 41"/>
              <a:gd name="T23" fmla="*/ 2147483647 h 21"/>
              <a:gd name="T24" fmla="*/ 2147483647 w 41"/>
              <a:gd name="T25" fmla="*/ 2147483647 h 21"/>
              <a:gd name="T26" fmla="*/ 2147483647 w 41"/>
              <a:gd name="T27" fmla="*/ 2147483647 h 21"/>
              <a:gd name="T28" fmla="*/ 2147483647 w 41"/>
              <a:gd name="T29" fmla="*/ 2147483647 h 21"/>
              <a:gd name="T30" fmla="*/ 2147483647 w 41"/>
              <a:gd name="T31" fmla="*/ 2147483647 h 21"/>
              <a:gd name="T32" fmla="*/ 2147483647 w 41"/>
              <a:gd name="T33" fmla="*/ 2147483647 h 21"/>
              <a:gd name="T34" fmla="*/ 2147483647 w 41"/>
              <a:gd name="T35" fmla="*/ 2147483647 h 21"/>
              <a:gd name="T36" fmla="*/ 2147483647 w 41"/>
              <a:gd name="T37" fmla="*/ 2147483647 h 21"/>
              <a:gd name="T38" fmla="*/ 2147483647 w 41"/>
              <a:gd name="T39" fmla="*/ 2147483647 h 21"/>
              <a:gd name="T40" fmla="*/ 2147483647 w 41"/>
              <a:gd name="T41" fmla="*/ 2147483647 h 21"/>
              <a:gd name="T42" fmla="*/ 2147483647 w 41"/>
              <a:gd name="T43" fmla="*/ 2147483647 h 21"/>
              <a:gd name="T44" fmla="*/ 2147483647 w 41"/>
              <a:gd name="T45" fmla="*/ 2147483647 h 21"/>
              <a:gd name="T46" fmla="*/ 2147483647 w 41"/>
              <a:gd name="T47" fmla="*/ 0 h 21"/>
              <a:gd name="T48" fmla="*/ 2147483647 w 41"/>
              <a:gd name="T49" fmla="*/ 2147483647 h 21"/>
              <a:gd name="T50" fmla="*/ 2147483647 w 41"/>
              <a:gd name="T51" fmla="*/ 2147483647 h 21"/>
              <a:gd name="T52" fmla="*/ 2147483647 w 41"/>
              <a:gd name="T53" fmla="*/ 2147483647 h 21"/>
              <a:gd name="T54" fmla="*/ 2147483647 w 41"/>
              <a:gd name="T55" fmla="*/ 2147483647 h 21"/>
              <a:gd name="T56" fmla="*/ 2147483647 w 41"/>
              <a:gd name="T57" fmla="*/ 2147483647 h 21"/>
              <a:gd name="T58" fmla="*/ 2147483647 w 41"/>
              <a:gd name="T59" fmla="*/ 2147483647 h 21"/>
              <a:gd name="T60" fmla="*/ 2147483647 w 41"/>
              <a:gd name="T61" fmla="*/ 2147483647 h 21"/>
              <a:gd name="T62" fmla="*/ 2147483647 w 41"/>
              <a:gd name="T63" fmla="*/ 2147483647 h 21"/>
              <a:gd name="T64" fmla="*/ 0 w 41"/>
              <a:gd name="T65" fmla="*/ 2147483647 h 2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1"/>
              <a:gd name="T100" fmla="*/ 0 h 21"/>
              <a:gd name="T101" fmla="*/ 41 w 41"/>
              <a:gd name="T102" fmla="*/ 21 h 21"/>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1" h="21">
                <a:moveTo>
                  <a:pt x="0" y="14"/>
                </a:moveTo>
                <a:lnTo>
                  <a:pt x="1" y="15"/>
                </a:lnTo>
                <a:lnTo>
                  <a:pt x="1" y="17"/>
                </a:lnTo>
                <a:lnTo>
                  <a:pt x="3" y="18"/>
                </a:lnTo>
                <a:lnTo>
                  <a:pt x="4" y="18"/>
                </a:lnTo>
                <a:lnTo>
                  <a:pt x="6" y="20"/>
                </a:lnTo>
                <a:lnTo>
                  <a:pt x="7" y="21"/>
                </a:lnTo>
                <a:lnTo>
                  <a:pt x="9" y="21"/>
                </a:lnTo>
                <a:lnTo>
                  <a:pt x="10" y="21"/>
                </a:lnTo>
                <a:lnTo>
                  <a:pt x="15" y="21"/>
                </a:lnTo>
                <a:lnTo>
                  <a:pt x="19" y="20"/>
                </a:lnTo>
                <a:lnTo>
                  <a:pt x="22" y="18"/>
                </a:lnTo>
                <a:lnTo>
                  <a:pt x="26" y="17"/>
                </a:lnTo>
                <a:lnTo>
                  <a:pt x="29" y="14"/>
                </a:lnTo>
                <a:lnTo>
                  <a:pt x="34" y="12"/>
                </a:lnTo>
                <a:lnTo>
                  <a:pt x="37" y="11"/>
                </a:lnTo>
                <a:lnTo>
                  <a:pt x="41" y="8"/>
                </a:lnTo>
                <a:lnTo>
                  <a:pt x="38" y="8"/>
                </a:lnTo>
                <a:lnTo>
                  <a:pt x="37" y="6"/>
                </a:lnTo>
                <a:lnTo>
                  <a:pt x="34" y="5"/>
                </a:lnTo>
                <a:lnTo>
                  <a:pt x="31" y="3"/>
                </a:lnTo>
                <a:lnTo>
                  <a:pt x="28" y="2"/>
                </a:lnTo>
                <a:lnTo>
                  <a:pt x="26" y="2"/>
                </a:lnTo>
                <a:lnTo>
                  <a:pt x="23" y="0"/>
                </a:lnTo>
                <a:lnTo>
                  <a:pt x="20" y="2"/>
                </a:lnTo>
                <a:lnTo>
                  <a:pt x="17" y="2"/>
                </a:lnTo>
                <a:lnTo>
                  <a:pt x="15" y="3"/>
                </a:lnTo>
                <a:lnTo>
                  <a:pt x="12" y="5"/>
                </a:lnTo>
                <a:lnTo>
                  <a:pt x="10" y="6"/>
                </a:lnTo>
                <a:lnTo>
                  <a:pt x="7" y="8"/>
                </a:lnTo>
                <a:lnTo>
                  <a:pt x="4" y="9"/>
                </a:lnTo>
                <a:lnTo>
                  <a:pt x="3" y="11"/>
                </a:lnTo>
                <a:lnTo>
                  <a:pt x="0" y="14"/>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43" name="Freeform 94"/>
          <p:cNvSpPr>
            <a:spLocks/>
          </p:cNvSpPr>
          <p:nvPr/>
        </p:nvSpPr>
        <p:spPr bwMode="auto">
          <a:xfrm>
            <a:off x="6354763" y="4073525"/>
            <a:ext cx="57150" cy="33338"/>
          </a:xfrm>
          <a:custGeom>
            <a:avLst/>
            <a:gdLst>
              <a:gd name="T0" fmla="*/ 0 w 41"/>
              <a:gd name="T1" fmla="*/ 2147483647 h 21"/>
              <a:gd name="T2" fmla="*/ 2147483647 w 41"/>
              <a:gd name="T3" fmla="*/ 2147483647 h 21"/>
              <a:gd name="T4" fmla="*/ 2147483647 w 41"/>
              <a:gd name="T5" fmla="*/ 2147483647 h 21"/>
              <a:gd name="T6" fmla="*/ 2147483647 w 41"/>
              <a:gd name="T7" fmla="*/ 2147483647 h 21"/>
              <a:gd name="T8" fmla="*/ 2147483647 w 41"/>
              <a:gd name="T9" fmla="*/ 2147483647 h 21"/>
              <a:gd name="T10" fmla="*/ 2147483647 w 41"/>
              <a:gd name="T11" fmla="*/ 2147483647 h 21"/>
              <a:gd name="T12" fmla="*/ 2147483647 w 41"/>
              <a:gd name="T13" fmla="*/ 2147483647 h 21"/>
              <a:gd name="T14" fmla="*/ 2147483647 w 41"/>
              <a:gd name="T15" fmla="*/ 2147483647 h 21"/>
              <a:gd name="T16" fmla="*/ 2147483647 w 41"/>
              <a:gd name="T17" fmla="*/ 2147483647 h 21"/>
              <a:gd name="T18" fmla="*/ 2147483647 w 41"/>
              <a:gd name="T19" fmla="*/ 2147483647 h 21"/>
              <a:gd name="T20" fmla="*/ 2147483647 w 41"/>
              <a:gd name="T21" fmla="*/ 2147483647 h 21"/>
              <a:gd name="T22" fmla="*/ 2147483647 w 41"/>
              <a:gd name="T23" fmla="*/ 2147483647 h 21"/>
              <a:gd name="T24" fmla="*/ 2147483647 w 41"/>
              <a:gd name="T25" fmla="*/ 2147483647 h 21"/>
              <a:gd name="T26" fmla="*/ 2147483647 w 41"/>
              <a:gd name="T27" fmla="*/ 2147483647 h 21"/>
              <a:gd name="T28" fmla="*/ 2147483647 w 41"/>
              <a:gd name="T29" fmla="*/ 2147483647 h 21"/>
              <a:gd name="T30" fmla="*/ 2147483647 w 41"/>
              <a:gd name="T31" fmla="*/ 2147483647 h 21"/>
              <a:gd name="T32" fmla="*/ 2147483647 w 41"/>
              <a:gd name="T33" fmla="*/ 2147483647 h 21"/>
              <a:gd name="T34" fmla="*/ 2147483647 w 41"/>
              <a:gd name="T35" fmla="*/ 2147483647 h 21"/>
              <a:gd name="T36" fmla="*/ 2147483647 w 41"/>
              <a:gd name="T37" fmla="*/ 2147483647 h 21"/>
              <a:gd name="T38" fmla="*/ 2147483647 w 41"/>
              <a:gd name="T39" fmla="*/ 2147483647 h 21"/>
              <a:gd name="T40" fmla="*/ 2147483647 w 41"/>
              <a:gd name="T41" fmla="*/ 2147483647 h 21"/>
              <a:gd name="T42" fmla="*/ 2147483647 w 41"/>
              <a:gd name="T43" fmla="*/ 2147483647 h 21"/>
              <a:gd name="T44" fmla="*/ 2147483647 w 41"/>
              <a:gd name="T45" fmla="*/ 2147483647 h 21"/>
              <a:gd name="T46" fmla="*/ 2147483647 w 41"/>
              <a:gd name="T47" fmla="*/ 0 h 21"/>
              <a:gd name="T48" fmla="*/ 2147483647 w 41"/>
              <a:gd name="T49" fmla="*/ 2147483647 h 21"/>
              <a:gd name="T50" fmla="*/ 2147483647 w 41"/>
              <a:gd name="T51" fmla="*/ 2147483647 h 21"/>
              <a:gd name="T52" fmla="*/ 2147483647 w 41"/>
              <a:gd name="T53" fmla="*/ 2147483647 h 21"/>
              <a:gd name="T54" fmla="*/ 2147483647 w 41"/>
              <a:gd name="T55" fmla="*/ 2147483647 h 21"/>
              <a:gd name="T56" fmla="*/ 2147483647 w 41"/>
              <a:gd name="T57" fmla="*/ 2147483647 h 21"/>
              <a:gd name="T58" fmla="*/ 2147483647 w 41"/>
              <a:gd name="T59" fmla="*/ 2147483647 h 21"/>
              <a:gd name="T60" fmla="*/ 2147483647 w 41"/>
              <a:gd name="T61" fmla="*/ 2147483647 h 21"/>
              <a:gd name="T62" fmla="*/ 2147483647 w 41"/>
              <a:gd name="T63" fmla="*/ 2147483647 h 21"/>
              <a:gd name="T64" fmla="*/ 0 w 41"/>
              <a:gd name="T65" fmla="*/ 2147483647 h 2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1"/>
              <a:gd name="T100" fmla="*/ 0 h 21"/>
              <a:gd name="T101" fmla="*/ 41 w 41"/>
              <a:gd name="T102" fmla="*/ 21 h 21"/>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1" h="21">
                <a:moveTo>
                  <a:pt x="0" y="14"/>
                </a:moveTo>
                <a:lnTo>
                  <a:pt x="1" y="15"/>
                </a:lnTo>
                <a:lnTo>
                  <a:pt x="1" y="17"/>
                </a:lnTo>
                <a:lnTo>
                  <a:pt x="3" y="18"/>
                </a:lnTo>
                <a:lnTo>
                  <a:pt x="4" y="18"/>
                </a:lnTo>
                <a:lnTo>
                  <a:pt x="6" y="20"/>
                </a:lnTo>
                <a:lnTo>
                  <a:pt x="7" y="21"/>
                </a:lnTo>
                <a:lnTo>
                  <a:pt x="9" y="21"/>
                </a:lnTo>
                <a:lnTo>
                  <a:pt x="10" y="21"/>
                </a:lnTo>
                <a:lnTo>
                  <a:pt x="15" y="21"/>
                </a:lnTo>
                <a:lnTo>
                  <a:pt x="19" y="20"/>
                </a:lnTo>
                <a:lnTo>
                  <a:pt x="22" y="18"/>
                </a:lnTo>
                <a:lnTo>
                  <a:pt x="26" y="17"/>
                </a:lnTo>
                <a:lnTo>
                  <a:pt x="29" y="14"/>
                </a:lnTo>
                <a:lnTo>
                  <a:pt x="34" y="12"/>
                </a:lnTo>
                <a:lnTo>
                  <a:pt x="37" y="11"/>
                </a:lnTo>
                <a:lnTo>
                  <a:pt x="41" y="8"/>
                </a:lnTo>
                <a:lnTo>
                  <a:pt x="38" y="8"/>
                </a:lnTo>
                <a:lnTo>
                  <a:pt x="37" y="6"/>
                </a:lnTo>
                <a:lnTo>
                  <a:pt x="34" y="5"/>
                </a:lnTo>
                <a:lnTo>
                  <a:pt x="31" y="3"/>
                </a:lnTo>
                <a:lnTo>
                  <a:pt x="28" y="2"/>
                </a:lnTo>
                <a:lnTo>
                  <a:pt x="26" y="2"/>
                </a:lnTo>
                <a:lnTo>
                  <a:pt x="23" y="0"/>
                </a:lnTo>
                <a:lnTo>
                  <a:pt x="20" y="2"/>
                </a:lnTo>
                <a:lnTo>
                  <a:pt x="17" y="2"/>
                </a:lnTo>
                <a:lnTo>
                  <a:pt x="15" y="3"/>
                </a:lnTo>
                <a:lnTo>
                  <a:pt x="12" y="5"/>
                </a:lnTo>
                <a:lnTo>
                  <a:pt x="10" y="6"/>
                </a:lnTo>
                <a:lnTo>
                  <a:pt x="7" y="8"/>
                </a:lnTo>
                <a:lnTo>
                  <a:pt x="4" y="9"/>
                </a:lnTo>
                <a:lnTo>
                  <a:pt x="3" y="11"/>
                </a:lnTo>
                <a:lnTo>
                  <a:pt x="0" y="14"/>
                </a:lnTo>
              </a:path>
            </a:pathLst>
          </a:custGeom>
          <a:solidFill>
            <a:srgbClr val="FFFF00"/>
          </a:solidFill>
          <a:ln w="4763">
            <a:solidFill>
              <a:srgbClr val="990000"/>
            </a:solidFill>
            <a:round/>
            <a:headEnd/>
            <a:tailEnd/>
          </a:ln>
        </p:spPr>
        <p:txBody>
          <a:bodyPr/>
          <a:lstStyle/>
          <a:p>
            <a:endParaRPr lang="en-US"/>
          </a:p>
        </p:txBody>
      </p:sp>
      <p:sp>
        <p:nvSpPr>
          <p:cNvPr id="53344" name="Freeform 95"/>
          <p:cNvSpPr>
            <a:spLocks/>
          </p:cNvSpPr>
          <p:nvPr/>
        </p:nvSpPr>
        <p:spPr bwMode="auto">
          <a:xfrm>
            <a:off x="6450013" y="4071938"/>
            <a:ext cx="80962" cy="74612"/>
          </a:xfrm>
          <a:custGeom>
            <a:avLst/>
            <a:gdLst>
              <a:gd name="T0" fmla="*/ 2147483647 w 57"/>
              <a:gd name="T1" fmla="*/ 2147483647 h 47"/>
              <a:gd name="T2" fmla="*/ 2147483647 w 57"/>
              <a:gd name="T3" fmla="*/ 2147483647 h 47"/>
              <a:gd name="T4" fmla="*/ 2147483647 w 57"/>
              <a:gd name="T5" fmla="*/ 2147483647 h 47"/>
              <a:gd name="T6" fmla="*/ 2147483647 w 57"/>
              <a:gd name="T7" fmla="*/ 2147483647 h 47"/>
              <a:gd name="T8" fmla="*/ 2147483647 w 57"/>
              <a:gd name="T9" fmla="*/ 2147483647 h 47"/>
              <a:gd name="T10" fmla="*/ 2147483647 w 57"/>
              <a:gd name="T11" fmla="*/ 2147483647 h 47"/>
              <a:gd name="T12" fmla="*/ 2147483647 w 57"/>
              <a:gd name="T13" fmla="*/ 2147483647 h 47"/>
              <a:gd name="T14" fmla="*/ 2147483647 w 57"/>
              <a:gd name="T15" fmla="*/ 2147483647 h 47"/>
              <a:gd name="T16" fmla="*/ 2147483647 w 57"/>
              <a:gd name="T17" fmla="*/ 2147483647 h 47"/>
              <a:gd name="T18" fmla="*/ 2147483647 w 57"/>
              <a:gd name="T19" fmla="*/ 2147483647 h 47"/>
              <a:gd name="T20" fmla="*/ 2147483647 w 57"/>
              <a:gd name="T21" fmla="*/ 2147483647 h 47"/>
              <a:gd name="T22" fmla="*/ 2147483647 w 57"/>
              <a:gd name="T23" fmla="*/ 2147483647 h 47"/>
              <a:gd name="T24" fmla="*/ 2147483647 w 57"/>
              <a:gd name="T25" fmla="*/ 2147483647 h 47"/>
              <a:gd name="T26" fmla="*/ 2147483647 w 57"/>
              <a:gd name="T27" fmla="*/ 2147483647 h 47"/>
              <a:gd name="T28" fmla="*/ 2147483647 w 57"/>
              <a:gd name="T29" fmla="*/ 2147483647 h 47"/>
              <a:gd name="T30" fmla="*/ 2147483647 w 57"/>
              <a:gd name="T31" fmla="*/ 2147483647 h 47"/>
              <a:gd name="T32" fmla="*/ 2147483647 w 57"/>
              <a:gd name="T33" fmla="*/ 2147483647 h 47"/>
              <a:gd name="T34" fmla="*/ 2147483647 w 57"/>
              <a:gd name="T35" fmla="*/ 2147483647 h 47"/>
              <a:gd name="T36" fmla="*/ 2147483647 w 57"/>
              <a:gd name="T37" fmla="*/ 2147483647 h 47"/>
              <a:gd name="T38" fmla="*/ 2147483647 w 57"/>
              <a:gd name="T39" fmla="*/ 2147483647 h 47"/>
              <a:gd name="T40" fmla="*/ 2147483647 w 57"/>
              <a:gd name="T41" fmla="*/ 2147483647 h 47"/>
              <a:gd name="T42" fmla="*/ 2147483647 w 57"/>
              <a:gd name="T43" fmla="*/ 2147483647 h 47"/>
              <a:gd name="T44" fmla="*/ 2147483647 w 57"/>
              <a:gd name="T45" fmla="*/ 2147483647 h 47"/>
              <a:gd name="T46" fmla="*/ 2147483647 w 57"/>
              <a:gd name="T47" fmla="*/ 2147483647 h 47"/>
              <a:gd name="T48" fmla="*/ 2147483647 w 57"/>
              <a:gd name="T49" fmla="*/ 2147483647 h 47"/>
              <a:gd name="T50" fmla="*/ 2147483647 w 57"/>
              <a:gd name="T51" fmla="*/ 0 h 47"/>
              <a:gd name="T52" fmla="*/ 2147483647 w 57"/>
              <a:gd name="T53" fmla="*/ 2147483647 h 47"/>
              <a:gd name="T54" fmla="*/ 2147483647 w 57"/>
              <a:gd name="T55" fmla="*/ 2147483647 h 47"/>
              <a:gd name="T56" fmla="*/ 0 w 57"/>
              <a:gd name="T57" fmla="*/ 2147483647 h 47"/>
              <a:gd name="T58" fmla="*/ 2147483647 w 57"/>
              <a:gd name="T59" fmla="*/ 2147483647 h 47"/>
              <a:gd name="T60" fmla="*/ 2147483647 w 57"/>
              <a:gd name="T61" fmla="*/ 2147483647 h 47"/>
              <a:gd name="T62" fmla="*/ 2147483647 w 57"/>
              <a:gd name="T63" fmla="*/ 2147483647 h 47"/>
              <a:gd name="T64" fmla="*/ 0 w 57"/>
              <a:gd name="T65" fmla="*/ 2147483647 h 4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57"/>
              <a:gd name="T100" fmla="*/ 0 h 47"/>
              <a:gd name="T101" fmla="*/ 57 w 57"/>
              <a:gd name="T102" fmla="*/ 47 h 4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57" h="47">
                <a:moveTo>
                  <a:pt x="0" y="10"/>
                </a:moveTo>
                <a:lnTo>
                  <a:pt x="1" y="13"/>
                </a:lnTo>
                <a:lnTo>
                  <a:pt x="3" y="15"/>
                </a:lnTo>
                <a:lnTo>
                  <a:pt x="3" y="18"/>
                </a:lnTo>
                <a:lnTo>
                  <a:pt x="3" y="22"/>
                </a:lnTo>
                <a:lnTo>
                  <a:pt x="4" y="25"/>
                </a:lnTo>
                <a:lnTo>
                  <a:pt x="6" y="29"/>
                </a:lnTo>
                <a:lnTo>
                  <a:pt x="7" y="32"/>
                </a:lnTo>
                <a:lnTo>
                  <a:pt x="9" y="35"/>
                </a:lnTo>
                <a:lnTo>
                  <a:pt x="12" y="38"/>
                </a:lnTo>
                <a:lnTo>
                  <a:pt x="15" y="41"/>
                </a:lnTo>
                <a:lnTo>
                  <a:pt x="18" y="44"/>
                </a:lnTo>
                <a:lnTo>
                  <a:pt x="20" y="46"/>
                </a:lnTo>
                <a:lnTo>
                  <a:pt x="25" y="47"/>
                </a:lnTo>
                <a:lnTo>
                  <a:pt x="29" y="47"/>
                </a:lnTo>
                <a:lnTo>
                  <a:pt x="34" y="47"/>
                </a:lnTo>
                <a:lnTo>
                  <a:pt x="38" y="47"/>
                </a:lnTo>
                <a:lnTo>
                  <a:pt x="43" y="46"/>
                </a:lnTo>
                <a:lnTo>
                  <a:pt x="47" y="44"/>
                </a:lnTo>
                <a:lnTo>
                  <a:pt x="52" y="41"/>
                </a:lnTo>
                <a:lnTo>
                  <a:pt x="56" y="38"/>
                </a:lnTo>
                <a:lnTo>
                  <a:pt x="56" y="37"/>
                </a:lnTo>
                <a:lnTo>
                  <a:pt x="57" y="35"/>
                </a:lnTo>
                <a:lnTo>
                  <a:pt x="57" y="34"/>
                </a:lnTo>
                <a:lnTo>
                  <a:pt x="56" y="31"/>
                </a:lnTo>
                <a:lnTo>
                  <a:pt x="56" y="29"/>
                </a:lnTo>
                <a:lnTo>
                  <a:pt x="55" y="27"/>
                </a:lnTo>
                <a:lnTo>
                  <a:pt x="53" y="24"/>
                </a:lnTo>
                <a:lnTo>
                  <a:pt x="53" y="22"/>
                </a:lnTo>
                <a:lnTo>
                  <a:pt x="53" y="21"/>
                </a:lnTo>
                <a:lnTo>
                  <a:pt x="53" y="19"/>
                </a:lnTo>
                <a:lnTo>
                  <a:pt x="53" y="18"/>
                </a:lnTo>
                <a:lnTo>
                  <a:pt x="53" y="16"/>
                </a:lnTo>
                <a:lnTo>
                  <a:pt x="55" y="15"/>
                </a:lnTo>
                <a:lnTo>
                  <a:pt x="55" y="13"/>
                </a:lnTo>
                <a:lnTo>
                  <a:pt x="56" y="12"/>
                </a:lnTo>
                <a:lnTo>
                  <a:pt x="55" y="12"/>
                </a:lnTo>
                <a:lnTo>
                  <a:pt x="53" y="10"/>
                </a:lnTo>
                <a:lnTo>
                  <a:pt x="52" y="9"/>
                </a:lnTo>
                <a:lnTo>
                  <a:pt x="50" y="7"/>
                </a:lnTo>
                <a:lnTo>
                  <a:pt x="49" y="7"/>
                </a:lnTo>
                <a:lnTo>
                  <a:pt x="49" y="6"/>
                </a:lnTo>
                <a:lnTo>
                  <a:pt x="47" y="6"/>
                </a:lnTo>
                <a:lnTo>
                  <a:pt x="41" y="3"/>
                </a:lnTo>
                <a:lnTo>
                  <a:pt x="35" y="1"/>
                </a:lnTo>
                <a:lnTo>
                  <a:pt x="28" y="0"/>
                </a:lnTo>
                <a:lnTo>
                  <a:pt x="22" y="0"/>
                </a:lnTo>
                <a:lnTo>
                  <a:pt x="16" y="1"/>
                </a:lnTo>
                <a:lnTo>
                  <a:pt x="10" y="3"/>
                </a:lnTo>
                <a:lnTo>
                  <a:pt x="4" y="6"/>
                </a:lnTo>
                <a:lnTo>
                  <a:pt x="0" y="10"/>
                </a:lnTo>
                <a:lnTo>
                  <a:pt x="1" y="10"/>
                </a:lnTo>
                <a:lnTo>
                  <a:pt x="1" y="12"/>
                </a:lnTo>
                <a:lnTo>
                  <a:pt x="3" y="12"/>
                </a:lnTo>
                <a:lnTo>
                  <a:pt x="3" y="13"/>
                </a:lnTo>
                <a:lnTo>
                  <a:pt x="0" y="1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45" name="Freeform 96"/>
          <p:cNvSpPr>
            <a:spLocks/>
          </p:cNvSpPr>
          <p:nvPr/>
        </p:nvSpPr>
        <p:spPr bwMode="auto">
          <a:xfrm>
            <a:off x="6450013" y="4071938"/>
            <a:ext cx="80962" cy="74612"/>
          </a:xfrm>
          <a:custGeom>
            <a:avLst/>
            <a:gdLst>
              <a:gd name="T0" fmla="*/ 2147483647 w 57"/>
              <a:gd name="T1" fmla="*/ 2147483647 h 47"/>
              <a:gd name="T2" fmla="*/ 2147483647 w 57"/>
              <a:gd name="T3" fmla="*/ 2147483647 h 47"/>
              <a:gd name="T4" fmla="*/ 2147483647 w 57"/>
              <a:gd name="T5" fmla="*/ 2147483647 h 47"/>
              <a:gd name="T6" fmla="*/ 2147483647 w 57"/>
              <a:gd name="T7" fmla="*/ 2147483647 h 47"/>
              <a:gd name="T8" fmla="*/ 2147483647 w 57"/>
              <a:gd name="T9" fmla="*/ 2147483647 h 47"/>
              <a:gd name="T10" fmla="*/ 2147483647 w 57"/>
              <a:gd name="T11" fmla="*/ 2147483647 h 47"/>
              <a:gd name="T12" fmla="*/ 2147483647 w 57"/>
              <a:gd name="T13" fmla="*/ 2147483647 h 47"/>
              <a:gd name="T14" fmla="*/ 2147483647 w 57"/>
              <a:gd name="T15" fmla="*/ 2147483647 h 47"/>
              <a:gd name="T16" fmla="*/ 2147483647 w 57"/>
              <a:gd name="T17" fmla="*/ 2147483647 h 47"/>
              <a:gd name="T18" fmla="*/ 2147483647 w 57"/>
              <a:gd name="T19" fmla="*/ 2147483647 h 47"/>
              <a:gd name="T20" fmla="*/ 2147483647 w 57"/>
              <a:gd name="T21" fmla="*/ 2147483647 h 47"/>
              <a:gd name="T22" fmla="*/ 2147483647 w 57"/>
              <a:gd name="T23" fmla="*/ 2147483647 h 47"/>
              <a:gd name="T24" fmla="*/ 2147483647 w 57"/>
              <a:gd name="T25" fmla="*/ 2147483647 h 47"/>
              <a:gd name="T26" fmla="*/ 2147483647 w 57"/>
              <a:gd name="T27" fmla="*/ 2147483647 h 47"/>
              <a:gd name="T28" fmla="*/ 2147483647 w 57"/>
              <a:gd name="T29" fmla="*/ 2147483647 h 47"/>
              <a:gd name="T30" fmla="*/ 2147483647 w 57"/>
              <a:gd name="T31" fmla="*/ 2147483647 h 47"/>
              <a:gd name="T32" fmla="*/ 2147483647 w 57"/>
              <a:gd name="T33" fmla="*/ 2147483647 h 47"/>
              <a:gd name="T34" fmla="*/ 2147483647 w 57"/>
              <a:gd name="T35" fmla="*/ 2147483647 h 47"/>
              <a:gd name="T36" fmla="*/ 2147483647 w 57"/>
              <a:gd name="T37" fmla="*/ 2147483647 h 47"/>
              <a:gd name="T38" fmla="*/ 2147483647 w 57"/>
              <a:gd name="T39" fmla="*/ 2147483647 h 47"/>
              <a:gd name="T40" fmla="*/ 2147483647 w 57"/>
              <a:gd name="T41" fmla="*/ 2147483647 h 47"/>
              <a:gd name="T42" fmla="*/ 2147483647 w 57"/>
              <a:gd name="T43" fmla="*/ 2147483647 h 47"/>
              <a:gd name="T44" fmla="*/ 2147483647 w 57"/>
              <a:gd name="T45" fmla="*/ 2147483647 h 47"/>
              <a:gd name="T46" fmla="*/ 2147483647 w 57"/>
              <a:gd name="T47" fmla="*/ 2147483647 h 47"/>
              <a:gd name="T48" fmla="*/ 2147483647 w 57"/>
              <a:gd name="T49" fmla="*/ 2147483647 h 47"/>
              <a:gd name="T50" fmla="*/ 2147483647 w 57"/>
              <a:gd name="T51" fmla="*/ 0 h 47"/>
              <a:gd name="T52" fmla="*/ 2147483647 w 57"/>
              <a:gd name="T53" fmla="*/ 2147483647 h 47"/>
              <a:gd name="T54" fmla="*/ 2147483647 w 57"/>
              <a:gd name="T55" fmla="*/ 2147483647 h 47"/>
              <a:gd name="T56" fmla="*/ 0 w 57"/>
              <a:gd name="T57" fmla="*/ 2147483647 h 47"/>
              <a:gd name="T58" fmla="*/ 2147483647 w 57"/>
              <a:gd name="T59" fmla="*/ 2147483647 h 47"/>
              <a:gd name="T60" fmla="*/ 2147483647 w 57"/>
              <a:gd name="T61" fmla="*/ 2147483647 h 47"/>
              <a:gd name="T62" fmla="*/ 2147483647 w 57"/>
              <a:gd name="T63" fmla="*/ 2147483647 h 47"/>
              <a:gd name="T64" fmla="*/ 0 w 57"/>
              <a:gd name="T65" fmla="*/ 2147483647 h 4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57"/>
              <a:gd name="T100" fmla="*/ 0 h 47"/>
              <a:gd name="T101" fmla="*/ 57 w 57"/>
              <a:gd name="T102" fmla="*/ 47 h 4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57" h="47">
                <a:moveTo>
                  <a:pt x="0" y="10"/>
                </a:moveTo>
                <a:lnTo>
                  <a:pt x="1" y="13"/>
                </a:lnTo>
                <a:lnTo>
                  <a:pt x="3" y="15"/>
                </a:lnTo>
                <a:lnTo>
                  <a:pt x="3" y="18"/>
                </a:lnTo>
                <a:lnTo>
                  <a:pt x="3" y="22"/>
                </a:lnTo>
                <a:lnTo>
                  <a:pt x="4" y="25"/>
                </a:lnTo>
                <a:lnTo>
                  <a:pt x="6" y="29"/>
                </a:lnTo>
                <a:lnTo>
                  <a:pt x="7" y="32"/>
                </a:lnTo>
                <a:lnTo>
                  <a:pt x="9" y="35"/>
                </a:lnTo>
                <a:lnTo>
                  <a:pt x="12" y="38"/>
                </a:lnTo>
                <a:lnTo>
                  <a:pt x="15" y="41"/>
                </a:lnTo>
                <a:lnTo>
                  <a:pt x="18" y="44"/>
                </a:lnTo>
                <a:lnTo>
                  <a:pt x="20" y="46"/>
                </a:lnTo>
                <a:lnTo>
                  <a:pt x="25" y="47"/>
                </a:lnTo>
                <a:lnTo>
                  <a:pt x="29" y="47"/>
                </a:lnTo>
                <a:lnTo>
                  <a:pt x="34" y="47"/>
                </a:lnTo>
                <a:lnTo>
                  <a:pt x="38" y="47"/>
                </a:lnTo>
                <a:lnTo>
                  <a:pt x="43" y="46"/>
                </a:lnTo>
                <a:lnTo>
                  <a:pt x="47" y="44"/>
                </a:lnTo>
                <a:lnTo>
                  <a:pt x="52" y="41"/>
                </a:lnTo>
                <a:lnTo>
                  <a:pt x="56" y="38"/>
                </a:lnTo>
                <a:lnTo>
                  <a:pt x="56" y="37"/>
                </a:lnTo>
                <a:lnTo>
                  <a:pt x="57" y="35"/>
                </a:lnTo>
                <a:lnTo>
                  <a:pt x="57" y="34"/>
                </a:lnTo>
                <a:lnTo>
                  <a:pt x="56" y="31"/>
                </a:lnTo>
                <a:lnTo>
                  <a:pt x="56" y="29"/>
                </a:lnTo>
                <a:lnTo>
                  <a:pt x="55" y="27"/>
                </a:lnTo>
                <a:lnTo>
                  <a:pt x="53" y="24"/>
                </a:lnTo>
                <a:lnTo>
                  <a:pt x="53" y="22"/>
                </a:lnTo>
                <a:lnTo>
                  <a:pt x="53" y="21"/>
                </a:lnTo>
                <a:lnTo>
                  <a:pt x="53" y="19"/>
                </a:lnTo>
                <a:lnTo>
                  <a:pt x="53" y="18"/>
                </a:lnTo>
                <a:lnTo>
                  <a:pt x="53" y="16"/>
                </a:lnTo>
                <a:lnTo>
                  <a:pt x="55" y="15"/>
                </a:lnTo>
                <a:lnTo>
                  <a:pt x="55" y="13"/>
                </a:lnTo>
                <a:lnTo>
                  <a:pt x="56" y="12"/>
                </a:lnTo>
                <a:lnTo>
                  <a:pt x="55" y="12"/>
                </a:lnTo>
                <a:lnTo>
                  <a:pt x="53" y="10"/>
                </a:lnTo>
                <a:lnTo>
                  <a:pt x="52" y="9"/>
                </a:lnTo>
                <a:lnTo>
                  <a:pt x="50" y="7"/>
                </a:lnTo>
                <a:lnTo>
                  <a:pt x="49" y="7"/>
                </a:lnTo>
                <a:lnTo>
                  <a:pt x="49" y="6"/>
                </a:lnTo>
                <a:lnTo>
                  <a:pt x="47" y="6"/>
                </a:lnTo>
                <a:lnTo>
                  <a:pt x="41" y="3"/>
                </a:lnTo>
                <a:lnTo>
                  <a:pt x="35" y="1"/>
                </a:lnTo>
                <a:lnTo>
                  <a:pt x="28" y="0"/>
                </a:lnTo>
                <a:lnTo>
                  <a:pt x="22" y="0"/>
                </a:lnTo>
                <a:lnTo>
                  <a:pt x="16" y="1"/>
                </a:lnTo>
                <a:lnTo>
                  <a:pt x="10" y="3"/>
                </a:lnTo>
                <a:lnTo>
                  <a:pt x="4" y="6"/>
                </a:lnTo>
                <a:lnTo>
                  <a:pt x="0" y="10"/>
                </a:lnTo>
                <a:lnTo>
                  <a:pt x="1" y="10"/>
                </a:lnTo>
                <a:lnTo>
                  <a:pt x="1" y="12"/>
                </a:lnTo>
                <a:lnTo>
                  <a:pt x="3" y="12"/>
                </a:lnTo>
                <a:lnTo>
                  <a:pt x="3" y="13"/>
                </a:lnTo>
                <a:lnTo>
                  <a:pt x="0" y="10"/>
                </a:lnTo>
              </a:path>
            </a:pathLst>
          </a:custGeom>
          <a:solidFill>
            <a:srgbClr val="FFFF00"/>
          </a:solidFill>
          <a:ln w="1588">
            <a:solidFill>
              <a:srgbClr val="990000"/>
            </a:solidFill>
            <a:round/>
            <a:headEnd/>
            <a:tailEnd/>
          </a:ln>
        </p:spPr>
        <p:txBody>
          <a:bodyPr/>
          <a:lstStyle/>
          <a:p>
            <a:endParaRPr lang="en-US"/>
          </a:p>
        </p:txBody>
      </p:sp>
      <p:sp>
        <p:nvSpPr>
          <p:cNvPr id="53346" name="Freeform 97"/>
          <p:cNvSpPr>
            <a:spLocks/>
          </p:cNvSpPr>
          <p:nvPr/>
        </p:nvSpPr>
        <p:spPr bwMode="auto">
          <a:xfrm>
            <a:off x="6450013" y="4071938"/>
            <a:ext cx="80962" cy="74612"/>
          </a:xfrm>
          <a:custGeom>
            <a:avLst/>
            <a:gdLst>
              <a:gd name="T0" fmla="*/ 2147483647 w 57"/>
              <a:gd name="T1" fmla="*/ 2147483647 h 47"/>
              <a:gd name="T2" fmla="*/ 2147483647 w 57"/>
              <a:gd name="T3" fmla="*/ 2147483647 h 47"/>
              <a:gd name="T4" fmla="*/ 2147483647 w 57"/>
              <a:gd name="T5" fmla="*/ 2147483647 h 47"/>
              <a:gd name="T6" fmla="*/ 2147483647 w 57"/>
              <a:gd name="T7" fmla="*/ 2147483647 h 47"/>
              <a:gd name="T8" fmla="*/ 2147483647 w 57"/>
              <a:gd name="T9" fmla="*/ 2147483647 h 47"/>
              <a:gd name="T10" fmla="*/ 2147483647 w 57"/>
              <a:gd name="T11" fmla="*/ 2147483647 h 47"/>
              <a:gd name="T12" fmla="*/ 2147483647 w 57"/>
              <a:gd name="T13" fmla="*/ 2147483647 h 47"/>
              <a:gd name="T14" fmla="*/ 2147483647 w 57"/>
              <a:gd name="T15" fmla="*/ 2147483647 h 47"/>
              <a:gd name="T16" fmla="*/ 2147483647 w 57"/>
              <a:gd name="T17" fmla="*/ 2147483647 h 47"/>
              <a:gd name="T18" fmla="*/ 2147483647 w 57"/>
              <a:gd name="T19" fmla="*/ 2147483647 h 47"/>
              <a:gd name="T20" fmla="*/ 2147483647 w 57"/>
              <a:gd name="T21" fmla="*/ 2147483647 h 47"/>
              <a:gd name="T22" fmla="*/ 2147483647 w 57"/>
              <a:gd name="T23" fmla="*/ 2147483647 h 47"/>
              <a:gd name="T24" fmla="*/ 2147483647 w 57"/>
              <a:gd name="T25" fmla="*/ 2147483647 h 47"/>
              <a:gd name="T26" fmla="*/ 2147483647 w 57"/>
              <a:gd name="T27" fmla="*/ 2147483647 h 47"/>
              <a:gd name="T28" fmla="*/ 2147483647 w 57"/>
              <a:gd name="T29" fmla="*/ 2147483647 h 47"/>
              <a:gd name="T30" fmla="*/ 2147483647 w 57"/>
              <a:gd name="T31" fmla="*/ 2147483647 h 47"/>
              <a:gd name="T32" fmla="*/ 2147483647 w 57"/>
              <a:gd name="T33" fmla="*/ 2147483647 h 47"/>
              <a:gd name="T34" fmla="*/ 2147483647 w 57"/>
              <a:gd name="T35" fmla="*/ 2147483647 h 47"/>
              <a:gd name="T36" fmla="*/ 2147483647 w 57"/>
              <a:gd name="T37" fmla="*/ 2147483647 h 47"/>
              <a:gd name="T38" fmla="*/ 2147483647 w 57"/>
              <a:gd name="T39" fmla="*/ 2147483647 h 47"/>
              <a:gd name="T40" fmla="*/ 2147483647 w 57"/>
              <a:gd name="T41" fmla="*/ 2147483647 h 47"/>
              <a:gd name="T42" fmla="*/ 2147483647 w 57"/>
              <a:gd name="T43" fmla="*/ 2147483647 h 47"/>
              <a:gd name="T44" fmla="*/ 2147483647 w 57"/>
              <a:gd name="T45" fmla="*/ 2147483647 h 47"/>
              <a:gd name="T46" fmla="*/ 2147483647 w 57"/>
              <a:gd name="T47" fmla="*/ 2147483647 h 47"/>
              <a:gd name="T48" fmla="*/ 2147483647 w 57"/>
              <a:gd name="T49" fmla="*/ 2147483647 h 47"/>
              <a:gd name="T50" fmla="*/ 2147483647 w 57"/>
              <a:gd name="T51" fmla="*/ 0 h 47"/>
              <a:gd name="T52" fmla="*/ 2147483647 w 57"/>
              <a:gd name="T53" fmla="*/ 2147483647 h 47"/>
              <a:gd name="T54" fmla="*/ 2147483647 w 57"/>
              <a:gd name="T55" fmla="*/ 2147483647 h 47"/>
              <a:gd name="T56" fmla="*/ 0 w 57"/>
              <a:gd name="T57" fmla="*/ 2147483647 h 47"/>
              <a:gd name="T58" fmla="*/ 2147483647 w 57"/>
              <a:gd name="T59" fmla="*/ 2147483647 h 47"/>
              <a:gd name="T60" fmla="*/ 2147483647 w 57"/>
              <a:gd name="T61" fmla="*/ 2147483647 h 47"/>
              <a:gd name="T62" fmla="*/ 2147483647 w 57"/>
              <a:gd name="T63" fmla="*/ 2147483647 h 47"/>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57"/>
              <a:gd name="T97" fmla="*/ 0 h 47"/>
              <a:gd name="T98" fmla="*/ 57 w 57"/>
              <a:gd name="T99" fmla="*/ 47 h 47"/>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57" h="47">
                <a:moveTo>
                  <a:pt x="0" y="10"/>
                </a:moveTo>
                <a:lnTo>
                  <a:pt x="1" y="13"/>
                </a:lnTo>
                <a:lnTo>
                  <a:pt x="3" y="15"/>
                </a:lnTo>
                <a:lnTo>
                  <a:pt x="3" y="18"/>
                </a:lnTo>
                <a:lnTo>
                  <a:pt x="3" y="22"/>
                </a:lnTo>
                <a:lnTo>
                  <a:pt x="4" y="25"/>
                </a:lnTo>
                <a:lnTo>
                  <a:pt x="6" y="29"/>
                </a:lnTo>
                <a:lnTo>
                  <a:pt x="7" y="32"/>
                </a:lnTo>
                <a:lnTo>
                  <a:pt x="9" y="35"/>
                </a:lnTo>
                <a:lnTo>
                  <a:pt x="12" y="38"/>
                </a:lnTo>
                <a:lnTo>
                  <a:pt x="15" y="41"/>
                </a:lnTo>
                <a:lnTo>
                  <a:pt x="18" y="44"/>
                </a:lnTo>
                <a:lnTo>
                  <a:pt x="20" y="46"/>
                </a:lnTo>
                <a:lnTo>
                  <a:pt x="25" y="47"/>
                </a:lnTo>
                <a:lnTo>
                  <a:pt x="29" y="47"/>
                </a:lnTo>
                <a:lnTo>
                  <a:pt x="34" y="47"/>
                </a:lnTo>
                <a:lnTo>
                  <a:pt x="38" y="47"/>
                </a:lnTo>
                <a:lnTo>
                  <a:pt x="43" y="46"/>
                </a:lnTo>
                <a:lnTo>
                  <a:pt x="47" y="44"/>
                </a:lnTo>
                <a:lnTo>
                  <a:pt x="52" y="41"/>
                </a:lnTo>
                <a:lnTo>
                  <a:pt x="56" y="38"/>
                </a:lnTo>
                <a:lnTo>
                  <a:pt x="56" y="37"/>
                </a:lnTo>
                <a:lnTo>
                  <a:pt x="57" y="35"/>
                </a:lnTo>
                <a:lnTo>
                  <a:pt x="57" y="34"/>
                </a:lnTo>
                <a:lnTo>
                  <a:pt x="56" y="31"/>
                </a:lnTo>
                <a:lnTo>
                  <a:pt x="56" y="29"/>
                </a:lnTo>
                <a:lnTo>
                  <a:pt x="55" y="27"/>
                </a:lnTo>
                <a:lnTo>
                  <a:pt x="53" y="24"/>
                </a:lnTo>
                <a:lnTo>
                  <a:pt x="53" y="22"/>
                </a:lnTo>
                <a:lnTo>
                  <a:pt x="53" y="21"/>
                </a:lnTo>
                <a:lnTo>
                  <a:pt x="53" y="19"/>
                </a:lnTo>
                <a:lnTo>
                  <a:pt x="53" y="18"/>
                </a:lnTo>
                <a:lnTo>
                  <a:pt x="53" y="16"/>
                </a:lnTo>
                <a:lnTo>
                  <a:pt x="55" y="15"/>
                </a:lnTo>
                <a:lnTo>
                  <a:pt x="55" y="13"/>
                </a:lnTo>
                <a:lnTo>
                  <a:pt x="56" y="12"/>
                </a:lnTo>
                <a:lnTo>
                  <a:pt x="55" y="12"/>
                </a:lnTo>
                <a:lnTo>
                  <a:pt x="53" y="10"/>
                </a:lnTo>
                <a:lnTo>
                  <a:pt x="52" y="9"/>
                </a:lnTo>
                <a:lnTo>
                  <a:pt x="50" y="7"/>
                </a:lnTo>
                <a:lnTo>
                  <a:pt x="49" y="7"/>
                </a:lnTo>
                <a:lnTo>
                  <a:pt x="49" y="6"/>
                </a:lnTo>
                <a:lnTo>
                  <a:pt x="47" y="6"/>
                </a:lnTo>
                <a:lnTo>
                  <a:pt x="41" y="3"/>
                </a:lnTo>
                <a:lnTo>
                  <a:pt x="35" y="1"/>
                </a:lnTo>
                <a:lnTo>
                  <a:pt x="28" y="0"/>
                </a:lnTo>
                <a:lnTo>
                  <a:pt x="22" y="0"/>
                </a:lnTo>
                <a:lnTo>
                  <a:pt x="16" y="1"/>
                </a:lnTo>
                <a:lnTo>
                  <a:pt x="10" y="3"/>
                </a:lnTo>
                <a:lnTo>
                  <a:pt x="4" y="6"/>
                </a:lnTo>
                <a:lnTo>
                  <a:pt x="0" y="10"/>
                </a:lnTo>
                <a:lnTo>
                  <a:pt x="1" y="10"/>
                </a:lnTo>
                <a:lnTo>
                  <a:pt x="1" y="12"/>
                </a:lnTo>
                <a:lnTo>
                  <a:pt x="3" y="12"/>
                </a:lnTo>
                <a:lnTo>
                  <a:pt x="3" y="13"/>
                </a:lnTo>
              </a:path>
            </a:pathLst>
          </a:custGeom>
          <a:solidFill>
            <a:srgbClr val="FFFF00"/>
          </a:solidFill>
          <a:ln w="4763">
            <a:solidFill>
              <a:srgbClr val="990000"/>
            </a:solidFill>
            <a:round/>
            <a:headEnd/>
            <a:tailEnd/>
          </a:ln>
        </p:spPr>
        <p:txBody>
          <a:bodyPr/>
          <a:lstStyle/>
          <a:p>
            <a:endParaRPr lang="en-US"/>
          </a:p>
        </p:txBody>
      </p:sp>
      <p:sp>
        <p:nvSpPr>
          <p:cNvPr id="53347" name="Freeform 98"/>
          <p:cNvSpPr>
            <a:spLocks/>
          </p:cNvSpPr>
          <p:nvPr/>
        </p:nvSpPr>
        <p:spPr bwMode="auto">
          <a:xfrm>
            <a:off x="6472238" y="4154488"/>
            <a:ext cx="100012" cy="55562"/>
          </a:xfrm>
          <a:custGeom>
            <a:avLst/>
            <a:gdLst>
              <a:gd name="T0" fmla="*/ 2147483647 w 70"/>
              <a:gd name="T1" fmla="*/ 2147483647 h 35"/>
              <a:gd name="T2" fmla="*/ 2147483647 w 70"/>
              <a:gd name="T3" fmla="*/ 2147483647 h 35"/>
              <a:gd name="T4" fmla="*/ 2147483647 w 70"/>
              <a:gd name="T5" fmla="*/ 2147483647 h 35"/>
              <a:gd name="T6" fmla="*/ 2147483647 w 70"/>
              <a:gd name="T7" fmla="*/ 2147483647 h 35"/>
              <a:gd name="T8" fmla="*/ 2147483647 w 70"/>
              <a:gd name="T9" fmla="*/ 2147483647 h 35"/>
              <a:gd name="T10" fmla="*/ 2147483647 w 70"/>
              <a:gd name="T11" fmla="*/ 2147483647 h 35"/>
              <a:gd name="T12" fmla="*/ 2147483647 w 70"/>
              <a:gd name="T13" fmla="*/ 2147483647 h 35"/>
              <a:gd name="T14" fmla="*/ 2147483647 w 70"/>
              <a:gd name="T15" fmla="*/ 2147483647 h 35"/>
              <a:gd name="T16" fmla="*/ 2147483647 w 70"/>
              <a:gd name="T17" fmla="*/ 2147483647 h 35"/>
              <a:gd name="T18" fmla="*/ 0 w 70"/>
              <a:gd name="T19" fmla="*/ 2147483647 h 35"/>
              <a:gd name="T20" fmla="*/ 0 w 70"/>
              <a:gd name="T21" fmla="*/ 2147483647 h 35"/>
              <a:gd name="T22" fmla="*/ 2147483647 w 70"/>
              <a:gd name="T23" fmla="*/ 2147483647 h 35"/>
              <a:gd name="T24" fmla="*/ 2147483647 w 70"/>
              <a:gd name="T25" fmla="*/ 2147483647 h 35"/>
              <a:gd name="T26" fmla="*/ 2147483647 w 70"/>
              <a:gd name="T27" fmla="*/ 2147483647 h 35"/>
              <a:gd name="T28" fmla="*/ 2147483647 w 70"/>
              <a:gd name="T29" fmla="*/ 2147483647 h 35"/>
              <a:gd name="T30" fmla="*/ 2147483647 w 70"/>
              <a:gd name="T31" fmla="*/ 2147483647 h 35"/>
              <a:gd name="T32" fmla="*/ 2147483647 w 70"/>
              <a:gd name="T33" fmla="*/ 2147483647 h 35"/>
              <a:gd name="T34" fmla="*/ 2147483647 w 70"/>
              <a:gd name="T35" fmla="*/ 2147483647 h 35"/>
              <a:gd name="T36" fmla="*/ 2147483647 w 70"/>
              <a:gd name="T37" fmla="*/ 2147483647 h 35"/>
              <a:gd name="T38" fmla="*/ 2147483647 w 70"/>
              <a:gd name="T39" fmla="*/ 2147483647 h 35"/>
              <a:gd name="T40" fmla="*/ 2147483647 w 70"/>
              <a:gd name="T41" fmla="*/ 2147483647 h 35"/>
              <a:gd name="T42" fmla="*/ 2147483647 w 70"/>
              <a:gd name="T43" fmla="*/ 2147483647 h 35"/>
              <a:gd name="T44" fmla="*/ 2147483647 w 70"/>
              <a:gd name="T45" fmla="*/ 2147483647 h 35"/>
              <a:gd name="T46" fmla="*/ 2147483647 w 70"/>
              <a:gd name="T47" fmla="*/ 2147483647 h 35"/>
              <a:gd name="T48" fmla="*/ 2147483647 w 70"/>
              <a:gd name="T49" fmla="*/ 2147483647 h 35"/>
              <a:gd name="T50" fmla="*/ 2147483647 w 70"/>
              <a:gd name="T51" fmla="*/ 2147483647 h 35"/>
              <a:gd name="T52" fmla="*/ 2147483647 w 70"/>
              <a:gd name="T53" fmla="*/ 2147483647 h 35"/>
              <a:gd name="T54" fmla="*/ 2147483647 w 70"/>
              <a:gd name="T55" fmla="*/ 2147483647 h 35"/>
              <a:gd name="T56" fmla="*/ 2147483647 w 70"/>
              <a:gd name="T57" fmla="*/ 2147483647 h 35"/>
              <a:gd name="T58" fmla="*/ 2147483647 w 70"/>
              <a:gd name="T59" fmla="*/ 2147483647 h 35"/>
              <a:gd name="T60" fmla="*/ 2147483647 w 70"/>
              <a:gd name="T61" fmla="*/ 2147483647 h 35"/>
              <a:gd name="T62" fmla="*/ 2147483647 w 70"/>
              <a:gd name="T63" fmla="*/ 2147483647 h 35"/>
              <a:gd name="T64" fmla="*/ 2147483647 w 70"/>
              <a:gd name="T65" fmla="*/ 2147483647 h 35"/>
              <a:gd name="T66" fmla="*/ 2147483647 w 70"/>
              <a:gd name="T67" fmla="*/ 0 h 35"/>
              <a:gd name="T68" fmla="*/ 2147483647 w 70"/>
              <a:gd name="T69" fmla="*/ 0 h 35"/>
              <a:gd name="T70" fmla="*/ 2147483647 w 70"/>
              <a:gd name="T71" fmla="*/ 0 h 35"/>
              <a:gd name="T72" fmla="*/ 2147483647 w 70"/>
              <a:gd name="T73" fmla="*/ 2147483647 h 35"/>
              <a:gd name="T74" fmla="*/ 2147483647 w 70"/>
              <a:gd name="T75" fmla="*/ 2147483647 h 35"/>
              <a:gd name="T76" fmla="*/ 2147483647 w 70"/>
              <a:gd name="T77" fmla="*/ 2147483647 h 35"/>
              <a:gd name="T78" fmla="*/ 2147483647 w 70"/>
              <a:gd name="T79" fmla="*/ 2147483647 h 35"/>
              <a:gd name="T80" fmla="*/ 2147483647 w 70"/>
              <a:gd name="T81" fmla="*/ 2147483647 h 35"/>
              <a:gd name="T82" fmla="*/ 2147483647 w 70"/>
              <a:gd name="T83" fmla="*/ 2147483647 h 35"/>
              <a:gd name="T84" fmla="*/ 2147483647 w 70"/>
              <a:gd name="T85" fmla="*/ 2147483647 h 35"/>
              <a:gd name="T86" fmla="*/ 2147483647 w 70"/>
              <a:gd name="T87" fmla="*/ 2147483647 h 35"/>
              <a:gd name="T88" fmla="*/ 2147483647 w 70"/>
              <a:gd name="T89" fmla="*/ 2147483647 h 35"/>
              <a:gd name="T90" fmla="*/ 2147483647 w 70"/>
              <a:gd name="T91" fmla="*/ 2147483647 h 35"/>
              <a:gd name="T92" fmla="*/ 2147483647 w 70"/>
              <a:gd name="T93" fmla="*/ 2147483647 h 35"/>
              <a:gd name="T94" fmla="*/ 2147483647 w 70"/>
              <a:gd name="T95" fmla="*/ 2147483647 h 35"/>
              <a:gd name="T96" fmla="*/ 2147483647 w 70"/>
              <a:gd name="T97" fmla="*/ 2147483647 h 35"/>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70"/>
              <a:gd name="T148" fmla="*/ 0 h 35"/>
              <a:gd name="T149" fmla="*/ 70 w 70"/>
              <a:gd name="T150" fmla="*/ 35 h 35"/>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70" h="35">
                <a:moveTo>
                  <a:pt x="24" y="7"/>
                </a:moveTo>
                <a:lnTo>
                  <a:pt x="21" y="7"/>
                </a:lnTo>
                <a:lnTo>
                  <a:pt x="19" y="7"/>
                </a:lnTo>
                <a:lnTo>
                  <a:pt x="16" y="7"/>
                </a:lnTo>
                <a:lnTo>
                  <a:pt x="13" y="6"/>
                </a:lnTo>
                <a:lnTo>
                  <a:pt x="10" y="6"/>
                </a:lnTo>
                <a:lnTo>
                  <a:pt x="7" y="6"/>
                </a:lnTo>
                <a:lnTo>
                  <a:pt x="4" y="6"/>
                </a:lnTo>
                <a:lnTo>
                  <a:pt x="3" y="7"/>
                </a:lnTo>
                <a:lnTo>
                  <a:pt x="0" y="9"/>
                </a:lnTo>
                <a:lnTo>
                  <a:pt x="0" y="12"/>
                </a:lnTo>
                <a:lnTo>
                  <a:pt x="3" y="15"/>
                </a:lnTo>
                <a:lnTo>
                  <a:pt x="7" y="19"/>
                </a:lnTo>
                <a:lnTo>
                  <a:pt x="13" y="22"/>
                </a:lnTo>
                <a:lnTo>
                  <a:pt x="19" y="25"/>
                </a:lnTo>
                <a:lnTo>
                  <a:pt x="24" y="29"/>
                </a:lnTo>
                <a:lnTo>
                  <a:pt x="28" y="32"/>
                </a:lnTo>
                <a:lnTo>
                  <a:pt x="33" y="34"/>
                </a:lnTo>
                <a:lnTo>
                  <a:pt x="37" y="35"/>
                </a:lnTo>
                <a:lnTo>
                  <a:pt x="41" y="34"/>
                </a:lnTo>
                <a:lnTo>
                  <a:pt x="46" y="32"/>
                </a:lnTo>
                <a:lnTo>
                  <a:pt x="50" y="29"/>
                </a:lnTo>
                <a:lnTo>
                  <a:pt x="55" y="26"/>
                </a:lnTo>
                <a:lnTo>
                  <a:pt x="59" y="22"/>
                </a:lnTo>
                <a:lnTo>
                  <a:pt x="64" y="19"/>
                </a:lnTo>
                <a:lnTo>
                  <a:pt x="65" y="17"/>
                </a:lnTo>
                <a:lnTo>
                  <a:pt x="67" y="15"/>
                </a:lnTo>
                <a:lnTo>
                  <a:pt x="68" y="12"/>
                </a:lnTo>
                <a:lnTo>
                  <a:pt x="70" y="9"/>
                </a:lnTo>
                <a:lnTo>
                  <a:pt x="70" y="6"/>
                </a:lnTo>
                <a:lnTo>
                  <a:pt x="70" y="4"/>
                </a:lnTo>
                <a:lnTo>
                  <a:pt x="68" y="1"/>
                </a:lnTo>
                <a:lnTo>
                  <a:pt x="65" y="1"/>
                </a:lnTo>
                <a:lnTo>
                  <a:pt x="61" y="0"/>
                </a:lnTo>
                <a:lnTo>
                  <a:pt x="58" y="0"/>
                </a:lnTo>
                <a:lnTo>
                  <a:pt x="55" y="0"/>
                </a:lnTo>
                <a:lnTo>
                  <a:pt x="52" y="1"/>
                </a:lnTo>
                <a:lnTo>
                  <a:pt x="49" y="1"/>
                </a:lnTo>
                <a:lnTo>
                  <a:pt x="44" y="3"/>
                </a:lnTo>
                <a:lnTo>
                  <a:pt x="41" y="3"/>
                </a:lnTo>
                <a:lnTo>
                  <a:pt x="37" y="3"/>
                </a:lnTo>
                <a:lnTo>
                  <a:pt x="36" y="3"/>
                </a:lnTo>
                <a:lnTo>
                  <a:pt x="34" y="4"/>
                </a:lnTo>
                <a:lnTo>
                  <a:pt x="33" y="4"/>
                </a:lnTo>
                <a:lnTo>
                  <a:pt x="31" y="6"/>
                </a:lnTo>
                <a:lnTo>
                  <a:pt x="28" y="6"/>
                </a:lnTo>
                <a:lnTo>
                  <a:pt x="27" y="7"/>
                </a:lnTo>
                <a:lnTo>
                  <a:pt x="25" y="7"/>
                </a:lnTo>
                <a:lnTo>
                  <a:pt x="24" y="7"/>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48" name="Freeform 99"/>
          <p:cNvSpPr>
            <a:spLocks/>
          </p:cNvSpPr>
          <p:nvPr/>
        </p:nvSpPr>
        <p:spPr bwMode="auto">
          <a:xfrm>
            <a:off x="6472238" y="4154488"/>
            <a:ext cx="100012" cy="55562"/>
          </a:xfrm>
          <a:custGeom>
            <a:avLst/>
            <a:gdLst>
              <a:gd name="T0" fmla="*/ 2147483647 w 70"/>
              <a:gd name="T1" fmla="*/ 2147483647 h 35"/>
              <a:gd name="T2" fmla="*/ 2147483647 w 70"/>
              <a:gd name="T3" fmla="*/ 2147483647 h 35"/>
              <a:gd name="T4" fmla="*/ 2147483647 w 70"/>
              <a:gd name="T5" fmla="*/ 2147483647 h 35"/>
              <a:gd name="T6" fmla="*/ 2147483647 w 70"/>
              <a:gd name="T7" fmla="*/ 2147483647 h 35"/>
              <a:gd name="T8" fmla="*/ 2147483647 w 70"/>
              <a:gd name="T9" fmla="*/ 2147483647 h 35"/>
              <a:gd name="T10" fmla="*/ 2147483647 w 70"/>
              <a:gd name="T11" fmla="*/ 2147483647 h 35"/>
              <a:gd name="T12" fmla="*/ 2147483647 w 70"/>
              <a:gd name="T13" fmla="*/ 2147483647 h 35"/>
              <a:gd name="T14" fmla="*/ 2147483647 w 70"/>
              <a:gd name="T15" fmla="*/ 2147483647 h 35"/>
              <a:gd name="T16" fmla="*/ 2147483647 w 70"/>
              <a:gd name="T17" fmla="*/ 2147483647 h 35"/>
              <a:gd name="T18" fmla="*/ 0 w 70"/>
              <a:gd name="T19" fmla="*/ 2147483647 h 35"/>
              <a:gd name="T20" fmla="*/ 0 w 70"/>
              <a:gd name="T21" fmla="*/ 2147483647 h 35"/>
              <a:gd name="T22" fmla="*/ 2147483647 w 70"/>
              <a:gd name="T23" fmla="*/ 2147483647 h 35"/>
              <a:gd name="T24" fmla="*/ 2147483647 w 70"/>
              <a:gd name="T25" fmla="*/ 2147483647 h 35"/>
              <a:gd name="T26" fmla="*/ 2147483647 w 70"/>
              <a:gd name="T27" fmla="*/ 2147483647 h 35"/>
              <a:gd name="T28" fmla="*/ 2147483647 w 70"/>
              <a:gd name="T29" fmla="*/ 2147483647 h 35"/>
              <a:gd name="T30" fmla="*/ 2147483647 w 70"/>
              <a:gd name="T31" fmla="*/ 2147483647 h 35"/>
              <a:gd name="T32" fmla="*/ 2147483647 w 70"/>
              <a:gd name="T33" fmla="*/ 2147483647 h 35"/>
              <a:gd name="T34" fmla="*/ 2147483647 w 70"/>
              <a:gd name="T35" fmla="*/ 2147483647 h 35"/>
              <a:gd name="T36" fmla="*/ 2147483647 w 70"/>
              <a:gd name="T37" fmla="*/ 2147483647 h 35"/>
              <a:gd name="T38" fmla="*/ 2147483647 w 70"/>
              <a:gd name="T39" fmla="*/ 2147483647 h 35"/>
              <a:gd name="T40" fmla="*/ 2147483647 w 70"/>
              <a:gd name="T41" fmla="*/ 2147483647 h 35"/>
              <a:gd name="T42" fmla="*/ 2147483647 w 70"/>
              <a:gd name="T43" fmla="*/ 2147483647 h 35"/>
              <a:gd name="T44" fmla="*/ 2147483647 w 70"/>
              <a:gd name="T45" fmla="*/ 2147483647 h 35"/>
              <a:gd name="T46" fmla="*/ 2147483647 w 70"/>
              <a:gd name="T47" fmla="*/ 2147483647 h 35"/>
              <a:gd name="T48" fmla="*/ 2147483647 w 70"/>
              <a:gd name="T49" fmla="*/ 2147483647 h 35"/>
              <a:gd name="T50" fmla="*/ 2147483647 w 70"/>
              <a:gd name="T51" fmla="*/ 2147483647 h 35"/>
              <a:gd name="T52" fmla="*/ 2147483647 w 70"/>
              <a:gd name="T53" fmla="*/ 2147483647 h 35"/>
              <a:gd name="T54" fmla="*/ 2147483647 w 70"/>
              <a:gd name="T55" fmla="*/ 2147483647 h 35"/>
              <a:gd name="T56" fmla="*/ 2147483647 w 70"/>
              <a:gd name="T57" fmla="*/ 2147483647 h 35"/>
              <a:gd name="T58" fmla="*/ 2147483647 w 70"/>
              <a:gd name="T59" fmla="*/ 2147483647 h 35"/>
              <a:gd name="T60" fmla="*/ 2147483647 w 70"/>
              <a:gd name="T61" fmla="*/ 2147483647 h 35"/>
              <a:gd name="T62" fmla="*/ 2147483647 w 70"/>
              <a:gd name="T63" fmla="*/ 2147483647 h 35"/>
              <a:gd name="T64" fmla="*/ 2147483647 w 70"/>
              <a:gd name="T65" fmla="*/ 2147483647 h 35"/>
              <a:gd name="T66" fmla="*/ 2147483647 w 70"/>
              <a:gd name="T67" fmla="*/ 0 h 35"/>
              <a:gd name="T68" fmla="*/ 2147483647 w 70"/>
              <a:gd name="T69" fmla="*/ 0 h 35"/>
              <a:gd name="T70" fmla="*/ 2147483647 w 70"/>
              <a:gd name="T71" fmla="*/ 0 h 35"/>
              <a:gd name="T72" fmla="*/ 2147483647 w 70"/>
              <a:gd name="T73" fmla="*/ 2147483647 h 35"/>
              <a:gd name="T74" fmla="*/ 2147483647 w 70"/>
              <a:gd name="T75" fmla="*/ 2147483647 h 35"/>
              <a:gd name="T76" fmla="*/ 2147483647 w 70"/>
              <a:gd name="T77" fmla="*/ 2147483647 h 35"/>
              <a:gd name="T78" fmla="*/ 2147483647 w 70"/>
              <a:gd name="T79" fmla="*/ 2147483647 h 35"/>
              <a:gd name="T80" fmla="*/ 2147483647 w 70"/>
              <a:gd name="T81" fmla="*/ 2147483647 h 35"/>
              <a:gd name="T82" fmla="*/ 2147483647 w 70"/>
              <a:gd name="T83" fmla="*/ 2147483647 h 35"/>
              <a:gd name="T84" fmla="*/ 2147483647 w 70"/>
              <a:gd name="T85" fmla="*/ 2147483647 h 35"/>
              <a:gd name="T86" fmla="*/ 2147483647 w 70"/>
              <a:gd name="T87" fmla="*/ 2147483647 h 35"/>
              <a:gd name="T88" fmla="*/ 2147483647 w 70"/>
              <a:gd name="T89" fmla="*/ 2147483647 h 35"/>
              <a:gd name="T90" fmla="*/ 2147483647 w 70"/>
              <a:gd name="T91" fmla="*/ 2147483647 h 35"/>
              <a:gd name="T92" fmla="*/ 2147483647 w 70"/>
              <a:gd name="T93" fmla="*/ 2147483647 h 35"/>
              <a:gd name="T94" fmla="*/ 2147483647 w 70"/>
              <a:gd name="T95" fmla="*/ 2147483647 h 35"/>
              <a:gd name="T96" fmla="*/ 2147483647 w 70"/>
              <a:gd name="T97" fmla="*/ 2147483647 h 35"/>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70"/>
              <a:gd name="T148" fmla="*/ 0 h 35"/>
              <a:gd name="T149" fmla="*/ 70 w 70"/>
              <a:gd name="T150" fmla="*/ 35 h 35"/>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70" h="35">
                <a:moveTo>
                  <a:pt x="24" y="7"/>
                </a:moveTo>
                <a:lnTo>
                  <a:pt x="21" y="7"/>
                </a:lnTo>
                <a:lnTo>
                  <a:pt x="19" y="7"/>
                </a:lnTo>
                <a:lnTo>
                  <a:pt x="16" y="7"/>
                </a:lnTo>
                <a:lnTo>
                  <a:pt x="13" y="6"/>
                </a:lnTo>
                <a:lnTo>
                  <a:pt x="10" y="6"/>
                </a:lnTo>
                <a:lnTo>
                  <a:pt x="7" y="6"/>
                </a:lnTo>
                <a:lnTo>
                  <a:pt x="4" y="6"/>
                </a:lnTo>
                <a:lnTo>
                  <a:pt x="3" y="7"/>
                </a:lnTo>
                <a:lnTo>
                  <a:pt x="0" y="9"/>
                </a:lnTo>
                <a:lnTo>
                  <a:pt x="0" y="12"/>
                </a:lnTo>
                <a:lnTo>
                  <a:pt x="3" y="15"/>
                </a:lnTo>
                <a:lnTo>
                  <a:pt x="7" y="19"/>
                </a:lnTo>
                <a:lnTo>
                  <a:pt x="13" y="22"/>
                </a:lnTo>
                <a:lnTo>
                  <a:pt x="19" y="25"/>
                </a:lnTo>
                <a:lnTo>
                  <a:pt x="24" y="29"/>
                </a:lnTo>
                <a:lnTo>
                  <a:pt x="28" y="32"/>
                </a:lnTo>
                <a:lnTo>
                  <a:pt x="33" y="34"/>
                </a:lnTo>
                <a:lnTo>
                  <a:pt x="37" y="35"/>
                </a:lnTo>
                <a:lnTo>
                  <a:pt x="41" y="34"/>
                </a:lnTo>
                <a:lnTo>
                  <a:pt x="46" y="32"/>
                </a:lnTo>
                <a:lnTo>
                  <a:pt x="50" y="29"/>
                </a:lnTo>
                <a:lnTo>
                  <a:pt x="55" y="26"/>
                </a:lnTo>
                <a:lnTo>
                  <a:pt x="59" y="22"/>
                </a:lnTo>
                <a:lnTo>
                  <a:pt x="64" y="19"/>
                </a:lnTo>
                <a:lnTo>
                  <a:pt x="65" y="17"/>
                </a:lnTo>
                <a:lnTo>
                  <a:pt x="67" y="15"/>
                </a:lnTo>
                <a:lnTo>
                  <a:pt x="68" y="12"/>
                </a:lnTo>
                <a:lnTo>
                  <a:pt x="70" y="9"/>
                </a:lnTo>
                <a:lnTo>
                  <a:pt x="70" y="6"/>
                </a:lnTo>
                <a:lnTo>
                  <a:pt x="70" y="4"/>
                </a:lnTo>
                <a:lnTo>
                  <a:pt x="68" y="1"/>
                </a:lnTo>
                <a:lnTo>
                  <a:pt x="65" y="1"/>
                </a:lnTo>
                <a:lnTo>
                  <a:pt x="61" y="0"/>
                </a:lnTo>
                <a:lnTo>
                  <a:pt x="58" y="0"/>
                </a:lnTo>
                <a:lnTo>
                  <a:pt x="55" y="0"/>
                </a:lnTo>
                <a:lnTo>
                  <a:pt x="52" y="1"/>
                </a:lnTo>
                <a:lnTo>
                  <a:pt x="49" y="1"/>
                </a:lnTo>
                <a:lnTo>
                  <a:pt x="44" y="3"/>
                </a:lnTo>
                <a:lnTo>
                  <a:pt x="41" y="3"/>
                </a:lnTo>
                <a:lnTo>
                  <a:pt x="37" y="3"/>
                </a:lnTo>
                <a:lnTo>
                  <a:pt x="36" y="3"/>
                </a:lnTo>
                <a:lnTo>
                  <a:pt x="34" y="4"/>
                </a:lnTo>
                <a:lnTo>
                  <a:pt x="33" y="4"/>
                </a:lnTo>
                <a:lnTo>
                  <a:pt x="31" y="6"/>
                </a:lnTo>
                <a:lnTo>
                  <a:pt x="28" y="6"/>
                </a:lnTo>
                <a:lnTo>
                  <a:pt x="27" y="7"/>
                </a:lnTo>
                <a:lnTo>
                  <a:pt x="25" y="7"/>
                </a:lnTo>
                <a:lnTo>
                  <a:pt x="24" y="7"/>
                </a:lnTo>
              </a:path>
            </a:pathLst>
          </a:custGeom>
          <a:solidFill>
            <a:srgbClr val="FFFF00"/>
          </a:solidFill>
          <a:ln w="1588">
            <a:solidFill>
              <a:srgbClr val="990000"/>
            </a:solidFill>
            <a:round/>
            <a:headEnd/>
            <a:tailEnd/>
          </a:ln>
        </p:spPr>
        <p:txBody>
          <a:bodyPr/>
          <a:lstStyle/>
          <a:p>
            <a:endParaRPr lang="en-US"/>
          </a:p>
        </p:txBody>
      </p:sp>
      <p:sp>
        <p:nvSpPr>
          <p:cNvPr id="53349" name="Freeform 100"/>
          <p:cNvSpPr>
            <a:spLocks/>
          </p:cNvSpPr>
          <p:nvPr/>
        </p:nvSpPr>
        <p:spPr bwMode="auto">
          <a:xfrm>
            <a:off x="6472238" y="4154488"/>
            <a:ext cx="100012" cy="55562"/>
          </a:xfrm>
          <a:custGeom>
            <a:avLst/>
            <a:gdLst>
              <a:gd name="T0" fmla="*/ 2147483647 w 70"/>
              <a:gd name="T1" fmla="*/ 2147483647 h 35"/>
              <a:gd name="T2" fmla="*/ 2147483647 w 70"/>
              <a:gd name="T3" fmla="*/ 2147483647 h 35"/>
              <a:gd name="T4" fmla="*/ 2147483647 w 70"/>
              <a:gd name="T5" fmla="*/ 2147483647 h 35"/>
              <a:gd name="T6" fmla="*/ 2147483647 w 70"/>
              <a:gd name="T7" fmla="*/ 2147483647 h 35"/>
              <a:gd name="T8" fmla="*/ 2147483647 w 70"/>
              <a:gd name="T9" fmla="*/ 2147483647 h 35"/>
              <a:gd name="T10" fmla="*/ 2147483647 w 70"/>
              <a:gd name="T11" fmla="*/ 2147483647 h 35"/>
              <a:gd name="T12" fmla="*/ 2147483647 w 70"/>
              <a:gd name="T13" fmla="*/ 2147483647 h 35"/>
              <a:gd name="T14" fmla="*/ 2147483647 w 70"/>
              <a:gd name="T15" fmla="*/ 2147483647 h 35"/>
              <a:gd name="T16" fmla="*/ 2147483647 w 70"/>
              <a:gd name="T17" fmla="*/ 2147483647 h 35"/>
              <a:gd name="T18" fmla="*/ 0 w 70"/>
              <a:gd name="T19" fmla="*/ 2147483647 h 35"/>
              <a:gd name="T20" fmla="*/ 0 w 70"/>
              <a:gd name="T21" fmla="*/ 2147483647 h 35"/>
              <a:gd name="T22" fmla="*/ 2147483647 w 70"/>
              <a:gd name="T23" fmla="*/ 2147483647 h 35"/>
              <a:gd name="T24" fmla="*/ 2147483647 w 70"/>
              <a:gd name="T25" fmla="*/ 2147483647 h 35"/>
              <a:gd name="T26" fmla="*/ 2147483647 w 70"/>
              <a:gd name="T27" fmla="*/ 2147483647 h 35"/>
              <a:gd name="T28" fmla="*/ 2147483647 w 70"/>
              <a:gd name="T29" fmla="*/ 2147483647 h 35"/>
              <a:gd name="T30" fmla="*/ 2147483647 w 70"/>
              <a:gd name="T31" fmla="*/ 2147483647 h 35"/>
              <a:gd name="T32" fmla="*/ 2147483647 w 70"/>
              <a:gd name="T33" fmla="*/ 2147483647 h 35"/>
              <a:gd name="T34" fmla="*/ 2147483647 w 70"/>
              <a:gd name="T35" fmla="*/ 2147483647 h 35"/>
              <a:gd name="T36" fmla="*/ 2147483647 w 70"/>
              <a:gd name="T37" fmla="*/ 2147483647 h 35"/>
              <a:gd name="T38" fmla="*/ 2147483647 w 70"/>
              <a:gd name="T39" fmla="*/ 2147483647 h 35"/>
              <a:gd name="T40" fmla="*/ 2147483647 w 70"/>
              <a:gd name="T41" fmla="*/ 2147483647 h 35"/>
              <a:gd name="T42" fmla="*/ 2147483647 w 70"/>
              <a:gd name="T43" fmla="*/ 2147483647 h 35"/>
              <a:gd name="T44" fmla="*/ 2147483647 w 70"/>
              <a:gd name="T45" fmla="*/ 2147483647 h 35"/>
              <a:gd name="T46" fmla="*/ 2147483647 w 70"/>
              <a:gd name="T47" fmla="*/ 2147483647 h 35"/>
              <a:gd name="T48" fmla="*/ 2147483647 w 70"/>
              <a:gd name="T49" fmla="*/ 2147483647 h 35"/>
              <a:gd name="T50" fmla="*/ 2147483647 w 70"/>
              <a:gd name="T51" fmla="*/ 2147483647 h 35"/>
              <a:gd name="T52" fmla="*/ 2147483647 w 70"/>
              <a:gd name="T53" fmla="*/ 2147483647 h 35"/>
              <a:gd name="T54" fmla="*/ 2147483647 w 70"/>
              <a:gd name="T55" fmla="*/ 2147483647 h 35"/>
              <a:gd name="T56" fmla="*/ 2147483647 w 70"/>
              <a:gd name="T57" fmla="*/ 2147483647 h 35"/>
              <a:gd name="T58" fmla="*/ 2147483647 w 70"/>
              <a:gd name="T59" fmla="*/ 2147483647 h 35"/>
              <a:gd name="T60" fmla="*/ 2147483647 w 70"/>
              <a:gd name="T61" fmla="*/ 2147483647 h 35"/>
              <a:gd name="T62" fmla="*/ 2147483647 w 70"/>
              <a:gd name="T63" fmla="*/ 2147483647 h 35"/>
              <a:gd name="T64" fmla="*/ 2147483647 w 70"/>
              <a:gd name="T65" fmla="*/ 2147483647 h 35"/>
              <a:gd name="T66" fmla="*/ 2147483647 w 70"/>
              <a:gd name="T67" fmla="*/ 0 h 35"/>
              <a:gd name="T68" fmla="*/ 2147483647 w 70"/>
              <a:gd name="T69" fmla="*/ 0 h 35"/>
              <a:gd name="T70" fmla="*/ 2147483647 w 70"/>
              <a:gd name="T71" fmla="*/ 0 h 35"/>
              <a:gd name="T72" fmla="*/ 2147483647 w 70"/>
              <a:gd name="T73" fmla="*/ 2147483647 h 35"/>
              <a:gd name="T74" fmla="*/ 2147483647 w 70"/>
              <a:gd name="T75" fmla="*/ 2147483647 h 35"/>
              <a:gd name="T76" fmla="*/ 2147483647 w 70"/>
              <a:gd name="T77" fmla="*/ 2147483647 h 35"/>
              <a:gd name="T78" fmla="*/ 2147483647 w 70"/>
              <a:gd name="T79" fmla="*/ 2147483647 h 35"/>
              <a:gd name="T80" fmla="*/ 2147483647 w 70"/>
              <a:gd name="T81" fmla="*/ 2147483647 h 35"/>
              <a:gd name="T82" fmla="*/ 2147483647 w 70"/>
              <a:gd name="T83" fmla="*/ 2147483647 h 35"/>
              <a:gd name="T84" fmla="*/ 2147483647 w 70"/>
              <a:gd name="T85" fmla="*/ 2147483647 h 35"/>
              <a:gd name="T86" fmla="*/ 2147483647 w 70"/>
              <a:gd name="T87" fmla="*/ 2147483647 h 35"/>
              <a:gd name="T88" fmla="*/ 2147483647 w 70"/>
              <a:gd name="T89" fmla="*/ 2147483647 h 35"/>
              <a:gd name="T90" fmla="*/ 2147483647 w 70"/>
              <a:gd name="T91" fmla="*/ 2147483647 h 35"/>
              <a:gd name="T92" fmla="*/ 2147483647 w 70"/>
              <a:gd name="T93" fmla="*/ 2147483647 h 35"/>
              <a:gd name="T94" fmla="*/ 2147483647 w 70"/>
              <a:gd name="T95" fmla="*/ 2147483647 h 35"/>
              <a:gd name="T96" fmla="*/ 2147483647 w 70"/>
              <a:gd name="T97" fmla="*/ 2147483647 h 35"/>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70"/>
              <a:gd name="T148" fmla="*/ 0 h 35"/>
              <a:gd name="T149" fmla="*/ 70 w 70"/>
              <a:gd name="T150" fmla="*/ 35 h 35"/>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70" h="35">
                <a:moveTo>
                  <a:pt x="24" y="7"/>
                </a:moveTo>
                <a:lnTo>
                  <a:pt x="21" y="7"/>
                </a:lnTo>
                <a:lnTo>
                  <a:pt x="19" y="7"/>
                </a:lnTo>
                <a:lnTo>
                  <a:pt x="16" y="7"/>
                </a:lnTo>
                <a:lnTo>
                  <a:pt x="13" y="6"/>
                </a:lnTo>
                <a:lnTo>
                  <a:pt x="10" y="6"/>
                </a:lnTo>
                <a:lnTo>
                  <a:pt x="7" y="6"/>
                </a:lnTo>
                <a:lnTo>
                  <a:pt x="4" y="6"/>
                </a:lnTo>
                <a:lnTo>
                  <a:pt x="3" y="7"/>
                </a:lnTo>
                <a:lnTo>
                  <a:pt x="0" y="9"/>
                </a:lnTo>
                <a:lnTo>
                  <a:pt x="0" y="12"/>
                </a:lnTo>
                <a:lnTo>
                  <a:pt x="3" y="15"/>
                </a:lnTo>
                <a:lnTo>
                  <a:pt x="7" y="19"/>
                </a:lnTo>
                <a:lnTo>
                  <a:pt x="13" y="22"/>
                </a:lnTo>
                <a:lnTo>
                  <a:pt x="19" y="25"/>
                </a:lnTo>
                <a:lnTo>
                  <a:pt x="24" y="29"/>
                </a:lnTo>
                <a:lnTo>
                  <a:pt x="28" y="32"/>
                </a:lnTo>
                <a:lnTo>
                  <a:pt x="33" y="34"/>
                </a:lnTo>
                <a:lnTo>
                  <a:pt x="37" y="35"/>
                </a:lnTo>
                <a:lnTo>
                  <a:pt x="41" y="34"/>
                </a:lnTo>
                <a:lnTo>
                  <a:pt x="46" y="32"/>
                </a:lnTo>
                <a:lnTo>
                  <a:pt x="50" y="29"/>
                </a:lnTo>
                <a:lnTo>
                  <a:pt x="55" y="26"/>
                </a:lnTo>
                <a:lnTo>
                  <a:pt x="59" y="22"/>
                </a:lnTo>
                <a:lnTo>
                  <a:pt x="64" y="19"/>
                </a:lnTo>
                <a:lnTo>
                  <a:pt x="65" y="17"/>
                </a:lnTo>
                <a:lnTo>
                  <a:pt x="67" y="15"/>
                </a:lnTo>
                <a:lnTo>
                  <a:pt x="68" y="12"/>
                </a:lnTo>
                <a:lnTo>
                  <a:pt x="70" y="9"/>
                </a:lnTo>
                <a:lnTo>
                  <a:pt x="70" y="6"/>
                </a:lnTo>
                <a:lnTo>
                  <a:pt x="70" y="4"/>
                </a:lnTo>
                <a:lnTo>
                  <a:pt x="68" y="1"/>
                </a:lnTo>
                <a:lnTo>
                  <a:pt x="65" y="1"/>
                </a:lnTo>
                <a:lnTo>
                  <a:pt x="61" y="0"/>
                </a:lnTo>
                <a:lnTo>
                  <a:pt x="58" y="0"/>
                </a:lnTo>
                <a:lnTo>
                  <a:pt x="55" y="0"/>
                </a:lnTo>
                <a:lnTo>
                  <a:pt x="52" y="1"/>
                </a:lnTo>
                <a:lnTo>
                  <a:pt x="49" y="1"/>
                </a:lnTo>
                <a:lnTo>
                  <a:pt x="44" y="3"/>
                </a:lnTo>
                <a:lnTo>
                  <a:pt x="41" y="3"/>
                </a:lnTo>
                <a:lnTo>
                  <a:pt x="37" y="3"/>
                </a:lnTo>
                <a:lnTo>
                  <a:pt x="36" y="3"/>
                </a:lnTo>
                <a:lnTo>
                  <a:pt x="34" y="4"/>
                </a:lnTo>
                <a:lnTo>
                  <a:pt x="33" y="4"/>
                </a:lnTo>
                <a:lnTo>
                  <a:pt x="31" y="6"/>
                </a:lnTo>
                <a:lnTo>
                  <a:pt x="28" y="6"/>
                </a:lnTo>
                <a:lnTo>
                  <a:pt x="27" y="7"/>
                </a:lnTo>
                <a:lnTo>
                  <a:pt x="25" y="7"/>
                </a:lnTo>
                <a:lnTo>
                  <a:pt x="24" y="7"/>
                </a:lnTo>
              </a:path>
            </a:pathLst>
          </a:custGeom>
          <a:solidFill>
            <a:srgbClr val="FFFF00"/>
          </a:solidFill>
          <a:ln w="4763">
            <a:solidFill>
              <a:srgbClr val="990000"/>
            </a:solidFill>
            <a:round/>
            <a:headEnd/>
            <a:tailEnd/>
          </a:ln>
        </p:spPr>
        <p:txBody>
          <a:bodyPr/>
          <a:lstStyle/>
          <a:p>
            <a:endParaRPr lang="en-US"/>
          </a:p>
        </p:txBody>
      </p:sp>
      <p:sp>
        <p:nvSpPr>
          <p:cNvPr id="53350" name="Freeform 101"/>
          <p:cNvSpPr>
            <a:spLocks/>
          </p:cNvSpPr>
          <p:nvPr/>
        </p:nvSpPr>
        <p:spPr bwMode="auto">
          <a:xfrm>
            <a:off x="6527800" y="4194175"/>
            <a:ext cx="63500" cy="74613"/>
          </a:xfrm>
          <a:custGeom>
            <a:avLst/>
            <a:gdLst>
              <a:gd name="T0" fmla="*/ 0 w 45"/>
              <a:gd name="T1" fmla="*/ 2147483647 h 47"/>
              <a:gd name="T2" fmla="*/ 2147483647 w 45"/>
              <a:gd name="T3" fmla="*/ 2147483647 h 47"/>
              <a:gd name="T4" fmla="*/ 2147483647 w 45"/>
              <a:gd name="T5" fmla="*/ 2147483647 h 47"/>
              <a:gd name="T6" fmla="*/ 2147483647 w 45"/>
              <a:gd name="T7" fmla="*/ 2147483647 h 47"/>
              <a:gd name="T8" fmla="*/ 2147483647 w 45"/>
              <a:gd name="T9" fmla="*/ 2147483647 h 47"/>
              <a:gd name="T10" fmla="*/ 2147483647 w 45"/>
              <a:gd name="T11" fmla="*/ 2147483647 h 47"/>
              <a:gd name="T12" fmla="*/ 2147483647 w 45"/>
              <a:gd name="T13" fmla="*/ 2147483647 h 47"/>
              <a:gd name="T14" fmla="*/ 2147483647 w 45"/>
              <a:gd name="T15" fmla="*/ 2147483647 h 47"/>
              <a:gd name="T16" fmla="*/ 2147483647 w 45"/>
              <a:gd name="T17" fmla="*/ 2147483647 h 47"/>
              <a:gd name="T18" fmla="*/ 2147483647 w 45"/>
              <a:gd name="T19" fmla="*/ 2147483647 h 47"/>
              <a:gd name="T20" fmla="*/ 2147483647 w 45"/>
              <a:gd name="T21" fmla="*/ 2147483647 h 47"/>
              <a:gd name="T22" fmla="*/ 2147483647 w 45"/>
              <a:gd name="T23" fmla="*/ 2147483647 h 47"/>
              <a:gd name="T24" fmla="*/ 2147483647 w 45"/>
              <a:gd name="T25" fmla="*/ 2147483647 h 47"/>
              <a:gd name="T26" fmla="*/ 2147483647 w 45"/>
              <a:gd name="T27" fmla="*/ 2147483647 h 47"/>
              <a:gd name="T28" fmla="*/ 2147483647 w 45"/>
              <a:gd name="T29" fmla="*/ 2147483647 h 47"/>
              <a:gd name="T30" fmla="*/ 2147483647 w 45"/>
              <a:gd name="T31" fmla="*/ 2147483647 h 47"/>
              <a:gd name="T32" fmla="*/ 2147483647 w 45"/>
              <a:gd name="T33" fmla="*/ 2147483647 h 47"/>
              <a:gd name="T34" fmla="*/ 2147483647 w 45"/>
              <a:gd name="T35" fmla="*/ 2147483647 h 47"/>
              <a:gd name="T36" fmla="*/ 2147483647 w 45"/>
              <a:gd name="T37" fmla="*/ 2147483647 h 47"/>
              <a:gd name="T38" fmla="*/ 2147483647 w 45"/>
              <a:gd name="T39" fmla="*/ 2147483647 h 47"/>
              <a:gd name="T40" fmla="*/ 2147483647 w 45"/>
              <a:gd name="T41" fmla="*/ 2147483647 h 47"/>
              <a:gd name="T42" fmla="*/ 2147483647 w 45"/>
              <a:gd name="T43" fmla="*/ 2147483647 h 47"/>
              <a:gd name="T44" fmla="*/ 2147483647 w 45"/>
              <a:gd name="T45" fmla="*/ 2147483647 h 47"/>
              <a:gd name="T46" fmla="*/ 2147483647 w 45"/>
              <a:gd name="T47" fmla="*/ 2147483647 h 47"/>
              <a:gd name="T48" fmla="*/ 2147483647 w 45"/>
              <a:gd name="T49" fmla="*/ 2147483647 h 47"/>
              <a:gd name="T50" fmla="*/ 2147483647 w 45"/>
              <a:gd name="T51" fmla="*/ 2147483647 h 47"/>
              <a:gd name="T52" fmla="*/ 2147483647 w 45"/>
              <a:gd name="T53" fmla="*/ 2147483647 h 47"/>
              <a:gd name="T54" fmla="*/ 2147483647 w 45"/>
              <a:gd name="T55" fmla="*/ 2147483647 h 47"/>
              <a:gd name="T56" fmla="*/ 2147483647 w 45"/>
              <a:gd name="T57" fmla="*/ 2147483647 h 47"/>
              <a:gd name="T58" fmla="*/ 2147483647 w 45"/>
              <a:gd name="T59" fmla="*/ 2147483647 h 47"/>
              <a:gd name="T60" fmla="*/ 2147483647 w 45"/>
              <a:gd name="T61" fmla="*/ 2147483647 h 47"/>
              <a:gd name="T62" fmla="*/ 2147483647 w 45"/>
              <a:gd name="T63" fmla="*/ 2147483647 h 47"/>
              <a:gd name="T64" fmla="*/ 2147483647 w 45"/>
              <a:gd name="T65" fmla="*/ 0 h 47"/>
              <a:gd name="T66" fmla="*/ 2147483647 w 45"/>
              <a:gd name="T67" fmla="*/ 0 h 47"/>
              <a:gd name="T68" fmla="*/ 2147483647 w 45"/>
              <a:gd name="T69" fmla="*/ 0 h 47"/>
              <a:gd name="T70" fmla="*/ 2147483647 w 45"/>
              <a:gd name="T71" fmla="*/ 2147483647 h 47"/>
              <a:gd name="T72" fmla="*/ 2147483647 w 45"/>
              <a:gd name="T73" fmla="*/ 2147483647 h 47"/>
              <a:gd name="T74" fmla="*/ 2147483647 w 45"/>
              <a:gd name="T75" fmla="*/ 2147483647 h 47"/>
              <a:gd name="T76" fmla="*/ 2147483647 w 45"/>
              <a:gd name="T77" fmla="*/ 2147483647 h 47"/>
              <a:gd name="T78" fmla="*/ 2147483647 w 45"/>
              <a:gd name="T79" fmla="*/ 2147483647 h 47"/>
              <a:gd name="T80" fmla="*/ 0 w 45"/>
              <a:gd name="T81" fmla="*/ 2147483647 h 47"/>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5"/>
              <a:gd name="T124" fmla="*/ 0 h 47"/>
              <a:gd name="T125" fmla="*/ 45 w 45"/>
              <a:gd name="T126" fmla="*/ 47 h 47"/>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5" h="47">
                <a:moveTo>
                  <a:pt x="0" y="22"/>
                </a:moveTo>
                <a:lnTo>
                  <a:pt x="2" y="24"/>
                </a:lnTo>
                <a:lnTo>
                  <a:pt x="4" y="25"/>
                </a:lnTo>
                <a:lnTo>
                  <a:pt x="5" y="28"/>
                </a:lnTo>
                <a:lnTo>
                  <a:pt x="7" y="30"/>
                </a:lnTo>
                <a:lnTo>
                  <a:pt x="8" y="32"/>
                </a:lnTo>
                <a:lnTo>
                  <a:pt x="8" y="34"/>
                </a:lnTo>
                <a:lnTo>
                  <a:pt x="10" y="35"/>
                </a:lnTo>
                <a:lnTo>
                  <a:pt x="13" y="38"/>
                </a:lnTo>
                <a:lnTo>
                  <a:pt x="16" y="40"/>
                </a:lnTo>
                <a:lnTo>
                  <a:pt x="20" y="43"/>
                </a:lnTo>
                <a:lnTo>
                  <a:pt x="25" y="44"/>
                </a:lnTo>
                <a:lnTo>
                  <a:pt x="29" y="46"/>
                </a:lnTo>
                <a:lnTo>
                  <a:pt x="34" y="47"/>
                </a:lnTo>
                <a:lnTo>
                  <a:pt x="36" y="46"/>
                </a:lnTo>
                <a:lnTo>
                  <a:pt x="39" y="43"/>
                </a:lnTo>
                <a:lnTo>
                  <a:pt x="39" y="38"/>
                </a:lnTo>
                <a:lnTo>
                  <a:pt x="39" y="35"/>
                </a:lnTo>
                <a:lnTo>
                  <a:pt x="39" y="31"/>
                </a:lnTo>
                <a:lnTo>
                  <a:pt x="39" y="28"/>
                </a:lnTo>
                <a:lnTo>
                  <a:pt x="41" y="25"/>
                </a:lnTo>
                <a:lnTo>
                  <a:pt x="41" y="21"/>
                </a:lnTo>
                <a:lnTo>
                  <a:pt x="41" y="18"/>
                </a:lnTo>
                <a:lnTo>
                  <a:pt x="42" y="13"/>
                </a:lnTo>
                <a:lnTo>
                  <a:pt x="44" y="9"/>
                </a:lnTo>
                <a:lnTo>
                  <a:pt x="45" y="7"/>
                </a:lnTo>
                <a:lnTo>
                  <a:pt x="45" y="6"/>
                </a:lnTo>
                <a:lnTo>
                  <a:pt x="45" y="4"/>
                </a:lnTo>
                <a:lnTo>
                  <a:pt x="44" y="3"/>
                </a:lnTo>
                <a:lnTo>
                  <a:pt x="44" y="1"/>
                </a:lnTo>
                <a:lnTo>
                  <a:pt x="42" y="0"/>
                </a:lnTo>
                <a:lnTo>
                  <a:pt x="36" y="0"/>
                </a:lnTo>
                <a:lnTo>
                  <a:pt x="32" y="0"/>
                </a:lnTo>
                <a:lnTo>
                  <a:pt x="26" y="3"/>
                </a:lnTo>
                <a:lnTo>
                  <a:pt x="19" y="6"/>
                </a:lnTo>
                <a:lnTo>
                  <a:pt x="13" y="10"/>
                </a:lnTo>
                <a:lnTo>
                  <a:pt x="8" y="13"/>
                </a:lnTo>
                <a:lnTo>
                  <a:pt x="4" y="18"/>
                </a:lnTo>
                <a:lnTo>
                  <a:pt x="0" y="22"/>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51" name="Freeform 102"/>
          <p:cNvSpPr>
            <a:spLocks/>
          </p:cNvSpPr>
          <p:nvPr/>
        </p:nvSpPr>
        <p:spPr bwMode="auto">
          <a:xfrm>
            <a:off x="6527800" y="4194175"/>
            <a:ext cx="63500" cy="74613"/>
          </a:xfrm>
          <a:custGeom>
            <a:avLst/>
            <a:gdLst>
              <a:gd name="T0" fmla="*/ 0 w 45"/>
              <a:gd name="T1" fmla="*/ 2147483647 h 47"/>
              <a:gd name="T2" fmla="*/ 2147483647 w 45"/>
              <a:gd name="T3" fmla="*/ 2147483647 h 47"/>
              <a:gd name="T4" fmla="*/ 2147483647 w 45"/>
              <a:gd name="T5" fmla="*/ 2147483647 h 47"/>
              <a:gd name="T6" fmla="*/ 2147483647 w 45"/>
              <a:gd name="T7" fmla="*/ 2147483647 h 47"/>
              <a:gd name="T8" fmla="*/ 2147483647 w 45"/>
              <a:gd name="T9" fmla="*/ 2147483647 h 47"/>
              <a:gd name="T10" fmla="*/ 2147483647 w 45"/>
              <a:gd name="T11" fmla="*/ 2147483647 h 47"/>
              <a:gd name="T12" fmla="*/ 2147483647 w 45"/>
              <a:gd name="T13" fmla="*/ 2147483647 h 47"/>
              <a:gd name="T14" fmla="*/ 2147483647 w 45"/>
              <a:gd name="T15" fmla="*/ 2147483647 h 47"/>
              <a:gd name="T16" fmla="*/ 2147483647 w 45"/>
              <a:gd name="T17" fmla="*/ 2147483647 h 47"/>
              <a:gd name="T18" fmla="*/ 2147483647 w 45"/>
              <a:gd name="T19" fmla="*/ 2147483647 h 47"/>
              <a:gd name="T20" fmla="*/ 2147483647 w 45"/>
              <a:gd name="T21" fmla="*/ 2147483647 h 47"/>
              <a:gd name="T22" fmla="*/ 2147483647 w 45"/>
              <a:gd name="T23" fmla="*/ 2147483647 h 47"/>
              <a:gd name="T24" fmla="*/ 2147483647 w 45"/>
              <a:gd name="T25" fmla="*/ 2147483647 h 47"/>
              <a:gd name="T26" fmla="*/ 2147483647 w 45"/>
              <a:gd name="T27" fmla="*/ 2147483647 h 47"/>
              <a:gd name="T28" fmla="*/ 2147483647 w 45"/>
              <a:gd name="T29" fmla="*/ 2147483647 h 47"/>
              <a:gd name="T30" fmla="*/ 2147483647 w 45"/>
              <a:gd name="T31" fmla="*/ 2147483647 h 47"/>
              <a:gd name="T32" fmla="*/ 2147483647 w 45"/>
              <a:gd name="T33" fmla="*/ 2147483647 h 47"/>
              <a:gd name="T34" fmla="*/ 2147483647 w 45"/>
              <a:gd name="T35" fmla="*/ 2147483647 h 47"/>
              <a:gd name="T36" fmla="*/ 2147483647 w 45"/>
              <a:gd name="T37" fmla="*/ 2147483647 h 47"/>
              <a:gd name="T38" fmla="*/ 2147483647 w 45"/>
              <a:gd name="T39" fmla="*/ 2147483647 h 47"/>
              <a:gd name="T40" fmla="*/ 2147483647 w 45"/>
              <a:gd name="T41" fmla="*/ 2147483647 h 47"/>
              <a:gd name="T42" fmla="*/ 2147483647 w 45"/>
              <a:gd name="T43" fmla="*/ 2147483647 h 47"/>
              <a:gd name="T44" fmla="*/ 2147483647 w 45"/>
              <a:gd name="T45" fmla="*/ 2147483647 h 47"/>
              <a:gd name="T46" fmla="*/ 2147483647 w 45"/>
              <a:gd name="T47" fmla="*/ 2147483647 h 47"/>
              <a:gd name="T48" fmla="*/ 2147483647 w 45"/>
              <a:gd name="T49" fmla="*/ 2147483647 h 47"/>
              <a:gd name="T50" fmla="*/ 2147483647 w 45"/>
              <a:gd name="T51" fmla="*/ 2147483647 h 47"/>
              <a:gd name="T52" fmla="*/ 2147483647 w 45"/>
              <a:gd name="T53" fmla="*/ 2147483647 h 47"/>
              <a:gd name="T54" fmla="*/ 2147483647 w 45"/>
              <a:gd name="T55" fmla="*/ 2147483647 h 47"/>
              <a:gd name="T56" fmla="*/ 2147483647 w 45"/>
              <a:gd name="T57" fmla="*/ 2147483647 h 47"/>
              <a:gd name="T58" fmla="*/ 2147483647 w 45"/>
              <a:gd name="T59" fmla="*/ 2147483647 h 47"/>
              <a:gd name="T60" fmla="*/ 2147483647 w 45"/>
              <a:gd name="T61" fmla="*/ 2147483647 h 47"/>
              <a:gd name="T62" fmla="*/ 2147483647 w 45"/>
              <a:gd name="T63" fmla="*/ 2147483647 h 47"/>
              <a:gd name="T64" fmla="*/ 2147483647 w 45"/>
              <a:gd name="T65" fmla="*/ 0 h 47"/>
              <a:gd name="T66" fmla="*/ 2147483647 w 45"/>
              <a:gd name="T67" fmla="*/ 0 h 47"/>
              <a:gd name="T68" fmla="*/ 2147483647 w 45"/>
              <a:gd name="T69" fmla="*/ 0 h 47"/>
              <a:gd name="T70" fmla="*/ 2147483647 w 45"/>
              <a:gd name="T71" fmla="*/ 2147483647 h 47"/>
              <a:gd name="T72" fmla="*/ 2147483647 w 45"/>
              <a:gd name="T73" fmla="*/ 2147483647 h 47"/>
              <a:gd name="T74" fmla="*/ 2147483647 w 45"/>
              <a:gd name="T75" fmla="*/ 2147483647 h 47"/>
              <a:gd name="T76" fmla="*/ 2147483647 w 45"/>
              <a:gd name="T77" fmla="*/ 2147483647 h 47"/>
              <a:gd name="T78" fmla="*/ 2147483647 w 45"/>
              <a:gd name="T79" fmla="*/ 2147483647 h 47"/>
              <a:gd name="T80" fmla="*/ 0 w 45"/>
              <a:gd name="T81" fmla="*/ 2147483647 h 47"/>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5"/>
              <a:gd name="T124" fmla="*/ 0 h 47"/>
              <a:gd name="T125" fmla="*/ 45 w 45"/>
              <a:gd name="T126" fmla="*/ 47 h 47"/>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5" h="47">
                <a:moveTo>
                  <a:pt x="0" y="22"/>
                </a:moveTo>
                <a:lnTo>
                  <a:pt x="2" y="24"/>
                </a:lnTo>
                <a:lnTo>
                  <a:pt x="4" y="25"/>
                </a:lnTo>
                <a:lnTo>
                  <a:pt x="5" y="28"/>
                </a:lnTo>
                <a:lnTo>
                  <a:pt x="7" y="30"/>
                </a:lnTo>
                <a:lnTo>
                  <a:pt x="8" y="32"/>
                </a:lnTo>
                <a:lnTo>
                  <a:pt x="8" y="34"/>
                </a:lnTo>
                <a:lnTo>
                  <a:pt x="10" y="35"/>
                </a:lnTo>
                <a:lnTo>
                  <a:pt x="13" y="38"/>
                </a:lnTo>
                <a:lnTo>
                  <a:pt x="16" y="40"/>
                </a:lnTo>
                <a:lnTo>
                  <a:pt x="20" y="43"/>
                </a:lnTo>
                <a:lnTo>
                  <a:pt x="25" y="44"/>
                </a:lnTo>
                <a:lnTo>
                  <a:pt x="29" y="46"/>
                </a:lnTo>
                <a:lnTo>
                  <a:pt x="34" y="47"/>
                </a:lnTo>
                <a:lnTo>
                  <a:pt x="36" y="46"/>
                </a:lnTo>
                <a:lnTo>
                  <a:pt x="39" y="43"/>
                </a:lnTo>
                <a:lnTo>
                  <a:pt x="39" y="38"/>
                </a:lnTo>
                <a:lnTo>
                  <a:pt x="39" y="35"/>
                </a:lnTo>
                <a:lnTo>
                  <a:pt x="39" y="31"/>
                </a:lnTo>
                <a:lnTo>
                  <a:pt x="39" y="28"/>
                </a:lnTo>
                <a:lnTo>
                  <a:pt x="41" y="25"/>
                </a:lnTo>
                <a:lnTo>
                  <a:pt x="41" y="21"/>
                </a:lnTo>
                <a:lnTo>
                  <a:pt x="41" y="18"/>
                </a:lnTo>
                <a:lnTo>
                  <a:pt x="42" y="13"/>
                </a:lnTo>
                <a:lnTo>
                  <a:pt x="44" y="9"/>
                </a:lnTo>
                <a:lnTo>
                  <a:pt x="45" y="7"/>
                </a:lnTo>
                <a:lnTo>
                  <a:pt x="45" y="6"/>
                </a:lnTo>
                <a:lnTo>
                  <a:pt x="45" y="4"/>
                </a:lnTo>
                <a:lnTo>
                  <a:pt x="44" y="3"/>
                </a:lnTo>
                <a:lnTo>
                  <a:pt x="44" y="1"/>
                </a:lnTo>
                <a:lnTo>
                  <a:pt x="42" y="0"/>
                </a:lnTo>
                <a:lnTo>
                  <a:pt x="36" y="0"/>
                </a:lnTo>
                <a:lnTo>
                  <a:pt x="32" y="0"/>
                </a:lnTo>
                <a:lnTo>
                  <a:pt x="26" y="3"/>
                </a:lnTo>
                <a:lnTo>
                  <a:pt x="19" y="6"/>
                </a:lnTo>
                <a:lnTo>
                  <a:pt x="13" y="10"/>
                </a:lnTo>
                <a:lnTo>
                  <a:pt x="8" y="13"/>
                </a:lnTo>
                <a:lnTo>
                  <a:pt x="4" y="18"/>
                </a:lnTo>
                <a:lnTo>
                  <a:pt x="0" y="22"/>
                </a:lnTo>
              </a:path>
            </a:pathLst>
          </a:custGeom>
          <a:solidFill>
            <a:srgbClr val="FFFF00"/>
          </a:solidFill>
          <a:ln w="1588">
            <a:solidFill>
              <a:srgbClr val="990000"/>
            </a:solidFill>
            <a:round/>
            <a:headEnd/>
            <a:tailEnd/>
          </a:ln>
        </p:spPr>
        <p:txBody>
          <a:bodyPr/>
          <a:lstStyle/>
          <a:p>
            <a:endParaRPr lang="en-US"/>
          </a:p>
        </p:txBody>
      </p:sp>
      <p:sp>
        <p:nvSpPr>
          <p:cNvPr id="53352" name="Freeform 103"/>
          <p:cNvSpPr>
            <a:spLocks/>
          </p:cNvSpPr>
          <p:nvPr/>
        </p:nvSpPr>
        <p:spPr bwMode="auto">
          <a:xfrm>
            <a:off x="6527800" y="4194175"/>
            <a:ext cx="63500" cy="74613"/>
          </a:xfrm>
          <a:custGeom>
            <a:avLst/>
            <a:gdLst>
              <a:gd name="T0" fmla="*/ 0 w 45"/>
              <a:gd name="T1" fmla="*/ 2147483647 h 47"/>
              <a:gd name="T2" fmla="*/ 2147483647 w 45"/>
              <a:gd name="T3" fmla="*/ 2147483647 h 47"/>
              <a:gd name="T4" fmla="*/ 2147483647 w 45"/>
              <a:gd name="T5" fmla="*/ 2147483647 h 47"/>
              <a:gd name="T6" fmla="*/ 2147483647 w 45"/>
              <a:gd name="T7" fmla="*/ 2147483647 h 47"/>
              <a:gd name="T8" fmla="*/ 2147483647 w 45"/>
              <a:gd name="T9" fmla="*/ 2147483647 h 47"/>
              <a:gd name="T10" fmla="*/ 2147483647 w 45"/>
              <a:gd name="T11" fmla="*/ 2147483647 h 47"/>
              <a:gd name="T12" fmla="*/ 2147483647 w 45"/>
              <a:gd name="T13" fmla="*/ 2147483647 h 47"/>
              <a:gd name="T14" fmla="*/ 2147483647 w 45"/>
              <a:gd name="T15" fmla="*/ 2147483647 h 47"/>
              <a:gd name="T16" fmla="*/ 2147483647 w 45"/>
              <a:gd name="T17" fmla="*/ 2147483647 h 47"/>
              <a:gd name="T18" fmla="*/ 2147483647 w 45"/>
              <a:gd name="T19" fmla="*/ 2147483647 h 47"/>
              <a:gd name="T20" fmla="*/ 2147483647 w 45"/>
              <a:gd name="T21" fmla="*/ 2147483647 h 47"/>
              <a:gd name="T22" fmla="*/ 2147483647 w 45"/>
              <a:gd name="T23" fmla="*/ 2147483647 h 47"/>
              <a:gd name="T24" fmla="*/ 2147483647 w 45"/>
              <a:gd name="T25" fmla="*/ 2147483647 h 47"/>
              <a:gd name="T26" fmla="*/ 2147483647 w 45"/>
              <a:gd name="T27" fmla="*/ 2147483647 h 47"/>
              <a:gd name="T28" fmla="*/ 2147483647 w 45"/>
              <a:gd name="T29" fmla="*/ 2147483647 h 47"/>
              <a:gd name="T30" fmla="*/ 2147483647 w 45"/>
              <a:gd name="T31" fmla="*/ 2147483647 h 47"/>
              <a:gd name="T32" fmla="*/ 2147483647 w 45"/>
              <a:gd name="T33" fmla="*/ 2147483647 h 47"/>
              <a:gd name="T34" fmla="*/ 2147483647 w 45"/>
              <a:gd name="T35" fmla="*/ 2147483647 h 47"/>
              <a:gd name="T36" fmla="*/ 2147483647 w 45"/>
              <a:gd name="T37" fmla="*/ 2147483647 h 47"/>
              <a:gd name="T38" fmla="*/ 2147483647 w 45"/>
              <a:gd name="T39" fmla="*/ 2147483647 h 47"/>
              <a:gd name="T40" fmla="*/ 2147483647 w 45"/>
              <a:gd name="T41" fmla="*/ 2147483647 h 47"/>
              <a:gd name="T42" fmla="*/ 2147483647 w 45"/>
              <a:gd name="T43" fmla="*/ 2147483647 h 47"/>
              <a:gd name="T44" fmla="*/ 2147483647 w 45"/>
              <a:gd name="T45" fmla="*/ 2147483647 h 47"/>
              <a:gd name="T46" fmla="*/ 2147483647 w 45"/>
              <a:gd name="T47" fmla="*/ 2147483647 h 47"/>
              <a:gd name="T48" fmla="*/ 2147483647 w 45"/>
              <a:gd name="T49" fmla="*/ 2147483647 h 47"/>
              <a:gd name="T50" fmla="*/ 2147483647 w 45"/>
              <a:gd name="T51" fmla="*/ 2147483647 h 47"/>
              <a:gd name="T52" fmla="*/ 2147483647 w 45"/>
              <a:gd name="T53" fmla="*/ 2147483647 h 47"/>
              <a:gd name="T54" fmla="*/ 2147483647 w 45"/>
              <a:gd name="T55" fmla="*/ 2147483647 h 47"/>
              <a:gd name="T56" fmla="*/ 2147483647 w 45"/>
              <a:gd name="T57" fmla="*/ 2147483647 h 47"/>
              <a:gd name="T58" fmla="*/ 2147483647 w 45"/>
              <a:gd name="T59" fmla="*/ 2147483647 h 47"/>
              <a:gd name="T60" fmla="*/ 2147483647 w 45"/>
              <a:gd name="T61" fmla="*/ 2147483647 h 47"/>
              <a:gd name="T62" fmla="*/ 2147483647 w 45"/>
              <a:gd name="T63" fmla="*/ 2147483647 h 47"/>
              <a:gd name="T64" fmla="*/ 2147483647 w 45"/>
              <a:gd name="T65" fmla="*/ 0 h 47"/>
              <a:gd name="T66" fmla="*/ 2147483647 w 45"/>
              <a:gd name="T67" fmla="*/ 0 h 47"/>
              <a:gd name="T68" fmla="*/ 2147483647 w 45"/>
              <a:gd name="T69" fmla="*/ 0 h 47"/>
              <a:gd name="T70" fmla="*/ 2147483647 w 45"/>
              <a:gd name="T71" fmla="*/ 2147483647 h 47"/>
              <a:gd name="T72" fmla="*/ 2147483647 w 45"/>
              <a:gd name="T73" fmla="*/ 2147483647 h 47"/>
              <a:gd name="T74" fmla="*/ 2147483647 w 45"/>
              <a:gd name="T75" fmla="*/ 2147483647 h 47"/>
              <a:gd name="T76" fmla="*/ 2147483647 w 45"/>
              <a:gd name="T77" fmla="*/ 2147483647 h 47"/>
              <a:gd name="T78" fmla="*/ 2147483647 w 45"/>
              <a:gd name="T79" fmla="*/ 2147483647 h 47"/>
              <a:gd name="T80" fmla="*/ 0 w 45"/>
              <a:gd name="T81" fmla="*/ 2147483647 h 47"/>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5"/>
              <a:gd name="T124" fmla="*/ 0 h 47"/>
              <a:gd name="T125" fmla="*/ 45 w 45"/>
              <a:gd name="T126" fmla="*/ 47 h 47"/>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5" h="47">
                <a:moveTo>
                  <a:pt x="0" y="22"/>
                </a:moveTo>
                <a:lnTo>
                  <a:pt x="2" y="24"/>
                </a:lnTo>
                <a:lnTo>
                  <a:pt x="4" y="25"/>
                </a:lnTo>
                <a:lnTo>
                  <a:pt x="5" y="28"/>
                </a:lnTo>
                <a:lnTo>
                  <a:pt x="7" y="30"/>
                </a:lnTo>
                <a:lnTo>
                  <a:pt x="8" y="32"/>
                </a:lnTo>
                <a:lnTo>
                  <a:pt x="8" y="34"/>
                </a:lnTo>
                <a:lnTo>
                  <a:pt x="10" y="35"/>
                </a:lnTo>
                <a:lnTo>
                  <a:pt x="13" y="38"/>
                </a:lnTo>
                <a:lnTo>
                  <a:pt x="16" y="40"/>
                </a:lnTo>
                <a:lnTo>
                  <a:pt x="20" y="43"/>
                </a:lnTo>
                <a:lnTo>
                  <a:pt x="25" y="44"/>
                </a:lnTo>
                <a:lnTo>
                  <a:pt x="29" y="46"/>
                </a:lnTo>
                <a:lnTo>
                  <a:pt x="34" y="47"/>
                </a:lnTo>
                <a:lnTo>
                  <a:pt x="36" y="46"/>
                </a:lnTo>
                <a:lnTo>
                  <a:pt x="39" y="43"/>
                </a:lnTo>
                <a:lnTo>
                  <a:pt x="39" y="38"/>
                </a:lnTo>
                <a:lnTo>
                  <a:pt x="39" y="35"/>
                </a:lnTo>
                <a:lnTo>
                  <a:pt x="39" y="31"/>
                </a:lnTo>
                <a:lnTo>
                  <a:pt x="39" y="28"/>
                </a:lnTo>
                <a:lnTo>
                  <a:pt x="41" y="25"/>
                </a:lnTo>
                <a:lnTo>
                  <a:pt x="41" y="21"/>
                </a:lnTo>
                <a:lnTo>
                  <a:pt x="41" y="18"/>
                </a:lnTo>
                <a:lnTo>
                  <a:pt x="42" y="13"/>
                </a:lnTo>
                <a:lnTo>
                  <a:pt x="44" y="9"/>
                </a:lnTo>
                <a:lnTo>
                  <a:pt x="45" y="7"/>
                </a:lnTo>
                <a:lnTo>
                  <a:pt x="45" y="6"/>
                </a:lnTo>
                <a:lnTo>
                  <a:pt x="45" y="4"/>
                </a:lnTo>
                <a:lnTo>
                  <a:pt x="44" y="3"/>
                </a:lnTo>
                <a:lnTo>
                  <a:pt x="44" y="1"/>
                </a:lnTo>
                <a:lnTo>
                  <a:pt x="42" y="0"/>
                </a:lnTo>
                <a:lnTo>
                  <a:pt x="36" y="0"/>
                </a:lnTo>
                <a:lnTo>
                  <a:pt x="32" y="0"/>
                </a:lnTo>
                <a:lnTo>
                  <a:pt x="26" y="3"/>
                </a:lnTo>
                <a:lnTo>
                  <a:pt x="19" y="6"/>
                </a:lnTo>
                <a:lnTo>
                  <a:pt x="13" y="10"/>
                </a:lnTo>
                <a:lnTo>
                  <a:pt x="8" y="13"/>
                </a:lnTo>
                <a:lnTo>
                  <a:pt x="4" y="18"/>
                </a:lnTo>
                <a:lnTo>
                  <a:pt x="0" y="22"/>
                </a:lnTo>
              </a:path>
            </a:pathLst>
          </a:custGeom>
          <a:solidFill>
            <a:srgbClr val="FFFF00"/>
          </a:solidFill>
          <a:ln w="4763">
            <a:solidFill>
              <a:srgbClr val="990000"/>
            </a:solidFill>
            <a:round/>
            <a:headEnd/>
            <a:tailEnd/>
          </a:ln>
        </p:spPr>
        <p:txBody>
          <a:bodyPr/>
          <a:lstStyle/>
          <a:p>
            <a:endParaRPr lang="en-US"/>
          </a:p>
        </p:txBody>
      </p:sp>
      <p:sp>
        <p:nvSpPr>
          <p:cNvPr id="53353" name="Freeform 104"/>
          <p:cNvSpPr>
            <a:spLocks/>
          </p:cNvSpPr>
          <p:nvPr/>
        </p:nvSpPr>
        <p:spPr bwMode="auto">
          <a:xfrm>
            <a:off x="6534150" y="4071938"/>
            <a:ext cx="103188" cy="74612"/>
          </a:xfrm>
          <a:custGeom>
            <a:avLst/>
            <a:gdLst>
              <a:gd name="T0" fmla="*/ 2147483647 w 73"/>
              <a:gd name="T1" fmla="*/ 2147483647 h 47"/>
              <a:gd name="T2" fmla="*/ 2147483647 w 73"/>
              <a:gd name="T3" fmla="*/ 2147483647 h 47"/>
              <a:gd name="T4" fmla="*/ 2147483647 w 73"/>
              <a:gd name="T5" fmla="*/ 2147483647 h 47"/>
              <a:gd name="T6" fmla="*/ 2147483647 w 73"/>
              <a:gd name="T7" fmla="*/ 2147483647 h 47"/>
              <a:gd name="T8" fmla="*/ 2147483647 w 73"/>
              <a:gd name="T9" fmla="*/ 2147483647 h 47"/>
              <a:gd name="T10" fmla="*/ 2147483647 w 73"/>
              <a:gd name="T11" fmla="*/ 2147483647 h 47"/>
              <a:gd name="T12" fmla="*/ 2147483647 w 73"/>
              <a:gd name="T13" fmla="*/ 2147483647 h 47"/>
              <a:gd name="T14" fmla="*/ 2147483647 w 73"/>
              <a:gd name="T15" fmla="*/ 2147483647 h 47"/>
              <a:gd name="T16" fmla="*/ 2147483647 w 73"/>
              <a:gd name="T17" fmla="*/ 2147483647 h 47"/>
              <a:gd name="T18" fmla="*/ 2147483647 w 73"/>
              <a:gd name="T19" fmla="*/ 2147483647 h 47"/>
              <a:gd name="T20" fmla="*/ 2147483647 w 73"/>
              <a:gd name="T21" fmla="*/ 2147483647 h 47"/>
              <a:gd name="T22" fmla="*/ 2147483647 w 73"/>
              <a:gd name="T23" fmla="*/ 2147483647 h 47"/>
              <a:gd name="T24" fmla="*/ 2147483647 w 73"/>
              <a:gd name="T25" fmla="*/ 2147483647 h 47"/>
              <a:gd name="T26" fmla="*/ 2147483647 w 73"/>
              <a:gd name="T27" fmla="*/ 2147483647 h 47"/>
              <a:gd name="T28" fmla="*/ 2147483647 w 73"/>
              <a:gd name="T29" fmla="*/ 2147483647 h 47"/>
              <a:gd name="T30" fmla="*/ 2147483647 w 73"/>
              <a:gd name="T31" fmla="*/ 2147483647 h 47"/>
              <a:gd name="T32" fmla="*/ 2147483647 w 73"/>
              <a:gd name="T33" fmla="*/ 2147483647 h 47"/>
              <a:gd name="T34" fmla="*/ 2147483647 w 73"/>
              <a:gd name="T35" fmla="*/ 2147483647 h 47"/>
              <a:gd name="T36" fmla="*/ 2147483647 w 73"/>
              <a:gd name="T37" fmla="*/ 2147483647 h 47"/>
              <a:gd name="T38" fmla="*/ 2147483647 w 73"/>
              <a:gd name="T39" fmla="*/ 2147483647 h 47"/>
              <a:gd name="T40" fmla="*/ 2147483647 w 73"/>
              <a:gd name="T41" fmla="*/ 2147483647 h 47"/>
              <a:gd name="T42" fmla="*/ 2147483647 w 73"/>
              <a:gd name="T43" fmla="*/ 2147483647 h 47"/>
              <a:gd name="T44" fmla="*/ 2147483647 w 73"/>
              <a:gd name="T45" fmla="*/ 2147483647 h 47"/>
              <a:gd name="T46" fmla="*/ 2147483647 w 73"/>
              <a:gd name="T47" fmla="*/ 2147483647 h 47"/>
              <a:gd name="T48" fmla="*/ 2147483647 w 73"/>
              <a:gd name="T49" fmla="*/ 2147483647 h 47"/>
              <a:gd name="T50" fmla="*/ 2147483647 w 73"/>
              <a:gd name="T51" fmla="*/ 2147483647 h 47"/>
              <a:gd name="T52" fmla="*/ 2147483647 w 73"/>
              <a:gd name="T53" fmla="*/ 2147483647 h 47"/>
              <a:gd name="T54" fmla="*/ 2147483647 w 73"/>
              <a:gd name="T55" fmla="*/ 2147483647 h 47"/>
              <a:gd name="T56" fmla="*/ 2147483647 w 73"/>
              <a:gd name="T57" fmla="*/ 0 h 47"/>
              <a:gd name="T58" fmla="*/ 2147483647 w 73"/>
              <a:gd name="T59" fmla="*/ 2147483647 h 47"/>
              <a:gd name="T60" fmla="*/ 2147483647 w 73"/>
              <a:gd name="T61" fmla="*/ 2147483647 h 47"/>
              <a:gd name="T62" fmla="*/ 2147483647 w 73"/>
              <a:gd name="T63" fmla="*/ 2147483647 h 47"/>
              <a:gd name="T64" fmla="*/ 2147483647 w 73"/>
              <a:gd name="T65" fmla="*/ 2147483647 h 47"/>
              <a:gd name="T66" fmla="*/ 2147483647 w 73"/>
              <a:gd name="T67" fmla="*/ 2147483647 h 47"/>
              <a:gd name="T68" fmla="*/ 2147483647 w 73"/>
              <a:gd name="T69" fmla="*/ 2147483647 h 47"/>
              <a:gd name="T70" fmla="*/ 2147483647 w 73"/>
              <a:gd name="T71" fmla="*/ 2147483647 h 47"/>
              <a:gd name="T72" fmla="*/ 2147483647 w 73"/>
              <a:gd name="T73" fmla="*/ 2147483647 h 47"/>
              <a:gd name="T74" fmla="*/ 2147483647 w 73"/>
              <a:gd name="T75" fmla="*/ 2147483647 h 47"/>
              <a:gd name="T76" fmla="*/ 0 w 73"/>
              <a:gd name="T77" fmla="*/ 2147483647 h 47"/>
              <a:gd name="T78" fmla="*/ 2147483647 w 73"/>
              <a:gd name="T79" fmla="*/ 2147483647 h 47"/>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73"/>
              <a:gd name="T121" fmla="*/ 0 h 47"/>
              <a:gd name="T122" fmla="*/ 73 w 73"/>
              <a:gd name="T123" fmla="*/ 47 h 47"/>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73" h="47">
                <a:moveTo>
                  <a:pt x="3" y="25"/>
                </a:moveTo>
                <a:lnTo>
                  <a:pt x="3" y="25"/>
                </a:lnTo>
                <a:lnTo>
                  <a:pt x="3" y="27"/>
                </a:lnTo>
                <a:lnTo>
                  <a:pt x="3" y="28"/>
                </a:lnTo>
                <a:lnTo>
                  <a:pt x="3" y="31"/>
                </a:lnTo>
                <a:lnTo>
                  <a:pt x="5" y="34"/>
                </a:lnTo>
                <a:lnTo>
                  <a:pt x="6" y="37"/>
                </a:lnTo>
                <a:lnTo>
                  <a:pt x="8" y="38"/>
                </a:lnTo>
                <a:lnTo>
                  <a:pt x="11" y="40"/>
                </a:lnTo>
                <a:lnTo>
                  <a:pt x="14" y="41"/>
                </a:lnTo>
                <a:lnTo>
                  <a:pt x="17" y="41"/>
                </a:lnTo>
                <a:lnTo>
                  <a:pt x="18" y="43"/>
                </a:lnTo>
                <a:lnTo>
                  <a:pt x="21" y="44"/>
                </a:lnTo>
                <a:lnTo>
                  <a:pt x="23" y="44"/>
                </a:lnTo>
                <a:lnTo>
                  <a:pt x="24" y="44"/>
                </a:lnTo>
                <a:lnTo>
                  <a:pt x="24" y="46"/>
                </a:lnTo>
                <a:lnTo>
                  <a:pt x="26" y="46"/>
                </a:lnTo>
                <a:lnTo>
                  <a:pt x="27" y="47"/>
                </a:lnTo>
                <a:lnTo>
                  <a:pt x="29" y="47"/>
                </a:lnTo>
                <a:lnTo>
                  <a:pt x="30" y="47"/>
                </a:lnTo>
                <a:lnTo>
                  <a:pt x="33" y="47"/>
                </a:lnTo>
                <a:lnTo>
                  <a:pt x="36" y="47"/>
                </a:lnTo>
                <a:lnTo>
                  <a:pt x="37" y="47"/>
                </a:lnTo>
                <a:lnTo>
                  <a:pt x="39" y="47"/>
                </a:lnTo>
                <a:lnTo>
                  <a:pt x="40" y="46"/>
                </a:lnTo>
                <a:lnTo>
                  <a:pt x="42" y="44"/>
                </a:lnTo>
                <a:lnTo>
                  <a:pt x="45" y="43"/>
                </a:lnTo>
                <a:lnTo>
                  <a:pt x="46" y="41"/>
                </a:lnTo>
                <a:lnTo>
                  <a:pt x="48" y="40"/>
                </a:lnTo>
                <a:lnTo>
                  <a:pt x="51" y="38"/>
                </a:lnTo>
                <a:lnTo>
                  <a:pt x="52" y="38"/>
                </a:lnTo>
                <a:lnTo>
                  <a:pt x="55" y="37"/>
                </a:lnTo>
                <a:lnTo>
                  <a:pt x="57" y="37"/>
                </a:lnTo>
                <a:lnTo>
                  <a:pt x="60" y="37"/>
                </a:lnTo>
                <a:lnTo>
                  <a:pt x="63" y="37"/>
                </a:lnTo>
                <a:lnTo>
                  <a:pt x="64" y="35"/>
                </a:lnTo>
                <a:lnTo>
                  <a:pt x="67" y="34"/>
                </a:lnTo>
                <a:lnTo>
                  <a:pt x="70" y="31"/>
                </a:lnTo>
                <a:lnTo>
                  <a:pt x="71" y="28"/>
                </a:lnTo>
                <a:lnTo>
                  <a:pt x="73" y="25"/>
                </a:lnTo>
                <a:lnTo>
                  <a:pt x="73" y="22"/>
                </a:lnTo>
                <a:lnTo>
                  <a:pt x="73" y="19"/>
                </a:lnTo>
                <a:lnTo>
                  <a:pt x="73" y="15"/>
                </a:lnTo>
                <a:lnTo>
                  <a:pt x="71" y="12"/>
                </a:lnTo>
                <a:lnTo>
                  <a:pt x="70" y="10"/>
                </a:lnTo>
                <a:lnTo>
                  <a:pt x="68" y="7"/>
                </a:lnTo>
                <a:lnTo>
                  <a:pt x="67" y="6"/>
                </a:lnTo>
                <a:lnTo>
                  <a:pt x="66" y="4"/>
                </a:lnTo>
                <a:lnTo>
                  <a:pt x="63" y="3"/>
                </a:lnTo>
                <a:lnTo>
                  <a:pt x="61" y="1"/>
                </a:lnTo>
                <a:lnTo>
                  <a:pt x="58" y="1"/>
                </a:lnTo>
                <a:lnTo>
                  <a:pt x="57" y="0"/>
                </a:lnTo>
                <a:lnTo>
                  <a:pt x="52" y="0"/>
                </a:lnTo>
                <a:lnTo>
                  <a:pt x="49" y="0"/>
                </a:lnTo>
                <a:lnTo>
                  <a:pt x="46" y="1"/>
                </a:lnTo>
                <a:lnTo>
                  <a:pt x="43" y="3"/>
                </a:lnTo>
                <a:lnTo>
                  <a:pt x="40" y="4"/>
                </a:lnTo>
                <a:lnTo>
                  <a:pt x="37" y="6"/>
                </a:lnTo>
                <a:lnTo>
                  <a:pt x="34" y="7"/>
                </a:lnTo>
                <a:lnTo>
                  <a:pt x="31" y="7"/>
                </a:lnTo>
                <a:lnTo>
                  <a:pt x="29" y="7"/>
                </a:lnTo>
                <a:lnTo>
                  <a:pt x="26" y="7"/>
                </a:lnTo>
                <a:lnTo>
                  <a:pt x="23" y="6"/>
                </a:lnTo>
                <a:lnTo>
                  <a:pt x="20" y="6"/>
                </a:lnTo>
                <a:lnTo>
                  <a:pt x="17" y="6"/>
                </a:lnTo>
                <a:lnTo>
                  <a:pt x="15" y="6"/>
                </a:lnTo>
                <a:lnTo>
                  <a:pt x="12" y="7"/>
                </a:lnTo>
                <a:lnTo>
                  <a:pt x="9" y="7"/>
                </a:lnTo>
                <a:lnTo>
                  <a:pt x="8" y="9"/>
                </a:lnTo>
                <a:lnTo>
                  <a:pt x="5" y="12"/>
                </a:lnTo>
                <a:lnTo>
                  <a:pt x="3" y="13"/>
                </a:lnTo>
                <a:lnTo>
                  <a:pt x="2" y="16"/>
                </a:lnTo>
                <a:lnTo>
                  <a:pt x="0" y="18"/>
                </a:lnTo>
                <a:lnTo>
                  <a:pt x="0" y="21"/>
                </a:lnTo>
                <a:lnTo>
                  <a:pt x="2" y="22"/>
                </a:lnTo>
                <a:lnTo>
                  <a:pt x="3" y="2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54" name="Freeform 105"/>
          <p:cNvSpPr>
            <a:spLocks/>
          </p:cNvSpPr>
          <p:nvPr/>
        </p:nvSpPr>
        <p:spPr bwMode="auto">
          <a:xfrm>
            <a:off x="6534150" y="4071938"/>
            <a:ext cx="103188" cy="74612"/>
          </a:xfrm>
          <a:custGeom>
            <a:avLst/>
            <a:gdLst>
              <a:gd name="T0" fmla="*/ 2147483647 w 73"/>
              <a:gd name="T1" fmla="*/ 2147483647 h 47"/>
              <a:gd name="T2" fmla="*/ 2147483647 w 73"/>
              <a:gd name="T3" fmla="*/ 2147483647 h 47"/>
              <a:gd name="T4" fmla="*/ 2147483647 w 73"/>
              <a:gd name="T5" fmla="*/ 2147483647 h 47"/>
              <a:gd name="T6" fmla="*/ 2147483647 w 73"/>
              <a:gd name="T7" fmla="*/ 2147483647 h 47"/>
              <a:gd name="T8" fmla="*/ 2147483647 w 73"/>
              <a:gd name="T9" fmla="*/ 2147483647 h 47"/>
              <a:gd name="T10" fmla="*/ 2147483647 w 73"/>
              <a:gd name="T11" fmla="*/ 2147483647 h 47"/>
              <a:gd name="T12" fmla="*/ 2147483647 w 73"/>
              <a:gd name="T13" fmla="*/ 2147483647 h 47"/>
              <a:gd name="T14" fmla="*/ 2147483647 w 73"/>
              <a:gd name="T15" fmla="*/ 2147483647 h 47"/>
              <a:gd name="T16" fmla="*/ 2147483647 w 73"/>
              <a:gd name="T17" fmla="*/ 2147483647 h 47"/>
              <a:gd name="T18" fmla="*/ 2147483647 w 73"/>
              <a:gd name="T19" fmla="*/ 2147483647 h 47"/>
              <a:gd name="T20" fmla="*/ 2147483647 w 73"/>
              <a:gd name="T21" fmla="*/ 2147483647 h 47"/>
              <a:gd name="T22" fmla="*/ 2147483647 w 73"/>
              <a:gd name="T23" fmla="*/ 2147483647 h 47"/>
              <a:gd name="T24" fmla="*/ 2147483647 w 73"/>
              <a:gd name="T25" fmla="*/ 2147483647 h 47"/>
              <a:gd name="T26" fmla="*/ 2147483647 w 73"/>
              <a:gd name="T27" fmla="*/ 2147483647 h 47"/>
              <a:gd name="T28" fmla="*/ 2147483647 w 73"/>
              <a:gd name="T29" fmla="*/ 2147483647 h 47"/>
              <a:gd name="T30" fmla="*/ 2147483647 w 73"/>
              <a:gd name="T31" fmla="*/ 2147483647 h 47"/>
              <a:gd name="T32" fmla="*/ 2147483647 w 73"/>
              <a:gd name="T33" fmla="*/ 2147483647 h 47"/>
              <a:gd name="T34" fmla="*/ 2147483647 w 73"/>
              <a:gd name="T35" fmla="*/ 2147483647 h 47"/>
              <a:gd name="T36" fmla="*/ 2147483647 w 73"/>
              <a:gd name="T37" fmla="*/ 2147483647 h 47"/>
              <a:gd name="T38" fmla="*/ 2147483647 w 73"/>
              <a:gd name="T39" fmla="*/ 2147483647 h 47"/>
              <a:gd name="T40" fmla="*/ 2147483647 w 73"/>
              <a:gd name="T41" fmla="*/ 2147483647 h 47"/>
              <a:gd name="T42" fmla="*/ 2147483647 w 73"/>
              <a:gd name="T43" fmla="*/ 2147483647 h 47"/>
              <a:gd name="T44" fmla="*/ 2147483647 w 73"/>
              <a:gd name="T45" fmla="*/ 2147483647 h 47"/>
              <a:gd name="T46" fmla="*/ 2147483647 w 73"/>
              <a:gd name="T47" fmla="*/ 2147483647 h 47"/>
              <a:gd name="T48" fmla="*/ 2147483647 w 73"/>
              <a:gd name="T49" fmla="*/ 2147483647 h 47"/>
              <a:gd name="T50" fmla="*/ 2147483647 w 73"/>
              <a:gd name="T51" fmla="*/ 2147483647 h 47"/>
              <a:gd name="T52" fmla="*/ 2147483647 w 73"/>
              <a:gd name="T53" fmla="*/ 2147483647 h 47"/>
              <a:gd name="T54" fmla="*/ 2147483647 w 73"/>
              <a:gd name="T55" fmla="*/ 2147483647 h 47"/>
              <a:gd name="T56" fmla="*/ 2147483647 w 73"/>
              <a:gd name="T57" fmla="*/ 0 h 47"/>
              <a:gd name="T58" fmla="*/ 2147483647 w 73"/>
              <a:gd name="T59" fmla="*/ 2147483647 h 47"/>
              <a:gd name="T60" fmla="*/ 2147483647 w 73"/>
              <a:gd name="T61" fmla="*/ 2147483647 h 47"/>
              <a:gd name="T62" fmla="*/ 2147483647 w 73"/>
              <a:gd name="T63" fmla="*/ 2147483647 h 47"/>
              <a:gd name="T64" fmla="*/ 2147483647 w 73"/>
              <a:gd name="T65" fmla="*/ 2147483647 h 47"/>
              <a:gd name="T66" fmla="*/ 2147483647 w 73"/>
              <a:gd name="T67" fmla="*/ 2147483647 h 47"/>
              <a:gd name="T68" fmla="*/ 2147483647 w 73"/>
              <a:gd name="T69" fmla="*/ 2147483647 h 47"/>
              <a:gd name="T70" fmla="*/ 2147483647 w 73"/>
              <a:gd name="T71" fmla="*/ 2147483647 h 47"/>
              <a:gd name="T72" fmla="*/ 2147483647 w 73"/>
              <a:gd name="T73" fmla="*/ 2147483647 h 47"/>
              <a:gd name="T74" fmla="*/ 2147483647 w 73"/>
              <a:gd name="T75" fmla="*/ 2147483647 h 47"/>
              <a:gd name="T76" fmla="*/ 0 w 73"/>
              <a:gd name="T77" fmla="*/ 2147483647 h 47"/>
              <a:gd name="T78" fmla="*/ 2147483647 w 73"/>
              <a:gd name="T79" fmla="*/ 2147483647 h 47"/>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73"/>
              <a:gd name="T121" fmla="*/ 0 h 47"/>
              <a:gd name="T122" fmla="*/ 73 w 73"/>
              <a:gd name="T123" fmla="*/ 47 h 47"/>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73" h="47">
                <a:moveTo>
                  <a:pt x="3" y="25"/>
                </a:moveTo>
                <a:lnTo>
                  <a:pt x="3" y="25"/>
                </a:lnTo>
                <a:lnTo>
                  <a:pt x="3" y="27"/>
                </a:lnTo>
                <a:lnTo>
                  <a:pt x="3" y="28"/>
                </a:lnTo>
                <a:lnTo>
                  <a:pt x="3" y="31"/>
                </a:lnTo>
                <a:lnTo>
                  <a:pt x="5" y="34"/>
                </a:lnTo>
                <a:lnTo>
                  <a:pt x="6" y="37"/>
                </a:lnTo>
                <a:lnTo>
                  <a:pt x="8" y="38"/>
                </a:lnTo>
                <a:lnTo>
                  <a:pt x="11" y="40"/>
                </a:lnTo>
                <a:lnTo>
                  <a:pt x="14" y="41"/>
                </a:lnTo>
                <a:lnTo>
                  <a:pt x="17" y="41"/>
                </a:lnTo>
                <a:lnTo>
                  <a:pt x="18" y="43"/>
                </a:lnTo>
                <a:lnTo>
                  <a:pt x="21" y="44"/>
                </a:lnTo>
                <a:lnTo>
                  <a:pt x="23" y="44"/>
                </a:lnTo>
                <a:lnTo>
                  <a:pt x="24" y="44"/>
                </a:lnTo>
                <a:lnTo>
                  <a:pt x="24" y="46"/>
                </a:lnTo>
                <a:lnTo>
                  <a:pt x="26" y="46"/>
                </a:lnTo>
                <a:lnTo>
                  <a:pt x="27" y="47"/>
                </a:lnTo>
                <a:lnTo>
                  <a:pt x="29" y="47"/>
                </a:lnTo>
                <a:lnTo>
                  <a:pt x="30" y="47"/>
                </a:lnTo>
                <a:lnTo>
                  <a:pt x="33" y="47"/>
                </a:lnTo>
                <a:lnTo>
                  <a:pt x="36" y="47"/>
                </a:lnTo>
                <a:lnTo>
                  <a:pt x="37" y="47"/>
                </a:lnTo>
                <a:lnTo>
                  <a:pt x="39" y="47"/>
                </a:lnTo>
                <a:lnTo>
                  <a:pt x="40" y="46"/>
                </a:lnTo>
                <a:lnTo>
                  <a:pt x="42" y="44"/>
                </a:lnTo>
                <a:lnTo>
                  <a:pt x="45" y="43"/>
                </a:lnTo>
                <a:lnTo>
                  <a:pt x="46" y="41"/>
                </a:lnTo>
                <a:lnTo>
                  <a:pt x="48" y="40"/>
                </a:lnTo>
                <a:lnTo>
                  <a:pt x="51" y="38"/>
                </a:lnTo>
                <a:lnTo>
                  <a:pt x="52" y="38"/>
                </a:lnTo>
                <a:lnTo>
                  <a:pt x="55" y="37"/>
                </a:lnTo>
                <a:lnTo>
                  <a:pt x="57" y="37"/>
                </a:lnTo>
                <a:lnTo>
                  <a:pt x="60" y="37"/>
                </a:lnTo>
                <a:lnTo>
                  <a:pt x="63" y="37"/>
                </a:lnTo>
                <a:lnTo>
                  <a:pt x="64" y="35"/>
                </a:lnTo>
                <a:lnTo>
                  <a:pt x="67" y="34"/>
                </a:lnTo>
                <a:lnTo>
                  <a:pt x="70" y="31"/>
                </a:lnTo>
                <a:lnTo>
                  <a:pt x="71" y="28"/>
                </a:lnTo>
                <a:lnTo>
                  <a:pt x="73" y="25"/>
                </a:lnTo>
                <a:lnTo>
                  <a:pt x="73" y="22"/>
                </a:lnTo>
                <a:lnTo>
                  <a:pt x="73" y="19"/>
                </a:lnTo>
                <a:lnTo>
                  <a:pt x="73" y="15"/>
                </a:lnTo>
                <a:lnTo>
                  <a:pt x="71" y="12"/>
                </a:lnTo>
                <a:lnTo>
                  <a:pt x="70" y="10"/>
                </a:lnTo>
                <a:lnTo>
                  <a:pt x="68" y="7"/>
                </a:lnTo>
                <a:lnTo>
                  <a:pt x="67" y="6"/>
                </a:lnTo>
                <a:lnTo>
                  <a:pt x="66" y="4"/>
                </a:lnTo>
                <a:lnTo>
                  <a:pt x="63" y="3"/>
                </a:lnTo>
                <a:lnTo>
                  <a:pt x="61" y="1"/>
                </a:lnTo>
                <a:lnTo>
                  <a:pt x="58" y="1"/>
                </a:lnTo>
                <a:lnTo>
                  <a:pt x="57" y="0"/>
                </a:lnTo>
                <a:lnTo>
                  <a:pt x="52" y="0"/>
                </a:lnTo>
                <a:lnTo>
                  <a:pt x="49" y="0"/>
                </a:lnTo>
                <a:lnTo>
                  <a:pt x="46" y="1"/>
                </a:lnTo>
                <a:lnTo>
                  <a:pt x="43" y="3"/>
                </a:lnTo>
                <a:lnTo>
                  <a:pt x="40" y="4"/>
                </a:lnTo>
                <a:lnTo>
                  <a:pt x="37" y="6"/>
                </a:lnTo>
                <a:lnTo>
                  <a:pt x="34" y="7"/>
                </a:lnTo>
                <a:lnTo>
                  <a:pt x="31" y="7"/>
                </a:lnTo>
                <a:lnTo>
                  <a:pt x="29" y="7"/>
                </a:lnTo>
                <a:lnTo>
                  <a:pt x="26" y="7"/>
                </a:lnTo>
                <a:lnTo>
                  <a:pt x="23" y="6"/>
                </a:lnTo>
                <a:lnTo>
                  <a:pt x="20" y="6"/>
                </a:lnTo>
                <a:lnTo>
                  <a:pt x="17" y="6"/>
                </a:lnTo>
                <a:lnTo>
                  <a:pt x="15" y="6"/>
                </a:lnTo>
                <a:lnTo>
                  <a:pt x="12" y="7"/>
                </a:lnTo>
                <a:lnTo>
                  <a:pt x="9" y="7"/>
                </a:lnTo>
                <a:lnTo>
                  <a:pt x="8" y="9"/>
                </a:lnTo>
                <a:lnTo>
                  <a:pt x="5" y="12"/>
                </a:lnTo>
                <a:lnTo>
                  <a:pt x="3" y="13"/>
                </a:lnTo>
                <a:lnTo>
                  <a:pt x="2" y="16"/>
                </a:lnTo>
                <a:lnTo>
                  <a:pt x="0" y="18"/>
                </a:lnTo>
                <a:lnTo>
                  <a:pt x="0" y="21"/>
                </a:lnTo>
                <a:lnTo>
                  <a:pt x="2" y="22"/>
                </a:lnTo>
                <a:lnTo>
                  <a:pt x="3" y="25"/>
                </a:lnTo>
              </a:path>
            </a:pathLst>
          </a:custGeom>
          <a:solidFill>
            <a:srgbClr val="FFFF00"/>
          </a:solidFill>
          <a:ln w="1588">
            <a:solidFill>
              <a:srgbClr val="990000"/>
            </a:solidFill>
            <a:round/>
            <a:headEnd/>
            <a:tailEnd/>
          </a:ln>
        </p:spPr>
        <p:txBody>
          <a:bodyPr/>
          <a:lstStyle/>
          <a:p>
            <a:endParaRPr lang="en-US"/>
          </a:p>
        </p:txBody>
      </p:sp>
      <p:sp>
        <p:nvSpPr>
          <p:cNvPr id="53355" name="Freeform 106"/>
          <p:cNvSpPr>
            <a:spLocks/>
          </p:cNvSpPr>
          <p:nvPr/>
        </p:nvSpPr>
        <p:spPr bwMode="auto">
          <a:xfrm>
            <a:off x="6881897" y="3991769"/>
            <a:ext cx="103188" cy="74612"/>
          </a:xfrm>
          <a:custGeom>
            <a:avLst/>
            <a:gdLst>
              <a:gd name="T0" fmla="*/ 2147483647 w 73"/>
              <a:gd name="T1" fmla="*/ 2147483647 h 47"/>
              <a:gd name="T2" fmla="*/ 2147483647 w 73"/>
              <a:gd name="T3" fmla="*/ 2147483647 h 47"/>
              <a:gd name="T4" fmla="*/ 2147483647 w 73"/>
              <a:gd name="T5" fmla="*/ 2147483647 h 47"/>
              <a:gd name="T6" fmla="*/ 2147483647 w 73"/>
              <a:gd name="T7" fmla="*/ 2147483647 h 47"/>
              <a:gd name="T8" fmla="*/ 2147483647 w 73"/>
              <a:gd name="T9" fmla="*/ 2147483647 h 47"/>
              <a:gd name="T10" fmla="*/ 2147483647 w 73"/>
              <a:gd name="T11" fmla="*/ 2147483647 h 47"/>
              <a:gd name="T12" fmla="*/ 2147483647 w 73"/>
              <a:gd name="T13" fmla="*/ 2147483647 h 47"/>
              <a:gd name="T14" fmla="*/ 2147483647 w 73"/>
              <a:gd name="T15" fmla="*/ 2147483647 h 47"/>
              <a:gd name="T16" fmla="*/ 2147483647 w 73"/>
              <a:gd name="T17" fmla="*/ 2147483647 h 47"/>
              <a:gd name="T18" fmla="*/ 2147483647 w 73"/>
              <a:gd name="T19" fmla="*/ 2147483647 h 47"/>
              <a:gd name="T20" fmla="*/ 2147483647 w 73"/>
              <a:gd name="T21" fmla="*/ 2147483647 h 47"/>
              <a:gd name="T22" fmla="*/ 2147483647 w 73"/>
              <a:gd name="T23" fmla="*/ 2147483647 h 47"/>
              <a:gd name="T24" fmla="*/ 2147483647 w 73"/>
              <a:gd name="T25" fmla="*/ 2147483647 h 47"/>
              <a:gd name="T26" fmla="*/ 2147483647 w 73"/>
              <a:gd name="T27" fmla="*/ 2147483647 h 47"/>
              <a:gd name="T28" fmla="*/ 2147483647 w 73"/>
              <a:gd name="T29" fmla="*/ 2147483647 h 47"/>
              <a:gd name="T30" fmla="*/ 2147483647 w 73"/>
              <a:gd name="T31" fmla="*/ 2147483647 h 47"/>
              <a:gd name="T32" fmla="*/ 2147483647 w 73"/>
              <a:gd name="T33" fmla="*/ 2147483647 h 47"/>
              <a:gd name="T34" fmla="*/ 2147483647 w 73"/>
              <a:gd name="T35" fmla="*/ 2147483647 h 47"/>
              <a:gd name="T36" fmla="*/ 2147483647 w 73"/>
              <a:gd name="T37" fmla="*/ 2147483647 h 47"/>
              <a:gd name="T38" fmla="*/ 2147483647 w 73"/>
              <a:gd name="T39" fmla="*/ 2147483647 h 47"/>
              <a:gd name="T40" fmla="*/ 2147483647 w 73"/>
              <a:gd name="T41" fmla="*/ 2147483647 h 47"/>
              <a:gd name="T42" fmla="*/ 2147483647 w 73"/>
              <a:gd name="T43" fmla="*/ 2147483647 h 47"/>
              <a:gd name="T44" fmla="*/ 2147483647 w 73"/>
              <a:gd name="T45" fmla="*/ 2147483647 h 47"/>
              <a:gd name="T46" fmla="*/ 2147483647 w 73"/>
              <a:gd name="T47" fmla="*/ 2147483647 h 47"/>
              <a:gd name="T48" fmla="*/ 2147483647 w 73"/>
              <a:gd name="T49" fmla="*/ 2147483647 h 47"/>
              <a:gd name="T50" fmla="*/ 2147483647 w 73"/>
              <a:gd name="T51" fmla="*/ 2147483647 h 47"/>
              <a:gd name="T52" fmla="*/ 2147483647 w 73"/>
              <a:gd name="T53" fmla="*/ 2147483647 h 47"/>
              <a:gd name="T54" fmla="*/ 2147483647 w 73"/>
              <a:gd name="T55" fmla="*/ 2147483647 h 47"/>
              <a:gd name="T56" fmla="*/ 2147483647 w 73"/>
              <a:gd name="T57" fmla="*/ 0 h 47"/>
              <a:gd name="T58" fmla="*/ 2147483647 w 73"/>
              <a:gd name="T59" fmla="*/ 2147483647 h 47"/>
              <a:gd name="T60" fmla="*/ 2147483647 w 73"/>
              <a:gd name="T61" fmla="*/ 2147483647 h 47"/>
              <a:gd name="T62" fmla="*/ 2147483647 w 73"/>
              <a:gd name="T63" fmla="*/ 2147483647 h 47"/>
              <a:gd name="T64" fmla="*/ 2147483647 w 73"/>
              <a:gd name="T65" fmla="*/ 2147483647 h 47"/>
              <a:gd name="T66" fmla="*/ 2147483647 w 73"/>
              <a:gd name="T67" fmla="*/ 2147483647 h 47"/>
              <a:gd name="T68" fmla="*/ 2147483647 w 73"/>
              <a:gd name="T69" fmla="*/ 2147483647 h 47"/>
              <a:gd name="T70" fmla="*/ 2147483647 w 73"/>
              <a:gd name="T71" fmla="*/ 2147483647 h 47"/>
              <a:gd name="T72" fmla="*/ 2147483647 w 73"/>
              <a:gd name="T73" fmla="*/ 2147483647 h 47"/>
              <a:gd name="T74" fmla="*/ 2147483647 w 73"/>
              <a:gd name="T75" fmla="*/ 2147483647 h 47"/>
              <a:gd name="T76" fmla="*/ 0 w 73"/>
              <a:gd name="T77" fmla="*/ 2147483647 h 47"/>
              <a:gd name="T78" fmla="*/ 2147483647 w 73"/>
              <a:gd name="T79" fmla="*/ 2147483647 h 47"/>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73"/>
              <a:gd name="T121" fmla="*/ 0 h 47"/>
              <a:gd name="T122" fmla="*/ 73 w 73"/>
              <a:gd name="T123" fmla="*/ 47 h 47"/>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73" h="47">
                <a:moveTo>
                  <a:pt x="3" y="25"/>
                </a:moveTo>
                <a:lnTo>
                  <a:pt x="3" y="25"/>
                </a:lnTo>
                <a:lnTo>
                  <a:pt x="3" y="27"/>
                </a:lnTo>
                <a:lnTo>
                  <a:pt x="3" y="28"/>
                </a:lnTo>
                <a:lnTo>
                  <a:pt x="3" y="31"/>
                </a:lnTo>
                <a:lnTo>
                  <a:pt x="5" y="34"/>
                </a:lnTo>
                <a:lnTo>
                  <a:pt x="6" y="37"/>
                </a:lnTo>
                <a:lnTo>
                  <a:pt x="8" y="38"/>
                </a:lnTo>
                <a:lnTo>
                  <a:pt x="11" y="40"/>
                </a:lnTo>
                <a:lnTo>
                  <a:pt x="14" y="41"/>
                </a:lnTo>
                <a:lnTo>
                  <a:pt x="17" y="41"/>
                </a:lnTo>
                <a:lnTo>
                  <a:pt x="18" y="43"/>
                </a:lnTo>
                <a:lnTo>
                  <a:pt x="21" y="44"/>
                </a:lnTo>
                <a:lnTo>
                  <a:pt x="23" y="44"/>
                </a:lnTo>
                <a:lnTo>
                  <a:pt x="24" y="44"/>
                </a:lnTo>
                <a:lnTo>
                  <a:pt x="24" y="46"/>
                </a:lnTo>
                <a:lnTo>
                  <a:pt x="26" y="46"/>
                </a:lnTo>
                <a:lnTo>
                  <a:pt x="27" y="47"/>
                </a:lnTo>
                <a:lnTo>
                  <a:pt x="29" y="47"/>
                </a:lnTo>
                <a:lnTo>
                  <a:pt x="30" y="47"/>
                </a:lnTo>
                <a:lnTo>
                  <a:pt x="33" y="47"/>
                </a:lnTo>
                <a:lnTo>
                  <a:pt x="36" y="47"/>
                </a:lnTo>
                <a:lnTo>
                  <a:pt x="37" y="47"/>
                </a:lnTo>
                <a:lnTo>
                  <a:pt x="39" y="47"/>
                </a:lnTo>
                <a:lnTo>
                  <a:pt x="40" y="46"/>
                </a:lnTo>
                <a:lnTo>
                  <a:pt x="42" y="44"/>
                </a:lnTo>
                <a:lnTo>
                  <a:pt x="45" y="43"/>
                </a:lnTo>
                <a:lnTo>
                  <a:pt x="46" y="41"/>
                </a:lnTo>
                <a:lnTo>
                  <a:pt x="48" y="40"/>
                </a:lnTo>
                <a:lnTo>
                  <a:pt x="51" y="38"/>
                </a:lnTo>
                <a:lnTo>
                  <a:pt x="52" y="38"/>
                </a:lnTo>
                <a:lnTo>
                  <a:pt x="55" y="37"/>
                </a:lnTo>
                <a:lnTo>
                  <a:pt x="57" y="37"/>
                </a:lnTo>
                <a:lnTo>
                  <a:pt x="60" y="37"/>
                </a:lnTo>
                <a:lnTo>
                  <a:pt x="63" y="37"/>
                </a:lnTo>
                <a:lnTo>
                  <a:pt x="64" y="35"/>
                </a:lnTo>
                <a:lnTo>
                  <a:pt x="67" y="34"/>
                </a:lnTo>
                <a:lnTo>
                  <a:pt x="70" y="31"/>
                </a:lnTo>
                <a:lnTo>
                  <a:pt x="71" y="28"/>
                </a:lnTo>
                <a:lnTo>
                  <a:pt x="73" y="25"/>
                </a:lnTo>
                <a:lnTo>
                  <a:pt x="73" y="22"/>
                </a:lnTo>
                <a:lnTo>
                  <a:pt x="73" y="19"/>
                </a:lnTo>
                <a:lnTo>
                  <a:pt x="73" y="15"/>
                </a:lnTo>
                <a:lnTo>
                  <a:pt x="71" y="12"/>
                </a:lnTo>
                <a:lnTo>
                  <a:pt x="70" y="10"/>
                </a:lnTo>
                <a:lnTo>
                  <a:pt x="68" y="7"/>
                </a:lnTo>
                <a:lnTo>
                  <a:pt x="67" y="6"/>
                </a:lnTo>
                <a:lnTo>
                  <a:pt x="66" y="4"/>
                </a:lnTo>
                <a:lnTo>
                  <a:pt x="63" y="3"/>
                </a:lnTo>
                <a:lnTo>
                  <a:pt x="61" y="1"/>
                </a:lnTo>
                <a:lnTo>
                  <a:pt x="58" y="1"/>
                </a:lnTo>
                <a:lnTo>
                  <a:pt x="57" y="0"/>
                </a:lnTo>
                <a:lnTo>
                  <a:pt x="52" y="0"/>
                </a:lnTo>
                <a:lnTo>
                  <a:pt x="49" y="0"/>
                </a:lnTo>
                <a:lnTo>
                  <a:pt x="46" y="1"/>
                </a:lnTo>
                <a:lnTo>
                  <a:pt x="43" y="3"/>
                </a:lnTo>
                <a:lnTo>
                  <a:pt x="40" y="4"/>
                </a:lnTo>
                <a:lnTo>
                  <a:pt x="37" y="6"/>
                </a:lnTo>
                <a:lnTo>
                  <a:pt x="34" y="7"/>
                </a:lnTo>
                <a:lnTo>
                  <a:pt x="31" y="7"/>
                </a:lnTo>
                <a:lnTo>
                  <a:pt x="29" y="7"/>
                </a:lnTo>
                <a:lnTo>
                  <a:pt x="26" y="7"/>
                </a:lnTo>
                <a:lnTo>
                  <a:pt x="23" y="6"/>
                </a:lnTo>
                <a:lnTo>
                  <a:pt x="20" y="6"/>
                </a:lnTo>
                <a:lnTo>
                  <a:pt x="17" y="6"/>
                </a:lnTo>
                <a:lnTo>
                  <a:pt x="15" y="6"/>
                </a:lnTo>
                <a:lnTo>
                  <a:pt x="12" y="7"/>
                </a:lnTo>
                <a:lnTo>
                  <a:pt x="9" y="7"/>
                </a:lnTo>
                <a:lnTo>
                  <a:pt x="8" y="9"/>
                </a:lnTo>
                <a:lnTo>
                  <a:pt x="5" y="12"/>
                </a:lnTo>
                <a:lnTo>
                  <a:pt x="3" y="13"/>
                </a:lnTo>
                <a:lnTo>
                  <a:pt x="2" y="16"/>
                </a:lnTo>
                <a:lnTo>
                  <a:pt x="0" y="18"/>
                </a:lnTo>
                <a:lnTo>
                  <a:pt x="0" y="21"/>
                </a:lnTo>
                <a:lnTo>
                  <a:pt x="2" y="22"/>
                </a:lnTo>
                <a:lnTo>
                  <a:pt x="3" y="25"/>
                </a:lnTo>
              </a:path>
            </a:pathLst>
          </a:custGeom>
          <a:solidFill>
            <a:srgbClr val="FFFF00"/>
          </a:solidFill>
          <a:ln w="4763">
            <a:solidFill>
              <a:srgbClr val="990000"/>
            </a:solidFill>
            <a:round/>
            <a:headEnd/>
            <a:tailEnd/>
          </a:ln>
        </p:spPr>
        <p:txBody>
          <a:bodyPr/>
          <a:lstStyle/>
          <a:p>
            <a:endParaRPr lang="en-US"/>
          </a:p>
        </p:txBody>
      </p:sp>
      <p:sp>
        <p:nvSpPr>
          <p:cNvPr id="53356" name="Freeform 107"/>
          <p:cNvSpPr>
            <a:spLocks/>
          </p:cNvSpPr>
          <p:nvPr/>
        </p:nvSpPr>
        <p:spPr bwMode="auto">
          <a:xfrm>
            <a:off x="6577013" y="4156075"/>
            <a:ext cx="25400" cy="25400"/>
          </a:xfrm>
          <a:custGeom>
            <a:avLst/>
            <a:gdLst>
              <a:gd name="T0" fmla="*/ 2147483647 w 18"/>
              <a:gd name="T1" fmla="*/ 2147483647 h 16"/>
              <a:gd name="T2" fmla="*/ 2147483647 w 18"/>
              <a:gd name="T3" fmla="*/ 2147483647 h 16"/>
              <a:gd name="T4" fmla="*/ 2147483647 w 18"/>
              <a:gd name="T5" fmla="*/ 2147483647 h 16"/>
              <a:gd name="T6" fmla="*/ 2147483647 w 18"/>
              <a:gd name="T7" fmla="*/ 2147483647 h 16"/>
              <a:gd name="T8" fmla="*/ 2147483647 w 18"/>
              <a:gd name="T9" fmla="*/ 2147483647 h 16"/>
              <a:gd name="T10" fmla="*/ 2147483647 w 18"/>
              <a:gd name="T11" fmla="*/ 2147483647 h 16"/>
              <a:gd name="T12" fmla="*/ 2147483647 w 18"/>
              <a:gd name="T13" fmla="*/ 2147483647 h 16"/>
              <a:gd name="T14" fmla="*/ 0 w 18"/>
              <a:gd name="T15" fmla="*/ 2147483647 h 16"/>
              <a:gd name="T16" fmla="*/ 0 w 18"/>
              <a:gd name="T17" fmla="*/ 2147483647 h 16"/>
              <a:gd name="T18" fmla="*/ 2147483647 w 18"/>
              <a:gd name="T19" fmla="*/ 2147483647 h 16"/>
              <a:gd name="T20" fmla="*/ 2147483647 w 18"/>
              <a:gd name="T21" fmla="*/ 2147483647 h 16"/>
              <a:gd name="T22" fmla="*/ 2147483647 w 18"/>
              <a:gd name="T23" fmla="*/ 2147483647 h 16"/>
              <a:gd name="T24" fmla="*/ 2147483647 w 18"/>
              <a:gd name="T25" fmla="*/ 2147483647 h 16"/>
              <a:gd name="T26" fmla="*/ 2147483647 w 18"/>
              <a:gd name="T27" fmla="*/ 2147483647 h 16"/>
              <a:gd name="T28" fmla="*/ 2147483647 w 18"/>
              <a:gd name="T29" fmla="*/ 2147483647 h 16"/>
              <a:gd name="T30" fmla="*/ 2147483647 w 18"/>
              <a:gd name="T31" fmla="*/ 2147483647 h 16"/>
              <a:gd name="T32" fmla="*/ 2147483647 w 18"/>
              <a:gd name="T33" fmla="*/ 2147483647 h 16"/>
              <a:gd name="T34" fmla="*/ 2147483647 w 18"/>
              <a:gd name="T35" fmla="*/ 2147483647 h 16"/>
              <a:gd name="T36" fmla="*/ 2147483647 w 18"/>
              <a:gd name="T37" fmla="*/ 2147483647 h 16"/>
              <a:gd name="T38" fmla="*/ 2147483647 w 18"/>
              <a:gd name="T39" fmla="*/ 2147483647 h 16"/>
              <a:gd name="T40" fmla="*/ 2147483647 w 18"/>
              <a:gd name="T41" fmla="*/ 2147483647 h 16"/>
              <a:gd name="T42" fmla="*/ 2147483647 w 18"/>
              <a:gd name="T43" fmla="*/ 2147483647 h 16"/>
              <a:gd name="T44" fmla="*/ 2147483647 w 18"/>
              <a:gd name="T45" fmla="*/ 2147483647 h 16"/>
              <a:gd name="T46" fmla="*/ 2147483647 w 18"/>
              <a:gd name="T47" fmla="*/ 2147483647 h 16"/>
              <a:gd name="T48" fmla="*/ 2147483647 w 18"/>
              <a:gd name="T49" fmla="*/ 2147483647 h 16"/>
              <a:gd name="T50" fmla="*/ 2147483647 w 18"/>
              <a:gd name="T51" fmla="*/ 2147483647 h 16"/>
              <a:gd name="T52" fmla="*/ 2147483647 w 18"/>
              <a:gd name="T53" fmla="*/ 2147483647 h 16"/>
              <a:gd name="T54" fmla="*/ 2147483647 w 18"/>
              <a:gd name="T55" fmla="*/ 2147483647 h 16"/>
              <a:gd name="T56" fmla="*/ 2147483647 w 18"/>
              <a:gd name="T57" fmla="*/ 2147483647 h 16"/>
              <a:gd name="T58" fmla="*/ 2147483647 w 18"/>
              <a:gd name="T59" fmla="*/ 2147483647 h 16"/>
              <a:gd name="T60" fmla="*/ 2147483647 w 18"/>
              <a:gd name="T61" fmla="*/ 2147483647 h 16"/>
              <a:gd name="T62" fmla="*/ 2147483647 w 18"/>
              <a:gd name="T63" fmla="*/ 2147483647 h 16"/>
              <a:gd name="T64" fmla="*/ 2147483647 w 18"/>
              <a:gd name="T65" fmla="*/ 0 h 16"/>
              <a:gd name="T66" fmla="*/ 2147483647 w 18"/>
              <a:gd name="T67" fmla="*/ 0 h 16"/>
              <a:gd name="T68" fmla="*/ 2147483647 w 18"/>
              <a:gd name="T69" fmla="*/ 0 h 16"/>
              <a:gd name="T70" fmla="*/ 2147483647 w 18"/>
              <a:gd name="T71" fmla="*/ 0 h 16"/>
              <a:gd name="T72" fmla="*/ 2147483647 w 18"/>
              <a:gd name="T73" fmla="*/ 0 h 16"/>
              <a:gd name="T74" fmla="*/ 2147483647 w 18"/>
              <a:gd name="T75" fmla="*/ 2147483647 h 16"/>
              <a:gd name="T76" fmla="*/ 2147483647 w 18"/>
              <a:gd name="T77" fmla="*/ 2147483647 h 16"/>
              <a:gd name="T78" fmla="*/ 2147483647 w 18"/>
              <a:gd name="T79" fmla="*/ 2147483647 h 16"/>
              <a:gd name="T80" fmla="*/ 2147483647 w 18"/>
              <a:gd name="T81" fmla="*/ 2147483647 h 1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8"/>
              <a:gd name="T124" fmla="*/ 0 h 16"/>
              <a:gd name="T125" fmla="*/ 18 w 18"/>
              <a:gd name="T126" fmla="*/ 16 h 1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8" h="16">
                <a:moveTo>
                  <a:pt x="7" y="5"/>
                </a:moveTo>
                <a:lnTo>
                  <a:pt x="6" y="5"/>
                </a:lnTo>
                <a:lnTo>
                  <a:pt x="4" y="6"/>
                </a:lnTo>
                <a:lnTo>
                  <a:pt x="3" y="6"/>
                </a:lnTo>
                <a:lnTo>
                  <a:pt x="1" y="8"/>
                </a:lnTo>
                <a:lnTo>
                  <a:pt x="1" y="9"/>
                </a:lnTo>
                <a:lnTo>
                  <a:pt x="1" y="11"/>
                </a:lnTo>
                <a:lnTo>
                  <a:pt x="0" y="11"/>
                </a:lnTo>
                <a:lnTo>
                  <a:pt x="0" y="12"/>
                </a:lnTo>
                <a:lnTo>
                  <a:pt x="1" y="14"/>
                </a:lnTo>
                <a:lnTo>
                  <a:pt x="1" y="15"/>
                </a:lnTo>
                <a:lnTo>
                  <a:pt x="4" y="15"/>
                </a:lnTo>
                <a:lnTo>
                  <a:pt x="6" y="16"/>
                </a:lnTo>
                <a:lnTo>
                  <a:pt x="7" y="16"/>
                </a:lnTo>
                <a:lnTo>
                  <a:pt x="10" y="16"/>
                </a:lnTo>
                <a:lnTo>
                  <a:pt x="12" y="15"/>
                </a:lnTo>
                <a:lnTo>
                  <a:pt x="13" y="15"/>
                </a:lnTo>
                <a:lnTo>
                  <a:pt x="15" y="15"/>
                </a:lnTo>
                <a:lnTo>
                  <a:pt x="15" y="14"/>
                </a:lnTo>
                <a:lnTo>
                  <a:pt x="16" y="14"/>
                </a:lnTo>
                <a:lnTo>
                  <a:pt x="16" y="12"/>
                </a:lnTo>
                <a:lnTo>
                  <a:pt x="18" y="11"/>
                </a:lnTo>
                <a:lnTo>
                  <a:pt x="16" y="11"/>
                </a:lnTo>
                <a:lnTo>
                  <a:pt x="16" y="9"/>
                </a:lnTo>
                <a:lnTo>
                  <a:pt x="16" y="8"/>
                </a:lnTo>
                <a:lnTo>
                  <a:pt x="16" y="6"/>
                </a:lnTo>
                <a:lnTo>
                  <a:pt x="16" y="5"/>
                </a:lnTo>
                <a:lnTo>
                  <a:pt x="16" y="3"/>
                </a:lnTo>
                <a:lnTo>
                  <a:pt x="16" y="2"/>
                </a:lnTo>
                <a:lnTo>
                  <a:pt x="16" y="0"/>
                </a:lnTo>
                <a:lnTo>
                  <a:pt x="15" y="0"/>
                </a:lnTo>
                <a:lnTo>
                  <a:pt x="13" y="0"/>
                </a:lnTo>
                <a:lnTo>
                  <a:pt x="12" y="0"/>
                </a:lnTo>
                <a:lnTo>
                  <a:pt x="10" y="0"/>
                </a:lnTo>
                <a:lnTo>
                  <a:pt x="10" y="2"/>
                </a:lnTo>
                <a:lnTo>
                  <a:pt x="9" y="3"/>
                </a:lnTo>
                <a:lnTo>
                  <a:pt x="7" y="3"/>
                </a:lnTo>
                <a:lnTo>
                  <a:pt x="7" y="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57" name="Freeform 108"/>
          <p:cNvSpPr>
            <a:spLocks/>
          </p:cNvSpPr>
          <p:nvPr/>
        </p:nvSpPr>
        <p:spPr bwMode="auto">
          <a:xfrm>
            <a:off x="6577013" y="4156075"/>
            <a:ext cx="25400" cy="25400"/>
          </a:xfrm>
          <a:custGeom>
            <a:avLst/>
            <a:gdLst>
              <a:gd name="T0" fmla="*/ 2147483647 w 18"/>
              <a:gd name="T1" fmla="*/ 2147483647 h 16"/>
              <a:gd name="T2" fmla="*/ 2147483647 w 18"/>
              <a:gd name="T3" fmla="*/ 2147483647 h 16"/>
              <a:gd name="T4" fmla="*/ 2147483647 w 18"/>
              <a:gd name="T5" fmla="*/ 2147483647 h 16"/>
              <a:gd name="T6" fmla="*/ 2147483647 w 18"/>
              <a:gd name="T7" fmla="*/ 2147483647 h 16"/>
              <a:gd name="T8" fmla="*/ 2147483647 w 18"/>
              <a:gd name="T9" fmla="*/ 2147483647 h 16"/>
              <a:gd name="T10" fmla="*/ 2147483647 w 18"/>
              <a:gd name="T11" fmla="*/ 2147483647 h 16"/>
              <a:gd name="T12" fmla="*/ 2147483647 w 18"/>
              <a:gd name="T13" fmla="*/ 2147483647 h 16"/>
              <a:gd name="T14" fmla="*/ 0 w 18"/>
              <a:gd name="T15" fmla="*/ 2147483647 h 16"/>
              <a:gd name="T16" fmla="*/ 0 w 18"/>
              <a:gd name="T17" fmla="*/ 2147483647 h 16"/>
              <a:gd name="T18" fmla="*/ 2147483647 w 18"/>
              <a:gd name="T19" fmla="*/ 2147483647 h 16"/>
              <a:gd name="T20" fmla="*/ 2147483647 w 18"/>
              <a:gd name="T21" fmla="*/ 2147483647 h 16"/>
              <a:gd name="T22" fmla="*/ 2147483647 w 18"/>
              <a:gd name="T23" fmla="*/ 2147483647 h 16"/>
              <a:gd name="T24" fmla="*/ 2147483647 w 18"/>
              <a:gd name="T25" fmla="*/ 2147483647 h 16"/>
              <a:gd name="T26" fmla="*/ 2147483647 w 18"/>
              <a:gd name="T27" fmla="*/ 2147483647 h 16"/>
              <a:gd name="T28" fmla="*/ 2147483647 w 18"/>
              <a:gd name="T29" fmla="*/ 2147483647 h 16"/>
              <a:gd name="T30" fmla="*/ 2147483647 w 18"/>
              <a:gd name="T31" fmla="*/ 2147483647 h 16"/>
              <a:gd name="T32" fmla="*/ 2147483647 w 18"/>
              <a:gd name="T33" fmla="*/ 2147483647 h 16"/>
              <a:gd name="T34" fmla="*/ 2147483647 w 18"/>
              <a:gd name="T35" fmla="*/ 2147483647 h 16"/>
              <a:gd name="T36" fmla="*/ 2147483647 w 18"/>
              <a:gd name="T37" fmla="*/ 2147483647 h 16"/>
              <a:gd name="T38" fmla="*/ 2147483647 w 18"/>
              <a:gd name="T39" fmla="*/ 2147483647 h 16"/>
              <a:gd name="T40" fmla="*/ 2147483647 w 18"/>
              <a:gd name="T41" fmla="*/ 2147483647 h 16"/>
              <a:gd name="T42" fmla="*/ 2147483647 w 18"/>
              <a:gd name="T43" fmla="*/ 2147483647 h 16"/>
              <a:gd name="T44" fmla="*/ 2147483647 w 18"/>
              <a:gd name="T45" fmla="*/ 2147483647 h 16"/>
              <a:gd name="T46" fmla="*/ 2147483647 w 18"/>
              <a:gd name="T47" fmla="*/ 2147483647 h 16"/>
              <a:gd name="T48" fmla="*/ 2147483647 w 18"/>
              <a:gd name="T49" fmla="*/ 2147483647 h 16"/>
              <a:gd name="T50" fmla="*/ 2147483647 w 18"/>
              <a:gd name="T51" fmla="*/ 2147483647 h 16"/>
              <a:gd name="T52" fmla="*/ 2147483647 w 18"/>
              <a:gd name="T53" fmla="*/ 2147483647 h 16"/>
              <a:gd name="T54" fmla="*/ 2147483647 w 18"/>
              <a:gd name="T55" fmla="*/ 2147483647 h 16"/>
              <a:gd name="T56" fmla="*/ 2147483647 w 18"/>
              <a:gd name="T57" fmla="*/ 2147483647 h 16"/>
              <a:gd name="T58" fmla="*/ 2147483647 w 18"/>
              <a:gd name="T59" fmla="*/ 2147483647 h 16"/>
              <a:gd name="T60" fmla="*/ 2147483647 w 18"/>
              <a:gd name="T61" fmla="*/ 2147483647 h 16"/>
              <a:gd name="T62" fmla="*/ 2147483647 w 18"/>
              <a:gd name="T63" fmla="*/ 2147483647 h 16"/>
              <a:gd name="T64" fmla="*/ 2147483647 w 18"/>
              <a:gd name="T65" fmla="*/ 0 h 16"/>
              <a:gd name="T66" fmla="*/ 2147483647 w 18"/>
              <a:gd name="T67" fmla="*/ 0 h 16"/>
              <a:gd name="T68" fmla="*/ 2147483647 w 18"/>
              <a:gd name="T69" fmla="*/ 0 h 16"/>
              <a:gd name="T70" fmla="*/ 2147483647 w 18"/>
              <a:gd name="T71" fmla="*/ 0 h 16"/>
              <a:gd name="T72" fmla="*/ 2147483647 w 18"/>
              <a:gd name="T73" fmla="*/ 0 h 16"/>
              <a:gd name="T74" fmla="*/ 2147483647 w 18"/>
              <a:gd name="T75" fmla="*/ 2147483647 h 16"/>
              <a:gd name="T76" fmla="*/ 2147483647 w 18"/>
              <a:gd name="T77" fmla="*/ 2147483647 h 16"/>
              <a:gd name="T78" fmla="*/ 2147483647 w 18"/>
              <a:gd name="T79" fmla="*/ 2147483647 h 16"/>
              <a:gd name="T80" fmla="*/ 2147483647 w 18"/>
              <a:gd name="T81" fmla="*/ 2147483647 h 1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8"/>
              <a:gd name="T124" fmla="*/ 0 h 16"/>
              <a:gd name="T125" fmla="*/ 18 w 18"/>
              <a:gd name="T126" fmla="*/ 16 h 1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8" h="16">
                <a:moveTo>
                  <a:pt x="7" y="5"/>
                </a:moveTo>
                <a:lnTo>
                  <a:pt x="6" y="5"/>
                </a:lnTo>
                <a:lnTo>
                  <a:pt x="4" y="6"/>
                </a:lnTo>
                <a:lnTo>
                  <a:pt x="3" y="6"/>
                </a:lnTo>
                <a:lnTo>
                  <a:pt x="1" y="8"/>
                </a:lnTo>
                <a:lnTo>
                  <a:pt x="1" y="9"/>
                </a:lnTo>
                <a:lnTo>
                  <a:pt x="1" y="11"/>
                </a:lnTo>
                <a:lnTo>
                  <a:pt x="0" y="11"/>
                </a:lnTo>
                <a:lnTo>
                  <a:pt x="0" y="12"/>
                </a:lnTo>
                <a:lnTo>
                  <a:pt x="1" y="14"/>
                </a:lnTo>
                <a:lnTo>
                  <a:pt x="1" y="15"/>
                </a:lnTo>
                <a:lnTo>
                  <a:pt x="4" y="15"/>
                </a:lnTo>
                <a:lnTo>
                  <a:pt x="6" y="16"/>
                </a:lnTo>
                <a:lnTo>
                  <a:pt x="7" y="16"/>
                </a:lnTo>
                <a:lnTo>
                  <a:pt x="10" y="16"/>
                </a:lnTo>
                <a:lnTo>
                  <a:pt x="12" y="15"/>
                </a:lnTo>
                <a:lnTo>
                  <a:pt x="13" y="15"/>
                </a:lnTo>
                <a:lnTo>
                  <a:pt x="15" y="15"/>
                </a:lnTo>
                <a:lnTo>
                  <a:pt x="15" y="14"/>
                </a:lnTo>
                <a:lnTo>
                  <a:pt x="16" y="14"/>
                </a:lnTo>
                <a:lnTo>
                  <a:pt x="16" y="12"/>
                </a:lnTo>
                <a:lnTo>
                  <a:pt x="18" y="11"/>
                </a:lnTo>
                <a:lnTo>
                  <a:pt x="16" y="11"/>
                </a:lnTo>
                <a:lnTo>
                  <a:pt x="16" y="9"/>
                </a:lnTo>
                <a:lnTo>
                  <a:pt x="16" y="8"/>
                </a:lnTo>
                <a:lnTo>
                  <a:pt x="16" y="6"/>
                </a:lnTo>
                <a:lnTo>
                  <a:pt x="16" y="5"/>
                </a:lnTo>
                <a:lnTo>
                  <a:pt x="16" y="3"/>
                </a:lnTo>
                <a:lnTo>
                  <a:pt x="16" y="2"/>
                </a:lnTo>
                <a:lnTo>
                  <a:pt x="16" y="0"/>
                </a:lnTo>
                <a:lnTo>
                  <a:pt x="15" y="0"/>
                </a:lnTo>
                <a:lnTo>
                  <a:pt x="13" y="0"/>
                </a:lnTo>
                <a:lnTo>
                  <a:pt x="12" y="0"/>
                </a:lnTo>
                <a:lnTo>
                  <a:pt x="10" y="0"/>
                </a:lnTo>
                <a:lnTo>
                  <a:pt x="10" y="2"/>
                </a:lnTo>
                <a:lnTo>
                  <a:pt x="9" y="3"/>
                </a:lnTo>
                <a:lnTo>
                  <a:pt x="7" y="3"/>
                </a:lnTo>
                <a:lnTo>
                  <a:pt x="7" y="5"/>
                </a:lnTo>
              </a:path>
            </a:pathLst>
          </a:custGeom>
          <a:solidFill>
            <a:srgbClr val="FFFF00"/>
          </a:solidFill>
          <a:ln w="4763">
            <a:solidFill>
              <a:srgbClr val="990000"/>
            </a:solidFill>
            <a:round/>
            <a:headEnd/>
            <a:tailEnd/>
          </a:ln>
        </p:spPr>
        <p:txBody>
          <a:bodyPr/>
          <a:lstStyle/>
          <a:p>
            <a:endParaRPr lang="en-US"/>
          </a:p>
        </p:txBody>
      </p:sp>
      <p:sp>
        <p:nvSpPr>
          <p:cNvPr id="53358" name="Freeform 109"/>
          <p:cNvSpPr>
            <a:spLocks/>
          </p:cNvSpPr>
          <p:nvPr/>
        </p:nvSpPr>
        <p:spPr bwMode="auto">
          <a:xfrm>
            <a:off x="6591300" y="4175125"/>
            <a:ext cx="52388" cy="77788"/>
          </a:xfrm>
          <a:custGeom>
            <a:avLst/>
            <a:gdLst>
              <a:gd name="T0" fmla="*/ 2147483647 w 37"/>
              <a:gd name="T1" fmla="*/ 2147483647 h 49"/>
              <a:gd name="T2" fmla="*/ 2147483647 w 37"/>
              <a:gd name="T3" fmla="*/ 2147483647 h 49"/>
              <a:gd name="T4" fmla="*/ 2147483647 w 37"/>
              <a:gd name="T5" fmla="*/ 2147483647 h 49"/>
              <a:gd name="T6" fmla="*/ 2147483647 w 37"/>
              <a:gd name="T7" fmla="*/ 2147483647 h 49"/>
              <a:gd name="T8" fmla="*/ 2147483647 w 37"/>
              <a:gd name="T9" fmla="*/ 2147483647 h 49"/>
              <a:gd name="T10" fmla="*/ 2147483647 w 37"/>
              <a:gd name="T11" fmla="*/ 2147483647 h 49"/>
              <a:gd name="T12" fmla="*/ 2147483647 w 37"/>
              <a:gd name="T13" fmla="*/ 2147483647 h 49"/>
              <a:gd name="T14" fmla="*/ 2147483647 w 37"/>
              <a:gd name="T15" fmla="*/ 2147483647 h 49"/>
              <a:gd name="T16" fmla="*/ 2147483647 w 37"/>
              <a:gd name="T17" fmla="*/ 2147483647 h 49"/>
              <a:gd name="T18" fmla="*/ 2147483647 w 37"/>
              <a:gd name="T19" fmla="*/ 2147483647 h 49"/>
              <a:gd name="T20" fmla="*/ 2147483647 w 37"/>
              <a:gd name="T21" fmla="*/ 2147483647 h 49"/>
              <a:gd name="T22" fmla="*/ 2147483647 w 37"/>
              <a:gd name="T23" fmla="*/ 2147483647 h 49"/>
              <a:gd name="T24" fmla="*/ 0 w 37"/>
              <a:gd name="T25" fmla="*/ 2147483647 h 49"/>
              <a:gd name="T26" fmla="*/ 0 w 37"/>
              <a:gd name="T27" fmla="*/ 2147483647 h 49"/>
              <a:gd name="T28" fmla="*/ 0 w 37"/>
              <a:gd name="T29" fmla="*/ 2147483647 h 49"/>
              <a:gd name="T30" fmla="*/ 0 w 37"/>
              <a:gd name="T31" fmla="*/ 2147483647 h 49"/>
              <a:gd name="T32" fmla="*/ 2147483647 w 37"/>
              <a:gd name="T33" fmla="*/ 2147483647 h 49"/>
              <a:gd name="T34" fmla="*/ 2147483647 w 37"/>
              <a:gd name="T35" fmla="*/ 2147483647 h 49"/>
              <a:gd name="T36" fmla="*/ 2147483647 w 37"/>
              <a:gd name="T37" fmla="*/ 2147483647 h 49"/>
              <a:gd name="T38" fmla="*/ 2147483647 w 37"/>
              <a:gd name="T39" fmla="*/ 2147483647 h 49"/>
              <a:gd name="T40" fmla="*/ 2147483647 w 37"/>
              <a:gd name="T41" fmla="*/ 2147483647 h 49"/>
              <a:gd name="T42" fmla="*/ 2147483647 w 37"/>
              <a:gd name="T43" fmla="*/ 2147483647 h 49"/>
              <a:gd name="T44" fmla="*/ 2147483647 w 37"/>
              <a:gd name="T45" fmla="*/ 2147483647 h 49"/>
              <a:gd name="T46" fmla="*/ 2147483647 w 37"/>
              <a:gd name="T47" fmla="*/ 2147483647 h 49"/>
              <a:gd name="T48" fmla="*/ 2147483647 w 37"/>
              <a:gd name="T49" fmla="*/ 2147483647 h 49"/>
              <a:gd name="T50" fmla="*/ 2147483647 w 37"/>
              <a:gd name="T51" fmla="*/ 2147483647 h 49"/>
              <a:gd name="T52" fmla="*/ 2147483647 w 37"/>
              <a:gd name="T53" fmla="*/ 2147483647 h 49"/>
              <a:gd name="T54" fmla="*/ 2147483647 w 37"/>
              <a:gd name="T55" fmla="*/ 2147483647 h 49"/>
              <a:gd name="T56" fmla="*/ 2147483647 w 37"/>
              <a:gd name="T57" fmla="*/ 2147483647 h 49"/>
              <a:gd name="T58" fmla="*/ 2147483647 w 37"/>
              <a:gd name="T59" fmla="*/ 2147483647 h 49"/>
              <a:gd name="T60" fmla="*/ 2147483647 w 37"/>
              <a:gd name="T61" fmla="*/ 2147483647 h 49"/>
              <a:gd name="T62" fmla="*/ 2147483647 w 37"/>
              <a:gd name="T63" fmla="*/ 2147483647 h 49"/>
              <a:gd name="T64" fmla="*/ 2147483647 w 37"/>
              <a:gd name="T65" fmla="*/ 2147483647 h 49"/>
              <a:gd name="T66" fmla="*/ 2147483647 w 37"/>
              <a:gd name="T67" fmla="*/ 2147483647 h 49"/>
              <a:gd name="T68" fmla="*/ 2147483647 w 37"/>
              <a:gd name="T69" fmla="*/ 2147483647 h 49"/>
              <a:gd name="T70" fmla="*/ 2147483647 w 37"/>
              <a:gd name="T71" fmla="*/ 2147483647 h 49"/>
              <a:gd name="T72" fmla="*/ 2147483647 w 37"/>
              <a:gd name="T73" fmla="*/ 2147483647 h 49"/>
              <a:gd name="T74" fmla="*/ 2147483647 w 37"/>
              <a:gd name="T75" fmla="*/ 2147483647 h 49"/>
              <a:gd name="T76" fmla="*/ 2147483647 w 37"/>
              <a:gd name="T77" fmla="*/ 2147483647 h 49"/>
              <a:gd name="T78" fmla="*/ 2147483647 w 37"/>
              <a:gd name="T79" fmla="*/ 2147483647 h 49"/>
              <a:gd name="T80" fmla="*/ 2147483647 w 37"/>
              <a:gd name="T81" fmla="*/ 2147483647 h 49"/>
              <a:gd name="T82" fmla="*/ 2147483647 w 37"/>
              <a:gd name="T83" fmla="*/ 2147483647 h 49"/>
              <a:gd name="T84" fmla="*/ 2147483647 w 37"/>
              <a:gd name="T85" fmla="*/ 0 h 49"/>
              <a:gd name="T86" fmla="*/ 2147483647 w 37"/>
              <a:gd name="T87" fmla="*/ 0 h 49"/>
              <a:gd name="T88" fmla="*/ 2147483647 w 37"/>
              <a:gd name="T89" fmla="*/ 0 h 49"/>
              <a:gd name="T90" fmla="*/ 2147483647 w 37"/>
              <a:gd name="T91" fmla="*/ 0 h 49"/>
              <a:gd name="T92" fmla="*/ 2147483647 w 37"/>
              <a:gd name="T93" fmla="*/ 2147483647 h 49"/>
              <a:gd name="T94" fmla="*/ 2147483647 w 37"/>
              <a:gd name="T95" fmla="*/ 2147483647 h 49"/>
              <a:gd name="T96" fmla="*/ 2147483647 w 37"/>
              <a:gd name="T97" fmla="*/ 2147483647 h 49"/>
              <a:gd name="T98" fmla="*/ 2147483647 w 37"/>
              <a:gd name="T99" fmla="*/ 2147483647 h 49"/>
              <a:gd name="T100" fmla="*/ 2147483647 w 37"/>
              <a:gd name="T101" fmla="*/ 2147483647 h 49"/>
              <a:gd name="T102" fmla="*/ 2147483647 w 37"/>
              <a:gd name="T103" fmla="*/ 2147483647 h 49"/>
              <a:gd name="T104" fmla="*/ 2147483647 w 37"/>
              <a:gd name="T105" fmla="*/ 2147483647 h 49"/>
              <a:gd name="T106" fmla="*/ 2147483647 w 37"/>
              <a:gd name="T107" fmla="*/ 2147483647 h 49"/>
              <a:gd name="T108" fmla="*/ 2147483647 w 37"/>
              <a:gd name="T109" fmla="*/ 2147483647 h 49"/>
              <a:gd name="T110" fmla="*/ 2147483647 w 37"/>
              <a:gd name="T111" fmla="*/ 2147483647 h 49"/>
              <a:gd name="T112" fmla="*/ 2147483647 w 37"/>
              <a:gd name="T113" fmla="*/ 2147483647 h 49"/>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37"/>
              <a:gd name="T172" fmla="*/ 0 h 49"/>
              <a:gd name="T173" fmla="*/ 37 w 37"/>
              <a:gd name="T174" fmla="*/ 49 h 49"/>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37" h="49">
                <a:moveTo>
                  <a:pt x="9" y="18"/>
                </a:moveTo>
                <a:lnTo>
                  <a:pt x="9" y="19"/>
                </a:lnTo>
                <a:lnTo>
                  <a:pt x="9" y="21"/>
                </a:lnTo>
                <a:lnTo>
                  <a:pt x="8" y="22"/>
                </a:lnTo>
                <a:lnTo>
                  <a:pt x="6" y="24"/>
                </a:lnTo>
                <a:lnTo>
                  <a:pt x="5" y="24"/>
                </a:lnTo>
                <a:lnTo>
                  <a:pt x="3" y="24"/>
                </a:lnTo>
                <a:lnTo>
                  <a:pt x="3" y="25"/>
                </a:lnTo>
                <a:lnTo>
                  <a:pt x="3" y="28"/>
                </a:lnTo>
                <a:lnTo>
                  <a:pt x="2" y="31"/>
                </a:lnTo>
                <a:lnTo>
                  <a:pt x="2" y="33"/>
                </a:lnTo>
                <a:lnTo>
                  <a:pt x="0" y="36"/>
                </a:lnTo>
                <a:lnTo>
                  <a:pt x="0" y="39"/>
                </a:lnTo>
                <a:lnTo>
                  <a:pt x="0" y="42"/>
                </a:lnTo>
                <a:lnTo>
                  <a:pt x="0" y="43"/>
                </a:lnTo>
                <a:lnTo>
                  <a:pt x="2" y="44"/>
                </a:lnTo>
                <a:lnTo>
                  <a:pt x="3" y="46"/>
                </a:lnTo>
                <a:lnTo>
                  <a:pt x="6" y="47"/>
                </a:lnTo>
                <a:lnTo>
                  <a:pt x="8" y="47"/>
                </a:lnTo>
                <a:lnTo>
                  <a:pt x="11" y="49"/>
                </a:lnTo>
                <a:lnTo>
                  <a:pt x="12" y="49"/>
                </a:lnTo>
                <a:lnTo>
                  <a:pt x="15" y="47"/>
                </a:lnTo>
                <a:lnTo>
                  <a:pt x="17" y="46"/>
                </a:lnTo>
                <a:lnTo>
                  <a:pt x="18" y="44"/>
                </a:lnTo>
                <a:lnTo>
                  <a:pt x="21" y="42"/>
                </a:lnTo>
                <a:lnTo>
                  <a:pt x="24" y="39"/>
                </a:lnTo>
                <a:lnTo>
                  <a:pt x="26" y="36"/>
                </a:lnTo>
                <a:lnTo>
                  <a:pt x="27" y="33"/>
                </a:lnTo>
                <a:lnTo>
                  <a:pt x="30" y="30"/>
                </a:lnTo>
                <a:lnTo>
                  <a:pt x="31" y="27"/>
                </a:lnTo>
                <a:lnTo>
                  <a:pt x="33" y="22"/>
                </a:lnTo>
                <a:lnTo>
                  <a:pt x="36" y="19"/>
                </a:lnTo>
                <a:lnTo>
                  <a:pt x="36" y="16"/>
                </a:lnTo>
                <a:lnTo>
                  <a:pt x="37" y="15"/>
                </a:lnTo>
                <a:lnTo>
                  <a:pt x="37" y="12"/>
                </a:lnTo>
                <a:lnTo>
                  <a:pt x="37" y="9"/>
                </a:lnTo>
                <a:lnTo>
                  <a:pt x="36" y="7"/>
                </a:lnTo>
                <a:lnTo>
                  <a:pt x="34" y="4"/>
                </a:lnTo>
                <a:lnTo>
                  <a:pt x="33" y="3"/>
                </a:lnTo>
                <a:lnTo>
                  <a:pt x="30" y="2"/>
                </a:lnTo>
                <a:lnTo>
                  <a:pt x="28" y="2"/>
                </a:lnTo>
                <a:lnTo>
                  <a:pt x="27" y="0"/>
                </a:lnTo>
                <a:lnTo>
                  <a:pt x="24" y="0"/>
                </a:lnTo>
                <a:lnTo>
                  <a:pt x="23" y="0"/>
                </a:lnTo>
                <a:lnTo>
                  <a:pt x="21" y="0"/>
                </a:lnTo>
                <a:lnTo>
                  <a:pt x="18" y="2"/>
                </a:lnTo>
                <a:lnTo>
                  <a:pt x="17" y="2"/>
                </a:lnTo>
                <a:lnTo>
                  <a:pt x="15" y="3"/>
                </a:lnTo>
                <a:lnTo>
                  <a:pt x="14" y="4"/>
                </a:lnTo>
                <a:lnTo>
                  <a:pt x="12" y="6"/>
                </a:lnTo>
                <a:lnTo>
                  <a:pt x="11" y="9"/>
                </a:lnTo>
                <a:lnTo>
                  <a:pt x="9" y="10"/>
                </a:lnTo>
                <a:lnTo>
                  <a:pt x="9" y="12"/>
                </a:lnTo>
                <a:lnTo>
                  <a:pt x="8" y="13"/>
                </a:lnTo>
                <a:lnTo>
                  <a:pt x="8" y="15"/>
                </a:lnTo>
                <a:lnTo>
                  <a:pt x="9" y="18"/>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59" name="Freeform 110"/>
          <p:cNvSpPr>
            <a:spLocks/>
          </p:cNvSpPr>
          <p:nvPr/>
        </p:nvSpPr>
        <p:spPr bwMode="auto">
          <a:xfrm>
            <a:off x="6591300" y="4175125"/>
            <a:ext cx="52388" cy="77788"/>
          </a:xfrm>
          <a:custGeom>
            <a:avLst/>
            <a:gdLst>
              <a:gd name="T0" fmla="*/ 2147483647 w 37"/>
              <a:gd name="T1" fmla="*/ 2147483647 h 49"/>
              <a:gd name="T2" fmla="*/ 2147483647 w 37"/>
              <a:gd name="T3" fmla="*/ 2147483647 h 49"/>
              <a:gd name="T4" fmla="*/ 2147483647 w 37"/>
              <a:gd name="T5" fmla="*/ 2147483647 h 49"/>
              <a:gd name="T6" fmla="*/ 2147483647 w 37"/>
              <a:gd name="T7" fmla="*/ 2147483647 h 49"/>
              <a:gd name="T8" fmla="*/ 2147483647 w 37"/>
              <a:gd name="T9" fmla="*/ 2147483647 h 49"/>
              <a:gd name="T10" fmla="*/ 2147483647 w 37"/>
              <a:gd name="T11" fmla="*/ 2147483647 h 49"/>
              <a:gd name="T12" fmla="*/ 2147483647 w 37"/>
              <a:gd name="T13" fmla="*/ 2147483647 h 49"/>
              <a:gd name="T14" fmla="*/ 2147483647 w 37"/>
              <a:gd name="T15" fmla="*/ 2147483647 h 49"/>
              <a:gd name="T16" fmla="*/ 2147483647 w 37"/>
              <a:gd name="T17" fmla="*/ 2147483647 h 49"/>
              <a:gd name="T18" fmla="*/ 2147483647 w 37"/>
              <a:gd name="T19" fmla="*/ 2147483647 h 49"/>
              <a:gd name="T20" fmla="*/ 2147483647 w 37"/>
              <a:gd name="T21" fmla="*/ 2147483647 h 49"/>
              <a:gd name="T22" fmla="*/ 2147483647 w 37"/>
              <a:gd name="T23" fmla="*/ 2147483647 h 49"/>
              <a:gd name="T24" fmla="*/ 0 w 37"/>
              <a:gd name="T25" fmla="*/ 2147483647 h 49"/>
              <a:gd name="T26" fmla="*/ 0 w 37"/>
              <a:gd name="T27" fmla="*/ 2147483647 h 49"/>
              <a:gd name="T28" fmla="*/ 0 w 37"/>
              <a:gd name="T29" fmla="*/ 2147483647 h 49"/>
              <a:gd name="T30" fmla="*/ 0 w 37"/>
              <a:gd name="T31" fmla="*/ 2147483647 h 49"/>
              <a:gd name="T32" fmla="*/ 2147483647 w 37"/>
              <a:gd name="T33" fmla="*/ 2147483647 h 49"/>
              <a:gd name="T34" fmla="*/ 2147483647 w 37"/>
              <a:gd name="T35" fmla="*/ 2147483647 h 49"/>
              <a:gd name="T36" fmla="*/ 2147483647 w 37"/>
              <a:gd name="T37" fmla="*/ 2147483647 h 49"/>
              <a:gd name="T38" fmla="*/ 2147483647 w 37"/>
              <a:gd name="T39" fmla="*/ 2147483647 h 49"/>
              <a:gd name="T40" fmla="*/ 2147483647 w 37"/>
              <a:gd name="T41" fmla="*/ 2147483647 h 49"/>
              <a:gd name="T42" fmla="*/ 2147483647 w 37"/>
              <a:gd name="T43" fmla="*/ 2147483647 h 49"/>
              <a:gd name="T44" fmla="*/ 2147483647 w 37"/>
              <a:gd name="T45" fmla="*/ 2147483647 h 49"/>
              <a:gd name="T46" fmla="*/ 2147483647 w 37"/>
              <a:gd name="T47" fmla="*/ 2147483647 h 49"/>
              <a:gd name="T48" fmla="*/ 2147483647 w 37"/>
              <a:gd name="T49" fmla="*/ 2147483647 h 49"/>
              <a:gd name="T50" fmla="*/ 2147483647 w 37"/>
              <a:gd name="T51" fmla="*/ 2147483647 h 49"/>
              <a:gd name="T52" fmla="*/ 2147483647 w 37"/>
              <a:gd name="T53" fmla="*/ 2147483647 h 49"/>
              <a:gd name="T54" fmla="*/ 2147483647 w 37"/>
              <a:gd name="T55" fmla="*/ 2147483647 h 49"/>
              <a:gd name="T56" fmla="*/ 2147483647 w 37"/>
              <a:gd name="T57" fmla="*/ 2147483647 h 49"/>
              <a:gd name="T58" fmla="*/ 2147483647 w 37"/>
              <a:gd name="T59" fmla="*/ 2147483647 h 49"/>
              <a:gd name="T60" fmla="*/ 2147483647 w 37"/>
              <a:gd name="T61" fmla="*/ 2147483647 h 49"/>
              <a:gd name="T62" fmla="*/ 2147483647 w 37"/>
              <a:gd name="T63" fmla="*/ 2147483647 h 49"/>
              <a:gd name="T64" fmla="*/ 2147483647 w 37"/>
              <a:gd name="T65" fmla="*/ 2147483647 h 49"/>
              <a:gd name="T66" fmla="*/ 2147483647 w 37"/>
              <a:gd name="T67" fmla="*/ 2147483647 h 49"/>
              <a:gd name="T68" fmla="*/ 2147483647 w 37"/>
              <a:gd name="T69" fmla="*/ 2147483647 h 49"/>
              <a:gd name="T70" fmla="*/ 2147483647 w 37"/>
              <a:gd name="T71" fmla="*/ 2147483647 h 49"/>
              <a:gd name="T72" fmla="*/ 2147483647 w 37"/>
              <a:gd name="T73" fmla="*/ 2147483647 h 49"/>
              <a:gd name="T74" fmla="*/ 2147483647 w 37"/>
              <a:gd name="T75" fmla="*/ 2147483647 h 49"/>
              <a:gd name="T76" fmla="*/ 2147483647 w 37"/>
              <a:gd name="T77" fmla="*/ 2147483647 h 49"/>
              <a:gd name="T78" fmla="*/ 2147483647 w 37"/>
              <a:gd name="T79" fmla="*/ 2147483647 h 49"/>
              <a:gd name="T80" fmla="*/ 2147483647 w 37"/>
              <a:gd name="T81" fmla="*/ 2147483647 h 49"/>
              <a:gd name="T82" fmla="*/ 2147483647 w 37"/>
              <a:gd name="T83" fmla="*/ 2147483647 h 49"/>
              <a:gd name="T84" fmla="*/ 2147483647 w 37"/>
              <a:gd name="T85" fmla="*/ 0 h 49"/>
              <a:gd name="T86" fmla="*/ 2147483647 w 37"/>
              <a:gd name="T87" fmla="*/ 0 h 49"/>
              <a:gd name="T88" fmla="*/ 2147483647 w 37"/>
              <a:gd name="T89" fmla="*/ 0 h 49"/>
              <a:gd name="T90" fmla="*/ 2147483647 w 37"/>
              <a:gd name="T91" fmla="*/ 0 h 49"/>
              <a:gd name="T92" fmla="*/ 2147483647 w 37"/>
              <a:gd name="T93" fmla="*/ 2147483647 h 49"/>
              <a:gd name="T94" fmla="*/ 2147483647 w 37"/>
              <a:gd name="T95" fmla="*/ 2147483647 h 49"/>
              <a:gd name="T96" fmla="*/ 2147483647 w 37"/>
              <a:gd name="T97" fmla="*/ 2147483647 h 49"/>
              <a:gd name="T98" fmla="*/ 2147483647 w 37"/>
              <a:gd name="T99" fmla="*/ 2147483647 h 49"/>
              <a:gd name="T100" fmla="*/ 2147483647 w 37"/>
              <a:gd name="T101" fmla="*/ 2147483647 h 49"/>
              <a:gd name="T102" fmla="*/ 2147483647 w 37"/>
              <a:gd name="T103" fmla="*/ 2147483647 h 49"/>
              <a:gd name="T104" fmla="*/ 2147483647 w 37"/>
              <a:gd name="T105" fmla="*/ 2147483647 h 49"/>
              <a:gd name="T106" fmla="*/ 2147483647 w 37"/>
              <a:gd name="T107" fmla="*/ 2147483647 h 49"/>
              <a:gd name="T108" fmla="*/ 2147483647 w 37"/>
              <a:gd name="T109" fmla="*/ 2147483647 h 49"/>
              <a:gd name="T110" fmla="*/ 2147483647 w 37"/>
              <a:gd name="T111" fmla="*/ 2147483647 h 49"/>
              <a:gd name="T112" fmla="*/ 2147483647 w 37"/>
              <a:gd name="T113" fmla="*/ 2147483647 h 49"/>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37"/>
              <a:gd name="T172" fmla="*/ 0 h 49"/>
              <a:gd name="T173" fmla="*/ 37 w 37"/>
              <a:gd name="T174" fmla="*/ 49 h 49"/>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37" h="49">
                <a:moveTo>
                  <a:pt x="9" y="18"/>
                </a:moveTo>
                <a:lnTo>
                  <a:pt x="9" y="19"/>
                </a:lnTo>
                <a:lnTo>
                  <a:pt x="9" y="21"/>
                </a:lnTo>
                <a:lnTo>
                  <a:pt x="8" y="22"/>
                </a:lnTo>
                <a:lnTo>
                  <a:pt x="6" y="24"/>
                </a:lnTo>
                <a:lnTo>
                  <a:pt x="5" y="24"/>
                </a:lnTo>
                <a:lnTo>
                  <a:pt x="3" y="24"/>
                </a:lnTo>
                <a:lnTo>
                  <a:pt x="3" y="25"/>
                </a:lnTo>
                <a:lnTo>
                  <a:pt x="3" y="28"/>
                </a:lnTo>
                <a:lnTo>
                  <a:pt x="2" y="31"/>
                </a:lnTo>
                <a:lnTo>
                  <a:pt x="2" y="33"/>
                </a:lnTo>
                <a:lnTo>
                  <a:pt x="0" y="36"/>
                </a:lnTo>
                <a:lnTo>
                  <a:pt x="0" y="39"/>
                </a:lnTo>
                <a:lnTo>
                  <a:pt x="0" y="42"/>
                </a:lnTo>
                <a:lnTo>
                  <a:pt x="0" y="43"/>
                </a:lnTo>
                <a:lnTo>
                  <a:pt x="2" y="44"/>
                </a:lnTo>
                <a:lnTo>
                  <a:pt x="3" y="46"/>
                </a:lnTo>
                <a:lnTo>
                  <a:pt x="6" y="47"/>
                </a:lnTo>
                <a:lnTo>
                  <a:pt x="8" y="47"/>
                </a:lnTo>
                <a:lnTo>
                  <a:pt x="11" y="49"/>
                </a:lnTo>
                <a:lnTo>
                  <a:pt x="12" y="49"/>
                </a:lnTo>
                <a:lnTo>
                  <a:pt x="15" y="47"/>
                </a:lnTo>
                <a:lnTo>
                  <a:pt x="17" y="46"/>
                </a:lnTo>
                <a:lnTo>
                  <a:pt x="18" y="44"/>
                </a:lnTo>
                <a:lnTo>
                  <a:pt x="21" y="42"/>
                </a:lnTo>
                <a:lnTo>
                  <a:pt x="24" y="39"/>
                </a:lnTo>
                <a:lnTo>
                  <a:pt x="26" y="36"/>
                </a:lnTo>
                <a:lnTo>
                  <a:pt x="27" y="33"/>
                </a:lnTo>
                <a:lnTo>
                  <a:pt x="30" y="30"/>
                </a:lnTo>
                <a:lnTo>
                  <a:pt x="31" y="27"/>
                </a:lnTo>
                <a:lnTo>
                  <a:pt x="33" y="22"/>
                </a:lnTo>
                <a:lnTo>
                  <a:pt x="36" y="19"/>
                </a:lnTo>
                <a:lnTo>
                  <a:pt x="36" y="16"/>
                </a:lnTo>
                <a:lnTo>
                  <a:pt x="37" y="15"/>
                </a:lnTo>
                <a:lnTo>
                  <a:pt x="37" y="12"/>
                </a:lnTo>
                <a:lnTo>
                  <a:pt x="37" y="9"/>
                </a:lnTo>
                <a:lnTo>
                  <a:pt x="36" y="7"/>
                </a:lnTo>
                <a:lnTo>
                  <a:pt x="34" y="4"/>
                </a:lnTo>
                <a:lnTo>
                  <a:pt x="33" y="3"/>
                </a:lnTo>
                <a:lnTo>
                  <a:pt x="30" y="2"/>
                </a:lnTo>
                <a:lnTo>
                  <a:pt x="28" y="2"/>
                </a:lnTo>
                <a:lnTo>
                  <a:pt x="27" y="0"/>
                </a:lnTo>
                <a:lnTo>
                  <a:pt x="24" y="0"/>
                </a:lnTo>
                <a:lnTo>
                  <a:pt x="23" y="0"/>
                </a:lnTo>
                <a:lnTo>
                  <a:pt x="21" y="0"/>
                </a:lnTo>
                <a:lnTo>
                  <a:pt x="18" y="2"/>
                </a:lnTo>
                <a:lnTo>
                  <a:pt x="17" y="2"/>
                </a:lnTo>
                <a:lnTo>
                  <a:pt x="15" y="3"/>
                </a:lnTo>
                <a:lnTo>
                  <a:pt x="14" y="4"/>
                </a:lnTo>
                <a:lnTo>
                  <a:pt x="12" y="6"/>
                </a:lnTo>
                <a:lnTo>
                  <a:pt x="11" y="9"/>
                </a:lnTo>
                <a:lnTo>
                  <a:pt x="9" y="10"/>
                </a:lnTo>
                <a:lnTo>
                  <a:pt x="9" y="12"/>
                </a:lnTo>
                <a:lnTo>
                  <a:pt x="8" y="13"/>
                </a:lnTo>
                <a:lnTo>
                  <a:pt x="8" y="15"/>
                </a:lnTo>
                <a:lnTo>
                  <a:pt x="9" y="18"/>
                </a:lnTo>
              </a:path>
            </a:pathLst>
          </a:custGeom>
          <a:solidFill>
            <a:srgbClr val="FFFF00"/>
          </a:solidFill>
          <a:ln w="4763">
            <a:solidFill>
              <a:srgbClr val="990000"/>
            </a:solidFill>
            <a:round/>
            <a:headEnd/>
            <a:tailEnd/>
          </a:ln>
        </p:spPr>
        <p:txBody>
          <a:bodyPr/>
          <a:lstStyle/>
          <a:p>
            <a:endParaRPr lang="en-US"/>
          </a:p>
        </p:txBody>
      </p:sp>
      <p:sp>
        <p:nvSpPr>
          <p:cNvPr id="53360" name="Freeform 111"/>
          <p:cNvSpPr>
            <a:spLocks/>
          </p:cNvSpPr>
          <p:nvPr/>
        </p:nvSpPr>
        <p:spPr bwMode="auto">
          <a:xfrm>
            <a:off x="6615113" y="4110038"/>
            <a:ext cx="101600" cy="68262"/>
          </a:xfrm>
          <a:custGeom>
            <a:avLst/>
            <a:gdLst>
              <a:gd name="T0" fmla="*/ 2147483647 w 72"/>
              <a:gd name="T1" fmla="*/ 2147483647 h 43"/>
              <a:gd name="T2" fmla="*/ 2147483647 w 72"/>
              <a:gd name="T3" fmla="*/ 2147483647 h 43"/>
              <a:gd name="T4" fmla="*/ 2147483647 w 72"/>
              <a:gd name="T5" fmla="*/ 2147483647 h 43"/>
              <a:gd name="T6" fmla="*/ 2147483647 w 72"/>
              <a:gd name="T7" fmla="*/ 2147483647 h 43"/>
              <a:gd name="T8" fmla="*/ 2147483647 w 72"/>
              <a:gd name="T9" fmla="*/ 2147483647 h 43"/>
              <a:gd name="T10" fmla="*/ 2147483647 w 72"/>
              <a:gd name="T11" fmla="*/ 2147483647 h 43"/>
              <a:gd name="T12" fmla="*/ 2147483647 w 72"/>
              <a:gd name="T13" fmla="*/ 2147483647 h 43"/>
              <a:gd name="T14" fmla="*/ 2147483647 w 72"/>
              <a:gd name="T15" fmla="*/ 2147483647 h 43"/>
              <a:gd name="T16" fmla="*/ 0 w 72"/>
              <a:gd name="T17" fmla="*/ 2147483647 h 43"/>
              <a:gd name="T18" fmla="*/ 0 w 72"/>
              <a:gd name="T19" fmla="*/ 2147483647 h 43"/>
              <a:gd name="T20" fmla="*/ 0 w 72"/>
              <a:gd name="T21" fmla="*/ 2147483647 h 43"/>
              <a:gd name="T22" fmla="*/ 2147483647 w 72"/>
              <a:gd name="T23" fmla="*/ 2147483647 h 43"/>
              <a:gd name="T24" fmla="*/ 2147483647 w 72"/>
              <a:gd name="T25" fmla="*/ 2147483647 h 43"/>
              <a:gd name="T26" fmla="*/ 2147483647 w 72"/>
              <a:gd name="T27" fmla="*/ 2147483647 h 43"/>
              <a:gd name="T28" fmla="*/ 2147483647 w 72"/>
              <a:gd name="T29" fmla="*/ 2147483647 h 43"/>
              <a:gd name="T30" fmla="*/ 2147483647 w 72"/>
              <a:gd name="T31" fmla="*/ 2147483647 h 43"/>
              <a:gd name="T32" fmla="*/ 2147483647 w 72"/>
              <a:gd name="T33" fmla="*/ 2147483647 h 43"/>
              <a:gd name="T34" fmla="*/ 2147483647 w 72"/>
              <a:gd name="T35" fmla="*/ 2147483647 h 43"/>
              <a:gd name="T36" fmla="*/ 2147483647 w 72"/>
              <a:gd name="T37" fmla="*/ 2147483647 h 43"/>
              <a:gd name="T38" fmla="*/ 2147483647 w 72"/>
              <a:gd name="T39" fmla="*/ 2147483647 h 43"/>
              <a:gd name="T40" fmla="*/ 2147483647 w 72"/>
              <a:gd name="T41" fmla="*/ 2147483647 h 43"/>
              <a:gd name="T42" fmla="*/ 2147483647 w 72"/>
              <a:gd name="T43" fmla="*/ 2147483647 h 43"/>
              <a:gd name="T44" fmla="*/ 2147483647 w 72"/>
              <a:gd name="T45" fmla="*/ 2147483647 h 43"/>
              <a:gd name="T46" fmla="*/ 2147483647 w 72"/>
              <a:gd name="T47" fmla="*/ 2147483647 h 43"/>
              <a:gd name="T48" fmla="*/ 2147483647 w 72"/>
              <a:gd name="T49" fmla="*/ 2147483647 h 43"/>
              <a:gd name="T50" fmla="*/ 2147483647 w 72"/>
              <a:gd name="T51" fmla="*/ 2147483647 h 43"/>
              <a:gd name="T52" fmla="*/ 2147483647 w 72"/>
              <a:gd name="T53" fmla="*/ 2147483647 h 43"/>
              <a:gd name="T54" fmla="*/ 2147483647 w 72"/>
              <a:gd name="T55" fmla="*/ 2147483647 h 43"/>
              <a:gd name="T56" fmla="*/ 2147483647 w 72"/>
              <a:gd name="T57" fmla="*/ 2147483647 h 43"/>
              <a:gd name="T58" fmla="*/ 2147483647 w 72"/>
              <a:gd name="T59" fmla="*/ 2147483647 h 43"/>
              <a:gd name="T60" fmla="*/ 2147483647 w 72"/>
              <a:gd name="T61" fmla="*/ 2147483647 h 43"/>
              <a:gd name="T62" fmla="*/ 2147483647 w 72"/>
              <a:gd name="T63" fmla="*/ 2147483647 h 43"/>
              <a:gd name="T64" fmla="*/ 2147483647 w 72"/>
              <a:gd name="T65" fmla="*/ 2147483647 h 43"/>
              <a:gd name="T66" fmla="*/ 2147483647 w 72"/>
              <a:gd name="T67" fmla="*/ 2147483647 h 43"/>
              <a:gd name="T68" fmla="*/ 2147483647 w 72"/>
              <a:gd name="T69" fmla="*/ 2147483647 h 43"/>
              <a:gd name="T70" fmla="*/ 2147483647 w 72"/>
              <a:gd name="T71" fmla="*/ 2147483647 h 43"/>
              <a:gd name="T72" fmla="*/ 2147483647 w 72"/>
              <a:gd name="T73" fmla="*/ 2147483647 h 43"/>
              <a:gd name="T74" fmla="*/ 2147483647 w 72"/>
              <a:gd name="T75" fmla="*/ 2147483647 h 43"/>
              <a:gd name="T76" fmla="*/ 2147483647 w 72"/>
              <a:gd name="T77" fmla="*/ 2147483647 h 43"/>
              <a:gd name="T78" fmla="*/ 2147483647 w 72"/>
              <a:gd name="T79" fmla="*/ 2147483647 h 43"/>
              <a:gd name="T80" fmla="*/ 2147483647 w 72"/>
              <a:gd name="T81" fmla="*/ 2147483647 h 43"/>
              <a:gd name="T82" fmla="*/ 2147483647 w 72"/>
              <a:gd name="T83" fmla="*/ 2147483647 h 43"/>
              <a:gd name="T84" fmla="*/ 2147483647 w 72"/>
              <a:gd name="T85" fmla="*/ 2147483647 h 43"/>
              <a:gd name="T86" fmla="*/ 2147483647 w 72"/>
              <a:gd name="T87" fmla="*/ 2147483647 h 43"/>
              <a:gd name="T88" fmla="*/ 2147483647 w 72"/>
              <a:gd name="T89" fmla="*/ 2147483647 h 43"/>
              <a:gd name="T90" fmla="*/ 2147483647 w 72"/>
              <a:gd name="T91" fmla="*/ 2147483647 h 43"/>
              <a:gd name="T92" fmla="*/ 2147483647 w 72"/>
              <a:gd name="T93" fmla="*/ 2147483647 h 43"/>
              <a:gd name="T94" fmla="*/ 2147483647 w 72"/>
              <a:gd name="T95" fmla="*/ 0 h 43"/>
              <a:gd name="T96" fmla="*/ 2147483647 w 72"/>
              <a:gd name="T97" fmla="*/ 0 h 43"/>
              <a:gd name="T98" fmla="*/ 2147483647 w 72"/>
              <a:gd name="T99" fmla="*/ 2147483647 h 43"/>
              <a:gd name="T100" fmla="*/ 2147483647 w 72"/>
              <a:gd name="T101" fmla="*/ 2147483647 h 43"/>
              <a:gd name="T102" fmla="*/ 2147483647 w 72"/>
              <a:gd name="T103" fmla="*/ 2147483647 h 43"/>
              <a:gd name="T104" fmla="*/ 2147483647 w 72"/>
              <a:gd name="T105" fmla="*/ 2147483647 h 43"/>
              <a:gd name="T106" fmla="*/ 2147483647 w 72"/>
              <a:gd name="T107" fmla="*/ 2147483647 h 43"/>
              <a:gd name="T108" fmla="*/ 2147483647 w 72"/>
              <a:gd name="T109" fmla="*/ 2147483647 h 43"/>
              <a:gd name="T110" fmla="*/ 2147483647 w 72"/>
              <a:gd name="T111" fmla="*/ 2147483647 h 43"/>
              <a:gd name="T112" fmla="*/ 2147483647 w 72"/>
              <a:gd name="T113" fmla="*/ 2147483647 h 43"/>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72"/>
              <a:gd name="T172" fmla="*/ 0 h 43"/>
              <a:gd name="T173" fmla="*/ 72 w 72"/>
              <a:gd name="T174" fmla="*/ 43 h 43"/>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72" h="43">
                <a:moveTo>
                  <a:pt x="13" y="17"/>
                </a:moveTo>
                <a:lnTo>
                  <a:pt x="11" y="17"/>
                </a:lnTo>
                <a:lnTo>
                  <a:pt x="9" y="19"/>
                </a:lnTo>
                <a:lnTo>
                  <a:pt x="7" y="19"/>
                </a:lnTo>
                <a:lnTo>
                  <a:pt x="6" y="20"/>
                </a:lnTo>
                <a:lnTo>
                  <a:pt x="3" y="22"/>
                </a:lnTo>
                <a:lnTo>
                  <a:pt x="1" y="23"/>
                </a:lnTo>
                <a:lnTo>
                  <a:pt x="1" y="25"/>
                </a:lnTo>
                <a:lnTo>
                  <a:pt x="0" y="26"/>
                </a:lnTo>
                <a:lnTo>
                  <a:pt x="0" y="28"/>
                </a:lnTo>
                <a:lnTo>
                  <a:pt x="1" y="29"/>
                </a:lnTo>
                <a:lnTo>
                  <a:pt x="1" y="31"/>
                </a:lnTo>
                <a:lnTo>
                  <a:pt x="3" y="31"/>
                </a:lnTo>
                <a:lnTo>
                  <a:pt x="3" y="32"/>
                </a:lnTo>
                <a:lnTo>
                  <a:pt x="4" y="32"/>
                </a:lnTo>
                <a:lnTo>
                  <a:pt x="6" y="32"/>
                </a:lnTo>
                <a:lnTo>
                  <a:pt x="11" y="35"/>
                </a:lnTo>
                <a:lnTo>
                  <a:pt x="17" y="38"/>
                </a:lnTo>
                <a:lnTo>
                  <a:pt x="25" y="41"/>
                </a:lnTo>
                <a:lnTo>
                  <a:pt x="31" y="43"/>
                </a:lnTo>
                <a:lnTo>
                  <a:pt x="37" y="43"/>
                </a:lnTo>
                <a:lnTo>
                  <a:pt x="44" y="43"/>
                </a:lnTo>
                <a:lnTo>
                  <a:pt x="50" y="41"/>
                </a:lnTo>
                <a:lnTo>
                  <a:pt x="54" y="37"/>
                </a:lnTo>
                <a:lnTo>
                  <a:pt x="57" y="35"/>
                </a:lnTo>
                <a:lnTo>
                  <a:pt x="59" y="34"/>
                </a:lnTo>
                <a:lnTo>
                  <a:pt x="60" y="32"/>
                </a:lnTo>
                <a:lnTo>
                  <a:pt x="62" y="31"/>
                </a:lnTo>
                <a:lnTo>
                  <a:pt x="65" y="29"/>
                </a:lnTo>
                <a:lnTo>
                  <a:pt x="66" y="28"/>
                </a:lnTo>
                <a:lnTo>
                  <a:pt x="68" y="26"/>
                </a:lnTo>
                <a:lnTo>
                  <a:pt x="69" y="25"/>
                </a:lnTo>
                <a:lnTo>
                  <a:pt x="71" y="22"/>
                </a:lnTo>
                <a:lnTo>
                  <a:pt x="71" y="19"/>
                </a:lnTo>
                <a:lnTo>
                  <a:pt x="72" y="17"/>
                </a:lnTo>
                <a:lnTo>
                  <a:pt x="71" y="14"/>
                </a:lnTo>
                <a:lnTo>
                  <a:pt x="71" y="11"/>
                </a:lnTo>
                <a:lnTo>
                  <a:pt x="69" y="10"/>
                </a:lnTo>
                <a:lnTo>
                  <a:pt x="68" y="8"/>
                </a:lnTo>
                <a:lnTo>
                  <a:pt x="65" y="7"/>
                </a:lnTo>
                <a:lnTo>
                  <a:pt x="62" y="5"/>
                </a:lnTo>
                <a:lnTo>
                  <a:pt x="57" y="5"/>
                </a:lnTo>
                <a:lnTo>
                  <a:pt x="54" y="4"/>
                </a:lnTo>
                <a:lnTo>
                  <a:pt x="51" y="3"/>
                </a:lnTo>
                <a:lnTo>
                  <a:pt x="48" y="1"/>
                </a:lnTo>
                <a:lnTo>
                  <a:pt x="44" y="1"/>
                </a:lnTo>
                <a:lnTo>
                  <a:pt x="41" y="0"/>
                </a:lnTo>
                <a:lnTo>
                  <a:pt x="38" y="0"/>
                </a:lnTo>
                <a:lnTo>
                  <a:pt x="34" y="1"/>
                </a:lnTo>
                <a:lnTo>
                  <a:pt x="31" y="3"/>
                </a:lnTo>
                <a:lnTo>
                  <a:pt x="28" y="4"/>
                </a:lnTo>
                <a:lnTo>
                  <a:pt x="25" y="7"/>
                </a:lnTo>
                <a:lnTo>
                  <a:pt x="22" y="8"/>
                </a:lnTo>
                <a:lnTo>
                  <a:pt x="19" y="11"/>
                </a:lnTo>
                <a:lnTo>
                  <a:pt x="16" y="14"/>
                </a:lnTo>
                <a:lnTo>
                  <a:pt x="13" y="17"/>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61" name="Freeform 112"/>
          <p:cNvSpPr>
            <a:spLocks/>
          </p:cNvSpPr>
          <p:nvPr/>
        </p:nvSpPr>
        <p:spPr bwMode="auto">
          <a:xfrm>
            <a:off x="6615113" y="4110038"/>
            <a:ext cx="101600" cy="68262"/>
          </a:xfrm>
          <a:custGeom>
            <a:avLst/>
            <a:gdLst>
              <a:gd name="T0" fmla="*/ 2147483647 w 72"/>
              <a:gd name="T1" fmla="*/ 2147483647 h 43"/>
              <a:gd name="T2" fmla="*/ 2147483647 w 72"/>
              <a:gd name="T3" fmla="*/ 2147483647 h 43"/>
              <a:gd name="T4" fmla="*/ 2147483647 w 72"/>
              <a:gd name="T5" fmla="*/ 2147483647 h 43"/>
              <a:gd name="T6" fmla="*/ 2147483647 w 72"/>
              <a:gd name="T7" fmla="*/ 2147483647 h 43"/>
              <a:gd name="T8" fmla="*/ 2147483647 w 72"/>
              <a:gd name="T9" fmla="*/ 2147483647 h 43"/>
              <a:gd name="T10" fmla="*/ 2147483647 w 72"/>
              <a:gd name="T11" fmla="*/ 2147483647 h 43"/>
              <a:gd name="T12" fmla="*/ 2147483647 w 72"/>
              <a:gd name="T13" fmla="*/ 2147483647 h 43"/>
              <a:gd name="T14" fmla="*/ 2147483647 w 72"/>
              <a:gd name="T15" fmla="*/ 2147483647 h 43"/>
              <a:gd name="T16" fmla="*/ 0 w 72"/>
              <a:gd name="T17" fmla="*/ 2147483647 h 43"/>
              <a:gd name="T18" fmla="*/ 0 w 72"/>
              <a:gd name="T19" fmla="*/ 2147483647 h 43"/>
              <a:gd name="T20" fmla="*/ 0 w 72"/>
              <a:gd name="T21" fmla="*/ 2147483647 h 43"/>
              <a:gd name="T22" fmla="*/ 2147483647 w 72"/>
              <a:gd name="T23" fmla="*/ 2147483647 h 43"/>
              <a:gd name="T24" fmla="*/ 2147483647 w 72"/>
              <a:gd name="T25" fmla="*/ 2147483647 h 43"/>
              <a:gd name="T26" fmla="*/ 2147483647 w 72"/>
              <a:gd name="T27" fmla="*/ 2147483647 h 43"/>
              <a:gd name="T28" fmla="*/ 2147483647 w 72"/>
              <a:gd name="T29" fmla="*/ 2147483647 h 43"/>
              <a:gd name="T30" fmla="*/ 2147483647 w 72"/>
              <a:gd name="T31" fmla="*/ 2147483647 h 43"/>
              <a:gd name="T32" fmla="*/ 2147483647 w 72"/>
              <a:gd name="T33" fmla="*/ 2147483647 h 43"/>
              <a:gd name="T34" fmla="*/ 2147483647 w 72"/>
              <a:gd name="T35" fmla="*/ 2147483647 h 43"/>
              <a:gd name="T36" fmla="*/ 2147483647 w 72"/>
              <a:gd name="T37" fmla="*/ 2147483647 h 43"/>
              <a:gd name="T38" fmla="*/ 2147483647 w 72"/>
              <a:gd name="T39" fmla="*/ 2147483647 h 43"/>
              <a:gd name="T40" fmla="*/ 2147483647 w 72"/>
              <a:gd name="T41" fmla="*/ 2147483647 h 43"/>
              <a:gd name="T42" fmla="*/ 2147483647 w 72"/>
              <a:gd name="T43" fmla="*/ 2147483647 h 43"/>
              <a:gd name="T44" fmla="*/ 2147483647 w 72"/>
              <a:gd name="T45" fmla="*/ 2147483647 h 43"/>
              <a:gd name="T46" fmla="*/ 2147483647 w 72"/>
              <a:gd name="T47" fmla="*/ 2147483647 h 43"/>
              <a:gd name="T48" fmla="*/ 2147483647 w 72"/>
              <a:gd name="T49" fmla="*/ 2147483647 h 43"/>
              <a:gd name="T50" fmla="*/ 2147483647 w 72"/>
              <a:gd name="T51" fmla="*/ 2147483647 h 43"/>
              <a:gd name="T52" fmla="*/ 2147483647 w 72"/>
              <a:gd name="T53" fmla="*/ 2147483647 h 43"/>
              <a:gd name="T54" fmla="*/ 2147483647 w 72"/>
              <a:gd name="T55" fmla="*/ 2147483647 h 43"/>
              <a:gd name="T56" fmla="*/ 2147483647 w 72"/>
              <a:gd name="T57" fmla="*/ 2147483647 h 43"/>
              <a:gd name="T58" fmla="*/ 2147483647 w 72"/>
              <a:gd name="T59" fmla="*/ 2147483647 h 43"/>
              <a:gd name="T60" fmla="*/ 2147483647 w 72"/>
              <a:gd name="T61" fmla="*/ 2147483647 h 43"/>
              <a:gd name="T62" fmla="*/ 2147483647 w 72"/>
              <a:gd name="T63" fmla="*/ 2147483647 h 43"/>
              <a:gd name="T64" fmla="*/ 2147483647 w 72"/>
              <a:gd name="T65" fmla="*/ 2147483647 h 43"/>
              <a:gd name="T66" fmla="*/ 2147483647 w 72"/>
              <a:gd name="T67" fmla="*/ 2147483647 h 43"/>
              <a:gd name="T68" fmla="*/ 2147483647 w 72"/>
              <a:gd name="T69" fmla="*/ 2147483647 h 43"/>
              <a:gd name="T70" fmla="*/ 2147483647 w 72"/>
              <a:gd name="T71" fmla="*/ 2147483647 h 43"/>
              <a:gd name="T72" fmla="*/ 2147483647 w 72"/>
              <a:gd name="T73" fmla="*/ 2147483647 h 43"/>
              <a:gd name="T74" fmla="*/ 2147483647 w 72"/>
              <a:gd name="T75" fmla="*/ 2147483647 h 43"/>
              <a:gd name="T76" fmla="*/ 2147483647 w 72"/>
              <a:gd name="T77" fmla="*/ 2147483647 h 43"/>
              <a:gd name="T78" fmla="*/ 2147483647 w 72"/>
              <a:gd name="T79" fmla="*/ 2147483647 h 43"/>
              <a:gd name="T80" fmla="*/ 2147483647 w 72"/>
              <a:gd name="T81" fmla="*/ 2147483647 h 43"/>
              <a:gd name="T82" fmla="*/ 2147483647 w 72"/>
              <a:gd name="T83" fmla="*/ 2147483647 h 43"/>
              <a:gd name="T84" fmla="*/ 2147483647 w 72"/>
              <a:gd name="T85" fmla="*/ 2147483647 h 43"/>
              <a:gd name="T86" fmla="*/ 2147483647 w 72"/>
              <a:gd name="T87" fmla="*/ 2147483647 h 43"/>
              <a:gd name="T88" fmla="*/ 2147483647 w 72"/>
              <a:gd name="T89" fmla="*/ 2147483647 h 43"/>
              <a:gd name="T90" fmla="*/ 2147483647 w 72"/>
              <a:gd name="T91" fmla="*/ 2147483647 h 43"/>
              <a:gd name="T92" fmla="*/ 2147483647 w 72"/>
              <a:gd name="T93" fmla="*/ 2147483647 h 43"/>
              <a:gd name="T94" fmla="*/ 2147483647 w 72"/>
              <a:gd name="T95" fmla="*/ 0 h 43"/>
              <a:gd name="T96" fmla="*/ 2147483647 w 72"/>
              <a:gd name="T97" fmla="*/ 0 h 43"/>
              <a:gd name="T98" fmla="*/ 2147483647 w 72"/>
              <a:gd name="T99" fmla="*/ 2147483647 h 43"/>
              <a:gd name="T100" fmla="*/ 2147483647 w 72"/>
              <a:gd name="T101" fmla="*/ 2147483647 h 43"/>
              <a:gd name="T102" fmla="*/ 2147483647 w 72"/>
              <a:gd name="T103" fmla="*/ 2147483647 h 43"/>
              <a:gd name="T104" fmla="*/ 2147483647 w 72"/>
              <a:gd name="T105" fmla="*/ 2147483647 h 43"/>
              <a:gd name="T106" fmla="*/ 2147483647 w 72"/>
              <a:gd name="T107" fmla="*/ 2147483647 h 43"/>
              <a:gd name="T108" fmla="*/ 2147483647 w 72"/>
              <a:gd name="T109" fmla="*/ 2147483647 h 43"/>
              <a:gd name="T110" fmla="*/ 2147483647 w 72"/>
              <a:gd name="T111" fmla="*/ 2147483647 h 43"/>
              <a:gd name="T112" fmla="*/ 2147483647 w 72"/>
              <a:gd name="T113" fmla="*/ 2147483647 h 43"/>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72"/>
              <a:gd name="T172" fmla="*/ 0 h 43"/>
              <a:gd name="T173" fmla="*/ 72 w 72"/>
              <a:gd name="T174" fmla="*/ 43 h 43"/>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72" h="43">
                <a:moveTo>
                  <a:pt x="13" y="17"/>
                </a:moveTo>
                <a:lnTo>
                  <a:pt x="11" y="17"/>
                </a:lnTo>
                <a:lnTo>
                  <a:pt x="9" y="19"/>
                </a:lnTo>
                <a:lnTo>
                  <a:pt x="7" y="19"/>
                </a:lnTo>
                <a:lnTo>
                  <a:pt x="6" y="20"/>
                </a:lnTo>
                <a:lnTo>
                  <a:pt x="3" y="22"/>
                </a:lnTo>
                <a:lnTo>
                  <a:pt x="1" y="23"/>
                </a:lnTo>
                <a:lnTo>
                  <a:pt x="1" y="25"/>
                </a:lnTo>
                <a:lnTo>
                  <a:pt x="0" y="26"/>
                </a:lnTo>
                <a:lnTo>
                  <a:pt x="0" y="28"/>
                </a:lnTo>
                <a:lnTo>
                  <a:pt x="1" y="29"/>
                </a:lnTo>
                <a:lnTo>
                  <a:pt x="1" y="31"/>
                </a:lnTo>
                <a:lnTo>
                  <a:pt x="3" y="31"/>
                </a:lnTo>
                <a:lnTo>
                  <a:pt x="3" y="32"/>
                </a:lnTo>
                <a:lnTo>
                  <a:pt x="4" y="32"/>
                </a:lnTo>
                <a:lnTo>
                  <a:pt x="6" y="32"/>
                </a:lnTo>
                <a:lnTo>
                  <a:pt x="11" y="35"/>
                </a:lnTo>
                <a:lnTo>
                  <a:pt x="17" y="38"/>
                </a:lnTo>
                <a:lnTo>
                  <a:pt x="25" y="41"/>
                </a:lnTo>
                <a:lnTo>
                  <a:pt x="31" y="43"/>
                </a:lnTo>
                <a:lnTo>
                  <a:pt x="37" y="43"/>
                </a:lnTo>
                <a:lnTo>
                  <a:pt x="44" y="43"/>
                </a:lnTo>
                <a:lnTo>
                  <a:pt x="50" y="41"/>
                </a:lnTo>
                <a:lnTo>
                  <a:pt x="54" y="37"/>
                </a:lnTo>
                <a:lnTo>
                  <a:pt x="57" y="35"/>
                </a:lnTo>
                <a:lnTo>
                  <a:pt x="59" y="34"/>
                </a:lnTo>
                <a:lnTo>
                  <a:pt x="60" y="32"/>
                </a:lnTo>
                <a:lnTo>
                  <a:pt x="62" y="31"/>
                </a:lnTo>
                <a:lnTo>
                  <a:pt x="65" y="29"/>
                </a:lnTo>
                <a:lnTo>
                  <a:pt x="66" y="28"/>
                </a:lnTo>
                <a:lnTo>
                  <a:pt x="68" y="26"/>
                </a:lnTo>
                <a:lnTo>
                  <a:pt x="69" y="25"/>
                </a:lnTo>
                <a:lnTo>
                  <a:pt x="71" y="22"/>
                </a:lnTo>
                <a:lnTo>
                  <a:pt x="71" y="19"/>
                </a:lnTo>
                <a:lnTo>
                  <a:pt x="72" y="17"/>
                </a:lnTo>
                <a:lnTo>
                  <a:pt x="71" y="14"/>
                </a:lnTo>
                <a:lnTo>
                  <a:pt x="71" y="11"/>
                </a:lnTo>
                <a:lnTo>
                  <a:pt x="69" y="10"/>
                </a:lnTo>
                <a:lnTo>
                  <a:pt x="68" y="8"/>
                </a:lnTo>
                <a:lnTo>
                  <a:pt x="65" y="7"/>
                </a:lnTo>
                <a:lnTo>
                  <a:pt x="62" y="5"/>
                </a:lnTo>
                <a:lnTo>
                  <a:pt x="57" y="5"/>
                </a:lnTo>
                <a:lnTo>
                  <a:pt x="54" y="4"/>
                </a:lnTo>
                <a:lnTo>
                  <a:pt x="51" y="3"/>
                </a:lnTo>
                <a:lnTo>
                  <a:pt x="48" y="1"/>
                </a:lnTo>
                <a:lnTo>
                  <a:pt x="44" y="1"/>
                </a:lnTo>
                <a:lnTo>
                  <a:pt x="41" y="0"/>
                </a:lnTo>
                <a:lnTo>
                  <a:pt x="38" y="0"/>
                </a:lnTo>
                <a:lnTo>
                  <a:pt x="34" y="1"/>
                </a:lnTo>
                <a:lnTo>
                  <a:pt x="31" y="3"/>
                </a:lnTo>
                <a:lnTo>
                  <a:pt x="28" y="4"/>
                </a:lnTo>
                <a:lnTo>
                  <a:pt x="25" y="7"/>
                </a:lnTo>
                <a:lnTo>
                  <a:pt x="22" y="8"/>
                </a:lnTo>
                <a:lnTo>
                  <a:pt x="19" y="11"/>
                </a:lnTo>
                <a:lnTo>
                  <a:pt x="16" y="14"/>
                </a:lnTo>
                <a:lnTo>
                  <a:pt x="13" y="17"/>
                </a:lnTo>
              </a:path>
            </a:pathLst>
          </a:custGeom>
          <a:solidFill>
            <a:srgbClr val="FFFF00"/>
          </a:solidFill>
          <a:ln w="4763">
            <a:solidFill>
              <a:srgbClr val="990000"/>
            </a:solidFill>
            <a:round/>
            <a:headEnd/>
            <a:tailEnd/>
          </a:ln>
        </p:spPr>
        <p:txBody>
          <a:bodyPr/>
          <a:lstStyle/>
          <a:p>
            <a:endParaRPr lang="en-US"/>
          </a:p>
        </p:txBody>
      </p:sp>
      <p:sp>
        <p:nvSpPr>
          <p:cNvPr id="53362" name="Freeform 113"/>
          <p:cNvSpPr>
            <a:spLocks/>
          </p:cNvSpPr>
          <p:nvPr/>
        </p:nvSpPr>
        <p:spPr bwMode="auto">
          <a:xfrm>
            <a:off x="6664325" y="4140200"/>
            <a:ext cx="100013" cy="74613"/>
          </a:xfrm>
          <a:custGeom>
            <a:avLst/>
            <a:gdLst>
              <a:gd name="T0" fmla="*/ 2147483647 w 71"/>
              <a:gd name="T1" fmla="*/ 2147483647 h 47"/>
              <a:gd name="T2" fmla="*/ 2147483647 w 71"/>
              <a:gd name="T3" fmla="*/ 2147483647 h 47"/>
              <a:gd name="T4" fmla="*/ 2147483647 w 71"/>
              <a:gd name="T5" fmla="*/ 2147483647 h 47"/>
              <a:gd name="T6" fmla="*/ 2147483647 w 71"/>
              <a:gd name="T7" fmla="*/ 2147483647 h 47"/>
              <a:gd name="T8" fmla="*/ 2147483647 w 71"/>
              <a:gd name="T9" fmla="*/ 2147483647 h 47"/>
              <a:gd name="T10" fmla="*/ 2147483647 w 71"/>
              <a:gd name="T11" fmla="*/ 2147483647 h 47"/>
              <a:gd name="T12" fmla="*/ 2147483647 w 71"/>
              <a:gd name="T13" fmla="*/ 2147483647 h 47"/>
              <a:gd name="T14" fmla="*/ 0 w 71"/>
              <a:gd name="T15" fmla="*/ 2147483647 h 47"/>
              <a:gd name="T16" fmla="*/ 0 w 71"/>
              <a:gd name="T17" fmla="*/ 2147483647 h 47"/>
              <a:gd name="T18" fmla="*/ 2147483647 w 71"/>
              <a:gd name="T19" fmla="*/ 2147483647 h 47"/>
              <a:gd name="T20" fmla="*/ 2147483647 w 71"/>
              <a:gd name="T21" fmla="*/ 2147483647 h 47"/>
              <a:gd name="T22" fmla="*/ 2147483647 w 71"/>
              <a:gd name="T23" fmla="*/ 2147483647 h 47"/>
              <a:gd name="T24" fmla="*/ 2147483647 w 71"/>
              <a:gd name="T25" fmla="*/ 2147483647 h 47"/>
              <a:gd name="T26" fmla="*/ 2147483647 w 71"/>
              <a:gd name="T27" fmla="*/ 2147483647 h 47"/>
              <a:gd name="T28" fmla="*/ 2147483647 w 71"/>
              <a:gd name="T29" fmla="*/ 2147483647 h 47"/>
              <a:gd name="T30" fmla="*/ 2147483647 w 71"/>
              <a:gd name="T31" fmla="*/ 2147483647 h 47"/>
              <a:gd name="T32" fmla="*/ 2147483647 w 71"/>
              <a:gd name="T33" fmla="*/ 2147483647 h 47"/>
              <a:gd name="T34" fmla="*/ 2147483647 w 71"/>
              <a:gd name="T35" fmla="*/ 2147483647 h 47"/>
              <a:gd name="T36" fmla="*/ 2147483647 w 71"/>
              <a:gd name="T37" fmla="*/ 2147483647 h 47"/>
              <a:gd name="T38" fmla="*/ 2147483647 w 71"/>
              <a:gd name="T39" fmla="*/ 2147483647 h 47"/>
              <a:gd name="T40" fmla="*/ 2147483647 w 71"/>
              <a:gd name="T41" fmla="*/ 2147483647 h 47"/>
              <a:gd name="T42" fmla="*/ 2147483647 w 71"/>
              <a:gd name="T43" fmla="*/ 2147483647 h 47"/>
              <a:gd name="T44" fmla="*/ 2147483647 w 71"/>
              <a:gd name="T45" fmla="*/ 2147483647 h 47"/>
              <a:gd name="T46" fmla="*/ 2147483647 w 71"/>
              <a:gd name="T47" fmla="*/ 2147483647 h 47"/>
              <a:gd name="T48" fmla="*/ 2147483647 w 71"/>
              <a:gd name="T49" fmla="*/ 2147483647 h 47"/>
              <a:gd name="T50" fmla="*/ 2147483647 w 71"/>
              <a:gd name="T51" fmla="*/ 2147483647 h 47"/>
              <a:gd name="T52" fmla="*/ 2147483647 w 71"/>
              <a:gd name="T53" fmla="*/ 2147483647 h 47"/>
              <a:gd name="T54" fmla="*/ 2147483647 w 71"/>
              <a:gd name="T55" fmla="*/ 2147483647 h 47"/>
              <a:gd name="T56" fmla="*/ 2147483647 w 71"/>
              <a:gd name="T57" fmla="*/ 2147483647 h 47"/>
              <a:gd name="T58" fmla="*/ 2147483647 w 71"/>
              <a:gd name="T59" fmla="*/ 2147483647 h 47"/>
              <a:gd name="T60" fmla="*/ 2147483647 w 71"/>
              <a:gd name="T61" fmla="*/ 2147483647 h 47"/>
              <a:gd name="T62" fmla="*/ 2147483647 w 71"/>
              <a:gd name="T63" fmla="*/ 2147483647 h 47"/>
              <a:gd name="T64" fmla="*/ 2147483647 w 71"/>
              <a:gd name="T65" fmla="*/ 2147483647 h 47"/>
              <a:gd name="T66" fmla="*/ 2147483647 w 71"/>
              <a:gd name="T67" fmla="*/ 2147483647 h 47"/>
              <a:gd name="T68" fmla="*/ 2147483647 w 71"/>
              <a:gd name="T69" fmla="*/ 2147483647 h 47"/>
              <a:gd name="T70" fmla="*/ 2147483647 w 71"/>
              <a:gd name="T71" fmla="*/ 2147483647 h 47"/>
              <a:gd name="T72" fmla="*/ 2147483647 w 71"/>
              <a:gd name="T73" fmla="*/ 2147483647 h 47"/>
              <a:gd name="T74" fmla="*/ 2147483647 w 71"/>
              <a:gd name="T75" fmla="*/ 2147483647 h 47"/>
              <a:gd name="T76" fmla="*/ 2147483647 w 71"/>
              <a:gd name="T77" fmla="*/ 0 h 47"/>
              <a:gd name="T78" fmla="*/ 2147483647 w 71"/>
              <a:gd name="T79" fmla="*/ 0 h 47"/>
              <a:gd name="T80" fmla="*/ 2147483647 w 71"/>
              <a:gd name="T81" fmla="*/ 2147483647 h 47"/>
              <a:gd name="T82" fmla="*/ 2147483647 w 71"/>
              <a:gd name="T83" fmla="*/ 2147483647 h 47"/>
              <a:gd name="T84" fmla="*/ 2147483647 w 71"/>
              <a:gd name="T85" fmla="*/ 2147483647 h 47"/>
              <a:gd name="T86" fmla="*/ 2147483647 w 71"/>
              <a:gd name="T87" fmla="*/ 2147483647 h 47"/>
              <a:gd name="T88" fmla="*/ 2147483647 w 71"/>
              <a:gd name="T89" fmla="*/ 2147483647 h 47"/>
              <a:gd name="T90" fmla="*/ 2147483647 w 71"/>
              <a:gd name="T91" fmla="*/ 2147483647 h 47"/>
              <a:gd name="T92" fmla="*/ 2147483647 w 71"/>
              <a:gd name="T93" fmla="*/ 2147483647 h 47"/>
              <a:gd name="T94" fmla="*/ 2147483647 w 71"/>
              <a:gd name="T95" fmla="*/ 2147483647 h 47"/>
              <a:gd name="T96" fmla="*/ 2147483647 w 71"/>
              <a:gd name="T97" fmla="*/ 2147483647 h 47"/>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71"/>
              <a:gd name="T148" fmla="*/ 0 h 47"/>
              <a:gd name="T149" fmla="*/ 71 w 71"/>
              <a:gd name="T150" fmla="*/ 47 h 47"/>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71" h="47">
                <a:moveTo>
                  <a:pt x="22" y="26"/>
                </a:moveTo>
                <a:lnTo>
                  <a:pt x="21" y="28"/>
                </a:lnTo>
                <a:lnTo>
                  <a:pt x="16" y="28"/>
                </a:lnTo>
                <a:lnTo>
                  <a:pt x="12" y="28"/>
                </a:lnTo>
                <a:lnTo>
                  <a:pt x="9" y="28"/>
                </a:lnTo>
                <a:lnTo>
                  <a:pt x="5" y="29"/>
                </a:lnTo>
                <a:lnTo>
                  <a:pt x="2" y="31"/>
                </a:lnTo>
                <a:lnTo>
                  <a:pt x="0" y="32"/>
                </a:lnTo>
                <a:lnTo>
                  <a:pt x="0" y="35"/>
                </a:lnTo>
                <a:lnTo>
                  <a:pt x="2" y="40"/>
                </a:lnTo>
                <a:lnTo>
                  <a:pt x="5" y="43"/>
                </a:lnTo>
                <a:lnTo>
                  <a:pt x="8" y="44"/>
                </a:lnTo>
                <a:lnTo>
                  <a:pt x="12" y="46"/>
                </a:lnTo>
                <a:lnTo>
                  <a:pt x="16" y="47"/>
                </a:lnTo>
                <a:lnTo>
                  <a:pt x="21" y="47"/>
                </a:lnTo>
                <a:lnTo>
                  <a:pt x="24" y="46"/>
                </a:lnTo>
                <a:lnTo>
                  <a:pt x="28" y="44"/>
                </a:lnTo>
                <a:lnTo>
                  <a:pt x="34" y="41"/>
                </a:lnTo>
                <a:lnTo>
                  <a:pt x="39" y="40"/>
                </a:lnTo>
                <a:lnTo>
                  <a:pt x="45" y="37"/>
                </a:lnTo>
                <a:lnTo>
                  <a:pt x="49" y="35"/>
                </a:lnTo>
                <a:lnTo>
                  <a:pt x="55" y="32"/>
                </a:lnTo>
                <a:lnTo>
                  <a:pt x="59" y="29"/>
                </a:lnTo>
                <a:lnTo>
                  <a:pt x="65" y="28"/>
                </a:lnTo>
                <a:lnTo>
                  <a:pt x="70" y="25"/>
                </a:lnTo>
                <a:lnTo>
                  <a:pt x="70" y="24"/>
                </a:lnTo>
                <a:lnTo>
                  <a:pt x="71" y="24"/>
                </a:lnTo>
                <a:lnTo>
                  <a:pt x="71" y="22"/>
                </a:lnTo>
                <a:lnTo>
                  <a:pt x="71" y="21"/>
                </a:lnTo>
                <a:lnTo>
                  <a:pt x="71" y="19"/>
                </a:lnTo>
                <a:lnTo>
                  <a:pt x="71" y="18"/>
                </a:lnTo>
                <a:lnTo>
                  <a:pt x="68" y="13"/>
                </a:lnTo>
                <a:lnTo>
                  <a:pt x="65" y="10"/>
                </a:lnTo>
                <a:lnTo>
                  <a:pt x="62" y="7"/>
                </a:lnTo>
                <a:lnTo>
                  <a:pt x="59" y="4"/>
                </a:lnTo>
                <a:lnTo>
                  <a:pt x="56" y="1"/>
                </a:lnTo>
                <a:lnTo>
                  <a:pt x="52" y="0"/>
                </a:lnTo>
                <a:lnTo>
                  <a:pt x="49" y="0"/>
                </a:lnTo>
                <a:lnTo>
                  <a:pt x="45" y="1"/>
                </a:lnTo>
                <a:lnTo>
                  <a:pt x="40" y="4"/>
                </a:lnTo>
                <a:lnTo>
                  <a:pt x="37" y="7"/>
                </a:lnTo>
                <a:lnTo>
                  <a:pt x="36" y="10"/>
                </a:lnTo>
                <a:lnTo>
                  <a:pt x="33" y="13"/>
                </a:lnTo>
                <a:lnTo>
                  <a:pt x="31" y="18"/>
                </a:lnTo>
                <a:lnTo>
                  <a:pt x="28" y="21"/>
                </a:lnTo>
                <a:lnTo>
                  <a:pt x="25" y="24"/>
                </a:lnTo>
                <a:lnTo>
                  <a:pt x="22" y="26"/>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63" name="Freeform 114"/>
          <p:cNvSpPr>
            <a:spLocks/>
          </p:cNvSpPr>
          <p:nvPr/>
        </p:nvSpPr>
        <p:spPr bwMode="auto">
          <a:xfrm>
            <a:off x="6664325" y="4140200"/>
            <a:ext cx="100013" cy="74613"/>
          </a:xfrm>
          <a:custGeom>
            <a:avLst/>
            <a:gdLst>
              <a:gd name="T0" fmla="*/ 2147483647 w 71"/>
              <a:gd name="T1" fmla="*/ 2147483647 h 47"/>
              <a:gd name="T2" fmla="*/ 2147483647 w 71"/>
              <a:gd name="T3" fmla="*/ 2147483647 h 47"/>
              <a:gd name="T4" fmla="*/ 2147483647 w 71"/>
              <a:gd name="T5" fmla="*/ 2147483647 h 47"/>
              <a:gd name="T6" fmla="*/ 2147483647 w 71"/>
              <a:gd name="T7" fmla="*/ 2147483647 h 47"/>
              <a:gd name="T8" fmla="*/ 2147483647 w 71"/>
              <a:gd name="T9" fmla="*/ 2147483647 h 47"/>
              <a:gd name="T10" fmla="*/ 2147483647 w 71"/>
              <a:gd name="T11" fmla="*/ 2147483647 h 47"/>
              <a:gd name="T12" fmla="*/ 2147483647 w 71"/>
              <a:gd name="T13" fmla="*/ 2147483647 h 47"/>
              <a:gd name="T14" fmla="*/ 0 w 71"/>
              <a:gd name="T15" fmla="*/ 2147483647 h 47"/>
              <a:gd name="T16" fmla="*/ 0 w 71"/>
              <a:gd name="T17" fmla="*/ 2147483647 h 47"/>
              <a:gd name="T18" fmla="*/ 2147483647 w 71"/>
              <a:gd name="T19" fmla="*/ 2147483647 h 47"/>
              <a:gd name="T20" fmla="*/ 2147483647 w 71"/>
              <a:gd name="T21" fmla="*/ 2147483647 h 47"/>
              <a:gd name="T22" fmla="*/ 2147483647 w 71"/>
              <a:gd name="T23" fmla="*/ 2147483647 h 47"/>
              <a:gd name="T24" fmla="*/ 2147483647 w 71"/>
              <a:gd name="T25" fmla="*/ 2147483647 h 47"/>
              <a:gd name="T26" fmla="*/ 2147483647 w 71"/>
              <a:gd name="T27" fmla="*/ 2147483647 h 47"/>
              <a:gd name="T28" fmla="*/ 2147483647 w 71"/>
              <a:gd name="T29" fmla="*/ 2147483647 h 47"/>
              <a:gd name="T30" fmla="*/ 2147483647 w 71"/>
              <a:gd name="T31" fmla="*/ 2147483647 h 47"/>
              <a:gd name="T32" fmla="*/ 2147483647 w 71"/>
              <a:gd name="T33" fmla="*/ 2147483647 h 47"/>
              <a:gd name="T34" fmla="*/ 2147483647 w 71"/>
              <a:gd name="T35" fmla="*/ 2147483647 h 47"/>
              <a:gd name="T36" fmla="*/ 2147483647 w 71"/>
              <a:gd name="T37" fmla="*/ 2147483647 h 47"/>
              <a:gd name="T38" fmla="*/ 2147483647 w 71"/>
              <a:gd name="T39" fmla="*/ 2147483647 h 47"/>
              <a:gd name="T40" fmla="*/ 2147483647 w 71"/>
              <a:gd name="T41" fmla="*/ 2147483647 h 47"/>
              <a:gd name="T42" fmla="*/ 2147483647 w 71"/>
              <a:gd name="T43" fmla="*/ 2147483647 h 47"/>
              <a:gd name="T44" fmla="*/ 2147483647 w 71"/>
              <a:gd name="T45" fmla="*/ 2147483647 h 47"/>
              <a:gd name="T46" fmla="*/ 2147483647 w 71"/>
              <a:gd name="T47" fmla="*/ 2147483647 h 47"/>
              <a:gd name="T48" fmla="*/ 2147483647 w 71"/>
              <a:gd name="T49" fmla="*/ 2147483647 h 47"/>
              <a:gd name="T50" fmla="*/ 2147483647 w 71"/>
              <a:gd name="T51" fmla="*/ 2147483647 h 47"/>
              <a:gd name="T52" fmla="*/ 2147483647 w 71"/>
              <a:gd name="T53" fmla="*/ 2147483647 h 47"/>
              <a:gd name="T54" fmla="*/ 2147483647 w 71"/>
              <a:gd name="T55" fmla="*/ 2147483647 h 47"/>
              <a:gd name="T56" fmla="*/ 2147483647 w 71"/>
              <a:gd name="T57" fmla="*/ 2147483647 h 47"/>
              <a:gd name="T58" fmla="*/ 2147483647 w 71"/>
              <a:gd name="T59" fmla="*/ 2147483647 h 47"/>
              <a:gd name="T60" fmla="*/ 2147483647 w 71"/>
              <a:gd name="T61" fmla="*/ 2147483647 h 47"/>
              <a:gd name="T62" fmla="*/ 2147483647 w 71"/>
              <a:gd name="T63" fmla="*/ 2147483647 h 47"/>
              <a:gd name="T64" fmla="*/ 2147483647 w 71"/>
              <a:gd name="T65" fmla="*/ 2147483647 h 47"/>
              <a:gd name="T66" fmla="*/ 2147483647 w 71"/>
              <a:gd name="T67" fmla="*/ 2147483647 h 47"/>
              <a:gd name="T68" fmla="*/ 2147483647 w 71"/>
              <a:gd name="T69" fmla="*/ 2147483647 h 47"/>
              <a:gd name="T70" fmla="*/ 2147483647 w 71"/>
              <a:gd name="T71" fmla="*/ 2147483647 h 47"/>
              <a:gd name="T72" fmla="*/ 2147483647 w 71"/>
              <a:gd name="T73" fmla="*/ 2147483647 h 47"/>
              <a:gd name="T74" fmla="*/ 2147483647 w 71"/>
              <a:gd name="T75" fmla="*/ 2147483647 h 47"/>
              <a:gd name="T76" fmla="*/ 2147483647 w 71"/>
              <a:gd name="T77" fmla="*/ 0 h 47"/>
              <a:gd name="T78" fmla="*/ 2147483647 w 71"/>
              <a:gd name="T79" fmla="*/ 0 h 47"/>
              <a:gd name="T80" fmla="*/ 2147483647 w 71"/>
              <a:gd name="T81" fmla="*/ 2147483647 h 47"/>
              <a:gd name="T82" fmla="*/ 2147483647 w 71"/>
              <a:gd name="T83" fmla="*/ 2147483647 h 47"/>
              <a:gd name="T84" fmla="*/ 2147483647 w 71"/>
              <a:gd name="T85" fmla="*/ 2147483647 h 47"/>
              <a:gd name="T86" fmla="*/ 2147483647 w 71"/>
              <a:gd name="T87" fmla="*/ 2147483647 h 47"/>
              <a:gd name="T88" fmla="*/ 2147483647 w 71"/>
              <a:gd name="T89" fmla="*/ 2147483647 h 47"/>
              <a:gd name="T90" fmla="*/ 2147483647 w 71"/>
              <a:gd name="T91" fmla="*/ 2147483647 h 47"/>
              <a:gd name="T92" fmla="*/ 2147483647 w 71"/>
              <a:gd name="T93" fmla="*/ 2147483647 h 47"/>
              <a:gd name="T94" fmla="*/ 2147483647 w 71"/>
              <a:gd name="T95" fmla="*/ 2147483647 h 47"/>
              <a:gd name="T96" fmla="*/ 2147483647 w 71"/>
              <a:gd name="T97" fmla="*/ 2147483647 h 47"/>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71"/>
              <a:gd name="T148" fmla="*/ 0 h 47"/>
              <a:gd name="T149" fmla="*/ 71 w 71"/>
              <a:gd name="T150" fmla="*/ 47 h 47"/>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71" h="47">
                <a:moveTo>
                  <a:pt x="22" y="26"/>
                </a:moveTo>
                <a:lnTo>
                  <a:pt x="21" y="28"/>
                </a:lnTo>
                <a:lnTo>
                  <a:pt x="16" y="28"/>
                </a:lnTo>
                <a:lnTo>
                  <a:pt x="12" y="28"/>
                </a:lnTo>
                <a:lnTo>
                  <a:pt x="9" y="28"/>
                </a:lnTo>
                <a:lnTo>
                  <a:pt x="5" y="29"/>
                </a:lnTo>
                <a:lnTo>
                  <a:pt x="2" y="31"/>
                </a:lnTo>
                <a:lnTo>
                  <a:pt x="0" y="32"/>
                </a:lnTo>
                <a:lnTo>
                  <a:pt x="0" y="35"/>
                </a:lnTo>
                <a:lnTo>
                  <a:pt x="2" y="40"/>
                </a:lnTo>
                <a:lnTo>
                  <a:pt x="5" y="43"/>
                </a:lnTo>
                <a:lnTo>
                  <a:pt x="8" y="44"/>
                </a:lnTo>
                <a:lnTo>
                  <a:pt x="12" y="46"/>
                </a:lnTo>
                <a:lnTo>
                  <a:pt x="16" y="47"/>
                </a:lnTo>
                <a:lnTo>
                  <a:pt x="21" y="47"/>
                </a:lnTo>
                <a:lnTo>
                  <a:pt x="24" y="46"/>
                </a:lnTo>
                <a:lnTo>
                  <a:pt x="28" y="44"/>
                </a:lnTo>
                <a:lnTo>
                  <a:pt x="34" y="41"/>
                </a:lnTo>
                <a:lnTo>
                  <a:pt x="39" y="40"/>
                </a:lnTo>
                <a:lnTo>
                  <a:pt x="45" y="37"/>
                </a:lnTo>
                <a:lnTo>
                  <a:pt x="49" y="35"/>
                </a:lnTo>
                <a:lnTo>
                  <a:pt x="55" y="32"/>
                </a:lnTo>
                <a:lnTo>
                  <a:pt x="59" y="29"/>
                </a:lnTo>
                <a:lnTo>
                  <a:pt x="65" y="28"/>
                </a:lnTo>
                <a:lnTo>
                  <a:pt x="70" y="25"/>
                </a:lnTo>
                <a:lnTo>
                  <a:pt x="70" y="24"/>
                </a:lnTo>
                <a:lnTo>
                  <a:pt x="71" y="24"/>
                </a:lnTo>
                <a:lnTo>
                  <a:pt x="71" y="22"/>
                </a:lnTo>
                <a:lnTo>
                  <a:pt x="71" y="21"/>
                </a:lnTo>
                <a:lnTo>
                  <a:pt x="71" y="19"/>
                </a:lnTo>
                <a:lnTo>
                  <a:pt x="71" y="18"/>
                </a:lnTo>
                <a:lnTo>
                  <a:pt x="68" y="13"/>
                </a:lnTo>
                <a:lnTo>
                  <a:pt x="65" y="10"/>
                </a:lnTo>
                <a:lnTo>
                  <a:pt x="62" y="7"/>
                </a:lnTo>
                <a:lnTo>
                  <a:pt x="59" y="4"/>
                </a:lnTo>
                <a:lnTo>
                  <a:pt x="56" y="1"/>
                </a:lnTo>
                <a:lnTo>
                  <a:pt x="52" y="0"/>
                </a:lnTo>
                <a:lnTo>
                  <a:pt x="49" y="0"/>
                </a:lnTo>
                <a:lnTo>
                  <a:pt x="45" y="1"/>
                </a:lnTo>
                <a:lnTo>
                  <a:pt x="40" y="4"/>
                </a:lnTo>
                <a:lnTo>
                  <a:pt x="37" y="7"/>
                </a:lnTo>
                <a:lnTo>
                  <a:pt x="36" y="10"/>
                </a:lnTo>
                <a:lnTo>
                  <a:pt x="33" y="13"/>
                </a:lnTo>
                <a:lnTo>
                  <a:pt x="31" y="18"/>
                </a:lnTo>
                <a:lnTo>
                  <a:pt x="28" y="21"/>
                </a:lnTo>
                <a:lnTo>
                  <a:pt x="25" y="24"/>
                </a:lnTo>
                <a:lnTo>
                  <a:pt x="22" y="26"/>
                </a:lnTo>
              </a:path>
            </a:pathLst>
          </a:custGeom>
          <a:solidFill>
            <a:srgbClr val="FFFF00"/>
          </a:solidFill>
          <a:ln w="4763">
            <a:solidFill>
              <a:srgbClr val="990000"/>
            </a:solidFill>
            <a:round/>
            <a:headEnd/>
            <a:tailEnd/>
          </a:ln>
        </p:spPr>
        <p:txBody>
          <a:bodyPr/>
          <a:lstStyle/>
          <a:p>
            <a:endParaRPr lang="en-US"/>
          </a:p>
        </p:txBody>
      </p:sp>
      <p:sp>
        <p:nvSpPr>
          <p:cNvPr id="53364" name="Freeform 115"/>
          <p:cNvSpPr>
            <a:spLocks/>
          </p:cNvSpPr>
          <p:nvPr/>
        </p:nvSpPr>
        <p:spPr bwMode="auto">
          <a:xfrm>
            <a:off x="6634163" y="4057650"/>
            <a:ext cx="100012" cy="47625"/>
          </a:xfrm>
          <a:custGeom>
            <a:avLst/>
            <a:gdLst>
              <a:gd name="T0" fmla="*/ 2147483647 w 71"/>
              <a:gd name="T1" fmla="*/ 0 h 30"/>
              <a:gd name="T2" fmla="*/ 2147483647 w 71"/>
              <a:gd name="T3" fmla="*/ 0 h 30"/>
              <a:gd name="T4" fmla="*/ 2147483647 w 71"/>
              <a:gd name="T5" fmla="*/ 2147483647 h 30"/>
              <a:gd name="T6" fmla="*/ 0 w 71"/>
              <a:gd name="T7" fmla="*/ 2147483647 h 30"/>
              <a:gd name="T8" fmla="*/ 2147483647 w 71"/>
              <a:gd name="T9" fmla="*/ 2147483647 h 30"/>
              <a:gd name="T10" fmla="*/ 2147483647 w 71"/>
              <a:gd name="T11" fmla="*/ 2147483647 h 30"/>
              <a:gd name="T12" fmla="*/ 2147483647 w 71"/>
              <a:gd name="T13" fmla="*/ 2147483647 h 30"/>
              <a:gd name="T14" fmla="*/ 2147483647 w 71"/>
              <a:gd name="T15" fmla="*/ 2147483647 h 30"/>
              <a:gd name="T16" fmla="*/ 2147483647 w 71"/>
              <a:gd name="T17" fmla="*/ 2147483647 h 30"/>
              <a:gd name="T18" fmla="*/ 2147483647 w 71"/>
              <a:gd name="T19" fmla="*/ 2147483647 h 30"/>
              <a:gd name="T20" fmla="*/ 2147483647 w 71"/>
              <a:gd name="T21" fmla="*/ 2147483647 h 30"/>
              <a:gd name="T22" fmla="*/ 2147483647 w 71"/>
              <a:gd name="T23" fmla="*/ 2147483647 h 30"/>
              <a:gd name="T24" fmla="*/ 2147483647 w 71"/>
              <a:gd name="T25" fmla="*/ 2147483647 h 30"/>
              <a:gd name="T26" fmla="*/ 2147483647 w 71"/>
              <a:gd name="T27" fmla="*/ 2147483647 h 30"/>
              <a:gd name="T28" fmla="*/ 2147483647 w 71"/>
              <a:gd name="T29" fmla="*/ 2147483647 h 30"/>
              <a:gd name="T30" fmla="*/ 2147483647 w 71"/>
              <a:gd name="T31" fmla="*/ 2147483647 h 30"/>
              <a:gd name="T32" fmla="*/ 2147483647 w 71"/>
              <a:gd name="T33" fmla="*/ 2147483647 h 30"/>
              <a:gd name="T34" fmla="*/ 2147483647 w 71"/>
              <a:gd name="T35" fmla="*/ 2147483647 h 30"/>
              <a:gd name="T36" fmla="*/ 2147483647 w 71"/>
              <a:gd name="T37" fmla="*/ 2147483647 h 30"/>
              <a:gd name="T38" fmla="*/ 2147483647 w 71"/>
              <a:gd name="T39" fmla="*/ 2147483647 h 30"/>
              <a:gd name="T40" fmla="*/ 2147483647 w 71"/>
              <a:gd name="T41" fmla="*/ 2147483647 h 30"/>
              <a:gd name="T42" fmla="*/ 2147483647 w 71"/>
              <a:gd name="T43" fmla="*/ 2147483647 h 30"/>
              <a:gd name="T44" fmla="*/ 2147483647 w 71"/>
              <a:gd name="T45" fmla="*/ 2147483647 h 30"/>
              <a:gd name="T46" fmla="*/ 2147483647 w 71"/>
              <a:gd name="T47" fmla="*/ 0 h 30"/>
              <a:gd name="T48" fmla="*/ 2147483647 w 71"/>
              <a:gd name="T49" fmla="*/ 2147483647 h 30"/>
              <a:gd name="T50" fmla="*/ 2147483647 w 71"/>
              <a:gd name="T51" fmla="*/ 2147483647 h 30"/>
              <a:gd name="T52" fmla="*/ 2147483647 w 71"/>
              <a:gd name="T53" fmla="*/ 2147483647 h 30"/>
              <a:gd name="T54" fmla="*/ 2147483647 w 71"/>
              <a:gd name="T55" fmla="*/ 2147483647 h 30"/>
              <a:gd name="T56" fmla="*/ 2147483647 w 71"/>
              <a:gd name="T57" fmla="*/ 2147483647 h 30"/>
              <a:gd name="T58" fmla="*/ 2147483647 w 71"/>
              <a:gd name="T59" fmla="*/ 2147483647 h 30"/>
              <a:gd name="T60" fmla="*/ 2147483647 w 71"/>
              <a:gd name="T61" fmla="*/ 2147483647 h 30"/>
              <a:gd name="T62" fmla="*/ 2147483647 w 71"/>
              <a:gd name="T63" fmla="*/ 0 h 30"/>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71"/>
              <a:gd name="T97" fmla="*/ 0 h 30"/>
              <a:gd name="T98" fmla="*/ 71 w 71"/>
              <a:gd name="T99" fmla="*/ 30 h 30"/>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71" h="30">
                <a:moveTo>
                  <a:pt x="12" y="0"/>
                </a:moveTo>
                <a:lnTo>
                  <a:pt x="9" y="0"/>
                </a:lnTo>
                <a:lnTo>
                  <a:pt x="6" y="0"/>
                </a:lnTo>
                <a:lnTo>
                  <a:pt x="4" y="0"/>
                </a:lnTo>
                <a:lnTo>
                  <a:pt x="3" y="1"/>
                </a:lnTo>
                <a:lnTo>
                  <a:pt x="1" y="3"/>
                </a:lnTo>
                <a:lnTo>
                  <a:pt x="0" y="4"/>
                </a:lnTo>
                <a:lnTo>
                  <a:pt x="0" y="6"/>
                </a:lnTo>
                <a:lnTo>
                  <a:pt x="0" y="9"/>
                </a:lnTo>
                <a:lnTo>
                  <a:pt x="3" y="12"/>
                </a:lnTo>
                <a:lnTo>
                  <a:pt x="6" y="16"/>
                </a:lnTo>
                <a:lnTo>
                  <a:pt x="9" y="21"/>
                </a:lnTo>
                <a:lnTo>
                  <a:pt x="13" y="24"/>
                </a:lnTo>
                <a:lnTo>
                  <a:pt x="18" y="27"/>
                </a:lnTo>
                <a:lnTo>
                  <a:pt x="22" y="28"/>
                </a:lnTo>
                <a:lnTo>
                  <a:pt x="27" y="28"/>
                </a:lnTo>
                <a:lnTo>
                  <a:pt x="32" y="27"/>
                </a:lnTo>
                <a:lnTo>
                  <a:pt x="35" y="27"/>
                </a:lnTo>
                <a:lnTo>
                  <a:pt x="38" y="27"/>
                </a:lnTo>
                <a:lnTo>
                  <a:pt x="41" y="27"/>
                </a:lnTo>
                <a:lnTo>
                  <a:pt x="44" y="28"/>
                </a:lnTo>
                <a:lnTo>
                  <a:pt x="47" y="30"/>
                </a:lnTo>
                <a:lnTo>
                  <a:pt x="50" y="30"/>
                </a:lnTo>
                <a:lnTo>
                  <a:pt x="52" y="30"/>
                </a:lnTo>
                <a:lnTo>
                  <a:pt x="55" y="30"/>
                </a:lnTo>
                <a:lnTo>
                  <a:pt x="58" y="30"/>
                </a:lnTo>
                <a:lnTo>
                  <a:pt x="59" y="28"/>
                </a:lnTo>
                <a:lnTo>
                  <a:pt x="61" y="27"/>
                </a:lnTo>
                <a:lnTo>
                  <a:pt x="64" y="25"/>
                </a:lnTo>
                <a:lnTo>
                  <a:pt x="65" y="24"/>
                </a:lnTo>
                <a:lnTo>
                  <a:pt x="67" y="22"/>
                </a:lnTo>
                <a:lnTo>
                  <a:pt x="68" y="19"/>
                </a:lnTo>
                <a:lnTo>
                  <a:pt x="69" y="18"/>
                </a:lnTo>
                <a:lnTo>
                  <a:pt x="69" y="16"/>
                </a:lnTo>
                <a:lnTo>
                  <a:pt x="69" y="15"/>
                </a:lnTo>
                <a:lnTo>
                  <a:pt x="71" y="13"/>
                </a:lnTo>
                <a:lnTo>
                  <a:pt x="71" y="12"/>
                </a:lnTo>
                <a:lnTo>
                  <a:pt x="71" y="10"/>
                </a:lnTo>
                <a:lnTo>
                  <a:pt x="71" y="9"/>
                </a:lnTo>
                <a:lnTo>
                  <a:pt x="69" y="7"/>
                </a:lnTo>
                <a:lnTo>
                  <a:pt x="69" y="6"/>
                </a:lnTo>
                <a:lnTo>
                  <a:pt x="68" y="4"/>
                </a:lnTo>
                <a:lnTo>
                  <a:pt x="67" y="3"/>
                </a:lnTo>
                <a:lnTo>
                  <a:pt x="65" y="1"/>
                </a:lnTo>
                <a:lnTo>
                  <a:pt x="64" y="1"/>
                </a:lnTo>
                <a:lnTo>
                  <a:pt x="62" y="0"/>
                </a:lnTo>
                <a:lnTo>
                  <a:pt x="61" y="0"/>
                </a:lnTo>
                <a:lnTo>
                  <a:pt x="58" y="0"/>
                </a:lnTo>
                <a:lnTo>
                  <a:pt x="56" y="1"/>
                </a:lnTo>
                <a:lnTo>
                  <a:pt x="53" y="1"/>
                </a:lnTo>
                <a:lnTo>
                  <a:pt x="50" y="1"/>
                </a:lnTo>
                <a:lnTo>
                  <a:pt x="47" y="1"/>
                </a:lnTo>
                <a:lnTo>
                  <a:pt x="46" y="3"/>
                </a:lnTo>
                <a:lnTo>
                  <a:pt x="43" y="3"/>
                </a:lnTo>
                <a:lnTo>
                  <a:pt x="40" y="3"/>
                </a:lnTo>
                <a:lnTo>
                  <a:pt x="38" y="3"/>
                </a:lnTo>
                <a:lnTo>
                  <a:pt x="34" y="3"/>
                </a:lnTo>
                <a:lnTo>
                  <a:pt x="31" y="3"/>
                </a:lnTo>
                <a:lnTo>
                  <a:pt x="28" y="3"/>
                </a:lnTo>
                <a:lnTo>
                  <a:pt x="25" y="1"/>
                </a:lnTo>
                <a:lnTo>
                  <a:pt x="22" y="1"/>
                </a:lnTo>
                <a:lnTo>
                  <a:pt x="18" y="0"/>
                </a:lnTo>
                <a:lnTo>
                  <a:pt x="15" y="0"/>
                </a:lnTo>
                <a:lnTo>
                  <a:pt x="12" y="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65" name="Freeform 116"/>
          <p:cNvSpPr>
            <a:spLocks/>
          </p:cNvSpPr>
          <p:nvPr/>
        </p:nvSpPr>
        <p:spPr bwMode="auto">
          <a:xfrm>
            <a:off x="6634163" y="4057650"/>
            <a:ext cx="100012" cy="47625"/>
          </a:xfrm>
          <a:custGeom>
            <a:avLst/>
            <a:gdLst>
              <a:gd name="T0" fmla="*/ 2147483647 w 71"/>
              <a:gd name="T1" fmla="*/ 0 h 30"/>
              <a:gd name="T2" fmla="*/ 2147483647 w 71"/>
              <a:gd name="T3" fmla="*/ 0 h 30"/>
              <a:gd name="T4" fmla="*/ 2147483647 w 71"/>
              <a:gd name="T5" fmla="*/ 2147483647 h 30"/>
              <a:gd name="T6" fmla="*/ 0 w 71"/>
              <a:gd name="T7" fmla="*/ 2147483647 h 30"/>
              <a:gd name="T8" fmla="*/ 2147483647 w 71"/>
              <a:gd name="T9" fmla="*/ 2147483647 h 30"/>
              <a:gd name="T10" fmla="*/ 2147483647 w 71"/>
              <a:gd name="T11" fmla="*/ 2147483647 h 30"/>
              <a:gd name="T12" fmla="*/ 2147483647 w 71"/>
              <a:gd name="T13" fmla="*/ 2147483647 h 30"/>
              <a:gd name="T14" fmla="*/ 2147483647 w 71"/>
              <a:gd name="T15" fmla="*/ 2147483647 h 30"/>
              <a:gd name="T16" fmla="*/ 2147483647 w 71"/>
              <a:gd name="T17" fmla="*/ 2147483647 h 30"/>
              <a:gd name="T18" fmla="*/ 2147483647 w 71"/>
              <a:gd name="T19" fmla="*/ 2147483647 h 30"/>
              <a:gd name="T20" fmla="*/ 2147483647 w 71"/>
              <a:gd name="T21" fmla="*/ 2147483647 h 30"/>
              <a:gd name="T22" fmla="*/ 2147483647 w 71"/>
              <a:gd name="T23" fmla="*/ 2147483647 h 30"/>
              <a:gd name="T24" fmla="*/ 2147483647 w 71"/>
              <a:gd name="T25" fmla="*/ 2147483647 h 30"/>
              <a:gd name="T26" fmla="*/ 2147483647 w 71"/>
              <a:gd name="T27" fmla="*/ 2147483647 h 30"/>
              <a:gd name="T28" fmla="*/ 2147483647 w 71"/>
              <a:gd name="T29" fmla="*/ 2147483647 h 30"/>
              <a:gd name="T30" fmla="*/ 2147483647 w 71"/>
              <a:gd name="T31" fmla="*/ 2147483647 h 30"/>
              <a:gd name="T32" fmla="*/ 2147483647 w 71"/>
              <a:gd name="T33" fmla="*/ 2147483647 h 30"/>
              <a:gd name="T34" fmla="*/ 2147483647 w 71"/>
              <a:gd name="T35" fmla="*/ 2147483647 h 30"/>
              <a:gd name="T36" fmla="*/ 2147483647 w 71"/>
              <a:gd name="T37" fmla="*/ 2147483647 h 30"/>
              <a:gd name="T38" fmla="*/ 2147483647 w 71"/>
              <a:gd name="T39" fmla="*/ 2147483647 h 30"/>
              <a:gd name="T40" fmla="*/ 2147483647 w 71"/>
              <a:gd name="T41" fmla="*/ 2147483647 h 30"/>
              <a:gd name="T42" fmla="*/ 2147483647 w 71"/>
              <a:gd name="T43" fmla="*/ 2147483647 h 30"/>
              <a:gd name="T44" fmla="*/ 2147483647 w 71"/>
              <a:gd name="T45" fmla="*/ 2147483647 h 30"/>
              <a:gd name="T46" fmla="*/ 2147483647 w 71"/>
              <a:gd name="T47" fmla="*/ 0 h 30"/>
              <a:gd name="T48" fmla="*/ 2147483647 w 71"/>
              <a:gd name="T49" fmla="*/ 2147483647 h 30"/>
              <a:gd name="T50" fmla="*/ 2147483647 w 71"/>
              <a:gd name="T51" fmla="*/ 2147483647 h 30"/>
              <a:gd name="T52" fmla="*/ 2147483647 w 71"/>
              <a:gd name="T53" fmla="*/ 2147483647 h 30"/>
              <a:gd name="T54" fmla="*/ 2147483647 w 71"/>
              <a:gd name="T55" fmla="*/ 2147483647 h 30"/>
              <a:gd name="T56" fmla="*/ 2147483647 w 71"/>
              <a:gd name="T57" fmla="*/ 2147483647 h 30"/>
              <a:gd name="T58" fmla="*/ 2147483647 w 71"/>
              <a:gd name="T59" fmla="*/ 2147483647 h 30"/>
              <a:gd name="T60" fmla="*/ 2147483647 w 71"/>
              <a:gd name="T61" fmla="*/ 2147483647 h 30"/>
              <a:gd name="T62" fmla="*/ 2147483647 w 71"/>
              <a:gd name="T63" fmla="*/ 0 h 30"/>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71"/>
              <a:gd name="T97" fmla="*/ 0 h 30"/>
              <a:gd name="T98" fmla="*/ 71 w 71"/>
              <a:gd name="T99" fmla="*/ 30 h 30"/>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71" h="30">
                <a:moveTo>
                  <a:pt x="12" y="0"/>
                </a:moveTo>
                <a:lnTo>
                  <a:pt x="9" y="0"/>
                </a:lnTo>
                <a:lnTo>
                  <a:pt x="6" y="0"/>
                </a:lnTo>
                <a:lnTo>
                  <a:pt x="4" y="0"/>
                </a:lnTo>
                <a:lnTo>
                  <a:pt x="3" y="1"/>
                </a:lnTo>
                <a:lnTo>
                  <a:pt x="1" y="3"/>
                </a:lnTo>
                <a:lnTo>
                  <a:pt x="0" y="4"/>
                </a:lnTo>
                <a:lnTo>
                  <a:pt x="0" y="6"/>
                </a:lnTo>
                <a:lnTo>
                  <a:pt x="0" y="9"/>
                </a:lnTo>
                <a:lnTo>
                  <a:pt x="3" y="12"/>
                </a:lnTo>
                <a:lnTo>
                  <a:pt x="6" y="16"/>
                </a:lnTo>
                <a:lnTo>
                  <a:pt x="9" y="21"/>
                </a:lnTo>
                <a:lnTo>
                  <a:pt x="13" y="24"/>
                </a:lnTo>
                <a:lnTo>
                  <a:pt x="18" y="27"/>
                </a:lnTo>
                <a:lnTo>
                  <a:pt x="22" y="28"/>
                </a:lnTo>
                <a:lnTo>
                  <a:pt x="27" y="28"/>
                </a:lnTo>
                <a:lnTo>
                  <a:pt x="32" y="27"/>
                </a:lnTo>
                <a:lnTo>
                  <a:pt x="35" y="27"/>
                </a:lnTo>
                <a:lnTo>
                  <a:pt x="38" y="27"/>
                </a:lnTo>
                <a:lnTo>
                  <a:pt x="41" y="27"/>
                </a:lnTo>
                <a:lnTo>
                  <a:pt x="44" y="28"/>
                </a:lnTo>
                <a:lnTo>
                  <a:pt x="47" y="30"/>
                </a:lnTo>
                <a:lnTo>
                  <a:pt x="50" y="30"/>
                </a:lnTo>
                <a:lnTo>
                  <a:pt x="52" y="30"/>
                </a:lnTo>
                <a:lnTo>
                  <a:pt x="55" y="30"/>
                </a:lnTo>
                <a:lnTo>
                  <a:pt x="58" y="30"/>
                </a:lnTo>
                <a:lnTo>
                  <a:pt x="59" y="28"/>
                </a:lnTo>
                <a:lnTo>
                  <a:pt x="61" y="27"/>
                </a:lnTo>
                <a:lnTo>
                  <a:pt x="64" y="25"/>
                </a:lnTo>
                <a:lnTo>
                  <a:pt x="65" y="24"/>
                </a:lnTo>
                <a:lnTo>
                  <a:pt x="67" y="22"/>
                </a:lnTo>
                <a:lnTo>
                  <a:pt x="68" y="19"/>
                </a:lnTo>
                <a:lnTo>
                  <a:pt x="69" y="18"/>
                </a:lnTo>
                <a:lnTo>
                  <a:pt x="69" y="16"/>
                </a:lnTo>
                <a:lnTo>
                  <a:pt x="69" y="15"/>
                </a:lnTo>
                <a:lnTo>
                  <a:pt x="71" y="13"/>
                </a:lnTo>
                <a:lnTo>
                  <a:pt x="71" y="12"/>
                </a:lnTo>
                <a:lnTo>
                  <a:pt x="71" y="10"/>
                </a:lnTo>
                <a:lnTo>
                  <a:pt x="71" y="9"/>
                </a:lnTo>
                <a:lnTo>
                  <a:pt x="69" y="7"/>
                </a:lnTo>
                <a:lnTo>
                  <a:pt x="69" y="6"/>
                </a:lnTo>
                <a:lnTo>
                  <a:pt x="68" y="4"/>
                </a:lnTo>
                <a:lnTo>
                  <a:pt x="67" y="3"/>
                </a:lnTo>
                <a:lnTo>
                  <a:pt x="65" y="1"/>
                </a:lnTo>
                <a:lnTo>
                  <a:pt x="64" y="1"/>
                </a:lnTo>
                <a:lnTo>
                  <a:pt x="62" y="0"/>
                </a:lnTo>
                <a:lnTo>
                  <a:pt x="61" y="0"/>
                </a:lnTo>
                <a:lnTo>
                  <a:pt x="58" y="0"/>
                </a:lnTo>
                <a:lnTo>
                  <a:pt x="56" y="1"/>
                </a:lnTo>
                <a:lnTo>
                  <a:pt x="53" y="1"/>
                </a:lnTo>
                <a:lnTo>
                  <a:pt x="50" y="1"/>
                </a:lnTo>
                <a:lnTo>
                  <a:pt x="47" y="1"/>
                </a:lnTo>
                <a:lnTo>
                  <a:pt x="46" y="3"/>
                </a:lnTo>
                <a:lnTo>
                  <a:pt x="43" y="3"/>
                </a:lnTo>
                <a:lnTo>
                  <a:pt x="40" y="3"/>
                </a:lnTo>
                <a:lnTo>
                  <a:pt x="38" y="3"/>
                </a:lnTo>
                <a:lnTo>
                  <a:pt x="34" y="3"/>
                </a:lnTo>
                <a:lnTo>
                  <a:pt x="31" y="3"/>
                </a:lnTo>
                <a:lnTo>
                  <a:pt x="28" y="3"/>
                </a:lnTo>
                <a:lnTo>
                  <a:pt x="25" y="1"/>
                </a:lnTo>
                <a:lnTo>
                  <a:pt x="22" y="1"/>
                </a:lnTo>
                <a:lnTo>
                  <a:pt x="18" y="0"/>
                </a:lnTo>
                <a:lnTo>
                  <a:pt x="15" y="0"/>
                </a:lnTo>
                <a:lnTo>
                  <a:pt x="12" y="0"/>
                </a:lnTo>
              </a:path>
            </a:pathLst>
          </a:custGeom>
          <a:solidFill>
            <a:srgbClr val="FFFF00"/>
          </a:solidFill>
          <a:ln w="4763">
            <a:solidFill>
              <a:srgbClr val="990000"/>
            </a:solidFill>
            <a:round/>
            <a:headEnd/>
            <a:tailEnd/>
          </a:ln>
        </p:spPr>
        <p:txBody>
          <a:bodyPr/>
          <a:lstStyle/>
          <a:p>
            <a:endParaRPr lang="en-US"/>
          </a:p>
        </p:txBody>
      </p:sp>
      <p:sp>
        <p:nvSpPr>
          <p:cNvPr id="53366" name="Freeform 117"/>
          <p:cNvSpPr>
            <a:spLocks/>
          </p:cNvSpPr>
          <p:nvPr/>
        </p:nvSpPr>
        <p:spPr bwMode="auto">
          <a:xfrm>
            <a:off x="6727825" y="4073525"/>
            <a:ext cx="98425" cy="73025"/>
          </a:xfrm>
          <a:custGeom>
            <a:avLst/>
            <a:gdLst>
              <a:gd name="T0" fmla="*/ 2147483647 w 69"/>
              <a:gd name="T1" fmla="*/ 2147483647 h 46"/>
              <a:gd name="T2" fmla="*/ 2147483647 w 69"/>
              <a:gd name="T3" fmla="*/ 2147483647 h 46"/>
              <a:gd name="T4" fmla="*/ 2147483647 w 69"/>
              <a:gd name="T5" fmla="*/ 2147483647 h 46"/>
              <a:gd name="T6" fmla="*/ 2147483647 w 69"/>
              <a:gd name="T7" fmla="*/ 2147483647 h 46"/>
              <a:gd name="T8" fmla="*/ 0 w 69"/>
              <a:gd name="T9" fmla="*/ 2147483647 h 46"/>
              <a:gd name="T10" fmla="*/ 0 w 69"/>
              <a:gd name="T11" fmla="*/ 2147483647 h 46"/>
              <a:gd name="T12" fmla="*/ 0 w 69"/>
              <a:gd name="T13" fmla="*/ 2147483647 h 46"/>
              <a:gd name="T14" fmla="*/ 0 w 69"/>
              <a:gd name="T15" fmla="*/ 2147483647 h 46"/>
              <a:gd name="T16" fmla="*/ 0 w 69"/>
              <a:gd name="T17" fmla="*/ 2147483647 h 46"/>
              <a:gd name="T18" fmla="*/ 2147483647 w 69"/>
              <a:gd name="T19" fmla="*/ 2147483647 h 46"/>
              <a:gd name="T20" fmla="*/ 2147483647 w 69"/>
              <a:gd name="T21" fmla="*/ 2147483647 h 46"/>
              <a:gd name="T22" fmla="*/ 2147483647 w 69"/>
              <a:gd name="T23" fmla="*/ 2147483647 h 46"/>
              <a:gd name="T24" fmla="*/ 2147483647 w 69"/>
              <a:gd name="T25" fmla="*/ 2147483647 h 46"/>
              <a:gd name="T26" fmla="*/ 2147483647 w 69"/>
              <a:gd name="T27" fmla="*/ 2147483647 h 46"/>
              <a:gd name="T28" fmla="*/ 2147483647 w 69"/>
              <a:gd name="T29" fmla="*/ 2147483647 h 46"/>
              <a:gd name="T30" fmla="*/ 2147483647 w 69"/>
              <a:gd name="T31" fmla="*/ 2147483647 h 46"/>
              <a:gd name="T32" fmla="*/ 2147483647 w 69"/>
              <a:gd name="T33" fmla="*/ 2147483647 h 46"/>
              <a:gd name="T34" fmla="*/ 2147483647 w 69"/>
              <a:gd name="T35" fmla="*/ 2147483647 h 46"/>
              <a:gd name="T36" fmla="*/ 2147483647 w 69"/>
              <a:gd name="T37" fmla="*/ 2147483647 h 46"/>
              <a:gd name="T38" fmla="*/ 2147483647 w 69"/>
              <a:gd name="T39" fmla="*/ 2147483647 h 46"/>
              <a:gd name="T40" fmla="*/ 2147483647 w 69"/>
              <a:gd name="T41" fmla="*/ 2147483647 h 46"/>
              <a:gd name="T42" fmla="*/ 2147483647 w 69"/>
              <a:gd name="T43" fmla="*/ 2147483647 h 46"/>
              <a:gd name="T44" fmla="*/ 2147483647 w 69"/>
              <a:gd name="T45" fmla="*/ 2147483647 h 46"/>
              <a:gd name="T46" fmla="*/ 2147483647 w 69"/>
              <a:gd name="T47" fmla="*/ 2147483647 h 46"/>
              <a:gd name="T48" fmla="*/ 2147483647 w 69"/>
              <a:gd name="T49" fmla="*/ 2147483647 h 46"/>
              <a:gd name="T50" fmla="*/ 2147483647 w 69"/>
              <a:gd name="T51" fmla="*/ 2147483647 h 46"/>
              <a:gd name="T52" fmla="*/ 2147483647 w 69"/>
              <a:gd name="T53" fmla="*/ 2147483647 h 46"/>
              <a:gd name="T54" fmla="*/ 2147483647 w 69"/>
              <a:gd name="T55" fmla="*/ 2147483647 h 46"/>
              <a:gd name="T56" fmla="*/ 2147483647 w 69"/>
              <a:gd name="T57" fmla="*/ 2147483647 h 46"/>
              <a:gd name="T58" fmla="*/ 2147483647 w 69"/>
              <a:gd name="T59" fmla="*/ 2147483647 h 46"/>
              <a:gd name="T60" fmla="*/ 2147483647 w 69"/>
              <a:gd name="T61" fmla="*/ 2147483647 h 46"/>
              <a:gd name="T62" fmla="*/ 2147483647 w 69"/>
              <a:gd name="T63" fmla="*/ 2147483647 h 46"/>
              <a:gd name="T64" fmla="*/ 2147483647 w 69"/>
              <a:gd name="T65" fmla="*/ 2147483647 h 46"/>
              <a:gd name="T66" fmla="*/ 2147483647 w 69"/>
              <a:gd name="T67" fmla="*/ 2147483647 h 46"/>
              <a:gd name="T68" fmla="*/ 2147483647 w 69"/>
              <a:gd name="T69" fmla="*/ 2147483647 h 46"/>
              <a:gd name="T70" fmla="*/ 2147483647 w 69"/>
              <a:gd name="T71" fmla="*/ 2147483647 h 46"/>
              <a:gd name="T72" fmla="*/ 2147483647 w 69"/>
              <a:gd name="T73" fmla="*/ 2147483647 h 46"/>
              <a:gd name="T74" fmla="*/ 2147483647 w 69"/>
              <a:gd name="T75" fmla="*/ 2147483647 h 46"/>
              <a:gd name="T76" fmla="*/ 2147483647 w 69"/>
              <a:gd name="T77" fmla="*/ 2147483647 h 46"/>
              <a:gd name="T78" fmla="*/ 2147483647 w 69"/>
              <a:gd name="T79" fmla="*/ 2147483647 h 46"/>
              <a:gd name="T80" fmla="*/ 2147483647 w 69"/>
              <a:gd name="T81" fmla="*/ 2147483647 h 46"/>
              <a:gd name="T82" fmla="*/ 2147483647 w 69"/>
              <a:gd name="T83" fmla="*/ 2147483647 h 46"/>
              <a:gd name="T84" fmla="*/ 2147483647 w 69"/>
              <a:gd name="T85" fmla="*/ 2147483647 h 46"/>
              <a:gd name="T86" fmla="*/ 2147483647 w 69"/>
              <a:gd name="T87" fmla="*/ 2147483647 h 46"/>
              <a:gd name="T88" fmla="*/ 2147483647 w 69"/>
              <a:gd name="T89" fmla="*/ 2147483647 h 46"/>
              <a:gd name="T90" fmla="*/ 2147483647 w 69"/>
              <a:gd name="T91" fmla="*/ 2147483647 h 46"/>
              <a:gd name="T92" fmla="*/ 2147483647 w 69"/>
              <a:gd name="T93" fmla="*/ 2147483647 h 46"/>
              <a:gd name="T94" fmla="*/ 2147483647 w 69"/>
              <a:gd name="T95" fmla="*/ 2147483647 h 46"/>
              <a:gd name="T96" fmla="*/ 2147483647 w 69"/>
              <a:gd name="T97" fmla="*/ 0 h 46"/>
              <a:gd name="T98" fmla="*/ 2147483647 w 69"/>
              <a:gd name="T99" fmla="*/ 0 h 46"/>
              <a:gd name="T100" fmla="*/ 2147483647 w 69"/>
              <a:gd name="T101" fmla="*/ 0 h 46"/>
              <a:gd name="T102" fmla="*/ 2147483647 w 69"/>
              <a:gd name="T103" fmla="*/ 2147483647 h 46"/>
              <a:gd name="T104" fmla="*/ 2147483647 w 69"/>
              <a:gd name="T105" fmla="*/ 2147483647 h 46"/>
              <a:gd name="T106" fmla="*/ 2147483647 w 69"/>
              <a:gd name="T107" fmla="*/ 2147483647 h 46"/>
              <a:gd name="T108" fmla="*/ 2147483647 w 69"/>
              <a:gd name="T109" fmla="*/ 2147483647 h 46"/>
              <a:gd name="T110" fmla="*/ 2147483647 w 69"/>
              <a:gd name="T111" fmla="*/ 2147483647 h 46"/>
              <a:gd name="T112" fmla="*/ 2147483647 w 69"/>
              <a:gd name="T113" fmla="*/ 2147483647 h 4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69"/>
              <a:gd name="T172" fmla="*/ 0 h 46"/>
              <a:gd name="T173" fmla="*/ 69 w 69"/>
              <a:gd name="T174" fmla="*/ 46 h 4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69" h="46">
                <a:moveTo>
                  <a:pt x="4" y="17"/>
                </a:moveTo>
                <a:lnTo>
                  <a:pt x="2" y="18"/>
                </a:lnTo>
                <a:lnTo>
                  <a:pt x="1" y="20"/>
                </a:lnTo>
                <a:lnTo>
                  <a:pt x="0" y="21"/>
                </a:lnTo>
                <a:lnTo>
                  <a:pt x="0" y="23"/>
                </a:lnTo>
                <a:lnTo>
                  <a:pt x="0" y="24"/>
                </a:lnTo>
                <a:lnTo>
                  <a:pt x="0" y="26"/>
                </a:lnTo>
                <a:lnTo>
                  <a:pt x="0" y="27"/>
                </a:lnTo>
                <a:lnTo>
                  <a:pt x="2" y="31"/>
                </a:lnTo>
                <a:lnTo>
                  <a:pt x="7" y="34"/>
                </a:lnTo>
                <a:lnTo>
                  <a:pt x="10" y="39"/>
                </a:lnTo>
                <a:lnTo>
                  <a:pt x="16" y="42"/>
                </a:lnTo>
                <a:lnTo>
                  <a:pt x="20" y="43"/>
                </a:lnTo>
                <a:lnTo>
                  <a:pt x="26" y="45"/>
                </a:lnTo>
                <a:lnTo>
                  <a:pt x="31" y="46"/>
                </a:lnTo>
                <a:lnTo>
                  <a:pt x="36" y="46"/>
                </a:lnTo>
                <a:lnTo>
                  <a:pt x="41" y="45"/>
                </a:lnTo>
                <a:lnTo>
                  <a:pt x="45" y="45"/>
                </a:lnTo>
                <a:lnTo>
                  <a:pt x="50" y="45"/>
                </a:lnTo>
                <a:lnTo>
                  <a:pt x="53" y="45"/>
                </a:lnTo>
                <a:lnTo>
                  <a:pt x="57" y="43"/>
                </a:lnTo>
                <a:lnTo>
                  <a:pt x="60" y="42"/>
                </a:lnTo>
                <a:lnTo>
                  <a:pt x="63" y="39"/>
                </a:lnTo>
                <a:lnTo>
                  <a:pt x="66" y="36"/>
                </a:lnTo>
                <a:lnTo>
                  <a:pt x="68" y="34"/>
                </a:lnTo>
                <a:lnTo>
                  <a:pt x="69" y="31"/>
                </a:lnTo>
                <a:lnTo>
                  <a:pt x="69" y="28"/>
                </a:lnTo>
                <a:lnTo>
                  <a:pt x="69" y="26"/>
                </a:lnTo>
                <a:lnTo>
                  <a:pt x="69" y="23"/>
                </a:lnTo>
                <a:lnTo>
                  <a:pt x="69" y="20"/>
                </a:lnTo>
                <a:lnTo>
                  <a:pt x="69" y="17"/>
                </a:lnTo>
                <a:lnTo>
                  <a:pt x="69" y="15"/>
                </a:lnTo>
                <a:lnTo>
                  <a:pt x="69" y="12"/>
                </a:lnTo>
                <a:lnTo>
                  <a:pt x="69" y="11"/>
                </a:lnTo>
                <a:lnTo>
                  <a:pt x="69" y="9"/>
                </a:lnTo>
                <a:lnTo>
                  <a:pt x="68" y="6"/>
                </a:lnTo>
                <a:lnTo>
                  <a:pt x="68" y="5"/>
                </a:lnTo>
                <a:lnTo>
                  <a:pt x="66" y="5"/>
                </a:lnTo>
                <a:lnTo>
                  <a:pt x="65" y="3"/>
                </a:lnTo>
                <a:lnTo>
                  <a:pt x="63" y="3"/>
                </a:lnTo>
                <a:lnTo>
                  <a:pt x="59" y="2"/>
                </a:lnTo>
                <a:lnTo>
                  <a:pt x="54" y="2"/>
                </a:lnTo>
                <a:lnTo>
                  <a:pt x="50" y="2"/>
                </a:lnTo>
                <a:lnTo>
                  <a:pt x="45" y="2"/>
                </a:lnTo>
                <a:lnTo>
                  <a:pt x="41" y="2"/>
                </a:lnTo>
                <a:lnTo>
                  <a:pt x="36" y="2"/>
                </a:lnTo>
                <a:lnTo>
                  <a:pt x="32" y="2"/>
                </a:lnTo>
                <a:lnTo>
                  <a:pt x="28" y="0"/>
                </a:lnTo>
                <a:lnTo>
                  <a:pt x="25" y="0"/>
                </a:lnTo>
                <a:lnTo>
                  <a:pt x="20" y="0"/>
                </a:lnTo>
                <a:lnTo>
                  <a:pt x="16" y="2"/>
                </a:lnTo>
                <a:lnTo>
                  <a:pt x="13" y="3"/>
                </a:lnTo>
                <a:lnTo>
                  <a:pt x="10" y="6"/>
                </a:lnTo>
                <a:lnTo>
                  <a:pt x="7" y="9"/>
                </a:lnTo>
                <a:lnTo>
                  <a:pt x="5" y="12"/>
                </a:lnTo>
                <a:lnTo>
                  <a:pt x="4" y="17"/>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67" name="Freeform 118"/>
          <p:cNvSpPr>
            <a:spLocks/>
          </p:cNvSpPr>
          <p:nvPr/>
        </p:nvSpPr>
        <p:spPr bwMode="auto">
          <a:xfrm>
            <a:off x="6727825" y="4073525"/>
            <a:ext cx="98425" cy="73025"/>
          </a:xfrm>
          <a:custGeom>
            <a:avLst/>
            <a:gdLst>
              <a:gd name="T0" fmla="*/ 2147483647 w 69"/>
              <a:gd name="T1" fmla="*/ 2147483647 h 46"/>
              <a:gd name="T2" fmla="*/ 2147483647 w 69"/>
              <a:gd name="T3" fmla="*/ 2147483647 h 46"/>
              <a:gd name="T4" fmla="*/ 2147483647 w 69"/>
              <a:gd name="T5" fmla="*/ 2147483647 h 46"/>
              <a:gd name="T6" fmla="*/ 2147483647 w 69"/>
              <a:gd name="T7" fmla="*/ 2147483647 h 46"/>
              <a:gd name="T8" fmla="*/ 0 w 69"/>
              <a:gd name="T9" fmla="*/ 2147483647 h 46"/>
              <a:gd name="T10" fmla="*/ 0 w 69"/>
              <a:gd name="T11" fmla="*/ 2147483647 h 46"/>
              <a:gd name="T12" fmla="*/ 0 w 69"/>
              <a:gd name="T13" fmla="*/ 2147483647 h 46"/>
              <a:gd name="T14" fmla="*/ 0 w 69"/>
              <a:gd name="T15" fmla="*/ 2147483647 h 46"/>
              <a:gd name="T16" fmla="*/ 0 w 69"/>
              <a:gd name="T17" fmla="*/ 2147483647 h 46"/>
              <a:gd name="T18" fmla="*/ 2147483647 w 69"/>
              <a:gd name="T19" fmla="*/ 2147483647 h 46"/>
              <a:gd name="T20" fmla="*/ 2147483647 w 69"/>
              <a:gd name="T21" fmla="*/ 2147483647 h 46"/>
              <a:gd name="T22" fmla="*/ 2147483647 w 69"/>
              <a:gd name="T23" fmla="*/ 2147483647 h 46"/>
              <a:gd name="T24" fmla="*/ 2147483647 w 69"/>
              <a:gd name="T25" fmla="*/ 2147483647 h 46"/>
              <a:gd name="T26" fmla="*/ 2147483647 w 69"/>
              <a:gd name="T27" fmla="*/ 2147483647 h 46"/>
              <a:gd name="T28" fmla="*/ 2147483647 w 69"/>
              <a:gd name="T29" fmla="*/ 2147483647 h 46"/>
              <a:gd name="T30" fmla="*/ 2147483647 w 69"/>
              <a:gd name="T31" fmla="*/ 2147483647 h 46"/>
              <a:gd name="T32" fmla="*/ 2147483647 w 69"/>
              <a:gd name="T33" fmla="*/ 2147483647 h 46"/>
              <a:gd name="T34" fmla="*/ 2147483647 w 69"/>
              <a:gd name="T35" fmla="*/ 2147483647 h 46"/>
              <a:gd name="T36" fmla="*/ 2147483647 w 69"/>
              <a:gd name="T37" fmla="*/ 2147483647 h 46"/>
              <a:gd name="T38" fmla="*/ 2147483647 w 69"/>
              <a:gd name="T39" fmla="*/ 2147483647 h 46"/>
              <a:gd name="T40" fmla="*/ 2147483647 w 69"/>
              <a:gd name="T41" fmla="*/ 2147483647 h 46"/>
              <a:gd name="T42" fmla="*/ 2147483647 w 69"/>
              <a:gd name="T43" fmla="*/ 2147483647 h 46"/>
              <a:gd name="T44" fmla="*/ 2147483647 w 69"/>
              <a:gd name="T45" fmla="*/ 2147483647 h 46"/>
              <a:gd name="T46" fmla="*/ 2147483647 w 69"/>
              <a:gd name="T47" fmla="*/ 2147483647 h 46"/>
              <a:gd name="T48" fmla="*/ 2147483647 w 69"/>
              <a:gd name="T49" fmla="*/ 2147483647 h 46"/>
              <a:gd name="T50" fmla="*/ 2147483647 w 69"/>
              <a:gd name="T51" fmla="*/ 2147483647 h 46"/>
              <a:gd name="T52" fmla="*/ 2147483647 w 69"/>
              <a:gd name="T53" fmla="*/ 2147483647 h 46"/>
              <a:gd name="T54" fmla="*/ 2147483647 w 69"/>
              <a:gd name="T55" fmla="*/ 2147483647 h 46"/>
              <a:gd name="T56" fmla="*/ 2147483647 w 69"/>
              <a:gd name="T57" fmla="*/ 2147483647 h 46"/>
              <a:gd name="T58" fmla="*/ 2147483647 w 69"/>
              <a:gd name="T59" fmla="*/ 2147483647 h 46"/>
              <a:gd name="T60" fmla="*/ 2147483647 w 69"/>
              <a:gd name="T61" fmla="*/ 2147483647 h 46"/>
              <a:gd name="T62" fmla="*/ 2147483647 w 69"/>
              <a:gd name="T63" fmla="*/ 2147483647 h 46"/>
              <a:gd name="T64" fmla="*/ 2147483647 w 69"/>
              <a:gd name="T65" fmla="*/ 2147483647 h 46"/>
              <a:gd name="T66" fmla="*/ 2147483647 w 69"/>
              <a:gd name="T67" fmla="*/ 2147483647 h 46"/>
              <a:gd name="T68" fmla="*/ 2147483647 w 69"/>
              <a:gd name="T69" fmla="*/ 2147483647 h 46"/>
              <a:gd name="T70" fmla="*/ 2147483647 w 69"/>
              <a:gd name="T71" fmla="*/ 2147483647 h 46"/>
              <a:gd name="T72" fmla="*/ 2147483647 w 69"/>
              <a:gd name="T73" fmla="*/ 2147483647 h 46"/>
              <a:gd name="T74" fmla="*/ 2147483647 w 69"/>
              <a:gd name="T75" fmla="*/ 2147483647 h 46"/>
              <a:gd name="T76" fmla="*/ 2147483647 w 69"/>
              <a:gd name="T77" fmla="*/ 2147483647 h 46"/>
              <a:gd name="T78" fmla="*/ 2147483647 w 69"/>
              <a:gd name="T79" fmla="*/ 2147483647 h 46"/>
              <a:gd name="T80" fmla="*/ 2147483647 w 69"/>
              <a:gd name="T81" fmla="*/ 2147483647 h 46"/>
              <a:gd name="T82" fmla="*/ 2147483647 w 69"/>
              <a:gd name="T83" fmla="*/ 2147483647 h 46"/>
              <a:gd name="T84" fmla="*/ 2147483647 w 69"/>
              <a:gd name="T85" fmla="*/ 2147483647 h 46"/>
              <a:gd name="T86" fmla="*/ 2147483647 w 69"/>
              <a:gd name="T87" fmla="*/ 2147483647 h 46"/>
              <a:gd name="T88" fmla="*/ 2147483647 w 69"/>
              <a:gd name="T89" fmla="*/ 2147483647 h 46"/>
              <a:gd name="T90" fmla="*/ 2147483647 w 69"/>
              <a:gd name="T91" fmla="*/ 2147483647 h 46"/>
              <a:gd name="T92" fmla="*/ 2147483647 w 69"/>
              <a:gd name="T93" fmla="*/ 2147483647 h 46"/>
              <a:gd name="T94" fmla="*/ 2147483647 w 69"/>
              <a:gd name="T95" fmla="*/ 2147483647 h 46"/>
              <a:gd name="T96" fmla="*/ 2147483647 w 69"/>
              <a:gd name="T97" fmla="*/ 0 h 46"/>
              <a:gd name="T98" fmla="*/ 2147483647 w 69"/>
              <a:gd name="T99" fmla="*/ 0 h 46"/>
              <a:gd name="T100" fmla="*/ 2147483647 w 69"/>
              <a:gd name="T101" fmla="*/ 0 h 46"/>
              <a:gd name="T102" fmla="*/ 2147483647 w 69"/>
              <a:gd name="T103" fmla="*/ 2147483647 h 46"/>
              <a:gd name="T104" fmla="*/ 2147483647 w 69"/>
              <a:gd name="T105" fmla="*/ 2147483647 h 46"/>
              <a:gd name="T106" fmla="*/ 2147483647 w 69"/>
              <a:gd name="T107" fmla="*/ 2147483647 h 46"/>
              <a:gd name="T108" fmla="*/ 2147483647 w 69"/>
              <a:gd name="T109" fmla="*/ 2147483647 h 46"/>
              <a:gd name="T110" fmla="*/ 2147483647 w 69"/>
              <a:gd name="T111" fmla="*/ 2147483647 h 46"/>
              <a:gd name="T112" fmla="*/ 2147483647 w 69"/>
              <a:gd name="T113" fmla="*/ 2147483647 h 4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69"/>
              <a:gd name="T172" fmla="*/ 0 h 46"/>
              <a:gd name="T173" fmla="*/ 69 w 69"/>
              <a:gd name="T174" fmla="*/ 46 h 4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69" h="46">
                <a:moveTo>
                  <a:pt x="4" y="17"/>
                </a:moveTo>
                <a:lnTo>
                  <a:pt x="2" y="18"/>
                </a:lnTo>
                <a:lnTo>
                  <a:pt x="1" y="20"/>
                </a:lnTo>
                <a:lnTo>
                  <a:pt x="0" y="21"/>
                </a:lnTo>
                <a:lnTo>
                  <a:pt x="0" y="23"/>
                </a:lnTo>
                <a:lnTo>
                  <a:pt x="0" y="24"/>
                </a:lnTo>
                <a:lnTo>
                  <a:pt x="0" y="26"/>
                </a:lnTo>
                <a:lnTo>
                  <a:pt x="0" y="27"/>
                </a:lnTo>
                <a:lnTo>
                  <a:pt x="2" y="31"/>
                </a:lnTo>
                <a:lnTo>
                  <a:pt x="7" y="34"/>
                </a:lnTo>
                <a:lnTo>
                  <a:pt x="10" y="39"/>
                </a:lnTo>
                <a:lnTo>
                  <a:pt x="16" y="42"/>
                </a:lnTo>
                <a:lnTo>
                  <a:pt x="20" y="43"/>
                </a:lnTo>
                <a:lnTo>
                  <a:pt x="26" y="45"/>
                </a:lnTo>
                <a:lnTo>
                  <a:pt x="31" y="46"/>
                </a:lnTo>
                <a:lnTo>
                  <a:pt x="36" y="46"/>
                </a:lnTo>
                <a:lnTo>
                  <a:pt x="41" y="45"/>
                </a:lnTo>
                <a:lnTo>
                  <a:pt x="45" y="45"/>
                </a:lnTo>
                <a:lnTo>
                  <a:pt x="50" y="45"/>
                </a:lnTo>
                <a:lnTo>
                  <a:pt x="53" y="45"/>
                </a:lnTo>
                <a:lnTo>
                  <a:pt x="57" y="43"/>
                </a:lnTo>
                <a:lnTo>
                  <a:pt x="60" y="42"/>
                </a:lnTo>
                <a:lnTo>
                  <a:pt x="63" y="39"/>
                </a:lnTo>
                <a:lnTo>
                  <a:pt x="66" y="36"/>
                </a:lnTo>
                <a:lnTo>
                  <a:pt x="68" y="34"/>
                </a:lnTo>
                <a:lnTo>
                  <a:pt x="69" y="31"/>
                </a:lnTo>
                <a:lnTo>
                  <a:pt x="69" y="28"/>
                </a:lnTo>
                <a:lnTo>
                  <a:pt x="69" y="26"/>
                </a:lnTo>
                <a:lnTo>
                  <a:pt x="69" y="23"/>
                </a:lnTo>
                <a:lnTo>
                  <a:pt x="69" y="20"/>
                </a:lnTo>
                <a:lnTo>
                  <a:pt x="69" y="17"/>
                </a:lnTo>
                <a:lnTo>
                  <a:pt x="69" y="15"/>
                </a:lnTo>
                <a:lnTo>
                  <a:pt x="69" y="12"/>
                </a:lnTo>
                <a:lnTo>
                  <a:pt x="69" y="11"/>
                </a:lnTo>
                <a:lnTo>
                  <a:pt x="69" y="9"/>
                </a:lnTo>
                <a:lnTo>
                  <a:pt x="68" y="6"/>
                </a:lnTo>
                <a:lnTo>
                  <a:pt x="68" y="5"/>
                </a:lnTo>
                <a:lnTo>
                  <a:pt x="66" y="5"/>
                </a:lnTo>
                <a:lnTo>
                  <a:pt x="65" y="3"/>
                </a:lnTo>
                <a:lnTo>
                  <a:pt x="63" y="3"/>
                </a:lnTo>
                <a:lnTo>
                  <a:pt x="59" y="2"/>
                </a:lnTo>
                <a:lnTo>
                  <a:pt x="54" y="2"/>
                </a:lnTo>
                <a:lnTo>
                  <a:pt x="50" y="2"/>
                </a:lnTo>
                <a:lnTo>
                  <a:pt x="45" y="2"/>
                </a:lnTo>
                <a:lnTo>
                  <a:pt x="41" y="2"/>
                </a:lnTo>
                <a:lnTo>
                  <a:pt x="36" y="2"/>
                </a:lnTo>
                <a:lnTo>
                  <a:pt x="32" y="2"/>
                </a:lnTo>
                <a:lnTo>
                  <a:pt x="28" y="0"/>
                </a:lnTo>
                <a:lnTo>
                  <a:pt x="25" y="0"/>
                </a:lnTo>
                <a:lnTo>
                  <a:pt x="20" y="0"/>
                </a:lnTo>
                <a:lnTo>
                  <a:pt x="16" y="2"/>
                </a:lnTo>
                <a:lnTo>
                  <a:pt x="13" y="3"/>
                </a:lnTo>
                <a:lnTo>
                  <a:pt x="10" y="6"/>
                </a:lnTo>
                <a:lnTo>
                  <a:pt x="7" y="9"/>
                </a:lnTo>
                <a:lnTo>
                  <a:pt x="5" y="12"/>
                </a:lnTo>
                <a:lnTo>
                  <a:pt x="4" y="17"/>
                </a:lnTo>
              </a:path>
            </a:pathLst>
          </a:custGeom>
          <a:solidFill>
            <a:srgbClr val="FFFF00"/>
          </a:solidFill>
          <a:ln w="1588">
            <a:solidFill>
              <a:srgbClr val="990000"/>
            </a:solidFill>
            <a:round/>
            <a:headEnd/>
            <a:tailEnd/>
          </a:ln>
        </p:spPr>
        <p:txBody>
          <a:bodyPr/>
          <a:lstStyle/>
          <a:p>
            <a:endParaRPr lang="en-US"/>
          </a:p>
        </p:txBody>
      </p:sp>
      <p:sp>
        <p:nvSpPr>
          <p:cNvPr id="53368" name="Freeform 119"/>
          <p:cNvSpPr>
            <a:spLocks/>
          </p:cNvSpPr>
          <p:nvPr/>
        </p:nvSpPr>
        <p:spPr bwMode="auto">
          <a:xfrm>
            <a:off x="6727825" y="4073525"/>
            <a:ext cx="98425" cy="73025"/>
          </a:xfrm>
          <a:custGeom>
            <a:avLst/>
            <a:gdLst>
              <a:gd name="T0" fmla="*/ 2147483647 w 69"/>
              <a:gd name="T1" fmla="*/ 2147483647 h 46"/>
              <a:gd name="T2" fmla="*/ 2147483647 w 69"/>
              <a:gd name="T3" fmla="*/ 2147483647 h 46"/>
              <a:gd name="T4" fmla="*/ 2147483647 w 69"/>
              <a:gd name="T5" fmla="*/ 2147483647 h 46"/>
              <a:gd name="T6" fmla="*/ 2147483647 w 69"/>
              <a:gd name="T7" fmla="*/ 2147483647 h 46"/>
              <a:gd name="T8" fmla="*/ 0 w 69"/>
              <a:gd name="T9" fmla="*/ 2147483647 h 46"/>
              <a:gd name="T10" fmla="*/ 0 w 69"/>
              <a:gd name="T11" fmla="*/ 2147483647 h 46"/>
              <a:gd name="T12" fmla="*/ 0 w 69"/>
              <a:gd name="T13" fmla="*/ 2147483647 h 46"/>
              <a:gd name="T14" fmla="*/ 0 w 69"/>
              <a:gd name="T15" fmla="*/ 2147483647 h 46"/>
              <a:gd name="T16" fmla="*/ 0 w 69"/>
              <a:gd name="T17" fmla="*/ 2147483647 h 46"/>
              <a:gd name="T18" fmla="*/ 2147483647 w 69"/>
              <a:gd name="T19" fmla="*/ 2147483647 h 46"/>
              <a:gd name="T20" fmla="*/ 2147483647 w 69"/>
              <a:gd name="T21" fmla="*/ 2147483647 h 46"/>
              <a:gd name="T22" fmla="*/ 2147483647 w 69"/>
              <a:gd name="T23" fmla="*/ 2147483647 h 46"/>
              <a:gd name="T24" fmla="*/ 2147483647 w 69"/>
              <a:gd name="T25" fmla="*/ 2147483647 h 46"/>
              <a:gd name="T26" fmla="*/ 2147483647 w 69"/>
              <a:gd name="T27" fmla="*/ 2147483647 h 46"/>
              <a:gd name="T28" fmla="*/ 2147483647 w 69"/>
              <a:gd name="T29" fmla="*/ 2147483647 h 46"/>
              <a:gd name="T30" fmla="*/ 2147483647 w 69"/>
              <a:gd name="T31" fmla="*/ 2147483647 h 46"/>
              <a:gd name="T32" fmla="*/ 2147483647 w 69"/>
              <a:gd name="T33" fmla="*/ 2147483647 h 46"/>
              <a:gd name="T34" fmla="*/ 2147483647 w 69"/>
              <a:gd name="T35" fmla="*/ 2147483647 h 46"/>
              <a:gd name="T36" fmla="*/ 2147483647 w 69"/>
              <a:gd name="T37" fmla="*/ 2147483647 h 46"/>
              <a:gd name="T38" fmla="*/ 2147483647 w 69"/>
              <a:gd name="T39" fmla="*/ 2147483647 h 46"/>
              <a:gd name="T40" fmla="*/ 2147483647 w 69"/>
              <a:gd name="T41" fmla="*/ 2147483647 h 46"/>
              <a:gd name="T42" fmla="*/ 2147483647 w 69"/>
              <a:gd name="T43" fmla="*/ 2147483647 h 46"/>
              <a:gd name="T44" fmla="*/ 2147483647 w 69"/>
              <a:gd name="T45" fmla="*/ 2147483647 h 46"/>
              <a:gd name="T46" fmla="*/ 2147483647 w 69"/>
              <a:gd name="T47" fmla="*/ 2147483647 h 46"/>
              <a:gd name="T48" fmla="*/ 2147483647 w 69"/>
              <a:gd name="T49" fmla="*/ 2147483647 h 46"/>
              <a:gd name="T50" fmla="*/ 2147483647 w 69"/>
              <a:gd name="T51" fmla="*/ 2147483647 h 46"/>
              <a:gd name="T52" fmla="*/ 2147483647 w 69"/>
              <a:gd name="T53" fmla="*/ 2147483647 h 46"/>
              <a:gd name="T54" fmla="*/ 2147483647 w 69"/>
              <a:gd name="T55" fmla="*/ 2147483647 h 46"/>
              <a:gd name="T56" fmla="*/ 2147483647 w 69"/>
              <a:gd name="T57" fmla="*/ 2147483647 h 46"/>
              <a:gd name="T58" fmla="*/ 2147483647 w 69"/>
              <a:gd name="T59" fmla="*/ 2147483647 h 46"/>
              <a:gd name="T60" fmla="*/ 2147483647 w 69"/>
              <a:gd name="T61" fmla="*/ 2147483647 h 46"/>
              <a:gd name="T62" fmla="*/ 2147483647 w 69"/>
              <a:gd name="T63" fmla="*/ 2147483647 h 46"/>
              <a:gd name="T64" fmla="*/ 2147483647 w 69"/>
              <a:gd name="T65" fmla="*/ 2147483647 h 46"/>
              <a:gd name="T66" fmla="*/ 2147483647 w 69"/>
              <a:gd name="T67" fmla="*/ 2147483647 h 46"/>
              <a:gd name="T68" fmla="*/ 2147483647 w 69"/>
              <a:gd name="T69" fmla="*/ 2147483647 h 46"/>
              <a:gd name="T70" fmla="*/ 2147483647 w 69"/>
              <a:gd name="T71" fmla="*/ 2147483647 h 46"/>
              <a:gd name="T72" fmla="*/ 2147483647 w 69"/>
              <a:gd name="T73" fmla="*/ 2147483647 h 46"/>
              <a:gd name="T74" fmla="*/ 2147483647 w 69"/>
              <a:gd name="T75" fmla="*/ 2147483647 h 46"/>
              <a:gd name="T76" fmla="*/ 2147483647 w 69"/>
              <a:gd name="T77" fmla="*/ 2147483647 h 46"/>
              <a:gd name="T78" fmla="*/ 2147483647 w 69"/>
              <a:gd name="T79" fmla="*/ 2147483647 h 46"/>
              <a:gd name="T80" fmla="*/ 2147483647 w 69"/>
              <a:gd name="T81" fmla="*/ 2147483647 h 46"/>
              <a:gd name="T82" fmla="*/ 2147483647 w 69"/>
              <a:gd name="T83" fmla="*/ 2147483647 h 46"/>
              <a:gd name="T84" fmla="*/ 2147483647 w 69"/>
              <a:gd name="T85" fmla="*/ 2147483647 h 46"/>
              <a:gd name="T86" fmla="*/ 2147483647 w 69"/>
              <a:gd name="T87" fmla="*/ 2147483647 h 46"/>
              <a:gd name="T88" fmla="*/ 2147483647 w 69"/>
              <a:gd name="T89" fmla="*/ 2147483647 h 46"/>
              <a:gd name="T90" fmla="*/ 2147483647 w 69"/>
              <a:gd name="T91" fmla="*/ 2147483647 h 46"/>
              <a:gd name="T92" fmla="*/ 2147483647 w 69"/>
              <a:gd name="T93" fmla="*/ 2147483647 h 46"/>
              <a:gd name="T94" fmla="*/ 2147483647 w 69"/>
              <a:gd name="T95" fmla="*/ 2147483647 h 46"/>
              <a:gd name="T96" fmla="*/ 2147483647 w 69"/>
              <a:gd name="T97" fmla="*/ 0 h 46"/>
              <a:gd name="T98" fmla="*/ 2147483647 w 69"/>
              <a:gd name="T99" fmla="*/ 0 h 46"/>
              <a:gd name="T100" fmla="*/ 2147483647 w 69"/>
              <a:gd name="T101" fmla="*/ 0 h 46"/>
              <a:gd name="T102" fmla="*/ 2147483647 w 69"/>
              <a:gd name="T103" fmla="*/ 2147483647 h 46"/>
              <a:gd name="T104" fmla="*/ 2147483647 w 69"/>
              <a:gd name="T105" fmla="*/ 2147483647 h 46"/>
              <a:gd name="T106" fmla="*/ 2147483647 w 69"/>
              <a:gd name="T107" fmla="*/ 2147483647 h 46"/>
              <a:gd name="T108" fmla="*/ 2147483647 w 69"/>
              <a:gd name="T109" fmla="*/ 2147483647 h 46"/>
              <a:gd name="T110" fmla="*/ 2147483647 w 69"/>
              <a:gd name="T111" fmla="*/ 2147483647 h 46"/>
              <a:gd name="T112" fmla="*/ 2147483647 w 69"/>
              <a:gd name="T113" fmla="*/ 2147483647 h 4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69"/>
              <a:gd name="T172" fmla="*/ 0 h 46"/>
              <a:gd name="T173" fmla="*/ 69 w 69"/>
              <a:gd name="T174" fmla="*/ 46 h 4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69" h="46">
                <a:moveTo>
                  <a:pt x="4" y="17"/>
                </a:moveTo>
                <a:lnTo>
                  <a:pt x="2" y="18"/>
                </a:lnTo>
                <a:lnTo>
                  <a:pt x="1" y="20"/>
                </a:lnTo>
                <a:lnTo>
                  <a:pt x="0" y="21"/>
                </a:lnTo>
                <a:lnTo>
                  <a:pt x="0" y="23"/>
                </a:lnTo>
                <a:lnTo>
                  <a:pt x="0" y="24"/>
                </a:lnTo>
                <a:lnTo>
                  <a:pt x="0" y="26"/>
                </a:lnTo>
                <a:lnTo>
                  <a:pt x="0" y="27"/>
                </a:lnTo>
                <a:lnTo>
                  <a:pt x="2" y="31"/>
                </a:lnTo>
                <a:lnTo>
                  <a:pt x="7" y="34"/>
                </a:lnTo>
                <a:lnTo>
                  <a:pt x="10" y="39"/>
                </a:lnTo>
                <a:lnTo>
                  <a:pt x="16" y="42"/>
                </a:lnTo>
                <a:lnTo>
                  <a:pt x="20" y="43"/>
                </a:lnTo>
                <a:lnTo>
                  <a:pt x="26" y="45"/>
                </a:lnTo>
                <a:lnTo>
                  <a:pt x="31" y="46"/>
                </a:lnTo>
                <a:lnTo>
                  <a:pt x="36" y="46"/>
                </a:lnTo>
                <a:lnTo>
                  <a:pt x="41" y="45"/>
                </a:lnTo>
                <a:lnTo>
                  <a:pt x="45" y="45"/>
                </a:lnTo>
                <a:lnTo>
                  <a:pt x="50" y="45"/>
                </a:lnTo>
                <a:lnTo>
                  <a:pt x="53" y="45"/>
                </a:lnTo>
                <a:lnTo>
                  <a:pt x="57" y="43"/>
                </a:lnTo>
                <a:lnTo>
                  <a:pt x="60" y="42"/>
                </a:lnTo>
                <a:lnTo>
                  <a:pt x="63" y="39"/>
                </a:lnTo>
                <a:lnTo>
                  <a:pt x="66" y="36"/>
                </a:lnTo>
                <a:lnTo>
                  <a:pt x="68" y="34"/>
                </a:lnTo>
                <a:lnTo>
                  <a:pt x="69" y="31"/>
                </a:lnTo>
                <a:lnTo>
                  <a:pt x="69" y="28"/>
                </a:lnTo>
                <a:lnTo>
                  <a:pt x="69" y="26"/>
                </a:lnTo>
                <a:lnTo>
                  <a:pt x="69" y="23"/>
                </a:lnTo>
                <a:lnTo>
                  <a:pt x="69" y="20"/>
                </a:lnTo>
                <a:lnTo>
                  <a:pt x="69" y="17"/>
                </a:lnTo>
                <a:lnTo>
                  <a:pt x="69" y="15"/>
                </a:lnTo>
                <a:lnTo>
                  <a:pt x="69" y="12"/>
                </a:lnTo>
                <a:lnTo>
                  <a:pt x="69" y="11"/>
                </a:lnTo>
                <a:lnTo>
                  <a:pt x="69" y="9"/>
                </a:lnTo>
                <a:lnTo>
                  <a:pt x="68" y="6"/>
                </a:lnTo>
                <a:lnTo>
                  <a:pt x="68" y="5"/>
                </a:lnTo>
                <a:lnTo>
                  <a:pt x="66" y="5"/>
                </a:lnTo>
                <a:lnTo>
                  <a:pt x="65" y="3"/>
                </a:lnTo>
                <a:lnTo>
                  <a:pt x="63" y="3"/>
                </a:lnTo>
                <a:lnTo>
                  <a:pt x="59" y="2"/>
                </a:lnTo>
                <a:lnTo>
                  <a:pt x="54" y="2"/>
                </a:lnTo>
                <a:lnTo>
                  <a:pt x="50" y="2"/>
                </a:lnTo>
                <a:lnTo>
                  <a:pt x="45" y="2"/>
                </a:lnTo>
                <a:lnTo>
                  <a:pt x="41" y="2"/>
                </a:lnTo>
                <a:lnTo>
                  <a:pt x="36" y="2"/>
                </a:lnTo>
                <a:lnTo>
                  <a:pt x="32" y="2"/>
                </a:lnTo>
                <a:lnTo>
                  <a:pt x="28" y="0"/>
                </a:lnTo>
                <a:lnTo>
                  <a:pt x="25" y="0"/>
                </a:lnTo>
                <a:lnTo>
                  <a:pt x="20" y="0"/>
                </a:lnTo>
                <a:lnTo>
                  <a:pt x="16" y="2"/>
                </a:lnTo>
                <a:lnTo>
                  <a:pt x="13" y="3"/>
                </a:lnTo>
                <a:lnTo>
                  <a:pt x="10" y="6"/>
                </a:lnTo>
                <a:lnTo>
                  <a:pt x="7" y="9"/>
                </a:lnTo>
                <a:lnTo>
                  <a:pt x="5" y="12"/>
                </a:lnTo>
                <a:lnTo>
                  <a:pt x="4" y="17"/>
                </a:lnTo>
              </a:path>
            </a:pathLst>
          </a:custGeom>
          <a:solidFill>
            <a:srgbClr val="FFFF00"/>
          </a:solidFill>
          <a:ln w="4763">
            <a:solidFill>
              <a:srgbClr val="990000"/>
            </a:solidFill>
            <a:round/>
            <a:headEnd/>
            <a:tailEnd/>
          </a:ln>
        </p:spPr>
        <p:txBody>
          <a:bodyPr/>
          <a:lstStyle/>
          <a:p>
            <a:endParaRPr lang="en-US"/>
          </a:p>
        </p:txBody>
      </p:sp>
      <p:sp>
        <p:nvSpPr>
          <p:cNvPr id="53369" name="Freeform 120"/>
          <p:cNvSpPr>
            <a:spLocks/>
          </p:cNvSpPr>
          <p:nvPr/>
        </p:nvSpPr>
        <p:spPr bwMode="auto">
          <a:xfrm>
            <a:off x="6735763" y="4048125"/>
            <a:ext cx="68262" cy="19050"/>
          </a:xfrm>
          <a:custGeom>
            <a:avLst/>
            <a:gdLst>
              <a:gd name="T0" fmla="*/ 2147483647 w 49"/>
              <a:gd name="T1" fmla="*/ 0 h 12"/>
              <a:gd name="T2" fmla="*/ 2147483647 w 49"/>
              <a:gd name="T3" fmla="*/ 0 h 12"/>
              <a:gd name="T4" fmla="*/ 2147483647 w 49"/>
              <a:gd name="T5" fmla="*/ 0 h 12"/>
              <a:gd name="T6" fmla="*/ 2147483647 w 49"/>
              <a:gd name="T7" fmla="*/ 0 h 12"/>
              <a:gd name="T8" fmla="*/ 2147483647 w 49"/>
              <a:gd name="T9" fmla="*/ 0 h 12"/>
              <a:gd name="T10" fmla="*/ 2147483647 w 49"/>
              <a:gd name="T11" fmla="*/ 0 h 12"/>
              <a:gd name="T12" fmla="*/ 2147483647 w 49"/>
              <a:gd name="T13" fmla="*/ 2147483647 h 12"/>
              <a:gd name="T14" fmla="*/ 2147483647 w 49"/>
              <a:gd name="T15" fmla="*/ 2147483647 h 12"/>
              <a:gd name="T16" fmla="*/ 2147483647 w 49"/>
              <a:gd name="T17" fmla="*/ 2147483647 h 12"/>
              <a:gd name="T18" fmla="*/ 2147483647 w 49"/>
              <a:gd name="T19" fmla="*/ 2147483647 h 12"/>
              <a:gd name="T20" fmla="*/ 2147483647 w 49"/>
              <a:gd name="T21" fmla="*/ 2147483647 h 12"/>
              <a:gd name="T22" fmla="*/ 2147483647 w 49"/>
              <a:gd name="T23" fmla="*/ 2147483647 h 12"/>
              <a:gd name="T24" fmla="*/ 2147483647 w 49"/>
              <a:gd name="T25" fmla="*/ 2147483647 h 12"/>
              <a:gd name="T26" fmla="*/ 0 w 49"/>
              <a:gd name="T27" fmla="*/ 2147483647 h 12"/>
              <a:gd name="T28" fmla="*/ 2147483647 w 49"/>
              <a:gd name="T29" fmla="*/ 2147483647 h 12"/>
              <a:gd name="T30" fmla="*/ 0 w 49"/>
              <a:gd name="T31" fmla="*/ 2147483647 h 12"/>
              <a:gd name="T32" fmla="*/ 0 w 49"/>
              <a:gd name="T33" fmla="*/ 2147483647 h 12"/>
              <a:gd name="T34" fmla="*/ 2147483647 w 49"/>
              <a:gd name="T35" fmla="*/ 2147483647 h 12"/>
              <a:gd name="T36" fmla="*/ 2147483647 w 49"/>
              <a:gd name="T37" fmla="*/ 2147483647 h 12"/>
              <a:gd name="T38" fmla="*/ 2147483647 w 49"/>
              <a:gd name="T39" fmla="*/ 2147483647 h 12"/>
              <a:gd name="T40" fmla="*/ 2147483647 w 49"/>
              <a:gd name="T41" fmla="*/ 2147483647 h 12"/>
              <a:gd name="T42" fmla="*/ 2147483647 w 49"/>
              <a:gd name="T43" fmla="*/ 2147483647 h 12"/>
              <a:gd name="T44" fmla="*/ 2147483647 w 49"/>
              <a:gd name="T45" fmla="*/ 2147483647 h 12"/>
              <a:gd name="T46" fmla="*/ 2147483647 w 49"/>
              <a:gd name="T47" fmla="*/ 2147483647 h 12"/>
              <a:gd name="T48" fmla="*/ 2147483647 w 49"/>
              <a:gd name="T49" fmla="*/ 2147483647 h 12"/>
              <a:gd name="T50" fmla="*/ 2147483647 w 49"/>
              <a:gd name="T51" fmla="*/ 2147483647 h 12"/>
              <a:gd name="T52" fmla="*/ 2147483647 w 49"/>
              <a:gd name="T53" fmla="*/ 2147483647 h 12"/>
              <a:gd name="T54" fmla="*/ 2147483647 w 49"/>
              <a:gd name="T55" fmla="*/ 2147483647 h 12"/>
              <a:gd name="T56" fmla="*/ 2147483647 w 49"/>
              <a:gd name="T57" fmla="*/ 2147483647 h 12"/>
              <a:gd name="T58" fmla="*/ 2147483647 w 49"/>
              <a:gd name="T59" fmla="*/ 2147483647 h 12"/>
              <a:gd name="T60" fmla="*/ 2147483647 w 49"/>
              <a:gd name="T61" fmla="*/ 2147483647 h 12"/>
              <a:gd name="T62" fmla="*/ 2147483647 w 49"/>
              <a:gd name="T63" fmla="*/ 2147483647 h 12"/>
              <a:gd name="T64" fmla="*/ 2147483647 w 49"/>
              <a:gd name="T65" fmla="*/ 0 h 1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9"/>
              <a:gd name="T100" fmla="*/ 0 h 12"/>
              <a:gd name="T101" fmla="*/ 49 w 49"/>
              <a:gd name="T102" fmla="*/ 12 h 1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9" h="12">
                <a:moveTo>
                  <a:pt x="12" y="0"/>
                </a:moveTo>
                <a:lnTo>
                  <a:pt x="11" y="0"/>
                </a:lnTo>
                <a:lnTo>
                  <a:pt x="9" y="0"/>
                </a:lnTo>
                <a:lnTo>
                  <a:pt x="8" y="0"/>
                </a:lnTo>
                <a:lnTo>
                  <a:pt x="6" y="0"/>
                </a:lnTo>
                <a:lnTo>
                  <a:pt x="5" y="0"/>
                </a:lnTo>
                <a:lnTo>
                  <a:pt x="5" y="2"/>
                </a:lnTo>
                <a:lnTo>
                  <a:pt x="3" y="2"/>
                </a:lnTo>
                <a:lnTo>
                  <a:pt x="2" y="3"/>
                </a:lnTo>
                <a:lnTo>
                  <a:pt x="2" y="5"/>
                </a:lnTo>
                <a:lnTo>
                  <a:pt x="0" y="5"/>
                </a:lnTo>
                <a:lnTo>
                  <a:pt x="2" y="6"/>
                </a:lnTo>
                <a:lnTo>
                  <a:pt x="0" y="6"/>
                </a:lnTo>
                <a:lnTo>
                  <a:pt x="0" y="7"/>
                </a:lnTo>
                <a:lnTo>
                  <a:pt x="6" y="7"/>
                </a:lnTo>
                <a:lnTo>
                  <a:pt x="12" y="9"/>
                </a:lnTo>
                <a:lnTo>
                  <a:pt x="18" y="10"/>
                </a:lnTo>
                <a:lnTo>
                  <a:pt x="24" y="10"/>
                </a:lnTo>
                <a:lnTo>
                  <a:pt x="30" y="12"/>
                </a:lnTo>
                <a:lnTo>
                  <a:pt x="36" y="12"/>
                </a:lnTo>
                <a:lnTo>
                  <a:pt x="43" y="12"/>
                </a:lnTo>
                <a:lnTo>
                  <a:pt x="49" y="12"/>
                </a:lnTo>
                <a:lnTo>
                  <a:pt x="45" y="9"/>
                </a:lnTo>
                <a:lnTo>
                  <a:pt x="40" y="6"/>
                </a:lnTo>
                <a:lnTo>
                  <a:pt x="36" y="6"/>
                </a:lnTo>
                <a:lnTo>
                  <a:pt x="31" y="5"/>
                </a:lnTo>
                <a:lnTo>
                  <a:pt x="26" y="5"/>
                </a:lnTo>
                <a:lnTo>
                  <a:pt x="21" y="3"/>
                </a:lnTo>
                <a:lnTo>
                  <a:pt x="17" y="3"/>
                </a:lnTo>
                <a:lnTo>
                  <a:pt x="12" y="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70" name="Freeform 121"/>
          <p:cNvSpPr>
            <a:spLocks/>
          </p:cNvSpPr>
          <p:nvPr/>
        </p:nvSpPr>
        <p:spPr bwMode="auto">
          <a:xfrm>
            <a:off x="6735763" y="4048125"/>
            <a:ext cx="68262" cy="19050"/>
          </a:xfrm>
          <a:custGeom>
            <a:avLst/>
            <a:gdLst>
              <a:gd name="T0" fmla="*/ 2147483647 w 49"/>
              <a:gd name="T1" fmla="*/ 0 h 12"/>
              <a:gd name="T2" fmla="*/ 2147483647 w 49"/>
              <a:gd name="T3" fmla="*/ 0 h 12"/>
              <a:gd name="T4" fmla="*/ 2147483647 w 49"/>
              <a:gd name="T5" fmla="*/ 0 h 12"/>
              <a:gd name="T6" fmla="*/ 2147483647 w 49"/>
              <a:gd name="T7" fmla="*/ 0 h 12"/>
              <a:gd name="T8" fmla="*/ 2147483647 w 49"/>
              <a:gd name="T9" fmla="*/ 0 h 12"/>
              <a:gd name="T10" fmla="*/ 2147483647 w 49"/>
              <a:gd name="T11" fmla="*/ 0 h 12"/>
              <a:gd name="T12" fmla="*/ 2147483647 w 49"/>
              <a:gd name="T13" fmla="*/ 2147483647 h 12"/>
              <a:gd name="T14" fmla="*/ 2147483647 w 49"/>
              <a:gd name="T15" fmla="*/ 2147483647 h 12"/>
              <a:gd name="T16" fmla="*/ 2147483647 w 49"/>
              <a:gd name="T17" fmla="*/ 2147483647 h 12"/>
              <a:gd name="T18" fmla="*/ 2147483647 w 49"/>
              <a:gd name="T19" fmla="*/ 2147483647 h 12"/>
              <a:gd name="T20" fmla="*/ 2147483647 w 49"/>
              <a:gd name="T21" fmla="*/ 2147483647 h 12"/>
              <a:gd name="T22" fmla="*/ 2147483647 w 49"/>
              <a:gd name="T23" fmla="*/ 2147483647 h 12"/>
              <a:gd name="T24" fmla="*/ 2147483647 w 49"/>
              <a:gd name="T25" fmla="*/ 2147483647 h 12"/>
              <a:gd name="T26" fmla="*/ 0 w 49"/>
              <a:gd name="T27" fmla="*/ 2147483647 h 12"/>
              <a:gd name="T28" fmla="*/ 2147483647 w 49"/>
              <a:gd name="T29" fmla="*/ 2147483647 h 12"/>
              <a:gd name="T30" fmla="*/ 0 w 49"/>
              <a:gd name="T31" fmla="*/ 2147483647 h 12"/>
              <a:gd name="T32" fmla="*/ 0 w 49"/>
              <a:gd name="T33" fmla="*/ 2147483647 h 12"/>
              <a:gd name="T34" fmla="*/ 2147483647 w 49"/>
              <a:gd name="T35" fmla="*/ 2147483647 h 12"/>
              <a:gd name="T36" fmla="*/ 2147483647 w 49"/>
              <a:gd name="T37" fmla="*/ 2147483647 h 12"/>
              <a:gd name="T38" fmla="*/ 2147483647 w 49"/>
              <a:gd name="T39" fmla="*/ 2147483647 h 12"/>
              <a:gd name="T40" fmla="*/ 2147483647 w 49"/>
              <a:gd name="T41" fmla="*/ 2147483647 h 12"/>
              <a:gd name="T42" fmla="*/ 2147483647 w 49"/>
              <a:gd name="T43" fmla="*/ 2147483647 h 12"/>
              <a:gd name="T44" fmla="*/ 2147483647 w 49"/>
              <a:gd name="T45" fmla="*/ 2147483647 h 12"/>
              <a:gd name="T46" fmla="*/ 2147483647 w 49"/>
              <a:gd name="T47" fmla="*/ 2147483647 h 12"/>
              <a:gd name="T48" fmla="*/ 2147483647 w 49"/>
              <a:gd name="T49" fmla="*/ 2147483647 h 12"/>
              <a:gd name="T50" fmla="*/ 2147483647 w 49"/>
              <a:gd name="T51" fmla="*/ 2147483647 h 12"/>
              <a:gd name="T52" fmla="*/ 2147483647 w 49"/>
              <a:gd name="T53" fmla="*/ 2147483647 h 12"/>
              <a:gd name="T54" fmla="*/ 2147483647 w 49"/>
              <a:gd name="T55" fmla="*/ 2147483647 h 12"/>
              <a:gd name="T56" fmla="*/ 2147483647 w 49"/>
              <a:gd name="T57" fmla="*/ 2147483647 h 12"/>
              <a:gd name="T58" fmla="*/ 2147483647 w 49"/>
              <a:gd name="T59" fmla="*/ 2147483647 h 12"/>
              <a:gd name="T60" fmla="*/ 2147483647 w 49"/>
              <a:gd name="T61" fmla="*/ 2147483647 h 12"/>
              <a:gd name="T62" fmla="*/ 2147483647 w 49"/>
              <a:gd name="T63" fmla="*/ 2147483647 h 12"/>
              <a:gd name="T64" fmla="*/ 2147483647 w 49"/>
              <a:gd name="T65" fmla="*/ 0 h 1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9"/>
              <a:gd name="T100" fmla="*/ 0 h 12"/>
              <a:gd name="T101" fmla="*/ 49 w 49"/>
              <a:gd name="T102" fmla="*/ 12 h 1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9" h="12">
                <a:moveTo>
                  <a:pt x="12" y="0"/>
                </a:moveTo>
                <a:lnTo>
                  <a:pt x="11" y="0"/>
                </a:lnTo>
                <a:lnTo>
                  <a:pt x="9" y="0"/>
                </a:lnTo>
                <a:lnTo>
                  <a:pt x="8" y="0"/>
                </a:lnTo>
                <a:lnTo>
                  <a:pt x="6" y="0"/>
                </a:lnTo>
                <a:lnTo>
                  <a:pt x="5" y="0"/>
                </a:lnTo>
                <a:lnTo>
                  <a:pt x="5" y="2"/>
                </a:lnTo>
                <a:lnTo>
                  <a:pt x="3" y="2"/>
                </a:lnTo>
                <a:lnTo>
                  <a:pt x="2" y="3"/>
                </a:lnTo>
                <a:lnTo>
                  <a:pt x="2" y="5"/>
                </a:lnTo>
                <a:lnTo>
                  <a:pt x="0" y="5"/>
                </a:lnTo>
                <a:lnTo>
                  <a:pt x="2" y="6"/>
                </a:lnTo>
                <a:lnTo>
                  <a:pt x="0" y="6"/>
                </a:lnTo>
                <a:lnTo>
                  <a:pt x="0" y="7"/>
                </a:lnTo>
                <a:lnTo>
                  <a:pt x="6" y="7"/>
                </a:lnTo>
                <a:lnTo>
                  <a:pt x="12" y="9"/>
                </a:lnTo>
                <a:lnTo>
                  <a:pt x="18" y="10"/>
                </a:lnTo>
                <a:lnTo>
                  <a:pt x="24" y="10"/>
                </a:lnTo>
                <a:lnTo>
                  <a:pt x="30" y="12"/>
                </a:lnTo>
                <a:lnTo>
                  <a:pt x="36" y="12"/>
                </a:lnTo>
                <a:lnTo>
                  <a:pt x="43" y="12"/>
                </a:lnTo>
                <a:lnTo>
                  <a:pt x="49" y="12"/>
                </a:lnTo>
                <a:lnTo>
                  <a:pt x="45" y="9"/>
                </a:lnTo>
                <a:lnTo>
                  <a:pt x="40" y="6"/>
                </a:lnTo>
                <a:lnTo>
                  <a:pt x="36" y="6"/>
                </a:lnTo>
                <a:lnTo>
                  <a:pt x="31" y="5"/>
                </a:lnTo>
                <a:lnTo>
                  <a:pt x="26" y="5"/>
                </a:lnTo>
                <a:lnTo>
                  <a:pt x="21" y="3"/>
                </a:lnTo>
                <a:lnTo>
                  <a:pt x="17" y="3"/>
                </a:lnTo>
                <a:lnTo>
                  <a:pt x="12" y="0"/>
                </a:lnTo>
              </a:path>
            </a:pathLst>
          </a:custGeom>
          <a:solidFill>
            <a:srgbClr val="FFFF00"/>
          </a:solidFill>
          <a:ln w="4763">
            <a:solidFill>
              <a:srgbClr val="990000"/>
            </a:solidFill>
            <a:round/>
            <a:headEnd/>
            <a:tailEnd/>
          </a:ln>
        </p:spPr>
        <p:txBody>
          <a:bodyPr/>
          <a:lstStyle/>
          <a:p>
            <a:endParaRPr lang="en-US"/>
          </a:p>
        </p:txBody>
      </p:sp>
      <p:sp>
        <p:nvSpPr>
          <p:cNvPr id="53371" name="Freeform 122"/>
          <p:cNvSpPr>
            <a:spLocks/>
          </p:cNvSpPr>
          <p:nvPr/>
        </p:nvSpPr>
        <p:spPr bwMode="auto">
          <a:xfrm>
            <a:off x="6773863" y="4146550"/>
            <a:ext cx="55562" cy="42863"/>
          </a:xfrm>
          <a:custGeom>
            <a:avLst/>
            <a:gdLst>
              <a:gd name="T0" fmla="*/ 2147483647 w 40"/>
              <a:gd name="T1" fmla="*/ 2147483647 h 27"/>
              <a:gd name="T2" fmla="*/ 2147483647 w 40"/>
              <a:gd name="T3" fmla="*/ 2147483647 h 27"/>
              <a:gd name="T4" fmla="*/ 2147483647 w 40"/>
              <a:gd name="T5" fmla="*/ 2147483647 h 27"/>
              <a:gd name="T6" fmla="*/ 2147483647 w 40"/>
              <a:gd name="T7" fmla="*/ 2147483647 h 27"/>
              <a:gd name="T8" fmla="*/ 2147483647 w 40"/>
              <a:gd name="T9" fmla="*/ 2147483647 h 27"/>
              <a:gd name="T10" fmla="*/ 2147483647 w 40"/>
              <a:gd name="T11" fmla="*/ 2147483647 h 27"/>
              <a:gd name="T12" fmla="*/ 2147483647 w 40"/>
              <a:gd name="T13" fmla="*/ 2147483647 h 27"/>
              <a:gd name="T14" fmla="*/ 2147483647 w 40"/>
              <a:gd name="T15" fmla="*/ 2147483647 h 27"/>
              <a:gd name="T16" fmla="*/ 2147483647 w 40"/>
              <a:gd name="T17" fmla="*/ 2147483647 h 27"/>
              <a:gd name="T18" fmla="*/ 2147483647 w 40"/>
              <a:gd name="T19" fmla="*/ 2147483647 h 27"/>
              <a:gd name="T20" fmla="*/ 0 w 40"/>
              <a:gd name="T21" fmla="*/ 2147483647 h 27"/>
              <a:gd name="T22" fmla="*/ 0 w 40"/>
              <a:gd name="T23" fmla="*/ 2147483647 h 27"/>
              <a:gd name="T24" fmla="*/ 0 w 40"/>
              <a:gd name="T25" fmla="*/ 2147483647 h 27"/>
              <a:gd name="T26" fmla="*/ 0 w 40"/>
              <a:gd name="T27" fmla="*/ 2147483647 h 27"/>
              <a:gd name="T28" fmla="*/ 0 w 40"/>
              <a:gd name="T29" fmla="*/ 2147483647 h 27"/>
              <a:gd name="T30" fmla="*/ 0 w 40"/>
              <a:gd name="T31" fmla="*/ 2147483647 h 27"/>
              <a:gd name="T32" fmla="*/ 2147483647 w 40"/>
              <a:gd name="T33" fmla="*/ 2147483647 h 27"/>
              <a:gd name="T34" fmla="*/ 2147483647 w 40"/>
              <a:gd name="T35" fmla="*/ 2147483647 h 27"/>
              <a:gd name="T36" fmla="*/ 2147483647 w 40"/>
              <a:gd name="T37" fmla="*/ 2147483647 h 27"/>
              <a:gd name="T38" fmla="*/ 2147483647 w 40"/>
              <a:gd name="T39" fmla="*/ 2147483647 h 27"/>
              <a:gd name="T40" fmla="*/ 2147483647 w 40"/>
              <a:gd name="T41" fmla="*/ 2147483647 h 27"/>
              <a:gd name="T42" fmla="*/ 2147483647 w 40"/>
              <a:gd name="T43" fmla="*/ 2147483647 h 27"/>
              <a:gd name="T44" fmla="*/ 2147483647 w 40"/>
              <a:gd name="T45" fmla="*/ 2147483647 h 27"/>
              <a:gd name="T46" fmla="*/ 2147483647 w 40"/>
              <a:gd name="T47" fmla="*/ 2147483647 h 27"/>
              <a:gd name="T48" fmla="*/ 2147483647 w 40"/>
              <a:gd name="T49" fmla="*/ 2147483647 h 27"/>
              <a:gd name="T50" fmla="*/ 2147483647 w 40"/>
              <a:gd name="T51" fmla="*/ 2147483647 h 27"/>
              <a:gd name="T52" fmla="*/ 2147483647 w 40"/>
              <a:gd name="T53" fmla="*/ 2147483647 h 27"/>
              <a:gd name="T54" fmla="*/ 2147483647 w 40"/>
              <a:gd name="T55" fmla="*/ 2147483647 h 27"/>
              <a:gd name="T56" fmla="*/ 2147483647 w 40"/>
              <a:gd name="T57" fmla="*/ 2147483647 h 27"/>
              <a:gd name="T58" fmla="*/ 2147483647 w 40"/>
              <a:gd name="T59" fmla="*/ 2147483647 h 27"/>
              <a:gd name="T60" fmla="*/ 2147483647 w 40"/>
              <a:gd name="T61" fmla="*/ 2147483647 h 27"/>
              <a:gd name="T62" fmla="*/ 2147483647 w 40"/>
              <a:gd name="T63" fmla="*/ 2147483647 h 27"/>
              <a:gd name="T64" fmla="*/ 2147483647 w 40"/>
              <a:gd name="T65" fmla="*/ 2147483647 h 27"/>
              <a:gd name="T66" fmla="*/ 2147483647 w 40"/>
              <a:gd name="T67" fmla="*/ 2147483647 h 27"/>
              <a:gd name="T68" fmla="*/ 2147483647 w 40"/>
              <a:gd name="T69" fmla="*/ 2147483647 h 27"/>
              <a:gd name="T70" fmla="*/ 2147483647 w 40"/>
              <a:gd name="T71" fmla="*/ 2147483647 h 27"/>
              <a:gd name="T72" fmla="*/ 2147483647 w 40"/>
              <a:gd name="T73" fmla="*/ 2147483647 h 27"/>
              <a:gd name="T74" fmla="*/ 2147483647 w 40"/>
              <a:gd name="T75" fmla="*/ 2147483647 h 27"/>
              <a:gd name="T76" fmla="*/ 2147483647 w 40"/>
              <a:gd name="T77" fmla="*/ 2147483647 h 27"/>
              <a:gd name="T78" fmla="*/ 2147483647 w 40"/>
              <a:gd name="T79" fmla="*/ 2147483647 h 27"/>
              <a:gd name="T80" fmla="*/ 2147483647 w 40"/>
              <a:gd name="T81" fmla="*/ 0 h 27"/>
              <a:gd name="T82" fmla="*/ 2147483647 w 40"/>
              <a:gd name="T83" fmla="*/ 2147483647 h 27"/>
              <a:gd name="T84" fmla="*/ 2147483647 w 40"/>
              <a:gd name="T85" fmla="*/ 2147483647 h 27"/>
              <a:gd name="T86" fmla="*/ 2147483647 w 40"/>
              <a:gd name="T87" fmla="*/ 2147483647 h 27"/>
              <a:gd name="T88" fmla="*/ 2147483647 w 40"/>
              <a:gd name="T89" fmla="*/ 2147483647 h 27"/>
              <a:gd name="T90" fmla="*/ 2147483647 w 40"/>
              <a:gd name="T91" fmla="*/ 2147483647 h 27"/>
              <a:gd name="T92" fmla="*/ 2147483647 w 40"/>
              <a:gd name="T93" fmla="*/ 2147483647 h 27"/>
              <a:gd name="T94" fmla="*/ 2147483647 w 40"/>
              <a:gd name="T95" fmla="*/ 2147483647 h 27"/>
              <a:gd name="T96" fmla="*/ 2147483647 w 40"/>
              <a:gd name="T97" fmla="*/ 2147483647 h 27"/>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0"/>
              <a:gd name="T148" fmla="*/ 0 h 27"/>
              <a:gd name="T149" fmla="*/ 40 w 40"/>
              <a:gd name="T150" fmla="*/ 27 h 27"/>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0" h="27">
                <a:moveTo>
                  <a:pt x="19" y="5"/>
                </a:moveTo>
                <a:lnTo>
                  <a:pt x="16" y="5"/>
                </a:lnTo>
                <a:lnTo>
                  <a:pt x="15" y="5"/>
                </a:lnTo>
                <a:lnTo>
                  <a:pt x="12" y="6"/>
                </a:lnTo>
                <a:lnTo>
                  <a:pt x="10" y="6"/>
                </a:lnTo>
                <a:lnTo>
                  <a:pt x="7" y="8"/>
                </a:lnTo>
                <a:lnTo>
                  <a:pt x="6" y="8"/>
                </a:lnTo>
                <a:lnTo>
                  <a:pt x="4" y="9"/>
                </a:lnTo>
                <a:lnTo>
                  <a:pt x="2" y="11"/>
                </a:lnTo>
                <a:lnTo>
                  <a:pt x="2" y="12"/>
                </a:lnTo>
                <a:lnTo>
                  <a:pt x="0" y="12"/>
                </a:lnTo>
                <a:lnTo>
                  <a:pt x="0" y="14"/>
                </a:lnTo>
                <a:lnTo>
                  <a:pt x="0" y="15"/>
                </a:lnTo>
                <a:lnTo>
                  <a:pt x="0" y="17"/>
                </a:lnTo>
                <a:lnTo>
                  <a:pt x="2" y="18"/>
                </a:lnTo>
                <a:lnTo>
                  <a:pt x="4" y="20"/>
                </a:lnTo>
                <a:lnTo>
                  <a:pt x="6" y="21"/>
                </a:lnTo>
                <a:lnTo>
                  <a:pt x="10" y="21"/>
                </a:lnTo>
                <a:lnTo>
                  <a:pt x="13" y="22"/>
                </a:lnTo>
                <a:lnTo>
                  <a:pt x="16" y="22"/>
                </a:lnTo>
                <a:lnTo>
                  <a:pt x="19" y="24"/>
                </a:lnTo>
                <a:lnTo>
                  <a:pt x="22" y="25"/>
                </a:lnTo>
                <a:lnTo>
                  <a:pt x="25" y="27"/>
                </a:lnTo>
                <a:lnTo>
                  <a:pt x="27" y="27"/>
                </a:lnTo>
                <a:lnTo>
                  <a:pt x="28" y="27"/>
                </a:lnTo>
                <a:lnTo>
                  <a:pt x="30" y="27"/>
                </a:lnTo>
                <a:lnTo>
                  <a:pt x="31" y="27"/>
                </a:lnTo>
                <a:lnTo>
                  <a:pt x="31" y="25"/>
                </a:lnTo>
                <a:lnTo>
                  <a:pt x="33" y="25"/>
                </a:lnTo>
                <a:lnTo>
                  <a:pt x="34" y="22"/>
                </a:lnTo>
                <a:lnTo>
                  <a:pt x="36" y="20"/>
                </a:lnTo>
                <a:lnTo>
                  <a:pt x="37" y="17"/>
                </a:lnTo>
                <a:lnTo>
                  <a:pt x="37" y="14"/>
                </a:lnTo>
                <a:lnTo>
                  <a:pt x="37" y="11"/>
                </a:lnTo>
                <a:lnTo>
                  <a:pt x="39" y="6"/>
                </a:lnTo>
                <a:lnTo>
                  <a:pt x="39" y="3"/>
                </a:lnTo>
                <a:lnTo>
                  <a:pt x="40" y="0"/>
                </a:lnTo>
                <a:lnTo>
                  <a:pt x="37" y="2"/>
                </a:lnTo>
                <a:lnTo>
                  <a:pt x="36" y="2"/>
                </a:lnTo>
                <a:lnTo>
                  <a:pt x="33" y="2"/>
                </a:lnTo>
                <a:lnTo>
                  <a:pt x="30" y="2"/>
                </a:lnTo>
                <a:lnTo>
                  <a:pt x="27" y="2"/>
                </a:lnTo>
                <a:lnTo>
                  <a:pt x="24" y="3"/>
                </a:lnTo>
                <a:lnTo>
                  <a:pt x="21" y="3"/>
                </a:lnTo>
                <a:lnTo>
                  <a:pt x="19" y="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72" name="Freeform 123"/>
          <p:cNvSpPr>
            <a:spLocks/>
          </p:cNvSpPr>
          <p:nvPr/>
        </p:nvSpPr>
        <p:spPr bwMode="auto">
          <a:xfrm>
            <a:off x="6773863" y="4146550"/>
            <a:ext cx="55562" cy="42863"/>
          </a:xfrm>
          <a:custGeom>
            <a:avLst/>
            <a:gdLst>
              <a:gd name="T0" fmla="*/ 2147483647 w 40"/>
              <a:gd name="T1" fmla="*/ 2147483647 h 27"/>
              <a:gd name="T2" fmla="*/ 2147483647 w 40"/>
              <a:gd name="T3" fmla="*/ 2147483647 h 27"/>
              <a:gd name="T4" fmla="*/ 2147483647 w 40"/>
              <a:gd name="T5" fmla="*/ 2147483647 h 27"/>
              <a:gd name="T6" fmla="*/ 2147483647 w 40"/>
              <a:gd name="T7" fmla="*/ 2147483647 h 27"/>
              <a:gd name="T8" fmla="*/ 2147483647 w 40"/>
              <a:gd name="T9" fmla="*/ 2147483647 h 27"/>
              <a:gd name="T10" fmla="*/ 2147483647 w 40"/>
              <a:gd name="T11" fmla="*/ 2147483647 h 27"/>
              <a:gd name="T12" fmla="*/ 2147483647 w 40"/>
              <a:gd name="T13" fmla="*/ 2147483647 h 27"/>
              <a:gd name="T14" fmla="*/ 2147483647 w 40"/>
              <a:gd name="T15" fmla="*/ 2147483647 h 27"/>
              <a:gd name="T16" fmla="*/ 2147483647 w 40"/>
              <a:gd name="T17" fmla="*/ 2147483647 h 27"/>
              <a:gd name="T18" fmla="*/ 2147483647 w 40"/>
              <a:gd name="T19" fmla="*/ 2147483647 h 27"/>
              <a:gd name="T20" fmla="*/ 0 w 40"/>
              <a:gd name="T21" fmla="*/ 2147483647 h 27"/>
              <a:gd name="T22" fmla="*/ 0 w 40"/>
              <a:gd name="T23" fmla="*/ 2147483647 h 27"/>
              <a:gd name="T24" fmla="*/ 0 w 40"/>
              <a:gd name="T25" fmla="*/ 2147483647 h 27"/>
              <a:gd name="T26" fmla="*/ 0 w 40"/>
              <a:gd name="T27" fmla="*/ 2147483647 h 27"/>
              <a:gd name="T28" fmla="*/ 0 w 40"/>
              <a:gd name="T29" fmla="*/ 2147483647 h 27"/>
              <a:gd name="T30" fmla="*/ 0 w 40"/>
              <a:gd name="T31" fmla="*/ 2147483647 h 27"/>
              <a:gd name="T32" fmla="*/ 2147483647 w 40"/>
              <a:gd name="T33" fmla="*/ 2147483647 h 27"/>
              <a:gd name="T34" fmla="*/ 2147483647 w 40"/>
              <a:gd name="T35" fmla="*/ 2147483647 h 27"/>
              <a:gd name="T36" fmla="*/ 2147483647 w 40"/>
              <a:gd name="T37" fmla="*/ 2147483647 h 27"/>
              <a:gd name="T38" fmla="*/ 2147483647 w 40"/>
              <a:gd name="T39" fmla="*/ 2147483647 h 27"/>
              <a:gd name="T40" fmla="*/ 2147483647 w 40"/>
              <a:gd name="T41" fmla="*/ 2147483647 h 27"/>
              <a:gd name="T42" fmla="*/ 2147483647 w 40"/>
              <a:gd name="T43" fmla="*/ 2147483647 h 27"/>
              <a:gd name="T44" fmla="*/ 2147483647 w 40"/>
              <a:gd name="T45" fmla="*/ 2147483647 h 27"/>
              <a:gd name="T46" fmla="*/ 2147483647 w 40"/>
              <a:gd name="T47" fmla="*/ 2147483647 h 27"/>
              <a:gd name="T48" fmla="*/ 2147483647 w 40"/>
              <a:gd name="T49" fmla="*/ 2147483647 h 27"/>
              <a:gd name="T50" fmla="*/ 2147483647 w 40"/>
              <a:gd name="T51" fmla="*/ 2147483647 h 27"/>
              <a:gd name="T52" fmla="*/ 2147483647 w 40"/>
              <a:gd name="T53" fmla="*/ 2147483647 h 27"/>
              <a:gd name="T54" fmla="*/ 2147483647 w 40"/>
              <a:gd name="T55" fmla="*/ 2147483647 h 27"/>
              <a:gd name="T56" fmla="*/ 2147483647 w 40"/>
              <a:gd name="T57" fmla="*/ 2147483647 h 27"/>
              <a:gd name="T58" fmla="*/ 2147483647 w 40"/>
              <a:gd name="T59" fmla="*/ 2147483647 h 27"/>
              <a:gd name="T60" fmla="*/ 2147483647 w 40"/>
              <a:gd name="T61" fmla="*/ 2147483647 h 27"/>
              <a:gd name="T62" fmla="*/ 2147483647 w 40"/>
              <a:gd name="T63" fmla="*/ 2147483647 h 27"/>
              <a:gd name="T64" fmla="*/ 2147483647 w 40"/>
              <a:gd name="T65" fmla="*/ 2147483647 h 27"/>
              <a:gd name="T66" fmla="*/ 2147483647 w 40"/>
              <a:gd name="T67" fmla="*/ 2147483647 h 27"/>
              <a:gd name="T68" fmla="*/ 2147483647 w 40"/>
              <a:gd name="T69" fmla="*/ 2147483647 h 27"/>
              <a:gd name="T70" fmla="*/ 2147483647 w 40"/>
              <a:gd name="T71" fmla="*/ 2147483647 h 27"/>
              <a:gd name="T72" fmla="*/ 2147483647 w 40"/>
              <a:gd name="T73" fmla="*/ 2147483647 h 27"/>
              <a:gd name="T74" fmla="*/ 2147483647 w 40"/>
              <a:gd name="T75" fmla="*/ 2147483647 h 27"/>
              <a:gd name="T76" fmla="*/ 2147483647 w 40"/>
              <a:gd name="T77" fmla="*/ 2147483647 h 27"/>
              <a:gd name="T78" fmla="*/ 2147483647 w 40"/>
              <a:gd name="T79" fmla="*/ 2147483647 h 27"/>
              <a:gd name="T80" fmla="*/ 2147483647 w 40"/>
              <a:gd name="T81" fmla="*/ 0 h 27"/>
              <a:gd name="T82" fmla="*/ 2147483647 w 40"/>
              <a:gd name="T83" fmla="*/ 2147483647 h 27"/>
              <a:gd name="T84" fmla="*/ 2147483647 w 40"/>
              <a:gd name="T85" fmla="*/ 2147483647 h 27"/>
              <a:gd name="T86" fmla="*/ 2147483647 w 40"/>
              <a:gd name="T87" fmla="*/ 2147483647 h 27"/>
              <a:gd name="T88" fmla="*/ 2147483647 w 40"/>
              <a:gd name="T89" fmla="*/ 2147483647 h 27"/>
              <a:gd name="T90" fmla="*/ 2147483647 w 40"/>
              <a:gd name="T91" fmla="*/ 2147483647 h 27"/>
              <a:gd name="T92" fmla="*/ 2147483647 w 40"/>
              <a:gd name="T93" fmla="*/ 2147483647 h 27"/>
              <a:gd name="T94" fmla="*/ 2147483647 w 40"/>
              <a:gd name="T95" fmla="*/ 2147483647 h 27"/>
              <a:gd name="T96" fmla="*/ 2147483647 w 40"/>
              <a:gd name="T97" fmla="*/ 2147483647 h 27"/>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0"/>
              <a:gd name="T148" fmla="*/ 0 h 27"/>
              <a:gd name="T149" fmla="*/ 40 w 40"/>
              <a:gd name="T150" fmla="*/ 27 h 27"/>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0" h="27">
                <a:moveTo>
                  <a:pt x="19" y="5"/>
                </a:moveTo>
                <a:lnTo>
                  <a:pt x="16" y="5"/>
                </a:lnTo>
                <a:lnTo>
                  <a:pt x="15" y="5"/>
                </a:lnTo>
                <a:lnTo>
                  <a:pt x="12" y="6"/>
                </a:lnTo>
                <a:lnTo>
                  <a:pt x="10" y="6"/>
                </a:lnTo>
                <a:lnTo>
                  <a:pt x="7" y="8"/>
                </a:lnTo>
                <a:lnTo>
                  <a:pt x="6" y="8"/>
                </a:lnTo>
                <a:lnTo>
                  <a:pt x="4" y="9"/>
                </a:lnTo>
                <a:lnTo>
                  <a:pt x="2" y="11"/>
                </a:lnTo>
                <a:lnTo>
                  <a:pt x="2" y="12"/>
                </a:lnTo>
                <a:lnTo>
                  <a:pt x="0" y="12"/>
                </a:lnTo>
                <a:lnTo>
                  <a:pt x="0" y="14"/>
                </a:lnTo>
                <a:lnTo>
                  <a:pt x="0" y="15"/>
                </a:lnTo>
                <a:lnTo>
                  <a:pt x="0" y="17"/>
                </a:lnTo>
                <a:lnTo>
                  <a:pt x="2" y="18"/>
                </a:lnTo>
                <a:lnTo>
                  <a:pt x="4" y="20"/>
                </a:lnTo>
                <a:lnTo>
                  <a:pt x="6" y="21"/>
                </a:lnTo>
                <a:lnTo>
                  <a:pt x="10" y="21"/>
                </a:lnTo>
                <a:lnTo>
                  <a:pt x="13" y="22"/>
                </a:lnTo>
                <a:lnTo>
                  <a:pt x="16" y="22"/>
                </a:lnTo>
                <a:lnTo>
                  <a:pt x="19" y="24"/>
                </a:lnTo>
                <a:lnTo>
                  <a:pt x="22" y="25"/>
                </a:lnTo>
                <a:lnTo>
                  <a:pt x="25" y="27"/>
                </a:lnTo>
                <a:lnTo>
                  <a:pt x="27" y="27"/>
                </a:lnTo>
                <a:lnTo>
                  <a:pt x="28" y="27"/>
                </a:lnTo>
                <a:lnTo>
                  <a:pt x="30" y="27"/>
                </a:lnTo>
                <a:lnTo>
                  <a:pt x="31" y="27"/>
                </a:lnTo>
                <a:lnTo>
                  <a:pt x="31" y="25"/>
                </a:lnTo>
                <a:lnTo>
                  <a:pt x="33" y="25"/>
                </a:lnTo>
                <a:lnTo>
                  <a:pt x="34" y="22"/>
                </a:lnTo>
                <a:lnTo>
                  <a:pt x="36" y="20"/>
                </a:lnTo>
                <a:lnTo>
                  <a:pt x="37" y="17"/>
                </a:lnTo>
                <a:lnTo>
                  <a:pt x="37" y="14"/>
                </a:lnTo>
                <a:lnTo>
                  <a:pt x="37" y="11"/>
                </a:lnTo>
                <a:lnTo>
                  <a:pt x="39" y="6"/>
                </a:lnTo>
                <a:lnTo>
                  <a:pt x="39" y="3"/>
                </a:lnTo>
                <a:lnTo>
                  <a:pt x="40" y="0"/>
                </a:lnTo>
                <a:lnTo>
                  <a:pt x="37" y="2"/>
                </a:lnTo>
                <a:lnTo>
                  <a:pt x="36" y="2"/>
                </a:lnTo>
                <a:lnTo>
                  <a:pt x="33" y="2"/>
                </a:lnTo>
                <a:lnTo>
                  <a:pt x="30" y="2"/>
                </a:lnTo>
                <a:lnTo>
                  <a:pt x="27" y="2"/>
                </a:lnTo>
                <a:lnTo>
                  <a:pt x="24" y="3"/>
                </a:lnTo>
                <a:lnTo>
                  <a:pt x="21" y="3"/>
                </a:lnTo>
                <a:lnTo>
                  <a:pt x="19" y="5"/>
                </a:lnTo>
              </a:path>
            </a:pathLst>
          </a:custGeom>
          <a:solidFill>
            <a:srgbClr val="FFFF00"/>
          </a:solidFill>
          <a:ln w="4763">
            <a:solidFill>
              <a:srgbClr val="990000"/>
            </a:solidFill>
            <a:round/>
            <a:headEnd/>
            <a:tailEnd/>
          </a:ln>
        </p:spPr>
        <p:txBody>
          <a:bodyPr/>
          <a:lstStyle/>
          <a:p>
            <a:endParaRPr lang="en-US"/>
          </a:p>
        </p:txBody>
      </p:sp>
      <p:sp>
        <p:nvSpPr>
          <p:cNvPr id="53373" name="Freeform 124"/>
          <p:cNvSpPr>
            <a:spLocks/>
          </p:cNvSpPr>
          <p:nvPr/>
        </p:nvSpPr>
        <p:spPr bwMode="auto">
          <a:xfrm>
            <a:off x="6838950" y="4156075"/>
            <a:ext cx="73025" cy="57150"/>
          </a:xfrm>
          <a:custGeom>
            <a:avLst/>
            <a:gdLst>
              <a:gd name="T0" fmla="*/ 2147483647 w 52"/>
              <a:gd name="T1" fmla="*/ 2147483647 h 36"/>
              <a:gd name="T2" fmla="*/ 2147483647 w 52"/>
              <a:gd name="T3" fmla="*/ 2147483647 h 36"/>
              <a:gd name="T4" fmla="*/ 2147483647 w 52"/>
              <a:gd name="T5" fmla="*/ 2147483647 h 36"/>
              <a:gd name="T6" fmla="*/ 2147483647 w 52"/>
              <a:gd name="T7" fmla="*/ 2147483647 h 36"/>
              <a:gd name="T8" fmla="*/ 2147483647 w 52"/>
              <a:gd name="T9" fmla="*/ 2147483647 h 36"/>
              <a:gd name="T10" fmla="*/ 0 w 52"/>
              <a:gd name="T11" fmla="*/ 2147483647 h 36"/>
              <a:gd name="T12" fmla="*/ 0 w 52"/>
              <a:gd name="T13" fmla="*/ 2147483647 h 36"/>
              <a:gd name="T14" fmla="*/ 0 w 52"/>
              <a:gd name="T15" fmla="*/ 2147483647 h 36"/>
              <a:gd name="T16" fmla="*/ 0 w 52"/>
              <a:gd name="T17" fmla="*/ 2147483647 h 36"/>
              <a:gd name="T18" fmla="*/ 2147483647 w 52"/>
              <a:gd name="T19" fmla="*/ 2147483647 h 36"/>
              <a:gd name="T20" fmla="*/ 2147483647 w 52"/>
              <a:gd name="T21" fmla="*/ 2147483647 h 36"/>
              <a:gd name="T22" fmla="*/ 2147483647 w 52"/>
              <a:gd name="T23" fmla="*/ 2147483647 h 36"/>
              <a:gd name="T24" fmla="*/ 2147483647 w 52"/>
              <a:gd name="T25" fmla="*/ 2147483647 h 36"/>
              <a:gd name="T26" fmla="*/ 2147483647 w 52"/>
              <a:gd name="T27" fmla="*/ 2147483647 h 36"/>
              <a:gd name="T28" fmla="*/ 2147483647 w 52"/>
              <a:gd name="T29" fmla="*/ 2147483647 h 36"/>
              <a:gd name="T30" fmla="*/ 2147483647 w 52"/>
              <a:gd name="T31" fmla="*/ 2147483647 h 36"/>
              <a:gd name="T32" fmla="*/ 2147483647 w 52"/>
              <a:gd name="T33" fmla="*/ 2147483647 h 36"/>
              <a:gd name="T34" fmla="*/ 2147483647 w 52"/>
              <a:gd name="T35" fmla="*/ 2147483647 h 36"/>
              <a:gd name="T36" fmla="*/ 2147483647 w 52"/>
              <a:gd name="T37" fmla="*/ 2147483647 h 36"/>
              <a:gd name="T38" fmla="*/ 2147483647 w 52"/>
              <a:gd name="T39" fmla="*/ 2147483647 h 36"/>
              <a:gd name="T40" fmla="*/ 2147483647 w 52"/>
              <a:gd name="T41" fmla="*/ 2147483647 h 36"/>
              <a:gd name="T42" fmla="*/ 2147483647 w 52"/>
              <a:gd name="T43" fmla="*/ 2147483647 h 36"/>
              <a:gd name="T44" fmla="*/ 2147483647 w 52"/>
              <a:gd name="T45" fmla="*/ 2147483647 h 36"/>
              <a:gd name="T46" fmla="*/ 2147483647 w 52"/>
              <a:gd name="T47" fmla="*/ 2147483647 h 36"/>
              <a:gd name="T48" fmla="*/ 2147483647 w 52"/>
              <a:gd name="T49" fmla="*/ 2147483647 h 36"/>
              <a:gd name="T50" fmla="*/ 2147483647 w 52"/>
              <a:gd name="T51" fmla="*/ 2147483647 h 36"/>
              <a:gd name="T52" fmla="*/ 2147483647 w 52"/>
              <a:gd name="T53" fmla="*/ 2147483647 h 36"/>
              <a:gd name="T54" fmla="*/ 2147483647 w 52"/>
              <a:gd name="T55" fmla="*/ 2147483647 h 36"/>
              <a:gd name="T56" fmla="*/ 2147483647 w 52"/>
              <a:gd name="T57" fmla="*/ 2147483647 h 36"/>
              <a:gd name="T58" fmla="*/ 2147483647 w 52"/>
              <a:gd name="T59" fmla="*/ 2147483647 h 36"/>
              <a:gd name="T60" fmla="*/ 2147483647 w 52"/>
              <a:gd name="T61" fmla="*/ 2147483647 h 36"/>
              <a:gd name="T62" fmla="*/ 2147483647 w 52"/>
              <a:gd name="T63" fmla="*/ 2147483647 h 36"/>
              <a:gd name="T64" fmla="*/ 2147483647 w 52"/>
              <a:gd name="T65" fmla="*/ 2147483647 h 36"/>
              <a:gd name="T66" fmla="*/ 2147483647 w 52"/>
              <a:gd name="T67" fmla="*/ 2147483647 h 36"/>
              <a:gd name="T68" fmla="*/ 2147483647 w 52"/>
              <a:gd name="T69" fmla="*/ 2147483647 h 36"/>
              <a:gd name="T70" fmla="*/ 2147483647 w 52"/>
              <a:gd name="T71" fmla="*/ 2147483647 h 36"/>
              <a:gd name="T72" fmla="*/ 2147483647 w 52"/>
              <a:gd name="T73" fmla="*/ 0 h 36"/>
              <a:gd name="T74" fmla="*/ 2147483647 w 52"/>
              <a:gd name="T75" fmla="*/ 0 h 36"/>
              <a:gd name="T76" fmla="*/ 2147483647 w 52"/>
              <a:gd name="T77" fmla="*/ 0 h 36"/>
              <a:gd name="T78" fmla="*/ 2147483647 w 52"/>
              <a:gd name="T79" fmla="*/ 2147483647 h 36"/>
              <a:gd name="T80" fmla="*/ 2147483647 w 52"/>
              <a:gd name="T81" fmla="*/ 2147483647 h 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2"/>
              <a:gd name="T124" fmla="*/ 0 h 36"/>
              <a:gd name="T125" fmla="*/ 52 w 52"/>
              <a:gd name="T126" fmla="*/ 36 h 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2" h="36">
                <a:moveTo>
                  <a:pt x="9" y="3"/>
                </a:moveTo>
                <a:lnTo>
                  <a:pt x="7" y="5"/>
                </a:lnTo>
                <a:lnTo>
                  <a:pt x="4" y="6"/>
                </a:lnTo>
                <a:lnTo>
                  <a:pt x="3" y="8"/>
                </a:lnTo>
                <a:lnTo>
                  <a:pt x="1" y="9"/>
                </a:lnTo>
                <a:lnTo>
                  <a:pt x="0" y="12"/>
                </a:lnTo>
                <a:lnTo>
                  <a:pt x="0" y="14"/>
                </a:lnTo>
                <a:lnTo>
                  <a:pt x="0" y="15"/>
                </a:lnTo>
                <a:lnTo>
                  <a:pt x="0" y="16"/>
                </a:lnTo>
                <a:lnTo>
                  <a:pt x="3" y="21"/>
                </a:lnTo>
                <a:lnTo>
                  <a:pt x="7" y="25"/>
                </a:lnTo>
                <a:lnTo>
                  <a:pt x="10" y="28"/>
                </a:lnTo>
                <a:lnTo>
                  <a:pt x="15" y="31"/>
                </a:lnTo>
                <a:lnTo>
                  <a:pt x="18" y="34"/>
                </a:lnTo>
                <a:lnTo>
                  <a:pt x="22" y="36"/>
                </a:lnTo>
                <a:lnTo>
                  <a:pt x="27" y="36"/>
                </a:lnTo>
                <a:lnTo>
                  <a:pt x="32" y="36"/>
                </a:lnTo>
                <a:lnTo>
                  <a:pt x="35" y="34"/>
                </a:lnTo>
                <a:lnTo>
                  <a:pt x="38" y="33"/>
                </a:lnTo>
                <a:lnTo>
                  <a:pt x="41" y="31"/>
                </a:lnTo>
                <a:lnTo>
                  <a:pt x="43" y="28"/>
                </a:lnTo>
                <a:lnTo>
                  <a:pt x="46" y="25"/>
                </a:lnTo>
                <a:lnTo>
                  <a:pt x="47" y="22"/>
                </a:lnTo>
                <a:lnTo>
                  <a:pt x="50" y="19"/>
                </a:lnTo>
                <a:lnTo>
                  <a:pt x="52" y="16"/>
                </a:lnTo>
                <a:lnTo>
                  <a:pt x="52" y="14"/>
                </a:lnTo>
                <a:lnTo>
                  <a:pt x="52" y="11"/>
                </a:lnTo>
                <a:lnTo>
                  <a:pt x="50" y="9"/>
                </a:lnTo>
                <a:lnTo>
                  <a:pt x="49" y="8"/>
                </a:lnTo>
                <a:lnTo>
                  <a:pt x="46" y="6"/>
                </a:lnTo>
                <a:lnTo>
                  <a:pt x="44" y="5"/>
                </a:lnTo>
                <a:lnTo>
                  <a:pt x="41" y="3"/>
                </a:lnTo>
                <a:lnTo>
                  <a:pt x="40" y="3"/>
                </a:lnTo>
                <a:lnTo>
                  <a:pt x="35" y="3"/>
                </a:lnTo>
                <a:lnTo>
                  <a:pt x="32" y="2"/>
                </a:lnTo>
                <a:lnTo>
                  <a:pt x="28" y="2"/>
                </a:lnTo>
                <a:lnTo>
                  <a:pt x="25" y="0"/>
                </a:lnTo>
                <a:lnTo>
                  <a:pt x="21" y="0"/>
                </a:lnTo>
                <a:lnTo>
                  <a:pt x="16" y="0"/>
                </a:lnTo>
                <a:lnTo>
                  <a:pt x="13" y="2"/>
                </a:lnTo>
                <a:lnTo>
                  <a:pt x="9" y="3"/>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74" name="Freeform 125"/>
          <p:cNvSpPr>
            <a:spLocks/>
          </p:cNvSpPr>
          <p:nvPr/>
        </p:nvSpPr>
        <p:spPr bwMode="auto">
          <a:xfrm>
            <a:off x="6838950" y="4156075"/>
            <a:ext cx="73025" cy="57150"/>
          </a:xfrm>
          <a:custGeom>
            <a:avLst/>
            <a:gdLst>
              <a:gd name="T0" fmla="*/ 2147483647 w 52"/>
              <a:gd name="T1" fmla="*/ 2147483647 h 36"/>
              <a:gd name="T2" fmla="*/ 2147483647 w 52"/>
              <a:gd name="T3" fmla="*/ 2147483647 h 36"/>
              <a:gd name="T4" fmla="*/ 2147483647 w 52"/>
              <a:gd name="T5" fmla="*/ 2147483647 h 36"/>
              <a:gd name="T6" fmla="*/ 2147483647 w 52"/>
              <a:gd name="T7" fmla="*/ 2147483647 h 36"/>
              <a:gd name="T8" fmla="*/ 2147483647 w 52"/>
              <a:gd name="T9" fmla="*/ 2147483647 h 36"/>
              <a:gd name="T10" fmla="*/ 0 w 52"/>
              <a:gd name="T11" fmla="*/ 2147483647 h 36"/>
              <a:gd name="T12" fmla="*/ 0 w 52"/>
              <a:gd name="T13" fmla="*/ 2147483647 h 36"/>
              <a:gd name="T14" fmla="*/ 0 w 52"/>
              <a:gd name="T15" fmla="*/ 2147483647 h 36"/>
              <a:gd name="T16" fmla="*/ 0 w 52"/>
              <a:gd name="T17" fmla="*/ 2147483647 h 36"/>
              <a:gd name="T18" fmla="*/ 2147483647 w 52"/>
              <a:gd name="T19" fmla="*/ 2147483647 h 36"/>
              <a:gd name="T20" fmla="*/ 2147483647 w 52"/>
              <a:gd name="T21" fmla="*/ 2147483647 h 36"/>
              <a:gd name="T22" fmla="*/ 2147483647 w 52"/>
              <a:gd name="T23" fmla="*/ 2147483647 h 36"/>
              <a:gd name="T24" fmla="*/ 2147483647 w 52"/>
              <a:gd name="T25" fmla="*/ 2147483647 h 36"/>
              <a:gd name="T26" fmla="*/ 2147483647 w 52"/>
              <a:gd name="T27" fmla="*/ 2147483647 h 36"/>
              <a:gd name="T28" fmla="*/ 2147483647 w 52"/>
              <a:gd name="T29" fmla="*/ 2147483647 h 36"/>
              <a:gd name="T30" fmla="*/ 2147483647 w 52"/>
              <a:gd name="T31" fmla="*/ 2147483647 h 36"/>
              <a:gd name="T32" fmla="*/ 2147483647 w 52"/>
              <a:gd name="T33" fmla="*/ 2147483647 h 36"/>
              <a:gd name="T34" fmla="*/ 2147483647 w 52"/>
              <a:gd name="T35" fmla="*/ 2147483647 h 36"/>
              <a:gd name="T36" fmla="*/ 2147483647 w 52"/>
              <a:gd name="T37" fmla="*/ 2147483647 h 36"/>
              <a:gd name="T38" fmla="*/ 2147483647 w 52"/>
              <a:gd name="T39" fmla="*/ 2147483647 h 36"/>
              <a:gd name="T40" fmla="*/ 2147483647 w 52"/>
              <a:gd name="T41" fmla="*/ 2147483647 h 36"/>
              <a:gd name="T42" fmla="*/ 2147483647 w 52"/>
              <a:gd name="T43" fmla="*/ 2147483647 h 36"/>
              <a:gd name="T44" fmla="*/ 2147483647 w 52"/>
              <a:gd name="T45" fmla="*/ 2147483647 h 36"/>
              <a:gd name="T46" fmla="*/ 2147483647 w 52"/>
              <a:gd name="T47" fmla="*/ 2147483647 h 36"/>
              <a:gd name="T48" fmla="*/ 2147483647 w 52"/>
              <a:gd name="T49" fmla="*/ 2147483647 h 36"/>
              <a:gd name="T50" fmla="*/ 2147483647 w 52"/>
              <a:gd name="T51" fmla="*/ 2147483647 h 36"/>
              <a:gd name="T52" fmla="*/ 2147483647 w 52"/>
              <a:gd name="T53" fmla="*/ 2147483647 h 36"/>
              <a:gd name="T54" fmla="*/ 2147483647 w 52"/>
              <a:gd name="T55" fmla="*/ 2147483647 h 36"/>
              <a:gd name="T56" fmla="*/ 2147483647 w 52"/>
              <a:gd name="T57" fmla="*/ 2147483647 h 36"/>
              <a:gd name="T58" fmla="*/ 2147483647 w 52"/>
              <a:gd name="T59" fmla="*/ 2147483647 h 36"/>
              <a:gd name="T60" fmla="*/ 2147483647 w 52"/>
              <a:gd name="T61" fmla="*/ 2147483647 h 36"/>
              <a:gd name="T62" fmla="*/ 2147483647 w 52"/>
              <a:gd name="T63" fmla="*/ 2147483647 h 36"/>
              <a:gd name="T64" fmla="*/ 2147483647 w 52"/>
              <a:gd name="T65" fmla="*/ 2147483647 h 36"/>
              <a:gd name="T66" fmla="*/ 2147483647 w 52"/>
              <a:gd name="T67" fmla="*/ 2147483647 h 36"/>
              <a:gd name="T68" fmla="*/ 2147483647 w 52"/>
              <a:gd name="T69" fmla="*/ 2147483647 h 36"/>
              <a:gd name="T70" fmla="*/ 2147483647 w 52"/>
              <a:gd name="T71" fmla="*/ 2147483647 h 36"/>
              <a:gd name="T72" fmla="*/ 2147483647 w 52"/>
              <a:gd name="T73" fmla="*/ 0 h 36"/>
              <a:gd name="T74" fmla="*/ 2147483647 w 52"/>
              <a:gd name="T75" fmla="*/ 0 h 36"/>
              <a:gd name="T76" fmla="*/ 2147483647 w 52"/>
              <a:gd name="T77" fmla="*/ 0 h 36"/>
              <a:gd name="T78" fmla="*/ 2147483647 w 52"/>
              <a:gd name="T79" fmla="*/ 2147483647 h 36"/>
              <a:gd name="T80" fmla="*/ 2147483647 w 52"/>
              <a:gd name="T81" fmla="*/ 2147483647 h 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2"/>
              <a:gd name="T124" fmla="*/ 0 h 36"/>
              <a:gd name="T125" fmla="*/ 52 w 52"/>
              <a:gd name="T126" fmla="*/ 36 h 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2" h="36">
                <a:moveTo>
                  <a:pt x="9" y="3"/>
                </a:moveTo>
                <a:lnTo>
                  <a:pt x="7" y="5"/>
                </a:lnTo>
                <a:lnTo>
                  <a:pt x="4" y="6"/>
                </a:lnTo>
                <a:lnTo>
                  <a:pt x="3" y="8"/>
                </a:lnTo>
                <a:lnTo>
                  <a:pt x="1" y="9"/>
                </a:lnTo>
                <a:lnTo>
                  <a:pt x="0" y="12"/>
                </a:lnTo>
                <a:lnTo>
                  <a:pt x="0" y="14"/>
                </a:lnTo>
                <a:lnTo>
                  <a:pt x="0" y="15"/>
                </a:lnTo>
                <a:lnTo>
                  <a:pt x="0" y="16"/>
                </a:lnTo>
                <a:lnTo>
                  <a:pt x="3" y="21"/>
                </a:lnTo>
                <a:lnTo>
                  <a:pt x="7" y="25"/>
                </a:lnTo>
                <a:lnTo>
                  <a:pt x="10" y="28"/>
                </a:lnTo>
                <a:lnTo>
                  <a:pt x="15" y="31"/>
                </a:lnTo>
                <a:lnTo>
                  <a:pt x="18" y="34"/>
                </a:lnTo>
                <a:lnTo>
                  <a:pt x="22" y="36"/>
                </a:lnTo>
                <a:lnTo>
                  <a:pt x="27" y="36"/>
                </a:lnTo>
                <a:lnTo>
                  <a:pt x="32" y="36"/>
                </a:lnTo>
                <a:lnTo>
                  <a:pt x="35" y="34"/>
                </a:lnTo>
                <a:lnTo>
                  <a:pt x="38" y="33"/>
                </a:lnTo>
                <a:lnTo>
                  <a:pt x="41" y="31"/>
                </a:lnTo>
                <a:lnTo>
                  <a:pt x="43" y="28"/>
                </a:lnTo>
                <a:lnTo>
                  <a:pt x="46" y="25"/>
                </a:lnTo>
                <a:lnTo>
                  <a:pt x="47" y="22"/>
                </a:lnTo>
                <a:lnTo>
                  <a:pt x="50" y="19"/>
                </a:lnTo>
                <a:lnTo>
                  <a:pt x="52" y="16"/>
                </a:lnTo>
                <a:lnTo>
                  <a:pt x="52" y="14"/>
                </a:lnTo>
                <a:lnTo>
                  <a:pt x="52" y="11"/>
                </a:lnTo>
                <a:lnTo>
                  <a:pt x="50" y="9"/>
                </a:lnTo>
                <a:lnTo>
                  <a:pt x="49" y="8"/>
                </a:lnTo>
                <a:lnTo>
                  <a:pt x="46" y="6"/>
                </a:lnTo>
                <a:lnTo>
                  <a:pt x="44" y="5"/>
                </a:lnTo>
                <a:lnTo>
                  <a:pt x="41" y="3"/>
                </a:lnTo>
                <a:lnTo>
                  <a:pt x="40" y="3"/>
                </a:lnTo>
                <a:lnTo>
                  <a:pt x="35" y="3"/>
                </a:lnTo>
                <a:lnTo>
                  <a:pt x="32" y="2"/>
                </a:lnTo>
                <a:lnTo>
                  <a:pt x="28" y="2"/>
                </a:lnTo>
                <a:lnTo>
                  <a:pt x="25" y="0"/>
                </a:lnTo>
                <a:lnTo>
                  <a:pt x="21" y="0"/>
                </a:lnTo>
                <a:lnTo>
                  <a:pt x="16" y="0"/>
                </a:lnTo>
                <a:lnTo>
                  <a:pt x="13" y="2"/>
                </a:lnTo>
                <a:lnTo>
                  <a:pt x="9" y="3"/>
                </a:lnTo>
              </a:path>
            </a:pathLst>
          </a:custGeom>
          <a:solidFill>
            <a:srgbClr val="FFFF00"/>
          </a:solidFill>
          <a:ln w="4763">
            <a:solidFill>
              <a:srgbClr val="990000"/>
            </a:solidFill>
            <a:round/>
            <a:headEnd/>
            <a:tailEnd/>
          </a:ln>
        </p:spPr>
        <p:txBody>
          <a:bodyPr/>
          <a:lstStyle/>
          <a:p>
            <a:endParaRPr lang="en-US"/>
          </a:p>
        </p:txBody>
      </p:sp>
      <p:sp>
        <p:nvSpPr>
          <p:cNvPr id="53375" name="Freeform 126"/>
          <p:cNvSpPr>
            <a:spLocks/>
          </p:cNvSpPr>
          <p:nvPr/>
        </p:nvSpPr>
        <p:spPr bwMode="auto">
          <a:xfrm>
            <a:off x="6834188" y="4105275"/>
            <a:ext cx="52387" cy="36513"/>
          </a:xfrm>
          <a:custGeom>
            <a:avLst/>
            <a:gdLst>
              <a:gd name="T0" fmla="*/ 2147483647 w 37"/>
              <a:gd name="T1" fmla="*/ 0 h 23"/>
              <a:gd name="T2" fmla="*/ 2147483647 w 37"/>
              <a:gd name="T3" fmla="*/ 2147483647 h 23"/>
              <a:gd name="T4" fmla="*/ 2147483647 w 37"/>
              <a:gd name="T5" fmla="*/ 2147483647 h 23"/>
              <a:gd name="T6" fmla="*/ 2147483647 w 37"/>
              <a:gd name="T7" fmla="*/ 2147483647 h 23"/>
              <a:gd name="T8" fmla="*/ 2147483647 w 37"/>
              <a:gd name="T9" fmla="*/ 2147483647 h 23"/>
              <a:gd name="T10" fmla="*/ 0 w 37"/>
              <a:gd name="T11" fmla="*/ 2147483647 h 23"/>
              <a:gd name="T12" fmla="*/ 0 w 37"/>
              <a:gd name="T13" fmla="*/ 2147483647 h 23"/>
              <a:gd name="T14" fmla="*/ 0 w 37"/>
              <a:gd name="T15" fmla="*/ 2147483647 h 23"/>
              <a:gd name="T16" fmla="*/ 0 w 37"/>
              <a:gd name="T17" fmla="*/ 2147483647 h 23"/>
              <a:gd name="T18" fmla="*/ 2147483647 w 37"/>
              <a:gd name="T19" fmla="*/ 2147483647 h 23"/>
              <a:gd name="T20" fmla="*/ 2147483647 w 37"/>
              <a:gd name="T21" fmla="*/ 2147483647 h 23"/>
              <a:gd name="T22" fmla="*/ 2147483647 w 37"/>
              <a:gd name="T23" fmla="*/ 2147483647 h 23"/>
              <a:gd name="T24" fmla="*/ 2147483647 w 37"/>
              <a:gd name="T25" fmla="*/ 2147483647 h 23"/>
              <a:gd name="T26" fmla="*/ 2147483647 w 37"/>
              <a:gd name="T27" fmla="*/ 2147483647 h 23"/>
              <a:gd name="T28" fmla="*/ 2147483647 w 37"/>
              <a:gd name="T29" fmla="*/ 2147483647 h 23"/>
              <a:gd name="T30" fmla="*/ 2147483647 w 37"/>
              <a:gd name="T31" fmla="*/ 2147483647 h 23"/>
              <a:gd name="T32" fmla="*/ 2147483647 w 37"/>
              <a:gd name="T33" fmla="*/ 2147483647 h 23"/>
              <a:gd name="T34" fmla="*/ 2147483647 w 37"/>
              <a:gd name="T35" fmla="*/ 2147483647 h 23"/>
              <a:gd name="T36" fmla="*/ 2147483647 w 37"/>
              <a:gd name="T37" fmla="*/ 2147483647 h 23"/>
              <a:gd name="T38" fmla="*/ 2147483647 w 37"/>
              <a:gd name="T39" fmla="*/ 2147483647 h 23"/>
              <a:gd name="T40" fmla="*/ 2147483647 w 37"/>
              <a:gd name="T41" fmla="*/ 2147483647 h 23"/>
              <a:gd name="T42" fmla="*/ 2147483647 w 37"/>
              <a:gd name="T43" fmla="*/ 2147483647 h 23"/>
              <a:gd name="T44" fmla="*/ 2147483647 w 37"/>
              <a:gd name="T45" fmla="*/ 2147483647 h 23"/>
              <a:gd name="T46" fmla="*/ 2147483647 w 37"/>
              <a:gd name="T47" fmla="*/ 2147483647 h 23"/>
              <a:gd name="T48" fmla="*/ 2147483647 w 37"/>
              <a:gd name="T49" fmla="*/ 2147483647 h 23"/>
              <a:gd name="T50" fmla="*/ 2147483647 w 37"/>
              <a:gd name="T51" fmla="*/ 2147483647 h 23"/>
              <a:gd name="T52" fmla="*/ 2147483647 w 37"/>
              <a:gd name="T53" fmla="*/ 2147483647 h 23"/>
              <a:gd name="T54" fmla="*/ 2147483647 w 37"/>
              <a:gd name="T55" fmla="*/ 2147483647 h 23"/>
              <a:gd name="T56" fmla="*/ 2147483647 w 37"/>
              <a:gd name="T57" fmla="*/ 2147483647 h 23"/>
              <a:gd name="T58" fmla="*/ 2147483647 w 37"/>
              <a:gd name="T59" fmla="*/ 2147483647 h 23"/>
              <a:gd name="T60" fmla="*/ 2147483647 w 37"/>
              <a:gd name="T61" fmla="*/ 2147483647 h 23"/>
              <a:gd name="T62" fmla="*/ 2147483647 w 37"/>
              <a:gd name="T63" fmla="*/ 2147483647 h 23"/>
              <a:gd name="T64" fmla="*/ 2147483647 w 37"/>
              <a:gd name="T65" fmla="*/ 2147483647 h 23"/>
              <a:gd name="T66" fmla="*/ 2147483647 w 37"/>
              <a:gd name="T67" fmla="*/ 2147483647 h 23"/>
              <a:gd name="T68" fmla="*/ 2147483647 w 37"/>
              <a:gd name="T69" fmla="*/ 2147483647 h 23"/>
              <a:gd name="T70" fmla="*/ 2147483647 w 37"/>
              <a:gd name="T71" fmla="*/ 2147483647 h 23"/>
              <a:gd name="T72" fmla="*/ 2147483647 w 37"/>
              <a:gd name="T73" fmla="*/ 2147483647 h 23"/>
              <a:gd name="T74" fmla="*/ 2147483647 w 37"/>
              <a:gd name="T75" fmla="*/ 2147483647 h 23"/>
              <a:gd name="T76" fmla="*/ 2147483647 w 37"/>
              <a:gd name="T77" fmla="*/ 2147483647 h 23"/>
              <a:gd name="T78" fmla="*/ 2147483647 w 37"/>
              <a:gd name="T79" fmla="*/ 2147483647 h 23"/>
              <a:gd name="T80" fmla="*/ 2147483647 w 37"/>
              <a:gd name="T81" fmla="*/ 2147483647 h 23"/>
              <a:gd name="T82" fmla="*/ 2147483647 w 37"/>
              <a:gd name="T83" fmla="*/ 0 h 23"/>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37"/>
              <a:gd name="T127" fmla="*/ 0 h 23"/>
              <a:gd name="T128" fmla="*/ 37 w 37"/>
              <a:gd name="T129" fmla="*/ 23 h 23"/>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37" h="23">
                <a:moveTo>
                  <a:pt x="10" y="0"/>
                </a:moveTo>
                <a:lnTo>
                  <a:pt x="7" y="1"/>
                </a:lnTo>
                <a:lnTo>
                  <a:pt x="4" y="3"/>
                </a:lnTo>
                <a:lnTo>
                  <a:pt x="3" y="4"/>
                </a:lnTo>
                <a:lnTo>
                  <a:pt x="1" y="7"/>
                </a:lnTo>
                <a:lnTo>
                  <a:pt x="0" y="10"/>
                </a:lnTo>
                <a:lnTo>
                  <a:pt x="0" y="13"/>
                </a:lnTo>
                <a:lnTo>
                  <a:pt x="0" y="16"/>
                </a:lnTo>
                <a:lnTo>
                  <a:pt x="0" y="19"/>
                </a:lnTo>
                <a:lnTo>
                  <a:pt x="1" y="20"/>
                </a:lnTo>
                <a:lnTo>
                  <a:pt x="3" y="20"/>
                </a:lnTo>
                <a:lnTo>
                  <a:pt x="3" y="22"/>
                </a:lnTo>
                <a:lnTo>
                  <a:pt x="4" y="22"/>
                </a:lnTo>
                <a:lnTo>
                  <a:pt x="7" y="22"/>
                </a:lnTo>
                <a:lnTo>
                  <a:pt x="9" y="23"/>
                </a:lnTo>
                <a:lnTo>
                  <a:pt x="10" y="23"/>
                </a:lnTo>
                <a:lnTo>
                  <a:pt x="12" y="23"/>
                </a:lnTo>
                <a:lnTo>
                  <a:pt x="13" y="23"/>
                </a:lnTo>
                <a:lnTo>
                  <a:pt x="13" y="22"/>
                </a:lnTo>
                <a:lnTo>
                  <a:pt x="15" y="22"/>
                </a:lnTo>
                <a:lnTo>
                  <a:pt x="16" y="22"/>
                </a:lnTo>
                <a:lnTo>
                  <a:pt x="16" y="20"/>
                </a:lnTo>
                <a:lnTo>
                  <a:pt x="18" y="20"/>
                </a:lnTo>
                <a:lnTo>
                  <a:pt x="19" y="19"/>
                </a:lnTo>
                <a:lnTo>
                  <a:pt x="22" y="19"/>
                </a:lnTo>
                <a:lnTo>
                  <a:pt x="25" y="19"/>
                </a:lnTo>
                <a:lnTo>
                  <a:pt x="28" y="19"/>
                </a:lnTo>
                <a:lnTo>
                  <a:pt x="32" y="19"/>
                </a:lnTo>
                <a:lnTo>
                  <a:pt x="34" y="17"/>
                </a:lnTo>
                <a:lnTo>
                  <a:pt x="37" y="16"/>
                </a:lnTo>
                <a:lnTo>
                  <a:pt x="37" y="13"/>
                </a:lnTo>
                <a:lnTo>
                  <a:pt x="37" y="8"/>
                </a:lnTo>
                <a:lnTo>
                  <a:pt x="35" y="6"/>
                </a:lnTo>
                <a:lnTo>
                  <a:pt x="34" y="4"/>
                </a:lnTo>
                <a:lnTo>
                  <a:pt x="31" y="3"/>
                </a:lnTo>
                <a:lnTo>
                  <a:pt x="27" y="3"/>
                </a:lnTo>
                <a:lnTo>
                  <a:pt x="24" y="3"/>
                </a:lnTo>
                <a:lnTo>
                  <a:pt x="19" y="3"/>
                </a:lnTo>
                <a:lnTo>
                  <a:pt x="16" y="1"/>
                </a:lnTo>
                <a:lnTo>
                  <a:pt x="12" y="1"/>
                </a:lnTo>
                <a:lnTo>
                  <a:pt x="10" y="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76" name="Freeform 127"/>
          <p:cNvSpPr>
            <a:spLocks/>
          </p:cNvSpPr>
          <p:nvPr/>
        </p:nvSpPr>
        <p:spPr bwMode="auto">
          <a:xfrm>
            <a:off x="6834188" y="4105275"/>
            <a:ext cx="52387" cy="36513"/>
          </a:xfrm>
          <a:custGeom>
            <a:avLst/>
            <a:gdLst>
              <a:gd name="T0" fmla="*/ 2147483647 w 37"/>
              <a:gd name="T1" fmla="*/ 0 h 23"/>
              <a:gd name="T2" fmla="*/ 2147483647 w 37"/>
              <a:gd name="T3" fmla="*/ 2147483647 h 23"/>
              <a:gd name="T4" fmla="*/ 2147483647 w 37"/>
              <a:gd name="T5" fmla="*/ 2147483647 h 23"/>
              <a:gd name="T6" fmla="*/ 2147483647 w 37"/>
              <a:gd name="T7" fmla="*/ 2147483647 h 23"/>
              <a:gd name="T8" fmla="*/ 2147483647 w 37"/>
              <a:gd name="T9" fmla="*/ 2147483647 h 23"/>
              <a:gd name="T10" fmla="*/ 0 w 37"/>
              <a:gd name="T11" fmla="*/ 2147483647 h 23"/>
              <a:gd name="T12" fmla="*/ 0 w 37"/>
              <a:gd name="T13" fmla="*/ 2147483647 h 23"/>
              <a:gd name="T14" fmla="*/ 0 w 37"/>
              <a:gd name="T15" fmla="*/ 2147483647 h 23"/>
              <a:gd name="T16" fmla="*/ 0 w 37"/>
              <a:gd name="T17" fmla="*/ 2147483647 h 23"/>
              <a:gd name="T18" fmla="*/ 2147483647 w 37"/>
              <a:gd name="T19" fmla="*/ 2147483647 h 23"/>
              <a:gd name="T20" fmla="*/ 2147483647 w 37"/>
              <a:gd name="T21" fmla="*/ 2147483647 h 23"/>
              <a:gd name="T22" fmla="*/ 2147483647 w 37"/>
              <a:gd name="T23" fmla="*/ 2147483647 h 23"/>
              <a:gd name="T24" fmla="*/ 2147483647 w 37"/>
              <a:gd name="T25" fmla="*/ 2147483647 h 23"/>
              <a:gd name="T26" fmla="*/ 2147483647 w 37"/>
              <a:gd name="T27" fmla="*/ 2147483647 h 23"/>
              <a:gd name="T28" fmla="*/ 2147483647 w 37"/>
              <a:gd name="T29" fmla="*/ 2147483647 h 23"/>
              <a:gd name="T30" fmla="*/ 2147483647 w 37"/>
              <a:gd name="T31" fmla="*/ 2147483647 h 23"/>
              <a:gd name="T32" fmla="*/ 2147483647 w 37"/>
              <a:gd name="T33" fmla="*/ 2147483647 h 23"/>
              <a:gd name="T34" fmla="*/ 2147483647 w 37"/>
              <a:gd name="T35" fmla="*/ 2147483647 h 23"/>
              <a:gd name="T36" fmla="*/ 2147483647 w 37"/>
              <a:gd name="T37" fmla="*/ 2147483647 h 23"/>
              <a:gd name="T38" fmla="*/ 2147483647 w 37"/>
              <a:gd name="T39" fmla="*/ 2147483647 h 23"/>
              <a:gd name="T40" fmla="*/ 2147483647 w 37"/>
              <a:gd name="T41" fmla="*/ 2147483647 h 23"/>
              <a:gd name="T42" fmla="*/ 2147483647 w 37"/>
              <a:gd name="T43" fmla="*/ 2147483647 h 23"/>
              <a:gd name="T44" fmla="*/ 2147483647 w 37"/>
              <a:gd name="T45" fmla="*/ 2147483647 h 23"/>
              <a:gd name="T46" fmla="*/ 2147483647 w 37"/>
              <a:gd name="T47" fmla="*/ 2147483647 h 23"/>
              <a:gd name="T48" fmla="*/ 2147483647 w 37"/>
              <a:gd name="T49" fmla="*/ 2147483647 h 23"/>
              <a:gd name="T50" fmla="*/ 2147483647 w 37"/>
              <a:gd name="T51" fmla="*/ 2147483647 h 23"/>
              <a:gd name="T52" fmla="*/ 2147483647 w 37"/>
              <a:gd name="T53" fmla="*/ 2147483647 h 23"/>
              <a:gd name="T54" fmla="*/ 2147483647 w 37"/>
              <a:gd name="T55" fmla="*/ 2147483647 h 23"/>
              <a:gd name="T56" fmla="*/ 2147483647 w 37"/>
              <a:gd name="T57" fmla="*/ 2147483647 h 23"/>
              <a:gd name="T58" fmla="*/ 2147483647 w 37"/>
              <a:gd name="T59" fmla="*/ 2147483647 h 23"/>
              <a:gd name="T60" fmla="*/ 2147483647 w 37"/>
              <a:gd name="T61" fmla="*/ 2147483647 h 23"/>
              <a:gd name="T62" fmla="*/ 2147483647 w 37"/>
              <a:gd name="T63" fmla="*/ 2147483647 h 23"/>
              <a:gd name="T64" fmla="*/ 2147483647 w 37"/>
              <a:gd name="T65" fmla="*/ 2147483647 h 23"/>
              <a:gd name="T66" fmla="*/ 2147483647 w 37"/>
              <a:gd name="T67" fmla="*/ 2147483647 h 23"/>
              <a:gd name="T68" fmla="*/ 2147483647 w 37"/>
              <a:gd name="T69" fmla="*/ 2147483647 h 23"/>
              <a:gd name="T70" fmla="*/ 2147483647 w 37"/>
              <a:gd name="T71" fmla="*/ 2147483647 h 23"/>
              <a:gd name="T72" fmla="*/ 2147483647 w 37"/>
              <a:gd name="T73" fmla="*/ 2147483647 h 23"/>
              <a:gd name="T74" fmla="*/ 2147483647 w 37"/>
              <a:gd name="T75" fmla="*/ 2147483647 h 23"/>
              <a:gd name="T76" fmla="*/ 2147483647 w 37"/>
              <a:gd name="T77" fmla="*/ 2147483647 h 23"/>
              <a:gd name="T78" fmla="*/ 2147483647 w 37"/>
              <a:gd name="T79" fmla="*/ 2147483647 h 23"/>
              <a:gd name="T80" fmla="*/ 2147483647 w 37"/>
              <a:gd name="T81" fmla="*/ 2147483647 h 23"/>
              <a:gd name="T82" fmla="*/ 2147483647 w 37"/>
              <a:gd name="T83" fmla="*/ 0 h 23"/>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37"/>
              <a:gd name="T127" fmla="*/ 0 h 23"/>
              <a:gd name="T128" fmla="*/ 37 w 37"/>
              <a:gd name="T129" fmla="*/ 23 h 23"/>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37" h="23">
                <a:moveTo>
                  <a:pt x="10" y="0"/>
                </a:moveTo>
                <a:lnTo>
                  <a:pt x="7" y="1"/>
                </a:lnTo>
                <a:lnTo>
                  <a:pt x="4" y="3"/>
                </a:lnTo>
                <a:lnTo>
                  <a:pt x="3" y="4"/>
                </a:lnTo>
                <a:lnTo>
                  <a:pt x="1" y="7"/>
                </a:lnTo>
                <a:lnTo>
                  <a:pt x="0" y="10"/>
                </a:lnTo>
                <a:lnTo>
                  <a:pt x="0" y="13"/>
                </a:lnTo>
                <a:lnTo>
                  <a:pt x="0" y="16"/>
                </a:lnTo>
                <a:lnTo>
                  <a:pt x="0" y="19"/>
                </a:lnTo>
                <a:lnTo>
                  <a:pt x="1" y="20"/>
                </a:lnTo>
                <a:lnTo>
                  <a:pt x="3" y="20"/>
                </a:lnTo>
                <a:lnTo>
                  <a:pt x="3" y="22"/>
                </a:lnTo>
                <a:lnTo>
                  <a:pt x="4" y="22"/>
                </a:lnTo>
                <a:lnTo>
                  <a:pt x="7" y="22"/>
                </a:lnTo>
                <a:lnTo>
                  <a:pt x="9" y="23"/>
                </a:lnTo>
                <a:lnTo>
                  <a:pt x="10" y="23"/>
                </a:lnTo>
                <a:lnTo>
                  <a:pt x="12" y="23"/>
                </a:lnTo>
                <a:lnTo>
                  <a:pt x="13" y="23"/>
                </a:lnTo>
                <a:lnTo>
                  <a:pt x="13" y="22"/>
                </a:lnTo>
                <a:lnTo>
                  <a:pt x="15" y="22"/>
                </a:lnTo>
                <a:lnTo>
                  <a:pt x="16" y="22"/>
                </a:lnTo>
                <a:lnTo>
                  <a:pt x="16" y="20"/>
                </a:lnTo>
                <a:lnTo>
                  <a:pt x="18" y="20"/>
                </a:lnTo>
                <a:lnTo>
                  <a:pt x="19" y="19"/>
                </a:lnTo>
                <a:lnTo>
                  <a:pt x="22" y="19"/>
                </a:lnTo>
                <a:lnTo>
                  <a:pt x="25" y="19"/>
                </a:lnTo>
                <a:lnTo>
                  <a:pt x="28" y="19"/>
                </a:lnTo>
                <a:lnTo>
                  <a:pt x="32" y="19"/>
                </a:lnTo>
                <a:lnTo>
                  <a:pt x="34" y="17"/>
                </a:lnTo>
                <a:lnTo>
                  <a:pt x="37" y="16"/>
                </a:lnTo>
                <a:lnTo>
                  <a:pt x="37" y="13"/>
                </a:lnTo>
                <a:lnTo>
                  <a:pt x="37" y="8"/>
                </a:lnTo>
                <a:lnTo>
                  <a:pt x="35" y="6"/>
                </a:lnTo>
                <a:lnTo>
                  <a:pt x="34" y="4"/>
                </a:lnTo>
                <a:lnTo>
                  <a:pt x="31" y="3"/>
                </a:lnTo>
                <a:lnTo>
                  <a:pt x="27" y="3"/>
                </a:lnTo>
                <a:lnTo>
                  <a:pt x="24" y="3"/>
                </a:lnTo>
                <a:lnTo>
                  <a:pt x="19" y="3"/>
                </a:lnTo>
                <a:lnTo>
                  <a:pt x="16" y="1"/>
                </a:lnTo>
                <a:lnTo>
                  <a:pt x="12" y="1"/>
                </a:lnTo>
                <a:lnTo>
                  <a:pt x="10" y="0"/>
                </a:lnTo>
              </a:path>
            </a:pathLst>
          </a:custGeom>
          <a:solidFill>
            <a:srgbClr val="FFFF00"/>
          </a:solidFill>
          <a:ln w="1588">
            <a:solidFill>
              <a:srgbClr val="990000"/>
            </a:solidFill>
            <a:round/>
            <a:headEnd/>
            <a:tailEnd/>
          </a:ln>
        </p:spPr>
        <p:txBody>
          <a:bodyPr/>
          <a:lstStyle/>
          <a:p>
            <a:endParaRPr lang="en-US"/>
          </a:p>
        </p:txBody>
      </p:sp>
      <p:sp>
        <p:nvSpPr>
          <p:cNvPr id="53377" name="Freeform 128"/>
          <p:cNvSpPr>
            <a:spLocks/>
          </p:cNvSpPr>
          <p:nvPr/>
        </p:nvSpPr>
        <p:spPr bwMode="auto">
          <a:xfrm>
            <a:off x="6834188" y="4105275"/>
            <a:ext cx="52387" cy="36513"/>
          </a:xfrm>
          <a:custGeom>
            <a:avLst/>
            <a:gdLst>
              <a:gd name="T0" fmla="*/ 2147483647 w 37"/>
              <a:gd name="T1" fmla="*/ 0 h 23"/>
              <a:gd name="T2" fmla="*/ 2147483647 w 37"/>
              <a:gd name="T3" fmla="*/ 2147483647 h 23"/>
              <a:gd name="T4" fmla="*/ 2147483647 w 37"/>
              <a:gd name="T5" fmla="*/ 2147483647 h 23"/>
              <a:gd name="T6" fmla="*/ 2147483647 w 37"/>
              <a:gd name="T7" fmla="*/ 2147483647 h 23"/>
              <a:gd name="T8" fmla="*/ 2147483647 w 37"/>
              <a:gd name="T9" fmla="*/ 2147483647 h 23"/>
              <a:gd name="T10" fmla="*/ 0 w 37"/>
              <a:gd name="T11" fmla="*/ 2147483647 h 23"/>
              <a:gd name="T12" fmla="*/ 0 w 37"/>
              <a:gd name="T13" fmla="*/ 2147483647 h 23"/>
              <a:gd name="T14" fmla="*/ 0 w 37"/>
              <a:gd name="T15" fmla="*/ 2147483647 h 23"/>
              <a:gd name="T16" fmla="*/ 0 w 37"/>
              <a:gd name="T17" fmla="*/ 2147483647 h 23"/>
              <a:gd name="T18" fmla="*/ 2147483647 w 37"/>
              <a:gd name="T19" fmla="*/ 2147483647 h 23"/>
              <a:gd name="T20" fmla="*/ 2147483647 w 37"/>
              <a:gd name="T21" fmla="*/ 2147483647 h 23"/>
              <a:gd name="T22" fmla="*/ 2147483647 w 37"/>
              <a:gd name="T23" fmla="*/ 2147483647 h 23"/>
              <a:gd name="T24" fmla="*/ 2147483647 w 37"/>
              <a:gd name="T25" fmla="*/ 2147483647 h 23"/>
              <a:gd name="T26" fmla="*/ 2147483647 w 37"/>
              <a:gd name="T27" fmla="*/ 2147483647 h 23"/>
              <a:gd name="T28" fmla="*/ 2147483647 w 37"/>
              <a:gd name="T29" fmla="*/ 2147483647 h 23"/>
              <a:gd name="T30" fmla="*/ 2147483647 w 37"/>
              <a:gd name="T31" fmla="*/ 2147483647 h 23"/>
              <a:gd name="T32" fmla="*/ 2147483647 w 37"/>
              <a:gd name="T33" fmla="*/ 2147483647 h 23"/>
              <a:gd name="T34" fmla="*/ 2147483647 w 37"/>
              <a:gd name="T35" fmla="*/ 2147483647 h 23"/>
              <a:gd name="T36" fmla="*/ 2147483647 w 37"/>
              <a:gd name="T37" fmla="*/ 2147483647 h 23"/>
              <a:gd name="T38" fmla="*/ 2147483647 w 37"/>
              <a:gd name="T39" fmla="*/ 2147483647 h 23"/>
              <a:gd name="T40" fmla="*/ 2147483647 w 37"/>
              <a:gd name="T41" fmla="*/ 2147483647 h 23"/>
              <a:gd name="T42" fmla="*/ 2147483647 w 37"/>
              <a:gd name="T43" fmla="*/ 2147483647 h 23"/>
              <a:gd name="T44" fmla="*/ 2147483647 w 37"/>
              <a:gd name="T45" fmla="*/ 2147483647 h 23"/>
              <a:gd name="T46" fmla="*/ 2147483647 w 37"/>
              <a:gd name="T47" fmla="*/ 2147483647 h 23"/>
              <a:gd name="T48" fmla="*/ 2147483647 w 37"/>
              <a:gd name="T49" fmla="*/ 2147483647 h 23"/>
              <a:gd name="T50" fmla="*/ 2147483647 w 37"/>
              <a:gd name="T51" fmla="*/ 2147483647 h 23"/>
              <a:gd name="T52" fmla="*/ 2147483647 w 37"/>
              <a:gd name="T53" fmla="*/ 2147483647 h 23"/>
              <a:gd name="T54" fmla="*/ 2147483647 w 37"/>
              <a:gd name="T55" fmla="*/ 2147483647 h 23"/>
              <a:gd name="T56" fmla="*/ 2147483647 w 37"/>
              <a:gd name="T57" fmla="*/ 2147483647 h 23"/>
              <a:gd name="T58" fmla="*/ 2147483647 w 37"/>
              <a:gd name="T59" fmla="*/ 2147483647 h 23"/>
              <a:gd name="T60" fmla="*/ 2147483647 w 37"/>
              <a:gd name="T61" fmla="*/ 2147483647 h 23"/>
              <a:gd name="T62" fmla="*/ 2147483647 w 37"/>
              <a:gd name="T63" fmla="*/ 2147483647 h 23"/>
              <a:gd name="T64" fmla="*/ 2147483647 w 37"/>
              <a:gd name="T65" fmla="*/ 2147483647 h 23"/>
              <a:gd name="T66" fmla="*/ 2147483647 w 37"/>
              <a:gd name="T67" fmla="*/ 2147483647 h 23"/>
              <a:gd name="T68" fmla="*/ 2147483647 w 37"/>
              <a:gd name="T69" fmla="*/ 2147483647 h 23"/>
              <a:gd name="T70" fmla="*/ 2147483647 w 37"/>
              <a:gd name="T71" fmla="*/ 2147483647 h 23"/>
              <a:gd name="T72" fmla="*/ 2147483647 w 37"/>
              <a:gd name="T73" fmla="*/ 2147483647 h 23"/>
              <a:gd name="T74" fmla="*/ 2147483647 w 37"/>
              <a:gd name="T75" fmla="*/ 2147483647 h 23"/>
              <a:gd name="T76" fmla="*/ 2147483647 w 37"/>
              <a:gd name="T77" fmla="*/ 2147483647 h 23"/>
              <a:gd name="T78" fmla="*/ 2147483647 w 37"/>
              <a:gd name="T79" fmla="*/ 2147483647 h 23"/>
              <a:gd name="T80" fmla="*/ 2147483647 w 37"/>
              <a:gd name="T81" fmla="*/ 2147483647 h 23"/>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7"/>
              <a:gd name="T124" fmla="*/ 0 h 23"/>
              <a:gd name="T125" fmla="*/ 37 w 37"/>
              <a:gd name="T126" fmla="*/ 23 h 23"/>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7" h="23">
                <a:moveTo>
                  <a:pt x="10" y="0"/>
                </a:moveTo>
                <a:lnTo>
                  <a:pt x="7" y="1"/>
                </a:lnTo>
                <a:lnTo>
                  <a:pt x="4" y="3"/>
                </a:lnTo>
                <a:lnTo>
                  <a:pt x="3" y="4"/>
                </a:lnTo>
                <a:lnTo>
                  <a:pt x="1" y="7"/>
                </a:lnTo>
                <a:lnTo>
                  <a:pt x="0" y="10"/>
                </a:lnTo>
                <a:lnTo>
                  <a:pt x="0" y="13"/>
                </a:lnTo>
                <a:lnTo>
                  <a:pt x="0" y="16"/>
                </a:lnTo>
                <a:lnTo>
                  <a:pt x="0" y="19"/>
                </a:lnTo>
                <a:lnTo>
                  <a:pt x="1" y="20"/>
                </a:lnTo>
                <a:lnTo>
                  <a:pt x="3" y="20"/>
                </a:lnTo>
                <a:lnTo>
                  <a:pt x="3" y="22"/>
                </a:lnTo>
                <a:lnTo>
                  <a:pt x="4" y="22"/>
                </a:lnTo>
                <a:lnTo>
                  <a:pt x="7" y="22"/>
                </a:lnTo>
                <a:lnTo>
                  <a:pt x="9" y="23"/>
                </a:lnTo>
                <a:lnTo>
                  <a:pt x="10" y="23"/>
                </a:lnTo>
                <a:lnTo>
                  <a:pt x="12" y="23"/>
                </a:lnTo>
                <a:lnTo>
                  <a:pt x="13" y="23"/>
                </a:lnTo>
                <a:lnTo>
                  <a:pt x="13" y="22"/>
                </a:lnTo>
                <a:lnTo>
                  <a:pt x="15" y="22"/>
                </a:lnTo>
                <a:lnTo>
                  <a:pt x="16" y="22"/>
                </a:lnTo>
                <a:lnTo>
                  <a:pt x="16" y="20"/>
                </a:lnTo>
                <a:lnTo>
                  <a:pt x="18" y="20"/>
                </a:lnTo>
                <a:lnTo>
                  <a:pt x="19" y="19"/>
                </a:lnTo>
                <a:lnTo>
                  <a:pt x="22" y="19"/>
                </a:lnTo>
                <a:lnTo>
                  <a:pt x="25" y="19"/>
                </a:lnTo>
                <a:lnTo>
                  <a:pt x="28" y="19"/>
                </a:lnTo>
                <a:lnTo>
                  <a:pt x="32" y="19"/>
                </a:lnTo>
                <a:lnTo>
                  <a:pt x="34" y="17"/>
                </a:lnTo>
                <a:lnTo>
                  <a:pt x="37" y="16"/>
                </a:lnTo>
                <a:lnTo>
                  <a:pt x="37" y="13"/>
                </a:lnTo>
                <a:lnTo>
                  <a:pt x="37" y="8"/>
                </a:lnTo>
                <a:lnTo>
                  <a:pt x="35" y="6"/>
                </a:lnTo>
                <a:lnTo>
                  <a:pt x="34" y="4"/>
                </a:lnTo>
                <a:lnTo>
                  <a:pt x="31" y="3"/>
                </a:lnTo>
                <a:lnTo>
                  <a:pt x="27" y="3"/>
                </a:lnTo>
                <a:lnTo>
                  <a:pt x="24" y="3"/>
                </a:lnTo>
                <a:lnTo>
                  <a:pt x="19" y="3"/>
                </a:lnTo>
                <a:lnTo>
                  <a:pt x="16" y="1"/>
                </a:lnTo>
                <a:lnTo>
                  <a:pt x="12" y="1"/>
                </a:lnTo>
              </a:path>
            </a:pathLst>
          </a:custGeom>
          <a:solidFill>
            <a:srgbClr val="FFFF00"/>
          </a:solidFill>
          <a:ln w="4763">
            <a:solidFill>
              <a:srgbClr val="990000"/>
            </a:solidFill>
            <a:round/>
            <a:headEnd/>
            <a:tailEnd/>
          </a:ln>
        </p:spPr>
        <p:txBody>
          <a:bodyPr/>
          <a:lstStyle/>
          <a:p>
            <a:endParaRPr lang="en-US"/>
          </a:p>
        </p:txBody>
      </p:sp>
      <p:sp>
        <p:nvSpPr>
          <p:cNvPr id="53378" name="Freeform 129"/>
          <p:cNvSpPr>
            <a:spLocks/>
          </p:cNvSpPr>
          <p:nvPr/>
        </p:nvSpPr>
        <p:spPr bwMode="auto">
          <a:xfrm>
            <a:off x="6838950" y="4057650"/>
            <a:ext cx="88900" cy="47625"/>
          </a:xfrm>
          <a:custGeom>
            <a:avLst/>
            <a:gdLst>
              <a:gd name="T0" fmla="*/ 2147483647 w 64"/>
              <a:gd name="T1" fmla="*/ 2147483647 h 30"/>
              <a:gd name="T2" fmla="*/ 2147483647 w 64"/>
              <a:gd name="T3" fmla="*/ 0 h 30"/>
              <a:gd name="T4" fmla="*/ 2147483647 w 64"/>
              <a:gd name="T5" fmla="*/ 0 h 30"/>
              <a:gd name="T6" fmla="*/ 2147483647 w 64"/>
              <a:gd name="T7" fmla="*/ 2147483647 h 30"/>
              <a:gd name="T8" fmla="*/ 2147483647 w 64"/>
              <a:gd name="T9" fmla="*/ 2147483647 h 30"/>
              <a:gd name="T10" fmla="*/ 2147483647 w 64"/>
              <a:gd name="T11" fmla="*/ 2147483647 h 30"/>
              <a:gd name="T12" fmla="*/ 2147483647 w 64"/>
              <a:gd name="T13" fmla="*/ 2147483647 h 30"/>
              <a:gd name="T14" fmla="*/ 2147483647 w 64"/>
              <a:gd name="T15" fmla="*/ 2147483647 h 30"/>
              <a:gd name="T16" fmla="*/ 0 w 64"/>
              <a:gd name="T17" fmla="*/ 2147483647 h 30"/>
              <a:gd name="T18" fmla="*/ 0 w 64"/>
              <a:gd name="T19" fmla="*/ 2147483647 h 30"/>
              <a:gd name="T20" fmla="*/ 0 w 64"/>
              <a:gd name="T21" fmla="*/ 2147483647 h 30"/>
              <a:gd name="T22" fmla="*/ 0 w 64"/>
              <a:gd name="T23" fmla="*/ 2147483647 h 30"/>
              <a:gd name="T24" fmla="*/ 2147483647 w 64"/>
              <a:gd name="T25" fmla="*/ 2147483647 h 30"/>
              <a:gd name="T26" fmla="*/ 2147483647 w 64"/>
              <a:gd name="T27" fmla="*/ 2147483647 h 30"/>
              <a:gd name="T28" fmla="*/ 2147483647 w 64"/>
              <a:gd name="T29" fmla="*/ 2147483647 h 30"/>
              <a:gd name="T30" fmla="*/ 2147483647 w 64"/>
              <a:gd name="T31" fmla="*/ 2147483647 h 30"/>
              <a:gd name="T32" fmla="*/ 2147483647 w 64"/>
              <a:gd name="T33" fmla="*/ 2147483647 h 30"/>
              <a:gd name="T34" fmla="*/ 2147483647 w 64"/>
              <a:gd name="T35" fmla="*/ 2147483647 h 30"/>
              <a:gd name="T36" fmla="*/ 2147483647 w 64"/>
              <a:gd name="T37" fmla="*/ 2147483647 h 30"/>
              <a:gd name="T38" fmla="*/ 2147483647 w 64"/>
              <a:gd name="T39" fmla="*/ 2147483647 h 30"/>
              <a:gd name="T40" fmla="*/ 2147483647 w 64"/>
              <a:gd name="T41" fmla="*/ 2147483647 h 30"/>
              <a:gd name="T42" fmla="*/ 2147483647 w 64"/>
              <a:gd name="T43" fmla="*/ 2147483647 h 30"/>
              <a:gd name="T44" fmla="*/ 2147483647 w 64"/>
              <a:gd name="T45" fmla="*/ 2147483647 h 30"/>
              <a:gd name="T46" fmla="*/ 2147483647 w 64"/>
              <a:gd name="T47" fmla="*/ 2147483647 h 30"/>
              <a:gd name="T48" fmla="*/ 2147483647 w 64"/>
              <a:gd name="T49" fmla="*/ 2147483647 h 30"/>
              <a:gd name="T50" fmla="*/ 2147483647 w 64"/>
              <a:gd name="T51" fmla="*/ 2147483647 h 30"/>
              <a:gd name="T52" fmla="*/ 2147483647 w 64"/>
              <a:gd name="T53" fmla="*/ 2147483647 h 30"/>
              <a:gd name="T54" fmla="*/ 2147483647 w 64"/>
              <a:gd name="T55" fmla="*/ 2147483647 h 30"/>
              <a:gd name="T56" fmla="*/ 2147483647 w 64"/>
              <a:gd name="T57" fmla="*/ 2147483647 h 30"/>
              <a:gd name="T58" fmla="*/ 2147483647 w 64"/>
              <a:gd name="T59" fmla="*/ 2147483647 h 30"/>
              <a:gd name="T60" fmla="*/ 2147483647 w 64"/>
              <a:gd name="T61" fmla="*/ 2147483647 h 30"/>
              <a:gd name="T62" fmla="*/ 2147483647 w 64"/>
              <a:gd name="T63" fmla="*/ 2147483647 h 30"/>
              <a:gd name="T64" fmla="*/ 2147483647 w 64"/>
              <a:gd name="T65" fmla="*/ 2147483647 h 30"/>
              <a:gd name="T66" fmla="*/ 2147483647 w 64"/>
              <a:gd name="T67" fmla="*/ 2147483647 h 30"/>
              <a:gd name="T68" fmla="*/ 2147483647 w 64"/>
              <a:gd name="T69" fmla="*/ 2147483647 h 30"/>
              <a:gd name="T70" fmla="*/ 2147483647 w 64"/>
              <a:gd name="T71" fmla="*/ 2147483647 h 30"/>
              <a:gd name="T72" fmla="*/ 2147483647 w 64"/>
              <a:gd name="T73" fmla="*/ 2147483647 h 30"/>
              <a:gd name="T74" fmla="*/ 2147483647 w 64"/>
              <a:gd name="T75" fmla="*/ 2147483647 h 30"/>
              <a:gd name="T76" fmla="*/ 2147483647 w 64"/>
              <a:gd name="T77" fmla="*/ 2147483647 h 30"/>
              <a:gd name="T78" fmla="*/ 2147483647 w 64"/>
              <a:gd name="T79" fmla="*/ 2147483647 h 30"/>
              <a:gd name="T80" fmla="*/ 2147483647 w 64"/>
              <a:gd name="T81" fmla="*/ 2147483647 h 30"/>
              <a:gd name="T82" fmla="*/ 2147483647 w 64"/>
              <a:gd name="T83" fmla="*/ 2147483647 h 30"/>
              <a:gd name="T84" fmla="*/ 2147483647 w 64"/>
              <a:gd name="T85" fmla="*/ 2147483647 h 30"/>
              <a:gd name="T86" fmla="*/ 2147483647 w 64"/>
              <a:gd name="T87" fmla="*/ 2147483647 h 30"/>
              <a:gd name="T88" fmla="*/ 2147483647 w 64"/>
              <a:gd name="T89" fmla="*/ 2147483647 h 30"/>
              <a:gd name="T90" fmla="*/ 2147483647 w 64"/>
              <a:gd name="T91" fmla="*/ 2147483647 h 30"/>
              <a:gd name="T92" fmla="*/ 2147483647 w 64"/>
              <a:gd name="T93" fmla="*/ 2147483647 h 30"/>
              <a:gd name="T94" fmla="*/ 2147483647 w 64"/>
              <a:gd name="T95" fmla="*/ 2147483647 h 30"/>
              <a:gd name="T96" fmla="*/ 2147483647 w 64"/>
              <a:gd name="T97" fmla="*/ 2147483647 h 30"/>
              <a:gd name="T98" fmla="*/ 2147483647 w 64"/>
              <a:gd name="T99" fmla="*/ 2147483647 h 30"/>
              <a:gd name="T100" fmla="*/ 2147483647 w 64"/>
              <a:gd name="T101" fmla="*/ 2147483647 h 30"/>
              <a:gd name="T102" fmla="*/ 2147483647 w 64"/>
              <a:gd name="T103" fmla="*/ 2147483647 h 30"/>
              <a:gd name="T104" fmla="*/ 2147483647 w 64"/>
              <a:gd name="T105" fmla="*/ 2147483647 h 30"/>
              <a:gd name="T106" fmla="*/ 2147483647 w 64"/>
              <a:gd name="T107" fmla="*/ 2147483647 h 30"/>
              <a:gd name="T108" fmla="*/ 2147483647 w 64"/>
              <a:gd name="T109" fmla="*/ 2147483647 h 30"/>
              <a:gd name="T110" fmla="*/ 2147483647 w 64"/>
              <a:gd name="T111" fmla="*/ 2147483647 h 30"/>
              <a:gd name="T112" fmla="*/ 2147483647 w 64"/>
              <a:gd name="T113" fmla="*/ 2147483647 h 3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64"/>
              <a:gd name="T172" fmla="*/ 0 h 30"/>
              <a:gd name="T173" fmla="*/ 64 w 64"/>
              <a:gd name="T174" fmla="*/ 30 h 30"/>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64" h="30">
                <a:moveTo>
                  <a:pt x="28" y="1"/>
                </a:moveTo>
                <a:lnTo>
                  <a:pt x="24" y="0"/>
                </a:lnTo>
                <a:lnTo>
                  <a:pt x="19" y="0"/>
                </a:lnTo>
                <a:lnTo>
                  <a:pt x="15" y="1"/>
                </a:lnTo>
                <a:lnTo>
                  <a:pt x="10" y="1"/>
                </a:lnTo>
                <a:lnTo>
                  <a:pt x="6" y="3"/>
                </a:lnTo>
                <a:lnTo>
                  <a:pt x="3" y="6"/>
                </a:lnTo>
                <a:lnTo>
                  <a:pt x="1" y="9"/>
                </a:lnTo>
                <a:lnTo>
                  <a:pt x="0" y="13"/>
                </a:lnTo>
                <a:lnTo>
                  <a:pt x="0" y="15"/>
                </a:lnTo>
                <a:lnTo>
                  <a:pt x="0" y="16"/>
                </a:lnTo>
                <a:lnTo>
                  <a:pt x="0" y="18"/>
                </a:lnTo>
                <a:lnTo>
                  <a:pt x="1" y="19"/>
                </a:lnTo>
                <a:lnTo>
                  <a:pt x="3" y="21"/>
                </a:lnTo>
                <a:lnTo>
                  <a:pt x="4" y="21"/>
                </a:lnTo>
                <a:lnTo>
                  <a:pt x="6" y="22"/>
                </a:lnTo>
                <a:lnTo>
                  <a:pt x="7" y="22"/>
                </a:lnTo>
                <a:lnTo>
                  <a:pt x="12" y="24"/>
                </a:lnTo>
                <a:lnTo>
                  <a:pt x="18" y="25"/>
                </a:lnTo>
                <a:lnTo>
                  <a:pt x="22" y="25"/>
                </a:lnTo>
                <a:lnTo>
                  <a:pt x="27" y="27"/>
                </a:lnTo>
                <a:lnTo>
                  <a:pt x="31" y="27"/>
                </a:lnTo>
                <a:lnTo>
                  <a:pt x="35" y="28"/>
                </a:lnTo>
                <a:lnTo>
                  <a:pt x="40" y="28"/>
                </a:lnTo>
                <a:lnTo>
                  <a:pt x="44" y="30"/>
                </a:lnTo>
                <a:lnTo>
                  <a:pt x="47" y="30"/>
                </a:lnTo>
                <a:lnTo>
                  <a:pt x="50" y="28"/>
                </a:lnTo>
                <a:lnTo>
                  <a:pt x="53" y="28"/>
                </a:lnTo>
                <a:lnTo>
                  <a:pt x="56" y="27"/>
                </a:lnTo>
                <a:lnTo>
                  <a:pt x="58" y="25"/>
                </a:lnTo>
                <a:lnTo>
                  <a:pt x="61" y="24"/>
                </a:lnTo>
                <a:lnTo>
                  <a:pt x="62" y="21"/>
                </a:lnTo>
                <a:lnTo>
                  <a:pt x="62" y="19"/>
                </a:lnTo>
                <a:lnTo>
                  <a:pt x="64" y="18"/>
                </a:lnTo>
                <a:lnTo>
                  <a:pt x="64" y="16"/>
                </a:lnTo>
                <a:lnTo>
                  <a:pt x="64" y="15"/>
                </a:lnTo>
                <a:lnTo>
                  <a:pt x="62" y="13"/>
                </a:lnTo>
                <a:lnTo>
                  <a:pt x="62" y="12"/>
                </a:lnTo>
                <a:lnTo>
                  <a:pt x="61" y="12"/>
                </a:lnTo>
                <a:lnTo>
                  <a:pt x="59" y="12"/>
                </a:lnTo>
                <a:lnTo>
                  <a:pt x="58" y="12"/>
                </a:lnTo>
                <a:lnTo>
                  <a:pt x="56" y="12"/>
                </a:lnTo>
                <a:lnTo>
                  <a:pt x="55" y="12"/>
                </a:lnTo>
                <a:lnTo>
                  <a:pt x="53" y="12"/>
                </a:lnTo>
                <a:lnTo>
                  <a:pt x="50" y="12"/>
                </a:lnTo>
                <a:lnTo>
                  <a:pt x="49" y="12"/>
                </a:lnTo>
                <a:lnTo>
                  <a:pt x="47" y="10"/>
                </a:lnTo>
                <a:lnTo>
                  <a:pt x="46" y="10"/>
                </a:lnTo>
                <a:lnTo>
                  <a:pt x="44" y="9"/>
                </a:lnTo>
                <a:lnTo>
                  <a:pt x="41" y="7"/>
                </a:lnTo>
                <a:lnTo>
                  <a:pt x="40" y="6"/>
                </a:lnTo>
                <a:lnTo>
                  <a:pt x="38" y="4"/>
                </a:lnTo>
                <a:lnTo>
                  <a:pt x="35" y="3"/>
                </a:lnTo>
                <a:lnTo>
                  <a:pt x="34" y="1"/>
                </a:lnTo>
                <a:lnTo>
                  <a:pt x="31" y="1"/>
                </a:lnTo>
                <a:lnTo>
                  <a:pt x="28" y="1"/>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79" name="Freeform 130"/>
          <p:cNvSpPr>
            <a:spLocks/>
          </p:cNvSpPr>
          <p:nvPr/>
        </p:nvSpPr>
        <p:spPr bwMode="auto">
          <a:xfrm>
            <a:off x="6838950" y="4057650"/>
            <a:ext cx="88900" cy="47625"/>
          </a:xfrm>
          <a:custGeom>
            <a:avLst/>
            <a:gdLst>
              <a:gd name="T0" fmla="*/ 2147483647 w 64"/>
              <a:gd name="T1" fmla="*/ 2147483647 h 30"/>
              <a:gd name="T2" fmla="*/ 2147483647 w 64"/>
              <a:gd name="T3" fmla="*/ 0 h 30"/>
              <a:gd name="T4" fmla="*/ 2147483647 w 64"/>
              <a:gd name="T5" fmla="*/ 0 h 30"/>
              <a:gd name="T6" fmla="*/ 2147483647 w 64"/>
              <a:gd name="T7" fmla="*/ 2147483647 h 30"/>
              <a:gd name="T8" fmla="*/ 2147483647 w 64"/>
              <a:gd name="T9" fmla="*/ 2147483647 h 30"/>
              <a:gd name="T10" fmla="*/ 2147483647 w 64"/>
              <a:gd name="T11" fmla="*/ 2147483647 h 30"/>
              <a:gd name="T12" fmla="*/ 2147483647 w 64"/>
              <a:gd name="T13" fmla="*/ 2147483647 h 30"/>
              <a:gd name="T14" fmla="*/ 2147483647 w 64"/>
              <a:gd name="T15" fmla="*/ 2147483647 h 30"/>
              <a:gd name="T16" fmla="*/ 0 w 64"/>
              <a:gd name="T17" fmla="*/ 2147483647 h 30"/>
              <a:gd name="T18" fmla="*/ 0 w 64"/>
              <a:gd name="T19" fmla="*/ 2147483647 h 30"/>
              <a:gd name="T20" fmla="*/ 0 w 64"/>
              <a:gd name="T21" fmla="*/ 2147483647 h 30"/>
              <a:gd name="T22" fmla="*/ 0 w 64"/>
              <a:gd name="T23" fmla="*/ 2147483647 h 30"/>
              <a:gd name="T24" fmla="*/ 2147483647 w 64"/>
              <a:gd name="T25" fmla="*/ 2147483647 h 30"/>
              <a:gd name="T26" fmla="*/ 2147483647 w 64"/>
              <a:gd name="T27" fmla="*/ 2147483647 h 30"/>
              <a:gd name="T28" fmla="*/ 2147483647 w 64"/>
              <a:gd name="T29" fmla="*/ 2147483647 h 30"/>
              <a:gd name="T30" fmla="*/ 2147483647 w 64"/>
              <a:gd name="T31" fmla="*/ 2147483647 h 30"/>
              <a:gd name="T32" fmla="*/ 2147483647 w 64"/>
              <a:gd name="T33" fmla="*/ 2147483647 h 30"/>
              <a:gd name="T34" fmla="*/ 2147483647 w 64"/>
              <a:gd name="T35" fmla="*/ 2147483647 h 30"/>
              <a:gd name="T36" fmla="*/ 2147483647 w 64"/>
              <a:gd name="T37" fmla="*/ 2147483647 h 30"/>
              <a:gd name="T38" fmla="*/ 2147483647 w 64"/>
              <a:gd name="T39" fmla="*/ 2147483647 h 30"/>
              <a:gd name="T40" fmla="*/ 2147483647 w 64"/>
              <a:gd name="T41" fmla="*/ 2147483647 h 30"/>
              <a:gd name="T42" fmla="*/ 2147483647 w 64"/>
              <a:gd name="T43" fmla="*/ 2147483647 h 30"/>
              <a:gd name="T44" fmla="*/ 2147483647 w 64"/>
              <a:gd name="T45" fmla="*/ 2147483647 h 30"/>
              <a:gd name="T46" fmla="*/ 2147483647 w 64"/>
              <a:gd name="T47" fmla="*/ 2147483647 h 30"/>
              <a:gd name="T48" fmla="*/ 2147483647 w 64"/>
              <a:gd name="T49" fmla="*/ 2147483647 h 30"/>
              <a:gd name="T50" fmla="*/ 2147483647 w 64"/>
              <a:gd name="T51" fmla="*/ 2147483647 h 30"/>
              <a:gd name="T52" fmla="*/ 2147483647 w 64"/>
              <a:gd name="T53" fmla="*/ 2147483647 h 30"/>
              <a:gd name="T54" fmla="*/ 2147483647 w 64"/>
              <a:gd name="T55" fmla="*/ 2147483647 h 30"/>
              <a:gd name="T56" fmla="*/ 2147483647 w 64"/>
              <a:gd name="T57" fmla="*/ 2147483647 h 30"/>
              <a:gd name="T58" fmla="*/ 2147483647 w 64"/>
              <a:gd name="T59" fmla="*/ 2147483647 h 30"/>
              <a:gd name="T60" fmla="*/ 2147483647 w 64"/>
              <a:gd name="T61" fmla="*/ 2147483647 h 30"/>
              <a:gd name="T62" fmla="*/ 2147483647 w 64"/>
              <a:gd name="T63" fmla="*/ 2147483647 h 30"/>
              <a:gd name="T64" fmla="*/ 2147483647 w 64"/>
              <a:gd name="T65" fmla="*/ 2147483647 h 30"/>
              <a:gd name="T66" fmla="*/ 2147483647 w 64"/>
              <a:gd name="T67" fmla="*/ 2147483647 h 30"/>
              <a:gd name="T68" fmla="*/ 2147483647 w 64"/>
              <a:gd name="T69" fmla="*/ 2147483647 h 30"/>
              <a:gd name="T70" fmla="*/ 2147483647 w 64"/>
              <a:gd name="T71" fmla="*/ 2147483647 h 30"/>
              <a:gd name="T72" fmla="*/ 2147483647 w 64"/>
              <a:gd name="T73" fmla="*/ 2147483647 h 30"/>
              <a:gd name="T74" fmla="*/ 2147483647 w 64"/>
              <a:gd name="T75" fmla="*/ 2147483647 h 30"/>
              <a:gd name="T76" fmla="*/ 2147483647 w 64"/>
              <a:gd name="T77" fmla="*/ 2147483647 h 30"/>
              <a:gd name="T78" fmla="*/ 2147483647 w 64"/>
              <a:gd name="T79" fmla="*/ 2147483647 h 30"/>
              <a:gd name="T80" fmla="*/ 2147483647 w 64"/>
              <a:gd name="T81" fmla="*/ 2147483647 h 30"/>
              <a:gd name="T82" fmla="*/ 2147483647 w 64"/>
              <a:gd name="T83" fmla="*/ 2147483647 h 30"/>
              <a:gd name="T84" fmla="*/ 2147483647 w 64"/>
              <a:gd name="T85" fmla="*/ 2147483647 h 30"/>
              <a:gd name="T86" fmla="*/ 2147483647 w 64"/>
              <a:gd name="T87" fmla="*/ 2147483647 h 30"/>
              <a:gd name="T88" fmla="*/ 2147483647 w 64"/>
              <a:gd name="T89" fmla="*/ 2147483647 h 30"/>
              <a:gd name="T90" fmla="*/ 2147483647 w 64"/>
              <a:gd name="T91" fmla="*/ 2147483647 h 30"/>
              <a:gd name="T92" fmla="*/ 2147483647 w 64"/>
              <a:gd name="T93" fmla="*/ 2147483647 h 30"/>
              <a:gd name="T94" fmla="*/ 2147483647 w 64"/>
              <a:gd name="T95" fmla="*/ 2147483647 h 30"/>
              <a:gd name="T96" fmla="*/ 2147483647 w 64"/>
              <a:gd name="T97" fmla="*/ 2147483647 h 30"/>
              <a:gd name="T98" fmla="*/ 2147483647 w 64"/>
              <a:gd name="T99" fmla="*/ 2147483647 h 30"/>
              <a:gd name="T100" fmla="*/ 2147483647 w 64"/>
              <a:gd name="T101" fmla="*/ 2147483647 h 30"/>
              <a:gd name="T102" fmla="*/ 2147483647 w 64"/>
              <a:gd name="T103" fmla="*/ 2147483647 h 30"/>
              <a:gd name="T104" fmla="*/ 2147483647 w 64"/>
              <a:gd name="T105" fmla="*/ 2147483647 h 30"/>
              <a:gd name="T106" fmla="*/ 2147483647 w 64"/>
              <a:gd name="T107" fmla="*/ 2147483647 h 30"/>
              <a:gd name="T108" fmla="*/ 2147483647 w 64"/>
              <a:gd name="T109" fmla="*/ 2147483647 h 30"/>
              <a:gd name="T110" fmla="*/ 2147483647 w 64"/>
              <a:gd name="T111" fmla="*/ 2147483647 h 30"/>
              <a:gd name="T112" fmla="*/ 2147483647 w 64"/>
              <a:gd name="T113" fmla="*/ 2147483647 h 3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64"/>
              <a:gd name="T172" fmla="*/ 0 h 30"/>
              <a:gd name="T173" fmla="*/ 64 w 64"/>
              <a:gd name="T174" fmla="*/ 30 h 30"/>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64" h="30">
                <a:moveTo>
                  <a:pt x="28" y="1"/>
                </a:moveTo>
                <a:lnTo>
                  <a:pt x="24" y="0"/>
                </a:lnTo>
                <a:lnTo>
                  <a:pt x="19" y="0"/>
                </a:lnTo>
                <a:lnTo>
                  <a:pt x="15" y="1"/>
                </a:lnTo>
                <a:lnTo>
                  <a:pt x="10" y="1"/>
                </a:lnTo>
                <a:lnTo>
                  <a:pt x="6" y="3"/>
                </a:lnTo>
                <a:lnTo>
                  <a:pt x="3" y="6"/>
                </a:lnTo>
                <a:lnTo>
                  <a:pt x="1" y="9"/>
                </a:lnTo>
                <a:lnTo>
                  <a:pt x="0" y="13"/>
                </a:lnTo>
                <a:lnTo>
                  <a:pt x="0" y="15"/>
                </a:lnTo>
                <a:lnTo>
                  <a:pt x="0" y="16"/>
                </a:lnTo>
                <a:lnTo>
                  <a:pt x="0" y="18"/>
                </a:lnTo>
                <a:lnTo>
                  <a:pt x="1" y="19"/>
                </a:lnTo>
                <a:lnTo>
                  <a:pt x="3" y="21"/>
                </a:lnTo>
                <a:lnTo>
                  <a:pt x="4" y="21"/>
                </a:lnTo>
                <a:lnTo>
                  <a:pt x="6" y="22"/>
                </a:lnTo>
                <a:lnTo>
                  <a:pt x="7" y="22"/>
                </a:lnTo>
                <a:lnTo>
                  <a:pt x="12" y="24"/>
                </a:lnTo>
                <a:lnTo>
                  <a:pt x="18" y="25"/>
                </a:lnTo>
                <a:lnTo>
                  <a:pt x="22" y="25"/>
                </a:lnTo>
                <a:lnTo>
                  <a:pt x="27" y="27"/>
                </a:lnTo>
                <a:lnTo>
                  <a:pt x="31" y="27"/>
                </a:lnTo>
                <a:lnTo>
                  <a:pt x="35" y="28"/>
                </a:lnTo>
                <a:lnTo>
                  <a:pt x="40" y="28"/>
                </a:lnTo>
                <a:lnTo>
                  <a:pt x="44" y="30"/>
                </a:lnTo>
                <a:lnTo>
                  <a:pt x="47" y="30"/>
                </a:lnTo>
                <a:lnTo>
                  <a:pt x="50" y="28"/>
                </a:lnTo>
                <a:lnTo>
                  <a:pt x="53" y="28"/>
                </a:lnTo>
                <a:lnTo>
                  <a:pt x="56" y="27"/>
                </a:lnTo>
                <a:lnTo>
                  <a:pt x="58" y="25"/>
                </a:lnTo>
                <a:lnTo>
                  <a:pt x="61" y="24"/>
                </a:lnTo>
                <a:lnTo>
                  <a:pt x="62" y="21"/>
                </a:lnTo>
                <a:lnTo>
                  <a:pt x="62" y="19"/>
                </a:lnTo>
                <a:lnTo>
                  <a:pt x="64" y="18"/>
                </a:lnTo>
                <a:lnTo>
                  <a:pt x="64" y="16"/>
                </a:lnTo>
                <a:lnTo>
                  <a:pt x="64" y="15"/>
                </a:lnTo>
                <a:lnTo>
                  <a:pt x="62" y="13"/>
                </a:lnTo>
                <a:lnTo>
                  <a:pt x="62" y="12"/>
                </a:lnTo>
                <a:lnTo>
                  <a:pt x="61" y="12"/>
                </a:lnTo>
                <a:lnTo>
                  <a:pt x="59" y="12"/>
                </a:lnTo>
                <a:lnTo>
                  <a:pt x="58" y="12"/>
                </a:lnTo>
                <a:lnTo>
                  <a:pt x="56" y="12"/>
                </a:lnTo>
                <a:lnTo>
                  <a:pt x="55" y="12"/>
                </a:lnTo>
                <a:lnTo>
                  <a:pt x="53" y="12"/>
                </a:lnTo>
                <a:lnTo>
                  <a:pt x="50" y="12"/>
                </a:lnTo>
                <a:lnTo>
                  <a:pt x="49" y="12"/>
                </a:lnTo>
                <a:lnTo>
                  <a:pt x="47" y="10"/>
                </a:lnTo>
                <a:lnTo>
                  <a:pt x="46" y="10"/>
                </a:lnTo>
                <a:lnTo>
                  <a:pt x="44" y="9"/>
                </a:lnTo>
                <a:lnTo>
                  <a:pt x="41" y="7"/>
                </a:lnTo>
                <a:lnTo>
                  <a:pt x="40" y="6"/>
                </a:lnTo>
                <a:lnTo>
                  <a:pt x="38" y="4"/>
                </a:lnTo>
                <a:lnTo>
                  <a:pt x="35" y="3"/>
                </a:lnTo>
                <a:lnTo>
                  <a:pt x="34" y="1"/>
                </a:lnTo>
                <a:lnTo>
                  <a:pt x="31" y="1"/>
                </a:lnTo>
                <a:lnTo>
                  <a:pt x="28" y="1"/>
                </a:lnTo>
              </a:path>
            </a:pathLst>
          </a:custGeom>
          <a:solidFill>
            <a:srgbClr val="FFFF00"/>
          </a:solidFill>
          <a:ln w="4763">
            <a:solidFill>
              <a:srgbClr val="990000"/>
            </a:solidFill>
            <a:round/>
            <a:headEnd/>
            <a:tailEnd/>
          </a:ln>
        </p:spPr>
        <p:txBody>
          <a:bodyPr/>
          <a:lstStyle/>
          <a:p>
            <a:endParaRPr lang="en-US"/>
          </a:p>
        </p:txBody>
      </p:sp>
      <p:sp>
        <p:nvSpPr>
          <p:cNvPr id="53380" name="Freeform 131"/>
          <p:cNvSpPr>
            <a:spLocks/>
          </p:cNvSpPr>
          <p:nvPr/>
        </p:nvSpPr>
        <p:spPr bwMode="auto">
          <a:xfrm>
            <a:off x="6896100" y="4110038"/>
            <a:ext cx="31750" cy="36512"/>
          </a:xfrm>
          <a:custGeom>
            <a:avLst/>
            <a:gdLst>
              <a:gd name="T0" fmla="*/ 2147483647 w 23"/>
              <a:gd name="T1" fmla="*/ 0 h 23"/>
              <a:gd name="T2" fmla="*/ 2147483647 w 23"/>
              <a:gd name="T3" fmla="*/ 2147483647 h 23"/>
              <a:gd name="T4" fmla="*/ 2147483647 w 23"/>
              <a:gd name="T5" fmla="*/ 2147483647 h 23"/>
              <a:gd name="T6" fmla="*/ 2147483647 w 23"/>
              <a:gd name="T7" fmla="*/ 2147483647 h 23"/>
              <a:gd name="T8" fmla="*/ 2147483647 w 23"/>
              <a:gd name="T9" fmla="*/ 2147483647 h 23"/>
              <a:gd name="T10" fmla="*/ 0 w 23"/>
              <a:gd name="T11" fmla="*/ 2147483647 h 23"/>
              <a:gd name="T12" fmla="*/ 0 w 23"/>
              <a:gd name="T13" fmla="*/ 2147483647 h 23"/>
              <a:gd name="T14" fmla="*/ 0 w 23"/>
              <a:gd name="T15" fmla="*/ 2147483647 h 23"/>
              <a:gd name="T16" fmla="*/ 0 w 23"/>
              <a:gd name="T17" fmla="*/ 2147483647 h 23"/>
              <a:gd name="T18" fmla="*/ 2147483647 w 23"/>
              <a:gd name="T19" fmla="*/ 2147483647 h 23"/>
              <a:gd name="T20" fmla="*/ 2147483647 w 23"/>
              <a:gd name="T21" fmla="*/ 2147483647 h 23"/>
              <a:gd name="T22" fmla="*/ 2147483647 w 23"/>
              <a:gd name="T23" fmla="*/ 2147483647 h 23"/>
              <a:gd name="T24" fmla="*/ 2147483647 w 23"/>
              <a:gd name="T25" fmla="*/ 2147483647 h 23"/>
              <a:gd name="T26" fmla="*/ 2147483647 w 23"/>
              <a:gd name="T27" fmla="*/ 2147483647 h 23"/>
              <a:gd name="T28" fmla="*/ 2147483647 w 23"/>
              <a:gd name="T29" fmla="*/ 2147483647 h 23"/>
              <a:gd name="T30" fmla="*/ 2147483647 w 23"/>
              <a:gd name="T31" fmla="*/ 2147483647 h 23"/>
              <a:gd name="T32" fmla="*/ 2147483647 w 23"/>
              <a:gd name="T33" fmla="*/ 2147483647 h 23"/>
              <a:gd name="T34" fmla="*/ 2147483647 w 23"/>
              <a:gd name="T35" fmla="*/ 2147483647 h 23"/>
              <a:gd name="T36" fmla="*/ 2147483647 w 23"/>
              <a:gd name="T37" fmla="*/ 2147483647 h 23"/>
              <a:gd name="T38" fmla="*/ 2147483647 w 23"/>
              <a:gd name="T39" fmla="*/ 2147483647 h 23"/>
              <a:gd name="T40" fmla="*/ 2147483647 w 23"/>
              <a:gd name="T41" fmla="*/ 2147483647 h 23"/>
              <a:gd name="T42" fmla="*/ 2147483647 w 23"/>
              <a:gd name="T43" fmla="*/ 2147483647 h 23"/>
              <a:gd name="T44" fmla="*/ 2147483647 w 23"/>
              <a:gd name="T45" fmla="*/ 2147483647 h 23"/>
              <a:gd name="T46" fmla="*/ 2147483647 w 23"/>
              <a:gd name="T47" fmla="*/ 2147483647 h 23"/>
              <a:gd name="T48" fmla="*/ 2147483647 w 23"/>
              <a:gd name="T49" fmla="*/ 2147483647 h 23"/>
              <a:gd name="T50" fmla="*/ 2147483647 w 23"/>
              <a:gd name="T51" fmla="*/ 2147483647 h 23"/>
              <a:gd name="T52" fmla="*/ 2147483647 w 23"/>
              <a:gd name="T53" fmla="*/ 0 h 23"/>
              <a:gd name="T54" fmla="*/ 2147483647 w 23"/>
              <a:gd name="T55" fmla="*/ 0 h 23"/>
              <a:gd name="T56" fmla="*/ 2147483647 w 23"/>
              <a:gd name="T57" fmla="*/ 0 h 23"/>
              <a:gd name="T58" fmla="*/ 2147483647 w 23"/>
              <a:gd name="T59" fmla="*/ 0 h 23"/>
              <a:gd name="T60" fmla="*/ 2147483647 w 23"/>
              <a:gd name="T61" fmla="*/ 0 h 23"/>
              <a:gd name="T62" fmla="*/ 2147483647 w 23"/>
              <a:gd name="T63" fmla="*/ 0 h 23"/>
              <a:gd name="T64" fmla="*/ 2147483647 w 23"/>
              <a:gd name="T65" fmla="*/ 0 h 2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3"/>
              <a:gd name="T100" fmla="*/ 0 h 23"/>
              <a:gd name="T101" fmla="*/ 23 w 23"/>
              <a:gd name="T102" fmla="*/ 23 h 2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3" h="23">
                <a:moveTo>
                  <a:pt x="8" y="0"/>
                </a:moveTo>
                <a:lnTo>
                  <a:pt x="6" y="1"/>
                </a:lnTo>
                <a:lnTo>
                  <a:pt x="3" y="3"/>
                </a:lnTo>
                <a:lnTo>
                  <a:pt x="2" y="4"/>
                </a:lnTo>
                <a:lnTo>
                  <a:pt x="2" y="5"/>
                </a:lnTo>
                <a:lnTo>
                  <a:pt x="0" y="8"/>
                </a:lnTo>
                <a:lnTo>
                  <a:pt x="0" y="11"/>
                </a:lnTo>
                <a:lnTo>
                  <a:pt x="0" y="13"/>
                </a:lnTo>
                <a:lnTo>
                  <a:pt x="0" y="16"/>
                </a:lnTo>
                <a:lnTo>
                  <a:pt x="2" y="19"/>
                </a:lnTo>
                <a:lnTo>
                  <a:pt x="3" y="20"/>
                </a:lnTo>
                <a:lnTo>
                  <a:pt x="5" y="22"/>
                </a:lnTo>
                <a:lnTo>
                  <a:pt x="6" y="23"/>
                </a:lnTo>
                <a:lnTo>
                  <a:pt x="8" y="23"/>
                </a:lnTo>
                <a:lnTo>
                  <a:pt x="11" y="23"/>
                </a:lnTo>
                <a:lnTo>
                  <a:pt x="12" y="22"/>
                </a:lnTo>
                <a:lnTo>
                  <a:pt x="15" y="19"/>
                </a:lnTo>
                <a:lnTo>
                  <a:pt x="17" y="16"/>
                </a:lnTo>
                <a:lnTo>
                  <a:pt x="18" y="14"/>
                </a:lnTo>
                <a:lnTo>
                  <a:pt x="20" y="13"/>
                </a:lnTo>
                <a:lnTo>
                  <a:pt x="21" y="10"/>
                </a:lnTo>
                <a:lnTo>
                  <a:pt x="23" y="7"/>
                </a:lnTo>
                <a:lnTo>
                  <a:pt x="23" y="5"/>
                </a:lnTo>
                <a:lnTo>
                  <a:pt x="23" y="4"/>
                </a:lnTo>
                <a:lnTo>
                  <a:pt x="21" y="1"/>
                </a:lnTo>
                <a:lnTo>
                  <a:pt x="20" y="0"/>
                </a:lnTo>
                <a:lnTo>
                  <a:pt x="18" y="0"/>
                </a:lnTo>
                <a:lnTo>
                  <a:pt x="17" y="0"/>
                </a:lnTo>
                <a:lnTo>
                  <a:pt x="14" y="0"/>
                </a:lnTo>
                <a:lnTo>
                  <a:pt x="12" y="0"/>
                </a:lnTo>
                <a:lnTo>
                  <a:pt x="9" y="0"/>
                </a:lnTo>
                <a:lnTo>
                  <a:pt x="8" y="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81" name="Freeform 132"/>
          <p:cNvSpPr>
            <a:spLocks/>
          </p:cNvSpPr>
          <p:nvPr/>
        </p:nvSpPr>
        <p:spPr bwMode="auto">
          <a:xfrm>
            <a:off x="6896100" y="4110038"/>
            <a:ext cx="31750" cy="36512"/>
          </a:xfrm>
          <a:custGeom>
            <a:avLst/>
            <a:gdLst>
              <a:gd name="T0" fmla="*/ 2147483647 w 23"/>
              <a:gd name="T1" fmla="*/ 0 h 23"/>
              <a:gd name="T2" fmla="*/ 2147483647 w 23"/>
              <a:gd name="T3" fmla="*/ 2147483647 h 23"/>
              <a:gd name="T4" fmla="*/ 2147483647 w 23"/>
              <a:gd name="T5" fmla="*/ 2147483647 h 23"/>
              <a:gd name="T6" fmla="*/ 2147483647 w 23"/>
              <a:gd name="T7" fmla="*/ 2147483647 h 23"/>
              <a:gd name="T8" fmla="*/ 2147483647 w 23"/>
              <a:gd name="T9" fmla="*/ 2147483647 h 23"/>
              <a:gd name="T10" fmla="*/ 0 w 23"/>
              <a:gd name="T11" fmla="*/ 2147483647 h 23"/>
              <a:gd name="T12" fmla="*/ 0 w 23"/>
              <a:gd name="T13" fmla="*/ 2147483647 h 23"/>
              <a:gd name="T14" fmla="*/ 0 w 23"/>
              <a:gd name="T15" fmla="*/ 2147483647 h 23"/>
              <a:gd name="T16" fmla="*/ 0 w 23"/>
              <a:gd name="T17" fmla="*/ 2147483647 h 23"/>
              <a:gd name="T18" fmla="*/ 2147483647 w 23"/>
              <a:gd name="T19" fmla="*/ 2147483647 h 23"/>
              <a:gd name="T20" fmla="*/ 2147483647 w 23"/>
              <a:gd name="T21" fmla="*/ 2147483647 h 23"/>
              <a:gd name="T22" fmla="*/ 2147483647 w 23"/>
              <a:gd name="T23" fmla="*/ 2147483647 h 23"/>
              <a:gd name="T24" fmla="*/ 2147483647 w 23"/>
              <a:gd name="T25" fmla="*/ 2147483647 h 23"/>
              <a:gd name="T26" fmla="*/ 2147483647 w 23"/>
              <a:gd name="T27" fmla="*/ 2147483647 h 23"/>
              <a:gd name="T28" fmla="*/ 2147483647 w 23"/>
              <a:gd name="T29" fmla="*/ 2147483647 h 23"/>
              <a:gd name="T30" fmla="*/ 2147483647 w 23"/>
              <a:gd name="T31" fmla="*/ 2147483647 h 23"/>
              <a:gd name="T32" fmla="*/ 2147483647 w 23"/>
              <a:gd name="T33" fmla="*/ 2147483647 h 23"/>
              <a:gd name="T34" fmla="*/ 2147483647 w 23"/>
              <a:gd name="T35" fmla="*/ 2147483647 h 23"/>
              <a:gd name="T36" fmla="*/ 2147483647 w 23"/>
              <a:gd name="T37" fmla="*/ 2147483647 h 23"/>
              <a:gd name="T38" fmla="*/ 2147483647 w 23"/>
              <a:gd name="T39" fmla="*/ 2147483647 h 23"/>
              <a:gd name="T40" fmla="*/ 2147483647 w 23"/>
              <a:gd name="T41" fmla="*/ 2147483647 h 23"/>
              <a:gd name="T42" fmla="*/ 2147483647 w 23"/>
              <a:gd name="T43" fmla="*/ 2147483647 h 23"/>
              <a:gd name="T44" fmla="*/ 2147483647 w 23"/>
              <a:gd name="T45" fmla="*/ 2147483647 h 23"/>
              <a:gd name="T46" fmla="*/ 2147483647 w 23"/>
              <a:gd name="T47" fmla="*/ 2147483647 h 23"/>
              <a:gd name="T48" fmla="*/ 2147483647 w 23"/>
              <a:gd name="T49" fmla="*/ 2147483647 h 23"/>
              <a:gd name="T50" fmla="*/ 2147483647 w 23"/>
              <a:gd name="T51" fmla="*/ 2147483647 h 23"/>
              <a:gd name="T52" fmla="*/ 2147483647 w 23"/>
              <a:gd name="T53" fmla="*/ 0 h 23"/>
              <a:gd name="T54" fmla="*/ 2147483647 w 23"/>
              <a:gd name="T55" fmla="*/ 0 h 23"/>
              <a:gd name="T56" fmla="*/ 2147483647 w 23"/>
              <a:gd name="T57" fmla="*/ 0 h 23"/>
              <a:gd name="T58" fmla="*/ 2147483647 w 23"/>
              <a:gd name="T59" fmla="*/ 0 h 23"/>
              <a:gd name="T60" fmla="*/ 2147483647 w 23"/>
              <a:gd name="T61" fmla="*/ 0 h 23"/>
              <a:gd name="T62" fmla="*/ 2147483647 w 23"/>
              <a:gd name="T63" fmla="*/ 0 h 23"/>
              <a:gd name="T64" fmla="*/ 2147483647 w 23"/>
              <a:gd name="T65" fmla="*/ 0 h 2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3"/>
              <a:gd name="T100" fmla="*/ 0 h 23"/>
              <a:gd name="T101" fmla="*/ 23 w 23"/>
              <a:gd name="T102" fmla="*/ 23 h 2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3" h="23">
                <a:moveTo>
                  <a:pt x="8" y="0"/>
                </a:moveTo>
                <a:lnTo>
                  <a:pt x="6" y="1"/>
                </a:lnTo>
                <a:lnTo>
                  <a:pt x="3" y="3"/>
                </a:lnTo>
                <a:lnTo>
                  <a:pt x="2" y="4"/>
                </a:lnTo>
                <a:lnTo>
                  <a:pt x="2" y="5"/>
                </a:lnTo>
                <a:lnTo>
                  <a:pt x="0" y="8"/>
                </a:lnTo>
                <a:lnTo>
                  <a:pt x="0" y="11"/>
                </a:lnTo>
                <a:lnTo>
                  <a:pt x="0" y="13"/>
                </a:lnTo>
                <a:lnTo>
                  <a:pt x="0" y="16"/>
                </a:lnTo>
                <a:lnTo>
                  <a:pt x="2" y="19"/>
                </a:lnTo>
                <a:lnTo>
                  <a:pt x="3" y="20"/>
                </a:lnTo>
                <a:lnTo>
                  <a:pt x="5" y="22"/>
                </a:lnTo>
                <a:lnTo>
                  <a:pt x="6" y="23"/>
                </a:lnTo>
                <a:lnTo>
                  <a:pt x="8" y="23"/>
                </a:lnTo>
                <a:lnTo>
                  <a:pt x="11" y="23"/>
                </a:lnTo>
                <a:lnTo>
                  <a:pt x="12" y="22"/>
                </a:lnTo>
                <a:lnTo>
                  <a:pt x="15" y="19"/>
                </a:lnTo>
                <a:lnTo>
                  <a:pt x="17" y="16"/>
                </a:lnTo>
                <a:lnTo>
                  <a:pt x="18" y="14"/>
                </a:lnTo>
                <a:lnTo>
                  <a:pt x="20" y="13"/>
                </a:lnTo>
                <a:lnTo>
                  <a:pt x="21" y="10"/>
                </a:lnTo>
                <a:lnTo>
                  <a:pt x="23" y="7"/>
                </a:lnTo>
                <a:lnTo>
                  <a:pt x="23" y="5"/>
                </a:lnTo>
                <a:lnTo>
                  <a:pt x="23" y="4"/>
                </a:lnTo>
                <a:lnTo>
                  <a:pt x="21" y="1"/>
                </a:lnTo>
                <a:lnTo>
                  <a:pt x="20" y="0"/>
                </a:lnTo>
                <a:lnTo>
                  <a:pt x="18" y="0"/>
                </a:lnTo>
                <a:lnTo>
                  <a:pt x="17" y="0"/>
                </a:lnTo>
                <a:lnTo>
                  <a:pt x="14" y="0"/>
                </a:lnTo>
                <a:lnTo>
                  <a:pt x="12" y="0"/>
                </a:lnTo>
                <a:lnTo>
                  <a:pt x="9" y="0"/>
                </a:lnTo>
                <a:lnTo>
                  <a:pt x="8" y="0"/>
                </a:lnTo>
              </a:path>
            </a:pathLst>
          </a:custGeom>
          <a:solidFill>
            <a:srgbClr val="FFFF00"/>
          </a:solidFill>
          <a:ln w="4763">
            <a:solidFill>
              <a:srgbClr val="990000"/>
            </a:solidFill>
            <a:round/>
            <a:headEnd/>
            <a:tailEnd/>
          </a:ln>
        </p:spPr>
        <p:txBody>
          <a:bodyPr/>
          <a:lstStyle/>
          <a:p>
            <a:endParaRPr lang="en-US"/>
          </a:p>
        </p:txBody>
      </p:sp>
      <p:sp>
        <p:nvSpPr>
          <p:cNvPr id="53382" name="Freeform 133"/>
          <p:cNvSpPr>
            <a:spLocks/>
          </p:cNvSpPr>
          <p:nvPr/>
        </p:nvSpPr>
        <p:spPr bwMode="auto">
          <a:xfrm>
            <a:off x="6813550" y="4195763"/>
            <a:ext cx="55563" cy="53975"/>
          </a:xfrm>
          <a:custGeom>
            <a:avLst/>
            <a:gdLst>
              <a:gd name="T0" fmla="*/ 2147483647 w 40"/>
              <a:gd name="T1" fmla="*/ 2147483647 h 34"/>
              <a:gd name="T2" fmla="*/ 2147483647 w 40"/>
              <a:gd name="T3" fmla="*/ 2147483647 h 34"/>
              <a:gd name="T4" fmla="*/ 2147483647 w 40"/>
              <a:gd name="T5" fmla="*/ 2147483647 h 34"/>
              <a:gd name="T6" fmla="*/ 2147483647 w 40"/>
              <a:gd name="T7" fmla="*/ 0 h 34"/>
              <a:gd name="T8" fmla="*/ 2147483647 w 40"/>
              <a:gd name="T9" fmla="*/ 0 h 34"/>
              <a:gd name="T10" fmla="*/ 2147483647 w 40"/>
              <a:gd name="T11" fmla="*/ 0 h 34"/>
              <a:gd name="T12" fmla="*/ 2147483647 w 40"/>
              <a:gd name="T13" fmla="*/ 0 h 34"/>
              <a:gd name="T14" fmla="*/ 2147483647 w 40"/>
              <a:gd name="T15" fmla="*/ 2147483647 h 34"/>
              <a:gd name="T16" fmla="*/ 2147483647 w 40"/>
              <a:gd name="T17" fmla="*/ 2147483647 h 34"/>
              <a:gd name="T18" fmla="*/ 2147483647 w 40"/>
              <a:gd name="T19" fmla="*/ 2147483647 h 34"/>
              <a:gd name="T20" fmla="*/ 0 w 40"/>
              <a:gd name="T21" fmla="*/ 2147483647 h 34"/>
              <a:gd name="T22" fmla="*/ 0 w 40"/>
              <a:gd name="T23" fmla="*/ 2147483647 h 34"/>
              <a:gd name="T24" fmla="*/ 0 w 40"/>
              <a:gd name="T25" fmla="*/ 2147483647 h 34"/>
              <a:gd name="T26" fmla="*/ 0 w 40"/>
              <a:gd name="T27" fmla="*/ 2147483647 h 34"/>
              <a:gd name="T28" fmla="*/ 0 w 40"/>
              <a:gd name="T29" fmla="*/ 2147483647 h 34"/>
              <a:gd name="T30" fmla="*/ 0 w 40"/>
              <a:gd name="T31" fmla="*/ 2147483647 h 34"/>
              <a:gd name="T32" fmla="*/ 0 w 40"/>
              <a:gd name="T33" fmla="*/ 2147483647 h 34"/>
              <a:gd name="T34" fmla="*/ 2147483647 w 40"/>
              <a:gd name="T35" fmla="*/ 2147483647 h 34"/>
              <a:gd name="T36" fmla="*/ 2147483647 w 40"/>
              <a:gd name="T37" fmla="*/ 2147483647 h 34"/>
              <a:gd name="T38" fmla="*/ 2147483647 w 40"/>
              <a:gd name="T39" fmla="*/ 2147483647 h 34"/>
              <a:gd name="T40" fmla="*/ 2147483647 w 40"/>
              <a:gd name="T41" fmla="*/ 2147483647 h 34"/>
              <a:gd name="T42" fmla="*/ 2147483647 w 40"/>
              <a:gd name="T43" fmla="*/ 2147483647 h 34"/>
              <a:gd name="T44" fmla="*/ 2147483647 w 40"/>
              <a:gd name="T45" fmla="*/ 2147483647 h 34"/>
              <a:gd name="T46" fmla="*/ 2147483647 w 40"/>
              <a:gd name="T47" fmla="*/ 2147483647 h 34"/>
              <a:gd name="T48" fmla="*/ 2147483647 w 40"/>
              <a:gd name="T49" fmla="*/ 2147483647 h 34"/>
              <a:gd name="T50" fmla="*/ 2147483647 w 40"/>
              <a:gd name="T51" fmla="*/ 2147483647 h 34"/>
              <a:gd name="T52" fmla="*/ 2147483647 w 40"/>
              <a:gd name="T53" fmla="*/ 2147483647 h 34"/>
              <a:gd name="T54" fmla="*/ 2147483647 w 40"/>
              <a:gd name="T55" fmla="*/ 2147483647 h 34"/>
              <a:gd name="T56" fmla="*/ 2147483647 w 40"/>
              <a:gd name="T57" fmla="*/ 2147483647 h 34"/>
              <a:gd name="T58" fmla="*/ 2147483647 w 40"/>
              <a:gd name="T59" fmla="*/ 2147483647 h 34"/>
              <a:gd name="T60" fmla="*/ 2147483647 w 40"/>
              <a:gd name="T61" fmla="*/ 2147483647 h 34"/>
              <a:gd name="T62" fmla="*/ 2147483647 w 40"/>
              <a:gd name="T63" fmla="*/ 2147483647 h 34"/>
              <a:gd name="T64" fmla="*/ 2147483647 w 40"/>
              <a:gd name="T65" fmla="*/ 2147483647 h 34"/>
              <a:gd name="T66" fmla="*/ 2147483647 w 40"/>
              <a:gd name="T67" fmla="*/ 2147483647 h 34"/>
              <a:gd name="T68" fmla="*/ 2147483647 w 40"/>
              <a:gd name="T69" fmla="*/ 2147483647 h 34"/>
              <a:gd name="T70" fmla="*/ 2147483647 w 40"/>
              <a:gd name="T71" fmla="*/ 2147483647 h 34"/>
              <a:gd name="T72" fmla="*/ 2147483647 w 40"/>
              <a:gd name="T73" fmla="*/ 2147483647 h 34"/>
              <a:gd name="T74" fmla="*/ 2147483647 w 40"/>
              <a:gd name="T75" fmla="*/ 2147483647 h 34"/>
              <a:gd name="T76" fmla="*/ 2147483647 w 40"/>
              <a:gd name="T77" fmla="*/ 2147483647 h 34"/>
              <a:gd name="T78" fmla="*/ 2147483647 w 40"/>
              <a:gd name="T79" fmla="*/ 2147483647 h 34"/>
              <a:gd name="T80" fmla="*/ 2147483647 w 40"/>
              <a:gd name="T81" fmla="*/ 2147483647 h 34"/>
              <a:gd name="T82" fmla="*/ 2147483647 w 40"/>
              <a:gd name="T83" fmla="*/ 2147483647 h 34"/>
              <a:gd name="T84" fmla="*/ 2147483647 w 40"/>
              <a:gd name="T85" fmla="*/ 2147483647 h 34"/>
              <a:gd name="T86" fmla="*/ 2147483647 w 40"/>
              <a:gd name="T87" fmla="*/ 2147483647 h 34"/>
              <a:gd name="T88" fmla="*/ 2147483647 w 40"/>
              <a:gd name="T89" fmla="*/ 2147483647 h 34"/>
              <a:gd name="T90" fmla="*/ 2147483647 w 40"/>
              <a:gd name="T91" fmla="*/ 2147483647 h 34"/>
              <a:gd name="T92" fmla="*/ 2147483647 w 40"/>
              <a:gd name="T93" fmla="*/ 2147483647 h 34"/>
              <a:gd name="T94" fmla="*/ 2147483647 w 40"/>
              <a:gd name="T95" fmla="*/ 2147483647 h 34"/>
              <a:gd name="T96" fmla="*/ 2147483647 w 40"/>
              <a:gd name="T97" fmla="*/ 2147483647 h 34"/>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0"/>
              <a:gd name="T148" fmla="*/ 0 h 34"/>
              <a:gd name="T149" fmla="*/ 40 w 40"/>
              <a:gd name="T150" fmla="*/ 34 h 34"/>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0" h="34">
                <a:moveTo>
                  <a:pt x="19" y="5"/>
                </a:moveTo>
                <a:lnTo>
                  <a:pt x="16" y="3"/>
                </a:lnTo>
                <a:lnTo>
                  <a:pt x="15" y="2"/>
                </a:lnTo>
                <a:lnTo>
                  <a:pt x="12" y="0"/>
                </a:lnTo>
                <a:lnTo>
                  <a:pt x="11" y="0"/>
                </a:lnTo>
                <a:lnTo>
                  <a:pt x="8" y="0"/>
                </a:lnTo>
                <a:lnTo>
                  <a:pt x="6" y="0"/>
                </a:lnTo>
                <a:lnTo>
                  <a:pt x="5" y="2"/>
                </a:lnTo>
                <a:lnTo>
                  <a:pt x="3" y="5"/>
                </a:lnTo>
                <a:lnTo>
                  <a:pt x="2" y="6"/>
                </a:lnTo>
                <a:lnTo>
                  <a:pt x="0" y="8"/>
                </a:lnTo>
                <a:lnTo>
                  <a:pt x="0" y="11"/>
                </a:lnTo>
                <a:lnTo>
                  <a:pt x="0" y="12"/>
                </a:lnTo>
                <a:lnTo>
                  <a:pt x="0" y="15"/>
                </a:lnTo>
                <a:lnTo>
                  <a:pt x="0" y="17"/>
                </a:lnTo>
                <a:lnTo>
                  <a:pt x="0" y="20"/>
                </a:lnTo>
                <a:lnTo>
                  <a:pt x="0" y="21"/>
                </a:lnTo>
                <a:lnTo>
                  <a:pt x="2" y="23"/>
                </a:lnTo>
                <a:lnTo>
                  <a:pt x="2" y="24"/>
                </a:lnTo>
                <a:lnTo>
                  <a:pt x="3" y="26"/>
                </a:lnTo>
                <a:lnTo>
                  <a:pt x="3" y="27"/>
                </a:lnTo>
                <a:lnTo>
                  <a:pt x="5" y="27"/>
                </a:lnTo>
                <a:lnTo>
                  <a:pt x="6" y="27"/>
                </a:lnTo>
                <a:lnTo>
                  <a:pt x="6" y="29"/>
                </a:lnTo>
                <a:lnTo>
                  <a:pt x="8" y="29"/>
                </a:lnTo>
                <a:lnTo>
                  <a:pt x="12" y="29"/>
                </a:lnTo>
                <a:lnTo>
                  <a:pt x="16" y="30"/>
                </a:lnTo>
                <a:lnTo>
                  <a:pt x="22" y="31"/>
                </a:lnTo>
                <a:lnTo>
                  <a:pt x="27" y="33"/>
                </a:lnTo>
                <a:lnTo>
                  <a:pt x="30" y="34"/>
                </a:lnTo>
                <a:lnTo>
                  <a:pt x="34" y="34"/>
                </a:lnTo>
                <a:lnTo>
                  <a:pt x="37" y="33"/>
                </a:lnTo>
                <a:lnTo>
                  <a:pt x="40" y="30"/>
                </a:lnTo>
                <a:lnTo>
                  <a:pt x="40" y="27"/>
                </a:lnTo>
                <a:lnTo>
                  <a:pt x="39" y="24"/>
                </a:lnTo>
                <a:lnTo>
                  <a:pt x="37" y="21"/>
                </a:lnTo>
                <a:lnTo>
                  <a:pt x="34" y="18"/>
                </a:lnTo>
                <a:lnTo>
                  <a:pt x="30" y="14"/>
                </a:lnTo>
                <a:lnTo>
                  <a:pt x="27" y="11"/>
                </a:lnTo>
                <a:lnTo>
                  <a:pt x="22" y="8"/>
                </a:lnTo>
                <a:lnTo>
                  <a:pt x="19" y="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83" name="Freeform 134"/>
          <p:cNvSpPr>
            <a:spLocks/>
          </p:cNvSpPr>
          <p:nvPr/>
        </p:nvSpPr>
        <p:spPr bwMode="auto">
          <a:xfrm>
            <a:off x="6813550" y="4195763"/>
            <a:ext cx="55563" cy="53975"/>
          </a:xfrm>
          <a:custGeom>
            <a:avLst/>
            <a:gdLst>
              <a:gd name="T0" fmla="*/ 2147483647 w 40"/>
              <a:gd name="T1" fmla="*/ 2147483647 h 34"/>
              <a:gd name="T2" fmla="*/ 2147483647 w 40"/>
              <a:gd name="T3" fmla="*/ 2147483647 h 34"/>
              <a:gd name="T4" fmla="*/ 2147483647 w 40"/>
              <a:gd name="T5" fmla="*/ 2147483647 h 34"/>
              <a:gd name="T6" fmla="*/ 2147483647 w 40"/>
              <a:gd name="T7" fmla="*/ 0 h 34"/>
              <a:gd name="T8" fmla="*/ 2147483647 w 40"/>
              <a:gd name="T9" fmla="*/ 0 h 34"/>
              <a:gd name="T10" fmla="*/ 2147483647 w 40"/>
              <a:gd name="T11" fmla="*/ 0 h 34"/>
              <a:gd name="T12" fmla="*/ 2147483647 w 40"/>
              <a:gd name="T13" fmla="*/ 0 h 34"/>
              <a:gd name="T14" fmla="*/ 2147483647 w 40"/>
              <a:gd name="T15" fmla="*/ 2147483647 h 34"/>
              <a:gd name="T16" fmla="*/ 2147483647 w 40"/>
              <a:gd name="T17" fmla="*/ 2147483647 h 34"/>
              <a:gd name="T18" fmla="*/ 2147483647 w 40"/>
              <a:gd name="T19" fmla="*/ 2147483647 h 34"/>
              <a:gd name="T20" fmla="*/ 0 w 40"/>
              <a:gd name="T21" fmla="*/ 2147483647 h 34"/>
              <a:gd name="T22" fmla="*/ 0 w 40"/>
              <a:gd name="T23" fmla="*/ 2147483647 h 34"/>
              <a:gd name="T24" fmla="*/ 0 w 40"/>
              <a:gd name="T25" fmla="*/ 2147483647 h 34"/>
              <a:gd name="T26" fmla="*/ 0 w 40"/>
              <a:gd name="T27" fmla="*/ 2147483647 h 34"/>
              <a:gd name="T28" fmla="*/ 0 w 40"/>
              <a:gd name="T29" fmla="*/ 2147483647 h 34"/>
              <a:gd name="T30" fmla="*/ 0 w 40"/>
              <a:gd name="T31" fmla="*/ 2147483647 h 34"/>
              <a:gd name="T32" fmla="*/ 0 w 40"/>
              <a:gd name="T33" fmla="*/ 2147483647 h 34"/>
              <a:gd name="T34" fmla="*/ 2147483647 w 40"/>
              <a:gd name="T35" fmla="*/ 2147483647 h 34"/>
              <a:gd name="T36" fmla="*/ 2147483647 w 40"/>
              <a:gd name="T37" fmla="*/ 2147483647 h 34"/>
              <a:gd name="T38" fmla="*/ 2147483647 w 40"/>
              <a:gd name="T39" fmla="*/ 2147483647 h 34"/>
              <a:gd name="T40" fmla="*/ 2147483647 w 40"/>
              <a:gd name="T41" fmla="*/ 2147483647 h 34"/>
              <a:gd name="T42" fmla="*/ 2147483647 w 40"/>
              <a:gd name="T43" fmla="*/ 2147483647 h 34"/>
              <a:gd name="T44" fmla="*/ 2147483647 w 40"/>
              <a:gd name="T45" fmla="*/ 2147483647 h 34"/>
              <a:gd name="T46" fmla="*/ 2147483647 w 40"/>
              <a:gd name="T47" fmla="*/ 2147483647 h 34"/>
              <a:gd name="T48" fmla="*/ 2147483647 w 40"/>
              <a:gd name="T49" fmla="*/ 2147483647 h 34"/>
              <a:gd name="T50" fmla="*/ 2147483647 w 40"/>
              <a:gd name="T51" fmla="*/ 2147483647 h 34"/>
              <a:gd name="T52" fmla="*/ 2147483647 w 40"/>
              <a:gd name="T53" fmla="*/ 2147483647 h 34"/>
              <a:gd name="T54" fmla="*/ 2147483647 w 40"/>
              <a:gd name="T55" fmla="*/ 2147483647 h 34"/>
              <a:gd name="T56" fmla="*/ 2147483647 w 40"/>
              <a:gd name="T57" fmla="*/ 2147483647 h 34"/>
              <a:gd name="T58" fmla="*/ 2147483647 w 40"/>
              <a:gd name="T59" fmla="*/ 2147483647 h 34"/>
              <a:gd name="T60" fmla="*/ 2147483647 w 40"/>
              <a:gd name="T61" fmla="*/ 2147483647 h 34"/>
              <a:gd name="T62" fmla="*/ 2147483647 w 40"/>
              <a:gd name="T63" fmla="*/ 2147483647 h 34"/>
              <a:gd name="T64" fmla="*/ 2147483647 w 40"/>
              <a:gd name="T65" fmla="*/ 2147483647 h 34"/>
              <a:gd name="T66" fmla="*/ 2147483647 w 40"/>
              <a:gd name="T67" fmla="*/ 2147483647 h 34"/>
              <a:gd name="T68" fmla="*/ 2147483647 w 40"/>
              <a:gd name="T69" fmla="*/ 2147483647 h 34"/>
              <a:gd name="T70" fmla="*/ 2147483647 w 40"/>
              <a:gd name="T71" fmla="*/ 2147483647 h 34"/>
              <a:gd name="T72" fmla="*/ 2147483647 w 40"/>
              <a:gd name="T73" fmla="*/ 2147483647 h 34"/>
              <a:gd name="T74" fmla="*/ 2147483647 w 40"/>
              <a:gd name="T75" fmla="*/ 2147483647 h 34"/>
              <a:gd name="T76" fmla="*/ 2147483647 w 40"/>
              <a:gd name="T77" fmla="*/ 2147483647 h 34"/>
              <a:gd name="T78" fmla="*/ 2147483647 w 40"/>
              <a:gd name="T79" fmla="*/ 2147483647 h 34"/>
              <a:gd name="T80" fmla="*/ 2147483647 w 40"/>
              <a:gd name="T81" fmla="*/ 2147483647 h 34"/>
              <a:gd name="T82" fmla="*/ 2147483647 w 40"/>
              <a:gd name="T83" fmla="*/ 2147483647 h 34"/>
              <a:gd name="T84" fmla="*/ 2147483647 w 40"/>
              <a:gd name="T85" fmla="*/ 2147483647 h 34"/>
              <a:gd name="T86" fmla="*/ 2147483647 w 40"/>
              <a:gd name="T87" fmla="*/ 2147483647 h 34"/>
              <a:gd name="T88" fmla="*/ 2147483647 w 40"/>
              <a:gd name="T89" fmla="*/ 2147483647 h 34"/>
              <a:gd name="T90" fmla="*/ 2147483647 w 40"/>
              <a:gd name="T91" fmla="*/ 2147483647 h 34"/>
              <a:gd name="T92" fmla="*/ 2147483647 w 40"/>
              <a:gd name="T93" fmla="*/ 2147483647 h 34"/>
              <a:gd name="T94" fmla="*/ 2147483647 w 40"/>
              <a:gd name="T95" fmla="*/ 2147483647 h 34"/>
              <a:gd name="T96" fmla="*/ 2147483647 w 40"/>
              <a:gd name="T97" fmla="*/ 2147483647 h 34"/>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0"/>
              <a:gd name="T148" fmla="*/ 0 h 34"/>
              <a:gd name="T149" fmla="*/ 40 w 40"/>
              <a:gd name="T150" fmla="*/ 34 h 34"/>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0" h="34">
                <a:moveTo>
                  <a:pt x="19" y="5"/>
                </a:moveTo>
                <a:lnTo>
                  <a:pt x="16" y="3"/>
                </a:lnTo>
                <a:lnTo>
                  <a:pt x="15" y="2"/>
                </a:lnTo>
                <a:lnTo>
                  <a:pt x="12" y="0"/>
                </a:lnTo>
                <a:lnTo>
                  <a:pt x="11" y="0"/>
                </a:lnTo>
                <a:lnTo>
                  <a:pt x="8" y="0"/>
                </a:lnTo>
                <a:lnTo>
                  <a:pt x="6" y="0"/>
                </a:lnTo>
                <a:lnTo>
                  <a:pt x="5" y="2"/>
                </a:lnTo>
                <a:lnTo>
                  <a:pt x="3" y="5"/>
                </a:lnTo>
                <a:lnTo>
                  <a:pt x="2" y="6"/>
                </a:lnTo>
                <a:lnTo>
                  <a:pt x="0" y="8"/>
                </a:lnTo>
                <a:lnTo>
                  <a:pt x="0" y="11"/>
                </a:lnTo>
                <a:lnTo>
                  <a:pt x="0" y="12"/>
                </a:lnTo>
                <a:lnTo>
                  <a:pt x="0" y="15"/>
                </a:lnTo>
                <a:lnTo>
                  <a:pt x="0" y="17"/>
                </a:lnTo>
                <a:lnTo>
                  <a:pt x="0" y="20"/>
                </a:lnTo>
                <a:lnTo>
                  <a:pt x="0" y="21"/>
                </a:lnTo>
                <a:lnTo>
                  <a:pt x="2" y="23"/>
                </a:lnTo>
                <a:lnTo>
                  <a:pt x="2" y="24"/>
                </a:lnTo>
                <a:lnTo>
                  <a:pt x="3" y="26"/>
                </a:lnTo>
                <a:lnTo>
                  <a:pt x="3" y="27"/>
                </a:lnTo>
                <a:lnTo>
                  <a:pt x="5" y="27"/>
                </a:lnTo>
                <a:lnTo>
                  <a:pt x="6" y="27"/>
                </a:lnTo>
                <a:lnTo>
                  <a:pt x="6" y="29"/>
                </a:lnTo>
                <a:lnTo>
                  <a:pt x="8" y="29"/>
                </a:lnTo>
                <a:lnTo>
                  <a:pt x="12" y="29"/>
                </a:lnTo>
                <a:lnTo>
                  <a:pt x="16" y="30"/>
                </a:lnTo>
                <a:lnTo>
                  <a:pt x="22" y="31"/>
                </a:lnTo>
                <a:lnTo>
                  <a:pt x="27" y="33"/>
                </a:lnTo>
                <a:lnTo>
                  <a:pt x="30" y="34"/>
                </a:lnTo>
                <a:lnTo>
                  <a:pt x="34" y="34"/>
                </a:lnTo>
                <a:lnTo>
                  <a:pt x="37" y="33"/>
                </a:lnTo>
                <a:lnTo>
                  <a:pt x="40" y="30"/>
                </a:lnTo>
                <a:lnTo>
                  <a:pt x="40" y="27"/>
                </a:lnTo>
                <a:lnTo>
                  <a:pt x="39" y="24"/>
                </a:lnTo>
                <a:lnTo>
                  <a:pt x="37" y="21"/>
                </a:lnTo>
                <a:lnTo>
                  <a:pt x="34" y="18"/>
                </a:lnTo>
                <a:lnTo>
                  <a:pt x="30" y="14"/>
                </a:lnTo>
                <a:lnTo>
                  <a:pt x="27" y="11"/>
                </a:lnTo>
                <a:lnTo>
                  <a:pt x="22" y="8"/>
                </a:lnTo>
                <a:lnTo>
                  <a:pt x="19" y="5"/>
                </a:lnTo>
              </a:path>
            </a:pathLst>
          </a:custGeom>
          <a:solidFill>
            <a:srgbClr val="FFFF00"/>
          </a:solidFill>
          <a:ln w="4763">
            <a:solidFill>
              <a:srgbClr val="990000"/>
            </a:solidFill>
            <a:round/>
            <a:headEnd/>
            <a:tailEnd/>
          </a:ln>
        </p:spPr>
        <p:txBody>
          <a:bodyPr/>
          <a:lstStyle/>
          <a:p>
            <a:endParaRPr lang="en-US"/>
          </a:p>
        </p:txBody>
      </p:sp>
      <p:sp>
        <p:nvSpPr>
          <p:cNvPr id="53384" name="Freeform 135"/>
          <p:cNvSpPr>
            <a:spLocks/>
          </p:cNvSpPr>
          <p:nvPr/>
        </p:nvSpPr>
        <p:spPr bwMode="auto">
          <a:xfrm>
            <a:off x="6151563" y="4497388"/>
            <a:ext cx="331787" cy="363537"/>
          </a:xfrm>
          <a:custGeom>
            <a:avLst/>
            <a:gdLst>
              <a:gd name="T0" fmla="*/ 2147483647 w 235"/>
              <a:gd name="T1" fmla="*/ 2147483647 h 229"/>
              <a:gd name="T2" fmla="*/ 2147483647 w 235"/>
              <a:gd name="T3" fmla="*/ 2147483647 h 229"/>
              <a:gd name="T4" fmla="*/ 2147483647 w 235"/>
              <a:gd name="T5" fmla="*/ 2147483647 h 229"/>
              <a:gd name="T6" fmla="*/ 2147483647 w 235"/>
              <a:gd name="T7" fmla="*/ 2147483647 h 229"/>
              <a:gd name="T8" fmla="*/ 2147483647 w 235"/>
              <a:gd name="T9" fmla="*/ 2147483647 h 229"/>
              <a:gd name="T10" fmla="*/ 2147483647 w 235"/>
              <a:gd name="T11" fmla="*/ 2147483647 h 229"/>
              <a:gd name="T12" fmla="*/ 2147483647 w 235"/>
              <a:gd name="T13" fmla="*/ 2147483647 h 229"/>
              <a:gd name="T14" fmla="*/ 2147483647 w 235"/>
              <a:gd name="T15" fmla="*/ 2147483647 h 229"/>
              <a:gd name="T16" fmla="*/ 2147483647 w 235"/>
              <a:gd name="T17" fmla="*/ 2147483647 h 229"/>
              <a:gd name="T18" fmla="*/ 2147483647 w 235"/>
              <a:gd name="T19" fmla="*/ 2147483647 h 229"/>
              <a:gd name="T20" fmla="*/ 2147483647 w 235"/>
              <a:gd name="T21" fmla="*/ 2147483647 h 229"/>
              <a:gd name="T22" fmla="*/ 2147483647 w 235"/>
              <a:gd name="T23" fmla="*/ 2147483647 h 229"/>
              <a:gd name="T24" fmla="*/ 2147483647 w 235"/>
              <a:gd name="T25" fmla="*/ 2147483647 h 229"/>
              <a:gd name="T26" fmla="*/ 2147483647 w 235"/>
              <a:gd name="T27" fmla="*/ 2147483647 h 229"/>
              <a:gd name="T28" fmla="*/ 2147483647 w 235"/>
              <a:gd name="T29" fmla="*/ 2147483647 h 229"/>
              <a:gd name="T30" fmla="*/ 2147483647 w 235"/>
              <a:gd name="T31" fmla="*/ 2147483647 h 229"/>
              <a:gd name="T32" fmla="*/ 2147483647 w 235"/>
              <a:gd name="T33" fmla="*/ 2147483647 h 229"/>
              <a:gd name="T34" fmla="*/ 2147483647 w 235"/>
              <a:gd name="T35" fmla="*/ 2147483647 h 229"/>
              <a:gd name="T36" fmla="*/ 2147483647 w 235"/>
              <a:gd name="T37" fmla="*/ 2147483647 h 229"/>
              <a:gd name="T38" fmla="*/ 2147483647 w 235"/>
              <a:gd name="T39" fmla="*/ 2147483647 h 229"/>
              <a:gd name="T40" fmla="*/ 2147483647 w 235"/>
              <a:gd name="T41" fmla="*/ 2147483647 h 229"/>
              <a:gd name="T42" fmla="*/ 2147483647 w 235"/>
              <a:gd name="T43" fmla="*/ 2147483647 h 229"/>
              <a:gd name="T44" fmla="*/ 2147483647 w 235"/>
              <a:gd name="T45" fmla="*/ 2147483647 h 229"/>
              <a:gd name="T46" fmla="*/ 2147483647 w 235"/>
              <a:gd name="T47" fmla="*/ 2147483647 h 229"/>
              <a:gd name="T48" fmla="*/ 2147483647 w 235"/>
              <a:gd name="T49" fmla="*/ 2147483647 h 229"/>
              <a:gd name="T50" fmla="*/ 2147483647 w 235"/>
              <a:gd name="T51" fmla="*/ 2147483647 h 229"/>
              <a:gd name="T52" fmla="*/ 2147483647 w 235"/>
              <a:gd name="T53" fmla="*/ 2147483647 h 229"/>
              <a:gd name="T54" fmla="*/ 2147483647 w 235"/>
              <a:gd name="T55" fmla="*/ 2147483647 h 229"/>
              <a:gd name="T56" fmla="*/ 2147483647 w 235"/>
              <a:gd name="T57" fmla="*/ 2147483647 h 229"/>
              <a:gd name="T58" fmla="*/ 2147483647 w 235"/>
              <a:gd name="T59" fmla="*/ 2147483647 h 229"/>
              <a:gd name="T60" fmla="*/ 2147483647 w 235"/>
              <a:gd name="T61" fmla="*/ 2147483647 h 229"/>
              <a:gd name="T62" fmla="*/ 2147483647 w 235"/>
              <a:gd name="T63" fmla="*/ 2147483647 h 229"/>
              <a:gd name="T64" fmla="*/ 2147483647 w 235"/>
              <a:gd name="T65" fmla="*/ 2147483647 h 229"/>
              <a:gd name="T66" fmla="*/ 2147483647 w 235"/>
              <a:gd name="T67" fmla="*/ 2147483647 h 229"/>
              <a:gd name="T68" fmla="*/ 2147483647 w 235"/>
              <a:gd name="T69" fmla="*/ 2147483647 h 229"/>
              <a:gd name="T70" fmla="*/ 2147483647 w 235"/>
              <a:gd name="T71" fmla="*/ 2147483647 h 229"/>
              <a:gd name="T72" fmla="*/ 2147483647 w 235"/>
              <a:gd name="T73" fmla="*/ 2147483647 h 229"/>
              <a:gd name="T74" fmla="*/ 2147483647 w 235"/>
              <a:gd name="T75" fmla="*/ 2147483647 h 229"/>
              <a:gd name="T76" fmla="*/ 2147483647 w 235"/>
              <a:gd name="T77" fmla="*/ 2147483647 h 229"/>
              <a:gd name="T78" fmla="*/ 2147483647 w 235"/>
              <a:gd name="T79" fmla="*/ 2147483647 h 229"/>
              <a:gd name="T80" fmla="*/ 2147483647 w 235"/>
              <a:gd name="T81" fmla="*/ 2147483647 h 229"/>
              <a:gd name="T82" fmla="*/ 2147483647 w 235"/>
              <a:gd name="T83" fmla="*/ 2147483647 h 229"/>
              <a:gd name="T84" fmla="*/ 2147483647 w 235"/>
              <a:gd name="T85" fmla="*/ 2147483647 h 229"/>
              <a:gd name="T86" fmla="*/ 2147483647 w 235"/>
              <a:gd name="T87" fmla="*/ 2147483647 h 229"/>
              <a:gd name="T88" fmla="*/ 0 w 235"/>
              <a:gd name="T89" fmla="*/ 2147483647 h 229"/>
              <a:gd name="T90" fmla="*/ 2147483647 w 235"/>
              <a:gd name="T91" fmla="*/ 2147483647 h 229"/>
              <a:gd name="T92" fmla="*/ 2147483647 w 235"/>
              <a:gd name="T93" fmla="*/ 2147483647 h 229"/>
              <a:gd name="T94" fmla="*/ 2147483647 w 235"/>
              <a:gd name="T95" fmla="*/ 2147483647 h 229"/>
              <a:gd name="T96" fmla="*/ 2147483647 w 235"/>
              <a:gd name="T97" fmla="*/ 2147483647 h 229"/>
              <a:gd name="T98" fmla="*/ 2147483647 w 235"/>
              <a:gd name="T99" fmla="*/ 2147483647 h 229"/>
              <a:gd name="T100" fmla="*/ 2147483647 w 235"/>
              <a:gd name="T101" fmla="*/ 2147483647 h 229"/>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235"/>
              <a:gd name="T154" fmla="*/ 0 h 229"/>
              <a:gd name="T155" fmla="*/ 235 w 235"/>
              <a:gd name="T156" fmla="*/ 229 h 229"/>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235" h="229">
                <a:moveTo>
                  <a:pt x="12" y="59"/>
                </a:moveTo>
                <a:lnTo>
                  <a:pt x="15" y="62"/>
                </a:lnTo>
                <a:lnTo>
                  <a:pt x="17" y="67"/>
                </a:lnTo>
                <a:lnTo>
                  <a:pt x="19" y="70"/>
                </a:lnTo>
                <a:lnTo>
                  <a:pt x="22" y="72"/>
                </a:lnTo>
                <a:lnTo>
                  <a:pt x="25" y="77"/>
                </a:lnTo>
                <a:lnTo>
                  <a:pt x="28" y="80"/>
                </a:lnTo>
                <a:lnTo>
                  <a:pt x="30" y="83"/>
                </a:lnTo>
                <a:lnTo>
                  <a:pt x="30" y="87"/>
                </a:lnTo>
                <a:lnTo>
                  <a:pt x="30" y="96"/>
                </a:lnTo>
                <a:lnTo>
                  <a:pt x="28" y="105"/>
                </a:lnTo>
                <a:lnTo>
                  <a:pt x="28" y="112"/>
                </a:lnTo>
                <a:lnTo>
                  <a:pt x="28" y="121"/>
                </a:lnTo>
                <a:lnTo>
                  <a:pt x="27" y="130"/>
                </a:lnTo>
                <a:lnTo>
                  <a:pt x="27" y="139"/>
                </a:lnTo>
                <a:lnTo>
                  <a:pt x="27" y="147"/>
                </a:lnTo>
                <a:lnTo>
                  <a:pt x="27" y="155"/>
                </a:lnTo>
                <a:lnTo>
                  <a:pt x="28" y="158"/>
                </a:lnTo>
                <a:lnTo>
                  <a:pt x="30" y="160"/>
                </a:lnTo>
                <a:lnTo>
                  <a:pt x="30" y="163"/>
                </a:lnTo>
                <a:lnTo>
                  <a:pt x="31" y="164"/>
                </a:lnTo>
                <a:lnTo>
                  <a:pt x="33" y="167"/>
                </a:lnTo>
                <a:lnTo>
                  <a:pt x="34" y="169"/>
                </a:lnTo>
                <a:lnTo>
                  <a:pt x="36" y="172"/>
                </a:lnTo>
                <a:lnTo>
                  <a:pt x="36" y="173"/>
                </a:lnTo>
                <a:lnTo>
                  <a:pt x="34" y="179"/>
                </a:lnTo>
                <a:lnTo>
                  <a:pt x="31" y="184"/>
                </a:lnTo>
                <a:lnTo>
                  <a:pt x="28" y="188"/>
                </a:lnTo>
                <a:lnTo>
                  <a:pt x="25" y="194"/>
                </a:lnTo>
                <a:lnTo>
                  <a:pt x="22" y="198"/>
                </a:lnTo>
                <a:lnTo>
                  <a:pt x="21" y="203"/>
                </a:lnTo>
                <a:lnTo>
                  <a:pt x="19" y="209"/>
                </a:lnTo>
                <a:lnTo>
                  <a:pt x="19" y="213"/>
                </a:lnTo>
                <a:lnTo>
                  <a:pt x="22" y="219"/>
                </a:lnTo>
                <a:lnTo>
                  <a:pt x="25" y="222"/>
                </a:lnTo>
                <a:lnTo>
                  <a:pt x="30" y="227"/>
                </a:lnTo>
                <a:lnTo>
                  <a:pt x="36" y="228"/>
                </a:lnTo>
                <a:lnTo>
                  <a:pt x="42" y="229"/>
                </a:lnTo>
                <a:lnTo>
                  <a:pt x="48" y="229"/>
                </a:lnTo>
                <a:lnTo>
                  <a:pt x="54" y="227"/>
                </a:lnTo>
                <a:lnTo>
                  <a:pt x="59" y="224"/>
                </a:lnTo>
                <a:lnTo>
                  <a:pt x="65" y="218"/>
                </a:lnTo>
                <a:lnTo>
                  <a:pt x="71" y="212"/>
                </a:lnTo>
                <a:lnTo>
                  <a:pt x="77" y="207"/>
                </a:lnTo>
                <a:lnTo>
                  <a:pt x="83" y="203"/>
                </a:lnTo>
                <a:lnTo>
                  <a:pt x="89" y="198"/>
                </a:lnTo>
                <a:lnTo>
                  <a:pt x="95" y="194"/>
                </a:lnTo>
                <a:lnTo>
                  <a:pt x="101" y="189"/>
                </a:lnTo>
                <a:lnTo>
                  <a:pt x="108" y="185"/>
                </a:lnTo>
                <a:lnTo>
                  <a:pt x="113" y="181"/>
                </a:lnTo>
                <a:lnTo>
                  <a:pt x="117" y="176"/>
                </a:lnTo>
                <a:lnTo>
                  <a:pt x="122" y="170"/>
                </a:lnTo>
                <a:lnTo>
                  <a:pt x="125" y="166"/>
                </a:lnTo>
                <a:lnTo>
                  <a:pt x="127" y="160"/>
                </a:lnTo>
                <a:lnTo>
                  <a:pt x="130" y="154"/>
                </a:lnTo>
                <a:lnTo>
                  <a:pt x="133" y="148"/>
                </a:lnTo>
                <a:lnTo>
                  <a:pt x="136" y="144"/>
                </a:lnTo>
                <a:lnTo>
                  <a:pt x="141" y="139"/>
                </a:lnTo>
                <a:lnTo>
                  <a:pt x="145" y="136"/>
                </a:lnTo>
                <a:lnTo>
                  <a:pt x="150" y="133"/>
                </a:lnTo>
                <a:lnTo>
                  <a:pt x="156" y="132"/>
                </a:lnTo>
                <a:lnTo>
                  <a:pt x="161" y="129"/>
                </a:lnTo>
                <a:lnTo>
                  <a:pt x="166" y="127"/>
                </a:lnTo>
                <a:lnTo>
                  <a:pt x="172" y="124"/>
                </a:lnTo>
                <a:lnTo>
                  <a:pt x="176" y="121"/>
                </a:lnTo>
                <a:lnTo>
                  <a:pt x="181" y="117"/>
                </a:lnTo>
                <a:lnTo>
                  <a:pt x="182" y="111"/>
                </a:lnTo>
                <a:lnTo>
                  <a:pt x="184" y="105"/>
                </a:lnTo>
                <a:lnTo>
                  <a:pt x="185" y="99"/>
                </a:lnTo>
                <a:lnTo>
                  <a:pt x="187" y="93"/>
                </a:lnTo>
                <a:lnTo>
                  <a:pt x="188" y="87"/>
                </a:lnTo>
                <a:lnTo>
                  <a:pt x="191" y="83"/>
                </a:lnTo>
                <a:lnTo>
                  <a:pt x="196" y="80"/>
                </a:lnTo>
                <a:lnTo>
                  <a:pt x="200" y="78"/>
                </a:lnTo>
                <a:lnTo>
                  <a:pt x="204" y="77"/>
                </a:lnTo>
                <a:lnTo>
                  <a:pt x="207" y="75"/>
                </a:lnTo>
                <a:lnTo>
                  <a:pt x="212" y="74"/>
                </a:lnTo>
                <a:lnTo>
                  <a:pt x="216" y="71"/>
                </a:lnTo>
                <a:lnTo>
                  <a:pt x="221" y="68"/>
                </a:lnTo>
                <a:lnTo>
                  <a:pt x="224" y="65"/>
                </a:lnTo>
                <a:lnTo>
                  <a:pt x="225" y="61"/>
                </a:lnTo>
                <a:lnTo>
                  <a:pt x="228" y="55"/>
                </a:lnTo>
                <a:lnTo>
                  <a:pt x="231" y="50"/>
                </a:lnTo>
                <a:lnTo>
                  <a:pt x="232" y="44"/>
                </a:lnTo>
                <a:lnTo>
                  <a:pt x="234" y="40"/>
                </a:lnTo>
                <a:lnTo>
                  <a:pt x="235" y="34"/>
                </a:lnTo>
                <a:lnTo>
                  <a:pt x="234" y="30"/>
                </a:lnTo>
                <a:lnTo>
                  <a:pt x="231" y="25"/>
                </a:lnTo>
                <a:lnTo>
                  <a:pt x="227" y="22"/>
                </a:lnTo>
                <a:lnTo>
                  <a:pt x="222" y="19"/>
                </a:lnTo>
                <a:lnTo>
                  <a:pt x="218" y="18"/>
                </a:lnTo>
                <a:lnTo>
                  <a:pt x="213" y="18"/>
                </a:lnTo>
                <a:lnTo>
                  <a:pt x="209" y="19"/>
                </a:lnTo>
                <a:lnTo>
                  <a:pt x="201" y="22"/>
                </a:lnTo>
                <a:lnTo>
                  <a:pt x="196" y="28"/>
                </a:lnTo>
                <a:lnTo>
                  <a:pt x="188" y="35"/>
                </a:lnTo>
                <a:lnTo>
                  <a:pt x="182" y="43"/>
                </a:lnTo>
                <a:lnTo>
                  <a:pt x="176" y="49"/>
                </a:lnTo>
                <a:lnTo>
                  <a:pt x="169" y="53"/>
                </a:lnTo>
                <a:lnTo>
                  <a:pt x="163" y="55"/>
                </a:lnTo>
                <a:lnTo>
                  <a:pt x="156" y="56"/>
                </a:lnTo>
                <a:lnTo>
                  <a:pt x="150" y="55"/>
                </a:lnTo>
                <a:lnTo>
                  <a:pt x="142" y="55"/>
                </a:lnTo>
                <a:lnTo>
                  <a:pt x="136" y="52"/>
                </a:lnTo>
                <a:lnTo>
                  <a:pt x="129" y="50"/>
                </a:lnTo>
                <a:lnTo>
                  <a:pt x="122" y="47"/>
                </a:lnTo>
                <a:lnTo>
                  <a:pt x="116" y="44"/>
                </a:lnTo>
                <a:lnTo>
                  <a:pt x="111" y="43"/>
                </a:lnTo>
                <a:lnTo>
                  <a:pt x="108" y="40"/>
                </a:lnTo>
                <a:lnTo>
                  <a:pt x="105" y="37"/>
                </a:lnTo>
                <a:lnTo>
                  <a:pt x="101" y="34"/>
                </a:lnTo>
                <a:lnTo>
                  <a:pt x="98" y="33"/>
                </a:lnTo>
                <a:lnTo>
                  <a:pt x="95" y="30"/>
                </a:lnTo>
                <a:lnTo>
                  <a:pt x="90" y="27"/>
                </a:lnTo>
                <a:lnTo>
                  <a:pt x="88" y="24"/>
                </a:lnTo>
                <a:lnTo>
                  <a:pt x="85" y="22"/>
                </a:lnTo>
                <a:lnTo>
                  <a:pt x="82" y="22"/>
                </a:lnTo>
                <a:lnTo>
                  <a:pt x="80" y="22"/>
                </a:lnTo>
                <a:lnTo>
                  <a:pt x="77" y="22"/>
                </a:lnTo>
                <a:lnTo>
                  <a:pt x="76" y="24"/>
                </a:lnTo>
                <a:lnTo>
                  <a:pt x="73" y="24"/>
                </a:lnTo>
                <a:lnTo>
                  <a:pt x="71" y="24"/>
                </a:lnTo>
                <a:lnTo>
                  <a:pt x="70" y="24"/>
                </a:lnTo>
                <a:lnTo>
                  <a:pt x="67" y="22"/>
                </a:lnTo>
                <a:lnTo>
                  <a:pt x="61" y="19"/>
                </a:lnTo>
                <a:lnTo>
                  <a:pt x="54" y="15"/>
                </a:lnTo>
                <a:lnTo>
                  <a:pt x="43" y="10"/>
                </a:lnTo>
                <a:lnTo>
                  <a:pt x="34" y="6"/>
                </a:lnTo>
                <a:lnTo>
                  <a:pt x="25" y="3"/>
                </a:lnTo>
                <a:lnTo>
                  <a:pt x="18" y="0"/>
                </a:lnTo>
                <a:lnTo>
                  <a:pt x="14" y="0"/>
                </a:lnTo>
                <a:lnTo>
                  <a:pt x="8" y="4"/>
                </a:lnTo>
                <a:lnTo>
                  <a:pt x="3" y="9"/>
                </a:lnTo>
                <a:lnTo>
                  <a:pt x="0" y="16"/>
                </a:lnTo>
                <a:lnTo>
                  <a:pt x="0" y="22"/>
                </a:lnTo>
                <a:lnTo>
                  <a:pt x="0" y="30"/>
                </a:lnTo>
                <a:lnTo>
                  <a:pt x="3" y="38"/>
                </a:lnTo>
                <a:lnTo>
                  <a:pt x="6" y="46"/>
                </a:lnTo>
                <a:lnTo>
                  <a:pt x="11" y="52"/>
                </a:lnTo>
                <a:lnTo>
                  <a:pt x="11" y="53"/>
                </a:lnTo>
                <a:lnTo>
                  <a:pt x="11" y="55"/>
                </a:lnTo>
                <a:lnTo>
                  <a:pt x="11" y="56"/>
                </a:lnTo>
                <a:lnTo>
                  <a:pt x="12" y="58"/>
                </a:lnTo>
                <a:lnTo>
                  <a:pt x="12" y="59"/>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85" name="Freeform 136"/>
          <p:cNvSpPr>
            <a:spLocks/>
          </p:cNvSpPr>
          <p:nvPr/>
        </p:nvSpPr>
        <p:spPr bwMode="auto">
          <a:xfrm>
            <a:off x="6245225" y="4679950"/>
            <a:ext cx="87313" cy="111125"/>
          </a:xfrm>
          <a:custGeom>
            <a:avLst/>
            <a:gdLst>
              <a:gd name="T0" fmla="*/ 2147483647 w 62"/>
              <a:gd name="T1" fmla="*/ 2147483647 h 70"/>
              <a:gd name="T2" fmla="*/ 2147483647 w 62"/>
              <a:gd name="T3" fmla="*/ 2147483647 h 70"/>
              <a:gd name="T4" fmla="*/ 2147483647 w 62"/>
              <a:gd name="T5" fmla="*/ 2147483647 h 70"/>
              <a:gd name="T6" fmla="*/ 2147483647 w 62"/>
              <a:gd name="T7" fmla="*/ 2147483647 h 70"/>
              <a:gd name="T8" fmla="*/ 2147483647 w 62"/>
              <a:gd name="T9" fmla="*/ 2147483647 h 70"/>
              <a:gd name="T10" fmla="*/ 2147483647 w 62"/>
              <a:gd name="T11" fmla="*/ 2147483647 h 70"/>
              <a:gd name="T12" fmla="*/ 2147483647 w 62"/>
              <a:gd name="T13" fmla="*/ 2147483647 h 70"/>
              <a:gd name="T14" fmla="*/ 2147483647 w 62"/>
              <a:gd name="T15" fmla="*/ 2147483647 h 70"/>
              <a:gd name="T16" fmla="*/ 2147483647 w 62"/>
              <a:gd name="T17" fmla="*/ 2147483647 h 70"/>
              <a:gd name="T18" fmla="*/ 2147483647 w 62"/>
              <a:gd name="T19" fmla="*/ 2147483647 h 70"/>
              <a:gd name="T20" fmla="*/ 2147483647 w 62"/>
              <a:gd name="T21" fmla="*/ 2147483647 h 70"/>
              <a:gd name="T22" fmla="*/ 2147483647 w 62"/>
              <a:gd name="T23" fmla="*/ 2147483647 h 70"/>
              <a:gd name="T24" fmla="*/ 2147483647 w 62"/>
              <a:gd name="T25" fmla="*/ 2147483647 h 70"/>
              <a:gd name="T26" fmla="*/ 2147483647 w 62"/>
              <a:gd name="T27" fmla="*/ 2147483647 h 70"/>
              <a:gd name="T28" fmla="*/ 2147483647 w 62"/>
              <a:gd name="T29" fmla="*/ 2147483647 h 70"/>
              <a:gd name="T30" fmla="*/ 2147483647 w 62"/>
              <a:gd name="T31" fmla="*/ 2147483647 h 70"/>
              <a:gd name="T32" fmla="*/ 2147483647 w 62"/>
              <a:gd name="T33" fmla="*/ 2147483647 h 70"/>
              <a:gd name="T34" fmla="*/ 2147483647 w 62"/>
              <a:gd name="T35" fmla="*/ 2147483647 h 70"/>
              <a:gd name="T36" fmla="*/ 2147483647 w 62"/>
              <a:gd name="T37" fmla="*/ 2147483647 h 70"/>
              <a:gd name="T38" fmla="*/ 2147483647 w 62"/>
              <a:gd name="T39" fmla="*/ 2147483647 h 70"/>
              <a:gd name="T40" fmla="*/ 2147483647 w 62"/>
              <a:gd name="T41" fmla="*/ 2147483647 h 70"/>
              <a:gd name="T42" fmla="*/ 2147483647 w 62"/>
              <a:gd name="T43" fmla="*/ 2147483647 h 70"/>
              <a:gd name="T44" fmla="*/ 2147483647 w 62"/>
              <a:gd name="T45" fmla="*/ 2147483647 h 70"/>
              <a:gd name="T46" fmla="*/ 2147483647 w 62"/>
              <a:gd name="T47" fmla="*/ 2147483647 h 70"/>
              <a:gd name="T48" fmla="*/ 2147483647 w 62"/>
              <a:gd name="T49" fmla="*/ 2147483647 h 70"/>
              <a:gd name="T50" fmla="*/ 2147483647 w 62"/>
              <a:gd name="T51" fmla="*/ 2147483647 h 70"/>
              <a:gd name="T52" fmla="*/ 2147483647 w 62"/>
              <a:gd name="T53" fmla="*/ 2147483647 h 70"/>
              <a:gd name="T54" fmla="*/ 2147483647 w 62"/>
              <a:gd name="T55" fmla="*/ 2147483647 h 70"/>
              <a:gd name="T56" fmla="*/ 2147483647 w 62"/>
              <a:gd name="T57" fmla="*/ 2147483647 h 70"/>
              <a:gd name="T58" fmla="*/ 2147483647 w 62"/>
              <a:gd name="T59" fmla="*/ 2147483647 h 70"/>
              <a:gd name="T60" fmla="*/ 2147483647 w 62"/>
              <a:gd name="T61" fmla="*/ 2147483647 h 70"/>
              <a:gd name="T62" fmla="*/ 2147483647 w 62"/>
              <a:gd name="T63" fmla="*/ 2147483647 h 70"/>
              <a:gd name="T64" fmla="*/ 2147483647 w 62"/>
              <a:gd name="T65" fmla="*/ 2147483647 h 70"/>
              <a:gd name="T66" fmla="*/ 2147483647 w 62"/>
              <a:gd name="T67" fmla="*/ 0 h 70"/>
              <a:gd name="T68" fmla="*/ 2147483647 w 62"/>
              <a:gd name="T69" fmla="*/ 0 h 70"/>
              <a:gd name="T70" fmla="*/ 2147483647 w 62"/>
              <a:gd name="T71" fmla="*/ 2147483647 h 70"/>
              <a:gd name="T72" fmla="*/ 2147483647 w 62"/>
              <a:gd name="T73" fmla="*/ 2147483647 h 70"/>
              <a:gd name="T74" fmla="*/ 2147483647 w 62"/>
              <a:gd name="T75" fmla="*/ 2147483647 h 70"/>
              <a:gd name="T76" fmla="*/ 2147483647 w 62"/>
              <a:gd name="T77" fmla="*/ 2147483647 h 70"/>
              <a:gd name="T78" fmla="*/ 2147483647 w 62"/>
              <a:gd name="T79" fmla="*/ 2147483647 h 70"/>
              <a:gd name="T80" fmla="*/ 2147483647 w 62"/>
              <a:gd name="T81" fmla="*/ 2147483647 h 70"/>
              <a:gd name="T82" fmla="*/ 2147483647 w 62"/>
              <a:gd name="T83" fmla="*/ 2147483647 h 70"/>
              <a:gd name="T84" fmla="*/ 2147483647 w 62"/>
              <a:gd name="T85" fmla="*/ 2147483647 h 70"/>
              <a:gd name="T86" fmla="*/ 2147483647 w 62"/>
              <a:gd name="T87" fmla="*/ 2147483647 h 70"/>
              <a:gd name="T88" fmla="*/ 0 w 62"/>
              <a:gd name="T89" fmla="*/ 2147483647 h 70"/>
              <a:gd name="T90" fmla="*/ 0 w 62"/>
              <a:gd name="T91" fmla="*/ 2147483647 h 70"/>
              <a:gd name="T92" fmla="*/ 2147483647 w 62"/>
              <a:gd name="T93" fmla="*/ 2147483647 h 70"/>
              <a:gd name="T94" fmla="*/ 2147483647 w 62"/>
              <a:gd name="T95" fmla="*/ 2147483647 h 70"/>
              <a:gd name="T96" fmla="*/ 2147483647 w 62"/>
              <a:gd name="T97" fmla="*/ 2147483647 h 7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62"/>
              <a:gd name="T148" fmla="*/ 0 h 70"/>
              <a:gd name="T149" fmla="*/ 62 w 62"/>
              <a:gd name="T150" fmla="*/ 70 h 7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62" h="70">
                <a:moveTo>
                  <a:pt x="6" y="58"/>
                </a:moveTo>
                <a:lnTo>
                  <a:pt x="6" y="61"/>
                </a:lnTo>
                <a:lnTo>
                  <a:pt x="7" y="64"/>
                </a:lnTo>
                <a:lnTo>
                  <a:pt x="9" y="67"/>
                </a:lnTo>
                <a:lnTo>
                  <a:pt x="12" y="69"/>
                </a:lnTo>
                <a:lnTo>
                  <a:pt x="15" y="70"/>
                </a:lnTo>
                <a:lnTo>
                  <a:pt x="18" y="70"/>
                </a:lnTo>
                <a:lnTo>
                  <a:pt x="21" y="70"/>
                </a:lnTo>
                <a:lnTo>
                  <a:pt x="23" y="70"/>
                </a:lnTo>
                <a:lnTo>
                  <a:pt x="28" y="69"/>
                </a:lnTo>
                <a:lnTo>
                  <a:pt x="32" y="66"/>
                </a:lnTo>
                <a:lnTo>
                  <a:pt x="35" y="63"/>
                </a:lnTo>
                <a:lnTo>
                  <a:pt x="38" y="60"/>
                </a:lnTo>
                <a:lnTo>
                  <a:pt x="40" y="55"/>
                </a:lnTo>
                <a:lnTo>
                  <a:pt x="43" y="52"/>
                </a:lnTo>
                <a:lnTo>
                  <a:pt x="46" y="48"/>
                </a:lnTo>
                <a:lnTo>
                  <a:pt x="47" y="43"/>
                </a:lnTo>
                <a:lnTo>
                  <a:pt x="49" y="40"/>
                </a:lnTo>
                <a:lnTo>
                  <a:pt x="52" y="39"/>
                </a:lnTo>
                <a:lnTo>
                  <a:pt x="53" y="36"/>
                </a:lnTo>
                <a:lnTo>
                  <a:pt x="56" y="33"/>
                </a:lnTo>
                <a:lnTo>
                  <a:pt x="58" y="30"/>
                </a:lnTo>
                <a:lnTo>
                  <a:pt x="59" y="27"/>
                </a:lnTo>
                <a:lnTo>
                  <a:pt x="60" y="24"/>
                </a:lnTo>
                <a:lnTo>
                  <a:pt x="62" y="21"/>
                </a:lnTo>
                <a:lnTo>
                  <a:pt x="60" y="18"/>
                </a:lnTo>
                <a:lnTo>
                  <a:pt x="60" y="15"/>
                </a:lnTo>
                <a:lnTo>
                  <a:pt x="59" y="12"/>
                </a:lnTo>
                <a:lnTo>
                  <a:pt x="59" y="9"/>
                </a:lnTo>
                <a:lnTo>
                  <a:pt x="58" y="8"/>
                </a:lnTo>
                <a:lnTo>
                  <a:pt x="56" y="5"/>
                </a:lnTo>
                <a:lnTo>
                  <a:pt x="53" y="3"/>
                </a:lnTo>
                <a:lnTo>
                  <a:pt x="52" y="2"/>
                </a:lnTo>
                <a:lnTo>
                  <a:pt x="46" y="0"/>
                </a:lnTo>
                <a:lnTo>
                  <a:pt x="40" y="0"/>
                </a:lnTo>
                <a:lnTo>
                  <a:pt x="34" y="3"/>
                </a:lnTo>
                <a:lnTo>
                  <a:pt x="29" y="5"/>
                </a:lnTo>
                <a:lnTo>
                  <a:pt x="23" y="8"/>
                </a:lnTo>
                <a:lnTo>
                  <a:pt x="19" y="12"/>
                </a:lnTo>
                <a:lnTo>
                  <a:pt x="13" y="15"/>
                </a:lnTo>
                <a:lnTo>
                  <a:pt x="9" y="18"/>
                </a:lnTo>
                <a:lnTo>
                  <a:pt x="6" y="21"/>
                </a:lnTo>
                <a:lnTo>
                  <a:pt x="3" y="26"/>
                </a:lnTo>
                <a:lnTo>
                  <a:pt x="1" y="30"/>
                </a:lnTo>
                <a:lnTo>
                  <a:pt x="0" y="36"/>
                </a:lnTo>
                <a:lnTo>
                  <a:pt x="0" y="42"/>
                </a:lnTo>
                <a:lnTo>
                  <a:pt x="1" y="48"/>
                </a:lnTo>
                <a:lnTo>
                  <a:pt x="3" y="54"/>
                </a:lnTo>
                <a:lnTo>
                  <a:pt x="6" y="58"/>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86" name="Freeform 137"/>
          <p:cNvSpPr>
            <a:spLocks/>
          </p:cNvSpPr>
          <p:nvPr/>
        </p:nvSpPr>
        <p:spPr bwMode="auto">
          <a:xfrm>
            <a:off x="6245225" y="4679950"/>
            <a:ext cx="87313" cy="111125"/>
          </a:xfrm>
          <a:custGeom>
            <a:avLst/>
            <a:gdLst>
              <a:gd name="T0" fmla="*/ 2147483647 w 62"/>
              <a:gd name="T1" fmla="*/ 2147483647 h 70"/>
              <a:gd name="T2" fmla="*/ 2147483647 w 62"/>
              <a:gd name="T3" fmla="*/ 2147483647 h 70"/>
              <a:gd name="T4" fmla="*/ 2147483647 w 62"/>
              <a:gd name="T5" fmla="*/ 2147483647 h 70"/>
              <a:gd name="T6" fmla="*/ 2147483647 w 62"/>
              <a:gd name="T7" fmla="*/ 2147483647 h 70"/>
              <a:gd name="T8" fmla="*/ 2147483647 w 62"/>
              <a:gd name="T9" fmla="*/ 2147483647 h 70"/>
              <a:gd name="T10" fmla="*/ 2147483647 w 62"/>
              <a:gd name="T11" fmla="*/ 2147483647 h 70"/>
              <a:gd name="T12" fmla="*/ 2147483647 w 62"/>
              <a:gd name="T13" fmla="*/ 2147483647 h 70"/>
              <a:gd name="T14" fmla="*/ 2147483647 w 62"/>
              <a:gd name="T15" fmla="*/ 2147483647 h 70"/>
              <a:gd name="T16" fmla="*/ 2147483647 w 62"/>
              <a:gd name="T17" fmla="*/ 2147483647 h 70"/>
              <a:gd name="T18" fmla="*/ 2147483647 w 62"/>
              <a:gd name="T19" fmla="*/ 2147483647 h 70"/>
              <a:gd name="T20" fmla="*/ 2147483647 w 62"/>
              <a:gd name="T21" fmla="*/ 2147483647 h 70"/>
              <a:gd name="T22" fmla="*/ 2147483647 w 62"/>
              <a:gd name="T23" fmla="*/ 2147483647 h 70"/>
              <a:gd name="T24" fmla="*/ 2147483647 w 62"/>
              <a:gd name="T25" fmla="*/ 2147483647 h 70"/>
              <a:gd name="T26" fmla="*/ 2147483647 w 62"/>
              <a:gd name="T27" fmla="*/ 2147483647 h 70"/>
              <a:gd name="T28" fmla="*/ 2147483647 w 62"/>
              <a:gd name="T29" fmla="*/ 2147483647 h 70"/>
              <a:gd name="T30" fmla="*/ 2147483647 w 62"/>
              <a:gd name="T31" fmla="*/ 2147483647 h 70"/>
              <a:gd name="T32" fmla="*/ 2147483647 w 62"/>
              <a:gd name="T33" fmla="*/ 2147483647 h 70"/>
              <a:gd name="T34" fmla="*/ 2147483647 w 62"/>
              <a:gd name="T35" fmla="*/ 2147483647 h 70"/>
              <a:gd name="T36" fmla="*/ 2147483647 w 62"/>
              <a:gd name="T37" fmla="*/ 2147483647 h 70"/>
              <a:gd name="T38" fmla="*/ 2147483647 w 62"/>
              <a:gd name="T39" fmla="*/ 2147483647 h 70"/>
              <a:gd name="T40" fmla="*/ 2147483647 w 62"/>
              <a:gd name="T41" fmla="*/ 2147483647 h 70"/>
              <a:gd name="T42" fmla="*/ 2147483647 w 62"/>
              <a:gd name="T43" fmla="*/ 2147483647 h 70"/>
              <a:gd name="T44" fmla="*/ 2147483647 w 62"/>
              <a:gd name="T45" fmla="*/ 2147483647 h 70"/>
              <a:gd name="T46" fmla="*/ 2147483647 w 62"/>
              <a:gd name="T47" fmla="*/ 2147483647 h 70"/>
              <a:gd name="T48" fmla="*/ 2147483647 w 62"/>
              <a:gd name="T49" fmla="*/ 2147483647 h 70"/>
              <a:gd name="T50" fmla="*/ 2147483647 w 62"/>
              <a:gd name="T51" fmla="*/ 2147483647 h 70"/>
              <a:gd name="T52" fmla="*/ 2147483647 w 62"/>
              <a:gd name="T53" fmla="*/ 2147483647 h 70"/>
              <a:gd name="T54" fmla="*/ 2147483647 w 62"/>
              <a:gd name="T55" fmla="*/ 2147483647 h 70"/>
              <a:gd name="T56" fmla="*/ 2147483647 w 62"/>
              <a:gd name="T57" fmla="*/ 2147483647 h 70"/>
              <a:gd name="T58" fmla="*/ 2147483647 w 62"/>
              <a:gd name="T59" fmla="*/ 2147483647 h 70"/>
              <a:gd name="T60" fmla="*/ 2147483647 w 62"/>
              <a:gd name="T61" fmla="*/ 2147483647 h 70"/>
              <a:gd name="T62" fmla="*/ 2147483647 w 62"/>
              <a:gd name="T63" fmla="*/ 2147483647 h 70"/>
              <a:gd name="T64" fmla="*/ 2147483647 w 62"/>
              <a:gd name="T65" fmla="*/ 2147483647 h 70"/>
              <a:gd name="T66" fmla="*/ 2147483647 w 62"/>
              <a:gd name="T67" fmla="*/ 0 h 70"/>
              <a:gd name="T68" fmla="*/ 2147483647 w 62"/>
              <a:gd name="T69" fmla="*/ 0 h 70"/>
              <a:gd name="T70" fmla="*/ 2147483647 w 62"/>
              <a:gd name="T71" fmla="*/ 2147483647 h 70"/>
              <a:gd name="T72" fmla="*/ 2147483647 w 62"/>
              <a:gd name="T73" fmla="*/ 2147483647 h 70"/>
              <a:gd name="T74" fmla="*/ 2147483647 w 62"/>
              <a:gd name="T75" fmla="*/ 2147483647 h 70"/>
              <a:gd name="T76" fmla="*/ 2147483647 w 62"/>
              <a:gd name="T77" fmla="*/ 2147483647 h 70"/>
              <a:gd name="T78" fmla="*/ 2147483647 w 62"/>
              <a:gd name="T79" fmla="*/ 2147483647 h 70"/>
              <a:gd name="T80" fmla="*/ 2147483647 w 62"/>
              <a:gd name="T81" fmla="*/ 2147483647 h 70"/>
              <a:gd name="T82" fmla="*/ 2147483647 w 62"/>
              <a:gd name="T83" fmla="*/ 2147483647 h 70"/>
              <a:gd name="T84" fmla="*/ 2147483647 w 62"/>
              <a:gd name="T85" fmla="*/ 2147483647 h 70"/>
              <a:gd name="T86" fmla="*/ 2147483647 w 62"/>
              <a:gd name="T87" fmla="*/ 2147483647 h 70"/>
              <a:gd name="T88" fmla="*/ 0 w 62"/>
              <a:gd name="T89" fmla="*/ 2147483647 h 70"/>
              <a:gd name="T90" fmla="*/ 0 w 62"/>
              <a:gd name="T91" fmla="*/ 2147483647 h 70"/>
              <a:gd name="T92" fmla="*/ 2147483647 w 62"/>
              <a:gd name="T93" fmla="*/ 2147483647 h 70"/>
              <a:gd name="T94" fmla="*/ 2147483647 w 62"/>
              <a:gd name="T95" fmla="*/ 2147483647 h 70"/>
              <a:gd name="T96" fmla="*/ 2147483647 w 62"/>
              <a:gd name="T97" fmla="*/ 2147483647 h 7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62"/>
              <a:gd name="T148" fmla="*/ 0 h 70"/>
              <a:gd name="T149" fmla="*/ 62 w 62"/>
              <a:gd name="T150" fmla="*/ 70 h 7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62" h="70">
                <a:moveTo>
                  <a:pt x="6" y="58"/>
                </a:moveTo>
                <a:lnTo>
                  <a:pt x="6" y="61"/>
                </a:lnTo>
                <a:lnTo>
                  <a:pt x="7" y="64"/>
                </a:lnTo>
                <a:lnTo>
                  <a:pt x="9" y="67"/>
                </a:lnTo>
                <a:lnTo>
                  <a:pt x="12" y="69"/>
                </a:lnTo>
                <a:lnTo>
                  <a:pt x="15" y="70"/>
                </a:lnTo>
                <a:lnTo>
                  <a:pt x="18" y="70"/>
                </a:lnTo>
                <a:lnTo>
                  <a:pt x="21" y="70"/>
                </a:lnTo>
                <a:lnTo>
                  <a:pt x="23" y="70"/>
                </a:lnTo>
                <a:lnTo>
                  <a:pt x="28" y="69"/>
                </a:lnTo>
                <a:lnTo>
                  <a:pt x="32" y="66"/>
                </a:lnTo>
                <a:lnTo>
                  <a:pt x="35" y="63"/>
                </a:lnTo>
                <a:lnTo>
                  <a:pt x="38" y="60"/>
                </a:lnTo>
                <a:lnTo>
                  <a:pt x="40" y="55"/>
                </a:lnTo>
                <a:lnTo>
                  <a:pt x="43" y="52"/>
                </a:lnTo>
                <a:lnTo>
                  <a:pt x="46" y="48"/>
                </a:lnTo>
                <a:lnTo>
                  <a:pt x="47" y="43"/>
                </a:lnTo>
                <a:lnTo>
                  <a:pt x="49" y="40"/>
                </a:lnTo>
                <a:lnTo>
                  <a:pt x="52" y="39"/>
                </a:lnTo>
                <a:lnTo>
                  <a:pt x="53" y="36"/>
                </a:lnTo>
                <a:lnTo>
                  <a:pt x="56" y="33"/>
                </a:lnTo>
                <a:lnTo>
                  <a:pt x="58" y="30"/>
                </a:lnTo>
                <a:lnTo>
                  <a:pt x="59" y="27"/>
                </a:lnTo>
                <a:lnTo>
                  <a:pt x="60" y="24"/>
                </a:lnTo>
                <a:lnTo>
                  <a:pt x="62" y="21"/>
                </a:lnTo>
                <a:lnTo>
                  <a:pt x="60" y="18"/>
                </a:lnTo>
                <a:lnTo>
                  <a:pt x="60" y="15"/>
                </a:lnTo>
                <a:lnTo>
                  <a:pt x="59" y="12"/>
                </a:lnTo>
                <a:lnTo>
                  <a:pt x="59" y="9"/>
                </a:lnTo>
                <a:lnTo>
                  <a:pt x="58" y="8"/>
                </a:lnTo>
                <a:lnTo>
                  <a:pt x="56" y="5"/>
                </a:lnTo>
                <a:lnTo>
                  <a:pt x="53" y="3"/>
                </a:lnTo>
                <a:lnTo>
                  <a:pt x="52" y="2"/>
                </a:lnTo>
                <a:lnTo>
                  <a:pt x="46" y="0"/>
                </a:lnTo>
                <a:lnTo>
                  <a:pt x="40" y="0"/>
                </a:lnTo>
                <a:lnTo>
                  <a:pt x="34" y="3"/>
                </a:lnTo>
                <a:lnTo>
                  <a:pt x="29" y="5"/>
                </a:lnTo>
                <a:lnTo>
                  <a:pt x="23" y="8"/>
                </a:lnTo>
                <a:lnTo>
                  <a:pt x="19" y="12"/>
                </a:lnTo>
                <a:lnTo>
                  <a:pt x="13" y="15"/>
                </a:lnTo>
                <a:lnTo>
                  <a:pt x="9" y="18"/>
                </a:lnTo>
                <a:lnTo>
                  <a:pt x="6" y="21"/>
                </a:lnTo>
                <a:lnTo>
                  <a:pt x="3" y="26"/>
                </a:lnTo>
                <a:lnTo>
                  <a:pt x="1" y="30"/>
                </a:lnTo>
                <a:lnTo>
                  <a:pt x="0" y="36"/>
                </a:lnTo>
                <a:lnTo>
                  <a:pt x="0" y="42"/>
                </a:lnTo>
                <a:lnTo>
                  <a:pt x="1" y="48"/>
                </a:lnTo>
                <a:lnTo>
                  <a:pt x="3" y="54"/>
                </a:lnTo>
                <a:lnTo>
                  <a:pt x="6" y="58"/>
                </a:lnTo>
              </a:path>
            </a:pathLst>
          </a:custGeom>
          <a:solidFill>
            <a:srgbClr val="FFFF00"/>
          </a:solidFill>
          <a:ln w="1588">
            <a:solidFill>
              <a:srgbClr val="990000"/>
            </a:solidFill>
            <a:round/>
            <a:headEnd/>
            <a:tailEnd/>
          </a:ln>
        </p:spPr>
        <p:txBody>
          <a:bodyPr/>
          <a:lstStyle/>
          <a:p>
            <a:endParaRPr lang="en-US"/>
          </a:p>
        </p:txBody>
      </p:sp>
      <p:sp>
        <p:nvSpPr>
          <p:cNvPr id="53387" name="Freeform 138"/>
          <p:cNvSpPr>
            <a:spLocks/>
          </p:cNvSpPr>
          <p:nvPr/>
        </p:nvSpPr>
        <p:spPr bwMode="auto">
          <a:xfrm>
            <a:off x="6245225" y="4679950"/>
            <a:ext cx="87313" cy="111125"/>
          </a:xfrm>
          <a:custGeom>
            <a:avLst/>
            <a:gdLst>
              <a:gd name="T0" fmla="*/ 2147483647 w 62"/>
              <a:gd name="T1" fmla="*/ 2147483647 h 70"/>
              <a:gd name="T2" fmla="*/ 2147483647 w 62"/>
              <a:gd name="T3" fmla="*/ 2147483647 h 70"/>
              <a:gd name="T4" fmla="*/ 2147483647 w 62"/>
              <a:gd name="T5" fmla="*/ 2147483647 h 70"/>
              <a:gd name="T6" fmla="*/ 2147483647 w 62"/>
              <a:gd name="T7" fmla="*/ 2147483647 h 70"/>
              <a:gd name="T8" fmla="*/ 2147483647 w 62"/>
              <a:gd name="T9" fmla="*/ 2147483647 h 70"/>
              <a:gd name="T10" fmla="*/ 2147483647 w 62"/>
              <a:gd name="T11" fmla="*/ 2147483647 h 70"/>
              <a:gd name="T12" fmla="*/ 2147483647 w 62"/>
              <a:gd name="T13" fmla="*/ 2147483647 h 70"/>
              <a:gd name="T14" fmla="*/ 2147483647 w 62"/>
              <a:gd name="T15" fmla="*/ 2147483647 h 70"/>
              <a:gd name="T16" fmla="*/ 2147483647 w 62"/>
              <a:gd name="T17" fmla="*/ 2147483647 h 70"/>
              <a:gd name="T18" fmla="*/ 2147483647 w 62"/>
              <a:gd name="T19" fmla="*/ 2147483647 h 70"/>
              <a:gd name="T20" fmla="*/ 2147483647 w 62"/>
              <a:gd name="T21" fmla="*/ 2147483647 h 70"/>
              <a:gd name="T22" fmla="*/ 2147483647 w 62"/>
              <a:gd name="T23" fmla="*/ 2147483647 h 70"/>
              <a:gd name="T24" fmla="*/ 2147483647 w 62"/>
              <a:gd name="T25" fmla="*/ 2147483647 h 70"/>
              <a:gd name="T26" fmla="*/ 2147483647 w 62"/>
              <a:gd name="T27" fmla="*/ 2147483647 h 70"/>
              <a:gd name="T28" fmla="*/ 2147483647 w 62"/>
              <a:gd name="T29" fmla="*/ 2147483647 h 70"/>
              <a:gd name="T30" fmla="*/ 2147483647 w 62"/>
              <a:gd name="T31" fmla="*/ 2147483647 h 70"/>
              <a:gd name="T32" fmla="*/ 2147483647 w 62"/>
              <a:gd name="T33" fmla="*/ 2147483647 h 70"/>
              <a:gd name="T34" fmla="*/ 2147483647 w 62"/>
              <a:gd name="T35" fmla="*/ 2147483647 h 70"/>
              <a:gd name="T36" fmla="*/ 2147483647 w 62"/>
              <a:gd name="T37" fmla="*/ 2147483647 h 70"/>
              <a:gd name="T38" fmla="*/ 2147483647 w 62"/>
              <a:gd name="T39" fmla="*/ 2147483647 h 70"/>
              <a:gd name="T40" fmla="*/ 2147483647 w 62"/>
              <a:gd name="T41" fmla="*/ 2147483647 h 70"/>
              <a:gd name="T42" fmla="*/ 2147483647 w 62"/>
              <a:gd name="T43" fmla="*/ 2147483647 h 70"/>
              <a:gd name="T44" fmla="*/ 2147483647 w 62"/>
              <a:gd name="T45" fmla="*/ 2147483647 h 70"/>
              <a:gd name="T46" fmla="*/ 2147483647 w 62"/>
              <a:gd name="T47" fmla="*/ 2147483647 h 70"/>
              <a:gd name="T48" fmla="*/ 2147483647 w 62"/>
              <a:gd name="T49" fmla="*/ 2147483647 h 70"/>
              <a:gd name="T50" fmla="*/ 2147483647 w 62"/>
              <a:gd name="T51" fmla="*/ 2147483647 h 70"/>
              <a:gd name="T52" fmla="*/ 2147483647 w 62"/>
              <a:gd name="T53" fmla="*/ 2147483647 h 70"/>
              <a:gd name="T54" fmla="*/ 2147483647 w 62"/>
              <a:gd name="T55" fmla="*/ 2147483647 h 70"/>
              <a:gd name="T56" fmla="*/ 2147483647 w 62"/>
              <a:gd name="T57" fmla="*/ 2147483647 h 70"/>
              <a:gd name="T58" fmla="*/ 2147483647 w 62"/>
              <a:gd name="T59" fmla="*/ 2147483647 h 70"/>
              <a:gd name="T60" fmla="*/ 2147483647 w 62"/>
              <a:gd name="T61" fmla="*/ 2147483647 h 70"/>
              <a:gd name="T62" fmla="*/ 2147483647 w 62"/>
              <a:gd name="T63" fmla="*/ 2147483647 h 70"/>
              <a:gd name="T64" fmla="*/ 2147483647 w 62"/>
              <a:gd name="T65" fmla="*/ 2147483647 h 70"/>
              <a:gd name="T66" fmla="*/ 2147483647 w 62"/>
              <a:gd name="T67" fmla="*/ 0 h 70"/>
              <a:gd name="T68" fmla="*/ 2147483647 w 62"/>
              <a:gd name="T69" fmla="*/ 0 h 70"/>
              <a:gd name="T70" fmla="*/ 2147483647 w 62"/>
              <a:gd name="T71" fmla="*/ 2147483647 h 70"/>
              <a:gd name="T72" fmla="*/ 2147483647 w 62"/>
              <a:gd name="T73" fmla="*/ 2147483647 h 70"/>
              <a:gd name="T74" fmla="*/ 2147483647 w 62"/>
              <a:gd name="T75" fmla="*/ 2147483647 h 70"/>
              <a:gd name="T76" fmla="*/ 2147483647 w 62"/>
              <a:gd name="T77" fmla="*/ 2147483647 h 70"/>
              <a:gd name="T78" fmla="*/ 2147483647 w 62"/>
              <a:gd name="T79" fmla="*/ 2147483647 h 70"/>
              <a:gd name="T80" fmla="*/ 2147483647 w 62"/>
              <a:gd name="T81" fmla="*/ 2147483647 h 70"/>
              <a:gd name="T82" fmla="*/ 2147483647 w 62"/>
              <a:gd name="T83" fmla="*/ 2147483647 h 70"/>
              <a:gd name="T84" fmla="*/ 2147483647 w 62"/>
              <a:gd name="T85" fmla="*/ 2147483647 h 70"/>
              <a:gd name="T86" fmla="*/ 2147483647 w 62"/>
              <a:gd name="T87" fmla="*/ 2147483647 h 70"/>
              <a:gd name="T88" fmla="*/ 0 w 62"/>
              <a:gd name="T89" fmla="*/ 2147483647 h 70"/>
              <a:gd name="T90" fmla="*/ 0 w 62"/>
              <a:gd name="T91" fmla="*/ 2147483647 h 70"/>
              <a:gd name="T92" fmla="*/ 2147483647 w 62"/>
              <a:gd name="T93" fmla="*/ 2147483647 h 70"/>
              <a:gd name="T94" fmla="*/ 2147483647 w 62"/>
              <a:gd name="T95" fmla="*/ 2147483647 h 70"/>
              <a:gd name="T96" fmla="*/ 2147483647 w 62"/>
              <a:gd name="T97" fmla="*/ 2147483647 h 7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62"/>
              <a:gd name="T148" fmla="*/ 0 h 70"/>
              <a:gd name="T149" fmla="*/ 62 w 62"/>
              <a:gd name="T150" fmla="*/ 70 h 7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62" h="70">
                <a:moveTo>
                  <a:pt x="6" y="58"/>
                </a:moveTo>
                <a:lnTo>
                  <a:pt x="6" y="61"/>
                </a:lnTo>
                <a:lnTo>
                  <a:pt x="7" y="64"/>
                </a:lnTo>
                <a:lnTo>
                  <a:pt x="9" y="67"/>
                </a:lnTo>
                <a:lnTo>
                  <a:pt x="12" y="69"/>
                </a:lnTo>
                <a:lnTo>
                  <a:pt x="15" y="70"/>
                </a:lnTo>
                <a:lnTo>
                  <a:pt x="18" y="70"/>
                </a:lnTo>
                <a:lnTo>
                  <a:pt x="21" y="70"/>
                </a:lnTo>
                <a:lnTo>
                  <a:pt x="23" y="70"/>
                </a:lnTo>
                <a:lnTo>
                  <a:pt x="28" y="69"/>
                </a:lnTo>
                <a:lnTo>
                  <a:pt x="32" y="66"/>
                </a:lnTo>
                <a:lnTo>
                  <a:pt x="35" y="63"/>
                </a:lnTo>
                <a:lnTo>
                  <a:pt x="38" y="60"/>
                </a:lnTo>
                <a:lnTo>
                  <a:pt x="40" y="55"/>
                </a:lnTo>
                <a:lnTo>
                  <a:pt x="43" y="52"/>
                </a:lnTo>
                <a:lnTo>
                  <a:pt x="46" y="48"/>
                </a:lnTo>
                <a:lnTo>
                  <a:pt x="47" y="43"/>
                </a:lnTo>
                <a:lnTo>
                  <a:pt x="49" y="40"/>
                </a:lnTo>
                <a:lnTo>
                  <a:pt x="52" y="39"/>
                </a:lnTo>
                <a:lnTo>
                  <a:pt x="53" y="36"/>
                </a:lnTo>
                <a:lnTo>
                  <a:pt x="56" y="33"/>
                </a:lnTo>
                <a:lnTo>
                  <a:pt x="58" y="30"/>
                </a:lnTo>
                <a:lnTo>
                  <a:pt x="59" y="27"/>
                </a:lnTo>
                <a:lnTo>
                  <a:pt x="60" y="24"/>
                </a:lnTo>
                <a:lnTo>
                  <a:pt x="62" y="21"/>
                </a:lnTo>
                <a:lnTo>
                  <a:pt x="60" y="18"/>
                </a:lnTo>
                <a:lnTo>
                  <a:pt x="60" y="15"/>
                </a:lnTo>
                <a:lnTo>
                  <a:pt x="59" y="12"/>
                </a:lnTo>
                <a:lnTo>
                  <a:pt x="59" y="9"/>
                </a:lnTo>
                <a:lnTo>
                  <a:pt x="58" y="8"/>
                </a:lnTo>
                <a:lnTo>
                  <a:pt x="56" y="5"/>
                </a:lnTo>
                <a:lnTo>
                  <a:pt x="53" y="3"/>
                </a:lnTo>
                <a:lnTo>
                  <a:pt x="52" y="2"/>
                </a:lnTo>
                <a:lnTo>
                  <a:pt x="46" y="0"/>
                </a:lnTo>
                <a:lnTo>
                  <a:pt x="40" y="0"/>
                </a:lnTo>
                <a:lnTo>
                  <a:pt x="34" y="3"/>
                </a:lnTo>
                <a:lnTo>
                  <a:pt x="29" y="5"/>
                </a:lnTo>
                <a:lnTo>
                  <a:pt x="23" y="8"/>
                </a:lnTo>
                <a:lnTo>
                  <a:pt x="19" y="12"/>
                </a:lnTo>
                <a:lnTo>
                  <a:pt x="13" y="15"/>
                </a:lnTo>
                <a:lnTo>
                  <a:pt x="9" y="18"/>
                </a:lnTo>
                <a:lnTo>
                  <a:pt x="6" y="21"/>
                </a:lnTo>
                <a:lnTo>
                  <a:pt x="3" y="26"/>
                </a:lnTo>
                <a:lnTo>
                  <a:pt x="1" y="30"/>
                </a:lnTo>
                <a:lnTo>
                  <a:pt x="0" y="36"/>
                </a:lnTo>
                <a:lnTo>
                  <a:pt x="0" y="42"/>
                </a:lnTo>
                <a:lnTo>
                  <a:pt x="1" y="48"/>
                </a:lnTo>
                <a:lnTo>
                  <a:pt x="3" y="54"/>
                </a:lnTo>
                <a:lnTo>
                  <a:pt x="6" y="58"/>
                </a:lnTo>
              </a:path>
            </a:pathLst>
          </a:custGeom>
          <a:solidFill>
            <a:srgbClr val="FFFF00"/>
          </a:solidFill>
          <a:ln w="4763">
            <a:solidFill>
              <a:srgbClr val="990000"/>
            </a:solidFill>
            <a:round/>
            <a:headEnd/>
            <a:tailEnd/>
          </a:ln>
        </p:spPr>
        <p:txBody>
          <a:bodyPr/>
          <a:lstStyle/>
          <a:p>
            <a:endParaRPr lang="en-US"/>
          </a:p>
        </p:txBody>
      </p:sp>
      <p:sp>
        <p:nvSpPr>
          <p:cNvPr id="53388" name="Freeform 139"/>
          <p:cNvSpPr>
            <a:spLocks/>
          </p:cNvSpPr>
          <p:nvPr/>
        </p:nvSpPr>
        <p:spPr bwMode="auto">
          <a:xfrm>
            <a:off x="6202363" y="4652963"/>
            <a:ext cx="55562" cy="100012"/>
          </a:xfrm>
          <a:custGeom>
            <a:avLst/>
            <a:gdLst>
              <a:gd name="T0" fmla="*/ 0 w 40"/>
              <a:gd name="T1" fmla="*/ 2147483647 h 63"/>
              <a:gd name="T2" fmla="*/ 2147483647 w 40"/>
              <a:gd name="T3" fmla="*/ 2147483647 h 63"/>
              <a:gd name="T4" fmla="*/ 2147483647 w 40"/>
              <a:gd name="T5" fmla="*/ 2147483647 h 63"/>
              <a:gd name="T6" fmla="*/ 2147483647 w 40"/>
              <a:gd name="T7" fmla="*/ 2147483647 h 63"/>
              <a:gd name="T8" fmla="*/ 2147483647 w 40"/>
              <a:gd name="T9" fmla="*/ 2147483647 h 63"/>
              <a:gd name="T10" fmla="*/ 2147483647 w 40"/>
              <a:gd name="T11" fmla="*/ 2147483647 h 63"/>
              <a:gd name="T12" fmla="*/ 2147483647 w 40"/>
              <a:gd name="T13" fmla="*/ 2147483647 h 63"/>
              <a:gd name="T14" fmla="*/ 2147483647 w 40"/>
              <a:gd name="T15" fmla="*/ 2147483647 h 63"/>
              <a:gd name="T16" fmla="*/ 2147483647 w 40"/>
              <a:gd name="T17" fmla="*/ 2147483647 h 63"/>
              <a:gd name="T18" fmla="*/ 2147483647 w 40"/>
              <a:gd name="T19" fmla="*/ 2147483647 h 63"/>
              <a:gd name="T20" fmla="*/ 2147483647 w 40"/>
              <a:gd name="T21" fmla="*/ 2147483647 h 63"/>
              <a:gd name="T22" fmla="*/ 2147483647 w 40"/>
              <a:gd name="T23" fmla="*/ 2147483647 h 63"/>
              <a:gd name="T24" fmla="*/ 2147483647 w 40"/>
              <a:gd name="T25" fmla="*/ 2147483647 h 63"/>
              <a:gd name="T26" fmla="*/ 2147483647 w 40"/>
              <a:gd name="T27" fmla="*/ 2147483647 h 63"/>
              <a:gd name="T28" fmla="*/ 2147483647 w 40"/>
              <a:gd name="T29" fmla="*/ 2147483647 h 63"/>
              <a:gd name="T30" fmla="*/ 2147483647 w 40"/>
              <a:gd name="T31" fmla="*/ 2147483647 h 63"/>
              <a:gd name="T32" fmla="*/ 2147483647 w 40"/>
              <a:gd name="T33" fmla="*/ 2147483647 h 63"/>
              <a:gd name="T34" fmla="*/ 2147483647 w 40"/>
              <a:gd name="T35" fmla="*/ 2147483647 h 63"/>
              <a:gd name="T36" fmla="*/ 2147483647 w 40"/>
              <a:gd name="T37" fmla="*/ 2147483647 h 63"/>
              <a:gd name="T38" fmla="*/ 2147483647 w 40"/>
              <a:gd name="T39" fmla="*/ 2147483647 h 63"/>
              <a:gd name="T40" fmla="*/ 2147483647 w 40"/>
              <a:gd name="T41" fmla="*/ 2147483647 h 63"/>
              <a:gd name="T42" fmla="*/ 2147483647 w 40"/>
              <a:gd name="T43" fmla="*/ 2147483647 h 63"/>
              <a:gd name="T44" fmla="*/ 2147483647 w 40"/>
              <a:gd name="T45" fmla="*/ 2147483647 h 63"/>
              <a:gd name="T46" fmla="*/ 2147483647 w 40"/>
              <a:gd name="T47" fmla="*/ 2147483647 h 63"/>
              <a:gd name="T48" fmla="*/ 2147483647 w 40"/>
              <a:gd name="T49" fmla="*/ 2147483647 h 63"/>
              <a:gd name="T50" fmla="*/ 2147483647 w 40"/>
              <a:gd name="T51" fmla="*/ 2147483647 h 63"/>
              <a:gd name="T52" fmla="*/ 2147483647 w 40"/>
              <a:gd name="T53" fmla="*/ 2147483647 h 63"/>
              <a:gd name="T54" fmla="*/ 2147483647 w 40"/>
              <a:gd name="T55" fmla="*/ 2147483647 h 63"/>
              <a:gd name="T56" fmla="*/ 2147483647 w 40"/>
              <a:gd name="T57" fmla="*/ 2147483647 h 63"/>
              <a:gd name="T58" fmla="*/ 2147483647 w 40"/>
              <a:gd name="T59" fmla="*/ 2147483647 h 63"/>
              <a:gd name="T60" fmla="*/ 2147483647 w 40"/>
              <a:gd name="T61" fmla="*/ 2147483647 h 63"/>
              <a:gd name="T62" fmla="*/ 2147483647 w 40"/>
              <a:gd name="T63" fmla="*/ 2147483647 h 63"/>
              <a:gd name="T64" fmla="*/ 2147483647 w 40"/>
              <a:gd name="T65" fmla="*/ 0 h 63"/>
              <a:gd name="T66" fmla="*/ 2147483647 w 40"/>
              <a:gd name="T67" fmla="*/ 0 h 63"/>
              <a:gd name="T68" fmla="*/ 2147483647 w 40"/>
              <a:gd name="T69" fmla="*/ 2147483647 h 63"/>
              <a:gd name="T70" fmla="*/ 2147483647 w 40"/>
              <a:gd name="T71" fmla="*/ 2147483647 h 63"/>
              <a:gd name="T72" fmla="*/ 2147483647 w 40"/>
              <a:gd name="T73" fmla="*/ 2147483647 h 63"/>
              <a:gd name="T74" fmla="*/ 2147483647 w 40"/>
              <a:gd name="T75" fmla="*/ 2147483647 h 63"/>
              <a:gd name="T76" fmla="*/ 2147483647 w 40"/>
              <a:gd name="T77" fmla="*/ 2147483647 h 63"/>
              <a:gd name="T78" fmla="*/ 2147483647 w 40"/>
              <a:gd name="T79" fmla="*/ 2147483647 h 63"/>
              <a:gd name="T80" fmla="*/ 2147483647 w 40"/>
              <a:gd name="T81" fmla="*/ 2147483647 h 63"/>
              <a:gd name="T82" fmla="*/ 2147483647 w 40"/>
              <a:gd name="T83" fmla="*/ 2147483647 h 63"/>
              <a:gd name="T84" fmla="*/ 0 w 40"/>
              <a:gd name="T85" fmla="*/ 2147483647 h 63"/>
              <a:gd name="T86" fmla="*/ 0 w 40"/>
              <a:gd name="T87" fmla="*/ 2147483647 h 63"/>
              <a:gd name="T88" fmla="*/ 0 w 40"/>
              <a:gd name="T89" fmla="*/ 2147483647 h 63"/>
              <a:gd name="T90" fmla="*/ 2147483647 w 40"/>
              <a:gd name="T91" fmla="*/ 2147483647 h 63"/>
              <a:gd name="T92" fmla="*/ 2147483647 w 40"/>
              <a:gd name="T93" fmla="*/ 2147483647 h 63"/>
              <a:gd name="T94" fmla="*/ 2147483647 w 40"/>
              <a:gd name="T95" fmla="*/ 2147483647 h 63"/>
              <a:gd name="T96" fmla="*/ 0 w 40"/>
              <a:gd name="T97" fmla="*/ 2147483647 h 6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0"/>
              <a:gd name="T148" fmla="*/ 0 h 63"/>
              <a:gd name="T149" fmla="*/ 40 w 40"/>
              <a:gd name="T150" fmla="*/ 63 h 63"/>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0" h="63">
                <a:moveTo>
                  <a:pt x="0" y="59"/>
                </a:moveTo>
                <a:lnTo>
                  <a:pt x="1" y="60"/>
                </a:lnTo>
                <a:lnTo>
                  <a:pt x="4" y="62"/>
                </a:lnTo>
                <a:lnTo>
                  <a:pt x="7" y="62"/>
                </a:lnTo>
                <a:lnTo>
                  <a:pt x="9" y="63"/>
                </a:lnTo>
                <a:lnTo>
                  <a:pt x="12" y="63"/>
                </a:lnTo>
                <a:lnTo>
                  <a:pt x="15" y="63"/>
                </a:lnTo>
                <a:lnTo>
                  <a:pt x="16" y="63"/>
                </a:lnTo>
                <a:lnTo>
                  <a:pt x="19" y="62"/>
                </a:lnTo>
                <a:lnTo>
                  <a:pt x="20" y="60"/>
                </a:lnTo>
                <a:lnTo>
                  <a:pt x="22" y="57"/>
                </a:lnTo>
                <a:lnTo>
                  <a:pt x="22" y="56"/>
                </a:lnTo>
                <a:lnTo>
                  <a:pt x="22" y="53"/>
                </a:lnTo>
                <a:lnTo>
                  <a:pt x="23" y="50"/>
                </a:lnTo>
                <a:lnTo>
                  <a:pt x="23" y="47"/>
                </a:lnTo>
                <a:lnTo>
                  <a:pt x="23" y="44"/>
                </a:lnTo>
                <a:lnTo>
                  <a:pt x="25" y="41"/>
                </a:lnTo>
                <a:lnTo>
                  <a:pt x="26" y="40"/>
                </a:lnTo>
                <a:lnTo>
                  <a:pt x="28" y="37"/>
                </a:lnTo>
                <a:lnTo>
                  <a:pt x="29" y="35"/>
                </a:lnTo>
                <a:lnTo>
                  <a:pt x="32" y="32"/>
                </a:lnTo>
                <a:lnTo>
                  <a:pt x="34" y="31"/>
                </a:lnTo>
                <a:lnTo>
                  <a:pt x="35" y="29"/>
                </a:lnTo>
                <a:lnTo>
                  <a:pt x="37" y="26"/>
                </a:lnTo>
                <a:lnTo>
                  <a:pt x="38" y="23"/>
                </a:lnTo>
                <a:lnTo>
                  <a:pt x="40" y="20"/>
                </a:lnTo>
                <a:lnTo>
                  <a:pt x="40" y="16"/>
                </a:lnTo>
                <a:lnTo>
                  <a:pt x="40" y="12"/>
                </a:lnTo>
                <a:lnTo>
                  <a:pt x="38" y="9"/>
                </a:lnTo>
                <a:lnTo>
                  <a:pt x="35" y="6"/>
                </a:lnTo>
                <a:lnTo>
                  <a:pt x="32" y="3"/>
                </a:lnTo>
                <a:lnTo>
                  <a:pt x="28" y="1"/>
                </a:lnTo>
                <a:lnTo>
                  <a:pt x="23" y="0"/>
                </a:lnTo>
                <a:lnTo>
                  <a:pt x="22" y="0"/>
                </a:lnTo>
                <a:lnTo>
                  <a:pt x="19" y="1"/>
                </a:lnTo>
                <a:lnTo>
                  <a:pt x="16" y="1"/>
                </a:lnTo>
                <a:lnTo>
                  <a:pt x="15" y="3"/>
                </a:lnTo>
                <a:lnTo>
                  <a:pt x="12" y="4"/>
                </a:lnTo>
                <a:lnTo>
                  <a:pt x="10" y="6"/>
                </a:lnTo>
                <a:lnTo>
                  <a:pt x="9" y="9"/>
                </a:lnTo>
                <a:lnTo>
                  <a:pt x="6" y="10"/>
                </a:lnTo>
                <a:lnTo>
                  <a:pt x="3" y="14"/>
                </a:lnTo>
                <a:lnTo>
                  <a:pt x="0" y="20"/>
                </a:lnTo>
                <a:lnTo>
                  <a:pt x="0" y="26"/>
                </a:lnTo>
                <a:lnTo>
                  <a:pt x="0" y="34"/>
                </a:lnTo>
                <a:lnTo>
                  <a:pt x="1" y="40"/>
                </a:lnTo>
                <a:lnTo>
                  <a:pt x="1" y="47"/>
                </a:lnTo>
                <a:lnTo>
                  <a:pt x="1" y="53"/>
                </a:lnTo>
                <a:lnTo>
                  <a:pt x="0" y="59"/>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89" name="Freeform 140"/>
          <p:cNvSpPr>
            <a:spLocks/>
          </p:cNvSpPr>
          <p:nvPr/>
        </p:nvSpPr>
        <p:spPr bwMode="auto">
          <a:xfrm>
            <a:off x="6202363" y="4652963"/>
            <a:ext cx="55562" cy="100012"/>
          </a:xfrm>
          <a:custGeom>
            <a:avLst/>
            <a:gdLst>
              <a:gd name="T0" fmla="*/ 0 w 40"/>
              <a:gd name="T1" fmla="*/ 2147483647 h 63"/>
              <a:gd name="T2" fmla="*/ 2147483647 w 40"/>
              <a:gd name="T3" fmla="*/ 2147483647 h 63"/>
              <a:gd name="T4" fmla="*/ 2147483647 w 40"/>
              <a:gd name="T5" fmla="*/ 2147483647 h 63"/>
              <a:gd name="T6" fmla="*/ 2147483647 w 40"/>
              <a:gd name="T7" fmla="*/ 2147483647 h 63"/>
              <a:gd name="T8" fmla="*/ 2147483647 w 40"/>
              <a:gd name="T9" fmla="*/ 2147483647 h 63"/>
              <a:gd name="T10" fmla="*/ 2147483647 w 40"/>
              <a:gd name="T11" fmla="*/ 2147483647 h 63"/>
              <a:gd name="T12" fmla="*/ 2147483647 w 40"/>
              <a:gd name="T13" fmla="*/ 2147483647 h 63"/>
              <a:gd name="T14" fmla="*/ 2147483647 w 40"/>
              <a:gd name="T15" fmla="*/ 2147483647 h 63"/>
              <a:gd name="T16" fmla="*/ 2147483647 w 40"/>
              <a:gd name="T17" fmla="*/ 2147483647 h 63"/>
              <a:gd name="T18" fmla="*/ 2147483647 w 40"/>
              <a:gd name="T19" fmla="*/ 2147483647 h 63"/>
              <a:gd name="T20" fmla="*/ 2147483647 w 40"/>
              <a:gd name="T21" fmla="*/ 2147483647 h 63"/>
              <a:gd name="T22" fmla="*/ 2147483647 w 40"/>
              <a:gd name="T23" fmla="*/ 2147483647 h 63"/>
              <a:gd name="T24" fmla="*/ 2147483647 w 40"/>
              <a:gd name="T25" fmla="*/ 2147483647 h 63"/>
              <a:gd name="T26" fmla="*/ 2147483647 w 40"/>
              <a:gd name="T27" fmla="*/ 2147483647 h 63"/>
              <a:gd name="T28" fmla="*/ 2147483647 w 40"/>
              <a:gd name="T29" fmla="*/ 2147483647 h 63"/>
              <a:gd name="T30" fmla="*/ 2147483647 w 40"/>
              <a:gd name="T31" fmla="*/ 2147483647 h 63"/>
              <a:gd name="T32" fmla="*/ 2147483647 w 40"/>
              <a:gd name="T33" fmla="*/ 2147483647 h 63"/>
              <a:gd name="T34" fmla="*/ 2147483647 w 40"/>
              <a:gd name="T35" fmla="*/ 2147483647 h 63"/>
              <a:gd name="T36" fmla="*/ 2147483647 w 40"/>
              <a:gd name="T37" fmla="*/ 2147483647 h 63"/>
              <a:gd name="T38" fmla="*/ 2147483647 w 40"/>
              <a:gd name="T39" fmla="*/ 2147483647 h 63"/>
              <a:gd name="T40" fmla="*/ 2147483647 w 40"/>
              <a:gd name="T41" fmla="*/ 2147483647 h 63"/>
              <a:gd name="T42" fmla="*/ 2147483647 w 40"/>
              <a:gd name="T43" fmla="*/ 2147483647 h 63"/>
              <a:gd name="T44" fmla="*/ 2147483647 w 40"/>
              <a:gd name="T45" fmla="*/ 2147483647 h 63"/>
              <a:gd name="T46" fmla="*/ 2147483647 w 40"/>
              <a:gd name="T47" fmla="*/ 2147483647 h 63"/>
              <a:gd name="T48" fmla="*/ 2147483647 w 40"/>
              <a:gd name="T49" fmla="*/ 2147483647 h 63"/>
              <a:gd name="T50" fmla="*/ 2147483647 w 40"/>
              <a:gd name="T51" fmla="*/ 2147483647 h 63"/>
              <a:gd name="T52" fmla="*/ 2147483647 w 40"/>
              <a:gd name="T53" fmla="*/ 2147483647 h 63"/>
              <a:gd name="T54" fmla="*/ 2147483647 w 40"/>
              <a:gd name="T55" fmla="*/ 2147483647 h 63"/>
              <a:gd name="T56" fmla="*/ 2147483647 w 40"/>
              <a:gd name="T57" fmla="*/ 2147483647 h 63"/>
              <a:gd name="T58" fmla="*/ 2147483647 w 40"/>
              <a:gd name="T59" fmla="*/ 2147483647 h 63"/>
              <a:gd name="T60" fmla="*/ 2147483647 w 40"/>
              <a:gd name="T61" fmla="*/ 2147483647 h 63"/>
              <a:gd name="T62" fmla="*/ 2147483647 w 40"/>
              <a:gd name="T63" fmla="*/ 2147483647 h 63"/>
              <a:gd name="T64" fmla="*/ 2147483647 w 40"/>
              <a:gd name="T65" fmla="*/ 0 h 63"/>
              <a:gd name="T66" fmla="*/ 2147483647 w 40"/>
              <a:gd name="T67" fmla="*/ 0 h 63"/>
              <a:gd name="T68" fmla="*/ 2147483647 w 40"/>
              <a:gd name="T69" fmla="*/ 2147483647 h 63"/>
              <a:gd name="T70" fmla="*/ 2147483647 w 40"/>
              <a:gd name="T71" fmla="*/ 2147483647 h 63"/>
              <a:gd name="T72" fmla="*/ 2147483647 w 40"/>
              <a:gd name="T73" fmla="*/ 2147483647 h 63"/>
              <a:gd name="T74" fmla="*/ 2147483647 w 40"/>
              <a:gd name="T75" fmla="*/ 2147483647 h 63"/>
              <a:gd name="T76" fmla="*/ 2147483647 w 40"/>
              <a:gd name="T77" fmla="*/ 2147483647 h 63"/>
              <a:gd name="T78" fmla="*/ 2147483647 w 40"/>
              <a:gd name="T79" fmla="*/ 2147483647 h 63"/>
              <a:gd name="T80" fmla="*/ 2147483647 w 40"/>
              <a:gd name="T81" fmla="*/ 2147483647 h 63"/>
              <a:gd name="T82" fmla="*/ 2147483647 w 40"/>
              <a:gd name="T83" fmla="*/ 2147483647 h 63"/>
              <a:gd name="T84" fmla="*/ 0 w 40"/>
              <a:gd name="T85" fmla="*/ 2147483647 h 63"/>
              <a:gd name="T86" fmla="*/ 0 w 40"/>
              <a:gd name="T87" fmla="*/ 2147483647 h 63"/>
              <a:gd name="T88" fmla="*/ 0 w 40"/>
              <a:gd name="T89" fmla="*/ 2147483647 h 63"/>
              <a:gd name="T90" fmla="*/ 2147483647 w 40"/>
              <a:gd name="T91" fmla="*/ 2147483647 h 63"/>
              <a:gd name="T92" fmla="*/ 2147483647 w 40"/>
              <a:gd name="T93" fmla="*/ 2147483647 h 63"/>
              <a:gd name="T94" fmla="*/ 2147483647 w 40"/>
              <a:gd name="T95" fmla="*/ 2147483647 h 63"/>
              <a:gd name="T96" fmla="*/ 0 w 40"/>
              <a:gd name="T97" fmla="*/ 2147483647 h 6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0"/>
              <a:gd name="T148" fmla="*/ 0 h 63"/>
              <a:gd name="T149" fmla="*/ 40 w 40"/>
              <a:gd name="T150" fmla="*/ 63 h 63"/>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0" h="63">
                <a:moveTo>
                  <a:pt x="0" y="59"/>
                </a:moveTo>
                <a:lnTo>
                  <a:pt x="1" y="60"/>
                </a:lnTo>
                <a:lnTo>
                  <a:pt x="4" y="62"/>
                </a:lnTo>
                <a:lnTo>
                  <a:pt x="7" y="62"/>
                </a:lnTo>
                <a:lnTo>
                  <a:pt x="9" y="63"/>
                </a:lnTo>
                <a:lnTo>
                  <a:pt x="12" y="63"/>
                </a:lnTo>
                <a:lnTo>
                  <a:pt x="15" y="63"/>
                </a:lnTo>
                <a:lnTo>
                  <a:pt x="16" y="63"/>
                </a:lnTo>
                <a:lnTo>
                  <a:pt x="19" y="62"/>
                </a:lnTo>
                <a:lnTo>
                  <a:pt x="20" y="60"/>
                </a:lnTo>
                <a:lnTo>
                  <a:pt x="22" y="57"/>
                </a:lnTo>
                <a:lnTo>
                  <a:pt x="22" y="56"/>
                </a:lnTo>
                <a:lnTo>
                  <a:pt x="22" y="53"/>
                </a:lnTo>
                <a:lnTo>
                  <a:pt x="23" y="50"/>
                </a:lnTo>
                <a:lnTo>
                  <a:pt x="23" y="47"/>
                </a:lnTo>
                <a:lnTo>
                  <a:pt x="23" y="44"/>
                </a:lnTo>
                <a:lnTo>
                  <a:pt x="25" y="41"/>
                </a:lnTo>
                <a:lnTo>
                  <a:pt x="26" y="40"/>
                </a:lnTo>
                <a:lnTo>
                  <a:pt x="28" y="37"/>
                </a:lnTo>
                <a:lnTo>
                  <a:pt x="29" y="35"/>
                </a:lnTo>
                <a:lnTo>
                  <a:pt x="32" y="32"/>
                </a:lnTo>
                <a:lnTo>
                  <a:pt x="34" y="31"/>
                </a:lnTo>
                <a:lnTo>
                  <a:pt x="35" y="29"/>
                </a:lnTo>
                <a:lnTo>
                  <a:pt x="37" y="26"/>
                </a:lnTo>
                <a:lnTo>
                  <a:pt x="38" y="23"/>
                </a:lnTo>
                <a:lnTo>
                  <a:pt x="40" y="20"/>
                </a:lnTo>
                <a:lnTo>
                  <a:pt x="40" y="16"/>
                </a:lnTo>
                <a:lnTo>
                  <a:pt x="40" y="12"/>
                </a:lnTo>
                <a:lnTo>
                  <a:pt x="38" y="9"/>
                </a:lnTo>
                <a:lnTo>
                  <a:pt x="35" y="6"/>
                </a:lnTo>
                <a:lnTo>
                  <a:pt x="32" y="3"/>
                </a:lnTo>
                <a:lnTo>
                  <a:pt x="28" y="1"/>
                </a:lnTo>
                <a:lnTo>
                  <a:pt x="23" y="0"/>
                </a:lnTo>
                <a:lnTo>
                  <a:pt x="22" y="0"/>
                </a:lnTo>
                <a:lnTo>
                  <a:pt x="19" y="1"/>
                </a:lnTo>
                <a:lnTo>
                  <a:pt x="16" y="1"/>
                </a:lnTo>
                <a:lnTo>
                  <a:pt x="15" y="3"/>
                </a:lnTo>
                <a:lnTo>
                  <a:pt x="12" y="4"/>
                </a:lnTo>
                <a:lnTo>
                  <a:pt x="10" y="6"/>
                </a:lnTo>
                <a:lnTo>
                  <a:pt x="9" y="9"/>
                </a:lnTo>
                <a:lnTo>
                  <a:pt x="6" y="10"/>
                </a:lnTo>
                <a:lnTo>
                  <a:pt x="3" y="14"/>
                </a:lnTo>
                <a:lnTo>
                  <a:pt x="0" y="20"/>
                </a:lnTo>
                <a:lnTo>
                  <a:pt x="0" y="26"/>
                </a:lnTo>
                <a:lnTo>
                  <a:pt x="0" y="34"/>
                </a:lnTo>
                <a:lnTo>
                  <a:pt x="1" y="40"/>
                </a:lnTo>
                <a:lnTo>
                  <a:pt x="1" y="47"/>
                </a:lnTo>
                <a:lnTo>
                  <a:pt x="1" y="53"/>
                </a:lnTo>
                <a:lnTo>
                  <a:pt x="0" y="59"/>
                </a:lnTo>
              </a:path>
            </a:pathLst>
          </a:custGeom>
          <a:solidFill>
            <a:srgbClr val="FFFF00"/>
          </a:solidFill>
          <a:ln w="1588">
            <a:solidFill>
              <a:srgbClr val="990000"/>
            </a:solidFill>
            <a:round/>
            <a:headEnd/>
            <a:tailEnd/>
          </a:ln>
        </p:spPr>
        <p:txBody>
          <a:bodyPr/>
          <a:lstStyle/>
          <a:p>
            <a:endParaRPr lang="en-US"/>
          </a:p>
        </p:txBody>
      </p:sp>
      <p:sp>
        <p:nvSpPr>
          <p:cNvPr id="53390" name="Freeform 141"/>
          <p:cNvSpPr>
            <a:spLocks/>
          </p:cNvSpPr>
          <p:nvPr/>
        </p:nvSpPr>
        <p:spPr bwMode="auto">
          <a:xfrm>
            <a:off x="6202363" y="4652963"/>
            <a:ext cx="55562" cy="100012"/>
          </a:xfrm>
          <a:custGeom>
            <a:avLst/>
            <a:gdLst>
              <a:gd name="T0" fmla="*/ 0 w 40"/>
              <a:gd name="T1" fmla="*/ 2147483647 h 63"/>
              <a:gd name="T2" fmla="*/ 2147483647 w 40"/>
              <a:gd name="T3" fmla="*/ 2147483647 h 63"/>
              <a:gd name="T4" fmla="*/ 2147483647 w 40"/>
              <a:gd name="T5" fmla="*/ 2147483647 h 63"/>
              <a:gd name="T6" fmla="*/ 2147483647 w 40"/>
              <a:gd name="T7" fmla="*/ 2147483647 h 63"/>
              <a:gd name="T8" fmla="*/ 2147483647 w 40"/>
              <a:gd name="T9" fmla="*/ 2147483647 h 63"/>
              <a:gd name="T10" fmla="*/ 2147483647 w 40"/>
              <a:gd name="T11" fmla="*/ 2147483647 h 63"/>
              <a:gd name="T12" fmla="*/ 2147483647 w 40"/>
              <a:gd name="T13" fmla="*/ 2147483647 h 63"/>
              <a:gd name="T14" fmla="*/ 2147483647 w 40"/>
              <a:gd name="T15" fmla="*/ 2147483647 h 63"/>
              <a:gd name="T16" fmla="*/ 2147483647 w 40"/>
              <a:gd name="T17" fmla="*/ 2147483647 h 63"/>
              <a:gd name="T18" fmla="*/ 2147483647 w 40"/>
              <a:gd name="T19" fmla="*/ 2147483647 h 63"/>
              <a:gd name="T20" fmla="*/ 2147483647 w 40"/>
              <a:gd name="T21" fmla="*/ 2147483647 h 63"/>
              <a:gd name="T22" fmla="*/ 2147483647 w 40"/>
              <a:gd name="T23" fmla="*/ 2147483647 h 63"/>
              <a:gd name="T24" fmla="*/ 2147483647 w 40"/>
              <a:gd name="T25" fmla="*/ 2147483647 h 63"/>
              <a:gd name="T26" fmla="*/ 2147483647 w 40"/>
              <a:gd name="T27" fmla="*/ 2147483647 h 63"/>
              <a:gd name="T28" fmla="*/ 2147483647 w 40"/>
              <a:gd name="T29" fmla="*/ 2147483647 h 63"/>
              <a:gd name="T30" fmla="*/ 2147483647 w 40"/>
              <a:gd name="T31" fmla="*/ 2147483647 h 63"/>
              <a:gd name="T32" fmla="*/ 2147483647 w 40"/>
              <a:gd name="T33" fmla="*/ 2147483647 h 63"/>
              <a:gd name="T34" fmla="*/ 2147483647 w 40"/>
              <a:gd name="T35" fmla="*/ 2147483647 h 63"/>
              <a:gd name="T36" fmla="*/ 2147483647 w 40"/>
              <a:gd name="T37" fmla="*/ 2147483647 h 63"/>
              <a:gd name="T38" fmla="*/ 2147483647 w 40"/>
              <a:gd name="T39" fmla="*/ 2147483647 h 63"/>
              <a:gd name="T40" fmla="*/ 2147483647 w 40"/>
              <a:gd name="T41" fmla="*/ 2147483647 h 63"/>
              <a:gd name="T42" fmla="*/ 2147483647 w 40"/>
              <a:gd name="T43" fmla="*/ 2147483647 h 63"/>
              <a:gd name="T44" fmla="*/ 2147483647 w 40"/>
              <a:gd name="T45" fmla="*/ 2147483647 h 63"/>
              <a:gd name="T46" fmla="*/ 2147483647 w 40"/>
              <a:gd name="T47" fmla="*/ 2147483647 h 63"/>
              <a:gd name="T48" fmla="*/ 2147483647 w 40"/>
              <a:gd name="T49" fmla="*/ 2147483647 h 63"/>
              <a:gd name="T50" fmla="*/ 2147483647 w 40"/>
              <a:gd name="T51" fmla="*/ 2147483647 h 63"/>
              <a:gd name="T52" fmla="*/ 2147483647 w 40"/>
              <a:gd name="T53" fmla="*/ 2147483647 h 63"/>
              <a:gd name="T54" fmla="*/ 2147483647 w 40"/>
              <a:gd name="T55" fmla="*/ 2147483647 h 63"/>
              <a:gd name="T56" fmla="*/ 2147483647 w 40"/>
              <a:gd name="T57" fmla="*/ 2147483647 h 63"/>
              <a:gd name="T58" fmla="*/ 2147483647 w 40"/>
              <a:gd name="T59" fmla="*/ 2147483647 h 63"/>
              <a:gd name="T60" fmla="*/ 2147483647 w 40"/>
              <a:gd name="T61" fmla="*/ 2147483647 h 63"/>
              <a:gd name="T62" fmla="*/ 2147483647 w 40"/>
              <a:gd name="T63" fmla="*/ 2147483647 h 63"/>
              <a:gd name="T64" fmla="*/ 2147483647 w 40"/>
              <a:gd name="T65" fmla="*/ 0 h 63"/>
              <a:gd name="T66" fmla="*/ 2147483647 w 40"/>
              <a:gd name="T67" fmla="*/ 0 h 63"/>
              <a:gd name="T68" fmla="*/ 2147483647 w 40"/>
              <a:gd name="T69" fmla="*/ 2147483647 h 63"/>
              <a:gd name="T70" fmla="*/ 2147483647 w 40"/>
              <a:gd name="T71" fmla="*/ 2147483647 h 63"/>
              <a:gd name="T72" fmla="*/ 2147483647 w 40"/>
              <a:gd name="T73" fmla="*/ 2147483647 h 63"/>
              <a:gd name="T74" fmla="*/ 2147483647 w 40"/>
              <a:gd name="T75" fmla="*/ 2147483647 h 63"/>
              <a:gd name="T76" fmla="*/ 2147483647 w 40"/>
              <a:gd name="T77" fmla="*/ 2147483647 h 63"/>
              <a:gd name="T78" fmla="*/ 2147483647 w 40"/>
              <a:gd name="T79" fmla="*/ 2147483647 h 63"/>
              <a:gd name="T80" fmla="*/ 2147483647 w 40"/>
              <a:gd name="T81" fmla="*/ 2147483647 h 63"/>
              <a:gd name="T82" fmla="*/ 2147483647 w 40"/>
              <a:gd name="T83" fmla="*/ 2147483647 h 63"/>
              <a:gd name="T84" fmla="*/ 0 w 40"/>
              <a:gd name="T85" fmla="*/ 2147483647 h 63"/>
              <a:gd name="T86" fmla="*/ 0 w 40"/>
              <a:gd name="T87" fmla="*/ 2147483647 h 63"/>
              <a:gd name="T88" fmla="*/ 0 w 40"/>
              <a:gd name="T89" fmla="*/ 2147483647 h 63"/>
              <a:gd name="T90" fmla="*/ 2147483647 w 40"/>
              <a:gd name="T91" fmla="*/ 2147483647 h 63"/>
              <a:gd name="T92" fmla="*/ 2147483647 w 40"/>
              <a:gd name="T93" fmla="*/ 2147483647 h 63"/>
              <a:gd name="T94" fmla="*/ 2147483647 w 40"/>
              <a:gd name="T95" fmla="*/ 2147483647 h 63"/>
              <a:gd name="T96" fmla="*/ 0 w 40"/>
              <a:gd name="T97" fmla="*/ 2147483647 h 6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0"/>
              <a:gd name="T148" fmla="*/ 0 h 63"/>
              <a:gd name="T149" fmla="*/ 40 w 40"/>
              <a:gd name="T150" fmla="*/ 63 h 63"/>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0" h="63">
                <a:moveTo>
                  <a:pt x="0" y="59"/>
                </a:moveTo>
                <a:lnTo>
                  <a:pt x="1" y="60"/>
                </a:lnTo>
                <a:lnTo>
                  <a:pt x="4" y="62"/>
                </a:lnTo>
                <a:lnTo>
                  <a:pt x="7" y="62"/>
                </a:lnTo>
                <a:lnTo>
                  <a:pt x="9" y="63"/>
                </a:lnTo>
                <a:lnTo>
                  <a:pt x="12" y="63"/>
                </a:lnTo>
                <a:lnTo>
                  <a:pt x="15" y="63"/>
                </a:lnTo>
                <a:lnTo>
                  <a:pt x="16" y="63"/>
                </a:lnTo>
                <a:lnTo>
                  <a:pt x="19" y="62"/>
                </a:lnTo>
                <a:lnTo>
                  <a:pt x="20" y="60"/>
                </a:lnTo>
                <a:lnTo>
                  <a:pt x="22" y="57"/>
                </a:lnTo>
                <a:lnTo>
                  <a:pt x="22" y="56"/>
                </a:lnTo>
                <a:lnTo>
                  <a:pt x="22" y="53"/>
                </a:lnTo>
                <a:lnTo>
                  <a:pt x="23" y="50"/>
                </a:lnTo>
                <a:lnTo>
                  <a:pt x="23" y="47"/>
                </a:lnTo>
                <a:lnTo>
                  <a:pt x="23" y="44"/>
                </a:lnTo>
                <a:lnTo>
                  <a:pt x="25" y="41"/>
                </a:lnTo>
                <a:lnTo>
                  <a:pt x="26" y="40"/>
                </a:lnTo>
                <a:lnTo>
                  <a:pt x="28" y="37"/>
                </a:lnTo>
                <a:lnTo>
                  <a:pt x="29" y="35"/>
                </a:lnTo>
                <a:lnTo>
                  <a:pt x="32" y="32"/>
                </a:lnTo>
                <a:lnTo>
                  <a:pt x="34" y="31"/>
                </a:lnTo>
                <a:lnTo>
                  <a:pt x="35" y="29"/>
                </a:lnTo>
                <a:lnTo>
                  <a:pt x="37" y="26"/>
                </a:lnTo>
                <a:lnTo>
                  <a:pt x="38" y="23"/>
                </a:lnTo>
                <a:lnTo>
                  <a:pt x="40" y="20"/>
                </a:lnTo>
                <a:lnTo>
                  <a:pt x="40" y="16"/>
                </a:lnTo>
                <a:lnTo>
                  <a:pt x="40" y="12"/>
                </a:lnTo>
                <a:lnTo>
                  <a:pt x="38" y="9"/>
                </a:lnTo>
                <a:lnTo>
                  <a:pt x="35" y="6"/>
                </a:lnTo>
                <a:lnTo>
                  <a:pt x="32" y="3"/>
                </a:lnTo>
                <a:lnTo>
                  <a:pt x="28" y="1"/>
                </a:lnTo>
                <a:lnTo>
                  <a:pt x="23" y="0"/>
                </a:lnTo>
                <a:lnTo>
                  <a:pt x="22" y="0"/>
                </a:lnTo>
                <a:lnTo>
                  <a:pt x="19" y="1"/>
                </a:lnTo>
                <a:lnTo>
                  <a:pt x="16" y="1"/>
                </a:lnTo>
                <a:lnTo>
                  <a:pt x="15" y="3"/>
                </a:lnTo>
                <a:lnTo>
                  <a:pt x="12" y="4"/>
                </a:lnTo>
                <a:lnTo>
                  <a:pt x="10" y="6"/>
                </a:lnTo>
                <a:lnTo>
                  <a:pt x="9" y="9"/>
                </a:lnTo>
                <a:lnTo>
                  <a:pt x="6" y="10"/>
                </a:lnTo>
                <a:lnTo>
                  <a:pt x="3" y="14"/>
                </a:lnTo>
                <a:lnTo>
                  <a:pt x="0" y="20"/>
                </a:lnTo>
                <a:lnTo>
                  <a:pt x="0" y="26"/>
                </a:lnTo>
                <a:lnTo>
                  <a:pt x="0" y="34"/>
                </a:lnTo>
                <a:lnTo>
                  <a:pt x="1" y="40"/>
                </a:lnTo>
                <a:lnTo>
                  <a:pt x="1" y="47"/>
                </a:lnTo>
                <a:lnTo>
                  <a:pt x="1" y="53"/>
                </a:lnTo>
                <a:lnTo>
                  <a:pt x="0" y="59"/>
                </a:lnTo>
              </a:path>
            </a:pathLst>
          </a:custGeom>
          <a:solidFill>
            <a:srgbClr val="FFFF00"/>
          </a:solidFill>
          <a:ln w="4763">
            <a:solidFill>
              <a:srgbClr val="990000"/>
            </a:solidFill>
            <a:round/>
            <a:headEnd/>
            <a:tailEnd/>
          </a:ln>
        </p:spPr>
        <p:txBody>
          <a:bodyPr/>
          <a:lstStyle/>
          <a:p>
            <a:endParaRPr lang="en-US"/>
          </a:p>
        </p:txBody>
      </p:sp>
      <p:sp>
        <p:nvSpPr>
          <p:cNvPr id="53391" name="Freeform 142"/>
          <p:cNvSpPr>
            <a:spLocks/>
          </p:cNvSpPr>
          <p:nvPr/>
        </p:nvSpPr>
        <p:spPr bwMode="auto">
          <a:xfrm>
            <a:off x="6181725" y="4576763"/>
            <a:ext cx="60325" cy="80962"/>
          </a:xfrm>
          <a:custGeom>
            <a:avLst/>
            <a:gdLst>
              <a:gd name="T0" fmla="*/ 2147483647 w 43"/>
              <a:gd name="T1" fmla="*/ 2147483647 h 51"/>
              <a:gd name="T2" fmla="*/ 2147483647 w 43"/>
              <a:gd name="T3" fmla="*/ 2147483647 h 51"/>
              <a:gd name="T4" fmla="*/ 2147483647 w 43"/>
              <a:gd name="T5" fmla="*/ 2147483647 h 51"/>
              <a:gd name="T6" fmla="*/ 2147483647 w 43"/>
              <a:gd name="T7" fmla="*/ 2147483647 h 51"/>
              <a:gd name="T8" fmla="*/ 2147483647 w 43"/>
              <a:gd name="T9" fmla="*/ 2147483647 h 51"/>
              <a:gd name="T10" fmla="*/ 2147483647 w 43"/>
              <a:gd name="T11" fmla="*/ 2147483647 h 51"/>
              <a:gd name="T12" fmla="*/ 2147483647 w 43"/>
              <a:gd name="T13" fmla="*/ 2147483647 h 51"/>
              <a:gd name="T14" fmla="*/ 2147483647 w 43"/>
              <a:gd name="T15" fmla="*/ 2147483647 h 51"/>
              <a:gd name="T16" fmla="*/ 2147483647 w 43"/>
              <a:gd name="T17" fmla="*/ 2147483647 h 51"/>
              <a:gd name="T18" fmla="*/ 2147483647 w 43"/>
              <a:gd name="T19" fmla="*/ 2147483647 h 51"/>
              <a:gd name="T20" fmla="*/ 2147483647 w 43"/>
              <a:gd name="T21" fmla="*/ 2147483647 h 51"/>
              <a:gd name="T22" fmla="*/ 2147483647 w 43"/>
              <a:gd name="T23" fmla="*/ 2147483647 h 51"/>
              <a:gd name="T24" fmla="*/ 2147483647 w 43"/>
              <a:gd name="T25" fmla="*/ 2147483647 h 51"/>
              <a:gd name="T26" fmla="*/ 2147483647 w 43"/>
              <a:gd name="T27" fmla="*/ 2147483647 h 51"/>
              <a:gd name="T28" fmla="*/ 2147483647 w 43"/>
              <a:gd name="T29" fmla="*/ 2147483647 h 51"/>
              <a:gd name="T30" fmla="*/ 2147483647 w 43"/>
              <a:gd name="T31" fmla="*/ 2147483647 h 51"/>
              <a:gd name="T32" fmla="*/ 2147483647 w 43"/>
              <a:gd name="T33" fmla="*/ 2147483647 h 51"/>
              <a:gd name="T34" fmla="*/ 2147483647 w 43"/>
              <a:gd name="T35" fmla="*/ 2147483647 h 51"/>
              <a:gd name="T36" fmla="*/ 2147483647 w 43"/>
              <a:gd name="T37" fmla="*/ 2147483647 h 51"/>
              <a:gd name="T38" fmla="*/ 2147483647 w 43"/>
              <a:gd name="T39" fmla="*/ 2147483647 h 51"/>
              <a:gd name="T40" fmla="*/ 2147483647 w 43"/>
              <a:gd name="T41" fmla="*/ 2147483647 h 51"/>
              <a:gd name="T42" fmla="*/ 2147483647 w 43"/>
              <a:gd name="T43" fmla="*/ 2147483647 h 51"/>
              <a:gd name="T44" fmla="*/ 2147483647 w 43"/>
              <a:gd name="T45" fmla="*/ 0 h 51"/>
              <a:gd name="T46" fmla="*/ 2147483647 w 43"/>
              <a:gd name="T47" fmla="*/ 0 h 51"/>
              <a:gd name="T48" fmla="*/ 2147483647 w 43"/>
              <a:gd name="T49" fmla="*/ 2147483647 h 51"/>
              <a:gd name="T50" fmla="*/ 0 w 43"/>
              <a:gd name="T51" fmla="*/ 2147483647 h 51"/>
              <a:gd name="T52" fmla="*/ 0 w 43"/>
              <a:gd name="T53" fmla="*/ 2147483647 h 51"/>
              <a:gd name="T54" fmla="*/ 0 w 43"/>
              <a:gd name="T55" fmla="*/ 2147483647 h 51"/>
              <a:gd name="T56" fmla="*/ 2147483647 w 43"/>
              <a:gd name="T57" fmla="*/ 2147483647 h 51"/>
              <a:gd name="T58" fmla="*/ 2147483647 w 43"/>
              <a:gd name="T59" fmla="*/ 2147483647 h 51"/>
              <a:gd name="T60" fmla="*/ 2147483647 w 43"/>
              <a:gd name="T61" fmla="*/ 2147483647 h 51"/>
              <a:gd name="T62" fmla="*/ 2147483647 w 43"/>
              <a:gd name="T63" fmla="*/ 2147483647 h 51"/>
              <a:gd name="T64" fmla="*/ 2147483647 w 43"/>
              <a:gd name="T65" fmla="*/ 2147483647 h 51"/>
              <a:gd name="T66" fmla="*/ 2147483647 w 43"/>
              <a:gd name="T67" fmla="*/ 2147483647 h 51"/>
              <a:gd name="T68" fmla="*/ 2147483647 w 43"/>
              <a:gd name="T69" fmla="*/ 2147483647 h 51"/>
              <a:gd name="T70" fmla="*/ 2147483647 w 43"/>
              <a:gd name="T71" fmla="*/ 2147483647 h 51"/>
              <a:gd name="T72" fmla="*/ 2147483647 w 43"/>
              <a:gd name="T73" fmla="*/ 2147483647 h 51"/>
              <a:gd name="T74" fmla="*/ 2147483647 w 43"/>
              <a:gd name="T75" fmla="*/ 2147483647 h 51"/>
              <a:gd name="T76" fmla="*/ 2147483647 w 43"/>
              <a:gd name="T77" fmla="*/ 2147483647 h 51"/>
              <a:gd name="T78" fmla="*/ 2147483647 w 43"/>
              <a:gd name="T79" fmla="*/ 2147483647 h 51"/>
              <a:gd name="T80" fmla="*/ 2147483647 w 43"/>
              <a:gd name="T81" fmla="*/ 2147483647 h 51"/>
              <a:gd name="T82" fmla="*/ 2147483647 w 43"/>
              <a:gd name="T83" fmla="*/ 2147483647 h 51"/>
              <a:gd name="T84" fmla="*/ 2147483647 w 43"/>
              <a:gd name="T85" fmla="*/ 2147483647 h 51"/>
              <a:gd name="T86" fmla="*/ 2147483647 w 43"/>
              <a:gd name="T87" fmla="*/ 2147483647 h 51"/>
              <a:gd name="T88" fmla="*/ 2147483647 w 43"/>
              <a:gd name="T89" fmla="*/ 2147483647 h 51"/>
              <a:gd name="T90" fmla="*/ 2147483647 w 43"/>
              <a:gd name="T91" fmla="*/ 2147483647 h 51"/>
              <a:gd name="T92" fmla="*/ 2147483647 w 43"/>
              <a:gd name="T93" fmla="*/ 2147483647 h 51"/>
              <a:gd name="T94" fmla="*/ 2147483647 w 43"/>
              <a:gd name="T95" fmla="*/ 2147483647 h 51"/>
              <a:gd name="T96" fmla="*/ 2147483647 w 43"/>
              <a:gd name="T97" fmla="*/ 2147483647 h 51"/>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3"/>
              <a:gd name="T148" fmla="*/ 0 h 51"/>
              <a:gd name="T149" fmla="*/ 43 w 43"/>
              <a:gd name="T150" fmla="*/ 51 h 51"/>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3" h="51">
                <a:moveTo>
                  <a:pt x="18" y="49"/>
                </a:moveTo>
                <a:lnTo>
                  <a:pt x="18" y="49"/>
                </a:lnTo>
                <a:lnTo>
                  <a:pt x="18" y="48"/>
                </a:lnTo>
                <a:lnTo>
                  <a:pt x="18" y="46"/>
                </a:lnTo>
                <a:lnTo>
                  <a:pt x="20" y="46"/>
                </a:lnTo>
                <a:lnTo>
                  <a:pt x="20" y="45"/>
                </a:lnTo>
                <a:lnTo>
                  <a:pt x="21" y="43"/>
                </a:lnTo>
                <a:lnTo>
                  <a:pt x="26" y="42"/>
                </a:lnTo>
                <a:lnTo>
                  <a:pt x="29" y="40"/>
                </a:lnTo>
                <a:lnTo>
                  <a:pt x="33" y="39"/>
                </a:lnTo>
                <a:lnTo>
                  <a:pt x="37" y="37"/>
                </a:lnTo>
                <a:lnTo>
                  <a:pt x="40" y="36"/>
                </a:lnTo>
                <a:lnTo>
                  <a:pt x="42" y="33"/>
                </a:lnTo>
                <a:lnTo>
                  <a:pt x="43" y="30"/>
                </a:lnTo>
                <a:lnTo>
                  <a:pt x="43" y="27"/>
                </a:lnTo>
                <a:lnTo>
                  <a:pt x="42" y="20"/>
                </a:lnTo>
                <a:lnTo>
                  <a:pt x="39" y="14"/>
                </a:lnTo>
                <a:lnTo>
                  <a:pt x="34" y="9"/>
                </a:lnTo>
                <a:lnTo>
                  <a:pt x="30" y="5"/>
                </a:lnTo>
                <a:lnTo>
                  <a:pt x="24" y="2"/>
                </a:lnTo>
                <a:lnTo>
                  <a:pt x="17" y="0"/>
                </a:lnTo>
                <a:lnTo>
                  <a:pt x="9" y="0"/>
                </a:lnTo>
                <a:lnTo>
                  <a:pt x="3" y="3"/>
                </a:lnTo>
                <a:lnTo>
                  <a:pt x="0" y="5"/>
                </a:lnTo>
                <a:lnTo>
                  <a:pt x="0" y="6"/>
                </a:lnTo>
                <a:lnTo>
                  <a:pt x="0" y="9"/>
                </a:lnTo>
                <a:lnTo>
                  <a:pt x="2" y="12"/>
                </a:lnTo>
                <a:lnTo>
                  <a:pt x="3" y="15"/>
                </a:lnTo>
                <a:lnTo>
                  <a:pt x="5" y="18"/>
                </a:lnTo>
                <a:lnTo>
                  <a:pt x="6" y="20"/>
                </a:lnTo>
                <a:lnTo>
                  <a:pt x="9" y="22"/>
                </a:lnTo>
                <a:lnTo>
                  <a:pt x="11" y="25"/>
                </a:lnTo>
                <a:lnTo>
                  <a:pt x="12" y="28"/>
                </a:lnTo>
                <a:lnTo>
                  <a:pt x="14" y="31"/>
                </a:lnTo>
                <a:lnTo>
                  <a:pt x="14" y="34"/>
                </a:lnTo>
                <a:lnTo>
                  <a:pt x="14" y="39"/>
                </a:lnTo>
                <a:lnTo>
                  <a:pt x="14" y="42"/>
                </a:lnTo>
                <a:lnTo>
                  <a:pt x="14" y="46"/>
                </a:lnTo>
                <a:lnTo>
                  <a:pt x="14" y="51"/>
                </a:lnTo>
                <a:lnTo>
                  <a:pt x="15" y="51"/>
                </a:lnTo>
                <a:lnTo>
                  <a:pt x="17" y="51"/>
                </a:lnTo>
                <a:lnTo>
                  <a:pt x="18" y="51"/>
                </a:lnTo>
                <a:lnTo>
                  <a:pt x="18" y="49"/>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92" name="Freeform 143"/>
          <p:cNvSpPr>
            <a:spLocks/>
          </p:cNvSpPr>
          <p:nvPr/>
        </p:nvSpPr>
        <p:spPr bwMode="auto">
          <a:xfrm>
            <a:off x="6181725" y="4576763"/>
            <a:ext cx="60325" cy="80962"/>
          </a:xfrm>
          <a:custGeom>
            <a:avLst/>
            <a:gdLst>
              <a:gd name="T0" fmla="*/ 2147483647 w 43"/>
              <a:gd name="T1" fmla="*/ 2147483647 h 51"/>
              <a:gd name="T2" fmla="*/ 2147483647 w 43"/>
              <a:gd name="T3" fmla="*/ 2147483647 h 51"/>
              <a:gd name="T4" fmla="*/ 2147483647 w 43"/>
              <a:gd name="T5" fmla="*/ 2147483647 h 51"/>
              <a:gd name="T6" fmla="*/ 2147483647 w 43"/>
              <a:gd name="T7" fmla="*/ 2147483647 h 51"/>
              <a:gd name="T8" fmla="*/ 2147483647 w 43"/>
              <a:gd name="T9" fmla="*/ 2147483647 h 51"/>
              <a:gd name="T10" fmla="*/ 2147483647 w 43"/>
              <a:gd name="T11" fmla="*/ 2147483647 h 51"/>
              <a:gd name="T12" fmla="*/ 2147483647 w 43"/>
              <a:gd name="T13" fmla="*/ 2147483647 h 51"/>
              <a:gd name="T14" fmla="*/ 2147483647 w 43"/>
              <a:gd name="T15" fmla="*/ 2147483647 h 51"/>
              <a:gd name="T16" fmla="*/ 2147483647 w 43"/>
              <a:gd name="T17" fmla="*/ 2147483647 h 51"/>
              <a:gd name="T18" fmla="*/ 2147483647 w 43"/>
              <a:gd name="T19" fmla="*/ 2147483647 h 51"/>
              <a:gd name="T20" fmla="*/ 2147483647 w 43"/>
              <a:gd name="T21" fmla="*/ 2147483647 h 51"/>
              <a:gd name="T22" fmla="*/ 2147483647 w 43"/>
              <a:gd name="T23" fmla="*/ 2147483647 h 51"/>
              <a:gd name="T24" fmla="*/ 2147483647 w 43"/>
              <a:gd name="T25" fmla="*/ 2147483647 h 51"/>
              <a:gd name="T26" fmla="*/ 2147483647 w 43"/>
              <a:gd name="T27" fmla="*/ 2147483647 h 51"/>
              <a:gd name="T28" fmla="*/ 2147483647 w 43"/>
              <a:gd name="T29" fmla="*/ 2147483647 h 51"/>
              <a:gd name="T30" fmla="*/ 2147483647 w 43"/>
              <a:gd name="T31" fmla="*/ 2147483647 h 51"/>
              <a:gd name="T32" fmla="*/ 2147483647 w 43"/>
              <a:gd name="T33" fmla="*/ 2147483647 h 51"/>
              <a:gd name="T34" fmla="*/ 2147483647 w 43"/>
              <a:gd name="T35" fmla="*/ 2147483647 h 51"/>
              <a:gd name="T36" fmla="*/ 2147483647 w 43"/>
              <a:gd name="T37" fmla="*/ 2147483647 h 51"/>
              <a:gd name="T38" fmla="*/ 2147483647 w 43"/>
              <a:gd name="T39" fmla="*/ 2147483647 h 51"/>
              <a:gd name="T40" fmla="*/ 2147483647 w 43"/>
              <a:gd name="T41" fmla="*/ 2147483647 h 51"/>
              <a:gd name="T42" fmla="*/ 2147483647 w 43"/>
              <a:gd name="T43" fmla="*/ 2147483647 h 51"/>
              <a:gd name="T44" fmla="*/ 2147483647 w 43"/>
              <a:gd name="T45" fmla="*/ 0 h 51"/>
              <a:gd name="T46" fmla="*/ 2147483647 w 43"/>
              <a:gd name="T47" fmla="*/ 0 h 51"/>
              <a:gd name="T48" fmla="*/ 2147483647 w 43"/>
              <a:gd name="T49" fmla="*/ 2147483647 h 51"/>
              <a:gd name="T50" fmla="*/ 0 w 43"/>
              <a:gd name="T51" fmla="*/ 2147483647 h 51"/>
              <a:gd name="T52" fmla="*/ 0 w 43"/>
              <a:gd name="T53" fmla="*/ 2147483647 h 51"/>
              <a:gd name="T54" fmla="*/ 0 w 43"/>
              <a:gd name="T55" fmla="*/ 2147483647 h 51"/>
              <a:gd name="T56" fmla="*/ 2147483647 w 43"/>
              <a:gd name="T57" fmla="*/ 2147483647 h 51"/>
              <a:gd name="T58" fmla="*/ 2147483647 w 43"/>
              <a:gd name="T59" fmla="*/ 2147483647 h 51"/>
              <a:gd name="T60" fmla="*/ 2147483647 w 43"/>
              <a:gd name="T61" fmla="*/ 2147483647 h 51"/>
              <a:gd name="T62" fmla="*/ 2147483647 w 43"/>
              <a:gd name="T63" fmla="*/ 2147483647 h 51"/>
              <a:gd name="T64" fmla="*/ 2147483647 w 43"/>
              <a:gd name="T65" fmla="*/ 2147483647 h 51"/>
              <a:gd name="T66" fmla="*/ 2147483647 w 43"/>
              <a:gd name="T67" fmla="*/ 2147483647 h 51"/>
              <a:gd name="T68" fmla="*/ 2147483647 w 43"/>
              <a:gd name="T69" fmla="*/ 2147483647 h 51"/>
              <a:gd name="T70" fmla="*/ 2147483647 w 43"/>
              <a:gd name="T71" fmla="*/ 2147483647 h 51"/>
              <a:gd name="T72" fmla="*/ 2147483647 w 43"/>
              <a:gd name="T73" fmla="*/ 2147483647 h 51"/>
              <a:gd name="T74" fmla="*/ 2147483647 w 43"/>
              <a:gd name="T75" fmla="*/ 2147483647 h 51"/>
              <a:gd name="T76" fmla="*/ 2147483647 w 43"/>
              <a:gd name="T77" fmla="*/ 2147483647 h 51"/>
              <a:gd name="T78" fmla="*/ 2147483647 w 43"/>
              <a:gd name="T79" fmla="*/ 2147483647 h 51"/>
              <a:gd name="T80" fmla="*/ 2147483647 w 43"/>
              <a:gd name="T81" fmla="*/ 2147483647 h 51"/>
              <a:gd name="T82" fmla="*/ 2147483647 w 43"/>
              <a:gd name="T83" fmla="*/ 2147483647 h 51"/>
              <a:gd name="T84" fmla="*/ 2147483647 w 43"/>
              <a:gd name="T85" fmla="*/ 2147483647 h 51"/>
              <a:gd name="T86" fmla="*/ 2147483647 w 43"/>
              <a:gd name="T87" fmla="*/ 2147483647 h 51"/>
              <a:gd name="T88" fmla="*/ 2147483647 w 43"/>
              <a:gd name="T89" fmla="*/ 2147483647 h 51"/>
              <a:gd name="T90" fmla="*/ 2147483647 w 43"/>
              <a:gd name="T91" fmla="*/ 2147483647 h 51"/>
              <a:gd name="T92" fmla="*/ 2147483647 w 43"/>
              <a:gd name="T93" fmla="*/ 2147483647 h 51"/>
              <a:gd name="T94" fmla="*/ 2147483647 w 43"/>
              <a:gd name="T95" fmla="*/ 2147483647 h 51"/>
              <a:gd name="T96" fmla="*/ 2147483647 w 43"/>
              <a:gd name="T97" fmla="*/ 2147483647 h 51"/>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3"/>
              <a:gd name="T148" fmla="*/ 0 h 51"/>
              <a:gd name="T149" fmla="*/ 43 w 43"/>
              <a:gd name="T150" fmla="*/ 51 h 51"/>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3" h="51">
                <a:moveTo>
                  <a:pt x="18" y="49"/>
                </a:moveTo>
                <a:lnTo>
                  <a:pt x="18" y="49"/>
                </a:lnTo>
                <a:lnTo>
                  <a:pt x="18" y="48"/>
                </a:lnTo>
                <a:lnTo>
                  <a:pt x="18" y="46"/>
                </a:lnTo>
                <a:lnTo>
                  <a:pt x="20" y="46"/>
                </a:lnTo>
                <a:lnTo>
                  <a:pt x="20" y="45"/>
                </a:lnTo>
                <a:lnTo>
                  <a:pt x="21" y="43"/>
                </a:lnTo>
                <a:lnTo>
                  <a:pt x="26" y="42"/>
                </a:lnTo>
                <a:lnTo>
                  <a:pt x="29" y="40"/>
                </a:lnTo>
                <a:lnTo>
                  <a:pt x="33" y="39"/>
                </a:lnTo>
                <a:lnTo>
                  <a:pt x="37" y="37"/>
                </a:lnTo>
                <a:lnTo>
                  <a:pt x="40" y="36"/>
                </a:lnTo>
                <a:lnTo>
                  <a:pt x="42" y="33"/>
                </a:lnTo>
                <a:lnTo>
                  <a:pt x="43" y="30"/>
                </a:lnTo>
                <a:lnTo>
                  <a:pt x="43" y="27"/>
                </a:lnTo>
                <a:lnTo>
                  <a:pt x="42" y="20"/>
                </a:lnTo>
                <a:lnTo>
                  <a:pt x="39" y="14"/>
                </a:lnTo>
                <a:lnTo>
                  <a:pt x="34" y="9"/>
                </a:lnTo>
                <a:lnTo>
                  <a:pt x="30" y="5"/>
                </a:lnTo>
                <a:lnTo>
                  <a:pt x="24" y="2"/>
                </a:lnTo>
                <a:lnTo>
                  <a:pt x="17" y="0"/>
                </a:lnTo>
                <a:lnTo>
                  <a:pt x="9" y="0"/>
                </a:lnTo>
                <a:lnTo>
                  <a:pt x="3" y="3"/>
                </a:lnTo>
                <a:lnTo>
                  <a:pt x="0" y="5"/>
                </a:lnTo>
                <a:lnTo>
                  <a:pt x="0" y="6"/>
                </a:lnTo>
                <a:lnTo>
                  <a:pt x="0" y="9"/>
                </a:lnTo>
                <a:lnTo>
                  <a:pt x="2" y="12"/>
                </a:lnTo>
                <a:lnTo>
                  <a:pt x="3" y="15"/>
                </a:lnTo>
                <a:lnTo>
                  <a:pt x="5" y="18"/>
                </a:lnTo>
                <a:lnTo>
                  <a:pt x="6" y="20"/>
                </a:lnTo>
                <a:lnTo>
                  <a:pt x="9" y="22"/>
                </a:lnTo>
                <a:lnTo>
                  <a:pt x="11" y="25"/>
                </a:lnTo>
                <a:lnTo>
                  <a:pt x="12" y="28"/>
                </a:lnTo>
                <a:lnTo>
                  <a:pt x="14" y="31"/>
                </a:lnTo>
                <a:lnTo>
                  <a:pt x="14" y="34"/>
                </a:lnTo>
                <a:lnTo>
                  <a:pt x="14" y="39"/>
                </a:lnTo>
                <a:lnTo>
                  <a:pt x="14" y="42"/>
                </a:lnTo>
                <a:lnTo>
                  <a:pt x="14" y="46"/>
                </a:lnTo>
                <a:lnTo>
                  <a:pt x="14" y="51"/>
                </a:lnTo>
                <a:lnTo>
                  <a:pt x="15" y="51"/>
                </a:lnTo>
                <a:lnTo>
                  <a:pt x="17" y="51"/>
                </a:lnTo>
                <a:lnTo>
                  <a:pt x="18" y="51"/>
                </a:lnTo>
                <a:lnTo>
                  <a:pt x="18" y="49"/>
                </a:lnTo>
              </a:path>
            </a:pathLst>
          </a:custGeom>
          <a:solidFill>
            <a:srgbClr val="FFFF00"/>
          </a:solidFill>
          <a:ln w="4763">
            <a:solidFill>
              <a:srgbClr val="990000"/>
            </a:solidFill>
            <a:round/>
            <a:headEnd/>
            <a:tailEnd/>
          </a:ln>
        </p:spPr>
        <p:txBody>
          <a:bodyPr/>
          <a:lstStyle/>
          <a:p>
            <a:endParaRPr lang="en-US"/>
          </a:p>
        </p:txBody>
      </p:sp>
      <p:sp>
        <p:nvSpPr>
          <p:cNvPr id="53393" name="Freeform 144"/>
          <p:cNvSpPr>
            <a:spLocks/>
          </p:cNvSpPr>
          <p:nvPr/>
        </p:nvSpPr>
        <p:spPr bwMode="auto">
          <a:xfrm>
            <a:off x="6329363" y="4611688"/>
            <a:ext cx="73025" cy="80962"/>
          </a:xfrm>
          <a:custGeom>
            <a:avLst/>
            <a:gdLst>
              <a:gd name="T0" fmla="*/ 2147483647 w 52"/>
              <a:gd name="T1" fmla="*/ 2147483647 h 51"/>
              <a:gd name="T2" fmla="*/ 2147483647 w 52"/>
              <a:gd name="T3" fmla="*/ 2147483647 h 51"/>
              <a:gd name="T4" fmla="*/ 2147483647 w 52"/>
              <a:gd name="T5" fmla="*/ 2147483647 h 51"/>
              <a:gd name="T6" fmla="*/ 2147483647 w 52"/>
              <a:gd name="T7" fmla="*/ 2147483647 h 51"/>
              <a:gd name="T8" fmla="*/ 2147483647 w 52"/>
              <a:gd name="T9" fmla="*/ 2147483647 h 51"/>
              <a:gd name="T10" fmla="*/ 2147483647 w 52"/>
              <a:gd name="T11" fmla="*/ 2147483647 h 51"/>
              <a:gd name="T12" fmla="*/ 2147483647 w 52"/>
              <a:gd name="T13" fmla="*/ 2147483647 h 51"/>
              <a:gd name="T14" fmla="*/ 2147483647 w 52"/>
              <a:gd name="T15" fmla="*/ 2147483647 h 51"/>
              <a:gd name="T16" fmla="*/ 2147483647 w 52"/>
              <a:gd name="T17" fmla="*/ 2147483647 h 51"/>
              <a:gd name="T18" fmla="*/ 2147483647 w 52"/>
              <a:gd name="T19" fmla="*/ 2147483647 h 51"/>
              <a:gd name="T20" fmla="*/ 2147483647 w 52"/>
              <a:gd name="T21" fmla="*/ 2147483647 h 51"/>
              <a:gd name="T22" fmla="*/ 2147483647 w 52"/>
              <a:gd name="T23" fmla="*/ 2147483647 h 51"/>
              <a:gd name="T24" fmla="*/ 2147483647 w 52"/>
              <a:gd name="T25" fmla="*/ 2147483647 h 51"/>
              <a:gd name="T26" fmla="*/ 2147483647 w 52"/>
              <a:gd name="T27" fmla="*/ 2147483647 h 51"/>
              <a:gd name="T28" fmla="*/ 2147483647 w 52"/>
              <a:gd name="T29" fmla="*/ 2147483647 h 51"/>
              <a:gd name="T30" fmla="*/ 2147483647 w 52"/>
              <a:gd name="T31" fmla="*/ 2147483647 h 51"/>
              <a:gd name="T32" fmla="*/ 2147483647 w 52"/>
              <a:gd name="T33" fmla="*/ 2147483647 h 51"/>
              <a:gd name="T34" fmla="*/ 2147483647 w 52"/>
              <a:gd name="T35" fmla="*/ 2147483647 h 51"/>
              <a:gd name="T36" fmla="*/ 2147483647 w 52"/>
              <a:gd name="T37" fmla="*/ 2147483647 h 51"/>
              <a:gd name="T38" fmla="*/ 2147483647 w 52"/>
              <a:gd name="T39" fmla="*/ 2147483647 h 51"/>
              <a:gd name="T40" fmla="*/ 2147483647 w 52"/>
              <a:gd name="T41" fmla="*/ 2147483647 h 51"/>
              <a:gd name="T42" fmla="*/ 2147483647 w 52"/>
              <a:gd name="T43" fmla="*/ 2147483647 h 51"/>
              <a:gd name="T44" fmla="*/ 2147483647 w 52"/>
              <a:gd name="T45" fmla="*/ 2147483647 h 51"/>
              <a:gd name="T46" fmla="*/ 2147483647 w 52"/>
              <a:gd name="T47" fmla="*/ 0 h 51"/>
              <a:gd name="T48" fmla="*/ 2147483647 w 52"/>
              <a:gd name="T49" fmla="*/ 0 h 51"/>
              <a:gd name="T50" fmla="*/ 2147483647 w 52"/>
              <a:gd name="T51" fmla="*/ 0 h 51"/>
              <a:gd name="T52" fmla="*/ 2147483647 w 52"/>
              <a:gd name="T53" fmla="*/ 0 h 51"/>
              <a:gd name="T54" fmla="*/ 2147483647 w 52"/>
              <a:gd name="T55" fmla="*/ 0 h 51"/>
              <a:gd name="T56" fmla="*/ 2147483647 w 52"/>
              <a:gd name="T57" fmla="*/ 0 h 51"/>
              <a:gd name="T58" fmla="*/ 2147483647 w 52"/>
              <a:gd name="T59" fmla="*/ 0 h 51"/>
              <a:gd name="T60" fmla="*/ 2147483647 w 52"/>
              <a:gd name="T61" fmla="*/ 0 h 51"/>
              <a:gd name="T62" fmla="*/ 2147483647 w 52"/>
              <a:gd name="T63" fmla="*/ 0 h 51"/>
              <a:gd name="T64" fmla="*/ 2147483647 w 52"/>
              <a:gd name="T65" fmla="*/ 2147483647 h 51"/>
              <a:gd name="T66" fmla="*/ 2147483647 w 52"/>
              <a:gd name="T67" fmla="*/ 2147483647 h 51"/>
              <a:gd name="T68" fmla="*/ 2147483647 w 52"/>
              <a:gd name="T69" fmla="*/ 2147483647 h 51"/>
              <a:gd name="T70" fmla="*/ 2147483647 w 52"/>
              <a:gd name="T71" fmla="*/ 2147483647 h 51"/>
              <a:gd name="T72" fmla="*/ 2147483647 w 52"/>
              <a:gd name="T73" fmla="*/ 2147483647 h 51"/>
              <a:gd name="T74" fmla="*/ 2147483647 w 52"/>
              <a:gd name="T75" fmla="*/ 2147483647 h 51"/>
              <a:gd name="T76" fmla="*/ 2147483647 w 52"/>
              <a:gd name="T77" fmla="*/ 2147483647 h 51"/>
              <a:gd name="T78" fmla="*/ 2147483647 w 52"/>
              <a:gd name="T79" fmla="*/ 2147483647 h 51"/>
              <a:gd name="T80" fmla="*/ 2147483647 w 52"/>
              <a:gd name="T81" fmla="*/ 2147483647 h 51"/>
              <a:gd name="T82" fmla="*/ 2147483647 w 52"/>
              <a:gd name="T83" fmla="*/ 2147483647 h 51"/>
              <a:gd name="T84" fmla="*/ 2147483647 w 52"/>
              <a:gd name="T85" fmla="*/ 2147483647 h 51"/>
              <a:gd name="T86" fmla="*/ 2147483647 w 52"/>
              <a:gd name="T87" fmla="*/ 2147483647 h 51"/>
              <a:gd name="T88" fmla="*/ 2147483647 w 52"/>
              <a:gd name="T89" fmla="*/ 2147483647 h 51"/>
              <a:gd name="T90" fmla="*/ 0 w 52"/>
              <a:gd name="T91" fmla="*/ 2147483647 h 51"/>
              <a:gd name="T92" fmla="*/ 0 w 52"/>
              <a:gd name="T93" fmla="*/ 2147483647 h 51"/>
              <a:gd name="T94" fmla="*/ 0 w 52"/>
              <a:gd name="T95" fmla="*/ 2147483647 h 51"/>
              <a:gd name="T96" fmla="*/ 0 w 52"/>
              <a:gd name="T97" fmla="*/ 2147483647 h 51"/>
              <a:gd name="T98" fmla="*/ 2147483647 w 52"/>
              <a:gd name="T99" fmla="*/ 2147483647 h 51"/>
              <a:gd name="T100" fmla="*/ 2147483647 w 52"/>
              <a:gd name="T101" fmla="*/ 2147483647 h 51"/>
              <a:gd name="T102" fmla="*/ 2147483647 w 52"/>
              <a:gd name="T103" fmla="*/ 2147483647 h 51"/>
              <a:gd name="T104" fmla="*/ 2147483647 w 52"/>
              <a:gd name="T105" fmla="*/ 2147483647 h 51"/>
              <a:gd name="T106" fmla="*/ 2147483647 w 52"/>
              <a:gd name="T107" fmla="*/ 2147483647 h 51"/>
              <a:gd name="T108" fmla="*/ 2147483647 w 52"/>
              <a:gd name="T109" fmla="*/ 2147483647 h 51"/>
              <a:gd name="T110" fmla="*/ 2147483647 w 52"/>
              <a:gd name="T111" fmla="*/ 2147483647 h 51"/>
              <a:gd name="T112" fmla="*/ 2147483647 w 52"/>
              <a:gd name="T113" fmla="*/ 2147483647 h 51"/>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2"/>
              <a:gd name="T172" fmla="*/ 0 h 51"/>
              <a:gd name="T173" fmla="*/ 52 w 52"/>
              <a:gd name="T174" fmla="*/ 51 h 51"/>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2" h="51">
                <a:moveTo>
                  <a:pt x="13" y="49"/>
                </a:moveTo>
                <a:lnTo>
                  <a:pt x="18" y="51"/>
                </a:lnTo>
                <a:lnTo>
                  <a:pt x="24" y="51"/>
                </a:lnTo>
                <a:lnTo>
                  <a:pt x="28" y="51"/>
                </a:lnTo>
                <a:lnTo>
                  <a:pt x="34" y="48"/>
                </a:lnTo>
                <a:lnTo>
                  <a:pt x="38" y="45"/>
                </a:lnTo>
                <a:lnTo>
                  <a:pt x="43" y="42"/>
                </a:lnTo>
                <a:lnTo>
                  <a:pt x="46" y="38"/>
                </a:lnTo>
                <a:lnTo>
                  <a:pt x="49" y="33"/>
                </a:lnTo>
                <a:lnTo>
                  <a:pt x="50" y="30"/>
                </a:lnTo>
                <a:lnTo>
                  <a:pt x="52" y="27"/>
                </a:lnTo>
                <a:lnTo>
                  <a:pt x="52" y="24"/>
                </a:lnTo>
                <a:lnTo>
                  <a:pt x="52" y="21"/>
                </a:lnTo>
                <a:lnTo>
                  <a:pt x="52" y="18"/>
                </a:lnTo>
                <a:lnTo>
                  <a:pt x="52" y="14"/>
                </a:lnTo>
                <a:lnTo>
                  <a:pt x="52" y="11"/>
                </a:lnTo>
                <a:lnTo>
                  <a:pt x="52" y="8"/>
                </a:lnTo>
                <a:lnTo>
                  <a:pt x="52" y="6"/>
                </a:lnTo>
                <a:lnTo>
                  <a:pt x="52" y="5"/>
                </a:lnTo>
                <a:lnTo>
                  <a:pt x="52" y="3"/>
                </a:lnTo>
                <a:lnTo>
                  <a:pt x="52" y="2"/>
                </a:lnTo>
                <a:lnTo>
                  <a:pt x="50" y="0"/>
                </a:lnTo>
                <a:lnTo>
                  <a:pt x="49" y="0"/>
                </a:lnTo>
                <a:lnTo>
                  <a:pt x="47" y="0"/>
                </a:lnTo>
                <a:lnTo>
                  <a:pt x="46" y="0"/>
                </a:lnTo>
                <a:lnTo>
                  <a:pt x="44" y="0"/>
                </a:lnTo>
                <a:lnTo>
                  <a:pt x="43" y="0"/>
                </a:lnTo>
                <a:lnTo>
                  <a:pt x="41" y="0"/>
                </a:lnTo>
                <a:lnTo>
                  <a:pt x="40" y="0"/>
                </a:lnTo>
                <a:lnTo>
                  <a:pt x="38" y="2"/>
                </a:lnTo>
                <a:lnTo>
                  <a:pt x="35" y="6"/>
                </a:lnTo>
                <a:lnTo>
                  <a:pt x="31" y="9"/>
                </a:lnTo>
                <a:lnTo>
                  <a:pt x="28" y="12"/>
                </a:lnTo>
                <a:lnTo>
                  <a:pt x="24" y="17"/>
                </a:lnTo>
                <a:lnTo>
                  <a:pt x="21" y="20"/>
                </a:lnTo>
                <a:lnTo>
                  <a:pt x="16" y="23"/>
                </a:lnTo>
                <a:lnTo>
                  <a:pt x="12" y="24"/>
                </a:lnTo>
                <a:lnTo>
                  <a:pt x="6" y="27"/>
                </a:lnTo>
                <a:lnTo>
                  <a:pt x="4" y="29"/>
                </a:lnTo>
                <a:lnTo>
                  <a:pt x="3" y="29"/>
                </a:lnTo>
                <a:lnTo>
                  <a:pt x="1" y="30"/>
                </a:lnTo>
                <a:lnTo>
                  <a:pt x="1" y="32"/>
                </a:lnTo>
                <a:lnTo>
                  <a:pt x="0" y="33"/>
                </a:lnTo>
                <a:lnTo>
                  <a:pt x="0" y="36"/>
                </a:lnTo>
                <a:lnTo>
                  <a:pt x="0" y="38"/>
                </a:lnTo>
                <a:lnTo>
                  <a:pt x="0" y="39"/>
                </a:lnTo>
                <a:lnTo>
                  <a:pt x="1" y="40"/>
                </a:lnTo>
                <a:lnTo>
                  <a:pt x="1" y="42"/>
                </a:lnTo>
                <a:lnTo>
                  <a:pt x="3" y="43"/>
                </a:lnTo>
                <a:lnTo>
                  <a:pt x="4" y="45"/>
                </a:lnTo>
                <a:lnTo>
                  <a:pt x="7" y="48"/>
                </a:lnTo>
                <a:lnTo>
                  <a:pt x="9" y="48"/>
                </a:lnTo>
                <a:lnTo>
                  <a:pt x="10" y="49"/>
                </a:lnTo>
                <a:lnTo>
                  <a:pt x="13" y="49"/>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94" name="Freeform 145"/>
          <p:cNvSpPr>
            <a:spLocks/>
          </p:cNvSpPr>
          <p:nvPr/>
        </p:nvSpPr>
        <p:spPr bwMode="auto">
          <a:xfrm>
            <a:off x="6329363" y="4611688"/>
            <a:ext cx="73025" cy="80962"/>
          </a:xfrm>
          <a:custGeom>
            <a:avLst/>
            <a:gdLst>
              <a:gd name="T0" fmla="*/ 2147483647 w 52"/>
              <a:gd name="T1" fmla="*/ 2147483647 h 51"/>
              <a:gd name="T2" fmla="*/ 2147483647 w 52"/>
              <a:gd name="T3" fmla="*/ 2147483647 h 51"/>
              <a:gd name="T4" fmla="*/ 2147483647 w 52"/>
              <a:gd name="T5" fmla="*/ 2147483647 h 51"/>
              <a:gd name="T6" fmla="*/ 2147483647 w 52"/>
              <a:gd name="T7" fmla="*/ 2147483647 h 51"/>
              <a:gd name="T8" fmla="*/ 2147483647 w 52"/>
              <a:gd name="T9" fmla="*/ 2147483647 h 51"/>
              <a:gd name="T10" fmla="*/ 2147483647 w 52"/>
              <a:gd name="T11" fmla="*/ 2147483647 h 51"/>
              <a:gd name="T12" fmla="*/ 2147483647 w 52"/>
              <a:gd name="T13" fmla="*/ 2147483647 h 51"/>
              <a:gd name="T14" fmla="*/ 2147483647 w 52"/>
              <a:gd name="T15" fmla="*/ 2147483647 h 51"/>
              <a:gd name="T16" fmla="*/ 2147483647 w 52"/>
              <a:gd name="T17" fmla="*/ 2147483647 h 51"/>
              <a:gd name="T18" fmla="*/ 2147483647 w 52"/>
              <a:gd name="T19" fmla="*/ 2147483647 h 51"/>
              <a:gd name="T20" fmla="*/ 2147483647 w 52"/>
              <a:gd name="T21" fmla="*/ 2147483647 h 51"/>
              <a:gd name="T22" fmla="*/ 2147483647 w 52"/>
              <a:gd name="T23" fmla="*/ 2147483647 h 51"/>
              <a:gd name="T24" fmla="*/ 2147483647 w 52"/>
              <a:gd name="T25" fmla="*/ 2147483647 h 51"/>
              <a:gd name="T26" fmla="*/ 2147483647 w 52"/>
              <a:gd name="T27" fmla="*/ 2147483647 h 51"/>
              <a:gd name="T28" fmla="*/ 2147483647 w 52"/>
              <a:gd name="T29" fmla="*/ 2147483647 h 51"/>
              <a:gd name="T30" fmla="*/ 2147483647 w 52"/>
              <a:gd name="T31" fmla="*/ 2147483647 h 51"/>
              <a:gd name="T32" fmla="*/ 2147483647 w 52"/>
              <a:gd name="T33" fmla="*/ 2147483647 h 51"/>
              <a:gd name="T34" fmla="*/ 2147483647 w 52"/>
              <a:gd name="T35" fmla="*/ 2147483647 h 51"/>
              <a:gd name="T36" fmla="*/ 2147483647 w 52"/>
              <a:gd name="T37" fmla="*/ 2147483647 h 51"/>
              <a:gd name="T38" fmla="*/ 2147483647 w 52"/>
              <a:gd name="T39" fmla="*/ 2147483647 h 51"/>
              <a:gd name="T40" fmla="*/ 2147483647 w 52"/>
              <a:gd name="T41" fmla="*/ 2147483647 h 51"/>
              <a:gd name="T42" fmla="*/ 2147483647 w 52"/>
              <a:gd name="T43" fmla="*/ 2147483647 h 51"/>
              <a:gd name="T44" fmla="*/ 2147483647 w 52"/>
              <a:gd name="T45" fmla="*/ 2147483647 h 51"/>
              <a:gd name="T46" fmla="*/ 2147483647 w 52"/>
              <a:gd name="T47" fmla="*/ 0 h 51"/>
              <a:gd name="T48" fmla="*/ 2147483647 w 52"/>
              <a:gd name="T49" fmla="*/ 0 h 51"/>
              <a:gd name="T50" fmla="*/ 2147483647 w 52"/>
              <a:gd name="T51" fmla="*/ 0 h 51"/>
              <a:gd name="T52" fmla="*/ 2147483647 w 52"/>
              <a:gd name="T53" fmla="*/ 0 h 51"/>
              <a:gd name="T54" fmla="*/ 2147483647 w 52"/>
              <a:gd name="T55" fmla="*/ 0 h 51"/>
              <a:gd name="T56" fmla="*/ 2147483647 w 52"/>
              <a:gd name="T57" fmla="*/ 0 h 51"/>
              <a:gd name="T58" fmla="*/ 2147483647 w 52"/>
              <a:gd name="T59" fmla="*/ 0 h 51"/>
              <a:gd name="T60" fmla="*/ 2147483647 w 52"/>
              <a:gd name="T61" fmla="*/ 0 h 51"/>
              <a:gd name="T62" fmla="*/ 2147483647 w 52"/>
              <a:gd name="T63" fmla="*/ 0 h 51"/>
              <a:gd name="T64" fmla="*/ 2147483647 w 52"/>
              <a:gd name="T65" fmla="*/ 2147483647 h 51"/>
              <a:gd name="T66" fmla="*/ 2147483647 w 52"/>
              <a:gd name="T67" fmla="*/ 2147483647 h 51"/>
              <a:gd name="T68" fmla="*/ 2147483647 w 52"/>
              <a:gd name="T69" fmla="*/ 2147483647 h 51"/>
              <a:gd name="T70" fmla="*/ 2147483647 w 52"/>
              <a:gd name="T71" fmla="*/ 2147483647 h 51"/>
              <a:gd name="T72" fmla="*/ 2147483647 w 52"/>
              <a:gd name="T73" fmla="*/ 2147483647 h 51"/>
              <a:gd name="T74" fmla="*/ 2147483647 w 52"/>
              <a:gd name="T75" fmla="*/ 2147483647 h 51"/>
              <a:gd name="T76" fmla="*/ 2147483647 w 52"/>
              <a:gd name="T77" fmla="*/ 2147483647 h 51"/>
              <a:gd name="T78" fmla="*/ 2147483647 w 52"/>
              <a:gd name="T79" fmla="*/ 2147483647 h 51"/>
              <a:gd name="T80" fmla="*/ 2147483647 w 52"/>
              <a:gd name="T81" fmla="*/ 2147483647 h 51"/>
              <a:gd name="T82" fmla="*/ 2147483647 w 52"/>
              <a:gd name="T83" fmla="*/ 2147483647 h 51"/>
              <a:gd name="T84" fmla="*/ 2147483647 w 52"/>
              <a:gd name="T85" fmla="*/ 2147483647 h 51"/>
              <a:gd name="T86" fmla="*/ 2147483647 w 52"/>
              <a:gd name="T87" fmla="*/ 2147483647 h 51"/>
              <a:gd name="T88" fmla="*/ 2147483647 w 52"/>
              <a:gd name="T89" fmla="*/ 2147483647 h 51"/>
              <a:gd name="T90" fmla="*/ 0 w 52"/>
              <a:gd name="T91" fmla="*/ 2147483647 h 51"/>
              <a:gd name="T92" fmla="*/ 0 w 52"/>
              <a:gd name="T93" fmla="*/ 2147483647 h 51"/>
              <a:gd name="T94" fmla="*/ 0 w 52"/>
              <a:gd name="T95" fmla="*/ 2147483647 h 51"/>
              <a:gd name="T96" fmla="*/ 0 w 52"/>
              <a:gd name="T97" fmla="*/ 2147483647 h 51"/>
              <a:gd name="T98" fmla="*/ 2147483647 w 52"/>
              <a:gd name="T99" fmla="*/ 2147483647 h 51"/>
              <a:gd name="T100" fmla="*/ 2147483647 w 52"/>
              <a:gd name="T101" fmla="*/ 2147483647 h 51"/>
              <a:gd name="T102" fmla="*/ 2147483647 w 52"/>
              <a:gd name="T103" fmla="*/ 2147483647 h 51"/>
              <a:gd name="T104" fmla="*/ 2147483647 w 52"/>
              <a:gd name="T105" fmla="*/ 2147483647 h 51"/>
              <a:gd name="T106" fmla="*/ 2147483647 w 52"/>
              <a:gd name="T107" fmla="*/ 2147483647 h 51"/>
              <a:gd name="T108" fmla="*/ 2147483647 w 52"/>
              <a:gd name="T109" fmla="*/ 2147483647 h 51"/>
              <a:gd name="T110" fmla="*/ 2147483647 w 52"/>
              <a:gd name="T111" fmla="*/ 2147483647 h 51"/>
              <a:gd name="T112" fmla="*/ 2147483647 w 52"/>
              <a:gd name="T113" fmla="*/ 2147483647 h 51"/>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2"/>
              <a:gd name="T172" fmla="*/ 0 h 51"/>
              <a:gd name="T173" fmla="*/ 52 w 52"/>
              <a:gd name="T174" fmla="*/ 51 h 51"/>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2" h="51">
                <a:moveTo>
                  <a:pt x="13" y="49"/>
                </a:moveTo>
                <a:lnTo>
                  <a:pt x="18" y="51"/>
                </a:lnTo>
                <a:lnTo>
                  <a:pt x="24" y="51"/>
                </a:lnTo>
                <a:lnTo>
                  <a:pt x="28" y="51"/>
                </a:lnTo>
                <a:lnTo>
                  <a:pt x="34" y="48"/>
                </a:lnTo>
                <a:lnTo>
                  <a:pt x="38" y="45"/>
                </a:lnTo>
                <a:lnTo>
                  <a:pt x="43" y="42"/>
                </a:lnTo>
                <a:lnTo>
                  <a:pt x="46" y="38"/>
                </a:lnTo>
                <a:lnTo>
                  <a:pt x="49" y="33"/>
                </a:lnTo>
                <a:lnTo>
                  <a:pt x="50" y="30"/>
                </a:lnTo>
                <a:lnTo>
                  <a:pt x="52" y="27"/>
                </a:lnTo>
                <a:lnTo>
                  <a:pt x="52" y="24"/>
                </a:lnTo>
                <a:lnTo>
                  <a:pt x="52" y="21"/>
                </a:lnTo>
                <a:lnTo>
                  <a:pt x="52" y="18"/>
                </a:lnTo>
                <a:lnTo>
                  <a:pt x="52" y="14"/>
                </a:lnTo>
                <a:lnTo>
                  <a:pt x="52" y="11"/>
                </a:lnTo>
                <a:lnTo>
                  <a:pt x="52" y="8"/>
                </a:lnTo>
                <a:lnTo>
                  <a:pt x="52" y="6"/>
                </a:lnTo>
                <a:lnTo>
                  <a:pt x="52" y="5"/>
                </a:lnTo>
                <a:lnTo>
                  <a:pt x="52" y="3"/>
                </a:lnTo>
                <a:lnTo>
                  <a:pt x="52" y="2"/>
                </a:lnTo>
                <a:lnTo>
                  <a:pt x="50" y="0"/>
                </a:lnTo>
                <a:lnTo>
                  <a:pt x="49" y="0"/>
                </a:lnTo>
                <a:lnTo>
                  <a:pt x="47" y="0"/>
                </a:lnTo>
                <a:lnTo>
                  <a:pt x="46" y="0"/>
                </a:lnTo>
                <a:lnTo>
                  <a:pt x="44" y="0"/>
                </a:lnTo>
                <a:lnTo>
                  <a:pt x="43" y="0"/>
                </a:lnTo>
                <a:lnTo>
                  <a:pt x="41" y="0"/>
                </a:lnTo>
                <a:lnTo>
                  <a:pt x="40" y="0"/>
                </a:lnTo>
                <a:lnTo>
                  <a:pt x="38" y="2"/>
                </a:lnTo>
                <a:lnTo>
                  <a:pt x="35" y="6"/>
                </a:lnTo>
                <a:lnTo>
                  <a:pt x="31" y="9"/>
                </a:lnTo>
                <a:lnTo>
                  <a:pt x="28" y="12"/>
                </a:lnTo>
                <a:lnTo>
                  <a:pt x="24" y="17"/>
                </a:lnTo>
                <a:lnTo>
                  <a:pt x="21" y="20"/>
                </a:lnTo>
                <a:lnTo>
                  <a:pt x="16" y="23"/>
                </a:lnTo>
                <a:lnTo>
                  <a:pt x="12" y="24"/>
                </a:lnTo>
                <a:lnTo>
                  <a:pt x="6" y="27"/>
                </a:lnTo>
                <a:lnTo>
                  <a:pt x="4" y="29"/>
                </a:lnTo>
                <a:lnTo>
                  <a:pt x="3" y="29"/>
                </a:lnTo>
                <a:lnTo>
                  <a:pt x="1" y="30"/>
                </a:lnTo>
                <a:lnTo>
                  <a:pt x="1" y="32"/>
                </a:lnTo>
                <a:lnTo>
                  <a:pt x="0" y="33"/>
                </a:lnTo>
                <a:lnTo>
                  <a:pt x="0" y="36"/>
                </a:lnTo>
                <a:lnTo>
                  <a:pt x="0" y="38"/>
                </a:lnTo>
                <a:lnTo>
                  <a:pt x="0" y="39"/>
                </a:lnTo>
                <a:lnTo>
                  <a:pt x="1" y="40"/>
                </a:lnTo>
                <a:lnTo>
                  <a:pt x="1" y="42"/>
                </a:lnTo>
                <a:lnTo>
                  <a:pt x="3" y="43"/>
                </a:lnTo>
                <a:lnTo>
                  <a:pt x="4" y="45"/>
                </a:lnTo>
                <a:lnTo>
                  <a:pt x="7" y="48"/>
                </a:lnTo>
                <a:lnTo>
                  <a:pt x="9" y="48"/>
                </a:lnTo>
                <a:lnTo>
                  <a:pt x="10" y="49"/>
                </a:lnTo>
                <a:lnTo>
                  <a:pt x="13" y="49"/>
                </a:lnTo>
              </a:path>
            </a:pathLst>
          </a:custGeom>
          <a:solidFill>
            <a:srgbClr val="FFFF00"/>
          </a:solidFill>
          <a:ln w="1588">
            <a:solidFill>
              <a:srgbClr val="990000"/>
            </a:solidFill>
            <a:round/>
            <a:headEnd/>
            <a:tailEnd/>
          </a:ln>
        </p:spPr>
        <p:txBody>
          <a:bodyPr/>
          <a:lstStyle/>
          <a:p>
            <a:endParaRPr lang="en-US"/>
          </a:p>
        </p:txBody>
      </p:sp>
      <p:sp>
        <p:nvSpPr>
          <p:cNvPr id="53395" name="Freeform 146"/>
          <p:cNvSpPr>
            <a:spLocks/>
          </p:cNvSpPr>
          <p:nvPr/>
        </p:nvSpPr>
        <p:spPr bwMode="auto">
          <a:xfrm>
            <a:off x="6329363" y="4611688"/>
            <a:ext cx="73025" cy="80962"/>
          </a:xfrm>
          <a:custGeom>
            <a:avLst/>
            <a:gdLst>
              <a:gd name="T0" fmla="*/ 2147483647 w 52"/>
              <a:gd name="T1" fmla="*/ 2147483647 h 51"/>
              <a:gd name="T2" fmla="*/ 2147483647 w 52"/>
              <a:gd name="T3" fmla="*/ 2147483647 h 51"/>
              <a:gd name="T4" fmla="*/ 2147483647 w 52"/>
              <a:gd name="T5" fmla="*/ 2147483647 h 51"/>
              <a:gd name="T6" fmla="*/ 2147483647 w 52"/>
              <a:gd name="T7" fmla="*/ 2147483647 h 51"/>
              <a:gd name="T8" fmla="*/ 2147483647 w 52"/>
              <a:gd name="T9" fmla="*/ 2147483647 h 51"/>
              <a:gd name="T10" fmla="*/ 2147483647 w 52"/>
              <a:gd name="T11" fmla="*/ 2147483647 h 51"/>
              <a:gd name="T12" fmla="*/ 2147483647 w 52"/>
              <a:gd name="T13" fmla="*/ 2147483647 h 51"/>
              <a:gd name="T14" fmla="*/ 2147483647 w 52"/>
              <a:gd name="T15" fmla="*/ 2147483647 h 51"/>
              <a:gd name="T16" fmla="*/ 2147483647 w 52"/>
              <a:gd name="T17" fmla="*/ 2147483647 h 51"/>
              <a:gd name="T18" fmla="*/ 2147483647 w 52"/>
              <a:gd name="T19" fmla="*/ 2147483647 h 51"/>
              <a:gd name="T20" fmla="*/ 2147483647 w 52"/>
              <a:gd name="T21" fmla="*/ 2147483647 h 51"/>
              <a:gd name="T22" fmla="*/ 2147483647 w 52"/>
              <a:gd name="T23" fmla="*/ 2147483647 h 51"/>
              <a:gd name="T24" fmla="*/ 2147483647 w 52"/>
              <a:gd name="T25" fmla="*/ 2147483647 h 51"/>
              <a:gd name="T26" fmla="*/ 2147483647 w 52"/>
              <a:gd name="T27" fmla="*/ 2147483647 h 51"/>
              <a:gd name="T28" fmla="*/ 2147483647 w 52"/>
              <a:gd name="T29" fmla="*/ 2147483647 h 51"/>
              <a:gd name="T30" fmla="*/ 2147483647 w 52"/>
              <a:gd name="T31" fmla="*/ 2147483647 h 51"/>
              <a:gd name="T32" fmla="*/ 2147483647 w 52"/>
              <a:gd name="T33" fmla="*/ 2147483647 h 51"/>
              <a:gd name="T34" fmla="*/ 2147483647 w 52"/>
              <a:gd name="T35" fmla="*/ 2147483647 h 51"/>
              <a:gd name="T36" fmla="*/ 2147483647 w 52"/>
              <a:gd name="T37" fmla="*/ 2147483647 h 51"/>
              <a:gd name="T38" fmla="*/ 2147483647 w 52"/>
              <a:gd name="T39" fmla="*/ 2147483647 h 51"/>
              <a:gd name="T40" fmla="*/ 2147483647 w 52"/>
              <a:gd name="T41" fmla="*/ 2147483647 h 51"/>
              <a:gd name="T42" fmla="*/ 2147483647 w 52"/>
              <a:gd name="T43" fmla="*/ 2147483647 h 51"/>
              <a:gd name="T44" fmla="*/ 2147483647 w 52"/>
              <a:gd name="T45" fmla="*/ 2147483647 h 51"/>
              <a:gd name="T46" fmla="*/ 2147483647 w 52"/>
              <a:gd name="T47" fmla="*/ 0 h 51"/>
              <a:gd name="T48" fmla="*/ 2147483647 w 52"/>
              <a:gd name="T49" fmla="*/ 0 h 51"/>
              <a:gd name="T50" fmla="*/ 2147483647 w 52"/>
              <a:gd name="T51" fmla="*/ 0 h 51"/>
              <a:gd name="T52" fmla="*/ 2147483647 w 52"/>
              <a:gd name="T53" fmla="*/ 0 h 51"/>
              <a:gd name="T54" fmla="*/ 2147483647 w 52"/>
              <a:gd name="T55" fmla="*/ 0 h 51"/>
              <a:gd name="T56" fmla="*/ 2147483647 w 52"/>
              <a:gd name="T57" fmla="*/ 0 h 51"/>
              <a:gd name="T58" fmla="*/ 2147483647 w 52"/>
              <a:gd name="T59" fmla="*/ 0 h 51"/>
              <a:gd name="T60" fmla="*/ 2147483647 w 52"/>
              <a:gd name="T61" fmla="*/ 0 h 51"/>
              <a:gd name="T62" fmla="*/ 2147483647 w 52"/>
              <a:gd name="T63" fmla="*/ 0 h 51"/>
              <a:gd name="T64" fmla="*/ 2147483647 w 52"/>
              <a:gd name="T65" fmla="*/ 2147483647 h 51"/>
              <a:gd name="T66" fmla="*/ 2147483647 w 52"/>
              <a:gd name="T67" fmla="*/ 2147483647 h 51"/>
              <a:gd name="T68" fmla="*/ 2147483647 w 52"/>
              <a:gd name="T69" fmla="*/ 2147483647 h 51"/>
              <a:gd name="T70" fmla="*/ 2147483647 w 52"/>
              <a:gd name="T71" fmla="*/ 2147483647 h 51"/>
              <a:gd name="T72" fmla="*/ 2147483647 w 52"/>
              <a:gd name="T73" fmla="*/ 2147483647 h 51"/>
              <a:gd name="T74" fmla="*/ 2147483647 w 52"/>
              <a:gd name="T75" fmla="*/ 2147483647 h 51"/>
              <a:gd name="T76" fmla="*/ 2147483647 w 52"/>
              <a:gd name="T77" fmla="*/ 2147483647 h 51"/>
              <a:gd name="T78" fmla="*/ 2147483647 w 52"/>
              <a:gd name="T79" fmla="*/ 2147483647 h 51"/>
              <a:gd name="T80" fmla="*/ 2147483647 w 52"/>
              <a:gd name="T81" fmla="*/ 2147483647 h 51"/>
              <a:gd name="T82" fmla="*/ 2147483647 w 52"/>
              <a:gd name="T83" fmla="*/ 2147483647 h 51"/>
              <a:gd name="T84" fmla="*/ 2147483647 w 52"/>
              <a:gd name="T85" fmla="*/ 2147483647 h 51"/>
              <a:gd name="T86" fmla="*/ 2147483647 w 52"/>
              <a:gd name="T87" fmla="*/ 2147483647 h 51"/>
              <a:gd name="T88" fmla="*/ 2147483647 w 52"/>
              <a:gd name="T89" fmla="*/ 2147483647 h 51"/>
              <a:gd name="T90" fmla="*/ 0 w 52"/>
              <a:gd name="T91" fmla="*/ 2147483647 h 51"/>
              <a:gd name="T92" fmla="*/ 0 w 52"/>
              <a:gd name="T93" fmla="*/ 2147483647 h 51"/>
              <a:gd name="T94" fmla="*/ 0 w 52"/>
              <a:gd name="T95" fmla="*/ 2147483647 h 51"/>
              <a:gd name="T96" fmla="*/ 0 w 52"/>
              <a:gd name="T97" fmla="*/ 2147483647 h 51"/>
              <a:gd name="T98" fmla="*/ 2147483647 w 52"/>
              <a:gd name="T99" fmla="*/ 2147483647 h 51"/>
              <a:gd name="T100" fmla="*/ 2147483647 w 52"/>
              <a:gd name="T101" fmla="*/ 2147483647 h 51"/>
              <a:gd name="T102" fmla="*/ 2147483647 w 52"/>
              <a:gd name="T103" fmla="*/ 2147483647 h 51"/>
              <a:gd name="T104" fmla="*/ 2147483647 w 52"/>
              <a:gd name="T105" fmla="*/ 2147483647 h 51"/>
              <a:gd name="T106" fmla="*/ 2147483647 w 52"/>
              <a:gd name="T107" fmla="*/ 2147483647 h 51"/>
              <a:gd name="T108" fmla="*/ 2147483647 w 52"/>
              <a:gd name="T109" fmla="*/ 2147483647 h 51"/>
              <a:gd name="T110" fmla="*/ 2147483647 w 52"/>
              <a:gd name="T111" fmla="*/ 2147483647 h 51"/>
              <a:gd name="T112" fmla="*/ 2147483647 w 52"/>
              <a:gd name="T113" fmla="*/ 2147483647 h 51"/>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2"/>
              <a:gd name="T172" fmla="*/ 0 h 51"/>
              <a:gd name="T173" fmla="*/ 52 w 52"/>
              <a:gd name="T174" fmla="*/ 51 h 51"/>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2" h="51">
                <a:moveTo>
                  <a:pt x="13" y="49"/>
                </a:moveTo>
                <a:lnTo>
                  <a:pt x="18" y="51"/>
                </a:lnTo>
                <a:lnTo>
                  <a:pt x="24" y="51"/>
                </a:lnTo>
                <a:lnTo>
                  <a:pt x="28" y="51"/>
                </a:lnTo>
                <a:lnTo>
                  <a:pt x="34" y="48"/>
                </a:lnTo>
                <a:lnTo>
                  <a:pt x="38" y="45"/>
                </a:lnTo>
                <a:lnTo>
                  <a:pt x="43" y="42"/>
                </a:lnTo>
                <a:lnTo>
                  <a:pt x="46" y="38"/>
                </a:lnTo>
                <a:lnTo>
                  <a:pt x="49" y="33"/>
                </a:lnTo>
                <a:lnTo>
                  <a:pt x="50" y="30"/>
                </a:lnTo>
                <a:lnTo>
                  <a:pt x="52" y="27"/>
                </a:lnTo>
                <a:lnTo>
                  <a:pt x="52" y="24"/>
                </a:lnTo>
                <a:lnTo>
                  <a:pt x="52" y="21"/>
                </a:lnTo>
                <a:lnTo>
                  <a:pt x="52" y="18"/>
                </a:lnTo>
                <a:lnTo>
                  <a:pt x="52" y="14"/>
                </a:lnTo>
                <a:lnTo>
                  <a:pt x="52" y="11"/>
                </a:lnTo>
                <a:lnTo>
                  <a:pt x="52" y="8"/>
                </a:lnTo>
                <a:lnTo>
                  <a:pt x="52" y="6"/>
                </a:lnTo>
                <a:lnTo>
                  <a:pt x="52" y="5"/>
                </a:lnTo>
                <a:lnTo>
                  <a:pt x="52" y="3"/>
                </a:lnTo>
                <a:lnTo>
                  <a:pt x="52" y="2"/>
                </a:lnTo>
                <a:lnTo>
                  <a:pt x="50" y="0"/>
                </a:lnTo>
                <a:lnTo>
                  <a:pt x="49" y="0"/>
                </a:lnTo>
                <a:lnTo>
                  <a:pt x="47" y="0"/>
                </a:lnTo>
                <a:lnTo>
                  <a:pt x="46" y="0"/>
                </a:lnTo>
                <a:lnTo>
                  <a:pt x="44" y="0"/>
                </a:lnTo>
                <a:lnTo>
                  <a:pt x="43" y="0"/>
                </a:lnTo>
                <a:lnTo>
                  <a:pt x="41" y="0"/>
                </a:lnTo>
                <a:lnTo>
                  <a:pt x="40" y="0"/>
                </a:lnTo>
                <a:lnTo>
                  <a:pt x="38" y="2"/>
                </a:lnTo>
                <a:lnTo>
                  <a:pt x="35" y="6"/>
                </a:lnTo>
                <a:lnTo>
                  <a:pt x="31" y="9"/>
                </a:lnTo>
                <a:lnTo>
                  <a:pt x="28" y="12"/>
                </a:lnTo>
                <a:lnTo>
                  <a:pt x="24" y="17"/>
                </a:lnTo>
                <a:lnTo>
                  <a:pt x="21" y="20"/>
                </a:lnTo>
                <a:lnTo>
                  <a:pt x="16" y="23"/>
                </a:lnTo>
                <a:lnTo>
                  <a:pt x="12" y="24"/>
                </a:lnTo>
                <a:lnTo>
                  <a:pt x="6" y="27"/>
                </a:lnTo>
                <a:lnTo>
                  <a:pt x="4" y="29"/>
                </a:lnTo>
                <a:lnTo>
                  <a:pt x="3" y="29"/>
                </a:lnTo>
                <a:lnTo>
                  <a:pt x="1" y="30"/>
                </a:lnTo>
                <a:lnTo>
                  <a:pt x="1" y="32"/>
                </a:lnTo>
                <a:lnTo>
                  <a:pt x="0" y="33"/>
                </a:lnTo>
                <a:lnTo>
                  <a:pt x="0" y="36"/>
                </a:lnTo>
                <a:lnTo>
                  <a:pt x="0" y="38"/>
                </a:lnTo>
                <a:lnTo>
                  <a:pt x="0" y="39"/>
                </a:lnTo>
                <a:lnTo>
                  <a:pt x="1" y="40"/>
                </a:lnTo>
                <a:lnTo>
                  <a:pt x="1" y="42"/>
                </a:lnTo>
                <a:lnTo>
                  <a:pt x="3" y="43"/>
                </a:lnTo>
                <a:lnTo>
                  <a:pt x="4" y="45"/>
                </a:lnTo>
                <a:lnTo>
                  <a:pt x="7" y="48"/>
                </a:lnTo>
                <a:lnTo>
                  <a:pt x="9" y="48"/>
                </a:lnTo>
                <a:lnTo>
                  <a:pt x="10" y="49"/>
                </a:lnTo>
                <a:lnTo>
                  <a:pt x="13" y="49"/>
                </a:lnTo>
              </a:path>
            </a:pathLst>
          </a:custGeom>
          <a:solidFill>
            <a:srgbClr val="FFFF00"/>
          </a:solidFill>
          <a:ln w="4763">
            <a:solidFill>
              <a:srgbClr val="990000"/>
            </a:solidFill>
            <a:round/>
            <a:headEnd/>
            <a:tailEnd/>
          </a:ln>
        </p:spPr>
        <p:txBody>
          <a:bodyPr/>
          <a:lstStyle/>
          <a:p>
            <a:endParaRPr lang="en-US"/>
          </a:p>
        </p:txBody>
      </p:sp>
      <p:sp>
        <p:nvSpPr>
          <p:cNvPr id="53396" name="Freeform 147"/>
          <p:cNvSpPr>
            <a:spLocks/>
          </p:cNvSpPr>
          <p:nvPr/>
        </p:nvSpPr>
        <p:spPr bwMode="auto">
          <a:xfrm>
            <a:off x="6249988" y="4594225"/>
            <a:ext cx="80962" cy="79375"/>
          </a:xfrm>
          <a:custGeom>
            <a:avLst/>
            <a:gdLst>
              <a:gd name="T0" fmla="*/ 0 w 57"/>
              <a:gd name="T1" fmla="*/ 2147483647 h 50"/>
              <a:gd name="T2" fmla="*/ 2147483647 w 57"/>
              <a:gd name="T3" fmla="*/ 2147483647 h 50"/>
              <a:gd name="T4" fmla="*/ 2147483647 w 57"/>
              <a:gd name="T5" fmla="*/ 2147483647 h 50"/>
              <a:gd name="T6" fmla="*/ 2147483647 w 57"/>
              <a:gd name="T7" fmla="*/ 2147483647 h 50"/>
              <a:gd name="T8" fmla="*/ 2147483647 w 57"/>
              <a:gd name="T9" fmla="*/ 2147483647 h 50"/>
              <a:gd name="T10" fmla="*/ 2147483647 w 57"/>
              <a:gd name="T11" fmla="*/ 2147483647 h 50"/>
              <a:gd name="T12" fmla="*/ 2147483647 w 57"/>
              <a:gd name="T13" fmla="*/ 2147483647 h 50"/>
              <a:gd name="T14" fmla="*/ 2147483647 w 57"/>
              <a:gd name="T15" fmla="*/ 2147483647 h 50"/>
              <a:gd name="T16" fmla="*/ 2147483647 w 57"/>
              <a:gd name="T17" fmla="*/ 2147483647 h 50"/>
              <a:gd name="T18" fmla="*/ 2147483647 w 57"/>
              <a:gd name="T19" fmla="*/ 2147483647 h 50"/>
              <a:gd name="T20" fmla="*/ 2147483647 w 57"/>
              <a:gd name="T21" fmla="*/ 2147483647 h 50"/>
              <a:gd name="T22" fmla="*/ 2147483647 w 57"/>
              <a:gd name="T23" fmla="*/ 2147483647 h 50"/>
              <a:gd name="T24" fmla="*/ 2147483647 w 57"/>
              <a:gd name="T25" fmla="*/ 2147483647 h 50"/>
              <a:gd name="T26" fmla="*/ 2147483647 w 57"/>
              <a:gd name="T27" fmla="*/ 2147483647 h 50"/>
              <a:gd name="T28" fmla="*/ 2147483647 w 57"/>
              <a:gd name="T29" fmla="*/ 2147483647 h 50"/>
              <a:gd name="T30" fmla="*/ 2147483647 w 57"/>
              <a:gd name="T31" fmla="*/ 2147483647 h 50"/>
              <a:gd name="T32" fmla="*/ 2147483647 w 57"/>
              <a:gd name="T33" fmla="*/ 2147483647 h 50"/>
              <a:gd name="T34" fmla="*/ 2147483647 w 57"/>
              <a:gd name="T35" fmla="*/ 2147483647 h 50"/>
              <a:gd name="T36" fmla="*/ 2147483647 w 57"/>
              <a:gd name="T37" fmla="*/ 2147483647 h 50"/>
              <a:gd name="T38" fmla="*/ 2147483647 w 57"/>
              <a:gd name="T39" fmla="*/ 2147483647 h 50"/>
              <a:gd name="T40" fmla="*/ 2147483647 w 57"/>
              <a:gd name="T41" fmla="*/ 2147483647 h 50"/>
              <a:gd name="T42" fmla="*/ 2147483647 w 57"/>
              <a:gd name="T43" fmla="*/ 2147483647 h 50"/>
              <a:gd name="T44" fmla="*/ 2147483647 w 57"/>
              <a:gd name="T45" fmla="*/ 2147483647 h 50"/>
              <a:gd name="T46" fmla="*/ 2147483647 w 57"/>
              <a:gd name="T47" fmla="*/ 2147483647 h 50"/>
              <a:gd name="T48" fmla="*/ 2147483647 w 57"/>
              <a:gd name="T49" fmla="*/ 2147483647 h 50"/>
              <a:gd name="T50" fmla="*/ 2147483647 w 57"/>
              <a:gd name="T51" fmla="*/ 2147483647 h 50"/>
              <a:gd name="T52" fmla="*/ 2147483647 w 57"/>
              <a:gd name="T53" fmla="*/ 2147483647 h 50"/>
              <a:gd name="T54" fmla="*/ 2147483647 w 57"/>
              <a:gd name="T55" fmla="*/ 2147483647 h 50"/>
              <a:gd name="T56" fmla="*/ 2147483647 w 57"/>
              <a:gd name="T57" fmla="*/ 2147483647 h 50"/>
              <a:gd name="T58" fmla="*/ 2147483647 w 57"/>
              <a:gd name="T59" fmla="*/ 2147483647 h 50"/>
              <a:gd name="T60" fmla="*/ 2147483647 w 57"/>
              <a:gd name="T61" fmla="*/ 2147483647 h 50"/>
              <a:gd name="T62" fmla="*/ 2147483647 w 57"/>
              <a:gd name="T63" fmla="*/ 2147483647 h 50"/>
              <a:gd name="T64" fmla="*/ 2147483647 w 57"/>
              <a:gd name="T65" fmla="*/ 2147483647 h 50"/>
              <a:gd name="T66" fmla="*/ 2147483647 w 57"/>
              <a:gd name="T67" fmla="*/ 2147483647 h 50"/>
              <a:gd name="T68" fmla="*/ 2147483647 w 57"/>
              <a:gd name="T69" fmla="*/ 2147483647 h 50"/>
              <a:gd name="T70" fmla="*/ 2147483647 w 57"/>
              <a:gd name="T71" fmla="*/ 2147483647 h 50"/>
              <a:gd name="T72" fmla="*/ 2147483647 w 57"/>
              <a:gd name="T73" fmla="*/ 2147483647 h 50"/>
              <a:gd name="T74" fmla="*/ 2147483647 w 57"/>
              <a:gd name="T75" fmla="*/ 2147483647 h 50"/>
              <a:gd name="T76" fmla="*/ 2147483647 w 57"/>
              <a:gd name="T77" fmla="*/ 2147483647 h 50"/>
              <a:gd name="T78" fmla="*/ 2147483647 w 57"/>
              <a:gd name="T79" fmla="*/ 2147483647 h 50"/>
              <a:gd name="T80" fmla="*/ 2147483647 w 57"/>
              <a:gd name="T81" fmla="*/ 2147483647 h 50"/>
              <a:gd name="T82" fmla="*/ 2147483647 w 57"/>
              <a:gd name="T83" fmla="*/ 2147483647 h 50"/>
              <a:gd name="T84" fmla="*/ 2147483647 w 57"/>
              <a:gd name="T85" fmla="*/ 2147483647 h 50"/>
              <a:gd name="T86" fmla="*/ 2147483647 w 57"/>
              <a:gd name="T87" fmla="*/ 2147483647 h 50"/>
              <a:gd name="T88" fmla="*/ 2147483647 w 57"/>
              <a:gd name="T89" fmla="*/ 2147483647 h 50"/>
              <a:gd name="T90" fmla="*/ 2147483647 w 57"/>
              <a:gd name="T91" fmla="*/ 2147483647 h 50"/>
              <a:gd name="T92" fmla="*/ 2147483647 w 57"/>
              <a:gd name="T93" fmla="*/ 0 h 50"/>
              <a:gd name="T94" fmla="*/ 2147483647 w 57"/>
              <a:gd name="T95" fmla="*/ 0 h 50"/>
              <a:gd name="T96" fmla="*/ 2147483647 w 57"/>
              <a:gd name="T97" fmla="*/ 2147483647 h 50"/>
              <a:gd name="T98" fmla="*/ 2147483647 w 57"/>
              <a:gd name="T99" fmla="*/ 2147483647 h 50"/>
              <a:gd name="T100" fmla="*/ 2147483647 w 57"/>
              <a:gd name="T101" fmla="*/ 2147483647 h 50"/>
              <a:gd name="T102" fmla="*/ 2147483647 w 57"/>
              <a:gd name="T103" fmla="*/ 2147483647 h 50"/>
              <a:gd name="T104" fmla="*/ 2147483647 w 57"/>
              <a:gd name="T105" fmla="*/ 2147483647 h 50"/>
              <a:gd name="T106" fmla="*/ 2147483647 w 57"/>
              <a:gd name="T107" fmla="*/ 2147483647 h 50"/>
              <a:gd name="T108" fmla="*/ 2147483647 w 57"/>
              <a:gd name="T109" fmla="*/ 2147483647 h 50"/>
              <a:gd name="T110" fmla="*/ 2147483647 w 57"/>
              <a:gd name="T111" fmla="*/ 2147483647 h 50"/>
              <a:gd name="T112" fmla="*/ 0 w 57"/>
              <a:gd name="T113" fmla="*/ 2147483647 h 5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7"/>
              <a:gd name="T172" fmla="*/ 0 h 50"/>
              <a:gd name="T173" fmla="*/ 57 w 57"/>
              <a:gd name="T174" fmla="*/ 50 h 50"/>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7" h="50">
                <a:moveTo>
                  <a:pt x="0" y="28"/>
                </a:moveTo>
                <a:lnTo>
                  <a:pt x="3" y="31"/>
                </a:lnTo>
                <a:lnTo>
                  <a:pt x="6" y="32"/>
                </a:lnTo>
                <a:lnTo>
                  <a:pt x="9" y="35"/>
                </a:lnTo>
                <a:lnTo>
                  <a:pt x="10" y="40"/>
                </a:lnTo>
                <a:lnTo>
                  <a:pt x="12" y="43"/>
                </a:lnTo>
                <a:lnTo>
                  <a:pt x="15" y="46"/>
                </a:lnTo>
                <a:lnTo>
                  <a:pt x="16" y="49"/>
                </a:lnTo>
                <a:lnTo>
                  <a:pt x="20" y="50"/>
                </a:lnTo>
                <a:lnTo>
                  <a:pt x="22" y="50"/>
                </a:lnTo>
                <a:lnTo>
                  <a:pt x="23" y="50"/>
                </a:lnTo>
                <a:lnTo>
                  <a:pt x="25" y="50"/>
                </a:lnTo>
                <a:lnTo>
                  <a:pt x="25" y="49"/>
                </a:lnTo>
                <a:lnTo>
                  <a:pt x="26" y="49"/>
                </a:lnTo>
                <a:lnTo>
                  <a:pt x="29" y="50"/>
                </a:lnTo>
                <a:lnTo>
                  <a:pt x="32" y="49"/>
                </a:lnTo>
                <a:lnTo>
                  <a:pt x="35" y="49"/>
                </a:lnTo>
                <a:lnTo>
                  <a:pt x="37" y="49"/>
                </a:lnTo>
                <a:lnTo>
                  <a:pt x="40" y="47"/>
                </a:lnTo>
                <a:lnTo>
                  <a:pt x="43" y="46"/>
                </a:lnTo>
                <a:lnTo>
                  <a:pt x="44" y="44"/>
                </a:lnTo>
                <a:lnTo>
                  <a:pt x="47" y="43"/>
                </a:lnTo>
                <a:lnTo>
                  <a:pt x="49" y="41"/>
                </a:lnTo>
                <a:lnTo>
                  <a:pt x="49" y="40"/>
                </a:lnTo>
                <a:lnTo>
                  <a:pt x="49" y="38"/>
                </a:lnTo>
                <a:lnTo>
                  <a:pt x="50" y="35"/>
                </a:lnTo>
                <a:lnTo>
                  <a:pt x="52" y="34"/>
                </a:lnTo>
                <a:lnTo>
                  <a:pt x="55" y="34"/>
                </a:lnTo>
                <a:lnTo>
                  <a:pt x="56" y="32"/>
                </a:lnTo>
                <a:lnTo>
                  <a:pt x="57" y="31"/>
                </a:lnTo>
                <a:lnTo>
                  <a:pt x="57" y="29"/>
                </a:lnTo>
                <a:lnTo>
                  <a:pt x="57" y="28"/>
                </a:lnTo>
                <a:lnTo>
                  <a:pt x="57" y="26"/>
                </a:lnTo>
                <a:lnTo>
                  <a:pt x="53" y="20"/>
                </a:lnTo>
                <a:lnTo>
                  <a:pt x="49" y="14"/>
                </a:lnTo>
                <a:lnTo>
                  <a:pt x="43" y="9"/>
                </a:lnTo>
                <a:lnTo>
                  <a:pt x="37" y="4"/>
                </a:lnTo>
                <a:lnTo>
                  <a:pt x="29" y="1"/>
                </a:lnTo>
                <a:lnTo>
                  <a:pt x="22" y="0"/>
                </a:lnTo>
                <a:lnTo>
                  <a:pt x="16" y="0"/>
                </a:lnTo>
                <a:lnTo>
                  <a:pt x="9" y="3"/>
                </a:lnTo>
                <a:lnTo>
                  <a:pt x="7" y="4"/>
                </a:lnTo>
                <a:lnTo>
                  <a:pt x="6" y="7"/>
                </a:lnTo>
                <a:lnTo>
                  <a:pt x="4" y="10"/>
                </a:lnTo>
                <a:lnTo>
                  <a:pt x="4" y="13"/>
                </a:lnTo>
                <a:lnTo>
                  <a:pt x="4" y="17"/>
                </a:lnTo>
                <a:lnTo>
                  <a:pt x="3" y="20"/>
                </a:lnTo>
                <a:lnTo>
                  <a:pt x="1" y="25"/>
                </a:lnTo>
                <a:lnTo>
                  <a:pt x="0" y="28"/>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97" name="Freeform 148"/>
          <p:cNvSpPr>
            <a:spLocks/>
          </p:cNvSpPr>
          <p:nvPr/>
        </p:nvSpPr>
        <p:spPr bwMode="auto">
          <a:xfrm>
            <a:off x="6249988" y="4594225"/>
            <a:ext cx="80962" cy="79375"/>
          </a:xfrm>
          <a:custGeom>
            <a:avLst/>
            <a:gdLst>
              <a:gd name="T0" fmla="*/ 0 w 57"/>
              <a:gd name="T1" fmla="*/ 2147483647 h 50"/>
              <a:gd name="T2" fmla="*/ 2147483647 w 57"/>
              <a:gd name="T3" fmla="*/ 2147483647 h 50"/>
              <a:gd name="T4" fmla="*/ 2147483647 w 57"/>
              <a:gd name="T5" fmla="*/ 2147483647 h 50"/>
              <a:gd name="T6" fmla="*/ 2147483647 w 57"/>
              <a:gd name="T7" fmla="*/ 2147483647 h 50"/>
              <a:gd name="T8" fmla="*/ 2147483647 w 57"/>
              <a:gd name="T9" fmla="*/ 2147483647 h 50"/>
              <a:gd name="T10" fmla="*/ 2147483647 w 57"/>
              <a:gd name="T11" fmla="*/ 2147483647 h 50"/>
              <a:gd name="T12" fmla="*/ 2147483647 w 57"/>
              <a:gd name="T13" fmla="*/ 2147483647 h 50"/>
              <a:gd name="T14" fmla="*/ 2147483647 w 57"/>
              <a:gd name="T15" fmla="*/ 2147483647 h 50"/>
              <a:gd name="T16" fmla="*/ 2147483647 w 57"/>
              <a:gd name="T17" fmla="*/ 2147483647 h 50"/>
              <a:gd name="T18" fmla="*/ 2147483647 w 57"/>
              <a:gd name="T19" fmla="*/ 2147483647 h 50"/>
              <a:gd name="T20" fmla="*/ 2147483647 w 57"/>
              <a:gd name="T21" fmla="*/ 2147483647 h 50"/>
              <a:gd name="T22" fmla="*/ 2147483647 w 57"/>
              <a:gd name="T23" fmla="*/ 2147483647 h 50"/>
              <a:gd name="T24" fmla="*/ 2147483647 w 57"/>
              <a:gd name="T25" fmla="*/ 2147483647 h 50"/>
              <a:gd name="T26" fmla="*/ 2147483647 w 57"/>
              <a:gd name="T27" fmla="*/ 2147483647 h 50"/>
              <a:gd name="T28" fmla="*/ 2147483647 w 57"/>
              <a:gd name="T29" fmla="*/ 2147483647 h 50"/>
              <a:gd name="T30" fmla="*/ 2147483647 w 57"/>
              <a:gd name="T31" fmla="*/ 2147483647 h 50"/>
              <a:gd name="T32" fmla="*/ 2147483647 w 57"/>
              <a:gd name="T33" fmla="*/ 2147483647 h 50"/>
              <a:gd name="T34" fmla="*/ 2147483647 w 57"/>
              <a:gd name="T35" fmla="*/ 2147483647 h 50"/>
              <a:gd name="T36" fmla="*/ 2147483647 w 57"/>
              <a:gd name="T37" fmla="*/ 2147483647 h 50"/>
              <a:gd name="T38" fmla="*/ 2147483647 w 57"/>
              <a:gd name="T39" fmla="*/ 2147483647 h 50"/>
              <a:gd name="T40" fmla="*/ 2147483647 w 57"/>
              <a:gd name="T41" fmla="*/ 2147483647 h 50"/>
              <a:gd name="T42" fmla="*/ 2147483647 w 57"/>
              <a:gd name="T43" fmla="*/ 2147483647 h 50"/>
              <a:gd name="T44" fmla="*/ 2147483647 w 57"/>
              <a:gd name="T45" fmla="*/ 2147483647 h 50"/>
              <a:gd name="T46" fmla="*/ 2147483647 w 57"/>
              <a:gd name="T47" fmla="*/ 2147483647 h 50"/>
              <a:gd name="T48" fmla="*/ 2147483647 w 57"/>
              <a:gd name="T49" fmla="*/ 2147483647 h 50"/>
              <a:gd name="T50" fmla="*/ 2147483647 w 57"/>
              <a:gd name="T51" fmla="*/ 2147483647 h 50"/>
              <a:gd name="T52" fmla="*/ 2147483647 w 57"/>
              <a:gd name="T53" fmla="*/ 2147483647 h 50"/>
              <a:gd name="T54" fmla="*/ 2147483647 w 57"/>
              <a:gd name="T55" fmla="*/ 2147483647 h 50"/>
              <a:gd name="T56" fmla="*/ 2147483647 w 57"/>
              <a:gd name="T57" fmla="*/ 2147483647 h 50"/>
              <a:gd name="T58" fmla="*/ 2147483647 w 57"/>
              <a:gd name="T59" fmla="*/ 2147483647 h 50"/>
              <a:gd name="T60" fmla="*/ 2147483647 w 57"/>
              <a:gd name="T61" fmla="*/ 2147483647 h 50"/>
              <a:gd name="T62" fmla="*/ 2147483647 w 57"/>
              <a:gd name="T63" fmla="*/ 2147483647 h 50"/>
              <a:gd name="T64" fmla="*/ 2147483647 w 57"/>
              <a:gd name="T65" fmla="*/ 2147483647 h 50"/>
              <a:gd name="T66" fmla="*/ 2147483647 w 57"/>
              <a:gd name="T67" fmla="*/ 2147483647 h 50"/>
              <a:gd name="T68" fmla="*/ 2147483647 w 57"/>
              <a:gd name="T69" fmla="*/ 2147483647 h 50"/>
              <a:gd name="T70" fmla="*/ 2147483647 w 57"/>
              <a:gd name="T71" fmla="*/ 2147483647 h 50"/>
              <a:gd name="T72" fmla="*/ 2147483647 w 57"/>
              <a:gd name="T73" fmla="*/ 2147483647 h 50"/>
              <a:gd name="T74" fmla="*/ 2147483647 w 57"/>
              <a:gd name="T75" fmla="*/ 2147483647 h 50"/>
              <a:gd name="T76" fmla="*/ 2147483647 w 57"/>
              <a:gd name="T77" fmla="*/ 2147483647 h 50"/>
              <a:gd name="T78" fmla="*/ 2147483647 w 57"/>
              <a:gd name="T79" fmla="*/ 2147483647 h 50"/>
              <a:gd name="T80" fmla="*/ 2147483647 w 57"/>
              <a:gd name="T81" fmla="*/ 2147483647 h 50"/>
              <a:gd name="T82" fmla="*/ 2147483647 w 57"/>
              <a:gd name="T83" fmla="*/ 2147483647 h 50"/>
              <a:gd name="T84" fmla="*/ 2147483647 w 57"/>
              <a:gd name="T85" fmla="*/ 2147483647 h 50"/>
              <a:gd name="T86" fmla="*/ 2147483647 w 57"/>
              <a:gd name="T87" fmla="*/ 2147483647 h 50"/>
              <a:gd name="T88" fmla="*/ 2147483647 w 57"/>
              <a:gd name="T89" fmla="*/ 2147483647 h 50"/>
              <a:gd name="T90" fmla="*/ 2147483647 w 57"/>
              <a:gd name="T91" fmla="*/ 2147483647 h 50"/>
              <a:gd name="T92" fmla="*/ 2147483647 w 57"/>
              <a:gd name="T93" fmla="*/ 0 h 50"/>
              <a:gd name="T94" fmla="*/ 2147483647 w 57"/>
              <a:gd name="T95" fmla="*/ 0 h 50"/>
              <a:gd name="T96" fmla="*/ 2147483647 w 57"/>
              <a:gd name="T97" fmla="*/ 2147483647 h 50"/>
              <a:gd name="T98" fmla="*/ 2147483647 w 57"/>
              <a:gd name="T99" fmla="*/ 2147483647 h 50"/>
              <a:gd name="T100" fmla="*/ 2147483647 w 57"/>
              <a:gd name="T101" fmla="*/ 2147483647 h 50"/>
              <a:gd name="T102" fmla="*/ 2147483647 w 57"/>
              <a:gd name="T103" fmla="*/ 2147483647 h 50"/>
              <a:gd name="T104" fmla="*/ 2147483647 w 57"/>
              <a:gd name="T105" fmla="*/ 2147483647 h 50"/>
              <a:gd name="T106" fmla="*/ 2147483647 w 57"/>
              <a:gd name="T107" fmla="*/ 2147483647 h 50"/>
              <a:gd name="T108" fmla="*/ 2147483647 w 57"/>
              <a:gd name="T109" fmla="*/ 2147483647 h 50"/>
              <a:gd name="T110" fmla="*/ 2147483647 w 57"/>
              <a:gd name="T111" fmla="*/ 2147483647 h 50"/>
              <a:gd name="T112" fmla="*/ 0 w 57"/>
              <a:gd name="T113" fmla="*/ 2147483647 h 5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7"/>
              <a:gd name="T172" fmla="*/ 0 h 50"/>
              <a:gd name="T173" fmla="*/ 57 w 57"/>
              <a:gd name="T174" fmla="*/ 50 h 50"/>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7" h="50">
                <a:moveTo>
                  <a:pt x="0" y="28"/>
                </a:moveTo>
                <a:lnTo>
                  <a:pt x="3" y="31"/>
                </a:lnTo>
                <a:lnTo>
                  <a:pt x="6" y="32"/>
                </a:lnTo>
                <a:lnTo>
                  <a:pt x="9" y="35"/>
                </a:lnTo>
                <a:lnTo>
                  <a:pt x="10" y="40"/>
                </a:lnTo>
                <a:lnTo>
                  <a:pt x="12" y="43"/>
                </a:lnTo>
                <a:lnTo>
                  <a:pt x="15" y="46"/>
                </a:lnTo>
                <a:lnTo>
                  <a:pt x="16" y="49"/>
                </a:lnTo>
                <a:lnTo>
                  <a:pt x="20" y="50"/>
                </a:lnTo>
                <a:lnTo>
                  <a:pt x="22" y="50"/>
                </a:lnTo>
                <a:lnTo>
                  <a:pt x="23" y="50"/>
                </a:lnTo>
                <a:lnTo>
                  <a:pt x="25" y="50"/>
                </a:lnTo>
                <a:lnTo>
                  <a:pt x="25" y="49"/>
                </a:lnTo>
                <a:lnTo>
                  <a:pt x="26" y="49"/>
                </a:lnTo>
                <a:lnTo>
                  <a:pt x="29" y="50"/>
                </a:lnTo>
                <a:lnTo>
                  <a:pt x="32" y="49"/>
                </a:lnTo>
                <a:lnTo>
                  <a:pt x="35" y="49"/>
                </a:lnTo>
                <a:lnTo>
                  <a:pt x="37" y="49"/>
                </a:lnTo>
                <a:lnTo>
                  <a:pt x="40" y="47"/>
                </a:lnTo>
                <a:lnTo>
                  <a:pt x="43" y="46"/>
                </a:lnTo>
                <a:lnTo>
                  <a:pt x="44" y="44"/>
                </a:lnTo>
                <a:lnTo>
                  <a:pt x="47" y="43"/>
                </a:lnTo>
                <a:lnTo>
                  <a:pt x="49" y="41"/>
                </a:lnTo>
                <a:lnTo>
                  <a:pt x="49" y="40"/>
                </a:lnTo>
                <a:lnTo>
                  <a:pt x="49" y="38"/>
                </a:lnTo>
                <a:lnTo>
                  <a:pt x="50" y="35"/>
                </a:lnTo>
                <a:lnTo>
                  <a:pt x="52" y="34"/>
                </a:lnTo>
                <a:lnTo>
                  <a:pt x="55" y="34"/>
                </a:lnTo>
                <a:lnTo>
                  <a:pt x="56" y="32"/>
                </a:lnTo>
                <a:lnTo>
                  <a:pt x="57" y="31"/>
                </a:lnTo>
                <a:lnTo>
                  <a:pt x="57" y="29"/>
                </a:lnTo>
                <a:lnTo>
                  <a:pt x="57" y="28"/>
                </a:lnTo>
                <a:lnTo>
                  <a:pt x="57" y="26"/>
                </a:lnTo>
                <a:lnTo>
                  <a:pt x="53" y="20"/>
                </a:lnTo>
                <a:lnTo>
                  <a:pt x="49" y="14"/>
                </a:lnTo>
                <a:lnTo>
                  <a:pt x="43" y="9"/>
                </a:lnTo>
                <a:lnTo>
                  <a:pt x="37" y="4"/>
                </a:lnTo>
                <a:lnTo>
                  <a:pt x="29" y="1"/>
                </a:lnTo>
                <a:lnTo>
                  <a:pt x="22" y="0"/>
                </a:lnTo>
                <a:lnTo>
                  <a:pt x="16" y="0"/>
                </a:lnTo>
                <a:lnTo>
                  <a:pt x="9" y="3"/>
                </a:lnTo>
                <a:lnTo>
                  <a:pt x="7" y="4"/>
                </a:lnTo>
                <a:lnTo>
                  <a:pt x="6" y="7"/>
                </a:lnTo>
                <a:lnTo>
                  <a:pt x="4" y="10"/>
                </a:lnTo>
                <a:lnTo>
                  <a:pt x="4" y="13"/>
                </a:lnTo>
                <a:lnTo>
                  <a:pt x="4" y="17"/>
                </a:lnTo>
                <a:lnTo>
                  <a:pt x="3" y="20"/>
                </a:lnTo>
                <a:lnTo>
                  <a:pt x="1" y="25"/>
                </a:lnTo>
                <a:lnTo>
                  <a:pt x="0" y="28"/>
                </a:lnTo>
              </a:path>
            </a:pathLst>
          </a:custGeom>
          <a:solidFill>
            <a:srgbClr val="FFFF00"/>
          </a:solidFill>
          <a:ln w="1588">
            <a:solidFill>
              <a:srgbClr val="990000"/>
            </a:solidFill>
            <a:round/>
            <a:headEnd/>
            <a:tailEnd/>
          </a:ln>
        </p:spPr>
        <p:txBody>
          <a:bodyPr/>
          <a:lstStyle/>
          <a:p>
            <a:endParaRPr lang="en-US"/>
          </a:p>
        </p:txBody>
      </p:sp>
      <p:sp>
        <p:nvSpPr>
          <p:cNvPr id="53398" name="Freeform 149"/>
          <p:cNvSpPr>
            <a:spLocks/>
          </p:cNvSpPr>
          <p:nvPr/>
        </p:nvSpPr>
        <p:spPr bwMode="auto">
          <a:xfrm>
            <a:off x="6249988" y="4594225"/>
            <a:ext cx="80962" cy="79375"/>
          </a:xfrm>
          <a:custGeom>
            <a:avLst/>
            <a:gdLst>
              <a:gd name="T0" fmla="*/ 0 w 57"/>
              <a:gd name="T1" fmla="*/ 2147483647 h 50"/>
              <a:gd name="T2" fmla="*/ 2147483647 w 57"/>
              <a:gd name="T3" fmla="*/ 2147483647 h 50"/>
              <a:gd name="T4" fmla="*/ 2147483647 w 57"/>
              <a:gd name="T5" fmla="*/ 2147483647 h 50"/>
              <a:gd name="T6" fmla="*/ 2147483647 w 57"/>
              <a:gd name="T7" fmla="*/ 2147483647 h 50"/>
              <a:gd name="T8" fmla="*/ 2147483647 w 57"/>
              <a:gd name="T9" fmla="*/ 2147483647 h 50"/>
              <a:gd name="T10" fmla="*/ 2147483647 w 57"/>
              <a:gd name="T11" fmla="*/ 2147483647 h 50"/>
              <a:gd name="T12" fmla="*/ 2147483647 w 57"/>
              <a:gd name="T13" fmla="*/ 2147483647 h 50"/>
              <a:gd name="T14" fmla="*/ 2147483647 w 57"/>
              <a:gd name="T15" fmla="*/ 2147483647 h 50"/>
              <a:gd name="T16" fmla="*/ 2147483647 w 57"/>
              <a:gd name="T17" fmla="*/ 2147483647 h 50"/>
              <a:gd name="T18" fmla="*/ 2147483647 w 57"/>
              <a:gd name="T19" fmla="*/ 2147483647 h 50"/>
              <a:gd name="T20" fmla="*/ 2147483647 w 57"/>
              <a:gd name="T21" fmla="*/ 2147483647 h 50"/>
              <a:gd name="T22" fmla="*/ 2147483647 w 57"/>
              <a:gd name="T23" fmla="*/ 2147483647 h 50"/>
              <a:gd name="T24" fmla="*/ 2147483647 w 57"/>
              <a:gd name="T25" fmla="*/ 2147483647 h 50"/>
              <a:gd name="T26" fmla="*/ 2147483647 w 57"/>
              <a:gd name="T27" fmla="*/ 2147483647 h 50"/>
              <a:gd name="T28" fmla="*/ 2147483647 w 57"/>
              <a:gd name="T29" fmla="*/ 2147483647 h 50"/>
              <a:gd name="T30" fmla="*/ 2147483647 w 57"/>
              <a:gd name="T31" fmla="*/ 2147483647 h 50"/>
              <a:gd name="T32" fmla="*/ 2147483647 w 57"/>
              <a:gd name="T33" fmla="*/ 2147483647 h 50"/>
              <a:gd name="T34" fmla="*/ 2147483647 w 57"/>
              <a:gd name="T35" fmla="*/ 2147483647 h 50"/>
              <a:gd name="T36" fmla="*/ 2147483647 w 57"/>
              <a:gd name="T37" fmla="*/ 2147483647 h 50"/>
              <a:gd name="T38" fmla="*/ 2147483647 w 57"/>
              <a:gd name="T39" fmla="*/ 2147483647 h 50"/>
              <a:gd name="T40" fmla="*/ 2147483647 w 57"/>
              <a:gd name="T41" fmla="*/ 2147483647 h 50"/>
              <a:gd name="T42" fmla="*/ 2147483647 w 57"/>
              <a:gd name="T43" fmla="*/ 2147483647 h 50"/>
              <a:gd name="T44" fmla="*/ 2147483647 w 57"/>
              <a:gd name="T45" fmla="*/ 2147483647 h 50"/>
              <a:gd name="T46" fmla="*/ 2147483647 w 57"/>
              <a:gd name="T47" fmla="*/ 2147483647 h 50"/>
              <a:gd name="T48" fmla="*/ 2147483647 w 57"/>
              <a:gd name="T49" fmla="*/ 2147483647 h 50"/>
              <a:gd name="T50" fmla="*/ 2147483647 w 57"/>
              <a:gd name="T51" fmla="*/ 2147483647 h 50"/>
              <a:gd name="T52" fmla="*/ 2147483647 w 57"/>
              <a:gd name="T53" fmla="*/ 2147483647 h 50"/>
              <a:gd name="T54" fmla="*/ 2147483647 w 57"/>
              <a:gd name="T55" fmla="*/ 2147483647 h 50"/>
              <a:gd name="T56" fmla="*/ 2147483647 w 57"/>
              <a:gd name="T57" fmla="*/ 2147483647 h 50"/>
              <a:gd name="T58" fmla="*/ 2147483647 w 57"/>
              <a:gd name="T59" fmla="*/ 2147483647 h 50"/>
              <a:gd name="T60" fmla="*/ 2147483647 w 57"/>
              <a:gd name="T61" fmla="*/ 2147483647 h 50"/>
              <a:gd name="T62" fmla="*/ 2147483647 w 57"/>
              <a:gd name="T63" fmla="*/ 2147483647 h 50"/>
              <a:gd name="T64" fmla="*/ 2147483647 w 57"/>
              <a:gd name="T65" fmla="*/ 2147483647 h 50"/>
              <a:gd name="T66" fmla="*/ 2147483647 w 57"/>
              <a:gd name="T67" fmla="*/ 2147483647 h 50"/>
              <a:gd name="T68" fmla="*/ 2147483647 w 57"/>
              <a:gd name="T69" fmla="*/ 2147483647 h 50"/>
              <a:gd name="T70" fmla="*/ 2147483647 w 57"/>
              <a:gd name="T71" fmla="*/ 2147483647 h 50"/>
              <a:gd name="T72" fmla="*/ 2147483647 w 57"/>
              <a:gd name="T73" fmla="*/ 2147483647 h 50"/>
              <a:gd name="T74" fmla="*/ 2147483647 w 57"/>
              <a:gd name="T75" fmla="*/ 2147483647 h 50"/>
              <a:gd name="T76" fmla="*/ 2147483647 w 57"/>
              <a:gd name="T77" fmla="*/ 2147483647 h 50"/>
              <a:gd name="T78" fmla="*/ 2147483647 w 57"/>
              <a:gd name="T79" fmla="*/ 2147483647 h 50"/>
              <a:gd name="T80" fmla="*/ 2147483647 w 57"/>
              <a:gd name="T81" fmla="*/ 2147483647 h 50"/>
              <a:gd name="T82" fmla="*/ 2147483647 w 57"/>
              <a:gd name="T83" fmla="*/ 2147483647 h 50"/>
              <a:gd name="T84" fmla="*/ 2147483647 w 57"/>
              <a:gd name="T85" fmla="*/ 2147483647 h 50"/>
              <a:gd name="T86" fmla="*/ 2147483647 w 57"/>
              <a:gd name="T87" fmla="*/ 2147483647 h 50"/>
              <a:gd name="T88" fmla="*/ 2147483647 w 57"/>
              <a:gd name="T89" fmla="*/ 2147483647 h 50"/>
              <a:gd name="T90" fmla="*/ 2147483647 w 57"/>
              <a:gd name="T91" fmla="*/ 2147483647 h 50"/>
              <a:gd name="T92" fmla="*/ 2147483647 w 57"/>
              <a:gd name="T93" fmla="*/ 0 h 50"/>
              <a:gd name="T94" fmla="*/ 2147483647 w 57"/>
              <a:gd name="T95" fmla="*/ 0 h 50"/>
              <a:gd name="T96" fmla="*/ 2147483647 w 57"/>
              <a:gd name="T97" fmla="*/ 2147483647 h 50"/>
              <a:gd name="T98" fmla="*/ 2147483647 w 57"/>
              <a:gd name="T99" fmla="*/ 2147483647 h 50"/>
              <a:gd name="T100" fmla="*/ 2147483647 w 57"/>
              <a:gd name="T101" fmla="*/ 2147483647 h 50"/>
              <a:gd name="T102" fmla="*/ 2147483647 w 57"/>
              <a:gd name="T103" fmla="*/ 2147483647 h 50"/>
              <a:gd name="T104" fmla="*/ 2147483647 w 57"/>
              <a:gd name="T105" fmla="*/ 2147483647 h 50"/>
              <a:gd name="T106" fmla="*/ 2147483647 w 57"/>
              <a:gd name="T107" fmla="*/ 2147483647 h 50"/>
              <a:gd name="T108" fmla="*/ 2147483647 w 57"/>
              <a:gd name="T109" fmla="*/ 2147483647 h 50"/>
              <a:gd name="T110" fmla="*/ 2147483647 w 57"/>
              <a:gd name="T111" fmla="*/ 2147483647 h 50"/>
              <a:gd name="T112" fmla="*/ 0 w 57"/>
              <a:gd name="T113" fmla="*/ 2147483647 h 5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7"/>
              <a:gd name="T172" fmla="*/ 0 h 50"/>
              <a:gd name="T173" fmla="*/ 57 w 57"/>
              <a:gd name="T174" fmla="*/ 50 h 50"/>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7" h="50">
                <a:moveTo>
                  <a:pt x="0" y="28"/>
                </a:moveTo>
                <a:lnTo>
                  <a:pt x="3" y="31"/>
                </a:lnTo>
                <a:lnTo>
                  <a:pt x="6" y="32"/>
                </a:lnTo>
                <a:lnTo>
                  <a:pt x="9" y="35"/>
                </a:lnTo>
                <a:lnTo>
                  <a:pt x="10" y="40"/>
                </a:lnTo>
                <a:lnTo>
                  <a:pt x="12" y="43"/>
                </a:lnTo>
                <a:lnTo>
                  <a:pt x="15" y="46"/>
                </a:lnTo>
                <a:lnTo>
                  <a:pt x="16" y="49"/>
                </a:lnTo>
                <a:lnTo>
                  <a:pt x="20" y="50"/>
                </a:lnTo>
                <a:lnTo>
                  <a:pt x="22" y="50"/>
                </a:lnTo>
                <a:lnTo>
                  <a:pt x="23" y="50"/>
                </a:lnTo>
                <a:lnTo>
                  <a:pt x="25" y="50"/>
                </a:lnTo>
                <a:lnTo>
                  <a:pt x="25" y="49"/>
                </a:lnTo>
                <a:lnTo>
                  <a:pt x="26" y="49"/>
                </a:lnTo>
                <a:lnTo>
                  <a:pt x="29" y="50"/>
                </a:lnTo>
                <a:lnTo>
                  <a:pt x="32" y="49"/>
                </a:lnTo>
                <a:lnTo>
                  <a:pt x="35" y="49"/>
                </a:lnTo>
                <a:lnTo>
                  <a:pt x="37" y="49"/>
                </a:lnTo>
                <a:lnTo>
                  <a:pt x="40" y="47"/>
                </a:lnTo>
                <a:lnTo>
                  <a:pt x="43" y="46"/>
                </a:lnTo>
                <a:lnTo>
                  <a:pt x="44" y="44"/>
                </a:lnTo>
                <a:lnTo>
                  <a:pt x="47" y="43"/>
                </a:lnTo>
                <a:lnTo>
                  <a:pt x="49" y="41"/>
                </a:lnTo>
                <a:lnTo>
                  <a:pt x="49" y="40"/>
                </a:lnTo>
                <a:lnTo>
                  <a:pt x="49" y="38"/>
                </a:lnTo>
                <a:lnTo>
                  <a:pt x="50" y="35"/>
                </a:lnTo>
                <a:lnTo>
                  <a:pt x="52" y="34"/>
                </a:lnTo>
                <a:lnTo>
                  <a:pt x="55" y="34"/>
                </a:lnTo>
                <a:lnTo>
                  <a:pt x="56" y="32"/>
                </a:lnTo>
                <a:lnTo>
                  <a:pt x="57" y="31"/>
                </a:lnTo>
                <a:lnTo>
                  <a:pt x="57" y="29"/>
                </a:lnTo>
                <a:lnTo>
                  <a:pt x="57" y="28"/>
                </a:lnTo>
                <a:lnTo>
                  <a:pt x="57" y="26"/>
                </a:lnTo>
                <a:lnTo>
                  <a:pt x="53" y="20"/>
                </a:lnTo>
                <a:lnTo>
                  <a:pt x="49" y="14"/>
                </a:lnTo>
                <a:lnTo>
                  <a:pt x="43" y="9"/>
                </a:lnTo>
                <a:lnTo>
                  <a:pt x="37" y="4"/>
                </a:lnTo>
                <a:lnTo>
                  <a:pt x="29" y="1"/>
                </a:lnTo>
                <a:lnTo>
                  <a:pt x="22" y="0"/>
                </a:lnTo>
                <a:lnTo>
                  <a:pt x="16" y="0"/>
                </a:lnTo>
                <a:lnTo>
                  <a:pt x="9" y="3"/>
                </a:lnTo>
                <a:lnTo>
                  <a:pt x="7" y="4"/>
                </a:lnTo>
                <a:lnTo>
                  <a:pt x="6" y="7"/>
                </a:lnTo>
                <a:lnTo>
                  <a:pt x="4" y="10"/>
                </a:lnTo>
                <a:lnTo>
                  <a:pt x="4" y="13"/>
                </a:lnTo>
                <a:lnTo>
                  <a:pt x="4" y="17"/>
                </a:lnTo>
                <a:lnTo>
                  <a:pt x="3" y="20"/>
                </a:lnTo>
                <a:lnTo>
                  <a:pt x="1" y="25"/>
                </a:lnTo>
                <a:lnTo>
                  <a:pt x="0" y="28"/>
                </a:lnTo>
              </a:path>
            </a:pathLst>
          </a:custGeom>
          <a:solidFill>
            <a:srgbClr val="FFFF00"/>
          </a:solidFill>
          <a:ln w="4763">
            <a:solidFill>
              <a:srgbClr val="990000"/>
            </a:solidFill>
            <a:round/>
            <a:headEnd/>
            <a:tailEnd/>
          </a:ln>
        </p:spPr>
        <p:txBody>
          <a:bodyPr/>
          <a:lstStyle/>
          <a:p>
            <a:endParaRPr lang="en-US"/>
          </a:p>
        </p:txBody>
      </p:sp>
      <p:sp>
        <p:nvSpPr>
          <p:cNvPr id="53399" name="Freeform 150"/>
          <p:cNvSpPr>
            <a:spLocks/>
          </p:cNvSpPr>
          <p:nvPr/>
        </p:nvSpPr>
        <p:spPr bwMode="auto">
          <a:xfrm>
            <a:off x="6407150" y="4540250"/>
            <a:ext cx="63500" cy="69850"/>
          </a:xfrm>
          <a:custGeom>
            <a:avLst/>
            <a:gdLst>
              <a:gd name="T0" fmla="*/ 2147483647 w 46"/>
              <a:gd name="T1" fmla="*/ 2147483647 h 44"/>
              <a:gd name="T2" fmla="*/ 2147483647 w 46"/>
              <a:gd name="T3" fmla="*/ 2147483647 h 44"/>
              <a:gd name="T4" fmla="*/ 2147483647 w 46"/>
              <a:gd name="T5" fmla="*/ 2147483647 h 44"/>
              <a:gd name="T6" fmla="*/ 2147483647 w 46"/>
              <a:gd name="T7" fmla="*/ 2147483647 h 44"/>
              <a:gd name="T8" fmla="*/ 2147483647 w 46"/>
              <a:gd name="T9" fmla="*/ 2147483647 h 44"/>
              <a:gd name="T10" fmla="*/ 2147483647 w 46"/>
              <a:gd name="T11" fmla="*/ 2147483647 h 44"/>
              <a:gd name="T12" fmla="*/ 2147483647 w 46"/>
              <a:gd name="T13" fmla="*/ 2147483647 h 44"/>
              <a:gd name="T14" fmla="*/ 2147483647 w 46"/>
              <a:gd name="T15" fmla="*/ 2147483647 h 44"/>
              <a:gd name="T16" fmla="*/ 2147483647 w 46"/>
              <a:gd name="T17" fmla="*/ 2147483647 h 44"/>
              <a:gd name="T18" fmla="*/ 2147483647 w 46"/>
              <a:gd name="T19" fmla="*/ 2147483647 h 44"/>
              <a:gd name="T20" fmla="*/ 2147483647 w 46"/>
              <a:gd name="T21" fmla="*/ 2147483647 h 44"/>
              <a:gd name="T22" fmla="*/ 2147483647 w 46"/>
              <a:gd name="T23" fmla="*/ 2147483647 h 44"/>
              <a:gd name="T24" fmla="*/ 2147483647 w 46"/>
              <a:gd name="T25" fmla="*/ 2147483647 h 44"/>
              <a:gd name="T26" fmla="*/ 2147483647 w 46"/>
              <a:gd name="T27" fmla="*/ 2147483647 h 44"/>
              <a:gd name="T28" fmla="*/ 2147483647 w 46"/>
              <a:gd name="T29" fmla="*/ 0 h 44"/>
              <a:gd name="T30" fmla="*/ 2147483647 w 46"/>
              <a:gd name="T31" fmla="*/ 0 h 44"/>
              <a:gd name="T32" fmla="*/ 2147483647 w 46"/>
              <a:gd name="T33" fmla="*/ 2147483647 h 44"/>
              <a:gd name="T34" fmla="*/ 2147483647 w 46"/>
              <a:gd name="T35" fmla="*/ 2147483647 h 44"/>
              <a:gd name="T36" fmla="*/ 2147483647 w 46"/>
              <a:gd name="T37" fmla="*/ 2147483647 h 44"/>
              <a:gd name="T38" fmla="*/ 2147483647 w 46"/>
              <a:gd name="T39" fmla="*/ 2147483647 h 44"/>
              <a:gd name="T40" fmla="*/ 2147483647 w 46"/>
              <a:gd name="T41" fmla="*/ 2147483647 h 44"/>
              <a:gd name="T42" fmla="*/ 2147483647 w 46"/>
              <a:gd name="T43" fmla="*/ 2147483647 h 44"/>
              <a:gd name="T44" fmla="*/ 2147483647 w 46"/>
              <a:gd name="T45" fmla="*/ 2147483647 h 44"/>
              <a:gd name="T46" fmla="*/ 2147483647 w 46"/>
              <a:gd name="T47" fmla="*/ 2147483647 h 44"/>
              <a:gd name="T48" fmla="*/ 0 w 46"/>
              <a:gd name="T49" fmla="*/ 2147483647 h 44"/>
              <a:gd name="T50" fmla="*/ 0 w 46"/>
              <a:gd name="T51" fmla="*/ 2147483647 h 44"/>
              <a:gd name="T52" fmla="*/ 2147483647 w 46"/>
              <a:gd name="T53" fmla="*/ 2147483647 h 44"/>
              <a:gd name="T54" fmla="*/ 2147483647 w 46"/>
              <a:gd name="T55" fmla="*/ 2147483647 h 44"/>
              <a:gd name="T56" fmla="*/ 2147483647 w 46"/>
              <a:gd name="T57" fmla="*/ 2147483647 h 44"/>
              <a:gd name="T58" fmla="*/ 2147483647 w 46"/>
              <a:gd name="T59" fmla="*/ 2147483647 h 44"/>
              <a:gd name="T60" fmla="*/ 2147483647 w 46"/>
              <a:gd name="T61" fmla="*/ 2147483647 h 44"/>
              <a:gd name="T62" fmla="*/ 2147483647 w 46"/>
              <a:gd name="T63" fmla="*/ 2147483647 h 4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46"/>
              <a:gd name="T97" fmla="*/ 0 h 44"/>
              <a:gd name="T98" fmla="*/ 46 w 46"/>
              <a:gd name="T99" fmla="*/ 44 h 4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46" h="44">
                <a:moveTo>
                  <a:pt x="1" y="41"/>
                </a:moveTo>
                <a:lnTo>
                  <a:pt x="3" y="41"/>
                </a:lnTo>
                <a:lnTo>
                  <a:pt x="4" y="43"/>
                </a:lnTo>
                <a:lnTo>
                  <a:pt x="6" y="43"/>
                </a:lnTo>
                <a:lnTo>
                  <a:pt x="7" y="43"/>
                </a:lnTo>
                <a:lnTo>
                  <a:pt x="9" y="44"/>
                </a:lnTo>
                <a:lnTo>
                  <a:pt x="12" y="44"/>
                </a:lnTo>
                <a:lnTo>
                  <a:pt x="13" y="44"/>
                </a:lnTo>
                <a:lnTo>
                  <a:pt x="15" y="44"/>
                </a:lnTo>
                <a:lnTo>
                  <a:pt x="17" y="43"/>
                </a:lnTo>
                <a:lnTo>
                  <a:pt x="20" y="43"/>
                </a:lnTo>
                <a:lnTo>
                  <a:pt x="25" y="41"/>
                </a:lnTo>
                <a:lnTo>
                  <a:pt x="28" y="40"/>
                </a:lnTo>
                <a:lnTo>
                  <a:pt x="31" y="38"/>
                </a:lnTo>
                <a:lnTo>
                  <a:pt x="34" y="37"/>
                </a:lnTo>
                <a:lnTo>
                  <a:pt x="35" y="34"/>
                </a:lnTo>
                <a:lnTo>
                  <a:pt x="38" y="32"/>
                </a:lnTo>
                <a:lnTo>
                  <a:pt x="40" y="29"/>
                </a:lnTo>
                <a:lnTo>
                  <a:pt x="41" y="26"/>
                </a:lnTo>
                <a:lnTo>
                  <a:pt x="43" y="23"/>
                </a:lnTo>
                <a:lnTo>
                  <a:pt x="43" y="20"/>
                </a:lnTo>
                <a:lnTo>
                  <a:pt x="44" y="17"/>
                </a:lnTo>
                <a:lnTo>
                  <a:pt x="46" y="14"/>
                </a:lnTo>
                <a:lnTo>
                  <a:pt x="46" y="10"/>
                </a:lnTo>
                <a:lnTo>
                  <a:pt x="46" y="7"/>
                </a:lnTo>
                <a:lnTo>
                  <a:pt x="46" y="4"/>
                </a:lnTo>
                <a:lnTo>
                  <a:pt x="44" y="3"/>
                </a:lnTo>
                <a:lnTo>
                  <a:pt x="41" y="1"/>
                </a:lnTo>
                <a:lnTo>
                  <a:pt x="40" y="0"/>
                </a:lnTo>
                <a:lnTo>
                  <a:pt x="37" y="0"/>
                </a:lnTo>
                <a:lnTo>
                  <a:pt x="34" y="0"/>
                </a:lnTo>
                <a:lnTo>
                  <a:pt x="31" y="0"/>
                </a:lnTo>
                <a:lnTo>
                  <a:pt x="28" y="0"/>
                </a:lnTo>
                <a:lnTo>
                  <a:pt x="25" y="1"/>
                </a:lnTo>
                <a:lnTo>
                  <a:pt x="22" y="3"/>
                </a:lnTo>
                <a:lnTo>
                  <a:pt x="19" y="4"/>
                </a:lnTo>
                <a:lnTo>
                  <a:pt x="17" y="6"/>
                </a:lnTo>
                <a:lnTo>
                  <a:pt x="16" y="7"/>
                </a:lnTo>
                <a:lnTo>
                  <a:pt x="15" y="10"/>
                </a:lnTo>
                <a:lnTo>
                  <a:pt x="12" y="11"/>
                </a:lnTo>
                <a:lnTo>
                  <a:pt x="10" y="14"/>
                </a:lnTo>
                <a:lnTo>
                  <a:pt x="9" y="16"/>
                </a:lnTo>
                <a:lnTo>
                  <a:pt x="9" y="17"/>
                </a:lnTo>
                <a:lnTo>
                  <a:pt x="7" y="20"/>
                </a:lnTo>
                <a:lnTo>
                  <a:pt x="6" y="23"/>
                </a:lnTo>
                <a:lnTo>
                  <a:pt x="6" y="26"/>
                </a:lnTo>
                <a:lnTo>
                  <a:pt x="4" y="28"/>
                </a:lnTo>
                <a:lnTo>
                  <a:pt x="3" y="31"/>
                </a:lnTo>
                <a:lnTo>
                  <a:pt x="1" y="32"/>
                </a:lnTo>
                <a:lnTo>
                  <a:pt x="0" y="32"/>
                </a:lnTo>
                <a:lnTo>
                  <a:pt x="0" y="34"/>
                </a:lnTo>
                <a:lnTo>
                  <a:pt x="1" y="34"/>
                </a:lnTo>
                <a:lnTo>
                  <a:pt x="1" y="32"/>
                </a:lnTo>
                <a:lnTo>
                  <a:pt x="1" y="34"/>
                </a:lnTo>
                <a:lnTo>
                  <a:pt x="1" y="35"/>
                </a:lnTo>
                <a:lnTo>
                  <a:pt x="1" y="37"/>
                </a:lnTo>
                <a:lnTo>
                  <a:pt x="1" y="38"/>
                </a:lnTo>
                <a:lnTo>
                  <a:pt x="1" y="40"/>
                </a:lnTo>
                <a:lnTo>
                  <a:pt x="1" y="41"/>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00" name="Freeform 151"/>
          <p:cNvSpPr>
            <a:spLocks/>
          </p:cNvSpPr>
          <p:nvPr/>
        </p:nvSpPr>
        <p:spPr bwMode="auto">
          <a:xfrm>
            <a:off x="6407150" y="4540250"/>
            <a:ext cx="63500" cy="69850"/>
          </a:xfrm>
          <a:custGeom>
            <a:avLst/>
            <a:gdLst>
              <a:gd name="T0" fmla="*/ 2147483647 w 46"/>
              <a:gd name="T1" fmla="*/ 2147483647 h 44"/>
              <a:gd name="T2" fmla="*/ 2147483647 w 46"/>
              <a:gd name="T3" fmla="*/ 2147483647 h 44"/>
              <a:gd name="T4" fmla="*/ 2147483647 w 46"/>
              <a:gd name="T5" fmla="*/ 2147483647 h 44"/>
              <a:gd name="T6" fmla="*/ 2147483647 w 46"/>
              <a:gd name="T7" fmla="*/ 2147483647 h 44"/>
              <a:gd name="T8" fmla="*/ 2147483647 w 46"/>
              <a:gd name="T9" fmla="*/ 2147483647 h 44"/>
              <a:gd name="T10" fmla="*/ 2147483647 w 46"/>
              <a:gd name="T11" fmla="*/ 2147483647 h 44"/>
              <a:gd name="T12" fmla="*/ 2147483647 w 46"/>
              <a:gd name="T13" fmla="*/ 2147483647 h 44"/>
              <a:gd name="T14" fmla="*/ 2147483647 w 46"/>
              <a:gd name="T15" fmla="*/ 2147483647 h 44"/>
              <a:gd name="T16" fmla="*/ 2147483647 w 46"/>
              <a:gd name="T17" fmla="*/ 2147483647 h 44"/>
              <a:gd name="T18" fmla="*/ 2147483647 w 46"/>
              <a:gd name="T19" fmla="*/ 2147483647 h 44"/>
              <a:gd name="T20" fmla="*/ 2147483647 w 46"/>
              <a:gd name="T21" fmla="*/ 2147483647 h 44"/>
              <a:gd name="T22" fmla="*/ 2147483647 w 46"/>
              <a:gd name="T23" fmla="*/ 2147483647 h 44"/>
              <a:gd name="T24" fmla="*/ 2147483647 w 46"/>
              <a:gd name="T25" fmla="*/ 2147483647 h 44"/>
              <a:gd name="T26" fmla="*/ 2147483647 w 46"/>
              <a:gd name="T27" fmla="*/ 2147483647 h 44"/>
              <a:gd name="T28" fmla="*/ 2147483647 w 46"/>
              <a:gd name="T29" fmla="*/ 0 h 44"/>
              <a:gd name="T30" fmla="*/ 2147483647 w 46"/>
              <a:gd name="T31" fmla="*/ 0 h 44"/>
              <a:gd name="T32" fmla="*/ 2147483647 w 46"/>
              <a:gd name="T33" fmla="*/ 2147483647 h 44"/>
              <a:gd name="T34" fmla="*/ 2147483647 w 46"/>
              <a:gd name="T35" fmla="*/ 2147483647 h 44"/>
              <a:gd name="T36" fmla="*/ 2147483647 w 46"/>
              <a:gd name="T37" fmla="*/ 2147483647 h 44"/>
              <a:gd name="T38" fmla="*/ 2147483647 w 46"/>
              <a:gd name="T39" fmla="*/ 2147483647 h 44"/>
              <a:gd name="T40" fmla="*/ 2147483647 w 46"/>
              <a:gd name="T41" fmla="*/ 2147483647 h 44"/>
              <a:gd name="T42" fmla="*/ 2147483647 w 46"/>
              <a:gd name="T43" fmla="*/ 2147483647 h 44"/>
              <a:gd name="T44" fmla="*/ 2147483647 w 46"/>
              <a:gd name="T45" fmla="*/ 2147483647 h 44"/>
              <a:gd name="T46" fmla="*/ 2147483647 w 46"/>
              <a:gd name="T47" fmla="*/ 2147483647 h 44"/>
              <a:gd name="T48" fmla="*/ 0 w 46"/>
              <a:gd name="T49" fmla="*/ 2147483647 h 44"/>
              <a:gd name="T50" fmla="*/ 0 w 46"/>
              <a:gd name="T51" fmla="*/ 2147483647 h 44"/>
              <a:gd name="T52" fmla="*/ 2147483647 w 46"/>
              <a:gd name="T53" fmla="*/ 2147483647 h 44"/>
              <a:gd name="T54" fmla="*/ 2147483647 w 46"/>
              <a:gd name="T55" fmla="*/ 2147483647 h 44"/>
              <a:gd name="T56" fmla="*/ 2147483647 w 46"/>
              <a:gd name="T57" fmla="*/ 2147483647 h 44"/>
              <a:gd name="T58" fmla="*/ 2147483647 w 46"/>
              <a:gd name="T59" fmla="*/ 2147483647 h 44"/>
              <a:gd name="T60" fmla="*/ 2147483647 w 46"/>
              <a:gd name="T61" fmla="*/ 2147483647 h 44"/>
              <a:gd name="T62" fmla="*/ 2147483647 w 46"/>
              <a:gd name="T63" fmla="*/ 2147483647 h 4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46"/>
              <a:gd name="T97" fmla="*/ 0 h 44"/>
              <a:gd name="T98" fmla="*/ 46 w 46"/>
              <a:gd name="T99" fmla="*/ 44 h 4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46" h="44">
                <a:moveTo>
                  <a:pt x="1" y="41"/>
                </a:moveTo>
                <a:lnTo>
                  <a:pt x="3" y="41"/>
                </a:lnTo>
                <a:lnTo>
                  <a:pt x="4" y="43"/>
                </a:lnTo>
                <a:lnTo>
                  <a:pt x="6" y="43"/>
                </a:lnTo>
                <a:lnTo>
                  <a:pt x="7" y="43"/>
                </a:lnTo>
                <a:lnTo>
                  <a:pt x="9" y="44"/>
                </a:lnTo>
                <a:lnTo>
                  <a:pt x="12" y="44"/>
                </a:lnTo>
                <a:lnTo>
                  <a:pt x="13" y="44"/>
                </a:lnTo>
                <a:lnTo>
                  <a:pt x="15" y="44"/>
                </a:lnTo>
                <a:lnTo>
                  <a:pt x="17" y="43"/>
                </a:lnTo>
                <a:lnTo>
                  <a:pt x="20" y="43"/>
                </a:lnTo>
                <a:lnTo>
                  <a:pt x="25" y="41"/>
                </a:lnTo>
                <a:lnTo>
                  <a:pt x="28" y="40"/>
                </a:lnTo>
                <a:lnTo>
                  <a:pt x="31" y="38"/>
                </a:lnTo>
                <a:lnTo>
                  <a:pt x="34" y="37"/>
                </a:lnTo>
                <a:lnTo>
                  <a:pt x="35" y="34"/>
                </a:lnTo>
                <a:lnTo>
                  <a:pt x="38" y="32"/>
                </a:lnTo>
                <a:lnTo>
                  <a:pt x="40" y="29"/>
                </a:lnTo>
                <a:lnTo>
                  <a:pt x="41" y="26"/>
                </a:lnTo>
                <a:lnTo>
                  <a:pt x="43" y="23"/>
                </a:lnTo>
                <a:lnTo>
                  <a:pt x="43" y="20"/>
                </a:lnTo>
                <a:lnTo>
                  <a:pt x="44" y="17"/>
                </a:lnTo>
                <a:lnTo>
                  <a:pt x="46" y="14"/>
                </a:lnTo>
                <a:lnTo>
                  <a:pt x="46" y="10"/>
                </a:lnTo>
                <a:lnTo>
                  <a:pt x="46" y="7"/>
                </a:lnTo>
                <a:lnTo>
                  <a:pt x="46" y="4"/>
                </a:lnTo>
                <a:lnTo>
                  <a:pt x="44" y="3"/>
                </a:lnTo>
                <a:lnTo>
                  <a:pt x="41" y="1"/>
                </a:lnTo>
                <a:lnTo>
                  <a:pt x="40" y="0"/>
                </a:lnTo>
                <a:lnTo>
                  <a:pt x="37" y="0"/>
                </a:lnTo>
                <a:lnTo>
                  <a:pt x="34" y="0"/>
                </a:lnTo>
                <a:lnTo>
                  <a:pt x="31" y="0"/>
                </a:lnTo>
                <a:lnTo>
                  <a:pt x="28" y="0"/>
                </a:lnTo>
                <a:lnTo>
                  <a:pt x="25" y="1"/>
                </a:lnTo>
                <a:lnTo>
                  <a:pt x="22" y="3"/>
                </a:lnTo>
                <a:lnTo>
                  <a:pt x="19" y="4"/>
                </a:lnTo>
                <a:lnTo>
                  <a:pt x="17" y="6"/>
                </a:lnTo>
                <a:lnTo>
                  <a:pt x="16" y="7"/>
                </a:lnTo>
                <a:lnTo>
                  <a:pt x="15" y="10"/>
                </a:lnTo>
                <a:lnTo>
                  <a:pt x="12" y="11"/>
                </a:lnTo>
                <a:lnTo>
                  <a:pt x="10" y="14"/>
                </a:lnTo>
                <a:lnTo>
                  <a:pt x="9" y="16"/>
                </a:lnTo>
                <a:lnTo>
                  <a:pt x="9" y="17"/>
                </a:lnTo>
                <a:lnTo>
                  <a:pt x="7" y="20"/>
                </a:lnTo>
                <a:lnTo>
                  <a:pt x="6" y="23"/>
                </a:lnTo>
                <a:lnTo>
                  <a:pt x="6" y="26"/>
                </a:lnTo>
                <a:lnTo>
                  <a:pt x="4" y="28"/>
                </a:lnTo>
                <a:lnTo>
                  <a:pt x="3" y="31"/>
                </a:lnTo>
                <a:lnTo>
                  <a:pt x="1" y="32"/>
                </a:lnTo>
                <a:lnTo>
                  <a:pt x="0" y="32"/>
                </a:lnTo>
                <a:lnTo>
                  <a:pt x="0" y="34"/>
                </a:lnTo>
                <a:lnTo>
                  <a:pt x="1" y="34"/>
                </a:lnTo>
                <a:lnTo>
                  <a:pt x="1" y="32"/>
                </a:lnTo>
                <a:lnTo>
                  <a:pt x="1" y="34"/>
                </a:lnTo>
                <a:lnTo>
                  <a:pt x="1" y="35"/>
                </a:lnTo>
                <a:lnTo>
                  <a:pt x="1" y="37"/>
                </a:lnTo>
                <a:lnTo>
                  <a:pt x="1" y="38"/>
                </a:lnTo>
                <a:lnTo>
                  <a:pt x="1" y="40"/>
                </a:lnTo>
                <a:lnTo>
                  <a:pt x="1" y="41"/>
                </a:lnTo>
              </a:path>
            </a:pathLst>
          </a:custGeom>
          <a:solidFill>
            <a:srgbClr val="FFFF00"/>
          </a:solidFill>
          <a:ln w="4763">
            <a:solidFill>
              <a:srgbClr val="990000"/>
            </a:solidFill>
            <a:round/>
            <a:headEnd/>
            <a:tailEnd/>
          </a:ln>
        </p:spPr>
        <p:txBody>
          <a:bodyPr/>
          <a:lstStyle/>
          <a:p>
            <a:endParaRPr lang="en-US"/>
          </a:p>
        </p:txBody>
      </p:sp>
      <p:sp>
        <p:nvSpPr>
          <p:cNvPr id="53401" name="Freeform 152"/>
          <p:cNvSpPr>
            <a:spLocks/>
          </p:cNvSpPr>
          <p:nvPr/>
        </p:nvSpPr>
        <p:spPr bwMode="auto">
          <a:xfrm>
            <a:off x="6310313" y="4576763"/>
            <a:ext cx="60325" cy="47625"/>
          </a:xfrm>
          <a:custGeom>
            <a:avLst/>
            <a:gdLst>
              <a:gd name="T0" fmla="*/ 2147483647 w 43"/>
              <a:gd name="T1" fmla="*/ 2147483647 h 30"/>
              <a:gd name="T2" fmla="*/ 2147483647 w 43"/>
              <a:gd name="T3" fmla="*/ 2147483647 h 30"/>
              <a:gd name="T4" fmla="*/ 2147483647 w 43"/>
              <a:gd name="T5" fmla="*/ 2147483647 h 30"/>
              <a:gd name="T6" fmla="*/ 2147483647 w 43"/>
              <a:gd name="T7" fmla="*/ 2147483647 h 30"/>
              <a:gd name="T8" fmla="*/ 2147483647 w 43"/>
              <a:gd name="T9" fmla="*/ 2147483647 h 30"/>
              <a:gd name="T10" fmla="*/ 2147483647 w 43"/>
              <a:gd name="T11" fmla="*/ 2147483647 h 30"/>
              <a:gd name="T12" fmla="*/ 2147483647 w 43"/>
              <a:gd name="T13" fmla="*/ 2147483647 h 30"/>
              <a:gd name="T14" fmla="*/ 2147483647 w 43"/>
              <a:gd name="T15" fmla="*/ 2147483647 h 30"/>
              <a:gd name="T16" fmla="*/ 2147483647 w 43"/>
              <a:gd name="T17" fmla="*/ 2147483647 h 30"/>
              <a:gd name="T18" fmla="*/ 2147483647 w 43"/>
              <a:gd name="T19" fmla="*/ 2147483647 h 30"/>
              <a:gd name="T20" fmla="*/ 2147483647 w 43"/>
              <a:gd name="T21" fmla="*/ 2147483647 h 30"/>
              <a:gd name="T22" fmla="*/ 2147483647 w 43"/>
              <a:gd name="T23" fmla="*/ 2147483647 h 30"/>
              <a:gd name="T24" fmla="*/ 2147483647 w 43"/>
              <a:gd name="T25" fmla="*/ 2147483647 h 30"/>
              <a:gd name="T26" fmla="*/ 2147483647 w 43"/>
              <a:gd name="T27" fmla="*/ 2147483647 h 30"/>
              <a:gd name="T28" fmla="*/ 2147483647 w 43"/>
              <a:gd name="T29" fmla="*/ 2147483647 h 30"/>
              <a:gd name="T30" fmla="*/ 2147483647 w 43"/>
              <a:gd name="T31" fmla="*/ 2147483647 h 30"/>
              <a:gd name="T32" fmla="*/ 2147483647 w 43"/>
              <a:gd name="T33" fmla="*/ 2147483647 h 30"/>
              <a:gd name="T34" fmla="*/ 2147483647 w 43"/>
              <a:gd name="T35" fmla="*/ 2147483647 h 30"/>
              <a:gd name="T36" fmla="*/ 2147483647 w 43"/>
              <a:gd name="T37" fmla="*/ 2147483647 h 30"/>
              <a:gd name="T38" fmla="*/ 2147483647 w 43"/>
              <a:gd name="T39" fmla="*/ 2147483647 h 30"/>
              <a:gd name="T40" fmla="*/ 2147483647 w 43"/>
              <a:gd name="T41" fmla="*/ 2147483647 h 30"/>
              <a:gd name="T42" fmla="*/ 2147483647 w 43"/>
              <a:gd name="T43" fmla="*/ 2147483647 h 30"/>
              <a:gd name="T44" fmla="*/ 2147483647 w 43"/>
              <a:gd name="T45" fmla="*/ 2147483647 h 30"/>
              <a:gd name="T46" fmla="*/ 2147483647 w 43"/>
              <a:gd name="T47" fmla="*/ 2147483647 h 30"/>
              <a:gd name="T48" fmla="*/ 2147483647 w 43"/>
              <a:gd name="T49" fmla="*/ 0 h 30"/>
              <a:gd name="T50" fmla="*/ 2147483647 w 43"/>
              <a:gd name="T51" fmla="*/ 2147483647 h 30"/>
              <a:gd name="T52" fmla="*/ 2147483647 w 43"/>
              <a:gd name="T53" fmla="*/ 2147483647 h 30"/>
              <a:gd name="T54" fmla="*/ 2147483647 w 43"/>
              <a:gd name="T55" fmla="*/ 2147483647 h 30"/>
              <a:gd name="T56" fmla="*/ 2147483647 w 43"/>
              <a:gd name="T57" fmla="*/ 2147483647 h 30"/>
              <a:gd name="T58" fmla="*/ 2147483647 w 43"/>
              <a:gd name="T59" fmla="*/ 2147483647 h 30"/>
              <a:gd name="T60" fmla="*/ 0 w 43"/>
              <a:gd name="T61" fmla="*/ 2147483647 h 30"/>
              <a:gd name="T62" fmla="*/ 0 w 43"/>
              <a:gd name="T63" fmla="*/ 2147483647 h 30"/>
              <a:gd name="T64" fmla="*/ 2147483647 w 43"/>
              <a:gd name="T65" fmla="*/ 2147483647 h 30"/>
              <a:gd name="T66" fmla="*/ 2147483647 w 43"/>
              <a:gd name="T67" fmla="*/ 2147483647 h 30"/>
              <a:gd name="T68" fmla="*/ 2147483647 w 43"/>
              <a:gd name="T69" fmla="*/ 2147483647 h 30"/>
              <a:gd name="T70" fmla="*/ 2147483647 w 43"/>
              <a:gd name="T71" fmla="*/ 2147483647 h 30"/>
              <a:gd name="T72" fmla="*/ 2147483647 w 43"/>
              <a:gd name="T73" fmla="*/ 2147483647 h 30"/>
              <a:gd name="T74" fmla="*/ 2147483647 w 43"/>
              <a:gd name="T75" fmla="*/ 2147483647 h 30"/>
              <a:gd name="T76" fmla="*/ 2147483647 w 43"/>
              <a:gd name="T77" fmla="*/ 2147483647 h 30"/>
              <a:gd name="T78" fmla="*/ 2147483647 w 43"/>
              <a:gd name="T79" fmla="*/ 2147483647 h 30"/>
              <a:gd name="T80" fmla="*/ 2147483647 w 43"/>
              <a:gd name="T81" fmla="*/ 2147483647 h 30"/>
              <a:gd name="T82" fmla="*/ 2147483647 w 43"/>
              <a:gd name="T83" fmla="*/ 2147483647 h 30"/>
              <a:gd name="T84" fmla="*/ 2147483647 w 43"/>
              <a:gd name="T85" fmla="*/ 2147483647 h 30"/>
              <a:gd name="T86" fmla="*/ 2147483647 w 43"/>
              <a:gd name="T87" fmla="*/ 2147483647 h 30"/>
              <a:gd name="T88" fmla="*/ 2147483647 w 43"/>
              <a:gd name="T89" fmla="*/ 2147483647 h 30"/>
              <a:gd name="T90" fmla="*/ 2147483647 w 43"/>
              <a:gd name="T91" fmla="*/ 2147483647 h 30"/>
              <a:gd name="T92" fmla="*/ 2147483647 w 43"/>
              <a:gd name="T93" fmla="*/ 2147483647 h 30"/>
              <a:gd name="T94" fmla="*/ 2147483647 w 43"/>
              <a:gd name="T95" fmla="*/ 2147483647 h 30"/>
              <a:gd name="T96" fmla="*/ 2147483647 w 43"/>
              <a:gd name="T97" fmla="*/ 2147483647 h 3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3"/>
              <a:gd name="T148" fmla="*/ 0 h 30"/>
              <a:gd name="T149" fmla="*/ 43 w 43"/>
              <a:gd name="T150" fmla="*/ 30 h 3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3" h="30">
                <a:moveTo>
                  <a:pt x="14" y="25"/>
                </a:moveTo>
                <a:lnTo>
                  <a:pt x="17" y="27"/>
                </a:lnTo>
                <a:lnTo>
                  <a:pt x="20" y="28"/>
                </a:lnTo>
                <a:lnTo>
                  <a:pt x="23" y="30"/>
                </a:lnTo>
                <a:lnTo>
                  <a:pt x="28" y="30"/>
                </a:lnTo>
                <a:lnTo>
                  <a:pt x="31" y="30"/>
                </a:lnTo>
                <a:lnTo>
                  <a:pt x="34" y="28"/>
                </a:lnTo>
                <a:lnTo>
                  <a:pt x="37" y="27"/>
                </a:lnTo>
                <a:lnTo>
                  <a:pt x="40" y="25"/>
                </a:lnTo>
                <a:lnTo>
                  <a:pt x="41" y="24"/>
                </a:lnTo>
                <a:lnTo>
                  <a:pt x="41" y="22"/>
                </a:lnTo>
                <a:lnTo>
                  <a:pt x="43" y="21"/>
                </a:lnTo>
                <a:lnTo>
                  <a:pt x="43" y="20"/>
                </a:lnTo>
                <a:lnTo>
                  <a:pt x="43" y="18"/>
                </a:lnTo>
                <a:lnTo>
                  <a:pt x="43" y="17"/>
                </a:lnTo>
                <a:lnTo>
                  <a:pt x="43" y="15"/>
                </a:lnTo>
                <a:lnTo>
                  <a:pt x="41" y="15"/>
                </a:lnTo>
                <a:lnTo>
                  <a:pt x="37" y="14"/>
                </a:lnTo>
                <a:lnTo>
                  <a:pt x="32" y="12"/>
                </a:lnTo>
                <a:lnTo>
                  <a:pt x="28" y="9"/>
                </a:lnTo>
                <a:lnTo>
                  <a:pt x="23" y="6"/>
                </a:lnTo>
                <a:lnTo>
                  <a:pt x="17" y="5"/>
                </a:lnTo>
                <a:lnTo>
                  <a:pt x="13" y="3"/>
                </a:lnTo>
                <a:lnTo>
                  <a:pt x="9" y="2"/>
                </a:lnTo>
                <a:lnTo>
                  <a:pt x="3" y="0"/>
                </a:lnTo>
                <a:lnTo>
                  <a:pt x="3" y="2"/>
                </a:lnTo>
                <a:lnTo>
                  <a:pt x="1" y="2"/>
                </a:lnTo>
                <a:lnTo>
                  <a:pt x="1" y="3"/>
                </a:lnTo>
                <a:lnTo>
                  <a:pt x="0" y="3"/>
                </a:lnTo>
                <a:lnTo>
                  <a:pt x="0" y="5"/>
                </a:lnTo>
                <a:lnTo>
                  <a:pt x="1" y="5"/>
                </a:lnTo>
                <a:lnTo>
                  <a:pt x="3" y="8"/>
                </a:lnTo>
                <a:lnTo>
                  <a:pt x="4" y="11"/>
                </a:lnTo>
                <a:lnTo>
                  <a:pt x="6" y="12"/>
                </a:lnTo>
                <a:lnTo>
                  <a:pt x="9" y="15"/>
                </a:lnTo>
                <a:lnTo>
                  <a:pt x="10" y="17"/>
                </a:lnTo>
                <a:lnTo>
                  <a:pt x="13" y="20"/>
                </a:lnTo>
                <a:lnTo>
                  <a:pt x="14" y="21"/>
                </a:lnTo>
                <a:lnTo>
                  <a:pt x="14" y="24"/>
                </a:lnTo>
                <a:lnTo>
                  <a:pt x="16" y="25"/>
                </a:lnTo>
                <a:lnTo>
                  <a:pt x="16" y="27"/>
                </a:lnTo>
                <a:lnTo>
                  <a:pt x="16" y="25"/>
                </a:lnTo>
                <a:lnTo>
                  <a:pt x="14" y="2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02" name="Freeform 153"/>
          <p:cNvSpPr>
            <a:spLocks/>
          </p:cNvSpPr>
          <p:nvPr/>
        </p:nvSpPr>
        <p:spPr bwMode="auto">
          <a:xfrm>
            <a:off x="6310313" y="4576763"/>
            <a:ext cx="60325" cy="47625"/>
          </a:xfrm>
          <a:custGeom>
            <a:avLst/>
            <a:gdLst>
              <a:gd name="T0" fmla="*/ 2147483647 w 43"/>
              <a:gd name="T1" fmla="*/ 2147483647 h 30"/>
              <a:gd name="T2" fmla="*/ 2147483647 w 43"/>
              <a:gd name="T3" fmla="*/ 2147483647 h 30"/>
              <a:gd name="T4" fmla="*/ 2147483647 w 43"/>
              <a:gd name="T5" fmla="*/ 2147483647 h 30"/>
              <a:gd name="T6" fmla="*/ 2147483647 w 43"/>
              <a:gd name="T7" fmla="*/ 2147483647 h 30"/>
              <a:gd name="T8" fmla="*/ 2147483647 w 43"/>
              <a:gd name="T9" fmla="*/ 2147483647 h 30"/>
              <a:gd name="T10" fmla="*/ 2147483647 w 43"/>
              <a:gd name="T11" fmla="*/ 2147483647 h 30"/>
              <a:gd name="T12" fmla="*/ 2147483647 w 43"/>
              <a:gd name="T13" fmla="*/ 2147483647 h 30"/>
              <a:gd name="T14" fmla="*/ 2147483647 w 43"/>
              <a:gd name="T15" fmla="*/ 2147483647 h 30"/>
              <a:gd name="T16" fmla="*/ 2147483647 w 43"/>
              <a:gd name="T17" fmla="*/ 2147483647 h 30"/>
              <a:gd name="T18" fmla="*/ 2147483647 w 43"/>
              <a:gd name="T19" fmla="*/ 2147483647 h 30"/>
              <a:gd name="T20" fmla="*/ 2147483647 w 43"/>
              <a:gd name="T21" fmla="*/ 2147483647 h 30"/>
              <a:gd name="T22" fmla="*/ 2147483647 w 43"/>
              <a:gd name="T23" fmla="*/ 2147483647 h 30"/>
              <a:gd name="T24" fmla="*/ 2147483647 w 43"/>
              <a:gd name="T25" fmla="*/ 2147483647 h 30"/>
              <a:gd name="T26" fmla="*/ 2147483647 w 43"/>
              <a:gd name="T27" fmla="*/ 2147483647 h 30"/>
              <a:gd name="T28" fmla="*/ 2147483647 w 43"/>
              <a:gd name="T29" fmla="*/ 2147483647 h 30"/>
              <a:gd name="T30" fmla="*/ 2147483647 w 43"/>
              <a:gd name="T31" fmla="*/ 2147483647 h 30"/>
              <a:gd name="T32" fmla="*/ 2147483647 w 43"/>
              <a:gd name="T33" fmla="*/ 2147483647 h 30"/>
              <a:gd name="T34" fmla="*/ 2147483647 w 43"/>
              <a:gd name="T35" fmla="*/ 2147483647 h 30"/>
              <a:gd name="T36" fmla="*/ 2147483647 w 43"/>
              <a:gd name="T37" fmla="*/ 2147483647 h 30"/>
              <a:gd name="T38" fmla="*/ 2147483647 w 43"/>
              <a:gd name="T39" fmla="*/ 2147483647 h 30"/>
              <a:gd name="T40" fmla="*/ 2147483647 w 43"/>
              <a:gd name="T41" fmla="*/ 2147483647 h 30"/>
              <a:gd name="T42" fmla="*/ 2147483647 w 43"/>
              <a:gd name="T43" fmla="*/ 2147483647 h 30"/>
              <a:gd name="T44" fmla="*/ 2147483647 w 43"/>
              <a:gd name="T45" fmla="*/ 2147483647 h 30"/>
              <a:gd name="T46" fmla="*/ 2147483647 w 43"/>
              <a:gd name="T47" fmla="*/ 2147483647 h 30"/>
              <a:gd name="T48" fmla="*/ 2147483647 w 43"/>
              <a:gd name="T49" fmla="*/ 0 h 30"/>
              <a:gd name="T50" fmla="*/ 2147483647 w 43"/>
              <a:gd name="T51" fmla="*/ 2147483647 h 30"/>
              <a:gd name="T52" fmla="*/ 2147483647 w 43"/>
              <a:gd name="T53" fmla="*/ 2147483647 h 30"/>
              <a:gd name="T54" fmla="*/ 2147483647 w 43"/>
              <a:gd name="T55" fmla="*/ 2147483647 h 30"/>
              <a:gd name="T56" fmla="*/ 2147483647 w 43"/>
              <a:gd name="T57" fmla="*/ 2147483647 h 30"/>
              <a:gd name="T58" fmla="*/ 2147483647 w 43"/>
              <a:gd name="T59" fmla="*/ 2147483647 h 30"/>
              <a:gd name="T60" fmla="*/ 0 w 43"/>
              <a:gd name="T61" fmla="*/ 2147483647 h 30"/>
              <a:gd name="T62" fmla="*/ 0 w 43"/>
              <a:gd name="T63" fmla="*/ 2147483647 h 30"/>
              <a:gd name="T64" fmla="*/ 2147483647 w 43"/>
              <a:gd name="T65" fmla="*/ 2147483647 h 30"/>
              <a:gd name="T66" fmla="*/ 2147483647 w 43"/>
              <a:gd name="T67" fmla="*/ 2147483647 h 30"/>
              <a:gd name="T68" fmla="*/ 2147483647 w 43"/>
              <a:gd name="T69" fmla="*/ 2147483647 h 30"/>
              <a:gd name="T70" fmla="*/ 2147483647 w 43"/>
              <a:gd name="T71" fmla="*/ 2147483647 h 30"/>
              <a:gd name="T72" fmla="*/ 2147483647 w 43"/>
              <a:gd name="T73" fmla="*/ 2147483647 h 30"/>
              <a:gd name="T74" fmla="*/ 2147483647 w 43"/>
              <a:gd name="T75" fmla="*/ 2147483647 h 30"/>
              <a:gd name="T76" fmla="*/ 2147483647 w 43"/>
              <a:gd name="T77" fmla="*/ 2147483647 h 30"/>
              <a:gd name="T78" fmla="*/ 2147483647 w 43"/>
              <a:gd name="T79" fmla="*/ 2147483647 h 30"/>
              <a:gd name="T80" fmla="*/ 2147483647 w 43"/>
              <a:gd name="T81" fmla="*/ 2147483647 h 30"/>
              <a:gd name="T82" fmla="*/ 2147483647 w 43"/>
              <a:gd name="T83" fmla="*/ 2147483647 h 30"/>
              <a:gd name="T84" fmla="*/ 2147483647 w 43"/>
              <a:gd name="T85" fmla="*/ 2147483647 h 30"/>
              <a:gd name="T86" fmla="*/ 2147483647 w 43"/>
              <a:gd name="T87" fmla="*/ 2147483647 h 30"/>
              <a:gd name="T88" fmla="*/ 2147483647 w 43"/>
              <a:gd name="T89" fmla="*/ 2147483647 h 30"/>
              <a:gd name="T90" fmla="*/ 2147483647 w 43"/>
              <a:gd name="T91" fmla="*/ 2147483647 h 30"/>
              <a:gd name="T92" fmla="*/ 2147483647 w 43"/>
              <a:gd name="T93" fmla="*/ 2147483647 h 30"/>
              <a:gd name="T94" fmla="*/ 2147483647 w 43"/>
              <a:gd name="T95" fmla="*/ 2147483647 h 30"/>
              <a:gd name="T96" fmla="*/ 2147483647 w 43"/>
              <a:gd name="T97" fmla="*/ 2147483647 h 3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3"/>
              <a:gd name="T148" fmla="*/ 0 h 30"/>
              <a:gd name="T149" fmla="*/ 43 w 43"/>
              <a:gd name="T150" fmla="*/ 30 h 3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3" h="30">
                <a:moveTo>
                  <a:pt x="14" y="25"/>
                </a:moveTo>
                <a:lnTo>
                  <a:pt x="17" y="27"/>
                </a:lnTo>
                <a:lnTo>
                  <a:pt x="20" y="28"/>
                </a:lnTo>
                <a:lnTo>
                  <a:pt x="23" y="30"/>
                </a:lnTo>
                <a:lnTo>
                  <a:pt x="28" y="30"/>
                </a:lnTo>
                <a:lnTo>
                  <a:pt x="31" y="30"/>
                </a:lnTo>
                <a:lnTo>
                  <a:pt x="34" y="28"/>
                </a:lnTo>
                <a:lnTo>
                  <a:pt x="37" y="27"/>
                </a:lnTo>
                <a:lnTo>
                  <a:pt x="40" y="25"/>
                </a:lnTo>
                <a:lnTo>
                  <a:pt x="41" y="24"/>
                </a:lnTo>
                <a:lnTo>
                  <a:pt x="41" y="22"/>
                </a:lnTo>
                <a:lnTo>
                  <a:pt x="43" y="21"/>
                </a:lnTo>
                <a:lnTo>
                  <a:pt x="43" y="20"/>
                </a:lnTo>
                <a:lnTo>
                  <a:pt x="43" y="18"/>
                </a:lnTo>
                <a:lnTo>
                  <a:pt x="43" y="17"/>
                </a:lnTo>
                <a:lnTo>
                  <a:pt x="43" y="15"/>
                </a:lnTo>
                <a:lnTo>
                  <a:pt x="41" y="15"/>
                </a:lnTo>
                <a:lnTo>
                  <a:pt x="37" y="14"/>
                </a:lnTo>
                <a:lnTo>
                  <a:pt x="32" y="12"/>
                </a:lnTo>
                <a:lnTo>
                  <a:pt x="28" y="9"/>
                </a:lnTo>
                <a:lnTo>
                  <a:pt x="23" y="6"/>
                </a:lnTo>
                <a:lnTo>
                  <a:pt x="17" y="5"/>
                </a:lnTo>
                <a:lnTo>
                  <a:pt x="13" y="3"/>
                </a:lnTo>
                <a:lnTo>
                  <a:pt x="9" y="2"/>
                </a:lnTo>
                <a:lnTo>
                  <a:pt x="3" y="0"/>
                </a:lnTo>
                <a:lnTo>
                  <a:pt x="3" y="2"/>
                </a:lnTo>
                <a:lnTo>
                  <a:pt x="1" y="2"/>
                </a:lnTo>
                <a:lnTo>
                  <a:pt x="1" y="3"/>
                </a:lnTo>
                <a:lnTo>
                  <a:pt x="0" y="3"/>
                </a:lnTo>
                <a:lnTo>
                  <a:pt x="0" y="5"/>
                </a:lnTo>
                <a:lnTo>
                  <a:pt x="1" y="5"/>
                </a:lnTo>
                <a:lnTo>
                  <a:pt x="3" y="8"/>
                </a:lnTo>
                <a:lnTo>
                  <a:pt x="4" y="11"/>
                </a:lnTo>
                <a:lnTo>
                  <a:pt x="6" y="12"/>
                </a:lnTo>
                <a:lnTo>
                  <a:pt x="9" y="15"/>
                </a:lnTo>
                <a:lnTo>
                  <a:pt x="10" y="17"/>
                </a:lnTo>
                <a:lnTo>
                  <a:pt x="13" y="20"/>
                </a:lnTo>
                <a:lnTo>
                  <a:pt x="14" y="21"/>
                </a:lnTo>
                <a:lnTo>
                  <a:pt x="14" y="24"/>
                </a:lnTo>
                <a:lnTo>
                  <a:pt x="16" y="25"/>
                </a:lnTo>
                <a:lnTo>
                  <a:pt x="16" y="27"/>
                </a:lnTo>
                <a:lnTo>
                  <a:pt x="16" y="25"/>
                </a:lnTo>
                <a:lnTo>
                  <a:pt x="14" y="25"/>
                </a:lnTo>
              </a:path>
            </a:pathLst>
          </a:custGeom>
          <a:solidFill>
            <a:srgbClr val="FFFF00"/>
          </a:solidFill>
          <a:ln w="4763">
            <a:solidFill>
              <a:srgbClr val="990000"/>
            </a:solidFill>
            <a:round/>
            <a:headEnd/>
            <a:tailEnd/>
          </a:ln>
        </p:spPr>
        <p:txBody>
          <a:bodyPr/>
          <a:lstStyle/>
          <a:p>
            <a:endParaRPr lang="en-US"/>
          </a:p>
        </p:txBody>
      </p:sp>
      <p:sp>
        <p:nvSpPr>
          <p:cNvPr id="53403" name="Freeform 154"/>
          <p:cNvSpPr>
            <a:spLocks/>
          </p:cNvSpPr>
          <p:nvPr/>
        </p:nvSpPr>
        <p:spPr bwMode="auto">
          <a:xfrm>
            <a:off x="6234113" y="4541838"/>
            <a:ext cx="60325" cy="47625"/>
          </a:xfrm>
          <a:custGeom>
            <a:avLst/>
            <a:gdLst>
              <a:gd name="T0" fmla="*/ 0 w 43"/>
              <a:gd name="T1" fmla="*/ 2147483647 h 30"/>
              <a:gd name="T2" fmla="*/ 2147483647 w 43"/>
              <a:gd name="T3" fmla="*/ 2147483647 h 30"/>
              <a:gd name="T4" fmla="*/ 2147483647 w 43"/>
              <a:gd name="T5" fmla="*/ 2147483647 h 30"/>
              <a:gd name="T6" fmla="*/ 2147483647 w 43"/>
              <a:gd name="T7" fmla="*/ 2147483647 h 30"/>
              <a:gd name="T8" fmla="*/ 2147483647 w 43"/>
              <a:gd name="T9" fmla="*/ 2147483647 h 30"/>
              <a:gd name="T10" fmla="*/ 2147483647 w 43"/>
              <a:gd name="T11" fmla="*/ 2147483647 h 30"/>
              <a:gd name="T12" fmla="*/ 2147483647 w 43"/>
              <a:gd name="T13" fmla="*/ 2147483647 h 30"/>
              <a:gd name="T14" fmla="*/ 2147483647 w 43"/>
              <a:gd name="T15" fmla="*/ 2147483647 h 30"/>
              <a:gd name="T16" fmla="*/ 2147483647 w 43"/>
              <a:gd name="T17" fmla="*/ 2147483647 h 30"/>
              <a:gd name="T18" fmla="*/ 2147483647 w 43"/>
              <a:gd name="T19" fmla="*/ 2147483647 h 30"/>
              <a:gd name="T20" fmla="*/ 2147483647 w 43"/>
              <a:gd name="T21" fmla="*/ 2147483647 h 30"/>
              <a:gd name="T22" fmla="*/ 2147483647 w 43"/>
              <a:gd name="T23" fmla="*/ 2147483647 h 30"/>
              <a:gd name="T24" fmla="*/ 2147483647 w 43"/>
              <a:gd name="T25" fmla="*/ 2147483647 h 30"/>
              <a:gd name="T26" fmla="*/ 2147483647 w 43"/>
              <a:gd name="T27" fmla="*/ 2147483647 h 30"/>
              <a:gd name="T28" fmla="*/ 2147483647 w 43"/>
              <a:gd name="T29" fmla="*/ 2147483647 h 30"/>
              <a:gd name="T30" fmla="*/ 2147483647 w 43"/>
              <a:gd name="T31" fmla="*/ 2147483647 h 30"/>
              <a:gd name="T32" fmla="*/ 2147483647 w 43"/>
              <a:gd name="T33" fmla="*/ 2147483647 h 30"/>
              <a:gd name="T34" fmla="*/ 2147483647 w 43"/>
              <a:gd name="T35" fmla="*/ 2147483647 h 30"/>
              <a:gd name="T36" fmla="*/ 2147483647 w 43"/>
              <a:gd name="T37" fmla="*/ 2147483647 h 30"/>
              <a:gd name="T38" fmla="*/ 2147483647 w 43"/>
              <a:gd name="T39" fmla="*/ 2147483647 h 30"/>
              <a:gd name="T40" fmla="*/ 2147483647 w 43"/>
              <a:gd name="T41" fmla="*/ 2147483647 h 30"/>
              <a:gd name="T42" fmla="*/ 2147483647 w 43"/>
              <a:gd name="T43" fmla="*/ 2147483647 h 30"/>
              <a:gd name="T44" fmla="*/ 2147483647 w 43"/>
              <a:gd name="T45" fmla="*/ 2147483647 h 30"/>
              <a:gd name="T46" fmla="*/ 2147483647 w 43"/>
              <a:gd name="T47" fmla="*/ 2147483647 h 30"/>
              <a:gd name="T48" fmla="*/ 2147483647 w 43"/>
              <a:gd name="T49" fmla="*/ 2147483647 h 30"/>
              <a:gd name="T50" fmla="*/ 2147483647 w 43"/>
              <a:gd name="T51" fmla="*/ 2147483647 h 30"/>
              <a:gd name="T52" fmla="*/ 2147483647 w 43"/>
              <a:gd name="T53" fmla="*/ 2147483647 h 30"/>
              <a:gd name="T54" fmla="*/ 2147483647 w 43"/>
              <a:gd name="T55" fmla="*/ 2147483647 h 30"/>
              <a:gd name="T56" fmla="*/ 2147483647 w 43"/>
              <a:gd name="T57" fmla="*/ 2147483647 h 30"/>
              <a:gd name="T58" fmla="*/ 2147483647 w 43"/>
              <a:gd name="T59" fmla="*/ 2147483647 h 30"/>
              <a:gd name="T60" fmla="*/ 2147483647 w 43"/>
              <a:gd name="T61" fmla="*/ 2147483647 h 30"/>
              <a:gd name="T62" fmla="*/ 2147483647 w 43"/>
              <a:gd name="T63" fmla="*/ 0 h 30"/>
              <a:gd name="T64" fmla="*/ 2147483647 w 43"/>
              <a:gd name="T65" fmla="*/ 2147483647 h 30"/>
              <a:gd name="T66" fmla="*/ 2147483647 w 43"/>
              <a:gd name="T67" fmla="*/ 2147483647 h 30"/>
              <a:gd name="T68" fmla="*/ 2147483647 w 43"/>
              <a:gd name="T69" fmla="*/ 2147483647 h 30"/>
              <a:gd name="T70" fmla="*/ 2147483647 w 43"/>
              <a:gd name="T71" fmla="*/ 2147483647 h 30"/>
              <a:gd name="T72" fmla="*/ 2147483647 w 43"/>
              <a:gd name="T73" fmla="*/ 2147483647 h 30"/>
              <a:gd name="T74" fmla="*/ 2147483647 w 43"/>
              <a:gd name="T75" fmla="*/ 2147483647 h 30"/>
              <a:gd name="T76" fmla="*/ 2147483647 w 43"/>
              <a:gd name="T77" fmla="*/ 2147483647 h 30"/>
              <a:gd name="T78" fmla="*/ 0 w 43"/>
              <a:gd name="T79" fmla="*/ 2147483647 h 30"/>
              <a:gd name="T80" fmla="*/ 0 w 43"/>
              <a:gd name="T81" fmla="*/ 2147483647 h 3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3"/>
              <a:gd name="T124" fmla="*/ 0 h 30"/>
              <a:gd name="T125" fmla="*/ 43 w 43"/>
              <a:gd name="T126" fmla="*/ 30 h 30"/>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3" h="30">
                <a:moveTo>
                  <a:pt x="0" y="21"/>
                </a:moveTo>
                <a:lnTo>
                  <a:pt x="2" y="21"/>
                </a:lnTo>
                <a:lnTo>
                  <a:pt x="2" y="22"/>
                </a:lnTo>
                <a:lnTo>
                  <a:pt x="3" y="24"/>
                </a:lnTo>
                <a:lnTo>
                  <a:pt x="3" y="25"/>
                </a:lnTo>
                <a:lnTo>
                  <a:pt x="5" y="25"/>
                </a:lnTo>
                <a:lnTo>
                  <a:pt x="5" y="27"/>
                </a:lnTo>
                <a:lnTo>
                  <a:pt x="6" y="27"/>
                </a:lnTo>
                <a:lnTo>
                  <a:pt x="8" y="28"/>
                </a:lnTo>
                <a:lnTo>
                  <a:pt x="11" y="28"/>
                </a:lnTo>
                <a:lnTo>
                  <a:pt x="14" y="30"/>
                </a:lnTo>
                <a:lnTo>
                  <a:pt x="17" y="28"/>
                </a:lnTo>
                <a:lnTo>
                  <a:pt x="21" y="28"/>
                </a:lnTo>
                <a:lnTo>
                  <a:pt x="24" y="27"/>
                </a:lnTo>
                <a:lnTo>
                  <a:pt x="27" y="27"/>
                </a:lnTo>
                <a:lnTo>
                  <a:pt x="31" y="25"/>
                </a:lnTo>
                <a:lnTo>
                  <a:pt x="36" y="25"/>
                </a:lnTo>
                <a:lnTo>
                  <a:pt x="37" y="25"/>
                </a:lnTo>
                <a:lnTo>
                  <a:pt x="39" y="25"/>
                </a:lnTo>
                <a:lnTo>
                  <a:pt x="40" y="24"/>
                </a:lnTo>
                <a:lnTo>
                  <a:pt x="42" y="22"/>
                </a:lnTo>
                <a:lnTo>
                  <a:pt x="42" y="21"/>
                </a:lnTo>
                <a:lnTo>
                  <a:pt x="43" y="19"/>
                </a:lnTo>
                <a:lnTo>
                  <a:pt x="43" y="18"/>
                </a:lnTo>
                <a:lnTo>
                  <a:pt x="42" y="13"/>
                </a:lnTo>
                <a:lnTo>
                  <a:pt x="39" y="10"/>
                </a:lnTo>
                <a:lnTo>
                  <a:pt x="36" y="7"/>
                </a:lnTo>
                <a:lnTo>
                  <a:pt x="33" y="5"/>
                </a:lnTo>
                <a:lnTo>
                  <a:pt x="30" y="2"/>
                </a:lnTo>
                <a:lnTo>
                  <a:pt x="26" y="2"/>
                </a:lnTo>
                <a:lnTo>
                  <a:pt x="21" y="0"/>
                </a:lnTo>
                <a:lnTo>
                  <a:pt x="18" y="2"/>
                </a:lnTo>
                <a:lnTo>
                  <a:pt x="15" y="3"/>
                </a:lnTo>
                <a:lnTo>
                  <a:pt x="11" y="5"/>
                </a:lnTo>
                <a:lnTo>
                  <a:pt x="8" y="6"/>
                </a:lnTo>
                <a:lnTo>
                  <a:pt x="5" y="9"/>
                </a:lnTo>
                <a:lnTo>
                  <a:pt x="3" y="10"/>
                </a:lnTo>
                <a:lnTo>
                  <a:pt x="2" y="13"/>
                </a:lnTo>
                <a:lnTo>
                  <a:pt x="0" y="16"/>
                </a:lnTo>
                <a:lnTo>
                  <a:pt x="0" y="21"/>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04" name="Freeform 155"/>
          <p:cNvSpPr>
            <a:spLocks/>
          </p:cNvSpPr>
          <p:nvPr/>
        </p:nvSpPr>
        <p:spPr bwMode="auto">
          <a:xfrm>
            <a:off x="6234113" y="4541838"/>
            <a:ext cx="60325" cy="47625"/>
          </a:xfrm>
          <a:custGeom>
            <a:avLst/>
            <a:gdLst>
              <a:gd name="T0" fmla="*/ 0 w 43"/>
              <a:gd name="T1" fmla="*/ 2147483647 h 30"/>
              <a:gd name="T2" fmla="*/ 2147483647 w 43"/>
              <a:gd name="T3" fmla="*/ 2147483647 h 30"/>
              <a:gd name="T4" fmla="*/ 2147483647 w 43"/>
              <a:gd name="T5" fmla="*/ 2147483647 h 30"/>
              <a:gd name="T6" fmla="*/ 2147483647 w 43"/>
              <a:gd name="T7" fmla="*/ 2147483647 h 30"/>
              <a:gd name="T8" fmla="*/ 2147483647 w 43"/>
              <a:gd name="T9" fmla="*/ 2147483647 h 30"/>
              <a:gd name="T10" fmla="*/ 2147483647 w 43"/>
              <a:gd name="T11" fmla="*/ 2147483647 h 30"/>
              <a:gd name="T12" fmla="*/ 2147483647 w 43"/>
              <a:gd name="T13" fmla="*/ 2147483647 h 30"/>
              <a:gd name="T14" fmla="*/ 2147483647 w 43"/>
              <a:gd name="T15" fmla="*/ 2147483647 h 30"/>
              <a:gd name="T16" fmla="*/ 2147483647 w 43"/>
              <a:gd name="T17" fmla="*/ 2147483647 h 30"/>
              <a:gd name="T18" fmla="*/ 2147483647 w 43"/>
              <a:gd name="T19" fmla="*/ 2147483647 h 30"/>
              <a:gd name="T20" fmla="*/ 2147483647 w 43"/>
              <a:gd name="T21" fmla="*/ 2147483647 h 30"/>
              <a:gd name="T22" fmla="*/ 2147483647 w 43"/>
              <a:gd name="T23" fmla="*/ 2147483647 h 30"/>
              <a:gd name="T24" fmla="*/ 2147483647 w 43"/>
              <a:gd name="T25" fmla="*/ 2147483647 h 30"/>
              <a:gd name="T26" fmla="*/ 2147483647 w 43"/>
              <a:gd name="T27" fmla="*/ 2147483647 h 30"/>
              <a:gd name="T28" fmla="*/ 2147483647 w 43"/>
              <a:gd name="T29" fmla="*/ 2147483647 h 30"/>
              <a:gd name="T30" fmla="*/ 2147483647 w 43"/>
              <a:gd name="T31" fmla="*/ 2147483647 h 30"/>
              <a:gd name="T32" fmla="*/ 2147483647 w 43"/>
              <a:gd name="T33" fmla="*/ 2147483647 h 30"/>
              <a:gd name="T34" fmla="*/ 2147483647 w 43"/>
              <a:gd name="T35" fmla="*/ 2147483647 h 30"/>
              <a:gd name="T36" fmla="*/ 2147483647 w 43"/>
              <a:gd name="T37" fmla="*/ 2147483647 h 30"/>
              <a:gd name="T38" fmla="*/ 2147483647 w 43"/>
              <a:gd name="T39" fmla="*/ 2147483647 h 30"/>
              <a:gd name="T40" fmla="*/ 2147483647 w 43"/>
              <a:gd name="T41" fmla="*/ 2147483647 h 30"/>
              <a:gd name="T42" fmla="*/ 2147483647 w 43"/>
              <a:gd name="T43" fmla="*/ 2147483647 h 30"/>
              <a:gd name="T44" fmla="*/ 2147483647 w 43"/>
              <a:gd name="T45" fmla="*/ 2147483647 h 30"/>
              <a:gd name="T46" fmla="*/ 2147483647 w 43"/>
              <a:gd name="T47" fmla="*/ 2147483647 h 30"/>
              <a:gd name="T48" fmla="*/ 2147483647 w 43"/>
              <a:gd name="T49" fmla="*/ 2147483647 h 30"/>
              <a:gd name="T50" fmla="*/ 2147483647 w 43"/>
              <a:gd name="T51" fmla="*/ 2147483647 h 30"/>
              <a:gd name="T52" fmla="*/ 2147483647 w 43"/>
              <a:gd name="T53" fmla="*/ 2147483647 h 30"/>
              <a:gd name="T54" fmla="*/ 2147483647 w 43"/>
              <a:gd name="T55" fmla="*/ 2147483647 h 30"/>
              <a:gd name="T56" fmla="*/ 2147483647 w 43"/>
              <a:gd name="T57" fmla="*/ 2147483647 h 30"/>
              <a:gd name="T58" fmla="*/ 2147483647 w 43"/>
              <a:gd name="T59" fmla="*/ 2147483647 h 30"/>
              <a:gd name="T60" fmla="*/ 2147483647 w 43"/>
              <a:gd name="T61" fmla="*/ 2147483647 h 30"/>
              <a:gd name="T62" fmla="*/ 2147483647 w 43"/>
              <a:gd name="T63" fmla="*/ 0 h 30"/>
              <a:gd name="T64" fmla="*/ 2147483647 w 43"/>
              <a:gd name="T65" fmla="*/ 2147483647 h 30"/>
              <a:gd name="T66" fmla="*/ 2147483647 w 43"/>
              <a:gd name="T67" fmla="*/ 2147483647 h 30"/>
              <a:gd name="T68" fmla="*/ 2147483647 w 43"/>
              <a:gd name="T69" fmla="*/ 2147483647 h 30"/>
              <a:gd name="T70" fmla="*/ 2147483647 w 43"/>
              <a:gd name="T71" fmla="*/ 2147483647 h 30"/>
              <a:gd name="T72" fmla="*/ 2147483647 w 43"/>
              <a:gd name="T73" fmla="*/ 2147483647 h 30"/>
              <a:gd name="T74" fmla="*/ 2147483647 w 43"/>
              <a:gd name="T75" fmla="*/ 2147483647 h 30"/>
              <a:gd name="T76" fmla="*/ 2147483647 w 43"/>
              <a:gd name="T77" fmla="*/ 2147483647 h 30"/>
              <a:gd name="T78" fmla="*/ 0 w 43"/>
              <a:gd name="T79" fmla="*/ 2147483647 h 30"/>
              <a:gd name="T80" fmla="*/ 0 w 43"/>
              <a:gd name="T81" fmla="*/ 2147483647 h 3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3"/>
              <a:gd name="T124" fmla="*/ 0 h 30"/>
              <a:gd name="T125" fmla="*/ 43 w 43"/>
              <a:gd name="T126" fmla="*/ 30 h 30"/>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3" h="30">
                <a:moveTo>
                  <a:pt x="0" y="21"/>
                </a:moveTo>
                <a:lnTo>
                  <a:pt x="2" y="21"/>
                </a:lnTo>
                <a:lnTo>
                  <a:pt x="2" y="22"/>
                </a:lnTo>
                <a:lnTo>
                  <a:pt x="3" y="24"/>
                </a:lnTo>
                <a:lnTo>
                  <a:pt x="3" y="25"/>
                </a:lnTo>
                <a:lnTo>
                  <a:pt x="5" y="25"/>
                </a:lnTo>
                <a:lnTo>
                  <a:pt x="5" y="27"/>
                </a:lnTo>
                <a:lnTo>
                  <a:pt x="6" y="27"/>
                </a:lnTo>
                <a:lnTo>
                  <a:pt x="8" y="28"/>
                </a:lnTo>
                <a:lnTo>
                  <a:pt x="11" y="28"/>
                </a:lnTo>
                <a:lnTo>
                  <a:pt x="14" y="30"/>
                </a:lnTo>
                <a:lnTo>
                  <a:pt x="17" y="28"/>
                </a:lnTo>
                <a:lnTo>
                  <a:pt x="21" y="28"/>
                </a:lnTo>
                <a:lnTo>
                  <a:pt x="24" y="27"/>
                </a:lnTo>
                <a:lnTo>
                  <a:pt x="27" y="27"/>
                </a:lnTo>
                <a:lnTo>
                  <a:pt x="31" y="25"/>
                </a:lnTo>
                <a:lnTo>
                  <a:pt x="36" y="25"/>
                </a:lnTo>
                <a:lnTo>
                  <a:pt x="37" y="25"/>
                </a:lnTo>
                <a:lnTo>
                  <a:pt x="39" y="25"/>
                </a:lnTo>
                <a:lnTo>
                  <a:pt x="40" y="24"/>
                </a:lnTo>
                <a:lnTo>
                  <a:pt x="42" y="22"/>
                </a:lnTo>
                <a:lnTo>
                  <a:pt x="42" y="21"/>
                </a:lnTo>
                <a:lnTo>
                  <a:pt x="43" y="19"/>
                </a:lnTo>
                <a:lnTo>
                  <a:pt x="43" y="18"/>
                </a:lnTo>
                <a:lnTo>
                  <a:pt x="42" y="13"/>
                </a:lnTo>
                <a:lnTo>
                  <a:pt x="39" y="10"/>
                </a:lnTo>
                <a:lnTo>
                  <a:pt x="36" y="7"/>
                </a:lnTo>
                <a:lnTo>
                  <a:pt x="33" y="5"/>
                </a:lnTo>
                <a:lnTo>
                  <a:pt x="30" y="2"/>
                </a:lnTo>
                <a:lnTo>
                  <a:pt x="26" y="2"/>
                </a:lnTo>
                <a:lnTo>
                  <a:pt x="21" y="0"/>
                </a:lnTo>
                <a:lnTo>
                  <a:pt x="18" y="2"/>
                </a:lnTo>
                <a:lnTo>
                  <a:pt x="15" y="3"/>
                </a:lnTo>
                <a:lnTo>
                  <a:pt x="11" y="5"/>
                </a:lnTo>
                <a:lnTo>
                  <a:pt x="8" y="6"/>
                </a:lnTo>
                <a:lnTo>
                  <a:pt x="5" y="9"/>
                </a:lnTo>
                <a:lnTo>
                  <a:pt x="3" y="10"/>
                </a:lnTo>
                <a:lnTo>
                  <a:pt x="2" y="13"/>
                </a:lnTo>
                <a:lnTo>
                  <a:pt x="0" y="16"/>
                </a:lnTo>
                <a:lnTo>
                  <a:pt x="0" y="21"/>
                </a:lnTo>
              </a:path>
            </a:pathLst>
          </a:custGeom>
          <a:solidFill>
            <a:srgbClr val="FFFF00"/>
          </a:solidFill>
          <a:ln w="4763">
            <a:solidFill>
              <a:srgbClr val="990000"/>
            </a:solidFill>
            <a:round/>
            <a:headEnd/>
            <a:tailEnd/>
          </a:ln>
        </p:spPr>
        <p:txBody>
          <a:bodyPr/>
          <a:lstStyle/>
          <a:p>
            <a:endParaRPr lang="en-US"/>
          </a:p>
        </p:txBody>
      </p:sp>
      <p:sp>
        <p:nvSpPr>
          <p:cNvPr id="53405" name="Freeform 156"/>
          <p:cNvSpPr>
            <a:spLocks/>
          </p:cNvSpPr>
          <p:nvPr/>
        </p:nvSpPr>
        <p:spPr bwMode="auto">
          <a:xfrm>
            <a:off x="6157913" y="4516438"/>
            <a:ext cx="76200" cy="53975"/>
          </a:xfrm>
          <a:custGeom>
            <a:avLst/>
            <a:gdLst>
              <a:gd name="T0" fmla="*/ 2147483647 w 54"/>
              <a:gd name="T1" fmla="*/ 2147483647 h 34"/>
              <a:gd name="T2" fmla="*/ 2147483647 w 54"/>
              <a:gd name="T3" fmla="*/ 2147483647 h 34"/>
              <a:gd name="T4" fmla="*/ 2147483647 w 54"/>
              <a:gd name="T5" fmla="*/ 2147483647 h 34"/>
              <a:gd name="T6" fmla="*/ 2147483647 w 54"/>
              <a:gd name="T7" fmla="*/ 2147483647 h 34"/>
              <a:gd name="T8" fmla="*/ 2147483647 w 54"/>
              <a:gd name="T9" fmla="*/ 2147483647 h 34"/>
              <a:gd name="T10" fmla="*/ 2147483647 w 54"/>
              <a:gd name="T11" fmla="*/ 2147483647 h 34"/>
              <a:gd name="T12" fmla="*/ 2147483647 w 54"/>
              <a:gd name="T13" fmla="*/ 2147483647 h 34"/>
              <a:gd name="T14" fmla="*/ 2147483647 w 54"/>
              <a:gd name="T15" fmla="*/ 2147483647 h 34"/>
              <a:gd name="T16" fmla="*/ 2147483647 w 54"/>
              <a:gd name="T17" fmla="*/ 2147483647 h 34"/>
              <a:gd name="T18" fmla="*/ 2147483647 w 54"/>
              <a:gd name="T19" fmla="*/ 2147483647 h 34"/>
              <a:gd name="T20" fmla="*/ 2147483647 w 54"/>
              <a:gd name="T21" fmla="*/ 2147483647 h 34"/>
              <a:gd name="T22" fmla="*/ 2147483647 w 54"/>
              <a:gd name="T23" fmla="*/ 2147483647 h 34"/>
              <a:gd name="T24" fmla="*/ 2147483647 w 54"/>
              <a:gd name="T25" fmla="*/ 2147483647 h 34"/>
              <a:gd name="T26" fmla="*/ 2147483647 w 54"/>
              <a:gd name="T27" fmla="*/ 2147483647 h 34"/>
              <a:gd name="T28" fmla="*/ 2147483647 w 54"/>
              <a:gd name="T29" fmla="*/ 2147483647 h 34"/>
              <a:gd name="T30" fmla="*/ 2147483647 w 54"/>
              <a:gd name="T31" fmla="*/ 2147483647 h 34"/>
              <a:gd name="T32" fmla="*/ 2147483647 w 54"/>
              <a:gd name="T33" fmla="*/ 2147483647 h 34"/>
              <a:gd name="T34" fmla="*/ 2147483647 w 54"/>
              <a:gd name="T35" fmla="*/ 2147483647 h 34"/>
              <a:gd name="T36" fmla="*/ 2147483647 w 54"/>
              <a:gd name="T37" fmla="*/ 2147483647 h 34"/>
              <a:gd name="T38" fmla="*/ 2147483647 w 54"/>
              <a:gd name="T39" fmla="*/ 2147483647 h 34"/>
              <a:gd name="T40" fmla="*/ 2147483647 w 54"/>
              <a:gd name="T41" fmla="*/ 2147483647 h 34"/>
              <a:gd name="T42" fmla="*/ 2147483647 w 54"/>
              <a:gd name="T43" fmla="*/ 2147483647 h 34"/>
              <a:gd name="T44" fmla="*/ 2147483647 w 54"/>
              <a:gd name="T45" fmla="*/ 2147483647 h 34"/>
              <a:gd name="T46" fmla="*/ 2147483647 w 54"/>
              <a:gd name="T47" fmla="*/ 2147483647 h 34"/>
              <a:gd name="T48" fmla="*/ 2147483647 w 54"/>
              <a:gd name="T49" fmla="*/ 0 h 34"/>
              <a:gd name="T50" fmla="*/ 2147483647 w 54"/>
              <a:gd name="T51" fmla="*/ 2147483647 h 34"/>
              <a:gd name="T52" fmla="*/ 2147483647 w 54"/>
              <a:gd name="T53" fmla="*/ 2147483647 h 34"/>
              <a:gd name="T54" fmla="*/ 2147483647 w 54"/>
              <a:gd name="T55" fmla="*/ 2147483647 h 34"/>
              <a:gd name="T56" fmla="*/ 2147483647 w 54"/>
              <a:gd name="T57" fmla="*/ 2147483647 h 34"/>
              <a:gd name="T58" fmla="*/ 0 w 54"/>
              <a:gd name="T59" fmla="*/ 2147483647 h 34"/>
              <a:gd name="T60" fmla="*/ 0 w 54"/>
              <a:gd name="T61" fmla="*/ 2147483647 h 34"/>
              <a:gd name="T62" fmla="*/ 0 w 54"/>
              <a:gd name="T63" fmla="*/ 2147483647 h 34"/>
              <a:gd name="T64" fmla="*/ 0 w 54"/>
              <a:gd name="T65" fmla="*/ 2147483647 h 34"/>
              <a:gd name="T66" fmla="*/ 2147483647 w 54"/>
              <a:gd name="T67" fmla="*/ 2147483647 h 34"/>
              <a:gd name="T68" fmla="*/ 2147483647 w 54"/>
              <a:gd name="T69" fmla="*/ 2147483647 h 34"/>
              <a:gd name="T70" fmla="*/ 2147483647 w 54"/>
              <a:gd name="T71" fmla="*/ 2147483647 h 34"/>
              <a:gd name="T72" fmla="*/ 2147483647 w 54"/>
              <a:gd name="T73" fmla="*/ 2147483647 h 34"/>
              <a:gd name="T74" fmla="*/ 2147483647 w 54"/>
              <a:gd name="T75" fmla="*/ 2147483647 h 34"/>
              <a:gd name="T76" fmla="*/ 2147483647 w 54"/>
              <a:gd name="T77" fmla="*/ 2147483647 h 34"/>
              <a:gd name="T78" fmla="*/ 2147483647 w 54"/>
              <a:gd name="T79" fmla="*/ 2147483647 h 34"/>
              <a:gd name="T80" fmla="*/ 2147483647 w 54"/>
              <a:gd name="T81" fmla="*/ 2147483647 h 3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4"/>
              <a:gd name="T124" fmla="*/ 0 h 34"/>
              <a:gd name="T125" fmla="*/ 54 w 54"/>
              <a:gd name="T126" fmla="*/ 34 h 34"/>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4" h="34">
                <a:moveTo>
                  <a:pt x="14" y="34"/>
                </a:moveTo>
                <a:lnTo>
                  <a:pt x="19" y="32"/>
                </a:lnTo>
                <a:lnTo>
                  <a:pt x="22" y="32"/>
                </a:lnTo>
                <a:lnTo>
                  <a:pt x="26" y="31"/>
                </a:lnTo>
                <a:lnTo>
                  <a:pt x="31" y="31"/>
                </a:lnTo>
                <a:lnTo>
                  <a:pt x="34" y="31"/>
                </a:lnTo>
                <a:lnTo>
                  <a:pt x="38" y="31"/>
                </a:lnTo>
                <a:lnTo>
                  <a:pt x="43" y="31"/>
                </a:lnTo>
                <a:lnTo>
                  <a:pt x="46" y="29"/>
                </a:lnTo>
                <a:lnTo>
                  <a:pt x="49" y="29"/>
                </a:lnTo>
                <a:lnTo>
                  <a:pt x="50" y="28"/>
                </a:lnTo>
                <a:lnTo>
                  <a:pt x="51" y="26"/>
                </a:lnTo>
                <a:lnTo>
                  <a:pt x="53" y="23"/>
                </a:lnTo>
                <a:lnTo>
                  <a:pt x="53" y="22"/>
                </a:lnTo>
                <a:lnTo>
                  <a:pt x="54" y="21"/>
                </a:lnTo>
                <a:lnTo>
                  <a:pt x="54" y="18"/>
                </a:lnTo>
                <a:lnTo>
                  <a:pt x="54" y="16"/>
                </a:lnTo>
                <a:lnTo>
                  <a:pt x="53" y="16"/>
                </a:lnTo>
                <a:lnTo>
                  <a:pt x="50" y="13"/>
                </a:lnTo>
                <a:lnTo>
                  <a:pt x="46" y="12"/>
                </a:lnTo>
                <a:lnTo>
                  <a:pt x="40" y="9"/>
                </a:lnTo>
                <a:lnTo>
                  <a:pt x="34" y="6"/>
                </a:lnTo>
                <a:lnTo>
                  <a:pt x="26" y="3"/>
                </a:lnTo>
                <a:lnTo>
                  <a:pt x="19" y="1"/>
                </a:lnTo>
                <a:lnTo>
                  <a:pt x="13" y="0"/>
                </a:lnTo>
                <a:lnTo>
                  <a:pt x="9" y="1"/>
                </a:lnTo>
                <a:lnTo>
                  <a:pt x="6" y="1"/>
                </a:lnTo>
                <a:lnTo>
                  <a:pt x="3" y="4"/>
                </a:lnTo>
                <a:lnTo>
                  <a:pt x="1" y="6"/>
                </a:lnTo>
                <a:lnTo>
                  <a:pt x="0" y="9"/>
                </a:lnTo>
                <a:lnTo>
                  <a:pt x="0" y="12"/>
                </a:lnTo>
                <a:lnTo>
                  <a:pt x="0" y="16"/>
                </a:lnTo>
                <a:lnTo>
                  <a:pt x="0" y="19"/>
                </a:lnTo>
                <a:lnTo>
                  <a:pt x="1" y="22"/>
                </a:lnTo>
                <a:lnTo>
                  <a:pt x="3" y="25"/>
                </a:lnTo>
                <a:lnTo>
                  <a:pt x="4" y="28"/>
                </a:lnTo>
                <a:lnTo>
                  <a:pt x="6" y="31"/>
                </a:lnTo>
                <a:lnTo>
                  <a:pt x="9" y="32"/>
                </a:lnTo>
                <a:lnTo>
                  <a:pt x="10" y="34"/>
                </a:lnTo>
                <a:lnTo>
                  <a:pt x="13" y="34"/>
                </a:lnTo>
                <a:lnTo>
                  <a:pt x="14" y="34"/>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06" name="Freeform 157"/>
          <p:cNvSpPr>
            <a:spLocks/>
          </p:cNvSpPr>
          <p:nvPr/>
        </p:nvSpPr>
        <p:spPr bwMode="auto">
          <a:xfrm>
            <a:off x="6157913" y="4516438"/>
            <a:ext cx="76200" cy="53975"/>
          </a:xfrm>
          <a:custGeom>
            <a:avLst/>
            <a:gdLst>
              <a:gd name="T0" fmla="*/ 2147483647 w 54"/>
              <a:gd name="T1" fmla="*/ 2147483647 h 34"/>
              <a:gd name="T2" fmla="*/ 2147483647 w 54"/>
              <a:gd name="T3" fmla="*/ 2147483647 h 34"/>
              <a:gd name="T4" fmla="*/ 2147483647 w 54"/>
              <a:gd name="T5" fmla="*/ 2147483647 h 34"/>
              <a:gd name="T6" fmla="*/ 2147483647 w 54"/>
              <a:gd name="T7" fmla="*/ 2147483647 h 34"/>
              <a:gd name="T8" fmla="*/ 2147483647 w 54"/>
              <a:gd name="T9" fmla="*/ 2147483647 h 34"/>
              <a:gd name="T10" fmla="*/ 2147483647 w 54"/>
              <a:gd name="T11" fmla="*/ 2147483647 h 34"/>
              <a:gd name="T12" fmla="*/ 2147483647 w 54"/>
              <a:gd name="T13" fmla="*/ 2147483647 h 34"/>
              <a:gd name="T14" fmla="*/ 2147483647 w 54"/>
              <a:gd name="T15" fmla="*/ 2147483647 h 34"/>
              <a:gd name="T16" fmla="*/ 2147483647 w 54"/>
              <a:gd name="T17" fmla="*/ 2147483647 h 34"/>
              <a:gd name="T18" fmla="*/ 2147483647 w 54"/>
              <a:gd name="T19" fmla="*/ 2147483647 h 34"/>
              <a:gd name="T20" fmla="*/ 2147483647 w 54"/>
              <a:gd name="T21" fmla="*/ 2147483647 h 34"/>
              <a:gd name="T22" fmla="*/ 2147483647 w 54"/>
              <a:gd name="T23" fmla="*/ 2147483647 h 34"/>
              <a:gd name="T24" fmla="*/ 2147483647 w 54"/>
              <a:gd name="T25" fmla="*/ 2147483647 h 34"/>
              <a:gd name="T26" fmla="*/ 2147483647 w 54"/>
              <a:gd name="T27" fmla="*/ 2147483647 h 34"/>
              <a:gd name="T28" fmla="*/ 2147483647 w 54"/>
              <a:gd name="T29" fmla="*/ 2147483647 h 34"/>
              <a:gd name="T30" fmla="*/ 2147483647 w 54"/>
              <a:gd name="T31" fmla="*/ 2147483647 h 34"/>
              <a:gd name="T32" fmla="*/ 2147483647 w 54"/>
              <a:gd name="T33" fmla="*/ 2147483647 h 34"/>
              <a:gd name="T34" fmla="*/ 2147483647 w 54"/>
              <a:gd name="T35" fmla="*/ 2147483647 h 34"/>
              <a:gd name="T36" fmla="*/ 2147483647 w 54"/>
              <a:gd name="T37" fmla="*/ 2147483647 h 34"/>
              <a:gd name="T38" fmla="*/ 2147483647 w 54"/>
              <a:gd name="T39" fmla="*/ 2147483647 h 34"/>
              <a:gd name="T40" fmla="*/ 2147483647 w 54"/>
              <a:gd name="T41" fmla="*/ 2147483647 h 34"/>
              <a:gd name="T42" fmla="*/ 2147483647 w 54"/>
              <a:gd name="T43" fmla="*/ 2147483647 h 34"/>
              <a:gd name="T44" fmla="*/ 2147483647 w 54"/>
              <a:gd name="T45" fmla="*/ 2147483647 h 34"/>
              <a:gd name="T46" fmla="*/ 2147483647 w 54"/>
              <a:gd name="T47" fmla="*/ 2147483647 h 34"/>
              <a:gd name="T48" fmla="*/ 2147483647 w 54"/>
              <a:gd name="T49" fmla="*/ 0 h 34"/>
              <a:gd name="T50" fmla="*/ 2147483647 w 54"/>
              <a:gd name="T51" fmla="*/ 2147483647 h 34"/>
              <a:gd name="T52" fmla="*/ 2147483647 w 54"/>
              <a:gd name="T53" fmla="*/ 2147483647 h 34"/>
              <a:gd name="T54" fmla="*/ 2147483647 w 54"/>
              <a:gd name="T55" fmla="*/ 2147483647 h 34"/>
              <a:gd name="T56" fmla="*/ 2147483647 w 54"/>
              <a:gd name="T57" fmla="*/ 2147483647 h 34"/>
              <a:gd name="T58" fmla="*/ 0 w 54"/>
              <a:gd name="T59" fmla="*/ 2147483647 h 34"/>
              <a:gd name="T60" fmla="*/ 0 w 54"/>
              <a:gd name="T61" fmla="*/ 2147483647 h 34"/>
              <a:gd name="T62" fmla="*/ 0 w 54"/>
              <a:gd name="T63" fmla="*/ 2147483647 h 34"/>
              <a:gd name="T64" fmla="*/ 0 w 54"/>
              <a:gd name="T65" fmla="*/ 2147483647 h 34"/>
              <a:gd name="T66" fmla="*/ 2147483647 w 54"/>
              <a:gd name="T67" fmla="*/ 2147483647 h 34"/>
              <a:gd name="T68" fmla="*/ 2147483647 w 54"/>
              <a:gd name="T69" fmla="*/ 2147483647 h 34"/>
              <a:gd name="T70" fmla="*/ 2147483647 w 54"/>
              <a:gd name="T71" fmla="*/ 2147483647 h 34"/>
              <a:gd name="T72" fmla="*/ 2147483647 w 54"/>
              <a:gd name="T73" fmla="*/ 2147483647 h 34"/>
              <a:gd name="T74" fmla="*/ 2147483647 w 54"/>
              <a:gd name="T75" fmla="*/ 2147483647 h 34"/>
              <a:gd name="T76" fmla="*/ 2147483647 w 54"/>
              <a:gd name="T77" fmla="*/ 2147483647 h 34"/>
              <a:gd name="T78" fmla="*/ 2147483647 w 54"/>
              <a:gd name="T79" fmla="*/ 2147483647 h 34"/>
              <a:gd name="T80" fmla="*/ 2147483647 w 54"/>
              <a:gd name="T81" fmla="*/ 2147483647 h 3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4"/>
              <a:gd name="T124" fmla="*/ 0 h 34"/>
              <a:gd name="T125" fmla="*/ 54 w 54"/>
              <a:gd name="T126" fmla="*/ 34 h 34"/>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4" h="34">
                <a:moveTo>
                  <a:pt x="14" y="34"/>
                </a:moveTo>
                <a:lnTo>
                  <a:pt x="19" y="32"/>
                </a:lnTo>
                <a:lnTo>
                  <a:pt x="22" y="32"/>
                </a:lnTo>
                <a:lnTo>
                  <a:pt x="26" y="31"/>
                </a:lnTo>
                <a:lnTo>
                  <a:pt x="31" y="31"/>
                </a:lnTo>
                <a:lnTo>
                  <a:pt x="34" y="31"/>
                </a:lnTo>
                <a:lnTo>
                  <a:pt x="38" y="31"/>
                </a:lnTo>
                <a:lnTo>
                  <a:pt x="43" y="31"/>
                </a:lnTo>
                <a:lnTo>
                  <a:pt x="46" y="29"/>
                </a:lnTo>
                <a:lnTo>
                  <a:pt x="49" y="29"/>
                </a:lnTo>
                <a:lnTo>
                  <a:pt x="50" y="28"/>
                </a:lnTo>
                <a:lnTo>
                  <a:pt x="51" y="26"/>
                </a:lnTo>
                <a:lnTo>
                  <a:pt x="53" y="23"/>
                </a:lnTo>
                <a:lnTo>
                  <a:pt x="53" y="22"/>
                </a:lnTo>
                <a:lnTo>
                  <a:pt x="54" y="21"/>
                </a:lnTo>
                <a:lnTo>
                  <a:pt x="54" y="18"/>
                </a:lnTo>
                <a:lnTo>
                  <a:pt x="54" y="16"/>
                </a:lnTo>
                <a:lnTo>
                  <a:pt x="53" y="16"/>
                </a:lnTo>
                <a:lnTo>
                  <a:pt x="50" y="13"/>
                </a:lnTo>
                <a:lnTo>
                  <a:pt x="46" y="12"/>
                </a:lnTo>
                <a:lnTo>
                  <a:pt x="40" y="9"/>
                </a:lnTo>
                <a:lnTo>
                  <a:pt x="34" y="6"/>
                </a:lnTo>
                <a:lnTo>
                  <a:pt x="26" y="3"/>
                </a:lnTo>
                <a:lnTo>
                  <a:pt x="19" y="1"/>
                </a:lnTo>
                <a:lnTo>
                  <a:pt x="13" y="0"/>
                </a:lnTo>
                <a:lnTo>
                  <a:pt x="9" y="1"/>
                </a:lnTo>
                <a:lnTo>
                  <a:pt x="6" y="1"/>
                </a:lnTo>
                <a:lnTo>
                  <a:pt x="3" y="4"/>
                </a:lnTo>
                <a:lnTo>
                  <a:pt x="1" y="6"/>
                </a:lnTo>
                <a:lnTo>
                  <a:pt x="0" y="9"/>
                </a:lnTo>
                <a:lnTo>
                  <a:pt x="0" y="12"/>
                </a:lnTo>
                <a:lnTo>
                  <a:pt x="0" y="16"/>
                </a:lnTo>
                <a:lnTo>
                  <a:pt x="0" y="19"/>
                </a:lnTo>
                <a:lnTo>
                  <a:pt x="1" y="22"/>
                </a:lnTo>
                <a:lnTo>
                  <a:pt x="3" y="25"/>
                </a:lnTo>
                <a:lnTo>
                  <a:pt x="4" y="28"/>
                </a:lnTo>
                <a:lnTo>
                  <a:pt x="6" y="31"/>
                </a:lnTo>
                <a:lnTo>
                  <a:pt x="9" y="32"/>
                </a:lnTo>
                <a:lnTo>
                  <a:pt x="10" y="34"/>
                </a:lnTo>
                <a:lnTo>
                  <a:pt x="13" y="34"/>
                </a:lnTo>
                <a:lnTo>
                  <a:pt x="14" y="34"/>
                </a:lnTo>
              </a:path>
            </a:pathLst>
          </a:custGeom>
          <a:solidFill>
            <a:srgbClr val="FFFF00"/>
          </a:solidFill>
          <a:ln w="4763">
            <a:solidFill>
              <a:srgbClr val="990000"/>
            </a:solidFill>
            <a:round/>
            <a:headEnd/>
            <a:tailEnd/>
          </a:ln>
        </p:spPr>
        <p:txBody>
          <a:bodyPr/>
          <a:lstStyle/>
          <a:p>
            <a:endParaRPr lang="en-US"/>
          </a:p>
        </p:txBody>
      </p:sp>
      <p:sp>
        <p:nvSpPr>
          <p:cNvPr id="53407" name="Freeform 158"/>
          <p:cNvSpPr>
            <a:spLocks/>
          </p:cNvSpPr>
          <p:nvPr/>
        </p:nvSpPr>
        <p:spPr bwMode="auto">
          <a:xfrm>
            <a:off x="6192838" y="4775200"/>
            <a:ext cx="46037" cy="73025"/>
          </a:xfrm>
          <a:custGeom>
            <a:avLst/>
            <a:gdLst>
              <a:gd name="T0" fmla="*/ 2147483647 w 32"/>
              <a:gd name="T1" fmla="*/ 2147483647 h 46"/>
              <a:gd name="T2" fmla="*/ 2147483647 w 32"/>
              <a:gd name="T3" fmla="*/ 2147483647 h 46"/>
              <a:gd name="T4" fmla="*/ 2147483647 w 32"/>
              <a:gd name="T5" fmla="*/ 2147483647 h 46"/>
              <a:gd name="T6" fmla="*/ 2147483647 w 32"/>
              <a:gd name="T7" fmla="*/ 2147483647 h 46"/>
              <a:gd name="T8" fmla="*/ 2147483647 w 32"/>
              <a:gd name="T9" fmla="*/ 2147483647 h 46"/>
              <a:gd name="T10" fmla="*/ 2147483647 w 32"/>
              <a:gd name="T11" fmla="*/ 2147483647 h 46"/>
              <a:gd name="T12" fmla="*/ 2147483647 w 32"/>
              <a:gd name="T13" fmla="*/ 2147483647 h 46"/>
              <a:gd name="T14" fmla="*/ 2147483647 w 32"/>
              <a:gd name="T15" fmla="*/ 2147483647 h 46"/>
              <a:gd name="T16" fmla="*/ 2147483647 w 32"/>
              <a:gd name="T17" fmla="*/ 2147483647 h 46"/>
              <a:gd name="T18" fmla="*/ 2147483647 w 32"/>
              <a:gd name="T19" fmla="*/ 2147483647 h 46"/>
              <a:gd name="T20" fmla="*/ 2147483647 w 32"/>
              <a:gd name="T21" fmla="*/ 2147483647 h 46"/>
              <a:gd name="T22" fmla="*/ 2147483647 w 32"/>
              <a:gd name="T23" fmla="*/ 2147483647 h 46"/>
              <a:gd name="T24" fmla="*/ 2147483647 w 32"/>
              <a:gd name="T25" fmla="*/ 2147483647 h 46"/>
              <a:gd name="T26" fmla="*/ 2147483647 w 32"/>
              <a:gd name="T27" fmla="*/ 2147483647 h 46"/>
              <a:gd name="T28" fmla="*/ 2147483647 w 32"/>
              <a:gd name="T29" fmla="*/ 2147483647 h 46"/>
              <a:gd name="T30" fmla="*/ 2147483647 w 32"/>
              <a:gd name="T31" fmla="*/ 2147483647 h 46"/>
              <a:gd name="T32" fmla="*/ 2147483647 w 32"/>
              <a:gd name="T33" fmla="*/ 2147483647 h 46"/>
              <a:gd name="T34" fmla="*/ 2147483647 w 32"/>
              <a:gd name="T35" fmla="*/ 2147483647 h 46"/>
              <a:gd name="T36" fmla="*/ 2147483647 w 32"/>
              <a:gd name="T37" fmla="*/ 2147483647 h 46"/>
              <a:gd name="T38" fmla="*/ 2147483647 w 32"/>
              <a:gd name="T39" fmla="*/ 2147483647 h 46"/>
              <a:gd name="T40" fmla="*/ 2147483647 w 32"/>
              <a:gd name="T41" fmla="*/ 2147483647 h 46"/>
              <a:gd name="T42" fmla="*/ 2147483647 w 32"/>
              <a:gd name="T43" fmla="*/ 2147483647 h 46"/>
              <a:gd name="T44" fmla="*/ 2147483647 w 32"/>
              <a:gd name="T45" fmla="*/ 2147483647 h 46"/>
              <a:gd name="T46" fmla="*/ 2147483647 w 32"/>
              <a:gd name="T47" fmla="*/ 2147483647 h 46"/>
              <a:gd name="T48" fmla="*/ 2147483647 w 32"/>
              <a:gd name="T49" fmla="*/ 0 h 46"/>
              <a:gd name="T50" fmla="*/ 2147483647 w 32"/>
              <a:gd name="T51" fmla="*/ 0 h 46"/>
              <a:gd name="T52" fmla="*/ 2147483647 w 32"/>
              <a:gd name="T53" fmla="*/ 0 h 46"/>
              <a:gd name="T54" fmla="*/ 2147483647 w 32"/>
              <a:gd name="T55" fmla="*/ 2147483647 h 46"/>
              <a:gd name="T56" fmla="*/ 2147483647 w 32"/>
              <a:gd name="T57" fmla="*/ 2147483647 h 46"/>
              <a:gd name="T58" fmla="*/ 2147483647 w 32"/>
              <a:gd name="T59" fmla="*/ 2147483647 h 46"/>
              <a:gd name="T60" fmla="*/ 2147483647 w 32"/>
              <a:gd name="T61" fmla="*/ 2147483647 h 46"/>
              <a:gd name="T62" fmla="*/ 2147483647 w 32"/>
              <a:gd name="T63" fmla="*/ 2147483647 h 46"/>
              <a:gd name="T64" fmla="*/ 2147483647 w 32"/>
              <a:gd name="T65" fmla="*/ 2147483647 h 46"/>
              <a:gd name="T66" fmla="*/ 2147483647 w 32"/>
              <a:gd name="T67" fmla="*/ 2147483647 h 46"/>
              <a:gd name="T68" fmla="*/ 2147483647 w 32"/>
              <a:gd name="T69" fmla="*/ 2147483647 h 46"/>
              <a:gd name="T70" fmla="*/ 2147483647 w 32"/>
              <a:gd name="T71" fmla="*/ 2147483647 h 46"/>
              <a:gd name="T72" fmla="*/ 2147483647 w 32"/>
              <a:gd name="T73" fmla="*/ 2147483647 h 46"/>
              <a:gd name="T74" fmla="*/ 2147483647 w 32"/>
              <a:gd name="T75" fmla="*/ 2147483647 h 46"/>
              <a:gd name="T76" fmla="*/ 2147483647 w 32"/>
              <a:gd name="T77" fmla="*/ 2147483647 h 46"/>
              <a:gd name="T78" fmla="*/ 2147483647 w 32"/>
              <a:gd name="T79" fmla="*/ 2147483647 h 46"/>
              <a:gd name="T80" fmla="*/ 0 w 32"/>
              <a:gd name="T81" fmla="*/ 2147483647 h 46"/>
              <a:gd name="T82" fmla="*/ 0 w 32"/>
              <a:gd name="T83" fmla="*/ 2147483647 h 46"/>
              <a:gd name="T84" fmla="*/ 2147483647 w 32"/>
              <a:gd name="T85" fmla="*/ 2147483647 h 46"/>
              <a:gd name="T86" fmla="*/ 2147483647 w 32"/>
              <a:gd name="T87" fmla="*/ 2147483647 h 46"/>
              <a:gd name="T88" fmla="*/ 2147483647 w 32"/>
              <a:gd name="T89" fmla="*/ 2147483647 h 46"/>
              <a:gd name="T90" fmla="*/ 2147483647 w 32"/>
              <a:gd name="T91" fmla="*/ 2147483647 h 46"/>
              <a:gd name="T92" fmla="*/ 2147483647 w 32"/>
              <a:gd name="T93" fmla="*/ 2147483647 h 46"/>
              <a:gd name="T94" fmla="*/ 2147483647 w 32"/>
              <a:gd name="T95" fmla="*/ 2147483647 h 46"/>
              <a:gd name="T96" fmla="*/ 2147483647 w 32"/>
              <a:gd name="T97" fmla="*/ 2147483647 h 4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32"/>
              <a:gd name="T148" fmla="*/ 0 h 46"/>
              <a:gd name="T149" fmla="*/ 32 w 32"/>
              <a:gd name="T150" fmla="*/ 46 h 4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32" h="46">
                <a:moveTo>
                  <a:pt x="10" y="28"/>
                </a:moveTo>
                <a:lnTo>
                  <a:pt x="12" y="29"/>
                </a:lnTo>
                <a:lnTo>
                  <a:pt x="12" y="32"/>
                </a:lnTo>
                <a:lnTo>
                  <a:pt x="13" y="34"/>
                </a:lnTo>
                <a:lnTo>
                  <a:pt x="15" y="37"/>
                </a:lnTo>
                <a:lnTo>
                  <a:pt x="15" y="38"/>
                </a:lnTo>
                <a:lnTo>
                  <a:pt x="16" y="40"/>
                </a:lnTo>
                <a:lnTo>
                  <a:pt x="18" y="43"/>
                </a:lnTo>
                <a:lnTo>
                  <a:pt x="18" y="44"/>
                </a:lnTo>
                <a:lnTo>
                  <a:pt x="19" y="44"/>
                </a:lnTo>
                <a:lnTo>
                  <a:pt x="19" y="46"/>
                </a:lnTo>
                <a:lnTo>
                  <a:pt x="21" y="46"/>
                </a:lnTo>
                <a:lnTo>
                  <a:pt x="22" y="46"/>
                </a:lnTo>
                <a:lnTo>
                  <a:pt x="22" y="44"/>
                </a:lnTo>
                <a:lnTo>
                  <a:pt x="26" y="40"/>
                </a:lnTo>
                <a:lnTo>
                  <a:pt x="29" y="34"/>
                </a:lnTo>
                <a:lnTo>
                  <a:pt x="32" y="28"/>
                </a:lnTo>
                <a:lnTo>
                  <a:pt x="32" y="20"/>
                </a:lnTo>
                <a:lnTo>
                  <a:pt x="31" y="14"/>
                </a:lnTo>
                <a:lnTo>
                  <a:pt x="29" y="9"/>
                </a:lnTo>
                <a:lnTo>
                  <a:pt x="25" y="4"/>
                </a:lnTo>
                <a:lnTo>
                  <a:pt x="21" y="0"/>
                </a:lnTo>
                <a:lnTo>
                  <a:pt x="19" y="0"/>
                </a:lnTo>
                <a:lnTo>
                  <a:pt x="18" y="0"/>
                </a:lnTo>
                <a:lnTo>
                  <a:pt x="16" y="1"/>
                </a:lnTo>
                <a:lnTo>
                  <a:pt x="15" y="3"/>
                </a:lnTo>
                <a:lnTo>
                  <a:pt x="13" y="4"/>
                </a:lnTo>
                <a:lnTo>
                  <a:pt x="12" y="6"/>
                </a:lnTo>
                <a:lnTo>
                  <a:pt x="10" y="7"/>
                </a:lnTo>
                <a:lnTo>
                  <a:pt x="10" y="9"/>
                </a:lnTo>
                <a:lnTo>
                  <a:pt x="9" y="10"/>
                </a:lnTo>
                <a:lnTo>
                  <a:pt x="7" y="10"/>
                </a:lnTo>
                <a:lnTo>
                  <a:pt x="6" y="10"/>
                </a:lnTo>
                <a:lnTo>
                  <a:pt x="4" y="10"/>
                </a:lnTo>
                <a:lnTo>
                  <a:pt x="3" y="10"/>
                </a:lnTo>
                <a:lnTo>
                  <a:pt x="1" y="10"/>
                </a:lnTo>
                <a:lnTo>
                  <a:pt x="0" y="12"/>
                </a:lnTo>
                <a:lnTo>
                  <a:pt x="0" y="13"/>
                </a:lnTo>
                <a:lnTo>
                  <a:pt x="1" y="16"/>
                </a:lnTo>
                <a:lnTo>
                  <a:pt x="3" y="17"/>
                </a:lnTo>
                <a:lnTo>
                  <a:pt x="4" y="20"/>
                </a:lnTo>
                <a:lnTo>
                  <a:pt x="6" y="22"/>
                </a:lnTo>
                <a:lnTo>
                  <a:pt x="7" y="23"/>
                </a:lnTo>
                <a:lnTo>
                  <a:pt x="9" y="26"/>
                </a:lnTo>
                <a:lnTo>
                  <a:pt x="10" y="28"/>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08" name="Freeform 159"/>
          <p:cNvSpPr>
            <a:spLocks/>
          </p:cNvSpPr>
          <p:nvPr/>
        </p:nvSpPr>
        <p:spPr bwMode="auto">
          <a:xfrm>
            <a:off x="6192838" y="4775200"/>
            <a:ext cx="46037" cy="73025"/>
          </a:xfrm>
          <a:custGeom>
            <a:avLst/>
            <a:gdLst>
              <a:gd name="T0" fmla="*/ 2147483647 w 32"/>
              <a:gd name="T1" fmla="*/ 2147483647 h 46"/>
              <a:gd name="T2" fmla="*/ 2147483647 w 32"/>
              <a:gd name="T3" fmla="*/ 2147483647 h 46"/>
              <a:gd name="T4" fmla="*/ 2147483647 w 32"/>
              <a:gd name="T5" fmla="*/ 2147483647 h 46"/>
              <a:gd name="T6" fmla="*/ 2147483647 w 32"/>
              <a:gd name="T7" fmla="*/ 2147483647 h 46"/>
              <a:gd name="T8" fmla="*/ 2147483647 w 32"/>
              <a:gd name="T9" fmla="*/ 2147483647 h 46"/>
              <a:gd name="T10" fmla="*/ 2147483647 w 32"/>
              <a:gd name="T11" fmla="*/ 2147483647 h 46"/>
              <a:gd name="T12" fmla="*/ 2147483647 w 32"/>
              <a:gd name="T13" fmla="*/ 2147483647 h 46"/>
              <a:gd name="T14" fmla="*/ 2147483647 w 32"/>
              <a:gd name="T15" fmla="*/ 2147483647 h 46"/>
              <a:gd name="T16" fmla="*/ 2147483647 w 32"/>
              <a:gd name="T17" fmla="*/ 2147483647 h 46"/>
              <a:gd name="T18" fmla="*/ 2147483647 w 32"/>
              <a:gd name="T19" fmla="*/ 2147483647 h 46"/>
              <a:gd name="T20" fmla="*/ 2147483647 w 32"/>
              <a:gd name="T21" fmla="*/ 2147483647 h 46"/>
              <a:gd name="T22" fmla="*/ 2147483647 w 32"/>
              <a:gd name="T23" fmla="*/ 2147483647 h 46"/>
              <a:gd name="T24" fmla="*/ 2147483647 w 32"/>
              <a:gd name="T25" fmla="*/ 2147483647 h 46"/>
              <a:gd name="T26" fmla="*/ 2147483647 w 32"/>
              <a:gd name="T27" fmla="*/ 2147483647 h 46"/>
              <a:gd name="T28" fmla="*/ 2147483647 w 32"/>
              <a:gd name="T29" fmla="*/ 2147483647 h 46"/>
              <a:gd name="T30" fmla="*/ 2147483647 w 32"/>
              <a:gd name="T31" fmla="*/ 2147483647 h 46"/>
              <a:gd name="T32" fmla="*/ 2147483647 w 32"/>
              <a:gd name="T33" fmla="*/ 2147483647 h 46"/>
              <a:gd name="T34" fmla="*/ 2147483647 w 32"/>
              <a:gd name="T35" fmla="*/ 2147483647 h 46"/>
              <a:gd name="T36" fmla="*/ 2147483647 w 32"/>
              <a:gd name="T37" fmla="*/ 2147483647 h 46"/>
              <a:gd name="T38" fmla="*/ 2147483647 w 32"/>
              <a:gd name="T39" fmla="*/ 2147483647 h 46"/>
              <a:gd name="T40" fmla="*/ 2147483647 w 32"/>
              <a:gd name="T41" fmla="*/ 2147483647 h 46"/>
              <a:gd name="T42" fmla="*/ 2147483647 w 32"/>
              <a:gd name="T43" fmla="*/ 2147483647 h 46"/>
              <a:gd name="T44" fmla="*/ 2147483647 w 32"/>
              <a:gd name="T45" fmla="*/ 2147483647 h 46"/>
              <a:gd name="T46" fmla="*/ 2147483647 w 32"/>
              <a:gd name="T47" fmla="*/ 2147483647 h 46"/>
              <a:gd name="T48" fmla="*/ 2147483647 w 32"/>
              <a:gd name="T49" fmla="*/ 0 h 46"/>
              <a:gd name="T50" fmla="*/ 2147483647 w 32"/>
              <a:gd name="T51" fmla="*/ 0 h 46"/>
              <a:gd name="T52" fmla="*/ 2147483647 w 32"/>
              <a:gd name="T53" fmla="*/ 0 h 46"/>
              <a:gd name="T54" fmla="*/ 2147483647 w 32"/>
              <a:gd name="T55" fmla="*/ 2147483647 h 46"/>
              <a:gd name="T56" fmla="*/ 2147483647 w 32"/>
              <a:gd name="T57" fmla="*/ 2147483647 h 46"/>
              <a:gd name="T58" fmla="*/ 2147483647 w 32"/>
              <a:gd name="T59" fmla="*/ 2147483647 h 46"/>
              <a:gd name="T60" fmla="*/ 2147483647 w 32"/>
              <a:gd name="T61" fmla="*/ 2147483647 h 46"/>
              <a:gd name="T62" fmla="*/ 2147483647 w 32"/>
              <a:gd name="T63" fmla="*/ 2147483647 h 46"/>
              <a:gd name="T64" fmla="*/ 2147483647 w 32"/>
              <a:gd name="T65" fmla="*/ 2147483647 h 46"/>
              <a:gd name="T66" fmla="*/ 2147483647 w 32"/>
              <a:gd name="T67" fmla="*/ 2147483647 h 46"/>
              <a:gd name="T68" fmla="*/ 2147483647 w 32"/>
              <a:gd name="T69" fmla="*/ 2147483647 h 46"/>
              <a:gd name="T70" fmla="*/ 2147483647 w 32"/>
              <a:gd name="T71" fmla="*/ 2147483647 h 46"/>
              <a:gd name="T72" fmla="*/ 2147483647 w 32"/>
              <a:gd name="T73" fmla="*/ 2147483647 h 46"/>
              <a:gd name="T74" fmla="*/ 2147483647 w 32"/>
              <a:gd name="T75" fmla="*/ 2147483647 h 46"/>
              <a:gd name="T76" fmla="*/ 2147483647 w 32"/>
              <a:gd name="T77" fmla="*/ 2147483647 h 46"/>
              <a:gd name="T78" fmla="*/ 2147483647 w 32"/>
              <a:gd name="T79" fmla="*/ 2147483647 h 46"/>
              <a:gd name="T80" fmla="*/ 0 w 32"/>
              <a:gd name="T81" fmla="*/ 2147483647 h 46"/>
              <a:gd name="T82" fmla="*/ 0 w 32"/>
              <a:gd name="T83" fmla="*/ 2147483647 h 46"/>
              <a:gd name="T84" fmla="*/ 2147483647 w 32"/>
              <a:gd name="T85" fmla="*/ 2147483647 h 46"/>
              <a:gd name="T86" fmla="*/ 2147483647 w 32"/>
              <a:gd name="T87" fmla="*/ 2147483647 h 46"/>
              <a:gd name="T88" fmla="*/ 2147483647 w 32"/>
              <a:gd name="T89" fmla="*/ 2147483647 h 46"/>
              <a:gd name="T90" fmla="*/ 2147483647 w 32"/>
              <a:gd name="T91" fmla="*/ 2147483647 h 46"/>
              <a:gd name="T92" fmla="*/ 2147483647 w 32"/>
              <a:gd name="T93" fmla="*/ 2147483647 h 46"/>
              <a:gd name="T94" fmla="*/ 2147483647 w 32"/>
              <a:gd name="T95" fmla="*/ 2147483647 h 46"/>
              <a:gd name="T96" fmla="*/ 2147483647 w 32"/>
              <a:gd name="T97" fmla="*/ 2147483647 h 4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32"/>
              <a:gd name="T148" fmla="*/ 0 h 46"/>
              <a:gd name="T149" fmla="*/ 32 w 32"/>
              <a:gd name="T150" fmla="*/ 46 h 4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32" h="46">
                <a:moveTo>
                  <a:pt x="10" y="28"/>
                </a:moveTo>
                <a:lnTo>
                  <a:pt x="12" y="29"/>
                </a:lnTo>
                <a:lnTo>
                  <a:pt x="12" y="32"/>
                </a:lnTo>
                <a:lnTo>
                  <a:pt x="13" y="34"/>
                </a:lnTo>
                <a:lnTo>
                  <a:pt x="15" y="37"/>
                </a:lnTo>
                <a:lnTo>
                  <a:pt x="15" y="38"/>
                </a:lnTo>
                <a:lnTo>
                  <a:pt x="16" y="40"/>
                </a:lnTo>
                <a:lnTo>
                  <a:pt x="18" y="43"/>
                </a:lnTo>
                <a:lnTo>
                  <a:pt x="18" y="44"/>
                </a:lnTo>
                <a:lnTo>
                  <a:pt x="19" y="44"/>
                </a:lnTo>
                <a:lnTo>
                  <a:pt x="19" y="46"/>
                </a:lnTo>
                <a:lnTo>
                  <a:pt x="21" y="46"/>
                </a:lnTo>
                <a:lnTo>
                  <a:pt x="22" y="46"/>
                </a:lnTo>
                <a:lnTo>
                  <a:pt x="22" y="44"/>
                </a:lnTo>
                <a:lnTo>
                  <a:pt x="26" y="40"/>
                </a:lnTo>
                <a:lnTo>
                  <a:pt x="29" y="34"/>
                </a:lnTo>
                <a:lnTo>
                  <a:pt x="32" y="28"/>
                </a:lnTo>
                <a:lnTo>
                  <a:pt x="32" y="20"/>
                </a:lnTo>
                <a:lnTo>
                  <a:pt x="31" y="14"/>
                </a:lnTo>
                <a:lnTo>
                  <a:pt x="29" y="9"/>
                </a:lnTo>
                <a:lnTo>
                  <a:pt x="25" y="4"/>
                </a:lnTo>
                <a:lnTo>
                  <a:pt x="21" y="0"/>
                </a:lnTo>
                <a:lnTo>
                  <a:pt x="19" y="0"/>
                </a:lnTo>
                <a:lnTo>
                  <a:pt x="18" y="0"/>
                </a:lnTo>
                <a:lnTo>
                  <a:pt x="16" y="1"/>
                </a:lnTo>
                <a:lnTo>
                  <a:pt x="15" y="3"/>
                </a:lnTo>
                <a:lnTo>
                  <a:pt x="13" y="4"/>
                </a:lnTo>
                <a:lnTo>
                  <a:pt x="12" y="6"/>
                </a:lnTo>
                <a:lnTo>
                  <a:pt x="10" y="7"/>
                </a:lnTo>
                <a:lnTo>
                  <a:pt x="10" y="9"/>
                </a:lnTo>
                <a:lnTo>
                  <a:pt x="9" y="10"/>
                </a:lnTo>
                <a:lnTo>
                  <a:pt x="7" y="10"/>
                </a:lnTo>
                <a:lnTo>
                  <a:pt x="6" y="10"/>
                </a:lnTo>
                <a:lnTo>
                  <a:pt x="4" y="10"/>
                </a:lnTo>
                <a:lnTo>
                  <a:pt x="3" y="10"/>
                </a:lnTo>
                <a:lnTo>
                  <a:pt x="1" y="10"/>
                </a:lnTo>
                <a:lnTo>
                  <a:pt x="0" y="12"/>
                </a:lnTo>
                <a:lnTo>
                  <a:pt x="0" y="13"/>
                </a:lnTo>
                <a:lnTo>
                  <a:pt x="1" y="16"/>
                </a:lnTo>
                <a:lnTo>
                  <a:pt x="3" y="17"/>
                </a:lnTo>
                <a:lnTo>
                  <a:pt x="4" y="20"/>
                </a:lnTo>
                <a:lnTo>
                  <a:pt x="6" y="22"/>
                </a:lnTo>
                <a:lnTo>
                  <a:pt x="7" y="23"/>
                </a:lnTo>
                <a:lnTo>
                  <a:pt x="9" y="26"/>
                </a:lnTo>
                <a:lnTo>
                  <a:pt x="10" y="28"/>
                </a:lnTo>
              </a:path>
            </a:pathLst>
          </a:custGeom>
          <a:solidFill>
            <a:srgbClr val="FFFF00"/>
          </a:solidFill>
          <a:ln w="1588">
            <a:solidFill>
              <a:srgbClr val="990000"/>
            </a:solidFill>
            <a:round/>
            <a:headEnd/>
            <a:tailEnd/>
          </a:ln>
        </p:spPr>
        <p:txBody>
          <a:bodyPr/>
          <a:lstStyle/>
          <a:p>
            <a:endParaRPr lang="en-US"/>
          </a:p>
        </p:txBody>
      </p:sp>
      <p:sp>
        <p:nvSpPr>
          <p:cNvPr id="53409" name="Freeform 160"/>
          <p:cNvSpPr>
            <a:spLocks/>
          </p:cNvSpPr>
          <p:nvPr/>
        </p:nvSpPr>
        <p:spPr bwMode="auto">
          <a:xfrm>
            <a:off x="6192838" y="4775200"/>
            <a:ext cx="46037" cy="73025"/>
          </a:xfrm>
          <a:custGeom>
            <a:avLst/>
            <a:gdLst>
              <a:gd name="T0" fmla="*/ 2147483647 w 32"/>
              <a:gd name="T1" fmla="*/ 2147483647 h 46"/>
              <a:gd name="T2" fmla="*/ 2147483647 w 32"/>
              <a:gd name="T3" fmla="*/ 2147483647 h 46"/>
              <a:gd name="T4" fmla="*/ 2147483647 w 32"/>
              <a:gd name="T5" fmla="*/ 2147483647 h 46"/>
              <a:gd name="T6" fmla="*/ 2147483647 w 32"/>
              <a:gd name="T7" fmla="*/ 2147483647 h 46"/>
              <a:gd name="T8" fmla="*/ 2147483647 w 32"/>
              <a:gd name="T9" fmla="*/ 2147483647 h 46"/>
              <a:gd name="T10" fmla="*/ 2147483647 w 32"/>
              <a:gd name="T11" fmla="*/ 2147483647 h 46"/>
              <a:gd name="T12" fmla="*/ 2147483647 w 32"/>
              <a:gd name="T13" fmla="*/ 2147483647 h 46"/>
              <a:gd name="T14" fmla="*/ 2147483647 w 32"/>
              <a:gd name="T15" fmla="*/ 2147483647 h 46"/>
              <a:gd name="T16" fmla="*/ 2147483647 w 32"/>
              <a:gd name="T17" fmla="*/ 2147483647 h 46"/>
              <a:gd name="T18" fmla="*/ 2147483647 w 32"/>
              <a:gd name="T19" fmla="*/ 2147483647 h 46"/>
              <a:gd name="T20" fmla="*/ 2147483647 w 32"/>
              <a:gd name="T21" fmla="*/ 2147483647 h 46"/>
              <a:gd name="T22" fmla="*/ 2147483647 w 32"/>
              <a:gd name="T23" fmla="*/ 2147483647 h 46"/>
              <a:gd name="T24" fmla="*/ 2147483647 w 32"/>
              <a:gd name="T25" fmla="*/ 2147483647 h 46"/>
              <a:gd name="T26" fmla="*/ 2147483647 w 32"/>
              <a:gd name="T27" fmla="*/ 2147483647 h 46"/>
              <a:gd name="T28" fmla="*/ 2147483647 w 32"/>
              <a:gd name="T29" fmla="*/ 2147483647 h 46"/>
              <a:gd name="T30" fmla="*/ 2147483647 w 32"/>
              <a:gd name="T31" fmla="*/ 2147483647 h 46"/>
              <a:gd name="T32" fmla="*/ 2147483647 w 32"/>
              <a:gd name="T33" fmla="*/ 2147483647 h 46"/>
              <a:gd name="T34" fmla="*/ 2147483647 w 32"/>
              <a:gd name="T35" fmla="*/ 2147483647 h 46"/>
              <a:gd name="T36" fmla="*/ 2147483647 w 32"/>
              <a:gd name="T37" fmla="*/ 2147483647 h 46"/>
              <a:gd name="T38" fmla="*/ 2147483647 w 32"/>
              <a:gd name="T39" fmla="*/ 2147483647 h 46"/>
              <a:gd name="T40" fmla="*/ 2147483647 w 32"/>
              <a:gd name="T41" fmla="*/ 2147483647 h 46"/>
              <a:gd name="T42" fmla="*/ 2147483647 w 32"/>
              <a:gd name="T43" fmla="*/ 2147483647 h 46"/>
              <a:gd name="T44" fmla="*/ 2147483647 w 32"/>
              <a:gd name="T45" fmla="*/ 2147483647 h 46"/>
              <a:gd name="T46" fmla="*/ 2147483647 w 32"/>
              <a:gd name="T47" fmla="*/ 2147483647 h 46"/>
              <a:gd name="T48" fmla="*/ 2147483647 w 32"/>
              <a:gd name="T49" fmla="*/ 0 h 46"/>
              <a:gd name="T50" fmla="*/ 2147483647 w 32"/>
              <a:gd name="T51" fmla="*/ 0 h 46"/>
              <a:gd name="T52" fmla="*/ 2147483647 w 32"/>
              <a:gd name="T53" fmla="*/ 0 h 46"/>
              <a:gd name="T54" fmla="*/ 2147483647 w 32"/>
              <a:gd name="T55" fmla="*/ 2147483647 h 46"/>
              <a:gd name="T56" fmla="*/ 2147483647 w 32"/>
              <a:gd name="T57" fmla="*/ 2147483647 h 46"/>
              <a:gd name="T58" fmla="*/ 2147483647 w 32"/>
              <a:gd name="T59" fmla="*/ 2147483647 h 46"/>
              <a:gd name="T60" fmla="*/ 2147483647 w 32"/>
              <a:gd name="T61" fmla="*/ 2147483647 h 46"/>
              <a:gd name="T62" fmla="*/ 2147483647 w 32"/>
              <a:gd name="T63" fmla="*/ 2147483647 h 46"/>
              <a:gd name="T64" fmla="*/ 2147483647 w 32"/>
              <a:gd name="T65" fmla="*/ 2147483647 h 46"/>
              <a:gd name="T66" fmla="*/ 2147483647 w 32"/>
              <a:gd name="T67" fmla="*/ 2147483647 h 46"/>
              <a:gd name="T68" fmla="*/ 2147483647 w 32"/>
              <a:gd name="T69" fmla="*/ 2147483647 h 46"/>
              <a:gd name="T70" fmla="*/ 2147483647 w 32"/>
              <a:gd name="T71" fmla="*/ 2147483647 h 46"/>
              <a:gd name="T72" fmla="*/ 2147483647 w 32"/>
              <a:gd name="T73" fmla="*/ 2147483647 h 46"/>
              <a:gd name="T74" fmla="*/ 2147483647 w 32"/>
              <a:gd name="T75" fmla="*/ 2147483647 h 46"/>
              <a:gd name="T76" fmla="*/ 2147483647 w 32"/>
              <a:gd name="T77" fmla="*/ 2147483647 h 46"/>
              <a:gd name="T78" fmla="*/ 2147483647 w 32"/>
              <a:gd name="T79" fmla="*/ 2147483647 h 46"/>
              <a:gd name="T80" fmla="*/ 0 w 32"/>
              <a:gd name="T81" fmla="*/ 2147483647 h 46"/>
              <a:gd name="T82" fmla="*/ 0 w 32"/>
              <a:gd name="T83" fmla="*/ 2147483647 h 46"/>
              <a:gd name="T84" fmla="*/ 2147483647 w 32"/>
              <a:gd name="T85" fmla="*/ 2147483647 h 46"/>
              <a:gd name="T86" fmla="*/ 2147483647 w 32"/>
              <a:gd name="T87" fmla="*/ 2147483647 h 46"/>
              <a:gd name="T88" fmla="*/ 2147483647 w 32"/>
              <a:gd name="T89" fmla="*/ 2147483647 h 46"/>
              <a:gd name="T90" fmla="*/ 2147483647 w 32"/>
              <a:gd name="T91" fmla="*/ 2147483647 h 46"/>
              <a:gd name="T92" fmla="*/ 2147483647 w 32"/>
              <a:gd name="T93" fmla="*/ 2147483647 h 46"/>
              <a:gd name="T94" fmla="*/ 2147483647 w 32"/>
              <a:gd name="T95" fmla="*/ 2147483647 h 46"/>
              <a:gd name="T96" fmla="*/ 2147483647 w 32"/>
              <a:gd name="T97" fmla="*/ 2147483647 h 4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32"/>
              <a:gd name="T148" fmla="*/ 0 h 46"/>
              <a:gd name="T149" fmla="*/ 32 w 32"/>
              <a:gd name="T150" fmla="*/ 46 h 4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32" h="46">
                <a:moveTo>
                  <a:pt x="10" y="28"/>
                </a:moveTo>
                <a:lnTo>
                  <a:pt x="12" y="29"/>
                </a:lnTo>
                <a:lnTo>
                  <a:pt x="12" y="32"/>
                </a:lnTo>
                <a:lnTo>
                  <a:pt x="13" y="34"/>
                </a:lnTo>
                <a:lnTo>
                  <a:pt x="15" y="37"/>
                </a:lnTo>
                <a:lnTo>
                  <a:pt x="15" y="38"/>
                </a:lnTo>
                <a:lnTo>
                  <a:pt x="16" y="40"/>
                </a:lnTo>
                <a:lnTo>
                  <a:pt x="18" y="43"/>
                </a:lnTo>
                <a:lnTo>
                  <a:pt x="18" y="44"/>
                </a:lnTo>
                <a:lnTo>
                  <a:pt x="19" y="44"/>
                </a:lnTo>
                <a:lnTo>
                  <a:pt x="19" y="46"/>
                </a:lnTo>
                <a:lnTo>
                  <a:pt x="21" y="46"/>
                </a:lnTo>
                <a:lnTo>
                  <a:pt x="22" y="46"/>
                </a:lnTo>
                <a:lnTo>
                  <a:pt x="22" y="44"/>
                </a:lnTo>
                <a:lnTo>
                  <a:pt x="26" y="40"/>
                </a:lnTo>
                <a:lnTo>
                  <a:pt x="29" y="34"/>
                </a:lnTo>
                <a:lnTo>
                  <a:pt x="32" y="28"/>
                </a:lnTo>
                <a:lnTo>
                  <a:pt x="32" y="20"/>
                </a:lnTo>
                <a:lnTo>
                  <a:pt x="31" y="14"/>
                </a:lnTo>
                <a:lnTo>
                  <a:pt x="29" y="9"/>
                </a:lnTo>
                <a:lnTo>
                  <a:pt x="25" y="4"/>
                </a:lnTo>
                <a:lnTo>
                  <a:pt x="21" y="0"/>
                </a:lnTo>
                <a:lnTo>
                  <a:pt x="19" y="0"/>
                </a:lnTo>
                <a:lnTo>
                  <a:pt x="18" y="0"/>
                </a:lnTo>
                <a:lnTo>
                  <a:pt x="16" y="1"/>
                </a:lnTo>
                <a:lnTo>
                  <a:pt x="15" y="3"/>
                </a:lnTo>
                <a:lnTo>
                  <a:pt x="13" y="4"/>
                </a:lnTo>
                <a:lnTo>
                  <a:pt x="12" y="6"/>
                </a:lnTo>
                <a:lnTo>
                  <a:pt x="10" y="7"/>
                </a:lnTo>
                <a:lnTo>
                  <a:pt x="10" y="9"/>
                </a:lnTo>
                <a:lnTo>
                  <a:pt x="9" y="10"/>
                </a:lnTo>
                <a:lnTo>
                  <a:pt x="7" y="10"/>
                </a:lnTo>
                <a:lnTo>
                  <a:pt x="6" y="10"/>
                </a:lnTo>
                <a:lnTo>
                  <a:pt x="4" y="10"/>
                </a:lnTo>
                <a:lnTo>
                  <a:pt x="3" y="10"/>
                </a:lnTo>
                <a:lnTo>
                  <a:pt x="1" y="10"/>
                </a:lnTo>
                <a:lnTo>
                  <a:pt x="0" y="12"/>
                </a:lnTo>
                <a:lnTo>
                  <a:pt x="0" y="13"/>
                </a:lnTo>
                <a:lnTo>
                  <a:pt x="1" y="16"/>
                </a:lnTo>
                <a:lnTo>
                  <a:pt x="3" y="17"/>
                </a:lnTo>
                <a:lnTo>
                  <a:pt x="4" y="20"/>
                </a:lnTo>
                <a:lnTo>
                  <a:pt x="6" y="22"/>
                </a:lnTo>
                <a:lnTo>
                  <a:pt x="7" y="23"/>
                </a:lnTo>
                <a:lnTo>
                  <a:pt x="9" y="26"/>
                </a:lnTo>
                <a:lnTo>
                  <a:pt x="10" y="28"/>
                </a:lnTo>
              </a:path>
            </a:pathLst>
          </a:custGeom>
          <a:solidFill>
            <a:srgbClr val="FFFF00"/>
          </a:solidFill>
          <a:ln w="4763">
            <a:solidFill>
              <a:srgbClr val="990000"/>
            </a:solidFill>
            <a:round/>
            <a:headEnd/>
            <a:tailEnd/>
          </a:ln>
        </p:spPr>
        <p:txBody>
          <a:bodyPr/>
          <a:lstStyle/>
          <a:p>
            <a:endParaRPr lang="en-US"/>
          </a:p>
        </p:txBody>
      </p:sp>
      <p:sp>
        <p:nvSpPr>
          <p:cNvPr id="53410" name="Freeform 161"/>
          <p:cNvSpPr>
            <a:spLocks/>
          </p:cNvSpPr>
          <p:nvPr/>
        </p:nvSpPr>
        <p:spPr bwMode="auto">
          <a:xfrm>
            <a:off x="6175375" y="4181475"/>
            <a:ext cx="374650" cy="369888"/>
          </a:xfrm>
          <a:custGeom>
            <a:avLst/>
            <a:gdLst>
              <a:gd name="T0" fmla="*/ 2147483647 w 266"/>
              <a:gd name="T1" fmla="*/ 2147483647 h 233"/>
              <a:gd name="T2" fmla="*/ 2147483647 w 266"/>
              <a:gd name="T3" fmla="*/ 2147483647 h 233"/>
              <a:gd name="T4" fmla="*/ 2147483647 w 266"/>
              <a:gd name="T5" fmla="*/ 2147483647 h 233"/>
              <a:gd name="T6" fmla="*/ 2147483647 w 266"/>
              <a:gd name="T7" fmla="*/ 2147483647 h 233"/>
              <a:gd name="T8" fmla="*/ 2147483647 w 266"/>
              <a:gd name="T9" fmla="*/ 2147483647 h 233"/>
              <a:gd name="T10" fmla="*/ 2147483647 w 266"/>
              <a:gd name="T11" fmla="*/ 2147483647 h 233"/>
              <a:gd name="T12" fmla="*/ 2147483647 w 266"/>
              <a:gd name="T13" fmla="*/ 2147483647 h 233"/>
              <a:gd name="T14" fmla="*/ 2147483647 w 266"/>
              <a:gd name="T15" fmla="*/ 2147483647 h 233"/>
              <a:gd name="T16" fmla="*/ 2147483647 w 266"/>
              <a:gd name="T17" fmla="*/ 2147483647 h 233"/>
              <a:gd name="T18" fmla="*/ 2147483647 w 266"/>
              <a:gd name="T19" fmla="*/ 2147483647 h 233"/>
              <a:gd name="T20" fmla="*/ 2147483647 w 266"/>
              <a:gd name="T21" fmla="*/ 2147483647 h 233"/>
              <a:gd name="T22" fmla="*/ 2147483647 w 266"/>
              <a:gd name="T23" fmla="*/ 2147483647 h 233"/>
              <a:gd name="T24" fmla="*/ 2147483647 w 266"/>
              <a:gd name="T25" fmla="*/ 2147483647 h 233"/>
              <a:gd name="T26" fmla="*/ 2147483647 w 266"/>
              <a:gd name="T27" fmla="*/ 2147483647 h 233"/>
              <a:gd name="T28" fmla="*/ 2147483647 w 266"/>
              <a:gd name="T29" fmla="*/ 2147483647 h 233"/>
              <a:gd name="T30" fmla="*/ 2147483647 w 266"/>
              <a:gd name="T31" fmla="*/ 2147483647 h 233"/>
              <a:gd name="T32" fmla="*/ 2147483647 w 266"/>
              <a:gd name="T33" fmla="*/ 2147483647 h 233"/>
              <a:gd name="T34" fmla="*/ 2147483647 w 266"/>
              <a:gd name="T35" fmla="*/ 2147483647 h 233"/>
              <a:gd name="T36" fmla="*/ 2147483647 w 266"/>
              <a:gd name="T37" fmla="*/ 2147483647 h 233"/>
              <a:gd name="T38" fmla="*/ 2147483647 w 266"/>
              <a:gd name="T39" fmla="*/ 2147483647 h 233"/>
              <a:gd name="T40" fmla="*/ 2147483647 w 266"/>
              <a:gd name="T41" fmla="*/ 2147483647 h 233"/>
              <a:gd name="T42" fmla="*/ 2147483647 w 266"/>
              <a:gd name="T43" fmla="*/ 2147483647 h 233"/>
              <a:gd name="T44" fmla="*/ 2147483647 w 266"/>
              <a:gd name="T45" fmla="*/ 2147483647 h 233"/>
              <a:gd name="T46" fmla="*/ 2147483647 w 266"/>
              <a:gd name="T47" fmla="*/ 2147483647 h 233"/>
              <a:gd name="T48" fmla="*/ 2147483647 w 266"/>
              <a:gd name="T49" fmla="*/ 2147483647 h 233"/>
              <a:gd name="T50" fmla="*/ 2147483647 w 266"/>
              <a:gd name="T51" fmla="*/ 2147483647 h 233"/>
              <a:gd name="T52" fmla="*/ 2147483647 w 266"/>
              <a:gd name="T53" fmla="*/ 2147483647 h 233"/>
              <a:gd name="T54" fmla="*/ 2147483647 w 266"/>
              <a:gd name="T55" fmla="*/ 2147483647 h 233"/>
              <a:gd name="T56" fmla="*/ 2147483647 w 266"/>
              <a:gd name="T57" fmla="*/ 2147483647 h 233"/>
              <a:gd name="T58" fmla="*/ 2147483647 w 266"/>
              <a:gd name="T59" fmla="*/ 2147483647 h 233"/>
              <a:gd name="T60" fmla="*/ 2147483647 w 266"/>
              <a:gd name="T61" fmla="*/ 2147483647 h 233"/>
              <a:gd name="T62" fmla="*/ 2147483647 w 266"/>
              <a:gd name="T63" fmla="*/ 2147483647 h 233"/>
              <a:gd name="T64" fmla="*/ 2147483647 w 266"/>
              <a:gd name="T65" fmla="*/ 2147483647 h 233"/>
              <a:gd name="T66" fmla="*/ 2147483647 w 266"/>
              <a:gd name="T67" fmla="*/ 0 h 233"/>
              <a:gd name="T68" fmla="*/ 2147483647 w 266"/>
              <a:gd name="T69" fmla="*/ 2147483647 h 233"/>
              <a:gd name="T70" fmla="*/ 2147483647 w 266"/>
              <a:gd name="T71" fmla="*/ 2147483647 h 233"/>
              <a:gd name="T72" fmla="*/ 2147483647 w 266"/>
              <a:gd name="T73" fmla="*/ 2147483647 h 233"/>
              <a:gd name="T74" fmla="*/ 2147483647 w 266"/>
              <a:gd name="T75" fmla="*/ 2147483647 h 233"/>
              <a:gd name="T76" fmla="*/ 2147483647 w 266"/>
              <a:gd name="T77" fmla="*/ 2147483647 h 233"/>
              <a:gd name="T78" fmla="*/ 2147483647 w 266"/>
              <a:gd name="T79" fmla="*/ 2147483647 h 233"/>
              <a:gd name="T80" fmla="*/ 0 w 266"/>
              <a:gd name="T81" fmla="*/ 2147483647 h 233"/>
              <a:gd name="T82" fmla="*/ 2147483647 w 266"/>
              <a:gd name="T83" fmla="*/ 2147483647 h 233"/>
              <a:gd name="T84" fmla="*/ 2147483647 w 266"/>
              <a:gd name="T85" fmla="*/ 2147483647 h 233"/>
              <a:gd name="T86" fmla="*/ 2147483647 w 266"/>
              <a:gd name="T87" fmla="*/ 2147483647 h 233"/>
              <a:gd name="T88" fmla="*/ 2147483647 w 266"/>
              <a:gd name="T89" fmla="*/ 2147483647 h 233"/>
              <a:gd name="T90" fmla="*/ 2147483647 w 266"/>
              <a:gd name="T91" fmla="*/ 2147483647 h 233"/>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266"/>
              <a:gd name="T139" fmla="*/ 0 h 233"/>
              <a:gd name="T140" fmla="*/ 266 w 266"/>
              <a:gd name="T141" fmla="*/ 233 h 233"/>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266" h="233">
                <a:moveTo>
                  <a:pt x="78" y="190"/>
                </a:moveTo>
                <a:lnTo>
                  <a:pt x="82" y="194"/>
                </a:lnTo>
                <a:lnTo>
                  <a:pt x="85" y="197"/>
                </a:lnTo>
                <a:lnTo>
                  <a:pt x="87" y="202"/>
                </a:lnTo>
                <a:lnTo>
                  <a:pt x="87" y="205"/>
                </a:lnTo>
                <a:lnTo>
                  <a:pt x="90" y="208"/>
                </a:lnTo>
                <a:lnTo>
                  <a:pt x="94" y="212"/>
                </a:lnTo>
                <a:lnTo>
                  <a:pt x="103" y="218"/>
                </a:lnTo>
                <a:lnTo>
                  <a:pt x="116" y="227"/>
                </a:lnTo>
                <a:lnTo>
                  <a:pt x="119" y="229"/>
                </a:lnTo>
                <a:lnTo>
                  <a:pt x="122" y="229"/>
                </a:lnTo>
                <a:lnTo>
                  <a:pt x="125" y="230"/>
                </a:lnTo>
                <a:lnTo>
                  <a:pt x="130" y="232"/>
                </a:lnTo>
                <a:lnTo>
                  <a:pt x="133" y="233"/>
                </a:lnTo>
                <a:lnTo>
                  <a:pt x="139" y="233"/>
                </a:lnTo>
                <a:lnTo>
                  <a:pt x="143" y="233"/>
                </a:lnTo>
                <a:lnTo>
                  <a:pt x="149" y="233"/>
                </a:lnTo>
                <a:lnTo>
                  <a:pt x="152" y="233"/>
                </a:lnTo>
                <a:lnTo>
                  <a:pt x="158" y="232"/>
                </a:lnTo>
                <a:lnTo>
                  <a:pt x="162" y="229"/>
                </a:lnTo>
                <a:lnTo>
                  <a:pt x="168" y="226"/>
                </a:lnTo>
                <a:lnTo>
                  <a:pt x="173" y="224"/>
                </a:lnTo>
                <a:lnTo>
                  <a:pt x="177" y="221"/>
                </a:lnTo>
                <a:lnTo>
                  <a:pt x="181" y="218"/>
                </a:lnTo>
                <a:lnTo>
                  <a:pt x="186" y="217"/>
                </a:lnTo>
                <a:lnTo>
                  <a:pt x="187" y="215"/>
                </a:lnTo>
                <a:lnTo>
                  <a:pt x="187" y="214"/>
                </a:lnTo>
                <a:lnTo>
                  <a:pt x="189" y="212"/>
                </a:lnTo>
                <a:lnTo>
                  <a:pt x="190" y="211"/>
                </a:lnTo>
                <a:lnTo>
                  <a:pt x="190" y="209"/>
                </a:lnTo>
                <a:lnTo>
                  <a:pt x="192" y="208"/>
                </a:lnTo>
                <a:lnTo>
                  <a:pt x="193" y="206"/>
                </a:lnTo>
                <a:lnTo>
                  <a:pt x="201" y="203"/>
                </a:lnTo>
                <a:lnTo>
                  <a:pt x="208" y="202"/>
                </a:lnTo>
                <a:lnTo>
                  <a:pt x="215" y="202"/>
                </a:lnTo>
                <a:lnTo>
                  <a:pt x="224" y="202"/>
                </a:lnTo>
                <a:lnTo>
                  <a:pt x="232" y="203"/>
                </a:lnTo>
                <a:lnTo>
                  <a:pt x="239" y="202"/>
                </a:lnTo>
                <a:lnTo>
                  <a:pt x="247" y="200"/>
                </a:lnTo>
                <a:lnTo>
                  <a:pt x="254" y="197"/>
                </a:lnTo>
                <a:lnTo>
                  <a:pt x="257" y="194"/>
                </a:lnTo>
                <a:lnTo>
                  <a:pt x="260" y="192"/>
                </a:lnTo>
                <a:lnTo>
                  <a:pt x="263" y="189"/>
                </a:lnTo>
                <a:lnTo>
                  <a:pt x="264" y="184"/>
                </a:lnTo>
                <a:lnTo>
                  <a:pt x="266" y="180"/>
                </a:lnTo>
                <a:lnTo>
                  <a:pt x="266" y="175"/>
                </a:lnTo>
                <a:lnTo>
                  <a:pt x="266" y="172"/>
                </a:lnTo>
                <a:lnTo>
                  <a:pt x="264" y="168"/>
                </a:lnTo>
                <a:lnTo>
                  <a:pt x="261" y="163"/>
                </a:lnTo>
                <a:lnTo>
                  <a:pt x="258" y="159"/>
                </a:lnTo>
                <a:lnTo>
                  <a:pt x="254" y="155"/>
                </a:lnTo>
                <a:lnTo>
                  <a:pt x="251" y="152"/>
                </a:lnTo>
                <a:lnTo>
                  <a:pt x="247" y="149"/>
                </a:lnTo>
                <a:lnTo>
                  <a:pt x="244" y="144"/>
                </a:lnTo>
                <a:lnTo>
                  <a:pt x="241" y="141"/>
                </a:lnTo>
                <a:lnTo>
                  <a:pt x="238" y="138"/>
                </a:lnTo>
                <a:lnTo>
                  <a:pt x="236" y="134"/>
                </a:lnTo>
                <a:lnTo>
                  <a:pt x="236" y="129"/>
                </a:lnTo>
                <a:lnTo>
                  <a:pt x="236" y="125"/>
                </a:lnTo>
                <a:lnTo>
                  <a:pt x="238" y="120"/>
                </a:lnTo>
                <a:lnTo>
                  <a:pt x="241" y="113"/>
                </a:lnTo>
                <a:lnTo>
                  <a:pt x="245" y="104"/>
                </a:lnTo>
                <a:lnTo>
                  <a:pt x="250" y="95"/>
                </a:lnTo>
                <a:lnTo>
                  <a:pt x="252" y="88"/>
                </a:lnTo>
                <a:lnTo>
                  <a:pt x="254" y="83"/>
                </a:lnTo>
                <a:lnTo>
                  <a:pt x="254" y="79"/>
                </a:lnTo>
                <a:lnTo>
                  <a:pt x="252" y="75"/>
                </a:lnTo>
                <a:lnTo>
                  <a:pt x="251" y="69"/>
                </a:lnTo>
                <a:lnTo>
                  <a:pt x="250" y="67"/>
                </a:lnTo>
                <a:lnTo>
                  <a:pt x="248" y="66"/>
                </a:lnTo>
                <a:lnTo>
                  <a:pt x="247" y="64"/>
                </a:lnTo>
                <a:lnTo>
                  <a:pt x="244" y="64"/>
                </a:lnTo>
                <a:lnTo>
                  <a:pt x="242" y="63"/>
                </a:lnTo>
                <a:lnTo>
                  <a:pt x="239" y="63"/>
                </a:lnTo>
                <a:lnTo>
                  <a:pt x="236" y="63"/>
                </a:lnTo>
                <a:lnTo>
                  <a:pt x="233" y="61"/>
                </a:lnTo>
                <a:lnTo>
                  <a:pt x="230" y="60"/>
                </a:lnTo>
                <a:lnTo>
                  <a:pt x="227" y="58"/>
                </a:lnTo>
                <a:lnTo>
                  <a:pt x="226" y="57"/>
                </a:lnTo>
                <a:lnTo>
                  <a:pt x="226" y="55"/>
                </a:lnTo>
                <a:lnTo>
                  <a:pt x="224" y="54"/>
                </a:lnTo>
                <a:lnTo>
                  <a:pt x="224" y="52"/>
                </a:lnTo>
                <a:lnTo>
                  <a:pt x="224" y="49"/>
                </a:lnTo>
                <a:lnTo>
                  <a:pt x="224" y="46"/>
                </a:lnTo>
                <a:lnTo>
                  <a:pt x="223" y="42"/>
                </a:lnTo>
                <a:lnTo>
                  <a:pt x="220" y="36"/>
                </a:lnTo>
                <a:lnTo>
                  <a:pt x="215" y="32"/>
                </a:lnTo>
                <a:lnTo>
                  <a:pt x="211" y="27"/>
                </a:lnTo>
                <a:lnTo>
                  <a:pt x="204" y="24"/>
                </a:lnTo>
                <a:lnTo>
                  <a:pt x="198" y="21"/>
                </a:lnTo>
                <a:lnTo>
                  <a:pt x="190" y="21"/>
                </a:lnTo>
                <a:lnTo>
                  <a:pt x="184" y="21"/>
                </a:lnTo>
                <a:lnTo>
                  <a:pt x="176" y="21"/>
                </a:lnTo>
                <a:lnTo>
                  <a:pt x="167" y="20"/>
                </a:lnTo>
                <a:lnTo>
                  <a:pt x="159" y="15"/>
                </a:lnTo>
                <a:lnTo>
                  <a:pt x="150" y="11"/>
                </a:lnTo>
                <a:lnTo>
                  <a:pt x="142" y="5"/>
                </a:lnTo>
                <a:lnTo>
                  <a:pt x="133" y="2"/>
                </a:lnTo>
                <a:lnTo>
                  <a:pt x="128" y="0"/>
                </a:lnTo>
                <a:lnTo>
                  <a:pt x="122" y="0"/>
                </a:lnTo>
                <a:lnTo>
                  <a:pt x="118" y="0"/>
                </a:lnTo>
                <a:lnTo>
                  <a:pt x="113" y="2"/>
                </a:lnTo>
                <a:lnTo>
                  <a:pt x="109" y="3"/>
                </a:lnTo>
                <a:lnTo>
                  <a:pt x="108" y="6"/>
                </a:lnTo>
                <a:lnTo>
                  <a:pt x="105" y="9"/>
                </a:lnTo>
                <a:lnTo>
                  <a:pt x="102" y="12"/>
                </a:lnTo>
                <a:lnTo>
                  <a:pt x="100" y="17"/>
                </a:lnTo>
                <a:lnTo>
                  <a:pt x="97" y="20"/>
                </a:lnTo>
                <a:lnTo>
                  <a:pt x="96" y="21"/>
                </a:lnTo>
                <a:lnTo>
                  <a:pt x="94" y="23"/>
                </a:lnTo>
                <a:lnTo>
                  <a:pt x="82" y="27"/>
                </a:lnTo>
                <a:lnTo>
                  <a:pt x="71" y="29"/>
                </a:lnTo>
                <a:lnTo>
                  <a:pt x="57" y="30"/>
                </a:lnTo>
                <a:lnTo>
                  <a:pt x="44" y="30"/>
                </a:lnTo>
                <a:lnTo>
                  <a:pt x="32" y="32"/>
                </a:lnTo>
                <a:lnTo>
                  <a:pt x="20" y="33"/>
                </a:lnTo>
                <a:lnTo>
                  <a:pt x="16" y="36"/>
                </a:lnTo>
                <a:lnTo>
                  <a:pt x="10" y="39"/>
                </a:lnTo>
                <a:lnTo>
                  <a:pt x="7" y="42"/>
                </a:lnTo>
                <a:lnTo>
                  <a:pt x="4" y="46"/>
                </a:lnTo>
                <a:lnTo>
                  <a:pt x="1" y="55"/>
                </a:lnTo>
                <a:lnTo>
                  <a:pt x="0" y="70"/>
                </a:lnTo>
                <a:lnTo>
                  <a:pt x="0" y="86"/>
                </a:lnTo>
                <a:lnTo>
                  <a:pt x="0" y="106"/>
                </a:lnTo>
                <a:lnTo>
                  <a:pt x="1" y="125"/>
                </a:lnTo>
                <a:lnTo>
                  <a:pt x="4" y="143"/>
                </a:lnTo>
                <a:lnTo>
                  <a:pt x="7" y="156"/>
                </a:lnTo>
                <a:lnTo>
                  <a:pt x="10" y="165"/>
                </a:lnTo>
                <a:lnTo>
                  <a:pt x="14" y="171"/>
                </a:lnTo>
                <a:lnTo>
                  <a:pt x="20" y="177"/>
                </a:lnTo>
                <a:lnTo>
                  <a:pt x="29" y="183"/>
                </a:lnTo>
                <a:lnTo>
                  <a:pt x="39" y="187"/>
                </a:lnTo>
                <a:lnTo>
                  <a:pt x="50" y="190"/>
                </a:lnTo>
                <a:lnTo>
                  <a:pt x="60" y="193"/>
                </a:lnTo>
                <a:lnTo>
                  <a:pt x="65" y="193"/>
                </a:lnTo>
                <a:lnTo>
                  <a:pt x="71" y="193"/>
                </a:lnTo>
                <a:lnTo>
                  <a:pt x="73" y="192"/>
                </a:lnTo>
                <a:lnTo>
                  <a:pt x="78" y="19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11" name="Freeform 162"/>
          <p:cNvSpPr>
            <a:spLocks/>
          </p:cNvSpPr>
          <p:nvPr/>
        </p:nvSpPr>
        <p:spPr bwMode="auto">
          <a:xfrm>
            <a:off x="6445250" y="4405313"/>
            <a:ext cx="92075" cy="88900"/>
          </a:xfrm>
          <a:custGeom>
            <a:avLst/>
            <a:gdLst>
              <a:gd name="T0" fmla="*/ 0 w 65"/>
              <a:gd name="T1" fmla="*/ 2147483647 h 56"/>
              <a:gd name="T2" fmla="*/ 2147483647 w 65"/>
              <a:gd name="T3" fmla="*/ 2147483647 h 56"/>
              <a:gd name="T4" fmla="*/ 2147483647 w 65"/>
              <a:gd name="T5" fmla="*/ 2147483647 h 56"/>
              <a:gd name="T6" fmla="*/ 2147483647 w 65"/>
              <a:gd name="T7" fmla="*/ 2147483647 h 56"/>
              <a:gd name="T8" fmla="*/ 2147483647 w 65"/>
              <a:gd name="T9" fmla="*/ 2147483647 h 56"/>
              <a:gd name="T10" fmla="*/ 2147483647 w 65"/>
              <a:gd name="T11" fmla="*/ 2147483647 h 56"/>
              <a:gd name="T12" fmla="*/ 2147483647 w 65"/>
              <a:gd name="T13" fmla="*/ 2147483647 h 56"/>
              <a:gd name="T14" fmla="*/ 2147483647 w 65"/>
              <a:gd name="T15" fmla="*/ 2147483647 h 56"/>
              <a:gd name="T16" fmla="*/ 2147483647 w 65"/>
              <a:gd name="T17" fmla="*/ 2147483647 h 56"/>
              <a:gd name="T18" fmla="*/ 2147483647 w 65"/>
              <a:gd name="T19" fmla="*/ 2147483647 h 56"/>
              <a:gd name="T20" fmla="*/ 2147483647 w 65"/>
              <a:gd name="T21" fmla="*/ 2147483647 h 56"/>
              <a:gd name="T22" fmla="*/ 2147483647 w 65"/>
              <a:gd name="T23" fmla="*/ 2147483647 h 56"/>
              <a:gd name="T24" fmla="*/ 2147483647 w 65"/>
              <a:gd name="T25" fmla="*/ 2147483647 h 56"/>
              <a:gd name="T26" fmla="*/ 2147483647 w 65"/>
              <a:gd name="T27" fmla="*/ 2147483647 h 56"/>
              <a:gd name="T28" fmla="*/ 2147483647 w 65"/>
              <a:gd name="T29" fmla="*/ 2147483647 h 56"/>
              <a:gd name="T30" fmla="*/ 2147483647 w 65"/>
              <a:gd name="T31" fmla="*/ 2147483647 h 56"/>
              <a:gd name="T32" fmla="*/ 2147483647 w 65"/>
              <a:gd name="T33" fmla="*/ 2147483647 h 56"/>
              <a:gd name="T34" fmla="*/ 2147483647 w 65"/>
              <a:gd name="T35" fmla="*/ 2147483647 h 56"/>
              <a:gd name="T36" fmla="*/ 2147483647 w 65"/>
              <a:gd name="T37" fmla="*/ 2147483647 h 56"/>
              <a:gd name="T38" fmla="*/ 2147483647 w 65"/>
              <a:gd name="T39" fmla="*/ 2147483647 h 56"/>
              <a:gd name="T40" fmla="*/ 2147483647 w 65"/>
              <a:gd name="T41" fmla="*/ 2147483647 h 56"/>
              <a:gd name="T42" fmla="*/ 2147483647 w 65"/>
              <a:gd name="T43" fmla="*/ 2147483647 h 56"/>
              <a:gd name="T44" fmla="*/ 2147483647 w 65"/>
              <a:gd name="T45" fmla="*/ 2147483647 h 56"/>
              <a:gd name="T46" fmla="*/ 2147483647 w 65"/>
              <a:gd name="T47" fmla="*/ 2147483647 h 56"/>
              <a:gd name="T48" fmla="*/ 2147483647 w 65"/>
              <a:gd name="T49" fmla="*/ 2147483647 h 56"/>
              <a:gd name="T50" fmla="*/ 2147483647 w 65"/>
              <a:gd name="T51" fmla="*/ 2147483647 h 56"/>
              <a:gd name="T52" fmla="*/ 2147483647 w 65"/>
              <a:gd name="T53" fmla="*/ 2147483647 h 56"/>
              <a:gd name="T54" fmla="*/ 2147483647 w 65"/>
              <a:gd name="T55" fmla="*/ 2147483647 h 56"/>
              <a:gd name="T56" fmla="*/ 2147483647 w 65"/>
              <a:gd name="T57" fmla="*/ 2147483647 h 56"/>
              <a:gd name="T58" fmla="*/ 2147483647 w 65"/>
              <a:gd name="T59" fmla="*/ 2147483647 h 56"/>
              <a:gd name="T60" fmla="*/ 2147483647 w 65"/>
              <a:gd name="T61" fmla="*/ 2147483647 h 56"/>
              <a:gd name="T62" fmla="*/ 2147483647 w 65"/>
              <a:gd name="T63" fmla="*/ 2147483647 h 56"/>
              <a:gd name="T64" fmla="*/ 2147483647 w 65"/>
              <a:gd name="T65" fmla="*/ 2147483647 h 56"/>
              <a:gd name="T66" fmla="*/ 2147483647 w 65"/>
              <a:gd name="T67" fmla="*/ 0 h 56"/>
              <a:gd name="T68" fmla="*/ 2147483647 w 65"/>
              <a:gd name="T69" fmla="*/ 2147483647 h 56"/>
              <a:gd name="T70" fmla="*/ 2147483647 w 65"/>
              <a:gd name="T71" fmla="*/ 2147483647 h 56"/>
              <a:gd name="T72" fmla="*/ 2147483647 w 65"/>
              <a:gd name="T73" fmla="*/ 2147483647 h 56"/>
              <a:gd name="T74" fmla="*/ 2147483647 w 65"/>
              <a:gd name="T75" fmla="*/ 2147483647 h 56"/>
              <a:gd name="T76" fmla="*/ 2147483647 w 65"/>
              <a:gd name="T77" fmla="*/ 2147483647 h 56"/>
              <a:gd name="T78" fmla="*/ 2147483647 w 65"/>
              <a:gd name="T79" fmla="*/ 2147483647 h 56"/>
              <a:gd name="T80" fmla="*/ 0 w 65"/>
              <a:gd name="T81" fmla="*/ 2147483647 h 56"/>
              <a:gd name="T82" fmla="*/ 0 w 65"/>
              <a:gd name="T83" fmla="*/ 2147483647 h 5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65"/>
              <a:gd name="T127" fmla="*/ 0 h 56"/>
              <a:gd name="T128" fmla="*/ 65 w 65"/>
              <a:gd name="T129" fmla="*/ 56 h 5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65" h="56">
                <a:moveTo>
                  <a:pt x="0" y="33"/>
                </a:moveTo>
                <a:lnTo>
                  <a:pt x="1" y="36"/>
                </a:lnTo>
                <a:lnTo>
                  <a:pt x="3" y="40"/>
                </a:lnTo>
                <a:lnTo>
                  <a:pt x="4" y="43"/>
                </a:lnTo>
                <a:lnTo>
                  <a:pt x="6" y="46"/>
                </a:lnTo>
                <a:lnTo>
                  <a:pt x="7" y="49"/>
                </a:lnTo>
                <a:lnTo>
                  <a:pt x="10" y="51"/>
                </a:lnTo>
                <a:lnTo>
                  <a:pt x="13" y="53"/>
                </a:lnTo>
                <a:lnTo>
                  <a:pt x="16" y="53"/>
                </a:lnTo>
                <a:lnTo>
                  <a:pt x="22" y="55"/>
                </a:lnTo>
                <a:lnTo>
                  <a:pt x="29" y="56"/>
                </a:lnTo>
                <a:lnTo>
                  <a:pt x="37" y="55"/>
                </a:lnTo>
                <a:lnTo>
                  <a:pt x="43" y="55"/>
                </a:lnTo>
                <a:lnTo>
                  <a:pt x="50" y="53"/>
                </a:lnTo>
                <a:lnTo>
                  <a:pt x="55" y="51"/>
                </a:lnTo>
                <a:lnTo>
                  <a:pt x="59" y="48"/>
                </a:lnTo>
                <a:lnTo>
                  <a:pt x="62" y="43"/>
                </a:lnTo>
                <a:lnTo>
                  <a:pt x="63" y="40"/>
                </a:lnTo>
                <a:lnTo>
                  <a:pt x="65" y="37"/>
                </a:lnTo>
                <a:lnTo>
                  <a:pt x="65" y="33"/>
                </a:lnTo>
                <a:lnTo>
                  <a:pt x="65" y="30"/>
                </a:lnTo>
                <a:lnTo>
                  <a:pt x="65" y="27"/>
                </a:lnTo>
                <a:lnTo>
                  <a:pt x="63" y="24"/>
                </a:lnTo>
                <a:lnTo>
                  <a:pt x="62" y="22"/>
                </a:lnTo>
                <a:lnTo>
                  <a:pt x="59" y="19"/>
                </a:lnTo>
                <a:lnTo>
                  <a:pt x="58" y="19"/>
                </a:lnTo>
                <a:lnTo>
                  <a:pt x="56" y="16"/>
                </a:lnTo>
                <a:lnTo>
                  <a:pt x="53" y="14"/>
                </a:lnTo>
                <a:lnTo>
                  <a:pt x="49" y="11"/>
                </a:lnTo>
                <a:lnTo>
                  <a:pt x="46" y="8"/>
                </a:lnTo>
                <a:lnTo>
                  <a:pt x="43" y="6"/>
                </a:lnTo>
                <a:lnTo>
                  <a:pt x="38" y="3"/>
                </a:lnTo>
                <a:lnTo>
                  <a:pt x="35" y="2"/>
                </a:lnTo>
                <a:lnTo>
                  <a:pt x="29" y="0"/>
                </a:lnTo>
                <a:lnTo>
                  <a:pt x="23" y="2"/>
                </a:lnTo>
                <a:lnTo>
                  <a:pt x="18" y="5"/>
                </a:lnTo>
                <a:lnTo>
                  <a:pt x="13" y="9"/>
                </a:lnTo>
                <a:lnTo>
                  <a:pt x="9" y="14"/>
                </a:lnTo>
                <a:lnTo>
                  <a:pt x="4" y="19"/>
                </a:lnTo>
                <a:lnTo>
                  <a:pt x="1" y="25"/>
                </a:lnTo>
                <a:lnTo>
                  <a:pt x="0" y="31"/>
                </a:lnTo>
                <a:lnTo>
                  <a:pt x="0" y="33"/>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12" name="Freeform 163"/>
          <p:cNvSpPr>
            <a:spLocks/>
          </p:cNvSpPr>
          <p:nvPr/>
        </p:nvSpPr>
        <p:spPr bwMode="auto">
          <a:xfrm>
            <a:off x="6445250" y="4405313"/>
            <a:ext cx="92075" cy="88900"/>
          </a:xfrm>
          <a:custGeom>
            <a:avLst/>
            <a:gdLst>
              <a:gd name="T0" fmla="*/ 0 w 65"/>
              <a:gd name="T1" fmla="*/ 2147483647 h 56"/>
              <a:gd name="T2" fmla="*/ 2147483647 w 65"/>
              <a:gd name="T3" fmla="*/ 2147483647 h 56"/>
              <a:gd name="T4" fmla="*/ 2147483647 w 65"/>
              <a:gd name="T5" fmla="*/ 2147483647 h 56"/>
              <a:gd name="T6" fmla="*/ 2147483647 w 65"/>
              <a:gd name="T7" fmla="*/ 2147483647 h 56"/>
              <a:gd name="T8" fmla="*/ 2147483647 w 65"/>
              <a:gd name="T9" fmla="*/ 2147483647 h 56"/>
              <a:gd name="T10" fmla="*/ 2147483647 w 65"/>
              <a:gd name="T11" fmla="*/ 2147483647 h 56"/>
              <a:gd name="T12" fmla="*/ 2147483647 w 65"/>
              <a:gd name="T13" fmla="*/ 2147483647 h 56"/>
              <a:gd name="T14" fmla="*/ 2147483647 w 65"/>
              <a:gd name="T15" fmla="*/ 2147483647 h 56"/>
              <a:gd name="T16" fmla="*/ 2147483647 w 65"/>
              <a:gd name="T17" fmla="*/ 2147483647 h 56"/>
              <a:gd name="T18" fmla="*/ 2147483647 w 65"/>
              <a:gd name="T19" fmla="*/ 2147483647 h 56"/>
              <a:gd name="T20" fmla="*/ 2147483647 w 65"/>
              <a:gd name="T21" fmla="*/ 2147483647 h 56"/>
              <a:gd name="T22" fmla="*/ 2147483647 w 65"/>
              <a:gd name="T23" fmla="*/ 2147483647 h 56"/>
              <a:gd name="T24" fmla="*/ 2147483647 w 65"/>
              <a:gd name="T25" fmla="*/ 2147483647 h 56"/>
              <a:gd name="T26" fmla="*/ 2147483647 w 65"/>
              <a:gd name="T27" fmla="*/ 2147483647 h 56"/>
              <a:gd name="T28" fmla="*/ 2147483647 w 65"/>
              <a:gd name="T29" fmla="*/ 2147483647 h 56"/>
              <a:gd name="T30" fmla="*/ 2147483647 w 65"/>
              <a:gd name="T31" fmla="*/ 2147483647 h 56"/>
              <a:gd name="T32" fmla="*/ 2147483647 w 65"/>
              <a:gd name="T33" fmla="*/ 2147483647 h 56"/>
              <a:gd name="T34" fmla="*/ 2147483647 w 65"/>
              <a:gd name="T35" fmla="*/ 2147483647 h 56"/>
              <a:gd name="T36" fmla="*/ 2147483647 w 65"/>
              <a:gd name="T37" fmla="*/ 2147483647 h 56"/>
              <a:gd name="T38" fmla="*/ 2147483647 w 65"/>
              <a:gd name="T39" fmla="*/ 2147483647 h 56"/>
              <a:gd name="T40" fmla="*/ 2147483647 w 65"/>
              <a:gd name="T41" fmla="*/ 2147483647 h 56"/>
              <a:gd name="T42" fmla="*/ 2147483647 w 65"/>
              <a:gd name="T43" fmla="*/ 2147483647 h 56"/>
              <a:gd name="T44" fmla="*/ 2147483647 w 65"/>
              <a:gd name="T45" fmla="*/ 2147483647 h 56"/>
              <a:gd name="T46" fmla="*/ 2147483647 w 65"/>
              <a:gd name="T47" fmla="*/ 2147483647 h 56"/>
              <a:gd name="T48" fmla="*/ 2147483647 w 65"/>
              <a:gd name="T49" fmla="*/ 2147483647 h 56"/>
              <a:gd name="T50" fmla="*/ 2147483647 w 65"/>
              <a:gd name="T51" fmla="*/ 2147483647 h 56"/>
              <a:gd name="T52" fmla="*/ 2147483647 w 65"/>
              <a:gd name="T53" fmla="*/ 2147483647 h 56"/>
              <a:gd name="T54" fmla="*/ 2147483647 w 65"/>
              <a:gd name="T55" fmla="*/ 2147483647 h 56"/>
              <a:gd name="T56" fmla="*/ 2147483647 w 65"/>
              <a:gd name="T57" fmla="*/ 2147483647 h 56"/>
              <a:gd name="T58" fmla="*/ 2147483647 w 65"/>
              <a:gd name="T59" fmla="*/ 2147483647 h 56"/>
              <a:gd name="T60" fmla="*/ 2147483647 w 65"/>
              <a:gd name="T61" fmla="*/ 2147483647 h 56"/>
              <a:gd name="T62" fmla="*/ 2147483647 w 65"/>
              <a:gd name="T63" fmla="*/ 2147483647 h 56"/>
              <a:gd name="T64" fmla="*/ 2147483647 w 65"/>
              <a:gd name="T65" fmla="*/ 2147483647 h 56"/>
              <a:gd name="T66" fmla="*/ 2147483647 w 65"/>
              <a:gd name="T67" fmla="*/ 0 h 56"/>
              <a:gd name="T68" fmla="*/ 2147483647 w 65"/>
              <a:gd name="T69" fmla="*/ 2147483647 h 56"/>
              <a:gd name="T70" fmla="*/ 2147483647 w 65"/>
              <a:gd name="T71" fmla="*/ 2147483647 h 56"/>
              <a:gd name="T72" fmla="*/ 2147483647 w 65"/>
              <a:gd name="T73" fmla="*/ 2147483647 h 56"/>
              <a:gd name="T74" fmla="*/ 2147483647 w 65"/>
              <a:gd name="T75" fmla="*/ 2147483647 h 56"/>
              <a:gd name="T76" fmla="*/ 2147483647 w 65"/>
              <a:gd name="T77" fmla="*/ 2147483647 h 56"/>
              <a:gd name="T78" fmla="*/ 2147483647 w 65"/>
              <a:gd name="T79" fmla="*/ 2147483647 h 56"/>
              <a:gd name="T80" fmla="*/ 0 w 65"/>
              <a:gd name="T81" fmla="*/ 2147483647 h 56"/>
              <a:gd name="T82" fmla="*/ 0 w 65"/>
              <a:gd name="T83" fmla="*/ 2147483647 h 5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65"/>
              <a:gd name="T127" fmla="*/ 0 h 56"/>
              <a:gd name="T128" fmla="*/ 65 w 65"/>
              <a:gd name="T129" fmla="*/ 56 h 5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65" h="56">
                <a:moveTo>
                  <a:pt x="0" y="33"/>
                </a:moveTo>
                <a:lnTo>
                  <a:pt x="1" y="36"/>
                </a:lnTo>
                <a:lnTo>
                  <a:pt x="3" y="40"/>
                </a:lnTo>
                <a:lnTo>
                  <a:pt x="4" y="43"/>
                </a:lnTo>
                <a:lnTo>
                  <a:pt x="6" y="46"/>
                </a:lnTo>
                <a:lnTo>
                  <a:pt x="7" y="49"/>
                </a:lnTo>
                <a:lnTo>
                  <a:pt x="10" y="51"/>
                </a:lnTo>
                <a:lnTo>
                  <a:pt x="13" y="53"/>
                </a:lnTo>
                <a:lnTo>
                  <a:pt x="16" y="53"/>
                </a:lnTo>
                <a:lnTo>
                  <a:pt x="22" y="55"/>
                </a:lnTo>
                <a:lnTo>
                  <a:pt x="29" y="56"/>
                </a:lnTo>
                <a:lnTo>
                  <a:pt x="37" y="55"/>
                </a:lnTo>
                <a:lnTo>
                  <a:pt x="43" y="55"/>
                </a:lnTo>
                <a:lnTo>
                  <a:pt x="50" y="53"/>
                </a:lnTo>
                <a:lnTo>
                  <a:pt x="55" y="51"/>
                </a:lnTo>
                <a:lnTo>
                  <a:pt x="59" y="48"/>
                </a:lnTo>
                <a:lnTo>
                  <a:pt x="62" y="43"/>
                </a:lnTo>
                <a:lnTo>
                  <a:pt x="63" y="40"/>
                </a:lnTo>
                <a:lnTo>
                  <a:pt x="65" y="37"/>
                </a:lnTo>
                <a:lnTo>
                  <a:pt x="65" y="33"/>
                </a:lnTo>
                <a:lnTo>
                  <a:pt x="65" y="30"/>
                </a:lnTo>
                <a:lnTo>
                  <a:pt x="65" y="27"/>
                </a:lnTo>
                <a:lnTo>
                  <a:pt x="63" y="24"/>
                </a:lnTo>
                <a:lnTo>
                  <a:pt x="62" y="22"/>
                </a:lnTo>
                <a:lnTo>
                  <a:pt x="59" y="19"/>
                </a:lnTo>
                <a:lnTo>
                  <a:pt x="58" y="19"/>
                </a:lnTo>
                <a:lnTo>
                  <a:pt x="56" y="16"/>
                </a:lnTo>
                <a:lnTo>
                  <a:pt x="53" y="14"/>
                </a:lnTo>
                <a:lnTo>
                  <a:pt x="49" y="11"/>
                </a:lnTo>
                <a:lnTo>
                  <a:pt x="46" y="8"/>
                </a:lnTo>
                <a:lnTo>
                  <a:pt x="43" y="6"/>
                </a:lnTo>
                <a:lnTo>
                  <a:pt x="38" y="3"/>
                </a:lnTo>
                <a:lnTo>
                  <a:pt x="35" y="2"/>
                </a:lnTo>
                <a:lnTo>
                  <a:pt x="29" y="0"/>
                </a:lnTo>
                <a:lnTo>
                  <a:pt x="23" y="2"/>
                </a:lnTo>
                <a:lnTo>
                  <a:pt x="18" y="5"/>
                </a:lnTo>
                <a:lnTo>
                  <a:pt x="13" y="9"/>
                </a:lnTo>
                <a:lnTo>
                  <a:pt x="9" y="14"/>
                </a:lnTo>
                <a:lnTo>
                  <a:pt x="4" y="19"/>
                </a:lnTo>
                <a:lnTo>
                  <a:pt x="1" y="25"/>
                </a:lnTo>
                <a:lnTo>
                  <a:pt x="0" y="31"/>
                </a:lnTo>
                <a:lnTo>
                  <a:pt x="0" y="33"/>
                </a:lnTo>
              </a:path>
            </a:pathLst>
          </a:custGeom>
          <a:solidFill>
            <a:srgbClr val="FFFF00"/>
          </a:solidFill>
          <a:ln w="4763">
            <a:solidFill>
              <a:srgbClr val="990000"/>
            </a:solidFill>
            <a:round/>
            <a:headEnd/>
            <a:tailEnd/>
          </a:ln>
        </p:spPr>
        <p:txBody>
          <a:bodyPr/>
          <a:lstStyle/>
          <a:p>
            <a:endParaRPr lang="en-US"/>
          </a:p>
        </p:txBody>
      </p:sp>
      <p:sp>
        <p:nvSpPr>
          <p:cNvPr id="53413" name="Freeform 164"/>
          <p:cNvSpPr>
            <a:spLocks/>
          </p:cNvSpPr>
          <p:nvPr/>
        </p:nvSpPr>
        <p:spPr bwMode="auto">
          <a:xfrm>
            <a:off x="6445250" y="4405313"/>
            <a:ext cx="92075" cy="88900"/>
          </a:xfrm>
          <a:custGeom>
            <a:avLst/>
            <a:gdLst>
              <a:gd name="T0" fmla="*/ 0 w 65"/>
              <a:gd name="T1" fmla="*/ 2147483647 h 56"/>
              <a:gd name="T2" fmla="*/ 2147483647 w 65"/>
              <a:gd name="T3" fmla="*/ 2147483647 h 56"/>
              <a:gd name="T4" fmla="*/ 2147483647 w 65"/>
              <a:gd name="T5" fmla="*/ 2147483647 h 56"/>
              <a:gd name="T6" fmla="*/ 2147483647 w 65"/>
              <a:gd name="T7" fmla="*/ 2147483647 h 56"/>
              <a:gd name="T8" fmla="*/ 2147483647 w 65"/>
              <a:gd name="T9" fmla="*/ 2147483647 h 56"/>
              <a:gd name="T10" fmla="*/ 2147483647 w 65"/>
              <a:gd name="T11" fmla="*/ 2147483647 h 56"/>
              <a:gd name="T12" fmla="*/ 2147483647 w 65"/>
              <a:gd name="T13" fmla="*/ 2147483647 h 56"/>
              <a:gd name="T14" fmla="*/ 2147483647 w 65"/>
              <a:gd name="T15" fmla="*/ 2147483647 h 56"/>
              <a:gd name="T16" fmla="*/ 2147483647 w 65"/>
              <a:gd name="T17" fmla="*/ 2147483647 h 56"/>
              <a:gd name="T18" fmla="*/ 2147483647 w 65"/>
              <a:gd name="T19" fmla="*/ 2147483647 h 56"/>
              <a:gd name="T20" fmla="*/ 2147483647 w 65"/>
              <a:gd name="T21" fmla="*/ 2147483647 h 56"/>
              <a:gd name="T22" fmla="*/ 2147483647 w 65"/>
              <a:gd name="T23" fmla="*/ 2147483647 h 56"/>
              <a:gd name="T24" fmla="*/ 2147483647 w 65"/>
              <a:gd name="T25" fmla="*/ 2147483647 h 56"/>
              <a:gd name="T26" fmla="*/ 2147483647 w 65"/>
              <a:gd name="T27" fmla="*/ 2147483647 h 56"/>
              <a:gd name="T28" fmla="*/ 2147483647 w 65"/>
              <a:gd name="T29" fmla="*/ 2147483647 h 56"/>
              <a:gd name="T30" fmla="*/ 2147483647 w 65"/>
              <a:gd name="T31" fmla="*/ 2147483647 h 56"/>
              <a:gd name="T32" fmla="*/ 2147483647 w 65"/>
              <a:gd name="T33" fmla="*/ 2147483647 h 56"/>
              <a:gd name="T34" fmla="*/ 2147483647 w 65"/>
              <a:gd name="T35" fmla="*/ 2147483647 h 56"/>
              <a:gd name="T36" fmla="*/ 2147483647 w 65"/>
              <a:gd name="T37" fmla="*/ 2147483647 h 56"/>
              <a:gd name="T38" fmla="*/ 2147483647 w 65"/>
              <a:gd name="T39" fmla="*/ 2147483647 h 56"/>
              <a:gd name="T40" fmla="*/ 2147483647 w 65"/>
              <a:gd name="T41" fmla="*/ 2147483647 h 56"/>
              <a:gd name="T42" fmla="*/ 2147483647 w 65"/>
              <a:gd name="T43" fmla="*/ 2147483647 h 56"/>
              <a:gd name="T44" fmla="*/ 2147483647 w 65"/>
              <a:gd name="T45" fmla="*/ 2147483647 h 56"/>
              <a:gd name="T46" fmla="*/ 2147483647 w 65"/>
              <a:gd name="T47" fmla="*/ 2147483647 h 56"/>
              <a:gd name="T48" fmla="*/ 2147483647 w 65"/>
              <a:gd name="T49" fmla="*/ 2147483647 h 56"/>
              <a:gd name="T50" fmla="*/ 2147483647 w 65"/>
              <a:gd name="T51" fmla="*/ 2147483647 h 56"/>
              <a:gd name="T52" fmla="*/ 2147483647 w 65"/>
              <a:gd name="T53" fmla="*/ 2147483647 h 56"/>
              <a:gd name="T54" fmla="*/ 2147483647 w 65"/>
              <a:gd name="T55" fmla="*/ 2147483647 h 56"/>
              <a:gd name="T56" fmla="*/ 2147483647 w 65"/>
              <a:gd name="T57" fmla="*/ 2147483647 h 56"/>
              <a:gd name="T58" fmla="*/ 2147483647 w 65"/>
              <a:gd name="T59" fmla="*/ 2147483647 h 56"/>
              <a:gd name="T60" fmla="*/ 2147483647 w 65"/>
              <a:gd name="T61" fmla="*/ 2147483647 h 56"/>
              <a:gd name="T62" fmla="*/ 2147483647 w 65"/>
              <a:gd name="T63" fmla="*/ 2147483647 h 56"/>
              <a:gd name="T64" fmla="*/ 2147483647 w 65"/>
              <a:gd name="T65" fmla="*/ 2147483647 h 56"/>
              <a:gd name="T66" fmla="*/ 2147483647 w 65"/>
              <a:gd name="T67" fmla="*/ 0 h 56"/>
              <a:gd name="T68" fmla="*/ 2147483647 w 65"/>
              <a:gd name="T69" fmla="*/ 2147483647 h 56"/>
              <a:gd name="T70" fmla="*/ 2147483647 w 65"/>
              <a:gd name="T71" fmla="*/ 2147483647 h 56"/>
              <a:gd name="T72" fmla="*/ 2147483647 w 65"/>
              <a:gd name="T73" fmla="*/ 2147483647 h 56"/>
              <a:gd name="T74" fmla="*/ 2147483647 w 65"/>
              <a:gd name="T75" fmla="*/ 2147483647 h 56"/>
              <a:gd name="T76" fmla="*/ 2147483647 w 65"/>
              <a:gd name="T77" fmla="*/ 2147483647 h 56"/>
              <a:gd name="T78" fmla="*/ 2147483647 w 65"/>
              <a:gd name="T79" fmla="*/ 2147483647 h 56"/>
              <a:gd name="T80" fmla="*/ 0 w 65"/>
              <a:gd name="T81" fmla="*/ 2147483647 h 5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65"/>
              <a:gd name="T124" fmla="*/ 0 h 56"/>
              <a:gd name="T125" fmla="*/ 65 w 65"/>
              <a:gd name="T126" fmla="*/ 56 h 5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65" h="56">
                <a:moveTo>
                  <a:pt x="0" y="33"/>
                </a:moveTo>
                <a:lnTo>
                  <a:pt x="1" y="36"/>
                </a:lnTo>
                <a:lnTo>
                  <a:pt x="3" y="40"/>
                </a:lnTo>
                <a:lnTo>
                  <a:pt x="4" y="43"/>
                </a:lnTo>
                <a:lnTo>
                  <a:pt x="6" y="46"/>
                </a:lnTo>
                <a:lnTo>
                  <a:pt x="7" y="49"/>
                </a:lnTo>
                <a:lnTo>
                  <a:pt x="10" y="51"/>
                </a:lnTo>
                <a:lnTo>
                  <a:pt x="13" y="53"/>
                </a:lnTo>
                <a:lnTo>
                  <a:pt x="16" y="53"/>
                </a:lnTo>
                <a:lnTo>
                  <a:pt x="22" y="55"/>
                </a:lnTo>
                <a:lnTo>
                  <a:pt x="29" y="56"/>
                </a:lnTo>
                <a:lnTo>
                  <a:pt x="37" y="55"/>
                </a:lnTo>
                <a:lnTo>
                  <a:pt x="43" y="55"/>
                </a:lnTo>
                <a:lnTo>
                  <a:pt x="50" y="53"/>
                </a:lnTo>
                <a:lnTo>
                  <a:pt x="55" y="51"/>
                </a:lnTo>
                <a:lnTo>
                  <a:pt x="59" y="48"/>
                </a:lnTo>
                <a:lnTo>
                  <a:pt x="62" y="43"/>
                </a:lnTo>
                <a:lnTo>
                  <a:pt x="63" y="40"/>
                </a:lnTo>
                <a:lnTo>
                  <a:pt x="65" y="37"/>
                </a:lnTo>
                <a:lnTo>
                  <a:pt x="65" y="33"/>
                </a:lnTo>
                <a:lnTo>
                  <a:pt x="65" y="30"/>
                </a:lnTo>
                <a:lnTo>
                  <a:pt x="65" y="27"/>
                </a:lnTo>
                <a:lnTo>
                  <a:pt x="63" y="24"/>
                </a:lnTo>
                <a:lnTo>
                  <a:pt x="62" y="22"/>
                </a:lnTo>
                <a:lnTo>
                  <a:pt x="59" y="19"/>
                </a:lnTo>
                <a:lnTo>
                  <a:pt x="58" y="19"/>
                </a:lnTo>
                <a:lnTo>
                  <a:pt x="56" y="16"/>
                </a:lnTo>
                <a:lnTo>
                  <a:pt x="53" y="14"/>
                </a:lnTo>
                <a:lnTo>
                  <a:pt x="49" y="11"/>
                </a:lnTo>
                <a:lnTo>
                  <a:pt x="46" y="8"/>
                </a:lnTo>
                <a:lnTo>
                  <a:pt x="43" y="6"/>
                </a:lnTo>
                <a:lnTo>
                  <a:pt x="38" y="3"/>
                </a:lnTo>
                <a:lnTo>
                  <a:pt x="35" y="2"/>
                </a:lnTo>
                <a:lnTo>
                  <a:pt x="29" y="0"/>
                </a:lnTo>
                <a:lnTo>
                  <a:pt x="23" y="2"/>
                </a:lnTo>
                <a:lnTo>
                  <a:pt x="18" y="5"/>
                </a:lnTo>
                <a:lnTo>
                  <a:pt x="13" y="9"/>
                </a:lnTo>
                <a:lnTo>
                  <a:pt x="9" y="14"/>
                </a:lnTo>
                <a:lnTo>
                  <a:pt x="4" y="19"/>
                </a:lnTo>
                <a:lnTo>
                  <a:pt x="1" y="25"/>
                </a:lnTo>
                <a:lnTo>
                  <a:pt x="0" y="31"/>
                </a:lnTo>
              </a:path>
            </a:pathLst>
          </a:custGeom>
          <a:solidFill>
            <a:srgbClr val="FFFF00"/>
          </a:solidFill>
          <a:ln w="4763">
            <a:solidFill>
              <a:srgbClr val="990000"/>
            </a:solidFill>
            <a:round/>
            <a:headEnd/>
            <a:tailEnd/>
          </a:ln>
        </p:spPr>
        <p:txBody>
          <a:bodyPr/>
          <a:lstStyle/>
          <a:p>
            <a:endParaRPr lang="en-US"/>
          </a:p>
        </p:txBody>
      </p:sp>
      <p:sp>
        <p:nvSpPr>
          <p:cNvPr id="53414" name="Freeform 165"/>
          <p:cNvSpPr>
            <a:spLocks/>
          </p:cNvSpPr>
          <p:nvPr/>
        </p:nvSpPr>
        <p:spPr bwMode="auto">
          <a:xfrm>
            <a:off x="6423025" y="4303713"/>
            <a:ext cx="74613" cy="87312"/>
          </a:xfrm>
          <a:custGeom>
            <a:avLst/>
            <a:gdLst>
              <a:gd name="T0" fmla="*/ 2147483647 w 53"/>
              <a:gd name="T1" fmla="*/ 2147483647 h 55"/>
              <a:gd name="T2" fmla="*/ 2147483647 w 53"/>
              <a:gd name="T3" fmla="*/ 2147483647 h 55"/>
              <a:gd name="T4" fmla="*/ 2147483647 w 53"/>
              <a:gd name="T5" fmla="*/ 2147483647 h 55"/>
              <a:gd name="T6" fmla="*/ 2147483647 w 53"/>
              <a:gd name="T7" fmla="*/ 2147483647 h 55"/>
              <a:gd name="T8" fmla="*/ 2147483647 w 53"/>
              <a:gd name="T9" fmla="*/ 2147483647 h 55"/>
              <a:gd name="T10" fmla="*/ 2147483647 w 53"/>
              <a:gd name="T11" fmla="*/ 2147483647 h 55"/>
              <a:gd name="T12" fmla="*/ 2147483647 w 53"/>
              <a:gd name="T13" fmla="*/ 2147483647 h 55"/>
              <a:gd name="T14" fmla="*/ 2147483647 w 53"/>
              <a:gd name="T15" fmla="*/ 2147483647 h 55"/>
              <a:gd name="T16" fmla="*/ 2147483647 w 53"/>
              <a:gd name="T17" fmla="*/ 2147483647 h 55"/>
              <a:gd name="T18" fmla="*/ 2147483647 w 53"/>
              <a:gd name="T19" fmla="*/ 2147483647 h 55"/>
              <a:gd name="T20" fmla="*/ 2147483647 w 53"/>
              <a:gd name="T21" fmla="*/ 2147483647 h 55"/>
              <a:gd name="T22" fmla="*/ 2147483647 w 53"/>
              <a:gd name="T23" fmla="*/ 2147483647 h 55"/>
              <a:gd name="T24" fmla="*/ 2147483647 w 53"/>
              <a:gd name="T25" fmla="*/ 2147483647 h 55"/>
              <a:gd name="T26" fmla="*/ 2147483647 w 53"/>
              <a:gd name="T27" fmla="*/ 2147483647 h 55"/>
              <a:gd name="T28" fmla="*/ 2147483647 w 53"/>
              <a:gd name="T29" fmla="*/ 2147483647 h 55"/>
              <a:gd name="T30" fmla="*/ 2147483647 w 53"/>
              <a:gd name="T31" fmla="*/ 2147483647 h 55"/>
              <a:gd name="T32" fmla="*/ 2147483647 w 53"/>
              <a:gd name="T33" fmla="*/ 2147483647 h 55"/>
              <a:gd name="T34" fmla="*/ 2147483647 w 53"/>
              <a:gd name="T35" fmla="*/ 2147483647 h 55"/>
              <a:gd name="T36" fmla="*/ 2147483647 w 53"/>
              <a:gd name="T37" fmla="*/ 2147483647 h 55"/>
              <a:gd name="T38" fmla="*/ 2147483647 w 53"/>
              <a:gd name="T39" fmla="*/ 2147483647 h 55"/>
              <a:gd name="T40" fmla="*/ 2147483647 w 53"/>
              <a:gd name="T41" fmla="*/ 2147483647 h 55"/>
              <a:gd name="T42" fmla="*/ 2147483647 w 53"/>
              <a:gd name="T43" fmla="*/ 2147483647 h 55"/>
              <a:gd name="T44" fmla="*/ 2147483647 w 53"/>
              <a:gd name="T45" fmla="*/ 2147483647 h 55"/>
              <a:gd name="T46" fmla="*/ 2147483647 w 53"/>
              <a:gd name="T47" fmla="*/ 2147483647 h 55"/>
              <a:gd name="T48" fmla="*/ 2147483647 w 53"/>
              <a:gd name="T49" fmla="*/ 2147483647 h 55"/>
              <a:gd name="T50" fmla="*/ 2147483647 w 53"/>
              <a:gd name="T51" fmla="*/ 0 h 55"/>
              <a:gd name="T52" fmla="*/ 2147483647 w 53"/>
              <a:gd name="T53" fmla="*/ 0 h 55"/>
              <a:gd name="T54" fmla="*/ 2147483647 w 53"/>
              <a:gd name="T55" fmla="*/ 2147483647 h 55"/>
              <a:gd name="T56" fmla="*/ 2147483647 w 53"/>
              <a:gd name="T57" fmla="*/ 2147483647 h 55"/>
              <a:gd name="T58" fmla="*/ 2147483647 w 53"/>
              <a:gd name="T59" fmla="*/ 2147483647 h 55"/>
              <a:gd name="T60" fmla="*/ 2147483647 w 53"/>
              <a:gd name="T61" fmla="*/ 2147483647 h 55"/>
              <a:gd name="T62" fmla="*/ 2147483647 w 53"/>
              <a:gd name="T63" fmla="*/ 2147483647 h 55"/>
              <a:gd name="T64" fmla="*/ 2147483647 w 53"/>
              <a:gd name="T65" fmla="*/ 2147483647 h 55"/>
              <a:gd name="T66" fmla="*/ 0 w 53"/>
              <a:gd name="T67" fmla="*/ 2147483647 h 55"/>
              <a:gd name="T68" fmla="*/ 0 w 53"/>
              <a:gd name="T69" fmla="*/ 2147483647 h 55"/>
              <a:gd name="T70" fmla="*/ 2147483647 w 53"/>
              <a:gd name="T71" fmla="*/ 2147483647 h 55"/>
              <a:gd name="T72" fmla="*/ 2147483647 w 53"/>
              <a:gd name="T73" fmla="*/ 2147483647 h 55"/>
              <a:gd name="T74" fmla="*/ 2147483647 w 53"/>
              <a:gd name="T75" fmla="*/ 2147483647 h 55"/>
              <a:gd name="T76" fmla="*/ 2147483647 w 53"/>
              <a:gd name="T77" fmla="*/ 2147483647 h 55"/>
              <a:gd name="T78" fmla="*/ 2147483647 w 53"/>
              <a:gd name="T79" fmla="*/ 2147483647 h 55"/>
              <a:gd name="T80" fmla="*/ 2147483647 w 53"/>
              <a:gd name="T81" fmla="*/ 2147483647 h 5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3"/>
              <a:gd name="T124" fmla="*/ 0 h 55"/>
              <a:gd name="T125" fmla="*/ 53 w 53"/>
              <a:gd name="T126" fmla="*/ 55 h 55"/>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3" h="55">
                <a:moveTo>
                  <a:pt x="14" y="35"/>
                </a:moveTo>
                <a:lnTo>
                  <a:pt x="19" y="39"/>
                </a:lnTo>
                <a:lnTo>
                  <a:pt x="23" y="43"/>
                </a:lnTo>
                <a:lnTo>
                  <a:pt x="26" y="48"/>
                </a:lnTo>
                <a:lnTo>
                  <a:pt x="28" y="51"/>
                </a:lnTo>
                <a:lnTo>
                  <a:pt x="31" y="52"/>
                </a:lnTo>
                <a:lnTo>
                  <a:pt x="35" y="54"/>
                </a:lnTo>
                <a:lnTo>
                  <a:pt x="38" y="55"/>
                </a:lnTo>
                <a:lnTo>
                  <a:pt x="44" y="55"/>
                </a:lnTo>
                <a:lnTo>
                  <a:pt x="45" y="54"/>
                </a:lnTo>
                <a:lnTo>
                  <a:pt x="47" y="54"/>
                </a:lnTo>
                <a:lnTo>
                  <a:pt x="48" y="52"/>
                </a:lnTo>
                <a:lnTo>
                  <a:pt x="50" y="51"/>
                </a:lnTo>
                <a:lnTo>
                  <a:pt x="51" y="49"/>
                </a:lnTo>
                <a:lnTo>
                  <a:pt x="53" y="48"/>
                </a:lnTo>
                <a:lnTo>
                  <a:pt x="53" y="46"/>
                </a:lnTo>
                <a:lnTo>
                  <a:pt x="53" y="43"/>
                </a:lnTo>
                <a:lnTo>
                  <a:pt x="53" y="38"/>
                </a:lnTo>
                <a:lnTo>
                  <a:pt x="50" y="32"/>
                </a:lnTo>
                <a:lnTo>
                  <a:pt x="48" y="26"/>
                </a:lnTo>
                <a:lnTo>
                  <a:pt x="44" y="20"/>
                </a:lnTo>
                <a:lnTo>
                  <a:pt x="39" y="15"/>
                </a:lnTo>
                <a:lnTo>
                  <a:pt x="35" y="11"/>
                </a:lnTo>
                <a:lnTo>
                  <a:pt x="31" y="6"/>
                </a:lnTo>
                <a:lnTo>
                  <a:pt x="25" y="2"/>
                </a:lnTo>
                <a:lnTo>
                  <a:pt x="22" y="0"/>
                </a:lnTo>
                <a:lnTo>
                  <a:pt x="19" y="0"/>
                </a:lnTo>
                <a:lnTo>
                  <a:pt x="16" y="2"/>
                </a:lnTo>
                <a:lnTo>
                  <a:pt x="11" y="3"/>
                </a:lnTo>
                <a:lnTo>
                  <a:pt x="8" y="5"/>
                </a:lnTo>
                <a:lnTo>
                  <a:pt x="5" y="8"/>
                </a:lnTo>
                <a:lnTo>
                  <a:pt x="3" y="11"/>
                </a:lnTo>
                <a:lnTo>
                  <a:pt x="1" y="15"/>
                </a:lnTo>
                <a:lnTo>
                  <a:pt x="0" y="18"/>
                </a:lnTo>
                <a:lnTo>
                  <a:pt x="0" y="23"/>
                </a:lnTo>
                <a:lnTo>
                  <a:pt x="1" y="26"/>
                </a:lnTo>
                <a:lnTo>
                  <a:pt x="3" y="29"/>
                </a:lnTo>
                <a:lnTo>
                  <a:pt x="4" y="32"/>
                </a:lnTo>
                <a:lnTo>
                  <a:pt x="7" y="33"/>
                </a:lnTo>
                <a:lnTo>
                  <a:pt x="10" y="35"/>
                </a:lnTo>
                <a:lnTo>
                  <a:pt x="14" y="3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15" name="Freeform 166"/>
          <p:cNvSpPr>
            <a:spLocks/>
          </p:cNvSpPr>
          <p:nvPr/>
        </p:nvSpPr>
        <p:spPr bwMode="auto">
          <a:xfrm>
            <a:off x="6423025" y="4303713"/>
            <a:ext cx="74613" cy="87312"/>
          </a:xfrm>
          <a:custGeom>
            <a:avLst/>
            <a:gdLst>
              <a:gd name="T0" fmla="*/ 2147483647 w 53"/>
              <a:gd name="T1" fmla="*/ 2147483647 h 55"/>
              <a:gd name="T2" fmla="*/ 2147483647 w 53"/>
              <a:gd name="T3" fmla="*/ 2147483647 h 55"/>
              <a:gd name="T4" fmla="*/ 2147483647 w 53"/>
              <a:gd name="T5" fmla="*/ 2147483647 h 55"/>
              <a:gd name="T6" fmla="*/ 2147483647 w 53"/>
              <a:gd name="T7" fmla="*/ 2147483647 h 55"/>
              <a:gd name="T8" fmla="*/ 2147483647 w 53"/>
              <a:gd name="T9" fmla="*/ 2147483647 h 55"/>
              <a:gd name="T10" fmla="*/ 2147483647 w 53"/>
              <a:gd name="T11" fmla="*/ 2147483647 h 55"/>
              <a:gd name="T12" fmla="*/ 2147483647 w 53"/>
              <a:gd name="T13" fmla="*/ 2147483647 h 55"/>
              <a:gd name="T14" fmla="*/ 2147483647 w 53"/>
              <a:gd name="T15" fmla="*/ 2147483647 h 55"/>
              <a:gd name="T16" fmla="*/ 2147483647 w 53"/>
              <a:gd name="T17" fmla="*/ 2147483647 h 55"/>
              <a:gd name="T18" fmla="*/ 2147483647 w 53"/>
              <a:gd name="T19" fmla="*/ 2147483647 h 55"/>
              <a:gd name="T20" fmla="*/ 2147483647 w 53"/>
              <a:gd name="T21" fmla="*/ 2147483647 h 55"/>
              <a:gd name="T22" fmla="*/ 2147483647 w 53"/>
              <a:gd name="T23" fmla="*/ 2147483647 h 55"/>
              <a:gd name="T24" fmla="*/ 2147483647 w 53"/>
              <a:gd name="T25" fmla="*/ 2147483647 h 55"/>
              <a:gd name="T26" fmla="*/ 2147483647 w 53"/>
              <a:gd name="T27" fmla="*/ 2147483647 h 55"/>
              <a:gd name="T28" fmla="*/ 2147483647 w 53"/>
              <a:gd name="T29" fmla="*/ 2147483647 h 55"/>
              <a:gd name="T30" fmla="*/ 2147483647 w 53"/>
              <a:gd name="T31" fmla="*/ 2147483647 h 55"/>
              <a:gd name="T32" fmla="*/ 2147483647 w 53"/>
              <a:gd name="T33" fmla="*/ 2147483647 h 55"/>
              <a:gd name="T34" fmla="*/ 2147483647 w 53"/>
              <a:gd name="T35" fmla="*/ 2147483647 h 55"/>
              <a:gd name="T36" fmla="*/ 2147483647 w 53"/>
              <a:gd name="T37" fmla="*/ 2147483647 h 55"/>
              <a:gd name="T38" fmla="*/ 2147483647 w 53"/>
              <a:gd name="T39" fmla="*/ 2147483647 h 55"/>
              <a:gd name="T40" fmla="*/ 2147483647 w 53"/>
              <a:gd name="T41" fmla="*/ 2147483647 h 55"/>
              <a:gd name="T42" fmla="*/ 2147483647 w 53"/>
              <a:gd name="T43" fmla="*/ 2147483647 h 55"/>
              <a:gd name="T44" fmla="*/ 2147483647 w 53"/>
              <a:gd name="T45" fmla="*/ 2147483647 h 55"/>
              <a:gd name="T46" fmla="*/ 2147483647 w 53"/>
              <a:gd name="T47" fmla="*/ 2147483647 h 55"/>
              <a:gd name="T48" fmla="*/ 2147483647 w 53"/>
              <a:gd name="T49" fmla="*/ 2147483647 h 55"/>
              <a:gd name="T50" fmla="*/ 2147483647 w 53"/>
              <a:gd name="T51" fmla="*/ 0 h 55"/>
              <a:gd name="T52" fmla="*/ 2147483647 w 53"/>
              <a:gd name="T53" fmla="*/ 0 h 55"/>
              <a:gd name="T54" fmla="*/ 2147483647 w 53"/>
              <a:gd name="T55" fmla="*/ 2147483647 h 55"/>
              <a:gd name="T56" fmla="*/ 2147483647 w 53"/>
              <a:gd name="T57" fmla="*/ 2147483647 h 55"/>
              <a:gd name="T58" fmla="*/ 2147483647 w 53"/>
              <a:gd name="T59" fmla="*/ 2147483647 h 55"/>
              <a:gd name="T60" fmla="*/ 2147483647 w 53"/>
              <a:gd name="T61" fmla="*/ 2147483647 h 55"/>
              <a:gd name="T62" fmla="*/ 2147483647 w 53"/>
              <a:gd name="T63" fmla="*/ 2147483647 h 55"/>
              <a:gd name="T64" fmla="*/ 2147483647 w 53"/>
              <a:gd name="T65" fmla="*/ 2147483647 h 55"/>
              <a:gd name="T66" fmla="*/ 0 w 53"/>
              <a:gd name="T67" fmla="*/ 2147483647 h 55"/>
              <a:gd name="T68" fmla="*/ 0 w 53"/>
              <a:gd name="T69" fmla="*/ 2147483647 h 55"/>
              <a:gd name="T70" fmla="*/ 2147483647 w 53"/>
              <a:gd name="T71" fmla="*/ 2147483647 h 55"/>
              <a:gd name="T72" fmla="*/ 2147483647 w 53"/>
              <a:gd name="T73" fmla="*/ 2147483647 h 55"/>
              <a:gd name="T74" fmla="*/ 2147483647 w 53"/>
              <a:gd name="T75" fmla="*/ 2147483647 h 55"/>
              <a:gd name="T76" fmla="*/ 2147483647 w 53"/>
              <a:gd name="T77" fmla="*/ 2147483647 h 55"/>
              <a:gd name="T78" fmla="*/ 2147483647 w 53"/>
              <a:gd name="T79" fmla="*/ 2147483647 h 55"/>
              <a:gd name="T80" fmla="*/ 2147483647 w 53"/>
              <a:gd name="T81" fmla="*/ 2147483647 h 5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3"/>
              <a:gd name="T124" fmla="*/ 0 h 55"/>
              <a:gd name="T125" fmla="*/ 53 w 53"/>
              <a:gd name="T126" fmla="*/ 55 h 55"/>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3" h="55">
                <a:moveTo>
                  <a:pt x="14" y="35"/>
                </a:moveTo>
                <a:lnTo>
                  <a:pt x="19" y="39"/>
                </a:lnTo>
                <a:lnTo>
                  <a:pt x="23" y="43"/>
                </a:lnTo>
                <a:lnTo>
                  <a:pt x="26" y="48"/>
                </a:lnTo>
                <a:lnTo>
                  <a:pt x="28" y="51"/>
                </a:lnTo>
                <a:lnTo>
                  <a:pt x="31" y="52"/>
                </a:lnTo>
                <a:lnTo>
                  <a:pt x="35" y="54"/>
                </a:lnTo>
                <a:lnTo>
                  <a:pt x="38" y="55"/>
                </a:lnTo>
                <a:lnTo>
                  <a:pt x="44" y="55"/>
                </a:lnTo>
                <a:lnTo>
                  <a:pt x="45" y="54"/>
                </a:lnTo>
                <a:lnTo>
                  <a:pt x="47" y="54"/>
                </a:lnTo>
                <a:lnTo>
                  <a:pt x="48" y="52"/>
                </a:lnTo>
                <a:lnTo>
                  <a:pt x="50" y="51"/>
                </a:lnTo>
                <a:lnTo>
                  <a:pt x="51" y="49"/>
                </a:lnTo>
                <a:lnTo>
                  <a:pt x="53" y="48"/>
                </a:lnTo>
                <a:lnTo>
                  <a:pt x="53" y="46"/>
                </a:lnTo>
                <a:lnTo>
                  <a:pt x="53" y="43"/>
                </a:lnTo>
                <a:lnTo>
                  <a:pt x="53" y="38"/>
                </a:lnTo>
                <a:lnTo>
                  <a:pt x="50" y="32"/>
                </a:lnTo>
                <a:lnTo>
                  <a:pt x="48" y="26"/>
                </a:lnTo>
                <a:lnTo>
                  <a:pt x="44" y="20"/>
                </a:lnTo>
                <a:lnTo>
                  <a:pt x="39" y="15"/>
                </a:lnTo>
                <a:lnTo>
                  <a:pt x="35" y="11"/>
                </a:lnTo>
                <a:lnTo>
                  <a:pt x="31" y="6"/>
                </a:lnTo>
                <a:lnTo>
                  <a:pt x="25" y="2"/>
                </a:lnTo>
                <a:lnTo>
                  <a:pt x="22" y="0"/>
                </a:lnTo>
                <a:lnTo>
                  <a:pt x="19" y="0"/>
                </a:lnTo>
                <a:lnTo>
                  <a:pt x="16" y="2"/>
                </a:lnTo>
                <a:lnTo>
                  <a:pt x="11" y="3"/>
                </a:lnTo>
                <a:lnTo>
                  <a:pt x="8" y="5"/>
                </a:lnTo>
                <a:lnTo>
                  <a:pt x="5" y="8"/>
                </a:lnTo>
                <a:lnTo>
                  <a:pt x="3" y="11"/>
                </a:lnTo>
                <a:lnTo>
                  <a:pt x="1" y="15"/>
                </a:lnTo>
                <a:lnTo>
                  <a:pt x="0" y="18"/>
                </a:lnTo>
                <a:lnTo>
                  <a:pt x="0" y="23"/>
                </a:lnTo>
                <a:lnTo>
                  <a:pt x="1" y="26"/>
                </a:lnTo>
                <a:lnTo>
                  <a:pt x="3" y="29"/>
                </a:lnTo>
                <a:lnTo>
                  <a:pt x="4" y="32"/>
                </a:lnTo>
                <a:lnTo>
                  <a:pt x="7" y="33"/>
                </a:lnTo>
                <a:lnTo>
                  <a:pt x="10" y="35"/>
                </a:lnTo>
                <a:lnTo>
                  <a:pt x="14" y="35"/>
                </a:lnTo>
              </a:path>
            </a:pathLst>
          </a:custGeom>
          <a:solidFill>
            <a:srgbClr val="FFFF00"/>
          </a:solidFill>
          <a:ln w="4763">
            <a:solidFill>
              <a:srgbClr val="990000"/>
            </a:solidFill>
            <a:round/>
            <a:headEnd/>
            <a:tailEnd/>
          </a:ln>
        </p:spPr>
        <p:txBody>
          <a:bodyPr/>
          <a:lstStyle/>
          <a:p>
            <a:endParaRPr lang="en-US"/>
          </a:p>
        </p:txBody>
      </p:sp>
      <p:sp>
        <p:nvSpPr>
          <p:cNvPr id="53416" name="Freeform 167"/>
          <p:cNvSpPr>
            <a:spLocks/>
          </p:cNvSpPr>
          <p:nvPr/>
        </p:nvSpPr>
        <p:spPr bwMode="auto">
          <a:xfrm>
            <a:off x="6423025" y="4303713"/>
            <a:ext cx="74613" cy="87312"/>
          </a:xfrm>
          <a:custGeom>
            <a:avLst/>
            <a:gdLst>
              <a:gd name="T0" fmla="*/ 2147483647 w 53"/>
              <a:gd name="T1" fmla="*/ 2147483647 h 55"/>
              <a:gd name="T2" fmla="*/ 2147483647 w 53"/>
              <a:gd name="T3" fmla="*/ 2147483647 h 55"/>
              <a:gd name="T4" fmla="*/ 2147483647 w 53"/>
              <a:gd name="T5" fmla="*/ 2147483647 h 55"/>
              <a:gd name="T6" fmla="*/ 2147483647 w 53"/>
              <a:gd name="T7" fmla="*/ 2147483647 h 55"/>
              <a:gd name="T8" fmla="*/ 2147483647 w 53"/>
              <a:gd name="T9" fmla="*/ 2147483647 h 55"/>
              <a:gd name="T10" fmla="*/ 2147483647 w 53"/>
              <a:gd name="T11" fmla="*/ 2147483647 h 55"/>
              <a:gd name="T12" fmla="*/ 2147483647 w 53"/>
              <a:gd name="T13" fmla="*/ 2147483647 h 55"/>
              <a:gd name="T14" fmla="*/ 2147483647 w 53"/>
              <a:gd name="T15" fmla="*/ 2147483647 h 55"/>
              <a:gd name="T16" fmla="*/ 2147483647 w 53"/>
              <a:gd name="T17" fmla="*/ 2147483647 h 55"/>
              <a:gd name="T18" fmla="*/ 2147483647 w 53"/>
              <a:gd name="T19" fmla="*/ 2147483647 h 55"/>
              <a:gd name="T20" fmla="*/ 2147483647 w 53"/>
              <a:gd name="T21" fmla="*/ 2147483647 h 55"/>
              <a:gd name="T22" fmla="*/ 2147483647 w 53"/>
              <a:gd name="T23" fmla="*/ 2147483647 h 55"/>
              <a:gd name="T24" fmla="*/ 2147483647 w 53"/>
              <a:gd name="T25" fmla="*/ 2147483647 h 55"/>
              <a:gd name="T26" fmla="*/ 2147483647 w 53"/>
              <a:gd name="T27" fmla="*/ 2147483647 h 55"/>
              <a:gd name="T28" fmla="*/ 2147483647 w 53"/>
              <a:gd name="T29" fmla="*/ 2147483647 h 55"/>
              <a:gd name="T30" fmla="*/ 2147483647 w 53"/>
              <a:gd name="T31" fmla="*/ 2147483647 h 55"/>
              <a:gd name="T32" fmla="*/ 2147483647 w 53"/>
              <a:gd name="T33" fmla="*/ 2147483647 h 55"/>
              <a:gd name="T34" fmla="*/ 2147483647 w 53"/>
              <a:gd name="T35" fmla="*/ 2147483647 h 55"/>
              <a:gd name="T36" fmla="*/ 2147483647 w 53"/>
              <a:gd name="T37" fmla="*/ 2147483647 h 55"/>
              <a:gd name="T38" fmla="*/ 2147483647 w 53"/>
              <a:gd name="T39" fmla="*/ 2147483647 h 55"/>
              <a:gd name="T40" fmla="*/ 2147483647 w 53"/>
              <a:gd name="T41" fmla="*/ 2147483647 h 55"/>
              <a:gd name="T42" fmla="*/ 2147483647 w 53"/>
              <a:gd name="T43" fmla="*/ 2147483647 h 55"/>
              <a:gd name="T44" fmla="*/ 2147483647 w 53"/>
              <a:gd name="T45" fmla="*/ 2147483647 h 55"/>
              <a:gd name="T46" fmla="*/ 2147483647 w 53"/>
              <a:gd name="T47" fmla="*/ 2147483647 h 55"/>
              <a:gd name="T48" fmla="*/ 2147483647 w 53"/>
              <a:gd name="T49" fmla="*/ 2147483647 h 55"/>
              <a:gd name="T50" fmla="*/ 2147483647 w 53"/>
              <a:gd name="T51" fmla="*/ 0 h 55"/>
              <a:gd name="T52" fmla="*/ 2147483647 w 53"/>
              <a:gd name="T53" fmla="*/ 0 h 55"/>
              <a:gd name="T54" fmla="*/ 2147483647 w 53"/>
              <a:gd name="T55" fmla="*/ 2147483647 h 55"/>
              <a:gd name="T56" fmla="*/ 2147483647 w 53"/>
              <a:gd name="T57" fmla="*/ 2147483647 h 55"/>
              <a:gd name="T58" fmla="*/ 2147483647 w 53"/>
              <a:gd name="T59" fmla="*/ 2147483647 h 55"/>
              <a:gd name="T60" fmla="*/ 2147483647 w 53"/>
              <a:gd name="T61" fmla="*/ 2147483647 h 55"/>
              <a:gd name="T62" fmla="*/ 2147483647 w 53"/>
              <a:gd name="T63" fmla="*/ 2147483647 h 55"/>
              <a:gd name="T64" fmla="*/ 2147483647 w 53"/>
              <a:gd name="T65" fmla="*/ 2147483647 h 55"/>
              <a:gd name="T66" fmla="*/ 0 w 53"/>
              <a:gd name="T67" fmla="*/ 2147483647 h 55"/>
              <a:gd name="T68" fmla="*/ 0 w 53"/>
              <a:gd name="T69" fmla="*/ 2147483647 h 55"/>
              <a:gd name="T70" fmla="*/ 2147483647 w 53"/>
              <a:gd name="T71" fmla="*/ 2147483647 h 55"/>
              <a:gd name="T72" fmla="*/ 2147483647 w 53"/>
              <a:gd name="T73" fmla="*/ 2147483647 h 55"/>
              <a:gd name="T74" fmla="*/ 2147483647 w 53"/>
              <a:gd name="T75" fmla="*/ 2147483647 h 55"/>
              <a:gd name="T76" fmla="*/ 2147483647 w 53"/>
              <a:gd name="T77" fmla="*/ 2147483647 h 55"/>
              <a:gd name="T78" fmla="*/ 2147483647 w 53"/>
              <a:gd name="T79" fmla="*/ 2147483647 h 55"/>
              <a:gd name="T80" fmla="*/ 2147483647 w 53"/>
              <a:gd name="T81" fmla="*/ 2147483647 h 5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3"/>
              <a:gd name="T124" fmla="*/ 0 h 55"/>
              <a:gd name="T125" fmla="*/ 53 w 53"/>
              <a:gd name="T126" fmla="*/ 55 h 55"/>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3" h="55">
                <a:moveTo>
                  <a:pt x="14" y="35"/>
                </a:moveTo>
                <a:lnTo>
                  <a:pt x="19" y="39"/>
                </a:lnTo>
                <a:lnTo>
                  <a:pt x="23" y="43"/>
                </a:lnTo>
                <a:lnTo>
                  <a:pt x="26" y="48"/>
                </a:lnTo>
                <a:lnTo>
                  <a:pt x="28" y="51"/>
                </a:lnTo>
                <a:lnTo>
                  <a:pt x="31" y="52"/>
                </a:lnTo>
                <a:lnTo>
                  <a:pt x="35" y="54"/>
                </a:lnTo>
                <a:lnTo>
                  <a:pt x="38" y="55"/>
                </a:lnTo>
                <a:lnTo>
                  <a:pt x="44" y="55"/>
                </a:lnTo>
                <a:lnTo>
                  <a:pt x="45" y="54"/>
                </a:lnTo>
                <a:lnTo>
                  <a:pt x="47" y="54"/>
                </a:lnTo>
                <a:lnTo>
                  <a:pt x="48" y="52"/>
                </a:lnTo>
                <a:lnTo>
                  <a:pt x="50" y="51"/>
                </a:lnTo>
                <a:lnTo>
                  <a:pt x="51" y="49"/>
                </a:lnTo>
                <a:lnTo>
                  <a:pt x="53" y="48"/>
                </a:lnTo>
                <a:lnTo>
                  <a:pt x="53" y="46"/>
                </a:lnTo>
                <a:lnTo>
                  <a:pt x="53" y="43"/>
                </a:lnTo>
                <a:lnTo>
                  <a:pt x="53" y="38"/>
                </a:lnTo>
                <a:lnTo>
                  <a:pt x="50" y="32"/>
                </a:lnTo>
                <a:lnTo>
                  <a:pt x="48" y="26"/>
                </a:lnTo>
                <a:lnTo>
                  <a:pt x="44" y="20"/>
                </a:lnTo>
                <a:lnTo>
                  <a:pt x="39" y="15"/>
                </a:lnTo>
                <a:lnTo>
                  <a:pt x="35" y="11"/>
                </a:lnTo>
                <a:lnTo>
                  <a:pt x="31" y="6"/>
                </a:lnTo>
                <a:lnTo>
                  <a:pt x="25" y="2"/>
                </a:lnTo>
                <a:lnTo>
                  <a:pt x="22" y="0"/>
                </a:lnTo>
                <a:lnTo>
                  <a:pt x="19" y="0"/>
                </a:lnTo>
                <a:lnTo>
                  <a:pt x="16" y="2"/>
                </a:lnTo>
                <a:lnTo>
                  <a:pt x="11" y="3"/>
                </a:lnTo>
                <a:lnTo>
                  <a:pt x="8" y="5"/>
                </a:lnTo>
                <a:lnTo>
                  <a:pt x="5" y="8"/>
                </a:lnTo>
                <a:lnTo>
                  <a:pt x="3" y="11"/>
                </a:lnTo>
                <a:lnTo>
                  <a:pt x="1" y="15"/>
                </a:lnTo>
                <a:lnTo>
                  <a:pt x="0" y="18"/>
                </a:lnTo>
                <a:lnTo>
                  <a:pt x="0" y="23"/>
                </a:lnTo>
                <a:lnTo>
                  <a:pt x="1" y="26"/>
                </a:lnTo>
                <a:lnTo>
                  <a:pt x="3" y="29"/>
                </a:lnTo>
                <a:lnTo>
                  <a:pt x="4" y="32"/>
                </a:lnTo>
                <a:lnTo>
                  <a:pt x="7" y="33"/>
                </a:lnTo>
                <a:lnTo>
                  <a:pt x="10" y="35"/>
                </a:lnTo>
                <a:lnTo>
                  <a:pt x="14" y="35"/>
                </a:lnTo>
              </a:path>
            </a:pathLst>
          </a:custGeom>
          <a:solidFill>
            <a:srgbClr val="FFFF00"/>
          </a:solidFill>
          <a:ln w="4763">
            <a:solidFill>
              <a:srgbClr val="990000"/>
            </a:solidFill>
            <a:round/>
            <a:headEnd/>
            <a:tailEnd/>
          </a:ln>
        </p:spPr>
        <p:txBody>
          <a:bodyPr/>
          <a:lstStyle/>
          <a:p>
            <a:endParaRPr lang="en-US"/>
          </a:p>
        </p:txBody>
      </p:sp>
      <p:sp>
        <p:nvSpPr>
          <p:cNvPr id="53417" name="Freeform 168"/>
          <p:cNvSpPr>
            <a:spLocks/>
          </p:cNvSpPr>
          <p:nvPr/>
        </p:nvSpPr>
        <p:spPr bwMode="auto">
          <a:xfrm>
            <a:off x="6369050" y="4340225"/>
            <a:ext cx="85725" cy="87313"/>
          </a:xfrm>
          <a:custGeom>
            <a:avLst/>
            <a:gdLst>
              <a:gd name="T0" fmla="*/ 2147483647 w 61"/>
              <a:gd name="T1" fmla="*/ 2147483647 h 55"/>
              <a:gd name="T2" fmla="*/ 0 w 61"/>
              <a:gd name="T3" fmla="*/ 2147483647 h 55"/>
              <a:gd name="T4" fmla="*/ 2147483647 w 61"/>
              <a:gd name="T5" fmla="*/ 2147483647 h 55"/>
              <a:gd name="T6" fmla="*/ 2147483647 w 61"/>
              <a:gd name="T7" fmla="*/ 2147483647 h 55"/>
              <a:gd name="T8" fmla="*/ 2147483647 w 61"/>
              <a:gd name="T9" fmla="*/ 2147483647 h 55"/>
              <a:gd name="T10" fmla="*/ 2147483647 w 61"/>
              <a:gd name="T11" fmla="*/ 2147483647 h 55"/>
              <a:gd name="T12" fmla="*/ 2147483647 w 61"/>
              <a:gd name="T13" fmla="*/ 2147483647 h 55"/>
              <a:gd name="T14" fmla="*/ 2147483647 w 61"/>
              <a:gd name="T15" fmla="*/ 2147483647 h 55"/>
              <a:gd name="T16" fmla="*/ 2147483647 w 61"/>
              <a:gd name="T17" fmla="*/ 2147483647 h 55"/>
              <a:gd name="T18" fmla="*/ 2147483647 w 61"/>
              <a:gd name="T19" fmla="*/ 2147483647 h 55"/>
              <a:gd name="T20" fmla="*/ 2147483647 w 61"/>
              <a:gd name="T21" fmla="*/ 2147483647 h 55"/>
              <a:gd name="T22" fmla="*/ 2147483647 w 61"/>
              <a:gd name="T23" fmla="*/ 2147483647 h 55"/>
              <a:gd name="T24" fmla="*/ 2147483647 w 61"/>
              <a:gd name="T25" fmla="*/ 2147483647 h 55"/>
              <a:gd name="T26" fmla="*/ 2147483647 w 61"/>
              <a:gd name="T27" fmla="*/ 2147483647 h 55"/>
              <a:gd name="T28" fmla="*/ 2147483647 w 61"/>
              <a:gd name="T29" fmla="*/ 2147483647 h 55"/>
              <a:gd name="T30" fmla="*/ 2147483647 w 61"/>
              <a:gd name="T31" fmla="*/ 2147483647 h 55"/>
              <a:gd name="T32" fmla="*/ 2147483647 w 61"/>
              <a:gd name="T33" fmla="*/ 2147483647 h 55"/>
              <a:gd name="T34" fmla="*/ 2147483647 w 61"/>
              <a:gd name="T35" fmla="*/ 2147483647 h 55"/>
              <a:gd name="T36" fmla="*/ 2147483647 w 61"/>
              <a:gd name="T37" fmla="*/ 2147483647 h 55"/>
              <a:gd name="T38" fmla="*/ 2147483647 w 61"/>
              <a:gd name="T39" fmla="*/ 2147483647 h 55"/>
              <a:gd name="T40" fmla="*/ 2147483647 w 61"/>
              <a:gd name="T41" fmla="*/ 2147483647 h 55"/>
              <a:gd name="T42" fmla="*/ 2147483647 w 61"/>
              <a:gd name="T43" fmla="*/ 2147483647 h 55"/>
              <a:gd name="T44" fmla="*/ 2147483647 w 61"/>
              <a:gd name="T45" fmla="*/ 2147483647 h 55"/>
              <a:gd name="T46" fmla="*/ 2147483647 w 61"/>
              <a:gd name="T47" fmla="*/ 2147483647 h 55"/>
              <a:gd name="T48" fmla="*/ 2147483647 w 61"/>
              <a:gd name="T49" fmla="*/ 2147483647 h 55"/>
              <a:gd name="T50" fmla="*/ 2147483647 w 61"/>
              <a:gd name="T51" fmla="*/ 2147483647 h 55"/>
              <a:gd name="T52" fmla="*/ 2147483647 w 61"/>
              <a:gd name="T53" fmla="*/ 2147483647 h 55"/>
              <a:gd name="T54" fmla="*/ 2147483647 w 61"/>
              <a:gd name="T55" fmla="*/ 2147483647 h 55"/>
              <a:gd name="T56" fmla="*/ 2147483647 w 61"/>
              <a:gd name="T57" fmla="*/ 2147483647 h 55"/>
              <a:gd name="T58" fmla="*/ 2147483647 w 61"/>
              <a:gd name="T59" fmla="*/ 2147483647 h 55"/>
              <a:gd name="T60" fmla="*/ 2147483647 w 61"/>
              <a:gd name="T61" fmla="*/ 2147483647 h 55"/>
              <a:gd name="T62" fmla="*/ 2147483647 w 61"/>
              <a:gd name="T63" fmla="*/ 2147483647 h 55"/>
              <a:gd name="T64" fmla="*/ 2147483647 w 61"/>
              <a:gd name="T65" fmla="*/ 2147483647 h 55"/>
              <a:gd name="T66" fmla="*/ 2147483647 w 61"/>
              <a:gd name="T67" fmla="*/ 2147483647 h 55"/>
              <a:gd name="T68" fmla="*/ 2147483647 w 61"/>
              <a:gd name="T69" fmla="*/ 2147483647 h 55"/>
              <a:gd name="T70" fmla="*/ 2147483647 w 61"/>
              <a:gd name="T71" fmla="*/ 2147483647 h 55"/>
              <a:gd name="T72" fmla="*/ 2147483647 w 61"/>
              <a:gd name="T73" fmla="*/ 2147483647 h 55"/>
              <a:gd name="T74" fmla="*/ 2147483647 w 61"/>
              <a:gd name="T75" fmla="*/ 2147483647 h 55"/>
              <a:gd name="T76" fmla="*/ 2147483647 w 61"/>
              <a:gd name="T77" fmla="*/ 2147483647 h 55"/>
              <a:gd name="T78" fmla="*/ 2147483647 w 61"/>
              <a:gd name="T79" fmla="*/ 2147483647 h 55"/>
              <a:gd name="T80" fmla="*/ 2147483647 w 61"/>
              <a:gd name="T81" fmla="*/ 2147483647 h 55"/>
              <a:gd name="T82" fmla="*/ 2147483647 w 61"/>
              <a:gd name="T83" fmla="*/ 0 h 55"/>
              <a:gd name="T84" fmla="*/ 2147483647 w 61"/>
              <a:gd name="T85" fmla="*/ 0 h 55"/>
              <a:gd name="T86" fmla="*/ 2147483647 w 61"/>
              <a:gd name="T87" fmla="*/ 0 h 55"/>
              <a:gd name="T88" fmla="*/ 2147483647 w 61"/>
              <a:gd name="T89" fmla="*/ 2147483647 h 55"/>
              <a:gd name="T90" fmla="*/ 2147483647 w 61"/>
              <a:gd name="T91" fmla="*/ 2147483647 h 55"/>
              <a:gd name="T92" fmla="*/ 2147483647 w 61"/>
              <a:gd name="T93" fmla="*/ 2147483647 h 55"/>
              <a:gd name="T94" fmla="*/ 2147483647 w 61"/>
              <a:gd name="T95" fmla="*/ 2147483647 h 55"/>
              <a:gd name="T96" fmla="*/ 2147483647 w 61"/>
              <a:gd name="T97" fmla="*/ 2147483647 h 55"/>
              <a:gd name="T98" fmla="*/ 2147483647 w 61"/>
              <a:gd name="T99" fmla="*/ 2147483647 h 55"/>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61"/>
              <a:gd name="T151" fmla="*/ 0 h 55"/>
              <a:gd name="T152" fmla="*/ 61 w 61"/>
              <a:gd name="T153" fmla="*/ 55 h 55"/>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61" h="55">
                <a:moveTo>
                  <a:pt x="2" y="19"/>
                </a:moveTo>
                <a:lnTo>
                  <a:pt x="0" y="23"/>
                </a:lnTo>
                <a:lnTo>
                  <a:pt x="2" y="28"/>
                </a:lnTo>
                <a:lnTo>
                  <a:pt x="3" y="32"/>
                </a:lnTo>
                <a:lnTo>
                  <a:pt x="6" y="37"/>
                </a:lnTo>
                <a:lnTo>
                  <a:pt x="10" y="40"/>
                </a:lnTo>
                <a:lnTo>
                  <a:pt x="15" y="41"/>
                </a:lnTo>
                <a:lnTo>
                  <a:pt x="19" y="44"/>
                </a:lnTo>
                <a:lnTo>
                  <a:pt x="22" y="46"/>
                </a:lnTo>
                <a:lnTo>
                  <a:pt x="27" y="47"/>
                </a:lnTo>
                <a:lnTo>
                  <a:pt x="30" y="49"/>
                </a:lnTo>
                <a:lnTo>
                  <a:pt x="33" y="49"/>
                </a:lnTo>
                <a:lnTo>
                  <a:pt x="36" y="50"/>
                </a:lnTo>
                <a:lnTo>
                  <a:pt x="37" y="50"/>
                </a:lnTo>
                <a:lnTo>
                  <a:pt x="40" y="52"/>
                </a:lnTo>
                <a:lnTo>
                  <a:pt x="43" y="52"/>
                </a:lnTo>
                <a:lnTo>
                  <a:pt x="46" y="53"/>
                </a:lnTo>
                <a:lnTo>
                  <a:pt x="49" y="55"/>
                </a:lnTo>
                <a:lnTo>
                  <a:pt x="50" y="55"/>
                </a:lnTo>
                <a:lnTo>
                  <a:pt x="52" y="55"/>
                </a:lnTo>
                <a:lnTo>
                  <a:pt x="53" y="55"/>
                </a:lnTo>
                <a:lnTo>
                  <a:pt x="53" y="53"/>
                </a:lnTo>
                <a:lnTo>
                  <a:pt x="55" y="52"/>
                </a:lnTo>
                <a:lnTo>
                  <a:pt x="56" y="50"/>
                </a:lnTo>
                <a:lnTo>
                  <a:pt x="58" y="47"/>
                </a:lnTo>
                <a:lnTo>
                  <a:pt x="59" y="44"/>
                </a:lnTo>
                <a:lnTo>
                  <a:pt x="61" y="41"/>
                </a:lnTo>
                <a:lnTo>
                  <a:pt x="61" y="38"/>
                </a:lnTo>
                <a:lnTo>
                  <a:pt x="61" y="35"/>
                </a:lnTo>
                <a:lnTo>
                  <a:pt x="59" y="32"/>
                </a:lnTo>
                <a:lnTo>
                  <a:pt x="58" y="29"/>
                </a:lnTo>
                <a:lnTo>
                  <a:pt x="56" y="28"/>
                </a:lnTo>
                <a:lnTo>
                  <a:pt x="52" y="23"/>
                </a:lnTo>
                <a:lnTo>
                  <a:pt x="47" y="20"/>
                </a:lnTo>
                <a:lnTo>
                  <a:pt x="44" y="17"/>
                </a:lnTo>
                <a:lnTo>
                  <a:pt x="42" y="15"/>
                </a:lnTo>
                <a:lnTo>
                  <a:pt x="37" y="12"/>
                </a:lnTo>
                <a:lnTo>
                  <a:pt x="34" y="9"/>
                </a:lnTo>
                <a:lnTo>
                  <a:pt x="30" y="6"/>
                </a:lnTo>
                <a:lnTo>
                  <a:pt x="25" y="3"/>
                </a:lnTo>
                <a:lnTo>
                  <a:pt x="22" y="0"/>
                </a:lnTo>
                <a:lnTo>
                  <a:pt x="19" y="0"/>
                </a:lnTo>
                <a:lnTo>
                  <a:pt x="15" y="0"/>
                </a:lnTo>
                <a:lnTo>
                  <a:pt x="12" y="1"/>
                </a:lnTo>
                <a:lnTo>
                  <a:pt x="9" y="4"/>
                </a:lnTo>
                <a:lnTo>
                  <a:pt x="6" y="7"/>
                </a:lnTo>
                <a:lnTo>
                  <a:pt x="5" y="12"/>
                </a:lnTo>
                <a:lnTo>
                  <a:pt x="3" y="17"/>
                </a:lnTo>
                <a:lnTo>
                  <a:pt x="2" y="19"/>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18" name="Freeform 169"/>
          <p:cNvSpPr>
            <a:spLocks/>
          </p:cNvSpPr>
          <p:nvPr/>
        </p:nvSpPr>
        <p:spPr bwMode="auto">
          <a:xfrm>
            <a:off x="6369050" y="4340225"/>
            <a:ext cx="85725" cy="87313"/>
          </a:xfrm>
          <a:custGeom>
            <a:avLst/>
            <a:gdLst>
              <a:gd name="T0" fmla="*/ 2147483647 w 61"/>
              <a:gd name="T1" fmla="*/ 2147483647 h 55"/>
              <a:gd name="T2" fmla="*/ 0 w 61"/>
              <a:gd name="T3" fmla="*/ 2147483647 h 55"/>
              <a:gd name="T4" fmla="*/ 2147483647 w 61"/>
              <a:gd name="T5" fmla="*/ 2147483647 h 55"/>
              <a:gd name="T6" fmla="*/ 2147483647 w 61"/>
              <a:gd name="T7" fmla="*/ 2147483647 h 55"/>
              <a:gd name="T8" fmla="*/ 2147483647 w 61"/>
              <a:gd name="T9" fmla="*/ 2147483647 h 55"/>
              <a:gd name="T10" fmla="*/ 2147483647 w 61"/>
              <a:gd name="T11" fmla="*/ 2147483647 h 55"/>
              <a:gd name="T12" fmla="*/ 2147483647 w 61"/>
              <a:gd name="T13" fmla="*/ 2147483647 h 55"/>
              <a:gd name="T14" fmla="*/ 2147483647 w 61"/>
              <a:gd name="T15" fmla="*/ 2147483647 h 55"/>
              <a:gd name="T16" fmla="*/ 2147483647 w 61"/>
              <a:gd name="T17" fmla="*/ 2147483647 h 55"/>
              <a:gd name="T18" fmla="*/ 2147483647 w 61"/>
              <a:gd name="T19" fmla="*/ 2147483647 h 55"/>
              <a:gd name="T20" fmla="*/ 2147483647 w 61"/>
              <a:gd name="T21" fmla="*/ 2147483647 h 55"/>
              <a:gd name="T22" fmla="*/ 2147483647 w 61"/>
              <a:gd name="T23" fmla="*/ 2147483647 h 55"/>
              <a:gd name="T24" fmla="*/ 2147483647 w 61"/>
              <a:gd name="T25" fmla="*/ 2147483647 h 55"/>
              <a:gd name="T26" fmla="*/ 2147483647 w 61"/>
              <a:gd name="T27" fmla="*/ 2147483647 h 55"/>
              <a:gd name="T28" fmla="*/ 2147483647 w 61"/>
              <a:gd name="T29" fmla="*/ 2147483647 h 55"/>
              <a:gd name="T30" fmla="*/ 2147483647 w 61"/>
              <a:gd name="T31" fmla="*/ 2147483647 h 55"/>
              <a:gd name="T32" fmla="*/ 2147483647 w 61"/>
              <a:gd name="T33" fmla="*/ 2147483647 h 55"/>
              <a:gd name="T34" fmla="*/ 2147483647 w 61"/>
              <a:gd name="T35" fmla="*/ 2147483647 h 55"/>
              <a:gd name="T36" fmla="*/ 2147483647 w 61"/>
              <a:gd name="T37" fmla="*/ 2147483647 h 55"/>
              <a:gd name="T38" fmla="*/ 2147483647 w 61"/>
              <a:gd name="T39" fmla="*/ 2147483647 h 55"/>
              <a:gd name="T40" fmla="*/ 2147483647 w 61"/>
              <a:gd name="T41" fmla="*/ 2147483647 h 55"/>
              <a:gd name="T42" fmla="*/ 2147483647 w 61"/>
              <a:gd name="T43" fmla="*/ 2147483647 h 55"/>
              <a:gd name="T44" fmla="*/ 2147483647 w 61"/>
              <a:gd name="T45" fmla="*/ 2147483647 h 55"/>
              <a:gd name="T46" fmla="*/ 2147483647 w 61"/>
              <a:gd name="T47" fmla="*/ 2147483647 h 55"/>
              <a:gd name="T48" fmla="*/ 2147483647 w 61"/>
              <a:gd name="T49" fmla="*/ 2147483647 h 55"/>
              <a:gd name="T50" fmla="*/ 2147483647 w 61"/>
              <a:gd name="T51" fmla="*/ 2147483647 h 55"/>
              <a:gd name="T52" fmla="*/ 2147483647 w 61"/>
              <a:gd name="T53" fmla="*/ 2147483647 h 55"/>
              <a:gd name="T54" fmla="*/ 2147483647 w 61"/>
              <a:gd name="T55" fmla="*/ 2147483647 h 55"/>
              <a:gd name="T56" fmla="*/ 2147483647 w 61"/>
              <a:gd name="T57" fmla="*/ 2147483647 h 55"/>
              <a:gd name="T58" fmla="*/ 2147483647 w 61"/>
              <a:gd name="T59" fmla="*/ 2147483647 h 55"/>
              <a:gd name="T60" fmla="*/ 2147483647 w 61"/>
              <a:gd name="T61" fmla="*/ 2147483647 h 55"/>
              <a:gd name="T62" fmla="*/ 2147483647 w 61"/>
              <a:gd name="T63" fmla="*/ 2147483647 h 55"/>
              <a:gd name="T64" fmla="*/ 2147483647 w 61"/>
              <a:gd name="T65" fmla="*/ 2147483647 h 55"/>
              <a:gd name="T66" fmla="*/ 2147483647 w 61"/>
              <a:gd name="T67" fmla="*/ 2147483647 h 55"/>
              <a:gd name="T68" fmla="*/ 2147483647 w 61"/>
              <a:gd name="T69" fmla="*/ 2147483647 h 55"/>
              <a:gd name="T70" fmla="*/ 2147483647 w 61"/>
              <a:gd name="T71" fmla="*/ 2147483647 h 55"/>
              <a:gd name="T72" fmla="*/ 2147483647 w 61"/>
              <a:gd name="T73" fmla="*/ 2147483647 h 55"/>
              <a:gd name="T74" fmla="*/ 2147483647 w 61"/>
              <a:gd name="T75" fmla="*/ 2147483647 h 55"/>
              <a:gd name="T76" fmla="*/ 2147483647 w 61"/>
              <a:gd name="T77" fmla="*/ 2147483647 h 55"/>
              <a:gd name="T78" fmla="*/ 2147483647 w 61"/>
              <a:gd name="T79" fmla="*/ 2147483647 h 55"/>
              <a:gd name="T80" fmla="*/ 2147483647 w 61"/>
              <a:gd name="T81" fmla="*/ 2147483647 h 55"/>
              <a:gd name="T82" fmla="*/ 2147483647 w 61"/>
              <a:gd name="T83" fmla="*/ 0 h 55"/>
              <a:gd name="T84" fmla="*/ 2147483647 w 61"/>
              <a:gd name="T85" fmla="*/ 0 h 55"/>
              <a:gd name="T86" fmla="*/ 2147483647 w 61"/>
              <a:gd name="T87" fmla="*/ 0 h 55"/>
              <a:gd name="T88" fmla="*/ 2147483647 w 61"/>
              <a:gd name="T89" fmla="*/ 2147483647 h 55"/>
              <a:gd name="T90" fmla="*/ 2147483647 w 61"/>
              <a:gd name="T91" fmla="*/ 2147483647 h 55"/>
              <a:gd name="T92" fmla="*/ 2147483647 w 61"/>
              <a:gd name="T93" fmla="*/ 2147483647 h 55"/>
              <a:gd name="T94" fmla="*/ 2147483647 w 61"/>
              <a:gd name="T95" fmla="*/ 2147483647 h 55"/>
              <a:gd name="T96" fmla="*/ 2147483647 w 61"/>
              <a:gd name="T97" fmla="*/ 2147483647 h 55"/>
              <a:gd name="T98" fmla="*/ 2147483647 w 61"/>
              <a:gd name="T99" fmla="*/ 2147483647 h 55"/>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61"/>
              <a:gd name="T151" fmla="*/ 0 h 55"/>
              <a:gd name="T152" fmla="*/ 61 w 61"/>
              <a:gd name="T153" fmla="*/ 55 h 55"/>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61" h="55">
                <a:moveTo>
                  <a:pt x="2" y="19"/>
                </a:moveTo>
                <a:lnTo>
                  <a:pt x="0" y="23"/>
                </a:lnTo>
                <a:lnTo>
                  <a:pt x="2" y="28"/>
                </a:lnTo>
                <a:lnTo>
                  <a:pt x="3" y="32"/>
                </a:lnTo>
                <a:lnTo>
                  <a:pt x="6" y="37"/>
                </a:lnTo>
                <a:lnTo>
                  <a:pt x="10" y="40"/>
                </a:lnTo>
                <a:lnTo>
                  <a:pt x="15" y="41"/>
                </a:lnTo>
                <a:lnTo>
                  <a:pt x="19" y="44"/>
                </a:lnTo>
                <a:lnTo>
                  <a:pt x="22" y="46"/>
                </a:lnTo>
                <a:lnTo>
                  <a:pt x="27" y="47"/>
                </a:lnTo>
                <a:lnTo>
                  <a:pt x="30" y="49"/>
                </a:lnTo>
                <a:lnTo>
                  <a:pt x="33" y="49"/>
                </a:lnTo>
                <a:lnTo>
                  <a:pt x="36" y="50"/>
                </a:lnTo>
                <a:lnTo>
                  <a:pt x="37" y="50"/>
                </a:lnTo>
                <a:lnTo>
                  <a:pt x="40" y="52"/>
                </a:lnTo>
                <a:lnTo>
                  <a:pt x="43" y="52"/>
                </a:lnTo>
                <a:lnTo>
                  <a:pt x="46" y="53"/>
                </a:lnTo>
                <a:lnTo>
                  <a:pt x="49" y="55"/>
                </a:lnTo>
                <a:lnTo>
                  <a:pt x="50" y="55"/>
                </a:lnTo>
                <a:lnTo>
                  <a:pt x="52" y="55"/>
                </a:lnTo>
                <a:lnTo>
                  <a:pt x="53" y="55"/>
                </a:lnTo>
                <a:lnTo>
                  <a:pt x="53" y="53"/>
                </a:lnTo>
                <a:lnTo>
                  <a:pt x="55" y="52"/>
                </a:lnTo>
                <a:lnTo>
                  <a:pt x="56" y="50"/>
                </a:lnTo>
                <a:lnTo>
                  <a:pt x="58" y="47"/>
                </a:lnTo>
                <a:lnTo>
                  <a:pt x="59" y="44"/>
                </a:lnTo>
                <a:lnTo>
                  <a:pt x="61" y="41"/>
                </a:lnTo>
                <a:lnTo>
                  <a:pt x="61" y="38"/>
                </a:lnTo>
                <a:lnTo>
                  <a:pt x="61" y="35"/>
                </a:lnTo>
                <a:lnTo>
                  <a:pt x="59" y="32"/>
                </a:lnTo>
                <a:lnTo>
                  <a:pt x="58" y="29"/>
                </a:lnTo>
                <a:lnTo>
                  <a:pt x="56" y="28"/>
                </a:lnTo>
                <a:lnTo>
                  <a:pt x="52" y="23"/>
                </a:lnTo>
                <a:lnTo>
                  <a:pt x="47" y="20"/>
                </a:lnTo>
                <a:lnTo>
                  <a:pt x="44" y="17"/>
                </a:lnTo>
                <a:lnTo>
                  <a:pt x="42" y="15"/>
                </a:lnTo>
                <a:lnTo>
                  <a:pt x="37" y="12"/>
                </a:lnTo>
                <a:lnTo>
                  <a:pt x="34" y="9"/>
                </a:lnTo>
                <a:lnTo>
                  <a:pt x="30" y="6"/>
                </a:lnTo>
                <a:lnTo>
                  <a:pt x="25" y="3"/>
                </a:lnTo>
                <a:lnTo>
                  <a:pt x="22" y="0"/>
                </a:lnTo>
                <a:lnTo>
                  <a:pt x="19" y="0"/>
                </a:lnTo>
                <a:lnTo>
                  <a:pt x="15" y="0"/>
                </a:lnTo>
                <a:lnTo>
                  <a:pt x="12" y="1"/>
                </a:lnTo>
                <a:lnTo>
                  <a:pt x="9" y="4"/>
                </a:lnTo>
                <a:lnTo>
                  <a:pt x="6" y="7"/>
                </a:lnTo>
                <a:lnTo>
                  <a:pt x="5" y="12"/>
                </a:lnTo>
                <a:lnTo>
                  <a:pt x="3" y="17"/>
                </a:lnTo>
                <a:lnTo>
                  <a:pt x="2" y="19"/>
                </a:lnTo>
              </a:path>
            </a:pathLst>
          </a:custGeom>
          <a:solidFill>
            <a:srgbClr val="FFFF00"/>
          </a:solidFill>
          <a:ln w="4763">
            <a:solidFill>
              <a:srgbClr val="990000"/>
            </a:solidFill>
            <a:round/>
            <a:headEnd/>
            <a:tailEnd/>
          </a:ln>
        </p:spPr>
        <p:txBody>
          <a:bodyPr/>
          <a:lstStyle/>
          <a:p>
            <a:endParaRPr lang="en-US"/>
          </a:p>
        </p:txBody>
      </p:sp>
      <p:sp>
        <p:nvSpPr>
          <p:cNvPr id="53419" name="Freeform 170"/>
          <p:cNvSpPr>
            <a:spLocks/>
          </p:cNvSpPr>
          <p:nvPr/>
        </p:nvSpPr>
        <p:spPr bwMode="auto">
          <a:xfrm>
            <a:off x="6369050" y="4340225"/>
            <a:ext cx="85725" cy="87313"/>
          </a:xfrm>
          <a:custGeom>
            <a:avLst/>
            <a:gdLst>
              <a:gd name="T0" fmla="*/ 2147483647 w 61"/>
              <a:gd name="T1" fmla="*/ 2147483647 h 55"/>
              <a:gd name="T2" fmla="*/ 0 w 61"/>
              <a:gd name="T3" fmla="*/ 2147483647 h 55"/>
              <a:gd name="T4" fmla="*/ 2147483647 w 61"/>
              <a:gd name="T5" fmla="*/ 2147483647 h 55"/>
              <a:gd name="T6" fmla="*/ 2147483647 w 61"/>
              <a:gd name="T7" fmla="*/ 2147483647 h 55"/>
              <a:gd name="T8" fmla="*/ 2147483647 w 61"/>
              <a:gd name="T9" fmla="*/ 2147483647 h 55"/>
              <a:gd name="T10" fmla="*/ 2147483647 w 61"/>
              <a:gd name="T11" fmla="*/ 2147483647 h 55"/>
              <a:gd name="T12" fmla="*/ 2147483647 w 61"/>
              <a:gd name="T13" fmla="*/ 2147483647 h 55"/>
              <a:gd name="T14" fmla="*/ 2147483647 w 61"/>
              <a:gd name="T15" fmla="*/ 2147483647 h 55"/>
              <a:gd name="T16" fmla="*/ 2147483647 w 61"/>
              <a:gd name="T17" fmla="*/ 2147483647 h 55"/>
              <a:gd name="T18" fmla="*/ 2147483647 w 61"/>
              <a:gd name="T19" fmla="*/ 2147483647 h 55"/>
              <a:gd name="T20" fmla="*/ 2147483647 w 61"/>
              <a:gd name="T21" fmla="*/ 2147483647 h 55"/>
              <a:gd name="T22" fmla="*/ 2147483647 w 61"/>
              <a:gd name="T23" fmla="*/ 2147483647 h 55"/>
              <a:gd name="T24" fmla="*/ 2147483647 w 61"/>
              <a:gd name="T25" fmla="*/ 2147483647 h 55"/>
              <a:gd name="T26" fmla="*/ 2147483647 w 61"/>
              <a:gd name="T27" fmla="*/ 2147483647 h 55"/>
              <a:gd name="T28" fmla="*/ 2147483647 w 61"/>
              <a:gd name="T29" fmla="*/ 2147483647 h 55"/>
              <a:gd name="T30" fmla="*/ 2147483647 w 61"/>
              <a:gd name="T31" fmla="*/ 2147483647 h 55"/>
              <a:gd name="T32" fmla="*/ 2147483647 w 61"/>
              <a:gd name="T33" fmla="*/ 2147483647 h 55"/>
              <a:gd name="T34" fmla="*/ 2147483647 w 61"/>
              <a:gd name="T35" fmla="*/ 2147483647 h 55"/>
              <a:gd name="T36" fmla="*/ 2147483647 w 61"/>
              <a:gd name="T37" fmla="*/ 2147483647 h 55"/>
              <a:gd name="T38" fmla="*/ 2147483647 w 61"/>
              <a:gd name="T39" fmla="*/ 2147483647 h 55"/>
              <a:gd name="T40" fmla="*/ 2147483647 w 61"/>
              <a:gd name="T41" fmla="*/ 2147483647 h 55"/>
              <a:gd name="T42" fmla="*/ 2147483647 w 61"/>
              <a:gd name="T43" fmla="*/ 2147483647 h 55"/>
              <a:gd name="T44" fmla="*/ 2147483647 w 61"/>
              <a:gd name="T45" fmla="*/ 2147483647 h 55"/>
              <a:gd name="T46" fmla="*/ 2147483647 w 61"/>
              <a:gd name="T47" fmla="*/ 2147483647 h 55"/>
              <a:gd name="T48" fmla="*/ 2147483647 w 61"/>
              <a:gd name="T49" fmla="*/ 2147483647 h 55"/>
              <a:gd name="T50" fmla="*/ 2147483647 w 61"/>
              <a:gd name="T51" fmla="*/ 2147483647 h 55"/>
              <a:gd name="T52" fmla="*/ 2147483647 w 61"/>
              <a:gd name="T53" fmla="*/ 2147483647 h 55"/>
              <a:gd name="T54" fmla="*/ 2147483647 w 61"/>
              <a:gd name="T55" fmla="*/ 2147483647 h 55"/>
              <a:gd name="T56" fmla="*/ 2147483647 w 61"/>
              <a:gd name="T57" fmla="*/ 2147483647 h 55"/>
              <a:gd name="T58" fmla="*/ 2147483647 w 61"/>
              <a:gd name="T59" fmla="*/ 2147483647 h 55"/>
              <a:gd name="T60" fmla="*/ 2147483647 w 61"/>
              <a:gd name="T61" fmla="*/ 2147483647 h 55"/>
              <a:gd name="T62" fmla="*/ 2147483647 w 61"/>
              <a:gd name="T63" fmla="*/ 2147483647 h 55"/>
              <a:gd name="T64" fmla="*/ 2147483647 w 61"/>
              <a:gd name="T65" fmla="*/ 2147483647 h 55"/>
              <a:gd name="T66" fmla="*/ 2147483647 w 61"/>
              <a:gd name="T67" fmla="*/ 2147483647 h 55"/>
              <a:gd name="T68" fmla="*/ 2147483647 w 61"/>
              <a:gd name="T69" fmla="*/ 2147483647 h 55"/>
              <a:gd name="T70" fmla="*/ 2147483647 w 61"/>
              <a:gd name="T71" fmla="*/ 2147483647 h 55"/>
              <a:gd name="T72" fmla="*/ 2147483647 w 61"/>
              <a:gd name="T73" fmla="*/ 2147483647 h 55"/>
              <a:gd name="T74" fmla="*/ 2147483647 w 61"/>
              <a:gd name="T75" fmla="*/ 2147483647 h 55"/>
              <a:gd name="T76" fmla="*/ 2147483647 w 61"/>
              <a:gd name="T77" fmla="*/ 2147483647 h 55"/>
              <a:gd name="T78" fmla="*/ 2147483647 w 61"/>
              <a:gd name="T79" fmla="*/ 2147483647 h 55"/>
              <a:gd name="T80" fmla="*/ 2147483647 w 61"/>
              <a:gd name="T81" fmla="*/ 2147483647 h 55"/>
              <a:gd name="T82" fmla="*/ 2147483647 w 61"/>
              <a:gd name="T83" fmla="*/ 0 h 55"/>
              <a:gd name="T84" fmla="*/ 2147483647 w 61"/>
              <a:gd name="T85" fmla="*/ 0 h 55"/>
              <a:gd name="T86" fmla="*/ 2147483647 w 61"/>
              <a:gd name="T87" fmla="*/ 0 h 55"/>
              <a:gd name="T88" fmla="*/ 2147483647 w 61"/>
              <a:gd name="T89" fmla="*/ 2147483647 h 55"/>
              <a:gd name="T90" fmla="*/ 2147483647 w 61"/>
              <a:gd name="T91" fmla="*/ 2147483647 h 55"/>
              <a:gd name="T92" fmla="*/ 2147483647 w 61"/>
              <a:gd name="T93" fmla="*/ 2147483647 h 55"/>
              <a:gd name="T94" fmla="*/ 2147483647 w 61"/>
              <a:gd name="T95" fmla="*/ 2147483647 h 55"/>
              <a:gd name="T96" fmla="*/ 2147483647 w 61"/>
              <a:gd name="T97" fmla="*/ 2147483647 h 55"/>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61"/>
              <a:gd name="T148" fmla="*/ 0 h 55"/>
              <a:gd name="T149" fmla="*/ 61 w 61"/>
              <a:gd name="T150" fmla="*/ 55 h 55"/>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61" h="55">
                <a:moveTo>
                  <a:pt x="2" y="19"/>
                </a:moveTo>
                <a:lnTo>
                  <a:pt x="0" y="23"/>
                </a:lnTo>
                <a:lnTo>
                  <a:pt x="2" y="28"/>
                </a:lnTo>
                <a:lnTo>
                  <a:pt x="3" y="32"/>
                </a:lnTo>
                <a:lnTo>
                  <a:pt x="6" y="37"/>
                </a:lnTo>
                <a:lnTo>
                  <a:pt x="10" y="40"/>
                </a:lnTo>
                <a:lnTo>
                  <a:pt x="15" y="41"/>
                </a:lnTo>
                <a:lnTo>
                  <a:pt x="19" y="44"/>
                </a:lnTo>
                <a:lnTo>
                  <a:pt x="22" y="46"/>
                </a:lnTo>
                <a:lnTo>
                  <a:pt x="27" y="47"/>
                </a:lnTo>
                <a:lnTo>
                  <a:pt x="30" y="49"/>
                </a:lnTo>
                <a:lnTo>
                  <a:pt x="33" y="49"/>
                </a:lnTo>
                <a:lnTo>
                  <a:pt x="36" y="50"/>
                </a:lnTo>
                <a:lnTo>
                  <a:pt x="37" y="50"/>
                </a:lnTo>
                <a:lnTo>
                  <a:pt x="40" y="52"/>
                </a:lnTo>
                <a:lnTo>
                  <a:pt x="43" y="52"/>
                </a:lnTo>
                <a:lnTo>
                  <a:pt x="46" y="53"/>
                </a:lnTo>
                <a:lnTo>
                  <a:pt x="49" y="55"/>
                </a:lnTo>
                <a:lnTo>
                  <a:pt x="50" y="55"/>
                </a:lnTo>
                <a:lnTo>
                  <a:pt x="52" y="55"/>
                </a:lnTo>
                <a:lnTo>
                  <a:pt x="53" y="55"/>
                </a:lnTo>
                <a:lnTo>
                  <a:pt x="53" y="53"/>
                </a:lnTo>
                <a:lnTo>
                  <a:pt x="55" y="52"/>
                </a:lnTo>
                <a:lnTo>
                  <a:pt x="56" y="50"/>
                </a:lnTo>
                <a:lnTo>
                  <a:pt x="58" y="47"/>
                </a:lnTo>
                <a:lnTo>
                  <a:pt x="59" y="44"/>
                </a:lnTo>
                <a:lnTo>
                  <a:pt x="61" y="41"/>
                </a:lnTo>
                <a:lnTo>
                  <a:pt x="61" y="38"/>
                </a:lnTo>
                <a:lnTo>
                  <a:pt x="61" y="35"/>
                </a:lnTo>
                <a:lnTo>
                  <a:pt x="59" y="32"/>
                </a:lnTo>
                <a:lnTo>
                  <a:pt x="58" y="29"/>
                </a:lnTo>
                <a:lnTo>
                  <a:pt x="56" y="28"/>
                </a:lnTo>
                <a:lnTo>
                  <a:pt x="52" y="23"/>
                </a:lnTo>
                <a:lnTo>
                  <a:pt x="47" y="20"/>
                </a:lnTo>
                <a:lnTo>
                  <a:pt x="44" y="17"/>
                </a:lnTo>
                <a:lnTo>
                  <a:pt x="42" y="15"/>
                </a:lnTo>
                <a:lnTo>
                  <a:pt x="37" y="12"/>
                </a:lnTo>
                <a:lnTo>
                  <a:pt x="34" y="9"/>
                </a:lnTo>
                <a:lnTo>
                  <a:pt x="30" y="6"/>
                </a:lnTo>
                <a:lnTo>
                  <a:pt x="25" y="3"/>
                </a:lnTo>
                <a:lnTo>
                  <a:pt x="22" y="0"/>
                </a:lnTo>
                <a:lnTo>
                  <a:pt x="19" y="0"/>
                </a:lnTo>
                <a:lnTo>
                  <a:pt x="15" y="0"/>
                </a:lnTo>
                <a:lnTo>
                  <a:pt x="12" y="1"/>
                </a:lnTo>
                <a:lnTo>
                  <a:pt x="9" y="4"/>
                </a:lnTo>
                <a:lnTo>
                  <a:pt x="6" y="7"/>
                </a:lnTo>
                <a:lnTo>
                  <a:pt x="5" y="12"/>
                </a:lnTo>
                <a:lnTo>
                  <a:pt x="3" y="17"/>
                </a:lnTo>
              </a:path>
            </a:pathLst>
          </a:custGeom>
          <a:solidFill>
            <a:srgbClr val="FFFF00"/>
          </a:solidFill>
          <a:ln w="4763">
            <a:solidFill>
              <a:srgbClr val="990000"/>
            </a:solidFill>
            <a:round/>
            <a:headEnd/>
            <a:tailEnd/>
          </a:ln>
        </p:spPr>
        <p:txBody>
          <a:bodyPr/>
          <a:lstStyle/>
          <a:p>
            <a:endParaRPr lang="en-US"/>
          </a:p>
        </p:txBody>
      </p:sp>
      <p:sp>
        <p:nvSpPr>
          <p:cNvPr id="53420" name="Freeform 171"/>
          <p:cNvSpPr>
            <a:spLocks/>
          </p:cNvSpPr>
          <p:nvPr/>
        </p:nvSpPr>
        <p:spPr bwMode="auto">
          <a:xfrm>
            <a:off x="6469063" y="4286250"/>
            <a:ext cx="47625" cy="53975"/>
          </a:xfrm>
          <a:custGeom>
            <a:avLst/>
            <a:gdLst>
              <a:gd name="T0" fmla="*/ 2147483647 w 34"/>
              <a:gd name="T1" fmla="*/ 2147483647 h 34"/>
              <a:gd name="T2" fmla="*/ 2147483647 w 34"/>
              <a:gd name="T3" fmla="*/ 2147483647 h 34"/>
              <a:gd name="T4" fmla="*/ 2147483647 w 34"/>
              <a:gd name="T5" fmla="*/ 2147483647 h 34"/>
              <a:gd name="T6" fmla="*/ 2147483647 w 34"/>
              <a:gd name="T7" fmla="*/ 2147483647 h 34"/>
              <a:gd name="T8" fmla="*/ 2147483647 w 34"/>
              <a:gd name="T9" fmla="*/ 2147483647 h 34"/>
              <a:gd name="T10" fmla="*/ 2147483647 w 34"/>
              <a:gd name="T11" fmla="*/ 2147483647 h 34"/>
              <a:gd name="T12" fmla="*/ 2147483647 w 34"/>
              <a:gd name="T13" fmla="*/ 2147483647 h 34"/>
              <a:gd name="T14" fmla="*/ 2147483647 w 34"/>
              <a:gd name="T15" fmla="*/ 2147483647 h 34"/>
              <a:gd name="T16" fmla="*/ 2147483647 w 34"/>
              <a:gd name="T17" fmla="*/ 2147483647 h 34"/>
              <a:gd name="T18" fmla="*/ 2147483647 w 34"/>
              <a:gd name="T19" fmla="*/ 2147483647 h 34"/>
              <a:gd name="T20" fmla="*/ 2147483647 w 34"/>
              <a:gd name="T21" fmla="*/ 2147483647 h 34"/>
              <a:gd name="T22" fmla="*/ 2147483647 w 34"/>
              <a:gd name="T23" fmla="*/ 2147483647 h 34"/>
              <a:gd name="T24" fmla="*/ 2147483647 w 34"/>
              <a:gd name="T25" fmla="*/ 2147483647 h 34"/>
              <a:gd name="T26" fmla="*/ 2147483647 w 34"/>
              <a:gd name="T27" fmla="*/ 2147483647 h 34"/>
              <a:gd name="T28" fmla="*/ 2147483647 w 34"/>
              <a:gd name="T29" fmla="*/ 2147483647 h 34"/>
              <a:gd name="T30" fmla="*/ 2147483647 w 34"/>
              <a:gd name="T31" fmla="*/ 2147483647 h 34"/>
              <a:gd name="T32" fmla="*/ 2147483647 w 34"/>
              <a:gd name="T33" fmla="*/ 2147483647 h 34"/>
              <a:gd name="T34" fmla="*/ 2147483647 w 34"/>
              <a:gd name="T35" fmla="*/ 2147483647 h 34"/>
              <a:gd name="T36" fmla="*/ 2147483647 w 34"/>
              <a:gd name="T37" fmla="*/ 2147483647 h 34"/>
              <a:gd name="T38" fmla="*/ 2147483647 w 34"/>
              <a:gd name="T39" fmla="*/ 2147483647 h 34"/>
              <a:gd name="T40" fmla="*/ 2147483647 w 34"/>
              <a:gd name="T41" fmla="*/ 2147483647 h 34"/>
              <a:gd name="T42" fmla="*/ 2147483647 w 34"/>
              <a:gd name="T43" fmla="*/ 2147483647 h 34"/>
              <a:gd name="T44" fmla="*/ 2147483647 w 34"/>
              <a:gd name="T45" fmla="*/ 2147483647 h 34"/>
              <a:gd name="T46" fmla="*/ 2147483647 w 34"/>
              <a:gd name="T47" fmla="*/ 0 h 34"/>
              <a:gd name="T48" fmla="*/ 2147483647 w 34"/>
              <a:gd name="T49" fmla="*/ 0 h 34"/>
              <a:gd name="T50" fmla="*/ 2147483647 w 34"/>
              <a:gd name="T51" fmla="*/ 2147483647 h 34"/>
              <a:gd name="T52" fmla="*/ 2147483647 w 34"/>
              <a:gd name="T53" fmla="*/ 2147483647 h 34"/>
              <a:gd name="T54" fmla="*/ 0 w 34"/>
              <a:gd name="T55" fmla="*/ 2147483647 h 34"/>
              <a:gd name="T56" fmla="*/ 2147483647 w 34"/>
              <a:gd name="T57" fmla="*/ 2147483647 h 34"/>
              <a:gd name="T58" fmla="*/ 2147483647 w 34"/>
              <a:gd name="T59" fmla="*/ 2147483647 h 34"/>
              <a:gd name="T60" fmla="*/ 2147483647 w 34"/>
              <a:gd name="T61" fmla="*/ 2147483647 h 34"/>
              <a:gd name="T62" fmla="*/ 2147483647 w 34"/>
              <a:gd name="T63" fmla="*/ 2147483647 h 34"/>
              <a:gd name="T64" fmla="*/ 2147483647 w 34"/>
              <a:gd name="T65" fmla="*/ 2147483647 h 34"/>
              <a:gd name="T66" fmla="*/ 2147483647 w 34"/>
              <a:gd name="T67" fmla="*/ 2147483647 h 34"/>
              <a:gd name="T68" fmla="*/ 2147483647 w 34"/>
              <a:gd name="T69" fmla="*/ 2147483647 h 34"/>
              <a:gd name="T70" fmla="*/ 2147483647 w 34"/>
              <a:gd name="T71" fmla="*/ 2147483647 h 34"/>
              <a:gd name="T72" fmla="*/ 2147483647 w 34"/>
              <a:gd name="T73" fmla="*/ 2147483647 h 34"/>
              <a:gd name="T74" fmla="*/ 2147483647 w 34"/>
              <a:gd name="T75" fmla="*/ 2147483647 h 34"/>
              <a:gd name="T76" fmla="*/ 2147483647 w 34"/>
              <a:gd name="T77" fmla="*/ 2147483647 h 34"/>
              <a:gd name="T78" fmla="*/ 2147483647 w 34"/>
              <a:gd name="T79" fmla="*/ 2147483647 h 34"/>
              <a:gd name="T80" fmla="*/ 2147483647 w 34"/>
              <a:gd name="T81" fmla="*/ 2147483647 h 3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4"/>
              <a:gd name="T124" fmla="*/ 0 h 34"/>
              <a:gd name="T125" fmla="*/ 34 w 34"/>
              <a:gd name="T126" fmla="*/ 34 h 34"/>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4" h="34">
                <a:moveTo>
                  <a:pt x="5" y="16"/>
                </a:moveTo>
                <a:lnTo>
                  <a:pt x="6" y="17"/>
                </a:lnTo>
                <a:lnTo>
                  <a:pt x="9" y="19"/>
                </a:lnTo>
                <a:lnTo>
                  <a:pt x="10" y="22"/>
                </a:lnTo>
                <a:lnTo>
                  <a:pt x="12" y="23"/>
                </a:lnTo>
                <a:lnTo>
                  <a:pt x="13" y="25"/>
                </a:lnTo>
                <a:lnTo>
                  <a:pt x="15" y="28"/>
                </a:lnTo>
                <a:lnTo>
                  <a:pt x="16" y="29"/>
                </a:lnTo>
                <a:lnTo>
                  <a:pt x="18" y="32"/>
                </a:lnTo>
                <a:lnTo>
                  <a:pt x="19" y="34"/>
                </a:lnTo>
                <a:lnTo>
                  <a:pt x="21" y="34"/>
                </a:lnTo>
                <a:lnTo>
                  <a:pt x="24" y="34"/>
                </a:lnTo>
                <a:lnTo>
                  <a:pt x="25" y="34"/>
                </a:lnTo>
                <a:lnTo>
                  <a:pt x="27" y="32"/>
                </a:lnTo>
                <a:lnTo>
                  <a:pt x="30" y="32"/>
                </a:lnTo>
                <a:lnTo>
                  <a:pt x="31" y="31"/>
                </a:lnTo>
                <a:lnTo>
                  <a:pt x="33" y="28"/>
                </a:lnTo>
                <a:lnTo>
                  <a:pt x="34" y="22"/>
                </a:lnTo>
                <a:lnTo>
                  <a:pt x="34" y="16"/>
                </a:lnTo>
                <a:lnTo>
                  <a:pt x="31" y="10"/>
                </a:lnTo>
                <a:lnTo>
                  <a:pt x="27" y="6"/>
                </a:lnTo>
                <a:lnTo>
                  <a:pt x="21" y="3"/>
                </a:lnTo>
                <a:lnTo>
                  <a:pt x="15" y="1"/>
                </a:lnTo>
                <a:lnTo>
                  <a:pt x="9" y="0"/>
                </a:lnTo>
                <a:lnTo>
                  <a:pt x="3" y="0"/>
                </a:lnTo>
                <a:lnTo>
                  <a:pt x="2" y="1"/>
                </a:lnTo>
                <a:lnTo>
                  <a:pt x="2" y="3"/>
                </a:lnTo>
                <a:lnTo>
                  <a:pt x="0" y="4"/>
                </a:lnTo>
                <a:lnTo>
                  <a:pt x="2" y="6"/>
                </a:lnTo>
                <a:lnTo>
                  <a:pt x="2" y="9"/>
                </a:lnTo>
                <a:lnTo>
                  <a:pt x="3" y="11"/>
                </a:lnTo>
                <a:lnTo>
                  <a:pt x="5" y="13"/>
                </a:lnTo>
                <a:lnTo>
                  <a:pt x="5" y="16"/>
                </a:lnTo>
                <a:lnTo>
                  <a:pt x="6" y="16"/>
                </a:lnTo>
                <a:lnTo>
                  <a:pt x="5" y="16"/>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21" name="Freeform 172"/>
          <p:cNvSpPr>
            <a:spLocks/>
          </p:cNvSpPr>
          <p:nvPr/>
        </p:nvSpPr>
        <p:spPr bwMode="auto">
          <a:xfrm>
            <a:off x="6469063" y="4286250"/>
            <a:ext cx="47625" cy="53975"/>
          </a:xfrm>
          <a:custGeom>
            <a:avLst/>
            <a:gdLst>
              <a:gd name="T0" fmla="*/ 2147483647 w 34"/>
              <a:gd name="T1" fmla="*/ 2147483647 h 34"/>
              <a:gd name="T2" fmla="*/ 2147483647 w 34"/>
              <a:gd name="T3" fmla="*/ 2147483647 h 34"/>
              <a:gd name="T4" fmla="*/ 2147483647 w 34"/>
              <a:gd name="T5" fmla="*/ 2147483647 h 34"/>
              <a:gd name="T6" fmla="*/ 2147483647 w 34"/>
              <a:gd name="T7" fmla="*/ 2147483647 h 34"/>
              <a:gd name="T8" fmla="*/ 2147483647 w 34"/>
              <a:gd name="T9" fmla="*/ 2147483647 h 34"/>
              <a:gd name="T10" fmla="*/ 2147483647 w 34"/>
              <a:gd name="T11" fmla="*/ 2147483647 h 34"/>
              <a:gd name="T12" fmla="*/ 2147483647 w 34"/>
              <a:gd name="T13" fmla="*/ 2147483647 h 34"/>
              <a:gd name="T14" fmla="*/ 2147483647 w 34"/>
              <a:gd name="T15" fmla="*/ 2147483647 h 34"/>
              <a:gd name="T16" fmla="*/ 2147483647 w 34"/>
              <a:gd name="T17" fmla="*/ 2147483647 h 34"/>
              <a:gd name="T18" fmla="*/ 2147483647 w 34"/>
              <a:gd name="T19" fmla="*/ 2147483647 h 34"/>
              <a:gd name="T20" fmla="*/ 2147483647 w 34"/>
              <a:gd name="T21" fmla="*/ 2147483647 h 34"/>
              <a:gd name="T22" fmla="*/ 2147483647 w 34"/>
              <a:gd name="T23" fmla="*/ 2147483647 h 34"/>
              <a:gd name="T24" fmla="*/ 2147483647 w 34"/>
              <a:gd name="T25" fmla="*/ 2147483647 h 34"/>
              <a:gd name="T26" fmla="*/ 2147483647 w 34"/>
              <a:gd name="T27" fmla="*/ 2147483647 h 34"/>
              <a:gd name="T28" fmla="*/ 2147483647 w 34"/>
              <a:gd name="T29" fmla="*/ 2147483647 h 34"/>
              <a:gd name="T30" fmla="*/ 2147483647 w 34"/>
              <a:gd name="T31" fmla="*/ 2147483647 h 34"/>
              <a:gd name="T32" fmla="*/ 2147483647 w 34"/>
              <a:gd name="T33" fmla="*/ 2147483647 h 34"/>
              <a:gd name="T34" fmla="*/ 2147483647 w 34"/>
              <a:gd name="T35" fmla="*/ 2147483647 h 34"/>
              <a:gd name="T36" fmla="*/ 2147483647 w 34"/>
              <a:gd name="T37" fmla="*/ 2147483647 h 34"/>
              <a:gd name="T38" fmla="*/ 2147483647 w 34"/>
              <a:gd name="T39" fmla="*/ 2147483647 h 34"/>
              <a:gd name="T40" fmla="*/ 2147483647 w 34"/>
              <a:gd name="T41" fmla="*/ 2147483647 h 34"/>
              <a:gd name="T42" fmla="*/ 2147483647 w 34"/>
              <a:gd name="T43" fmla="*/ 2147483647 h 34"/>
              <a:gd name="T44" fmla="*/ 2147483647 w 34"/>
              <a:gd name="T45" fmla="*/ 2147483647 h 34"/>
              <a:gd name="T46" fmla="*/ 2147483647 w 34"/>
              <a:gd name="T47" fmla="*/ 0 h 34"/>
              <a:gd name="T48" fmla="*/ 2147483647 w 34"/>
              <a:gd name="T49" fmla="*/ 0 h 34"/>
              <a:gd name="T50" fmla="*/ 2147483647 w 34"/>
              <a:gd name="T51" fmla="*/ 2147483647 h 34"/>
              <a:gd name="T52" fmla="*/ 2147483647 w 34"/>
              <a:gd name="T53" fmla="*/ 2147483647 h 34"/>
              <a:gd name="T54" fmla="*/ 0 w 34"/>
              <a:gd name="T55" fmla="*/ 2147483647 h 34"/>
              <a:gd name="T56" fmla="*/ 2147483647 w 34"/>
              <a:gd name="T57" fmla="*/ 2147483647 h 34"/>
              <a:gd name="T58" fmla="*/ 2147483647 w 34"/>
              <a:gd name="T59" fmla="*/ 2147483647 h 34"/>
              <a:gd name="T60" fmla="*/ 2147483647 w 34"/>
              <a:gd name="T61" fmla="*/ 2147483647 h 34"/>
              <a:gd name="T62" fmla="*/ 2147483647 w 34"/>
              <a:gd name="T63" fmla="*/ 2147483647 h 34"/>
              <a:gd name="T64" fmla="*/ 2147483647 w 34"/>
              <a:gd name="T65" fmla="*/ 2147483647 h 34"/>
              <a:gd name="T66" fmla="*/ 2147483647 w 34"/>
              <a:gd name="T67" fmla="*/ 2147483647 h 34"/>
              <a:gd name="T68" fmla="*/ 2147483647 w 34"/>
              <a:gd name="T69" fmla="*/ 2147483647 h 34"/>
              <a:gd name="T70" fmla="*/ 2147483647 w 34"/>
              <a:gd name="T71" fmla="*/ 2147483647 h 34"/>
              <a:gd name="T72" fmla="*/ 2147483647 w 34"/>
              <a:gd name="T73" fmla="*/ 2147483647 h 34"/>
              <a:gd name="T74" fmla="*/ 2147483647 w 34"/>
              <a:gd name="T75" fmla="*/ 2147483647 h 34"/>
              <a:gd name="T76" fmla="*/ 2147483647 w 34"/>
              <a:gd name="T77" fmla="*/ 2147483647 h 34"/>
              <a:gd name="T78" fmla="*/ 2147483647 w 34"/>
              <a:gd name="T79" fmla="*/ 2147483647 h 34"/>
              <a:gd name="T80" fmla="*/ 2147483647 w 34"/>
              <a:gd name="T81" fmla="*/ 2147483647 h 3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4"/>
              <a:gd name="T124" fmla="*/ 0 h 34"/>
              <a:gd name="T125" fmla="*/ 34 w 34"/>
              <a:gd name="T126" fmla="*/ 34 h 34"/>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4" h="34">
                <a:moveTo>
                  <a:pt x="5" y="16"/>
                </a:moveTo>
                <a:lnTo>
                  <a:pt x="6" y="17"/>
                </a:lnTo>
                <a:lnTo>
                  <a:pt x="9" y="19"/>
                </a:lnTo>
                <a:lnTo>
                  <a:pt x="10" y="22"/>
                </a:lnTo>
                <a:lnTo>
                  <a:pt x="12" y="23"/>
                </a:lnTo>
                <a:lnTo>
                  <a:pt x="13" y="25"/>
                </a:lnTo>
                <a:lnTo>
                  <a:pt x="15" y="28"/>
                </a:lnTo>
                <a:lnTo>
                  <a:pt x="16" y="29"/>
                </a:lnTo>
                <a:lnTo>
                  <a:pt x="18" y="32"/>
                </a:lnTo>
                <a:lnTo>
                  <a:pt x="19" y="34"/>
                </a:lnTo>
                <a:lnTo>
                  <a:pt x="21" y="34"/>
                </a:lnTo>
                <a:lnTo>
                  <a:pt x="24" y="34"/>
                </a:lnTo>
                <a:lnTo>
                  <a:pt x="25" y="34"/>
                </a:lnTo>
                <a:lnTo>
                  <a:pt x="27" y="32"/>
                </a:lnTo>
                <a:lnTo>
                  <a:pt x="30" y="32"/>
                </a:lnTo>
                <a:lnTo>
                  <a:pt x="31" y="31"/>
                </a:lnTo>
                <a:lnTo>
                  <a:pt x="33" y="28"/>
                </a:lnTo>
                <a:lnTo>
                  <a:pt x="34" y="22"/>
                </a:lnTo>
                <a:lnTo>
                  <a:pt x="34" y="16"/>
                </a:lnTo>
                <a:lnTo>
                  <a:pt x="31" y="10"/>
                </a:lnTo>
                <a:lnTo>
                  <a:pt x="27" y="6"/>
                </a:lnTo>
                <a:lnTo>
                  <a:pt x="21" y="3"/>
                </a:lnTo>
                <a:lnTo>
                  <a:pt x="15" y="1"/>
                </a:lnTo>
                <a:lnTo>
                  <a:pt x="9" y="0"/>
                </a:lnTo>
                <a:lnTo>
                  <a:pt x="3" y="0"/>
                </a:lnTo>
                <a:lnTo>
                  <a:pt x="2" y="1"/>
                </a:lnTo>
                <a:lnTo>
                  <a:pt x="2" y="3"/>
                </a:lnTo>
                <a:lnTo>
                  <a:pt x="0" y="4"/>
                </a:lnTo>
                <a:lnTo>
                  <a:pt x="2" y="6"/>
                </a:lnTo>
                <a:lnTo>
                  <a:pt x="2" y="9"/>
                </a:lnTo>
                <a:lnTo>
                  <a:pt x="3" y="11"/>
                </a:lnTo>
                <a:lnTo>
                  <a:pt x="5" y="13"/>
                </a:lnTo>
                <a:lnTo>
                  <a:pt x="5" y="16"/>
                </a:lnTo>
                <a:lnTo>
                  <a:pt x="6" y="16"/>
                </a:lnTo>
                <a:lnTo>
                  <a:pt x="5" y="16"/>
                </a:lnTo>
              </a:path>
            </a:pathLst>
          </a:custGeom>
          <a:solidFill>
            <a:srgbClr val="FFFF00"/>
          </a:solidFill>
          <a:ln w="4763">
            <a:solidFill>
              <a:srgbClr val="990000"/>
            </a:solidFill>
            <a:round/>
            <a:headEnd/>
            <a:tailEnd/>
          </a:ln>
        </p:spPr>
        <p:txBody>
          <a:bodyPr/>
          <a:lstStyle/>
          <a:p>
            <a:endParaRPr lang="en-US"/>
          </a:p>
        </p:txBody>
      </p:sp>
      <p:sp>
        <p:nvSpPr>
          <p:cNvPr id="53422" name="Freeform 173"/>
          <p:cNvSpPr>
            <a:spLocks/>
          </p:cNvSpPr>
          <p:nvPr/>
        </p:nvSpPr>
        <p:spPr bwMode="auto">
          <a:xfrm>
            <a:off x="6469063" y="4286250"/>
            <a:ext cx="47625" cy="53975"/>
          </a:xfrm>
          <a:custGeom>
            <a:avLst/>
            <a:gdLst>
              <a:gd name="T0" fmla="*/ 2147483647 w 34"/>
              <a:gd name="T1" fmla="*/ 2147483647 h 34"/>
              <a:gd name="T2" fmla="*/ 2147483647 w 34"/>
              <a:gd name="T3" fmla="*/ 2147483647 h 34"/>
              <a:gd name="T4" fmla="*/ 2147483647 w 34"/>
              <a:gd name="T5" fmla="*/ 2147483647 h 34"/>
              <a:gd name="T6" fmla="*/ 2147483647 w 34"/>
              <a:gd name="T7" fmla="*/ 2147483647 h 34"/>
              <a:gd name="T8" fmla="*/ 2147483647 w 34"/>
              <a:gd name="T9" fmla="*/ 2147483647 h 34"/>
              <a:gd name="T10" fmla="*/ 2147483647 w 34"/>
              <a:gd name="T11" fmla="*/ 2147483647 h 34"/>
              <a:gd name="T12" fmla="*/ 2147483647 w 34"/>
              <a:gd name="T13" fmla="*/ 2147483647 h 34"/>
              <a:gd name="T14" fmla="*/ 2147483647 w 34"/>
              <a:gd name="T15" fmla="*/ 2147483647 h 34"/>
              <a:gd name="T16" fmla="*/ 2147483647 w 34"/>
              <a:gd name="T17" fmla="*/ 2147483647 h 34"/>
              <a:gd name="T18" fmla="*/ 2147483647 w 34"/>
              <a:gd name="T19" fmla="*/ 2147483647 h 34"/>
              <a:gd name="T20" fmla="*/ 2147483647 w 34"/>
              <a:gd name="T21" fmla="*/ 2147483647 h 34"/>
              <a:gd name="T22" fmla="*/ 2147483647 w 34"/>
              <a:gd name="T23" fmla="*/ 2147483647 h 34"/>
              <a:gd name="T24" fmla="*/ 2147483647 w 34"/>
              <a:gd name="T25" fmla="*/ 2147483647 h 34"/>
              <a:gd name="T26" fmla="*/ 2147483647 w 34"/>
              <a:gd name="T27" fmla="*/ 2147483647 h 34"/>
              <a:gd name="T28" fmla="*/ 2147483647 w 34"/>
              <a:gd name="T29" fmla="*/ 2147483647 h 34"/>
              <a:gd name="T30" fmla="*/ 2147483647 w 34"/>
              <a:gd name="T31" fmla="*/ 2147483647 h 34"/>
              <a:gd name="T32" fmla="*/ 2147483647 w 34"/>
              <a:gd name="T33" fmla="*/ 2147483647 h 34"/>
              <a:gd name="T34" fmla="*/ 2147483647 w 34"/>
              <a:gd name="T35" fmla="*/ 2147483647 h 34"/>
              <a:gd name="T36" fmla="*/ 2147483647 w 34"/>
              <a:gd name="T37" fmla="*/ 2147483647 h 34"/>
              <a:gd name="T38" fmla="*/ 2147483647 w 34"/>
              <a:gd name="T39" fmla="*/ 2147483647 h 34"/>
              <a:gd name="T40" fmla="*/ 2147483647 w 34"/>
              <a:gd name="T41" fmla="*/ 2147483647 h 34"/>
              <a:gd name="T42" fmla="*/ 2147483647 w 34"/>
              <a:gd name="T43" fmla="*/ 2147483647 h 34"/>
              <a:gd name="T44" fmla="*/ 2147483647 w 34"/>
              <a:gd name="T45" fmla="*/ 2147483647 h 34"/>
              <a:gd name="T46" fmla="*/ 2147483647 w 34"/>
              <a:gd name="T47" fmla="*/ 0 h 34"/>
              <a:gd name="T48" fmla="*/ 2147483647 w 34"/>
              <a:gd name="T49" fmla="*/ 0 h 34"/>
              <a:gd name="T50" fmla="*/ 2147483647 w 34"/>
              <a:gd name="T51" fmla="*/ 2147483647 h 34"/>
              <a:gd name="T52" fmla="*/ 2147483647 w 34"/>
              <a:gd name="T53" fmla="*/ 2147483647 h 34"/>
              <a:gd name="T54" fmla="*/ 0 w 34"/>
              <a:gd name="T55" fmla="*/ 2147483647 h 34"/>
              <a:gd name="T56" fmla="*/ 2147483647 w 34"/>
              <a:gd name="T57" fmla="*/ 2147483647 h 34"/>
              <a:gd name="T58" fmla="*/ 2147483647 w 34"/>
              <a:gd name="T59" fmla="*/ 2147483647 h 34"/>
              <a:gd name="T60" fmla="*/ 2147483647 w 34"/>
              <a:gd name="T61" fmla="*/ 2147483647 h 34"/>
              <a:gd name="T62" fmla="*/ 2147483647 w 34"/>
              <a:gd name="T63" fmla="*/ 2147483647 h 34"/>
              <a:gd name="T64" fmla="*/ 2147483647 w 34"/>
              <a:gd name="T65" fmla="*/ 2147483647 h 34"/>
              <a:gd name="T66" fmla="*/ 2147483647 w 34"/>
              <a:gd name="T67" fmla="*/ 2147483647 h 34"/>
              <a:gd name="T68" fmla="*/ 2147483647 w 34"/>
              <a:gd name="T69" fmla="*/ 2147483647 h 34"/>
              <a:gd name="T70" fmla="*/ 2147483647 w 34"/>
              <a:gd name="T71" fmla="*/ 2147483647 h 34"/>
              <a:gd name="T72" fmla="*/ 2147483647 w 34"/>
              <a:gd name="T73" fmla="*/ 2147483647 h 34"/>
              <a:gd name="T74" fmla="*/ 2147483647 w 34"/>
              <a:gd name="T75" fmla="*/ 2147483647 h 34"/>
              <a:gd name="T76" fmla="*/ 2147483647 w 34"/>
              <a:gd name="T77" fmla="*/ 2147483647 h 34"/>
              <a:gd name="T78" fmla="*/ 2147483647 w 34"/>
              <a:gd name="T79" fmla="*/ 2147483647 h 34"/>
              <a:gd name="T80" fmla="*/ 2147483647 w 34"/>
              <a:gd name="T81" fmla="*/ 2147483647 h 3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4"/>
              <a:gd name="T124" fmla="*/ 0 h 34"/>
              <a:gd name="T125" fmla="*/ 34 w 34"/>
              <a:gd name="T126" fmla="*/ 34 h 34"/>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4" h="34">
                <a:moveTo>
                  <a:pt x="5" y="16"/>
                </a:moveTo>
                <a:lnTo>
                  <a:pt x="6" y="17"/>
                </a:lnTo>
                <a:lnTo>
                  <a:pt x="9" y="19"/>
                </a:lnTo>
                <a:lnTo>
                  <a:pt x="10" y="22"/>
                </a:lnTo>
                <a:lnTo>
                  <a:pt x="12" y="23"/>
                </a:lnTo>
                <a:lnTo>
                  <a:pt x="13" y="25"/>
                </a:lnTo>
                <a:lnTo>
                  <a:pt x="15" y="28"/>
                </a:lnTo>
                <a:lnTo>
                  <a:pt x="16" y="29"/>
                </a:lnTo>
                <a:lnTo>
                  <a:pt x="18" y="32"/>
                </a:lnTo>
                <a:lnTo>
                  <a:pt x="19" y="34"/>
                </a:lnTo>
                <a:lnTo>
                  <a:pt x="21" y="34"/>
                </a:lnTo>
                <a:lnTo>
                  <a:pt x="24" y="34"/>
                </a:lnTo>
                <a:lnTo>
                  <a:pt x="25" y="34"/>
                </a:lnTo>
                <a:lnTo>
                  <a:pt x="27" y="32"/>
                </a:lnTo>
                <a:lnTo>
                  <a:pt x="30" y="32"/>
                </a:lnTo>
                <a:lnTo>
                  <a:pt x="31" y="31"/>
                </a:lnTo>
                <a:lnTo>
                  <a:pt x="33" y="28"/>
                </a:lnTo>
                <a:lnTo>
                  <a:pt x="34" y="22"/>
                </a:lnTo>
                <a:lnTo>
                  <a:pt x="34" y="16"/>
                </a:lnTo>
                <a:lnTo>
                  <a:pt x="31" y="10"/>
                </a:lnTo>
                <a:lnTo>
                  <a:pt x="27" y="6"/>
                </a:lnTo>
                <a:lnTo>
                  <a:pt x="21" y="3"/>
                </a:lnTo>
                <a:lnTo>
                  <a:pt x="15" y="1"/>
                </a:lnTo>
                <a:lnTo>
                  <a:pt x="9" y="0"/>
                </a:lnTo>
                <a:lnTo>
                  <a:pt x="3" y="0"/>
                </a:lnTo>
                <a:lnTo>
                  <a:pt x="2" y="1"/>
                </a:lnTo>
                <a:lnTo>
                  <a:pt x="2" y="3"/>
                </a:lnTo>
                <a:lnTo>
                  <a:pt x="0" y="4"/>
                </a:lnTo>
                <a:lnTo>
                  <a:pt x="2" y="6"/>
                </a:lnTo>
                <a:lnTo>
                  <a:pt x="2" y="9"/>
                </a:lnTo>
                <a:lnTo>
                  <a:pt x="3" y="11"/>
                </a:lnTo>
                <a:lnTo>
                  <a:pt x="5" y="13"/>
                </a:lnTo>
                <a:lnTo>
                  <a:pt x="5" y="16"/>
                </a:lnTo>
                <a:lnTo>
                  <a:pt x="6" y="16"/>
                </a:lnTo>
                <a:lnTo>
                  <a:pt x="5" y="16"/>
                </a:lnTo>
              </a:path>
            </a:pathLst>
          </a:custGeom>
          <a:solidFill>
            <a:srgbClr val="FFFF00"/>
          </a:solidFill>
          <a:ln w="4763">
            <a:solidFill>
              <a:srgbClr val="990000"/>
            </a:solidFill>
            <a:round/>
            <a:headEnd/>
            <a:tailEnd/>
          </a:ln>
        </p:spPr>
        <p:txBody>
          <a:bodyPr/>
          <a:lstStyle/>
          <a:p>
            <a:endParaRPr lang="en-US"/>
          </a:p>
        </p:txBody>
      </p:sp>
      <p:sp>
        <p:nvSpPr>
          <p:cNvPr id="53423" name="Freeform 174"/>
          <p:cNvSpPr>
            <a:spLocks/>
          </p:cNvSpPr>
          <p:nvPr/>
        </p:nvSpPr>
        <p:spPr bwMode="auto">
          <a:xfrm>
            <a:off x="6429375" y="4224338"/>
            <a:ext cx="52388" cy="49212"/>
          </a:xfrm>
          <a:custGeom>
            <a:avLst/>
            <a:gdLst>
              <a:gd name="T0" fmla="*/ 2147483647 w 37"/>
              <a:gd name="T1" fmla="*/ 2147483647 h 31"/>
              <a:gd name="T2" fmla="*/ 0 w 37"/>
              <a:gd name="T3" fmla="*/ 2147483647 h 31"/>
              <a:gd name="T4" fmla="*/ 0 w 37"/>
              <a:gd name="T5" fmla="*/ 2147483647 h 31"/>
              <a:gd name="T6" fmla="*/ 0 w 37"/>
              <a:gd name="T7" fmla="*/ 2147483647 h 31"/>
              <a:gd name="T8" fmla="*/ 0 w 37"/>
              <a:gd name="T9" fmla="*/ 2147483647 h 31"/>
              <a:gd name="T10" fmla="*/ 2147483647 w 37"/>
              <a:gd name="T11" fmla="*/ 2147483647 h 31"/>
              <a:gd name="T12" fmla="*/ 2147483647 w 37"/>
              <a:gd name="T13" fmla="*/ 2147483647 h 31"/>
              <a:gd name="T14" fmla="*/ 2147483647 w 37"/>
              <a:gd name="T15" fmla="*/ 2147483647 h 31"/>
              <a:gd name="T16" fmla="*/ 2147483647 w 37"/>
              <a:gd name="T17" fmla="*/ 2147483647 h 31"/>
              <a:gd name="T18" fmla="*/ 2147483647 w 37"/>
              <a:gd name="T19" fmla="*/ 2147483647 h 31"/>
              <a:gd name="T20" fmla="*/ 2147483647 w 37"/>
              <a:gd name="T21" fmla="*/ 2147483647 h 31"/>
              <a:gd name="T22" fmla="*/ 2147483647 w 37"/>
              <a:gd name="T23" fmla="*/ 2147483647 h 31"/>
              <a:gd name="T24" fmla="*/ 2147483647 w 37"/>
              <a:gd name="T25" fmla="*/ 2147483647 h 31"/>
              <a:gd name="T26" fmla="*/ 2147483647 w 37"/>
              <a:gd name="T27" fmla="*/ 2147483647 h 31"/>
              <a:gd name="T28" fmla="*/ 2147483647 w 37"/>
              <a:gd name="T29" fmla="*/ 2147483647 h 31"/>
              <a:gd name="T30" fmla="*/ 2147483647 w 37"/>
              <a:gd name="T31" fmla="*/ 2147483647 h 31"/>
              <a:gd name="T32" fmla="*/ 2147483647 w 37"/>
              <a:gd name="T33" fmla="*/ 2147483647 h 31"/>
              <a:gd name="T34" fmla="*/ 2147483647 w 37"/>
              <a:gd name="T35" fmla="*/ 2147483647 h 31"/>
              <a:gd name="T36" fmla="*/ 2147483647 w 37"/>
              <a:gd name="T37" fmla="*/ 2147483647 h 31"/>
              <a:gd name="T38" fmla="*/ 2147483647 w 37"/>
              <a:gd name="T39" fmla="*/ 2147483647 h 31"/>
              <a:gd name="T40" fmla="*/ 2147483647 w 37"/>
              <a:gd name="T41" fmla="*/ 2147483647 h 31"/>
              <a:gd name="T42" fmla="*/ 2147483647 w 37"/>
              <a:gd name="T43" fmla="*/ 2147483647 h 31"/>
              <a:gd name="T44" fmla="*/ 2147483647 w 37"/>
              <a:gd name="T45" fmla="*/ 2147483647 h 31"/>
              <a:gd name="T46" fmla="*/ 2147483647 w 37"/>
              <a:gd name="T47" fmla="*/ 2147483647 h 31"/>
              <a:gd name="T48" fmla="*/ 2147483647 w 37"/>
              <a:gd name="T49" fmla="*/ 2147483647 h 31"/>
              <a:gd name="T50" fmla="*/ 2147483647 w 37"/>
              <a:gd name="T51" fmla="*/ 2147483647 h 31"/>
              <a:gd name="T52" fmla="*/ 2147483647 w 37"/>
              <a:gd name="T53" fmla="*/ 2147483647 h 31"/>
              <a:gd name="T54" fmla="*/ 2147483647 w 37"/>
              <a:gd name="T55" fmla="*/ 2147483647 h 31"/>
              <a:gd name="T56" fmla="*/ 2147483647 w 37"/>
              <a:gd name="T57" fmla="*/ 2147483647 h 31"/>
              <a:gd name="T58" fmla="*/ 2147483647 w 37"/>
              <a:gd name="T59" fmla="*/ 0 h 31"/>
              <a:gd name="T60" fmla="*/ 2147483647 w 37"/>
              <a:gd name="T61" fmla="*/ 0 h 31"/>
              <a:gd name="T62" fmla="*/ 2147483647 w 37"/>
              <a:gd name="T63" fmla="*/ 2147483647 h 31"/>
              <a:gd name="T64" fmla="*/ 2147483647 w 37"/>
              <a:gd name="T65" fmla="*/ 2147483647 h 3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7"/>
              <a:gd name="T100" fmla="*/ 0 h 31"/>
              <a:gd name="T101" fmla="*/ 37 w 37"/>
              <a:gd name="T102" fmla="*/ 31 h 31"/>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7" h="31">
                <a:moveTo>
                  <a:pt x="1" y="5"/>
                </a:moveTo>
                <a:lnTo>
                  <a:pt x="0" y="8"/>
                </a:lnTo>
                <a:lnTo>
                  <a:pt x="0" y="9"/>
                </a:lnTo>
                <a:lnTo>
                  <a:pt x="0" y="12"/>
                </a:lnTo>
                <a:lnTo>
                  <a:pt x="0" y="15"/>
                </a:lnTo>
                <a:lnTo>
                  <a:pt x="1" y="16"/>
                </a:lnTo>
                <a:lnTo>
                  <a:pt x="3" y="19"/>
                </a:lnTo>
                <a:lnTo>
                  <a:pt x="3" y="22"/>
                </a:lnTo>
                <a:lnTo>
                  <a:pt x="4" y="24"/>
                </a:lnTo>
                <a:lnTo>
                  <a:pt x="7" y="27"/>
                </a:lnTo>
                <a:lnTo>
                  <a:pt x="9" y="28"/>
                </a:lnTo>
                <a:lnTo>
                  <a:pt x="13" y="30"/>
                </a:lnTo>
                <a:lnTo>
                  <a:pt x="16" y="31"/>
                </a:lnTo>
                <a:lnTo>
                  <a:pt x="19" y="31"/>
                </a:lnTo>
                <a:lnTo>
                  <a:pt x="24" y="31"/>
                </a:lnTo>
                <a:lnTo>
                  <a:pt x="27" y="31"/>
                </a:lnTo>
                <a:lnTo>
                  <a:pt x="31" y="30"/>
                </a:lnTo>
                <a:lnTo>
                  <a:pt x="34" y="30"/>
                </a:lnTo>
                <a:lnTo>
                  <a:pt x="35" y="28"/>
                </a:lnTo>
                <a:lnTo>
                  <a:pt x="37" y="25"/>
                </a:lnTo>
                <a:lnTo>
                  <a:pt x="37" y="24"/>
                </a:lnTo>
                <a:lnTo>
                  <a:pt x="37" y="21"/>
                </a:lnTo>
                <a:lnTo>
                  <a:pt x="37" y="18"/>
                </a:lnTo>
                <a:lnTo>
                  <a:pt x="37" y="16"/>
                </a:lnTo>
                <a:lnTo>
                  <a:pt x="35" y="13"/>
                </a:lnTo>
                <a:lnTo>
                  <a:pt x="33" y="11"/>
                </a:lnTo>
                <a:lnTo>
                  <a:pt x="28" y="6"/>
                </a:lnTo>
                <a:lnTo>
                  <a:pt x="24" y="5"/>
                </a:lnTo>
                <a:lnTo>
                  <a:pt x="19" y="2"/>
                </a:lnTo>
                <a:lnTo>
                  <a:pt x="15" y="0"/>
                </a:lnTo>
                <a:lnTo>
                  <a:pt x="10" y="0"/>
                </a:lnTo>
                <a:lnTo>
                  <a:pt x="6" y="2"/>
                </a:lnTo>
                <a:lnTo>
                  <a:pt x="1" y="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24" name="Freeform 175"/>
          <p:cNvSpPr>
            <a:spLocks/>
          </p:cNvSpPr>
          <p:nvPr/>
        </p:nvSpPr>
        <p:spPr bwMode="auto">
          <a:xfrm>
            <a:off x="6429375" y="4224338"/>
            <a:ext cx="52388" cy="49212"/>
          </a:xfrm>
          <a:custGeom>
            <a:avLst/>
            <a:gdLst>
              <a:gd name="T0" fmla="*/ 2147483647 w 37"/>
              <a:gd name="T1" fmla="*/ 2147483647 h 31"/>
              <a:gd name="T2" fmla="*/ 0 w 37"/>
              <a:gd name="T3" fmla="*/ 2147483647 h 31"/>
              <a:gd name="T4" fmla="*/ 0 w 37"/>
              <a:gd name="T5" fmla="*/ 2147483647 h 31"/>
              <a:gd name="T6" fmla="*/ 0 w 37"/>
              <a:gd name="T7" fmla="*/ 2147483647 h 31"/>
              <a:gd name="T8" fmla="*/ 0 w 37"/>
              <a:gd name="T9" fmla="*/ 2147483647 h 31"/>
              <a:gd name="T10" fmla="*/ 2147483647 w 37"/>
              <a:gd name="T11" fmla="*/ 2147483647 h 31"/>
              <a:gd name="T12" fmla="*/ 2147483647 w 37"/>
              <a:gd name="T13" fmla="*/ 2147483647 h 31"/>
              <a:gd name="T14" fmla="*/ 2147483647 w 37"/>
              <a:gd name="T15" fmla="*/ 2147483647 h 31"/>
              <a:gd name="T16" fmla="*/ 2147483647 w 37"/>
              <a:gd name="T17" fmla="*/ 2147483647 h 31"/>
              <a:gd name="T18" fmla="*/ 2147483647 w 37"/>
              <a:gd name="T19" fmla="*/ 2147483647 h 31"/>
              <a:gd name="T20" fmla="*/ 2147483647 w 37"/>
              <a:gd name="T21" fmla="*/ 2147483647 h 31"/>
              <a:gd name="T22" fmla="*/ 2147483647 w 37"/>
              <a:gd name="T23" fmla="*/ 2147483647 h 31"/>
              <a:gd name="T24" fmla="*/ 2147483647 w 37"/>
              <a:gd name="T25" fmla="*/ 2147483647 h 31"/>
              <a:gd name="T26" fmla="*/ 2147483647 w 37"/>
              <a:gd name="T27" fmla="*/ 2147483647 h 31"/>
              <a:gd name="T28" fmla="*/ 2147483647 w 37"/>
              <a:gd name="T29" fmla="*/ 2147483647 h 31"/>
              <a:gd name="T30" fmla="*/ 2147483647 w 37"/>
              <a:gd name="T31" fmla="*/ 2147483647 h 31"/>
              <a:gd name="T32" fmla="*/ 2147483647 w 37"/>
              <a:gd name="T33" fmla="*/ 2147483647 h 31"/>
              <a:gd name="T34" fmla="*/ 2147483647 w 37"/>
              <a:gd name="T35" fmla="*/ 2147483647 h 31"/>
              <a:gd name="T36" fmla="*/ 2147483647 w 37"/>
              <a:gd name="T37" fmla="*/ 2147483647 h 31"/>
              <a:gd name="T38" fmla="*/ 2147483647 w 37"/>
              <a:gd name="T39" fmla="*/ 2147483647 h 31"/>
              <a:gd name="T40" fmla="*/ 2147483647 w 37"/>
              <a:gd name="T41" fmla="*/ 2147483647 h 31"/>
              <a:gd name="T42" fmla="*/ 2147483647 w 37"/>
              <a:gd name="T43" fmla="*/ 2147483647 h 31"/>
              <a:gd name="T44" fmla="*/ 2147483647 w 37"/>
              <a:gd name="T45" fmla="*/ 2147483647 h 31"/>
              <a:gd name="T46" fmla="*/ 2147483647 w 37"/>
              <a:gd name="T47" fmla="*/ 2147483647 h 31"/>
              <a:gd name="T48" fmla="*/ 2147483647 w 37"/>
              <a:gd name="T49" fmla="*/ 2147483647 h 31"/>
              <a:gd name="T50" fmla="*/ 2147483647 w 37"/>
              <a:gd name="T51" fmla="*/ 2147483647 h 31"/>
              <a:gd name="T52" fmla="*/ 2147483647 w 37"/>
              <a:gd name="T53" fmla="*/ 2147483647 h 31"/>
              <a:gd name="T54" fmla="*/ 2147483647 w 37"/>
              <a:gd name="T55" fmla="*/ 2147483647 h 31"/>
              <a:gd name="T56" fmla="*/ 2147483647 w 37"/>
              <a:gd name="T57" fmla="*/ 2147483647 h 31"/>
              <a:gd name="T58" fmla="*/ 2147483647 w 37"/>
              <a:gd name="T59" fmla="*/ 0 h 31"/>
              <a:gd name="T60" fmla="*/ 2147483647 w 37"/>
              <a:gd name="T61" fmla="*/ 0 h 31"/>
              <a:gd name="T62" fmla="*/ 2147483647 w 37"/>
              <a:gd name="T63" fmla="*/ 2147483647 h 31"/>
              <a:gd name="T64" fmla="*/ 2147483647 w 37"/>
              <a:gd name="T65" fmla="*/ 2147483647 h 3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7"/>
              <a:gd name="T100" fmla="*/ 0 h 31"/>
              <a:gd name="T101" fmla="*/ 37 w 37"/>
              <a:gd name="T102" fmla="*/ 31 h 31"/>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7" h="31">
                <a:moveTo>
                  <a:pt x="1" y="5"/>
                </a:moveTo>
                <a:lnTo>
                  <a:pt x="0" y="8"/>
                </a:lnTo>
                <a:lnTo>
                  <a:pt x="0" y="9"/>
                </a:lnTo>
                <a:lnTo>
                  <a:pt x="0" y="12"/>
                </a:lnTo>
                <a:lnTo>
                  <a:pt x="0" y="15"/>
                </a:lnTo>
                <a:lnTo>
                  <a:pt x="1" y="16"/>
                </a:lnTo>
                <a:lnTo>
                  <a:pt x="3" y="19"/>
                </a:lnTo>
                <a:lnTo>
                  <a:pt x="3" y="22"/>
                </a:lnTo>
                <a:lnTo>
                  <a:pt x="4" y="24"/>
                </a:lnTo>
                <a:lnTo>
                  <a:pt x="7" y="27"/>
                </a:lnTo>
                <a:lnTo>
                  <a:pt x="9" y="28"/>
                </a:lnTo>
                <a:lnTo>
                  <a:pt x="13" y="30"/>
                </a:lnTo>
                <a:lnTo>
                  <a:pt x="16" y="31"/>
                </a:lnTo>
                <a:lnTo>
                  <a:pt x="19" y="31"/>
                </a:lnTo>
                <a:lnTo>
                  <a:pt x="24" y="31"/>
                </a:lnTo>
                <a:lnTo>
                  <a:pt x="27" y="31"/>
                </a:lnTo>
                <a:lnTo>
                  <a:pt x="31" y="30"/>
                </a:lnTo>
                <a:lnTo>
                  <a:pt x="34" y="30"/>
                </a:lnTo>
                <a:lnTo>
                  <a:pt x="35" y="28"/>
                </a:lnTo>
                <a:lnTo>
                  <a:pt x="37" y="25"/>
                </a:lnTo>
                <a:lnTo>
                  <a:pt x="37" y="24"/>
                </a:lnTo>
                <a:lnTo>
                  <a:pt x="37" y="21"/>
                </a:lnTo>
                <a:lnTo>
                  <a:pt x="37" y="18"/>
                </a:lnTo>
                <a:lnTo>
                  <a:pt x="37" y="16"/>
                </a:lnTo>
                <a:lnTo>
                  <a:pt x="35" y="13"/>
                </a:lnTo>
                <a:lnTo>
                  <a:pt x="33" y="11"/>
                </a:lnTo>
                <a:lnTo>
                  <a:pt x="28" y="6"/>
                </a:lnTo>
                <a:lnTo>
                  <a:pt x="24" y="5"/>
                </a:lnTo>
                <a:lnTo>
                  <a:pt x="19" y="2"/>
                </a:lnTo>
                <a:lnTo>
                  <a:pt x="15" y="0"/>
                </a:lnTo>
                <a:lnTo>
                  <a:pt x="10" y="0"/>
                </a:lnTo>
                <a:lnTo>
                  <a:pt x="6" y="2"/>
                </a:lnTo>
                <a:lnTo>
                  <a:pt x="1" y="5"/>
                </a:lnTo>
              </a:path>
            </a:pathLst>
          </a:custGeom>
          <a:solidFill>
            <a:srgbClr val="FFFF00"/>
          </a:solidFill>
          <a:ln w="4763">
            <a:solidFill>
              <a:srgbClr val="990000"/>
            </a:solidFill>
            <a:round/>
            <a:headEnd/>
            <a:tailEnd/>
          </a:ln>
        </p:spPr>
        <p:txBody>
          <a:bodyPr/>
          <a:lstStyle/>
          <a:p>
            <a:endParaRPr lang="en-US"/>
          </a:p>
        </p:txBody>
      </p:sp>
      <p:sp>
        <p:nvSpPr>
          <p:cNvPr id="53425" name="Freeform 176"/>
          <p:cNvSpPr>
            <a:spLocks/>
          </p:cNvSpPr>
          <p:nvPr/>
        </p:nvSpPr>
        <p:spPr bwMode="auto">
          <a:xfrm>
            <a:off x="6351588" y="4241800"/>
            <a:ext cx="80962" cy="88900"/>
          </a:xfrm>
          <a:custGeom>
            <a:avLst/>
            <a:gdLst>
              <a:gd name="T0" fmla="*/ 2147483647 w 58"/>
              <a:gd name="T1" fmla="*/ 2147483647 h 56"/>
              <a:gd name="T2" fmla="*/ 2147483647 w 58"/>
              <a:gd name="T3" fmla="*/ 2147483647 h 56"/>
              <a:gd name="T4" fmla="*/ 0 w 58"/>
              <a:gd name="T5" fmla="*/ 2147483647 h 56"/>
              <a:gd name="T6" fmla="*/ 0 w 58"/>
              <a:gd name="T7" fmla="*/ 2147483647 h 56"/>
              <a:gd name="T8" fmla="*/ 2147483647 w 58"/>
              <a:gd name="T9" fmla="*/ 2147483647 h 56"/>
              <a:gd name="T10" fmla="*/ 2147483647 w 58"/>
              <a:gd name="T11" fmla="*/ 2147483647 h 56"/>
              <a:gd name="T12" fmla="*/ 2147483647 w 58"/>
              <a:gd name="T13" fmla="*/ 2147483647 h 56"/>
              <a:gd name="T14" fmla="*/ 2147483647 w 58"/>
              <a:gd name="T15" fmla="*/ 2147483647 h 56"/>
              <a:gd name="T16" fmla="*/ 2147483647 w 58"/>
              <a:gd name="T17" fmla="*/ 2147483647 h 56"/>
              <a:gd name="T18" fmla="*/ 2147483647 w 58"/>
              <a:gd name="T19" fmla="*/ 2147483647 h 56"/>
              <a:gd name="T20" fmla="*/ 2147483647 w 58"/>
              <a:gd name="T21" fmla="*/ 2147483647 h 56"/>
              <a:gd name="T22" fmla="*/ 2147483647 w 58"/>
              <a:gd name="T23" fmla="*/ 2147483647 h 56"/>
              <a:gd name="T24" fmla="*/ 2147483647 w 58"/>
              <a:gd name="T25" fmla="*/ 2147483647 h 56"/>
              <a:gd name="T26" fmla="*/ 2147483647 w 58"/>
              <a:gd name="T27" fmla="*/ 2147483647 h 56"/>
              <a:gd name="T28" fmla="*/ 2147483647 w 58"/>
              <a:gd name="T29" fmla="*/ 2147483647 h 56"/>
              <a:gd name="T30" fmla="*/ 2147483647 w 58"/>
              <a:gd name="T31" fmla="*/ 2147483647 h 56"/>
              <a:gd name="T32" fmla="*/ 2147483647 w 58"/>
              <a:gd name="T33" fmla="*/ 2147483647 h 56"/>
              <a:gd name="T34" fmla="*/ 2147483647 w 58"/>
              <a:gd name="T35" fmla="*/ 2147483647 h 56"/>
              <a:gd name="T36" fmla="*/ 2147483647 w 58"/>
              <a:gd name="T37" fmla="*/ 2147483647 h 56"/>
              <a:gd name="T38" fmla="*/ 2147483647 w 58"/>
              <a:gd name="T39" fmla="*/ 2147483647 h 56"/>
              <a:gd name="T40" fmla="*/ 2147483647 w 58"/>
              <a:gd name="T41" fmla="*/ 2147483647 h 56"/>
              <a:gd name="T42" fmla="*/ 2147483647 w 58"/>
              <a:gd name="T43" fmla="*/ 2147483647 h 56"/>
              <a:gd name="T44" fmla="*/ 2147483647 w 58"/>
              <a:gd name="T45" fmla="*/ 2147483647 h 56"/>
              <a:gd name="T46" fmla="*/ 2147483647 w 58"/>
              <a:gd name="T47" fmla="*/ 2147483647 h 56"/>
              <a:gd name="T48" fmla="*/ 2147483647 w 58"/>
              <a:gd name="T49" fmla="*/ 2147483647 h 56"/>
              <a:gd name="T50" fmla="*/ 2147483647 w 58"/>
              <a:gd name="T51" fmla="*/ 2147483647 h 56"/>
              <a:gd name="T52" fmla="*/ 2147483647 w 58"/>
              <a:gd name="T53" fmla="*/ 2147483647 h 56"/>
              <a:gd name="T54" fmla="*/ 2147483647 w 58"/>
              <a:gd name="T55" fmla="*/ 2147483647 h 56"/>
              <a:gd name="T56" fmla="*/ 2147483647 w 58"/>
              <a:gd name="T57" fmla="*/ 0 h 56"/>
              <a:gd name="T58" fmla="*/ 2147483647 w 58"/>
              <a:gd name="T59" fmla="*/ 0 h 56"/>
              <a:gd name="T60" fmla="*/ 2147483647 w 58"/>
              <a:gd name="T61" fmla="*/ 2147483647 h 56"/>
              <a:gd name="T62" fmla="*/ 2147483647 w 58"/>
              <a:gd name="T63" fmla="*/ 2147483647 h 5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58"/>
              <a:gd name="T97" fmla="*/ 0 h 56"/>
              <a:gd name="T98" fmla="*/ 58 w 58"/>
              <a:gd name="T99" fmla="*/ 56 h 5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58" h="56">
                <a:moveTo>
                  <a:pt x="8" y="13"/>
                </a:moveTo>
                <a:lnTo>
                  <a:pt x="5" y="16"/>
                </a:lnTo>
                <a:lnTo>
                  <a:pt x="3" y="19"/>
                </a:lnTo>
                <a:lnTo>
                  <a:pt x="2" y="23"/>
                </a:lnTo>
                <a:lnTo>
                  <a:pt x="0" y="28"/>
                </a:lnTo>
                <a:lnTo>
                  <a:pt x="0" y="32"/>
                </a:lnTo>
                <a:lnTo>
                  <a:pt x="0" y="35"/>
                </a:lnTo>
                <a:lnTo>
                  <a:pt x="0" y="39"/>
                </a:lnTo>
                <a:lnTo>
                  <a:pt x="2" y="44"/>
                </a:lnTo>
                <a:lnTo>
                  <a:pt x="2" y="45"/>
                </a:lnTo>
                <a:lnTo>
                  <a:pt x="3" y="45"/>
                </a:lnTo>
                <a:lnTo>
                  <a:pt x="3" y="47"/>
                </a:lnTo>
                <a:lnTo>
                  <a:pt x="5" y="47"/>
                </a:lnTo>
                <a:lnTo>
                  <a:pt x="6" y="48"/>
                </a:lnTo>
                <a:lnTo>
                  <a:pt x="8" y="48"/>
                </a:lnTo>
                <a:lnTo>
                  <a:pt x="8" y="50"/>
                </a:lnTo>
                <a:lnTo>
                  <a:pt x="9" y="50"/>
                </a:lnTo>
                <a:lnTo>
                  <a:pt x="14" y="51"/>
                </a:lnTo>
                <a:lnTo>
                  <a:pt x="18" y="53"/>
                </a:lnTo>
                <a:lnTo>
                  <a:pt x="21" y="54"/>
                </a:lnTo>
                <a:lnTo>
                  <a:pt x="25" y="56"/>
                </a:lnTo>
                <a:lnTo>
                  <a:pt x="30" y="56"/>
                </a:lnTo>
                <a:lnTo>
                  <a:pt x="33" y="56"/>
                </a:lnTo>
                <a:lnTo>
                  <a:pt x="37" y="56"/>
                </a:lnTo>
                <a:lnTo>
                  <a:pt x="40" y="56"/>
                </a:lnTo>
                <a:lnTo>
                  <a:pt x="42" y="54"/>
                </a:lnTo>
                <a:lnTo>
                  <a:pt x="43" y="53"/>
                </a:lnTo>
                <a:lnTo>
                  <a:pt x="45" y="51"/>
                </a:lnTo>
                <a:lnTo>
                  <a:pt x="45" y="48"/>
                </a:lnTo>
                <a:lnTo>
                  <a:pt x="45" y="47"/>
                </a:lnTo>
                <a:lnTo>
                  <a:pt x="46" y="44"/>
                </a:lnTo>
                <a:lnTo>
                  <a:pt x="46" y="42"/>
                </a:lnTo>
                <a:lnTo>
                  <a:pt x="48" y="41"/>
                </a:lnTo>
                <a:lnTo>
                  <a:pt x="49" y="39"/>
                </a:lnTo>
                <a:lnTo>
                  <a:pt x="51" y="38"/>
                </a:lnTo>
                <a:lnTo>
                  <a:pt x="52" y="35"/>
                </a:lnTo>
                <a:lnTo>
                  <a:pt x="54" y="34"/>
                </a:lnTo>
                <a:lnTo>
                  <a:pt x="55" y="32"/>
                </a:lnTo>
                <a:lnTo>
                  <a:pt x="56" y="31"/>
                </a:lnTo>
                <a:lnTo>
                  <a:pt x="56" y="28"/>
                </a:lnTo>
                <a:lnTo>
                  <a:pt x="58" y="26"/>
                </a:lnTo>
                <a:lnTo>
                  <a:pt x="58" y="23"/>
                </a:lnTo>
                <a:lnTo>
                  <a:pt x="56" y="20"/>
                </a:lnTo>
                <a:lnTo>
                  <a:pt x="55" y="17"/>
                </a:lnTo>
                <a:lnTo>
                  <a:pt x="54" y="16"/>
                </a:lnTo>
                <a:lnTo>
                  <a:pt x="52" y="13"/>
                </a:lnTo>
                <a:lnTo>
                  <a:pt x="49" y="11"/>
                </a:lnTo>
                <a:lnTo>
                  <a:pt x="46" y="10"/>
                </a:lnTo>
                <a:lnTo>
                  <a:pt x="42" y="7"/>
                </a:lnTo>
                <a:lnTo>
                  <a:pt x="40" y="5"/>
                </a:lnTo>
                <a:lnTo>
                  <a:pt x="40" y="4"/>
                </a:lnTo>
                <a:lnTo>
                  <a:pt x="40" y="2"/>
                </a:lnTo>
                <a:lnTo>
                  <a:pt x="39" y="2"/>
                </a:lnTo>
                <a:lnTo>
                  <a:pt x="39" y="1"/>
                </a:lnTo>
                <a:lnTo>
                  <a:pt x="36" y="0"/>
                </a:lnTo>
                <a:lnTo>
                  <a:pt x="31" y="0"/>
                </a:lnTo>
                <a:lnTo>
                  <a:pt x="28" y="0"/>
                </a:lnTo>
                <a:lnTo>
                  <a:pt x="24" y="1"/>
                </a:lnTo>
                <a:lnTo>
                  <a:pt x="19" y="2"/>
                </a:lnTo>
                <a:lnTo>
                  <a:pt x="15" y="5"/>
                </a:lnTo>
                <a:lnTo>
                  <a:pt x="12" y="8"/>
                </a:lnTo>
                <a:lnTo>
                  <a:pt x="8" y="13"/>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26" name="Freeform 177"/>
          <p:cNvSpPr>
            <a:spLocks/>
          </p:cNvSpPr>
          <p:nvPr/>
        </p:nvSpPr>
        <p:spPr bwMode="auto">
          <a:xfrm>
            <a:off x="6351588" y="4241800"/>
            <a:ext cx="80962" cy="88900"/>
          </a:xfrm>
          <a:custGeom>
            <a:avLst/>
            <a:gdLst>
              <a:gd name="T0" fmla="*/ 2147483647 w 58"/>
              <a:gd name="T1" fmla="*/ 2147483647 h 56"/>
              <a:gd name="T2" fmla="*/ 2147483647 w 58"/>
              <a:gd name="T3" fmla="*/ 2147483647 h 56"/>
              <a:gd name="T4" fmla="*/ 0 w 58"/>
              <a:gd name="T5" fmla="*/ 2147483647 h 56"/>
              <a:gd name="T6" fmla="*/ 0 w 58"/>
              <a:gd name="T7" fmla="*/ 2147483647 h 56"/>
              <a:gd name="T8" fmla="*/ 2147483647 w 58"/>
              <a:gd name="T9" fmla="*/ 2147483647 h 56"/>
              <a:gd name="T10" fmla="*/ 2147483647 w 58"/>
              <a:gd name="T11" fmla="*/ 2147483647 h 56"/>
              <a:gd name="T12" fmla="*/ 2147483647 w 58"/>
              <a:gd name="T13" fmla="*/ 2147483647 h 56"/>
              <a:gd name="T14" fmla="*/ 2147483647 w 58"/>
              <a:gd name="T15" fmla="*/ 2147483647 h 56"/>
              <a:gd name="T16" fmla="*/ 2147483647 w 58"/>
              <a:gd name="T17" fmla="*/ 2147483647 h 56"/>
              <a:gd name="T18" fmla="*/ 2147483647 w 58"/>
              <a:gd name="T19" fmla="*/ 2147483647 h 56"/>
              <a:gd name="T20" fmla="*/ 2147483647 w 58"/>
              <a:gd name="T21" fmla="*/ 2147483647 h 56"/>
              <a:gd name="T22" fmla="*/ 2147483647 w 58"/>
              <a:gd name="T23" fmla="*/ 2147483647 h 56"/>
              <a:gd name="T24" fmla="*/ 2147483647 w 58"/>
              <a:gd name="T25" fmla="*/ 2147483647 h 56"/>
              <a:gd name="T26" fmla="*/ 2147483647 w 58"/>
              <a:gd name="T27" fmla="*/ 2147483647 h 56"/>
              <a:gd name="T28" fmla="*/ 2147483647 w 58"/>
              <a:gd name="T29" fmla="*/ 2147483647 h 56"/>
              <a:gd name="T30" fmla="*/ 2147483647 w 58"/>
              <a:gd name="T31" fmla="*/ 2147483647 h 56"/>
              <a:gd name="T32" fmla="*/ 2147483647 w 58"/>
              <a:gd name="T33" fmla="*/ 2147483647 h 56"/>
              <a:gd name="T34" fmla="*/ 2147483647 w 58"/>
              <a:gd name="T35" fmla="*/ 2147483647 h 56"/>
              <a:gd name="T36" fmla="*/ 2147483647 w 58"/>
              <a:gd name="T37" fmla="*/ 2147483647 h 56"/>
              <a:gd name="T38" fmla="*/ 2147483647 w 58"/>
              <a:gd name="T39" fmla="*/ 2147483647 h 56"/>
              <a:gd name="T40" fmla="*/ 2147483647 w 58"/>
              <a:gd name="T41" fmla="*/ 2147483647 h 56"/>
              <a:gd name="T42" fmla="*/ 2147483647 w 58"/>
              <a:gd name="T43" fmla="*/ 2147483647 h 56"/>
              <a:gd name="T44" fmla="*/ 2147483647 w 58"/>
              <a:gd name="T45" fmla="*/ 2147483647 h 56"/>
              <a:gd name="T46" fmla="*/ 2147483647 w 58"/>
              <a:gd name="T47" fmla="*/ 2147483647 h 56"/>
              <a:gd name="T48" fmla="*/ 2147483647 w 58"/>
              <a:gd name="T49" fmla="*/ 2147483647 h 56"/>
              <a:gd name="T50" fmla="*/ 2147483647 w 58"/>
              <a:gd name="T51" fmla="*/ 2147483647 h 56"/>
              <a:gd name="T52" fmla="*/ 2147483647 w 58"/>
              <a:gd name="T53" fmla="*/ 2147483647 h 56"/>
              <a:gd name="T54" fmla="*/ 2147483647 w 58"/>
              <a:gd name="T55" fmla="*/ 2147483647 h 56"/>
              <a:gd name="T56" fmla="*/ 2147483647 w 58"/>
              <a:gd name="T57" fmla="*/ 0 h 56"/>
              <a:gd name="T58" fmla="*/ 2147483647 w 58"/>
              <a:gd name="T59" fmla="*/ 0 h 56"/>
              <a:gd name="T60" fmla="*/ 2147483647 w 58"/>
              <a:gd name="T61" fmla="*/ 2147483647 h 56"/>
              <a:gd name="T62" fmla="*/ 2147483647 w 58"/>
              <a:gd name="T63" fmla="*/ 2147483647 h 5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58"/>
              <a:gd name="T97" fmla="*/ 0 h 56"/>
              <a:gd name="T98" fmla="*/ 58 w 58"/>
              <a:gd name="T99" fmla="*/ 56 h 5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58" h="56">
                <a:moveTo>
                  <a:pt x="8" y="13"/>
                </a:moveTo>
                <a:lnTo>
                  <a:pt x="5" y="16"/>
                </a:lnTo>
                <a:lnTo>
                  <a:pt x="3" y="19"/>
                </a:lnTo>
                <a:lnTo>
                  <a:pt x="2" y="23"/>
                </a:lnTo>
                <a:lnTo>
                  <a:pt x="0" y="28"/>
                </a:lnTo>
                <a:lnTo>
                  <a:pt x="0" y="32"/>
                </a:lnTo>
                <a:lnTo>
                  <a:pt x="0" y="35"/>
                </a:lnTo>
                <a:lnTo>
                  <a:pt x="0" y="39"/>
                </a:lnTo>
                <a:lnTo>
                  <a:pt x="2" y="44"/>
                </a:lnTo>
                <a:lnTo>
                  <a:pt x="2" y="45"/>
                </a:lnTo>
                <a:lnTo>
                  <a:pt x="3" y="45"/>
                </a:lnTo>
                <a:lnTo>
                  <a:pt x="3" y="47"/>
                </a:lnTo>
                <a:lnTo>
                  <a:pt x="5" y="47"/>
                </a:lnTo>
                <a:lnTo>
                  <a:pt x="6" y="48"/>
                </a:lnTo>
                <a:lnTo>
                  <a:pt x="8" y="48"/>
                </a:lnTo>
                <a:lnTo>
                  <a:pt x="8" y="50"/>
                </a:lnTo>
                <a:lnTo>
                  <a:pt x="9" y="50"/>
                </a:lnTo>
                <a:lnTo>
                  <a:pt x="14" y="51"/>
                </a:lnTo>
                <a:lnTo>
                  <a:pt x="18" y="53"/>
                </a:lnTo>
                <a:lnTo>
                  <a:pt x="21" y="54"/>
                </a:lnTo>
                <a:lnTo>
                  <a:pt x="25" y="56"/>
                </a:lnTo>
                <a:lnTo>
                  <a:pt x="30" y="56"/>
                </a:lnTo>
                <a:lnTo>
                  <a:pt x="33" y="56"/>
                </a:lnTo>
                <a:lnTo>
                  <a:pt x="37" y="56"/>
                </a:lnTo>
                <a:lnTo>
                  <a:pt x="40" y="56"/>
                </a:lnTo>
                <a:lnTo>
                  <a:pt x="42" y="54"/>
                </a:lnTo>
                <a:lnTo>
                  <a:pt x="43" y="53"/>
                </a:lnTo>
                <a:lnTo>
                  <a:pt x="45" y="51"/>
                </a:lnTo>
                <a:lnTo>
                  <a:pt x="45" y="48"/>
                </a:lnTo>
                <a:lnTo>
                  <a:pt x="45" y="47"/>
                </a:lnTo>
                <a:lnTo>
                  <a:pt x="46" y="44"/>
                </a:lnTo>
                <a:lnTo>
                  <a:pt x="46" y="42"/>
                </a:lnTo>
                <a:lnTo>
                  <a:pt x="48" y="41"/>
                </a:lnTo>
                <a:lnTo>
                  <a:pt x="49" y="39"/>
                </a:lnTo>
                <a:lnTo>
                  <a:pt x="51" y="38"/>
                </a:lnTo>
                <a:lnTo>
                  <a:pt x="52" y="35"/>
                </a:lnTo>
                <a:lnTo>
                  <a:pt x="54" y="34"/>
                </a:lnTo>
                <a:lnTo>
                  <a:pt x="55" y="32"/>
                </a:lnTo>
                <a:lnTo>
                  <a:pt x="56" y="31"/>
                </a:lnTo>
                <a:lnTo>
                  <a:pt x="56" y="28"/>
                </a:lnTo>
                <a:lnTo>
                  <a:pt x="58" y="26"/>
                </a:lnTo>
                <a:lnTo>
                  <a:pt x="58" y="23"/>
                </a:lnTo>
                <a:lnTo>
                  <a:pt x="56" y="20"/>
                </a:lnTo>
                <a:lnTo>
                  <a:pt x="55" y="17"/>
                </a:lnTo>
                <a:lnTo>
                  <a:pt x="54" y="16"/>
                </a:lnTo>
                <a:lnTo>
                  <a:pt x="52" y="13"/>
                </a:lnTo>
                <a:lnTo>
                  <a:pt x="49" y="11"/>
                </a:lnTo>
                <a:lnTo>
                  <a:pt x="46" y="10"/>
                </a:lnTo>
                <a:lnTo>
                  <a:pt x="42" y="7"/>
                </a:lnTo>
                <a:lnTo>
                  <a:pt x="40" y="5"/>
                </a:lnTo>
                <a:lnTo>
                  <a:pt x="40" y="4"/>
                </a:lnTo>
                <a:lnTo>
                  <a:pt x="40" y="2"/>
                </a:lnTo>
                <a:lnTo>
                  <a:pt x="39" y="2"/>
                </a:lnTo>
                <a:lnTo>
                  <a:pt x="39" y="1"/>
                </a:lnTo>
                <a:lnTo>
                  <a:pt x="36" y="0"/>
                </a:lnTo>
                <a:lnTo>
                  <a:pt x="31" y="0"/>
                </a:lnTo>
                <a:lnTo>
                  <a:pt x="28" y="0"/>
                </a:lnTo>
                <a:lnTo>
                  <a:pt x="24" y="1"/>
                </a:lnTo>
                <a:lnTo>
                  <a:pt x="19" y="2"/>
                </a:lnTo>
                <a:lnTo>
                  <a:pt x="15" y="5"/>
                </a:lnTo>
                <a:lnTo>
                  <a:pt x="12" y="8"/>
                </a:lnTo>
                <a:lnTo>
                  <a:pt x="8" y="13"/>
                </a:lnTo>
              </a:path>
            </a:pathLst>
          </a:custGeom>
          <a:solidFill>
            <a:srgbClr val="FFFF00"/>
          </a:solidFill>
          <a:ln w="4763">
            <a:solidFill>
              <a:srgbClr val="990000"/>
            </a:solidFill>
            <a:round/>
            <a:headEnd/>
            <a:tailEnd/>
          </a:ln>
        </p:spPr>
        <p:txBody>
          <a:bodyPr/>
          <a:lstStyle/>
          <a:p>
            <a:endParaRPr lang="en-US"/>
          </a:p>
        </p:txBody>
      </p:sp>
      <p:sp>
        <p:nvSpPr>
          <p:cNvPr id="53427" name="Freeform 178"/>
          <p:cNvSpPr>
            <a:spLocks/>
          </p:cNvSpPr>
          <p:nvPr/>
        </p:nvSpPr>
        <p:spPr bwMode="auto">
          <a:xfrm>
            <a:off x="6351588" y="4241800"/>
            <a:ext cx="80962" cy="88900"/>
          </a:xfrm>
          <a:custGeom>
            <a:avLst/>
            <a:gdLst>
              <a:gd name="T0" fmla="*/ 2147483647 w 58"/>
              <a:gd name="T1" fmla="*/ 2147483647 h 56"/>
              <a:gd name="T2" fmla="*/ 2147483647 w 58"/>
              <a:gd name="T3" fmla="*/ 2147483647 h 56"/>
              <a:gd name="T4" fmla="*/ 0 w 58"/>
              <a:gd name="T5" fmla="*/ 2147483647 h 56"/>
              <a:gd name="T6" fmla="*/ 0 w 58"/>
              <a:gd name="T7" fmla="*/ 2147483647 h 56"/>
              <a:gd name="T8" fmla="*/ 2147483647 w 58"/>
              <a:gd name="T9" fmla="*/ 2147483647 h 56"/>
              <a:gd name="T10" fmla="*/ 2147483647 w 58"/>
              <a:gd name="T11" fmla="*/ 2147483647 h 56"/>
              <a:gd name="T12" fmla="*/ 2147483647 w 58"/>
              <a:gd name="T13" fmla="*/ 2147483647 h 56"/>
              <a:gd name="T14" fmla="*/ 2147483647 w 58"/>
              <a:gd name="T15" fmla="*/ 2147483647 h 56"/>
              <a:gd name="T16" fmla="*/ 2147483647 w 58"/>
              <a:gd name="T17" fmla="*/ 2147483647 h 56"/>
              <a:gd name="T18" fmla="*/ 2147483647 w 58"/>
              <a:gd name="T19" fmla="*/ 2147483647 h 56"/>
              <a:gd name="T20" fmla="*/ 2147483647 w 58"/>
              <a:gd name="T21" fmla="*/ 2147483647 h 56"/>
              <a:gd name="T22" fmla="*/ 2147483647 w 58"/>
              <a:gd name="T23" fmla="*/ 2147483647 h 56"/>
              <a:gd name="T24" fmla="*/ 2147483647 w 58"/>
              <a:gd name="T25" fmla="*/ 2147483647 h 56"/>
              <a:gd name="T26" fmla="*/ 2147483647 w 58"/>
              <a:gd name="T27" fmla="*/ 2147483647 h 56"/>
              <a:gd name="T28" fmla="*/ 2147483647 w 58"/>
              <a:gd name="T29" fmla="*/ 2147483647 h 56"/>
              <a:gd name="T30" fmla="*/ 2147483647 w 58"/>
              <a:gd name="T31" fmla="*/ 2147483647 h 56"/>
              <a:gd name="T32" fmla="*/ 2147483647 w 58"/>
              <a:gd name="T33" fmla="*/ 2147483647 h 56"/>
              <a:gd name="T34" fmla="*/ 2147483647 w 58"/>
              <a:gd name="T35" fmla="*/ 2147483647 h 56"/>
              <a:gd name="T36" fmla="*/ 2147483647 w 58"/>
              <a:gd name="T37" fmla="*/ 2147483647 h 56"/>
              <a:gd name="T38" fmla="*/ 2147483647 w 58"/>
              <a:gd name="T39" fmla="*/ 2147483647 h 56"/>
              <a:gd name="T40" fmla="*/ 2147483647 w 58"/>
              <a:gd name="T41" fmla="*/ 2147483647 h 56"/>
              <a:gd name="T42" fmla="*/ 2147483647 w 58"/>
              <a:gd name="T43" fmla="*/ 2147483647 h 56"/>
              <a:gd name="T44" fmla="*/ 2147483647 w 58"/>
              <a:gd name="T45" fmla="*/ 2147483647 h 56"/>
              <a:gd name="T46" fmla="*/ 2147483647 w 58"/>
              <a:gd name="T47" fmla="*/ 2147483647 h 56"/>
              <a:gd name="T48" fmla="*/ 2147483647 w 58"/>
              <a:gd name="T49" fmla="*/ 2147483647 h 56"/>
              <a:gd name="T50" fmla="*/ 2147483647 w 58"/>
              <a:gd name="T51" fmla="*/ 2147483647 h 56"/>
              <a:gd name="T52" fmla="*/ 2147483647 w 58"/>
              <a:gd name="T53" fmla="*/ 2147483647 h 56"/>
              <a:gd name="T54" fmla="*/ 2147483647 w 58"/>
              <a:gd name="T55" fmla="*/ 2147483647 h 56"/>
              <a:gd name="T56" fmla="*/ 2147483647 w 58"/>
              <a:gd name="T57" fmla="*/ 0 h 56"/>
              <a:gd name="T58" fmla="*/ 2147483647 w 58"/>
              <a:gd name="T59" fmla="*/ 0 h 56"/>
              <a:gd name="T60" fmla="*/ 2147483647 w 58"/>
              <a:gd name="T61" fmla="*/ 2147483647 h 56"/>
              <a:gd name="T62" fmla="*/ 2147483647 w 58"/>
              <a:gd name="T63" fmla="*/ 2147483647 h 5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58"/>
              <a:gd name="T97" fmla="*/ 0 h 56"/>
              <a:gd name="T98" fmla="*/ 58 w 58"/>
              <a:gd name="T99" fmla="*/ 56 h 5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58" h="56">
                <a:moveTo>
                  <a:pt x="8" y="13"/>
                </a:moveTo>
                <a:lnTo>
                  <a:pt x="5" y="16"/>
                </a:lnTo>
                <a:lnTo>
                  <a:pt x="3" y="19"/>
                </a:lnTo>
                <a:lnTo>
                  <a:pt x="2" y="23"/>
                </a:lnTo>
                <a:lnTo>
                  <a:pt x="0" y="28"/>
                </a:lnTo>
                <a:lnTo>
                  <a:pt x="0" y="32"/>
                </a:lnTo>
                <a:lnTo>
                  <a:pt x="0" y="35"/>
                </a:lnTo>
                <a:lnTo>
                  <a:pt x="0" y="39"/>
                </a:lnTo>
                <a:lnTo>
                  <a:pt x="2" y="44"/>
                </a:lnTo>
                <a:lnTo>
                  <a:pt x="2" y="45"/>
                </a:lnTo>
                <a:lnTo>
                  <a:pt x="3" y="45"/>
                </a:lnTo>
                <a:lnTo>
                  <a:pt x="3" y="47"/>
                </a:lnTo>
                <a:lnTo>
                  <a:pt x="5" y="47"/>
                </a:lnTo>
                <a:lnTo>
                  <a:pt x="6" y="48"/>
                </a:lnTo>
                <a:lnTo>
                  <a:pt x="8" y="48"/>
                </a:lnTo>
                <a:lnTo>
                  <a:pt x="8" y="50"/>
                </a:lnTo>
                <a:lnTo>
                  <a:pt x="9" y="50"/>
                </a:lnTo>
                <a:lnTo>
                  <a:pt x="14" y="51"/>
                </a:lnTo>
                <a:lnTo>
                  <a:pt x="18" y="53"/>
                </a:lnTo>
                <a:lnTo>
                  <a:pt x="21" y="54"/>
                </a:lnTo>
                <a:lnTo>
                  <a:pt x="25" y="56"/>
                </a:lnTo>
                <a:lnTo>
                  <a:pt x="30" y="56"/>
                </a:lnTo>
                <a:lnTo>
                  <a:pt x="33" y="56"/>
                </a:lnTo>
                <a:lnTo>
                  <a:pt x="37" y="56"/>
                </a:lnTo>
                <a:lnTo>
                  <a:pt x="40" y="56"/>
                </a:lnTo>
                <a:lnTo>
                  <a:pt x="42" y="54"/>
                </a:lnTo>
                <a:lnTo>
                  <a:pt x="43" y="53"/>
                </a:lnTo>
                <a:lnTo>
                  <a:pt x="45" y="51"/>
                </a:lnTo>
                <a:lnTo>
                  <a:pt x="45" y="48"/>
                </a:lnTo>
                <a:lnTo>
                  <a:pt x="45" y="47"/>
                </a:lnTo>
                <a:lnTo>
                  <a:pt x="46" y="44"/>
                </a:lnTo>
                <a:lnTo>
                  <a:pt x="46" y="42"/>
                </a:lnTo>
                <a:lnTo>
                  <a:pt x="48" y="41"/>
                </a:lnTo>
                <a:lnTo>
                  <a:pt x="49" y="39"/>
                </a:lnTo>
                <a:lnTo>
                  <a:pt x="51" y="38"/>
                </a:lnTo>
                <a:lnTo>
                  <a:pt x="52" y="35"/>
                </a:lnTo>
                <a:lnTo>
                  <a:pt x="54" y="34"/>
                </a:lnTo>
                <a:lnTo>
                  <a:pt x="55" y="32"/>
                </a:lnTo>
                <a:lnTo>
                  <a:pt x="56" y="31"/>
                </a:lnTo>
                <a:lnTo>
                  <a:pt x="56" y="28"/>
                </a:lnTo>
                <a:lnTo>
                  <a:pt x="58" y="26"/>
                </a:lnTo>
                <a:lnTo>
                  <a:pt x="58" y="23"/>
                </a:lnTo>
                <a:lnTo>
                  <a:pt x="56" y="20"/>
                </a:lnTo>
                <a:lnTo>
                  <a:pt x="55" y="17"/>
                </a:lnTo>
                <a:lnTo>
                  <a:pt x="54" y="16"/>
                </a:lnTo>
                <a:lnTo>
                  <a:pt x="52" y="13"/>
                </a:lnTo>
                <a:lnTo>
                  <a:pt x="49" y="11"/>
                </a:lnTo>
                <a:lnTo>
                  <a:pt x="46" y="10"/>
                </a:lnTo>
                <a:lnTo>
                  <a:pt x="42" y="7"/>
                </a:lnTo>
                <a:lnTo>
                  <a:pt x="40" y="5"/>
                </a:lnTo>
                <a:lnTo>
                  <a:pt x="40" y="4"/>
                </a:lnTo>
                <a:lnTo>
                  <a:pt x="40" y="2"/>
                </a:lnTo>
                <a:lnTo>
                  <a:pt x="39" y="2"/>
                </a:lnTo>
                <a:lnTo>
                  <a:pt x="39" y="1"/>
                </a:lnTo>
                <a:lnTo>
                  <a:pt x="36" y="0"/>
                </a:lnTo>
                <a:lnTo>
                  <a:pt x="31" y="0"/>
                </a:lnTo>
                <a:lnTo>
                  <a:pt x="28" y="0"/>
                </a:lnTo>
                <a:lnTo>
                  <a:pt x="24" y="1"/>
                </a:lnTo>
                <a:lnTo>
                  <a:pt x="19" y="2"/>
                </a:lnTo>
                <a:lnTo>
                  <a:pt x="15" y="5"/>
                </a:lnTo>
                <a:lnTo>
                  <a:pt x="12" y="8"/>
                </a:lnTo>
                <a:lnTo>
                  <a:pt x="8" y="13"/>
                </a:lnTo>
              </a:path>
            </a:pathLst>
          </a:custGeom>
          <a:solidFill>
            <a:srgbClr val="FFFF00"/>
          </a:solidFill>
          <a:ln w="4763">
            <a:solidFill>
              <a:srgbClr val="990000"/>
            </a:solidFill>
            <a:round/>
            <a:headEnd/>
            <a:tailEnd/>
          </a:ln>
        </p:spPr>
        <p:txBody>
          <a:bodyPr/>
          <a:lstStyle/>
          <a:p>
            <a:endParaRPr lang="en-US"/>
          </a:p>
        </p:txBody>
      </p:sp>
      <p:sp>
        <p:nvSpPr>
          <p:cNvPr id="53428" name="Freeform 179"/>
          <p:cNvSpPr>
            <a:spLocks/>
          </p:cNvSpPr>
          <p:nvPr/>
        </p:nvSpPr>
        <p:spPr bwMode="auto">
          <a:xfrm>
            <a:off x="6375400" y="4205288"/>
            <a:ext cx="36513" cy="23812"/>
          </a:xfrm>
          <a:custGeom>
            <a:avLst/>
            <a:gdLst>
              <a:gd name="T0" fmla="*/ 0 w 26"/>
              <a:gd name="T1" fmla="*/ 2147483647 h 15"/>
              <a:gd name="T2" fmla="*/ 2147483647 w 26"/>
              <a:gd name="T3" fmla="*/ 2147483647 h 15"/>
              <a:gd name="T4" fmla="*/ 2147483647 w 26"/>
              <a:gd name="T5" fmla="*/ 2147483647 h 15"/>
              <a:gd name="T6" fmla="*/ 2147483647 w 26"/>
              <a:gd name="T7" fmla="*/ 2147483647 h 15"/>
              <a:gd name="T8" fmla="*/ 2147483647 w 26"/>
              <a:gd name="T9" fmla="*/ 2147483647 h 15"/>
              <a:gd name="T10" fmla="*/ 2147483647 w 26"/>
              <a:gd name="T11" fmla="*/ 2147483647 h 15"/>
              <a:gd name="T12" fmla="*/ 2147483647 w 26"/>
              <a:gd name="T13" fmla="*/ 2147483647 h 15"/>
              <a:gd name="T14" fmla="*/ 2147483647 w 26"/>
              <a:gd name="T15" fmla="*/ 2147483647 h 15"/>
              <a:gd name="T16" fmla="*/ 2147483647 w 26"/>
              <a:gd name="T17" fmla="*/ 2147483647 h 15"/>
              <a:gd name="T18" fmla="*/ 2147483647 w 26"/>
              <a:gd name="T19" fmla="*/ 2147483647 h 15"/>
              <a:gd name="T20" fmla="*/ 2147483647 w 26"/>
              <a:gd name="T21" fmla="*/ 2147483647 h 15"/>
              <a:gd name="T22" fmla="*/ 2147483647 w 26"/>
              <a:gd name="T23" fmla="*/ 2147483647 h 15"/>
              <a:gd name="T24" fmla="*/ 2147483647 w 26"/>
              <a:gd name="T25" fmla="*/ 2147483647 h 15"/>
              <a:gd name="T26" fmla="*/ 2147483647 w 26"/>
              <a:gd name="T27" fmla="*/ 2147483647 h 15"/>
              <a:gd name="T28" fmla="*/ 2147483647 w 26"/>
              <a:gd name="T29" fmla="*/ 2147483647 h 15"/>
              <a:gd name="T30" fmla="*/ 2147483647 w 26"/>
              <a:gd name="T31" fmla="*/ 2147483647 h 15"/>
              <a:gd name="T32" fmla="*/ 2147483647 w 26"/>
              <a:gd name="T33" fmla="*/ 2147483647 h 15"/>
              <a:gd name="T34" fmla="*/ 2147483647 w 26"/>
              <a:gd name="T35" fmla="*/ 2147483647 h 15"/>
              <a:gd name="T36" fmla="*/ 2147483647 w 26"/>
              <a:gd name="T37" fmla="*/ 2147483647 h 15"/>
              <a:gd name="T38" fmla="*/ 2147483647 w 26"/>
              <a:gd name="T39" fmla="*/ 2147483647 h 15"/>
              <a:gd name="T40" fmla="*/ 2147483647 w 26"/>
              <a:gd name="T41" fmla="*/ 2147483647 h 15"/>
              <a:gd name="T42" fmla="*/ 2147483647 w 26"/>
              <a:gd name="T43" fmla="*/ 2147483647 h 15"/>
              <a:gd name="T44" fmla="*/ 2147483647 w 26"/>
              <a:gd name="T45" fmla="*/ 0 h 15"/>
              <a:gd name="T46" fmla="*/ 2147483647 w 26"/>
              <a:gd name="T47" fmla="*/ 0 h 15"/>
              <a:gd name="T48" fmla="*/ 0 w 26"/>
              <a:gd name="T49" fmla="*/ 0 h 15"/>
              <a:gd name="T50" fmla="*/ 0 w 26"/>
              <a:gd name="T51" fmla="*/ 2147483647 h 15"/>
              <a:gd name="T52" fmla="*/ 0 w 26"/>
              <a:gd name="T53" fmla="*/ 2147483647 h 15"/>
              <a:gd name="T54" fmla="*/ 0 w 26"/>
              <a:gd name="T55" fmla="*/ 2147483647 h 15"/>
              <a:gd name="T56" fmla="*/ 0 w 26"/>
              <a:gd name="T57" fmla="*/ 2147483647 h 15"/>
              <a:gd name="T58" fmla="*/ 0 w 26"/>
              <a:gd name="T59" fmla="*/ 2147483647 h 15"/>
              <a:gd name="T60" fmla="*/ 0 w 26"/>
              <a:gd name="T61" fmla="*/ 2147483647 h 15"/>
              <a:gd name="T62" fmla="*/ 0 w 26"/>
              <a:gd name="T63" fmla="*/ 2147483647 h 15"/>
              <a:gd name="T64" fmla="*/ 0 w 26"/>
              <a:gd name="T65" fmla="*/ 2147483647 h 1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6"/>
              <a:gd name="T100" fmla="*/ 0 h 15"/>
              <a:gd name="T101" fmla="*/ 26 w 26"/>
              <a:gd name="T102" fmla="*/ 15 h 15"/>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6" h="15">
                <a:moveTo>
                  <a:pt x="0" y="5"/>
                </a:moveTo>
                <a:lnTo>
                  <a:pt x="1" y="8"/>
                </a:lnTo>
                <a:lnTo>
                  <a:pt x="4" y="11"/>
                </a:lnTo>
                <a:lnTo>
                  <a:pt x="7" y="12"/>
                </a:lnTo>
                <a:lnTo>
                  <a:pt x="11" y="14"/>
                </a:lnTo>
                <a:lnTo>
                  <a:pt x="14" y="14"/>
                </a:lnTo>
                <a:lnTo>
                  <a:pt x="19" y="15"/>
                </a:lnTo>
                <a:lnTo>
                  <a:pt x="22" y="15"/>
                </a:lnTo>
                <a:lnTo>
                  <a:pt x="26" y="15"/>
                </a:lnTo>
                <a:lnTo>
                  <a:pt x="26" y="14"/>
                </a:lnTo>
                <a:lnTo>
                  <a:pt x="25" y="12"/>
                </a:lnTo>
                <a:lnTo>
                  <a:pt x="25" y="11"/>
                </a:lnTo>
                <a:lnTo>
                  <a:pt x="23" y="11"/>
                </a:lnTo>
                <a:lnTo>
                  <a:pt x="23" y="9"/>
                </a:lnTo>
                <a:lnTo>
                  <a:pt x="22" y="9"/>
                </a:lnTo>
                <a:lnTo>
                  <a:pt x="22" y="8"/>
                </a:lnTo>
                <a:lnTo>
                  <a:pt x="19" y="8"/>
                </a:lnTo>
                <a:lnTo>
                  <a:pt x="17" y="5"/>
                </a:lnTo>
                <a:lnTo>
                  <a:pt x="14" y="3"/>
                </a:lnTo>
                <a:lnTo>
                  <a:pt x="11" y="2"/>
                </a:lnTo>
                <a:lnTo>
                  <a:pt x="8" y="2"/>
                </a:lnTo>
                <a:lnTo>
                  <a:pt x="5" y="0"/>
                </a:lnTo>
                <a:lnTo>
                  <a:pt x="2" y="0"/>
                </a:lnTo>
                <a:lnTo>
                  <a:pt x="0" y="0"/>
                </a:lnTo>
                <a:lnTo>
                  <a:pt x="0" y="2"/>
                </a:lnTo>
                <a:lnTo>
                  <a:pt x="0" y="3"/>
                </a:lnTo>
                <a:lnTo>
                  <a:pt x="0" y="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29" name="Freeform 180"/>
          <p:cNvSpPr>
            <a:spLocks/>
          </p:cNvSpPr>
          <p:nvPr/>
        </p:nvSpPr>
        <p:spPr bwMode="auto">
          <a:xfrm>
            <a:off x="6375400" y="4205288"/>
            <a:ext cx="36513" cy="23812"/>
          </a:xfrm>
          <a:custGeom>
            <a:avLst/>
            <a:gdLst>
              <a:gd name="T0" fmla="*/ 0 w 26"/>
              <a:gd name="T1" fmla="*/ 2147483647 h 15"/>
              <a:gd name="T2" fmla="*/ 2147483647 w 26"/>
              <a:gd name="T3" fmla="*/ 2147483647 h 15"/>
              <a:gd name="T4" fmla="*/ 2147483647 w 26"/>
              <a:gd name="T5" fmla="*/ 2147483647 h 15"/>
              <a:gd name="T6" fmla="*/ 2147483647 w 26"/>
              <a:gd name="T7" fmla="*/ 2147483647 h 15"/>
              <a:gd name="T8" fmla="*/ 2147483647 w 26"/>
              <a:gd name="T9" fmla="*/ 2147483647 h 15"/>
              <a:gd name="T10" fmla="*/ 2147483647 w 26"/>
              <a:gd name="T11" fmla="*/ 2147483647 h 15"/>
              <a:gd name="T12" fmla="*/ 2147483647 w 26"/>
              <a:gd name="T13" fmla="*/ 2147483647 h 15"/>
              <a:gd name="T14" fmla="*/ 2147483647 w 26"/>
              <a:gd name="T15" fmla="*/ 2147483647 h 15"/>
              <a:gd name="T16" fmla="*/ 2147483647 w 26"/>
              <a:gd name="T17" fmla="*/ 2147483647 h 15"/>
              <a:gd name="T18" fmla="*/ 2147483647 w 26"/>
              <a:gd name="T19" fmla="*/ 2147483647 h 15"/>
              <a:gd name="T20" fmla="*/ 2147483647 w 26"/>
              <a:gd name="T21" fmla="*/ 2147483647 h 15"/>
              <a:gd name="T22" fmla="*/ 2147483647 w 26"/>
              <a:gd name="T23" fmla="*/ 2147483647 h 15"/>
              <a:gd name="T24" fmla="*/ 2147483647 w 26"/>
              <a:gd name="T25" fmla="*/ 2147483647 h 15"/>
              <a:gd name="T26" fmla="*/ 2147483647 w 26"/>
              <a:gd name="T27" fmla="*/ 2147483647 h 15"/>
              <a:gd name="T28" fmla="*/ 2147483647 w 26"/>
              <a:gd name="T29" fmla="*/ 2147483647 h 15"/>
              <a:gd name="T30" fmla="*/ 2147483647 w 26"/>
              <a:gd name="T31" fmla="*/ 2147483647 h 15"/>
              <a:gd name="T32" fmla="*/ 2147483647 w 26"/>
              <a:gd name="T33" fmla="*/ 2147483647 h 15"/>
              <a:gd name="T34" fmla="*/ 2147483647 w 26"/>
              <a:gd name="T35" fmla="*/ 2147483647 h 15"/>
              <a:gd name="T36" fmla="*/ 2147483647 w 26"/>
              <a:gd name="T37" fmla="*/ 2147483647 h 15"/>
              <a:gd name="T38" fmla="*/ 2147483647 w 26"/>
              <a:gd name="T39" fmla="*/ 2147483647 h 15"/>
              <a:gd name="T40" fmla="*/ 2147483647 w 26"/>
              <a:gd name="T41" fmla="*/ 2147483647 h 15"/>
              <a:gd name="T42" fmla="*/ 2147483647 w 26"/>
              <a:gd name="T43" fmla="*/ 2147483647 h 15"/>
              <a:gd name="T44" fmla="*/ 2147483647 w 26"/>
              <a:gd name="T45" fmla="*/ 0 h 15"/>
              <a:gd name="T46" fmla="*/ 2147483647 w 26"/>
              <a:gd name="T47" fmla="*/ 0 h 15"/>
              <a:gd name="T48" fmla="*/ 0 w 26"/>
              <a:gd name="T49" fmla="*/ 0 h 15"/>
              <a:gd name="T50" fmla="*/ 0 w 26"/>
              <a:gd name="T51" fmla="*/ 2147483647 h 15"/>
              <a:gd name="T52" fmla="*/ 0 w 26"/>
              <a:gd name="T53" fmla="*/ 2147483647 h 15"/>
              <a:gd name="T54" fmla="*/ 0 w 26"/>
              <a:gd name="T55" fmla="*/ 2147483647 h 15"/>
              <a:gd name="T56" fmla="*/ 0 w 26"/>
              <a:gd name="T57" fmla="*/ 2147483647 h 15"/>
              <a:gd name="T58" fmla="*/ 0 w 26"/>
              <a:gd name="T59" fmla="*/ 2147483647 h 15"/>
              <a:gd name="T60" fmla="*/ 0 w 26"/>
              <a:gd name="T61" fmla="*/ 2147483647 h 15"/>
              <a:gd name="T62" fmla="*/ 0 w 26"/>
              <a:gd name="T63" fmla="*/ 2147483647 h 15"/>
              <a:gd name="T64" fmla="*/ 0 w 26"/>
              <a:gd name="T65" fmla="*/ 2147483647 h 1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6"/>
              <a:gd name="T100" fmla="*/ 0 h 15"/>
              <a:gd name="T101" fmla="*/ 26 w 26"/>
              <a:gd name="T102" fmla="*/ 15 h 15"/>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6" h="15">
                <a:moveTo>
                  <a:pt x="0" y="5"/>
                </a:moveTo>
                <a:lnTo>
                  <a:pt x="1" y="8"/>
                </a:lnTo>
                <a:lnTo>
                  <a:pt x="4" y="11"/>
                </a:lnTo>
                <a:lnTo>
                  <a:pt x="7" y="12"/>
                </a:lnTo>
                <a:lnTo>
                  <a:pt x="11" y="14"/>
                </a:lnTo>
                <a:lnTo>
                  <a:pt x="14" y="14"/>
                </a:lnTo>
                <a:lnTo>
                  <a:pt x="19" y="15"/>
                </a:lnTo>
                <a:lnTo>
                  <a:pt x="22" y="15"/>
                </a:lnTo>
                <a:lnTo>
                  <a:pt x="26" y="15"/>
                </a:lnTo>
                <a:lnTo>
                  <a:pt x="26" y="14"/>
                </a:lnTo>
                <a:lnTo>
                  <a:pt x="25" y="12"/>
                </a:lnTo>
                <a:lnTo>
                  <a:pt x="25" y="11"/>
                </a:lnTo>
                <a:lnTo>
                  <a:pt x="23" y="11"/>
                </a:lnTo>
                <a:lnTo>
                  <a:pt x="23" y="9"/>
                </a:lnTo>
                <a:lnTo>
                  <a:pt x="22" y="9"/>
                </a:lnTo>
                <a:lnTo>
                  <a:pt x="22" y="8"/>
                </a:lnTo>
                <a:lnTo>
                  <a:pt x="19" y="8"/>
                </a:lnTo>
                <a:lnTo>
                  <a:pt x="17" y="5"/>
                </a:lnTo>
                <a:lnTo>
                  <a:pt x="14" y="3"/>
                </a:lnTo>
                <a:lnTo>
                  <a:pt x="11" y="2"/>
                </a:lnTo>
                <a:lnTo>
                  <a:pt x="8" y="2"/>
                </a:lnTo>
                <a:lnTo>
                  <a:pt x="5" y="0"/>
                </a:lnTo>
                <a:lnTo>
                  <a:pt x="2" y="0"/>
                </a:lnTo>
                <a:lnTo>
                  <a:pt x="0" y="0"/>
                </a:lnTo>
                <a:lnTo>
                  <a:pt x="0" y="2"/>
                </a:lnTo>
                <a:lnTo>
                  <a:pt x="0" y="3"/>
                </a:lnTo>
                <a:lnTo>
                  <a:pt x="0" y="5"/>
                </a:lnTo>
              </a:path>
            </a:pathLst>
          </a:custGeom>
          <a:solidFill>
            <a:srgbClr val="FFFF00"/>
          </a:solidFill>
          <a:ln w="4763">
            <a:solidFill>
              <a:srgbClr val="990000"/>
            </a:solidFill>
            <a:round/>
            <a:headEnd/>
            <a:tailEnd/>
          </a:ln>
        </p:spPr>
        <p:txBody>
          <a:bodyPr/>
          <a:lstStyle/>
          <a:p>
            <a:endParaRPr lang="en-US"/>
          </a:p>
        </p:txBody>
      </p:sp>
      <p:sp>
        <p:nvSpPr>
          <p:cNvPr id="53430" name="Freeform 181"/>
          <p:cNvSpPr>
            <a:spLocks/>
          </p:cNvSpPr>
          <p:nvPr/>
        </p:nvSpPr>
        <p:spPr bwMode="auto">
          <a:xfrm>
            <a:off x="6189663" y="4286250"/>
            <a:ext cx="107950" cy="90488"/>
          </a:xfrm>
          <a:custGeom>
            <a:avLst/>
            <a:gdLst>
              <a:gd name="T0" fmla="*/ 2147483647 w 77"/>
              <a:gd name="T1" fmla="*/ 2147483647 h 57"/>
              <a:gd name="T2" fmla="*/ 0 w 77"/>
              <a:gd name="T3" fmla="*/ 2147483647 h 57"/>
              <a:gd name="T4" fmla="*/ 0 w 77"/>
              <a:gd name="T5" fmla="*/ 2147483647 h 57"/>
              <a:gd name="T6" fmla="*/ 2147483647 w 77"/>
              <a:gd name="T7" fmla="*/ 2147483647 h 57"/>
              <a:gd name="T8" fmla="*/ 2147483647 w 77"/>
              <a:gd name="T9" fmla="*/ 2147483647 h 57"/>
              <a:gd name="T10" fmla="*/ 2147483647 w 77"/>
              <a:gd name="T11" fmla="*/ 2147483647 h 57"/>
              <a:gd name="T12" fmla="*/ 2147483647 w 77"/>
              <a:gd name="T13" fmla="*/ 2147483647 h 57"/>
              <a:gd name="T14" fmla="*/ 2147483647 w 77"/>
              <a:gd name="T15" fmla="*/ 2147483647 h 57"/>
              <a:gd name="T16" fmla="*/ 2147483647 w 77"/>
              <a:gd name="T17" fmla="*/ 2147483647 h 57"/>
              <a:gd name="T18" fmla="*/ 2147483647 w 77"/>
              <a:gd name="T19" fmla="*/ 2147483647 h 57"/>
              <a:gd name="T20" fmla="*/ 2147483647 w 77"/>
              <a:gd name="T21" fmla="*/ 2147483647 h 57"/>
              <a:gd name="T22" fmla="*/ 2147483647 w 77"/>
              <a:gd name="T23" fmla="*/ 2147483647 h 57"/>
              <a:gd name="T24" fmla="*/ 2147483647 w 77"/>
              <a:gd name="T25" fmla="*/ 2147483647 h 57"/>
              <a:gd name="T26" fmla="*/ 2147483647 w 77"/>
              <a:gd name="T27" fmla="*/ 2147483647 h 57"/>
              <a:gd name="T28" fmla="*/ 2147483647 w 77"/>
              <a:gd name="T29" fmla="*/ 2147483647 h 57"/>
              <a:gd name="T30" fmla="*/ 2147483647 w 77"/>
              <a:gd name="T31" fmla="*/ 2147483647 h 57"/>
              <a:gd name="T32" fmla="*/ 2147483647 w 77"/>
              <a:gd name="T33" fmla="*/ 2147483647 h 57"/>
              <a:gd name="T34" fmla="*/ 2147483647 w 77"/>
              <a:gd name="T35" fmla="*/ 2147483647 h 57"/>
              <a:gd name="T36" fmla="*/ 2147483647 w 77"/>
              <a:gd name="T37" fmla="*/ 2147483647 h 57"/>
              <a:gd name="T38" fmla="*/ 2147483647 w 77"/>
              <a:gd name="T39" fmla="*/ 2147483647 h 57"/>
              <a:gd name="T40" fmla="*/ 2147483647 w 77"/>
              <a:gd name="T41" fmla="*/ 2147483647 h 57"/>
              <a:gd name="T42" fmla="*/ 2147483647 w 77"/>
              <a:gd name="T43" fmla="*/ 2147483647 h 57"/>
              <a:gd name="T44" fmla="*/ 2147483647 w 77"/>
              <a:gd name="T45" fmla="*/ 2147483647 h 57"/>
              <a:gd name="T46" fmla="*/ 2147483647 w 77"/>
              <a:gd name="T47" fmla="*/ 2147483647 h 57"/>
              <a:gd name="T48" fmla="*/ 2147483647 w 77"/>
              <a:gd name="T49" fmla="*/ 2147483647 h 57"/>
              <a:gd name="T50" fmla="*/ 2147483647 w 77"/>
              <a:gd name="T51" fmla="*/ 2147483647 h 57"/>
              <a:gd name="T52" fmla="*/ 2147483647 w 77"/>
              <a:gd name="T53" fmla="*/ 2147483647 h 57"/>
              <a:gd name="T54" fmla="*/ 2147483647 w 77"/>
              <a:gd name="T55" fmla="*/ 2147483647 h 57"/>
              <a:gd name="T56" fmla="*/ 2147483647 w 77"/>
              <a:gd name="T57" fmla="*/ 2147483647 h 57"/>
              <a:gd name="T58" fmla="*/ 2147483647 w 77"/>
              <a:gd name="T59" fmla="*/ 2147483647 h 57"/>
              <a:gd name="T60" fmla="*/ 2147483647 w 77"/>
              <a:gd name="T61" fmla="*/ 2147483647 h 57"/>
              <a:gd name="T62" fmla="*/ 2147483647 w 77"/>
              <a:gd name="T63" fmla="*/ 2147483647 h 57"/>
              <a:gd name="T64" fmla="*/ 2147483647 w 77"/>
              <a:gd name="T65" fmla="*/ 2147483647 h 57"/>
              <a:gd name="T66" fmla="*/ 2147483647 w 77"/>
              <a:gd name="T67" fmla="*/ 2147483647 h 57"/>
              <a:gd name="T68" fmla="*/ 2147483647 w 77"/>
              <a:gd name="T69" fmla="*/ 2147483647 h 57"/>
              <a:gd name="T70" fmla="*/ 2147483647 w 77"/>
              <a:gd name="T71" fmla="*/ 2147483647 h 57"/>
              <a:gd name="T72" fmla="*/ 2147483647 w 77"/>
              <a:gd name="T73" fmla="*/ 2147483647 h 57"/>
              <a:gd name="T74" fmla="*/ 2147483647 w 77"/>
              <a:gd name="T75" fmla="*/ 2147483647 h 57"/>
              <a:gd name="T76" fmla="*/ 2147483647 w 77"/>
              <a:gd name="T77" fmla="*/ 2147483647 h 57"/>
              <a:gd name="T78" fmla="*/ 2147483647 w 77"/>
              <a:gd name="T79" fmla="*/ 2147483647 h 57"/>
              <a:gd name="T80" fmla="*/ 2147483647 w 77"/>
              <a:gd name="T81" fmla="*/ 2147483647 h 57"/>
              <a:gd name="T82" fmla="*/ 2147483647 w 77"/>
              <a:gd name="T83" fmla="*/ 2147483647 h 57"/>
              <a:gd name="T84" fmla="*/ 2147483647 w 77"/>
              <a:gd name="T85" fmla="*/ 2147483647 h 57"/>
              <a:gd name="T86" fmla="*/ 2147483647 w 77"/>
              <a:gd name="T87" fmla="*/ 2147483647 h 57"/>
              <a:gd name="T88" fmla="*/ 2147483647 w 77"/>
              <a:gd name="T89" fmla="*/ 2147483647 h 57"/>
              <a:gd name="T90" fmla="*/ 2147483647 w 77"/>
              <a:gd name="T91" fmla="*/ 2147483647 h 57"/>
              <a:gd name="T92" fmla="*/ 2147483647 w 77"/>
              <a:gd name="T93" fmla="*/ 2147483647 h 57"/>
              <a:gd name="T94" fmla="*/ 2147483647 w 77"/>
              <a:gd name="T95" fmla="*/ 2147483647 h 57"/>
              <a:gd name="T96" fmla="*/ 2147483647 w 77"/>
              <a:gd name="T97" fmla="*/ 0 h 57"/>
              <a:gd name="T98" fmla="*/ 2147483647 w 77"/>
              <a:gd name="T99" fmla="*/ 0 h 57"/>
              <a:gd name="T100" fmla="*/ 2147483647 w 77"/>
              <a:gd name="T101" fmla="*/ 0 h 57"/>
              <a:gd name="T102" fmla="*/ 2147483647 w 77"/>
              <a:gd name="T103" fmla="*/ 0 h 57"/>
              <a:gd name="T104" fmla="*/ 2147483647 w 77"/>
              <a:gd name="T105" fmla="*/ 2147483647 h 57"/>
              <a:gd name="T106" fmla="*/ 2147483647 w 77"/>
              <a:gd name="T107" fmla="*/ 2147483647 h 57"/>
              <a:gd name="T108" fmla="*/ 2147483647 w 77"/>
              <a:gd name="T109" fmla="*/ 2147483647 h 57"/>
              <a:gd name="T110" fmla="*/ 2147483647 w 77"/>
              <a:gd name="T111" fmla="*/ 2147483647 h 57"/>
              <a:gd name="T112" fmla="*/ 2147483647 w 77"/>
              <a:gd name="T113" fmla="*/ 2147483647 h 57"/>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77"/>
              <a:gd name="T172" fmla="*/ 0 h 57"/>
              <a:gd name="T173" fmla="*/ 77 w 77"/>
              <a:gd name="T174" fmla="*/ 57 h 57"/>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77" h="57">
                <a:moveTo>
                  <a:pt x="1" y="7"/>
                </a:moveTo>
                <a:lnTo>
                  <a:pt x="0" y="10"/>
                </a:lnTo>
                <a:lnTo>
                  <a:pt x="0" y="13"/>
                </a:lnTo>
                <a:lnTo>
                  <a:pt x="1" y="17"/>
                </a:lnTo>
                <a:lnTo>
                  <a:pt x="1" y="20"/>
                </a:lnTo>
                <a:lnTo>
                  <a:pt x="1" y="25"/>
                </a:lnTo>
                <a:lnTo>
                  <a:pt x="3" y="29"/>
                </a:lnTo>
                <a:lnTo>
                  <a:pt x="3" y="32"/>
                </a:lnTo>
                <a:lnTo>
                  <a:pt x="4" y="35"/>
                </a:lnTo>
                <a:lnTo>
                  <a:pt x="7" y="40"/>
                </a:lnTo>
                <a:lnTo>
                  <a:pt x="12" y="43"/>
                </a:lnTo>
                <a:lnTo>
                  <a:pt x="15" y="46"/>
                </a:lnTo>
                <a:lnTo>
                  <a:pt x="19" y="47"/>
                </a:lnTo>
                <a:lnTo>
                  <a:pt x="24" y="49"/>
                </a:lnTo>
                <a:lnTo>
                  <a:pt x="29" y="49"/>
                </a:lnTo>
                <a:lnTo>
                  <a:pt x="34" y="47"/>
                </a:lnTo>
                <a:lnTo>
                  <a:pt x="38" y="44"/>
                </a:lnTo>
                <a:lnTo>
                  <a:pt x="41" y="44"/>
                </a:lnTo>
                <a:lnTo>
                  <a:pt x="44" y="46"/>
                </a:lnTo>
                <a:lnTo>
                  <a:pt x="50" y="47"/>
                </a:lnTo>
                <a:lnTo>
                  <a:pt x="55" y="50"/>
                </a:lnTo>
                <a:lnTo>
                  <a:pt x="61" y="53"/>
                </a:lnTo>
                <a:lnTo>
                  <a:pt x="66" y="54"/>
                </a:lnTo>
                <a:lnTo>
                  <a:pt x="71" y="57"/>
                </a:lnTo>
                <a:lnTo>
                  <a:pt x="72" y="57"/>
                </a:lnTo>
                <a:lnTo>
                  <a:pt x="74" y="57"/>
                </a:lnTo>
                <a:lnTo>
                  <a:pt x="75" y="56"/>
                </a:lnTo>
                <a:lnTo>
                  <a:pt x="77" y="56"/>
                </a:lnTo>
                <a:lnTo>
                  <a:pt x="77" y="54"/>
                </a:lnTo>
                <a:lnTo>
                  <a:pt x="75" y="51"/>
                </a:lnTo>
                <a:lnTo>
                  <a:pt x="72" y="47"/>
                </a:lnTo>
                <a:lnTo>
                  <a:pt x="68" y="41"/>
                </a:lnTo>
                <a:lnTo>
                  <a:pt x="63" y="37"/>
                </a:lnTo>
                <a:lnTo>
                  <a:pt x="58" y="31"/>
                </a:lnTo>
                <a:lnTo>
                  <a:pt x="52" y="26"/>
                </a:lnTo>
                <a:lnTo>
                  <a:pt x="47" y="23"/>
                </a:lnTo>
                <a:lnTo>
                  <a:pt x="43" y="22"/>
                </a:lnTo>
                <a:lnTo>
                  <a:pt x="38" y="20"/>
                </a:lnTo>
                <a:lnTo>
                  <a:pt x="34" y="17"/>
                </a:lnTo>
                <a:lnTo>
                  <a:pt x="31" y="14"/>
                </a:lnTo>
                <a:lnTo>
                  <a:pt x="28" y="11"/>
                </a:lnTo>
                <a:lnTo>
                  <a:pt x="24" y="9"/>
                </a:lnTo>
                <a:lnTo>
                  <a:pt x="21" y="6"/>
                </a:lnTo>
                <a:lnTo>
                  <a:pt x="16" y="3"/>
                </a:lnTo>
                <a:lnTo>
                  <a:pt x="12" y="0"/>
                </a:lnTo>
                <a:lnTo>
                  <a:pt x="10" y="0"/>
                </a:lnTo>
                <a:lnTo>
                  <a:pt x="9" y="0"/>
                </a:lnTo>
                <a:lnTo>
                  <a:pt x="7" y="0"/>
                </a:lnTo>
                <a:lnTo>
                  <a:pt x="6" y="1"/>
                </a:lnTo>
                <a:lnTo>
                  <a:pt x="4" y="1"/>
                </a:lnTo>
                <a:lnTo>
                  <a:pt x="3" y="3"/>
                </a:lnTo>
                <a:lnTo>
                  <a:pt x="1" y="4"/>
                </a:lnTo>
                <a:lnTo>
                  <a:pt x="1" y="7"/>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31" name="Freeform 182"/>
          <p:cNvSpPr>
            <a:spLocks/>
          </p:cNvSpPr>
          <p:nvPr/>
        </p:nvSpPr>
        <p:spPr bwMode="auto">
          <a:xfrm>
            <a:off x="6189663" y="4286250"/>
            <a:ext cx="107950" cy="90488"/>
          </a:xfrm>
          <a:custGeom>
            <a:avLst/>
            <a:gdLst>
              <a:gd name="T0" fmla="*/ 2147483647 w 77"/>
              <a:gd name="T1" fmla="*/ 2147483647 h 57"/>
              <a:gd name="T2" fmla="*/ 0 w 77"/>
              <a:gd name="T3" fmla="*/ 2147483647 h 57"/>
              <a:gd name="T4" fmla="*/ 0 w 77"/>
              <a:gd name="T5" fmla="*/ 2147483647 h 57"/>
              <a:gd name="T6" fmla="*/ 2147483647 w 77"/>
              <a:gd name="T7" fmla="*/ 2147483647 h 57"/>
              <a:gd name="T8" fmla="*/ 2147483647 w 77"/>
              <a:gd name="T9" fmla="*/ 2147483647 h 57"/>
              <a:gd name="T10" fmla="*/ 2147483647 w 77"/>
              <a:gd name="T11" fmla="*/ 2147483647 h 57"/>
              <a:gd name="T12" fmla="*/ 2147483647 w 77"/>
              <a:gd name="T13" fmla="*/ 2147483647 h 57"/>
              <a:gd name="T14" fmla="*/ 2147483647 w 77"/>
              <a:gd name="T15" fmla="*/ 2147483647 h 57"/>
              <a:gd name="T16" fmla="*/ 2147483647 w 77"/>
              <a:gd name="T17" fmla="*/ 2147483647 h 57"/>
              <a:gd name="T18" fmla="*/ 2147483647 w 77"/>
              <a:gd name="T19" fmla="*/ 2147483647 h 57"/>
              <a:gd name="T20" fmla="*/ 2147483647 w 77"/>
              <a:gd name="T21" fmla="*/ 2147483647 h 57"/>
              <a:gd name="T22" fmla="*/ 2147483647 w 77"/>
              <a:gd name="T23" fmla="*/ 2147483647 h 57"/>
              <a:gd name="T24" fmla="*/ 2147483647 w 77"/>
              <a:gd name="T25" fmla="*/ 2147483647 h 57"/>
              <a:gd name="T26" fmla="*/ 2147483647 w 77"/>
              <a:gd name="T27" fmla="*/ 2147483647 h 57"/>
              <a:gd name="T28" fmla="*/ 2147483647 w 77"/>
              <a:gd name="T29" fmla="*/ 2147483647 h 57"/>
              <a:gd name="T30" fmla="*/ 2147483647 w 77"/>
              <a:gd name="T31" fmla="*/ 2147483647 h 57"/>
              <a:gd name="T32" fmla="*/ 2147483647 w 77"/>
              <a:gd name="T33" fmla="*/ 2147483647 h 57"/>
              <a:gd name="T34" fmla="*/ 2147483647 w 77"/>
              <a:gd name="T35" fmla="*/ 2147483647 h 57"/>
              <a:gd name="T36" fmla="*/ 2147483647 w 77"/>
              <a:gd name="T37" fmla="*/ 2147483647 h 57"/>
              <a:gd name="T38" fmla="*/ 2147483647 w 77"/>
              <a:gd name="T39" fmla="*/ 2147483647 h 57"/>
              <a:gd name="T40" fmla="*/ 2147483647 w 77"/>
              <a:gd name="T41" fmla="*/ 2147483647 h 57"/>
              <a:gd name="T42" fmla="*/ 2147483647 w 77"/>
              <a:gd name="T43" fmla="*/ 2147483647 h 57"/>
              <a:gd name="T44" fmla="*/ 2147483647 w 77"/>
              <a:gd name="T45" fmla="*/ 2147483647 h 57"/>
              <a:gd name="T46" fmla="*/ 2147483647 w 77"/>
              <a:gd name="T47" fmla="*/ 2147483647 h 57"/>
              <a:gd name="T48" fmla="*/ 2147483647 w 77"/>
              <a:gd name="T49" fmla="*/ 2147483647 h 57"/>
              <a:gd name="T50" fmla="*/ 2147483647 w 77"/>
              <a:gd name="T51" fmla="*/ 2147483647 h 57"/>
              <a:gd name="T52" fmla="*/ 2147483647 w 77"/>
              <a:gd name="T53" fmla="*/ 2147483647 h 57"/>
              <a:gd name="T54" fmla="*/ 2147483647 w 77"/>
              <a:gd name="T55" fmla="*/ 2147483647 h 57"/>
              <a:gd name="T56" fmla="*/ 2147483647 w 77"/>
              <a:gd name="T57" fmla="*/ 2147483647 h 57"/>
              <a:gd name="T58" fmla="*/ 2147483647 w 77"/>
              <a:gd name="T59" fmla="*/ 2147483647 h 57"/>
              <a:gd name="T60" fmla="*/ 2147483647 w 77"/>
              <a:gd name="T61" fmla="*/ 2147483647 h 57"/>
              <a:gd name="T62" fmla="*/ 2147483647 w 77"/>
              <a:gd name="T63" fmla="*/ 2147483647 h 57"/>
              <a:gd name="T64" fmla="*/ 2147483647 w 77"/>
              <a:gd name="T65" fmla="*/ 2147483647 h 57"/>
              <a:gd name="T66" fmla="*/ 2147483647 w 77"/>
              <a:gd name="T67" fmla="*/ 2147483647 h 57"/>
              <a:gd name="T68" fmla="*/ 2147483647 w 77"/>
              <a:gd name="T69" fmla="*/ 2147483647 h 57"/>
              <a:gd name="T70" fmla="*/ 2147483647 w 77"/>
              <a:gd name="T71" fmla="*/ 2147483647 h 57"/>
              <a:gd name="T72" fmla="*/ 2147483647 w 77"/>
              <a:gd name="T73" fmla="*/ 2147483647 h 57"/>
              <a:gd name="T74" fmla="*/ 2147483647 w 77"/>
              <a:gd name="T75" fmla="*/ 2147483647 h 57"/>
              <a:gd name="T76" fmla="*/ 2147483647 w 77"/>
              <a:gd name="T77" fmla="*/ 2147483647 h 57"/>
              <a:gd name="T78" fmla="*/ 2147483647 w 77"/>
              <a:gd name="T79" fmla="*/ 2147483647 h 57"/>
              <a:gd name="T80" fmla="*/ 2147483647 w 77"/>
              <a:gd name="T81" fmla="*/ 2147483647 h 57"/>
              <a:gd name="T82" fmla="*/ 2147483647 w 77"/>
              <a:gd name="T83" fmla="*/ 2147483647 h 57"/>
              <a:gd name="T84" fmla="*/ 2147483647 w 77"/>
              <a:gd name="T85" fmla="*/ 2147483647 h 57"/>
              <a:gd name="T86" fmla="*/ 2147483647 w 77"/>
              <a:gd name="T87" fmla="*/ 2147483647 h 57"/>
              <a:gd name="T88" fmla="*/ 2147483647 w 77"/>
              <a:gd name="T89" fmla="*/ 2147483647 h 57"/>
              <a:gd name="T90" fmla="*/ 2147483647 w 77"/>
              <a:gd name="T91" fmla="*/ 2147483647 h 57"/>
              <a:gd name="T92" fmla="*/ 2147483647 w 77"/>
              <a:gd name="T93" fmla="*/ 2147483647 h 57"/>
              <a:gd name="T94" fmla="*/ 2147483647 w 77"/>
              <a:gd name="T95" fmla="*/ 2147483647 h 57"/>
              <a:gd name="T96" fmla="*/ 2147483647 w 77"/>
              <a:gd name="T97" fmla="*/ 0 h 57"/>
              <a:gd name="T98" fmla="*/ 2147483647 w 77"/>
              <a:gd name="T99" fmla="*/ 0 h 57"/>
              <a:gd name="T100" fmla="*/ 2147483647 w 77"/>
              <a:gd name="T101" fmla="*/ 0 h 57"/>
              <a:gd name="T102" fmla="*/ 2147483647 w 77"/>
              <a:gd name="T103" fmla="*/ 0 h 57"/>
              <a:gd name="T104" fmla="*/ 2147483647 w 77"/>
              <a:gd name="T105" fmla="*/ 2147483647 h 57"/>
              <a:gd name="T106" fmla="*/ 2147483647 w 77"/>
              <a:gd name="T107" fmla="*/ 2147483647 h 57"/>
              <a:gd name="T108" fmla="*/ 2147483647 w 77"/>
              <a:gd name="T109" fmla="*/ 2147483647 h 57"/>
              <a:gd name="T110" fmla="*/ 2147483647 w 77"/>
              <a:gd name="T111" fmla="*/ 2147483647 h 57"/>
              <a:gd name="T112" fmla="*/ 2147483647 w 77"/>
              <a:gd name="T113" fmla="*/ 2147483647 h 57"/>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77"/>
              <a:gd name="T172" fmla="*/ 0 h 57"/>
              <a:gd name="T173" fmla="*/ 77 w 77"/>
              <a:gd name="T174" fmla="*/ 57 h 57"/>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77" h="57">
                <a:moveTo>
                  <a:pt x="1" y="7"/>
                </a:moveTo>
                <a:lnTo>
                  <a:pt x="0" y="10"/>
                </a:lnTo>
                <a:lnTo>
                  <a:pt x="0" y="13"/>
                </a:lnTo>
                <a:lnTo>
                  <a:pt x="1" y="17"/>
                </a:lnTo>
                <a:lnTo>
                  <a:pt x="1" y="20"/>
                </a:lnTo>
                <a:lnTo>
                  <a:pt x="1" y="25"/>
                </a:lnTo>
                <a:lnTo>
                  <a:pt x="3" y="29"/>
                </a:lnTo>
                <a:lnTo>
                  <a:pt x="3" y="32"/>
                </a:lnTo>
                <a:lnTo>
                  <a:pt x="4" y="35"/>
                </a:lnTo>
                <a:lnTo>
                  <a:pt x="7" y="40"/>
                </a:lnTo>
                <a:lnTo>
                  <a:pt x="12" y="43"/>
                </a:lnTo>
                <a:lnTo>
                  <a:pt x="15" y="46"/>
                </a:lnTo>
                <a:lnTo>
                  <a:pt x="19" y="47"/>
                </a:lnTo>
                <a:lnTo>
                  <a:pt x="24" y="49"/>
                </a:lnTo>
                <a:lnTo>
                  <a:pt x="29" y="49"/>
                </a:lnTo>
                <a:lnTo>
                  <a:pt x="34" y="47"/>
                </a:lnTo>
                <a:lnTo>
                  <a:pt x="38" y="44"/>
                </a:lnTo>
                <a:lnTo>
                  <a:pt x="41" y="44"/>
                </a:lnTo>
                <a:lnTo>
                  <a:pt x="44" y="46"/>
                </a:lnTo>
                <a:lnTo>
                  <a:pt x="50" y="47"/>
                </a:lnTo>
                <a:lnTo>
                  <a:pt x="55" y="50"/>
                </a:lnTo>
                <a:lnTo>
                  <a:pt x="61" y="53"/>
                </a:lnTo>
                <a:lnTo>
                  <a:pt x="66" y="54"/>
                </a:lnTo>
                <a:lnTo>
                  <a:pt x="71" y="57"/>
                </a:lnTo>
                <a:lnTo>
                  <a:pt x="72" y="57"/>
                </a:lnTo>
                <a:lnTo>
                  <a:pt x="74" y="57"/>
                </a:lnTo>
                <a:lnTo>
                  <a:pt x="75" y="56"/>
                </a:lnTo>
                <a:lnTo>
                  <a:pt x="77" y="56"/>
                </a:lnTo>
                <a:lnTo>
                  <a:pt x="77" y="54"/>
                </a:lnTo>
                <a:lnTo>
                  <a:pt x="75" y="51"/>
                </a:lnTo>
                <a:lnTo>
                  <a:pt x="72" y="47"/>
                </a:lnTo>
                <a:lnTo>
                  <a:pt x="68" y="41"/>
                </a:lnTo>
                <a:lnTo>
                  <a:pt x="63" y="37"/>
                </a:lnTo>
                <a:lnTo>
                  <a:pt x="58" y="31"/>
                </a:lnTo>
                <a:lnTo>
                  <a:pt x="52" y="26"/>
                </a:lnTo>
                <a:lnTo>
                  <a:pt x="47" y="23"/>
                </a:lnTo>
                <a:lnTo>
                  <a:pt x="43" y="22"/>
                </a:lnTo>
                <a:lnTo>
                  <a:pt x="38" y="20"/>
                </a:lnTo>
                <a:lnTo>
                  <a:pt x="34" y="17"/>
                </a:lnTo>
                <a:lnTo>
                  <a:pt x="31" y="14"/>
                </a:lnTo>
                <a:lnTo>
                  <a:pt x="28" y="11"/>
                </a:lnTo>
                <a:lnTo>
                  <a:pt x="24" y="9"/>
                </a:lnTo>
                <a:lnTo>
                  <a:pt x="21" y="6"/>
                </a:lnTo>
                <a:lnTo>
                  <a:pt x="16" y="3"/>
                </a:lnTo>
                <a:lnTo>
                  <a:pt x="12" y="0"/>
                </a:lnTo>
                <a:lnTo>
                  <a:pt x="10" y="0"/>
                </a:lnTo>
                <a:lnTo>
                  <a:pt x="9" y="0"/>
                </a:lnTo>
                <a:lnTo>
                  <a:pt x="7" y="0"/>
                </a:lnTo>
                <a:lnTo>
                  <a:pt x="6" y="1"/>
                </a:lnTo>
                <a:lnTo>
                  <a:pt x="4" y="1"/>
                </a:lnTo>
                <a:lnTo>
                  <a:pt x="3" y="3"/>
                </a:lnTo>
                <a:lnTo>
                  <a:pt x="1" y="4"/>
                </a:lnTo>
                <a:lnTo>
                  <a:pt x="1" y="7"/>
                </a:lnTo>
              </a:path>
            </a:pathLst>
          </a:custGeom>
          <a:solidFill>
            <a:srgbClr val="FFFF00"/>
          </a:solidFill>
          <a:ln w="4763">
            <a:solidFill>
              <a:srgbClr val="990000"/>
            </a:solidFill>
            <a:round/>
            <a:headEnd/>
            <a:tailEnd/>
          </a:ln>
        </p:spPr>
        <p:txBody>
          <a:bodyPr/>
          <a:lstStyle/>
          <a:p>
            <a:endParaRPr lang="en-US"/>
          </a:p>
        </p:txBody>
      </p:sp>
      <p:sp>
        <p:nvSpPr>
          <p:cNvPr id="53432" name="Freeform 183"/>
          <p:cNvSpPr>
            <a:spLocks/>
          </p:cNvSpPr>
          <p:nvPr/>
        </p:nvSpPr>
        <p:spPr bwMode="auto">
          <a:xfrm>
            <a:off x="6189663" y="4286250"/>
            <a:ext cx="107950" cy="90488"/>
          </a:xfrm>
          <a:custGeom>
            <a:avLst/>
            <a:gdLst>
              <a:gd name="T0" fmla="*/ 2147483647 w 77"/>
              <a:gd name="T1" fmla="*/ 2147483647 h 57"/>
              <a:gd name="T2" fmla="*/ 0 w 77"/>
              <a:gd name="T3" fmla="*/ 2147483647 h 57"/>
              <a:gd name="T4" fmla="*/ 0 w 77"/>
              <a:gd name="T5" fmla="*/ 2147483647 h 57"/>
              <a:gd name="T6" fmla="*/ 2147483647 w 77"/>
              <a:gd name="T7" fmla="*/ 2147483647 h 57"/>
              <a:gd name="T8" fmla="*/ 2147483647 w 77"/>
              <a:gd name="T9" fmla="*/ 2147483647 h 57"/>
              <a:gd name="T10" fmla="*/ 2147483647 w 77"/>
              <a:gd name="T11" fmla="*/ 2147483647 h 57"/>
              <a:gd name="T12" fmla="*/ 2147483647 w 77"/>
              <a:gd name="T13" fmla="*/ 2147483647 h 57"/>
              <a:gd name="T14" fmla="*/ 2147483647 w 77"/>
              <a:gd name="T15" fmla="*/ 2147483647 h 57"/>
              <a:gd name="T16" fmla="*/ 2147483647 w 77"/>
              <a:gd name="T17" fmla="*/ 2147483647 h 57"/>
              <a:gd name="T18" fmla="*/ 2147483647 w 77"/>
              <a:gd name="T19" fmla="*/ 2147483647 h 57"/>
              <a:gd name="T20" fmla="*/ 2147483647 w 77"/>
              <a:gd name="T21" fmla="*/ 2147483647 h 57"/>
              <a:gd name="T22" fmla="*/ 2147483647 w 77"/>
              <a:gd name="T23" fmla="*/ 2147483647 h 57"/>
              <a:gd name="T24" fmla="*/ 2147483647 w 77"/>
              <a:gd name="T25" fmla="*/ 2147483647 h 57"/>
              <a:gd name="T26" fmla="*/ 2147483647 w 77"/>
              <a:gd name="T27" fmla="*/ 2147483647 h 57"/>
              <a:gd name="T28" fmla="*/ 2147483647 w 77"/>
              <a:gd name="T29" fmla="*/ 2147483647 h 57"/>
              <a:gd name="T30" fmla="*/ 2147483647 w 77"/>
              <a:gd name="T31" fmla="*/ 2147483647 h 57"/>
              <a:gd name="T32" fmla="*/ 2147483647 w 77"/>
              <a:gd name="T33" fmla="*/ 2147483647 h 57"/>
              <a:gd name="T34" fmla="*/ 2147483647 w 77"/>
              <a:gd name="T35" fmla="*/ 2147483647 h 57"/>
              <a:gd name="T36" fmla="*/ 2147483647 w 77"/>
              <a:gd name="T37" fmla="*/ 2147483647 h 57"/>
              <a:gd name="T38" fmla="*/ 2147483647 w 77"/>
              <a:gd name="T39" fmla="*/ 2147483647 h 57"/>
              <a:gd name="T40" fmla="*/ 2147483647 w 77"/>
              <a:gd name="T41" fmla="*/ 2147483647 h 57"/>
              <a:gd name="T42" fmla="*/ 2147483647 w 77"/>
              <a:gd name="T43" fmla="*/ 2147483647 h 57"/>
              <a:gd name="T44" fmla="*/ 2147483647 w 77"/>
              <a:gd name="T45" fmla="*/ 2147483647 h 57"/>
              <a:gd name="T46" fmla="*/ 2147483647 w 77"/>
              <a:gd name="T47" fmla="*/ 2147483647 h 57"/>
              <a:gd name="T48" fmla="*/ 2147483647 w 77"/>
              <a:gd name="T49" fmla="*/ 2147483647 h 57"/>
              <a:gd name="T50" fmla="*/ 2147483647 w 77"/>
              <a:gd name="T51" fmla="*/ 2147483647 h 57"/>
              <a:gd name="T52" fmla="*/ 2147483647 w 77"/>
              <a:gd name="T53" fmla="*/ 2147483647 h 57"/>
              <a:gd name="T54" fmla="*/ 2147483647 w 77"/>
              <a:gd name="T55" fmla="*/ 2147483647 h 57"/>
              <a:gd name="T56" fmla="*/ 2147483647 w 77"/>
              <a:gd name="T57" fmla="*/ 2147483647 h 57"/>
              <a:gd name="T58" fmla="*/ 2147483647 w 77"/>
              <a:gd name="T59" fmla="*/ 2147483647 h 57"/>
              <a:gd name="T60" fmla="*/ 2147483647 w 77"/>
              <a:gd name="T61" fmla="*/ 2147483647 h 57"/>
              <a:gd name="T62" fmla="*/ 2147483647 w 77"/>
              <a:gd name="T63" fmla="*/ 2147483647 h 57"/>
              <a:gd name="T64" fmla="*/ 2147483647 w 77"/>
              <a:gd name="T65" fmla="*/ 2147483647 h 57"/>
              <a:gd name="T66" fmla="*/ 2147483647 w 77"/>
              <a:gd name="T67" fmla="*/ 2147483647 h 57"/>
              <a:gd name="T68" fmla="*/ 2147483647 w 77"/>
              <a:gd name="T69" fmla="*/ 2147483647 h 57"/>
              <a:gd name="T70" fmla="*/ 2147483647 w 77"/>
              <a:gd name="T71" fmla="*/ 2147483647 h 57"/>
              <a:gd name="T72" fmla="*/ 2147483647 w 77"/>
              <a:gd name="T73" fmla="*/ 2147483647 h 57"/>
              <a:gd name="T74" fmla="*/ 2147483647 w 77"/>
              <a:gd name="T75" fmla="*/ 2147483647 h 57"/>
              <a:gd name="T76" fmla="*/ 2147483647 w 77"/>
              <a:gd name="T77" fmla="*/ 2147483647 h 57"/>
              <a:gd name="T78" fmla="*/ 2147483647 w 77"/>
              <a:gd name="T79" fmla="*/ 2147483647 h 57"/>
              <a:gd name="T80" fmla="*/ 2147483647 w 77"/>
              <a:gd name="T81" fmla="*/ 2147483647 h 57"/>
              <a:gd name="T82" fmla="*/ 2147483647 w 77"/>
              <a:gd name="T83" fmla="*/ 2147483647 h 57"/>
              <a:gd name="T84" fmla="*/ 2147483647 w 77"/>
              <a:gd name="T85" fmla="*/ 2147483647 h 57"/>
              <a:gd name="T86" fmla="*/ 2147483647 w 77"/>
              <a:gd name="T87" fmla="*/ 2147483647 h 57"/>
              <a:gd name="T88" fmla="*/ 2147483647 w 77"/>
              <a:gd name="T89" fmla="*/ 2147483647 h 57"/>
              <a:gd name="T90" fmla="*/ 2147483647 w 77"/>
              <a:gd name="T91" fmla="*/ 2147483647 h 57"/>
              <a:gd name="T92" fmla="*/ 2147483647 w 77"/>
              <a:gd name="T93" fmla="*/ 2147483647 h 57"/>
              <a:gd name="T94" fmla="*/ 2147483647 w 77"/>
              <a:gd name="T95" fmla="*/ 2147483647 h 57"/>
              <a:gd name="T96" fmla="*/ 2147483647 w 77"/>
              <a:gd name="T97" fmla="*/ 0 h 57"/>
              <a:gd name="T98" fmla="*/ 2147483647 w 77"/>
              <a:gd name="T99" fmla="*/ 0 h 57"/>
              <a:gd name="T100" fmla="*/ 2147483647 w 77"/>
              <a:gd name="T101" fmla="*/ 0 h 57"/>
              <a:gd name="T102" fmla="*/ 2147483647 w 77"/>
              <a:gd name="T103" fmla="*/ 0 h 57"/>
              <a:gd name="T104" fmla="*/ 2147483647 w 77"/>
              <a:gd name="T105" fmla="*/ 2147483647 h 57"/>
              <a:gd name="T106" fmla="*/ 2147483647 w 77"/>
              <a:gd name="T107" fmla="*/ 2147483647 h 57"/>
              <a:gd name="T108" fmla="*/ 2147483647 w 77"/>
              <a:gd name="T109" fmla="*/ 2147483647 h 57"/>
              <a:gd name="T110" fmla="*/ 2147483647 w 77"/>
              <a:gd name="T111" fmla="*/ 2147483647 h 57"/>
              <a:gd name="T112" fmla="*/ 2147483647 w 77"/>
              <a:gd name="T113" fmla="*/ 2147483647 h 57"/>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77"/>
              <a:gd name="T172" fmla="*/ 0 h 57"/>
              <a:gd name="T173" fmla="*/ 77 w 77"/>
              <a:gd name="T174" fmla="*/ 57 h 57"/>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77" h="57">
                <a:moveTo>
                  <a:pt x="1" y="7"/>
                </a:moveTo>
                <a:lnTo>
                  <a:pt x="0" y="10"/>
                </a:lnTo>
                <a:lnTo>
                  <a:pt x="0" y="13"/>
                </a:lnTo>
                <a:lnTo>
                  <a:pt x="1" y="17"/>
                </a:lnTo>
                <a:lnTo>
                  <a:pt x="1" y="20"/>
                </a:lnTo>
                <a:lnTo>
                  <a:pt x="1" y="25"/>
                </a:lnTo>
                <a:lnTo>
                  <a:pt x="3" y="29"/>
                </a:lnTo>
                <a:lnTo>
                  <a:pt x="3" y="32"/>
                </a:lnTo>
                <a:lnTo>
                  <a:pt x="4" y="35"/>
                </a:lnTo>
                <a:lnTo>
                  <a:pt x="7" y="40"/>
                </a:lnTo>
                <a:lnTo>
                  <a:pt x="12" y="43"/>
                </a:lnTo>
                <a:lnTo>
                  <a:pt x="15" y="46"/>
                </a:lnTo>
                <a:lnTo>
                  <a:pt x="19" y="47"/>
                </a:lnTo>
                <a:lnTo>
                  <a:pt x="24" y="49"/>
                </a:lnTo>
                <a:lnTo>
                  <a:pt x="29" y="49"/>
                </a:lnTo>
                <a:lnTo>
                  <a:pt x="34" y="47"/>
                </a:lnTo>
                <a:lnTo>
                  <a:pt x="38" y="44"/>
                </a:lnTo>
                <a:lnTo>
                  <a:pt x="41" y="44"/>
                </a:lnTo>
                <a:lnTo>
                  <a:pt x="44" y="46"/>
                </a:lnTo>
                <a:lnTo>
                  <a:pt x="50" y="47"/>
                </a:lnTo>
                <a:lnTo>
                  <a:pt x="55" y="50"/>
                </a:lnTo>
                <a:lnTo>
                  <a:pt x="61" y="53"/>
                </a:lnTo>
                <a:lnTo>
                  <a:pt x="66" y="54"/>
                </a:lnTo>
                <a:lnTo>
                  <a:pt x="71" y="57"/>
                </a:lnTo>
                <a:lnTo>
                  <a:pt x="72" y="57"/>
                </a:lnTo>
                <a:lnTo>
                  <a:pt x="74" y="57"/>
                </a:lnTo>
                <a:lnTo>
                  <a:pt x="75" y="56"/>
                </a:lnTo>
                <a:lnTo>
                  <a:pt x="77" y="56"/>
                </a:lnTo>
                <a:lnTo>
                  <a:pt x="77" y="54"/>
                </a:lnTo>
                <a:lnTo>
                  <a:pt x="75" y="51"/>
                </a:lnTo>
                <a:lnTo>
                  <a:pt x="72" y="47"/>
                </a:lnTo>
                <a:lnTo>
                  <a:pt x="68" y="41"/>
                </a:lnTo>
                <a:lnTo>
                  <a:pt x="63" y="37"/>
                </a:lnTo>
                <a:lnTo>
                  <a:pt x="58" y="31"/>
                </a:lnTo>
                <a:lnTo>
                  <a:pt x="52" y="26"/>
                </a:lnTo>
                <a:lnTo>
                  <a:pt x="47" y="23"/>
                </a:lnTo>
                <a:lnTo>
                  <a:pt x="43" y="22"/>
                </a:lnTo>
                <a:lnTo>
                  <a:pt x="38" y="20"/>
                </a:lnTo>
                <a:lnTo>
                  <a:pt x="34" y="17"/>
                </a:lnTo>
                <a:lnTo>
                  <a:pt x="31" y="14"/>
                </a:lnTo>
                <a:lnTo>
                  <a:pt x="28" y="11"/>
                </a:lnTo>
                <a:lnTo>
                  <a:pt x="24" y="9"/>
                </a:lnTo>
                <a:lnTo>
                  <a:pt x="21" y="6"/>
                </a:lnTo>
                <a:lnTo>
                  <a:pt x="16" y="3"/>
                </a:lnTo>
                <a:lnTo>
                  <a:pt x="12" y="0"/>
                </a:lnTo>
                <a:lnTo>
                  <a:pt x="10" y="0"/>
                </a:lnTo>
                <a:lnTo>
                  <a:pt x="9" y="0"/>
                </a:lnTo>
                <a:lnTo>
                  <a:pt x="7" y="0"/>
                </a:lnTo>
                <a:lnTo>
                  <a:pt x="6" y="1"/>
                </a:lnTo>
                <a:lnTo>
                  <a:pt x="4" y="1"/>
                </a:lnTo>
                <a:lnTo>
                  <a:pt x="3" y="3"/>
                </a:lnTo>
                <a:lnTo>
                  <a:pt x="1" y="4"/>
                </a:lnTo>
                <a:lnTo>
                  <a:pt x="1" y="7"/>
                </a:lnTo>
              </a:path>
            </a:pathLst>
          </a:custGeom>
          <a:solidFill>
            <a:srgbClr val="FFFF00"/>
          </a:solidFill>
          <a:ln w="4763">
            <a:solidFill>
              <a:srgbClr val="990000"/>
            </a:solidFill>
            <a:round/>
            <a:headEnd/>
            <a:tailEnd/>
          </a:ln>
        </p:spPr>
        <p:txBody>
          <a:bodyPr/>
          <a:lstStyle/>
          <a:p>
            <a:endParaRPr lang="en-US"/>
          </a:p>
        </p:txBody>
      </p:sp>
      <p:sp>
        <p:nvSpPr>
          <p:cNvPr id="53433" name="Freeform 184"/>
          <p:cNvSpPr>
            <a:spLocks/>
          </p:cNvSpPr>
          <p:nvPr/>
        </p:nvSpPr>
        <p:spPr bwMode="auto">
          <a:xfrm>
            <a:off x="6199188" y="4233863"/>
            <a:ext cx="112712" cy="57150"/>
          </a:xfrm>
          <a:custGeom>
            <a:avLst/>
            <a:gdLst>
              <a:gd name="T0" fmla="*/ 2147483647 w 80"/>
              <a:gd name="T1" fmla="*/ 2147483647 h 36"/>
              <a:gd name="T2" fmla="*/ 2147483647 w 80"/>
              <a:gd name="T3" fmla="*/ 2147483647 h 36"/>
              <a:gd name="T4" fmla="*/ 2147483647 w 80"/>
              <a:gd name="T5" fmla="*/ 2147483647 h 36"/>
              <a:gd name="T6" fmla="*/ 2147483647 w 80"/>
              <a:gd name="T7" fmla="*/ 2147483647 h 36"/>
              <a:gd name="T8" fmla="*/ 2147483647 w 80"/>
              <a:gd name="T9" fmla="*/ 2147483647 h 36"/>
              <a:gd name="T10" fmla="*/ 2147483647 w 80"/>
              <a:gd name="T11" fmla="*/ 2147483647 h 36"/>
              <a:gd name="T12" fmla="*/ 2147483647 w 80"/>
              <a:gd name="T13" fmla="*/ 2147483647 h 36"/>
              <a:gd name="T14" fmla="*/ 0 w 80"/>
              <a:gd name="T15" fmla="*/ 2147483647 h 36"/>
              <a:gd name="T16" fmla="*/ 0 w 80"/>
              <a:gd name="T17" fmla="*/ 2147483647 h 36"/>
              <a:gd name="T18" fmla="*/ 2147483647 w 80"/>
              <a:gd name="T19" fmla="*/ 2147483647 h 36"/>
              <a:gd name="T20" fmla="*/ 2147483647 w 80"/>
              <a:gd name="T21" fmla="*/ 2147483647 h 36"/>
              <a:gd name="T22" fmla="*/ 2147483647 w 80"/>
              <a:gd name="T23" fmla="*/ 2147483647 h 36"/>
              <a:gd name="T24" fmla="*/ 2147483647 w 80"/>
              <a:gd name="T25" fmla="*/ 2147483647 h 36"/>
              <a:gd name="T26" fmla="*/ 2147483647 w 80"/>
              <a:gd name="T27" fmla="*/ 2147483647 h 36"/>
              <a:gd name="T28" fmla="*/ 2147483647 w 80"/>
              <a:gd name="T29" fmla="*/ 2147483647 h 36"/>
              <a:gd name="T30" fmla="*/ 2147483647 w 80"/>
              <a:gd name="T31" fmla="*/ 2147483647 h 36"/>
              <a:gd name="T32" fmla="*/ 2147483647 w 80"/>
              <a:gd name="T33" fmla="*/ 2147483647 h 36"/>
              <a:gd name="T34" fmla="*/ 2147483647 w 80"/>
              <a:gd name="T35" fmla="*/ 2147483647 h 36"/>
              <a:gd name="T36" fmla="*/ 2147483647 w 80"/>
              <a:gd name="T37" fmla="*/ 2147483647 h 36"/>
              <a:gd name="T38" fmla="*/ 2147483647 w 80"/>
              <a:gd name="T39" fmla="*/ 2147483647 h 36"/>
              <a:gd name="T40" fmla="*/ 2147483647 w 80"/>
              <a:gd name="T41" fmla="*/ 2147483647 h 36"/>
              <a:gd name="T42" fmla="*/ 2147483647 w 80"/>
              <a:gd name="T43" fmla="*/ 2147483647 h 36"/>
              <a:gd name="T44" fmla="*/ 2147483647 w 80"/>
              <a:gd name="T45" fmla="*/ 2147483647 h 36"/>
              <a:gd name="T46" fmla="*/ 2147483647 w 80"/>
              <a:gd name="T47" fmla="*/ 2147483647 h 36"/>
              <a:gd name="T48" fmla="*/ 2147483647 w 80"/>
              <a:gd name="T49" fmla="*/ 2147483647 h 36"/>
              <a:gd name="T50" fmla="*/ 2147483647 w 80"/>
              <a:gd name="T51" fmla="*/ 2147483647 h 36"/>
              <a:gd name="T52" fmla="*/ 2147483647 w 80"/>
              <a:gd name="T53" fmla="*/ 2147483647 h 36"/>
              <a:gd name="T54" fmla="*/ 2147483647 w 80"/>
              <a:gd name="T55" fmla="*/ 2147483647 h 36"/>
              <a:gd name="T56" fmla="*/ 2147483647 w 80"/>
              <a:gd name="T57" fmla="*/ 2147483647 h 36"/>
              <a:gd name="T58" fmla="*/ 2147483647 w 80"/>
              <a:gd name="T59" fmla="*/ 2147483647 h 36"/>
              <a:gd name="T60" fmla="*/ 2147483647 w 80"/>
              <a:gd name="T61" fmla="*/ 2147483647 h 36"/>
              <a:gd name="T62" fmla="*/ 2147483647 w 80"/>
              <a:gd name="T63" fmla="*/ 2147483647 h 36"/>
              <a:gd name="T64" fmla="*/ 2147483647 w 80"/>
              <a:gd name="T65" fmla="*/ 2147483647 h 36"/>
              <a:gd name="T66" fmla="*/ 2147483647 w 80"/>
              <a:gd name="T67" fmla="*/ 2147483647 h 36"/>
              <a:gd name="T68" fmla="*/ 2147483647 w 80"/>
              <a:gd name="T69" fmla="*/ 2147483647 h 36"/>
              <a:gd name="T70" fmla="*/ 2147483647 w 80"/>
              <a:gd name="T71" fmla="*/ 2147483647 h 36"/>
              <a:gd name="T72" fmla="*/ 2147483647 w 80"/>
              <a:gd name="T73" fmla="*/ 2147483647 h 36"/>
              <a:gd name="T74" fmla="*/ 2147483647 w 80"/>
              <a:gd name="T75" fmla="*/ 0 h 36"/>
              <a:gd name="T76" fmla="*/ 2147483647 w 80"/>
              <a:gd name="T77" fmla="*/ 0 h 36"/>
              <a:gd name="T78" fmla="*/ 2147483647 w 80"/>
              <a:gd name="T79" fmla="*/ 0 h 36"/>
              <a:gd name="T80" fmla="*/ 2147483647 w 80"/>
              <a:gd name="T81" fmla="*/ 2147483647 h 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80"/>
              <a:gd name="T124" fmla="*/ 0 h 36"/>
              <a:gd name="T125" fmla="*/ 80 w 80"/>
              <a:gd name="T126" fmla="*/ 36 h 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80" h="36">
                <a:moveTo>
                  <a:pt x="12" y="3"/>
                </a:moveTo>
                <a:lnTo>
                  <a:pt x="9" y="5"/>
                </a:lnTo>
                <a:lnTo>
                  <a:pt x="8" y="6"/>
                </a:lnTo>
                <a:lnTo>
                  <a:pt x="6" y="6"/>
                </a:lnTo>
                <a:lnTo>
                  <a:pt x="5" y="7"/>
                </a:lnTo>
                <a:lnTo>
                  <a:pt x="2" y="9"/>
                </a:lnTo>
                <a:lnTo>
                  <a:pt x="0" y="10"/>
                </a:lnTo>
                <a:lnTo>
                  <a:pt x="2" y="15"/>
                </a:lnTo>
                <a:lnTo>
                  <a:pt x="5" y="18"/>
                </a:lnTo>
                <a:lnTo>
                  <a:pt x="6" y="22"/>
                </a:lnTo>
                <a:lnTo>
                  <a:pt x="11" y="25"/>
                </a:lnTo>
                <a:lnTo>
                  <a:pt x="14" y="28"/>
                </a:lnTo>
                <a:lnTo>
                  <a:pt x="18" y="31"/>
                </a:lnTo>
                <a:lnTo>
                  <a:pt x="21" y="33"/>
                </a:lnTo>
                <a:lnTo>
                  <a:pt x="25" y="33"/>
                </a:lnTo>
                <a:lnTo>
                  <a:pt x="31" y="33"/>
                </a:lnTo>
                <a:lnTo>
                  <a:pt x="37" y="34"/>
                </a:lnTo>
                <a:lnTo>
                  <a:pt x="45" y="34"/>
                </a:lnTo>
                <a:lnTo>
                  <a:pt x="52" y="36"/>
                </a:lnTo>
                <a:lnTo>
                  <a:pt x="59" y="36"/>
                </a:lnTo>
                <a:lnTo>
                  <a:pt x="67" y="36"/>
                </a:lnTo>
                <a:lnTo>
                  <a:pt x="73" y="36"/>
                </a:lnTo>
                <a:lnTo>
                  <a:pt x="77" y="34"/>
                </a:lnTo>
                <a:lnTo>
                  <a:pt x="79" y="33"/>
                </a:lnTo>
                <a:lnTo>
                  <a:pt x="80" y="30"/>
                </a:lnTo>
                <a:lnTo>
                  <a:pt x="80" y="25"/>
                </a:lnTo>
                <a:lnTo>
                  <a:pt x="80" y="22"/>
                </a:lnTo>
                <a:lnTo>
                  <a:pt x="79" y="19"/>
                </a:lnTo>
                <a:lnTo>
                  <a:pt x="77" y="15"/>
                </a:lnTo>
                <a:lnTo>
                  <a:pt x="76" y="13"/>
                </a:lnTo>
                <a:lnTo>
                  <a:pt x="71" y="12"/>
                </a:lnTo>
                <a:lnTo>
                  <a:pt x="65" y="9"/>
                </a:lnTo>
                <a:lnTo>
                  <a:pt x="58" y="7"/>
                </a:lnTo>
                <a:lnTo>
                  <a:pt x="51" y="5"/>
                </a:lnTo>
                <a:lnTo>
                  <a:pt x="42" y="2"/>
                </a:lnTo>
                <a:lnTo>
                  <a:pt x="33" y="0"/>
                </a:lnTo>
                <a:lnTo>
                  <a:pt x="25" y="0"/>
                </a:lnTo>
                <a:lnTo>
                  <a:pt x="18" y="0"/>
                </a:lnTo>
                <a:lnTo>
                  <a:pt x="12" y="3"/>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34" name="Freeform 185"/>
          <p:cNvSpPr>
            <a:spLocks/>
          </p:cNvSpPr>
          <p:nvPr/>
        </p:nvSpPr>
        <p:spPr bwMode="auto">
          <a:xfrm>
            <a:off x="6199188" y="4233863"/>
            <a:ext cx="112712" cy="57150"/>
          </a:xfrm>
          <a:custGeom>
            <a:avLst/>
            <a:gdLst>
              <a:gd name="T0" fmla="*/ 2147483647 w 80"/>
              <a:gd name="T1" fmla="*/ 2147483647 h 36"/>
              <a:gd name="T2" fmla="*/ 2147483647 w 80"/>
              <a:gd name="T3" fmla="*/ 2147483647 h 36"/>
              <a:gd name="T4" fmla="*/ 2147483647 w 80"/>
              <a:gd name="T5" fmla="*/ 2147483647 h 36"/>
              <a:gd name="T6" fmla="*/ 2147483647 w 80"/>
              <a:gd name="T7" fmla="*/ 2147483647 h 36"/>
              <a:gd name="T8" fmla="*/ 2147483647 w 80"/>
              <a:gd name="T9" fmla="*/ 2147483647 h 36"/>
              <a:gd name="T10" fmla="*/ 2147483647 w 80"/>
              <a:gd name="T11" fmla="*/ 2147483647 h 36"/>
              <a:gd name="T12" fmla="*/ 2147483647 w 80"/>
              <a:gd name="T13" fmla="*/ 2147483647 h 36"/>
              <a:gd name="T14" fmla="*/ 0 w 80"/>
              <a:gd name="T15" fmla="*/ 2147483647 h 36"/>
              <a:gd name="T16" fmla="*/ 0 w 80"/>
              <a:gd name="T17" fmla="*/ 2147483647 h 36"/>
              <a:gd name="T18" fmla="*/ 2147483647 w 80"/>
              <a:gd name="T19" fmla="*/ 2147483647 h 36"/>
              <a:gd name="T20" fmla="*/ 2147483647 w 80"/>
              <a:gd name="T21" fmla="*/ 2147483647 h 36"/>
              <a:gd name="T22" fmla="*/ 2147483647 w 80"/>
              <a:gd name="T23" fmla="*/ 2147483647 h 36"/>
              <a:gd name="T24" fmla="*/ 2147483647 w 80"/>
              <a:gd name="T25" fmla="*/ 2147483647 h 36"/>
              <a:gd name="T26" fmla="*/ 2147483647 w 80"/>
              <a:gd name="T27" fmla="*/ 2147483647 h 36"/>
              <a:gd name="T28" fmla="*/ 2147483647 w 80"/>
              <a:gd name="T29" fmla="*/ 2147483647 h 36"/>
              <a:gd name="T30" fmla="*/ 2147483647 w 80"/>
              <a:gd name="T31" fmla="*/ 2147483647 h 36"/>
              <a:gd name="T32" fmla="*/ 2147483647 w 80"/>
              <a:gd name="T33" fmla="*/ 2147483647 h 36"/>
              <a:gd name="T34" fmla="*/ 2147483647 w 80"/>
              <a:gd name="T35" fmla="*/ 2147483647 h 36"/>
              <a:gd name="T36" fmla="*/ 2147483647 w 80"/>
              <a:gd name="T37" fmla="*/ 2147483647 h 36"/>
              <a:gd name="T38" fmla="*/ 2147483647 w 80"/>
              <a:gd name="T39" fmla="*/ 2147483647 h 36"/>
              <a:gd name="T40" fmla="*/ 2147483647 w 80"/>
              <a:gd name="T41" fmla="*/ 2147483647 h 36"/>
              <a:gd name="T42" fmla="*/ 2147483647 w 80"/>
              <a:gd name="T43" fmla="*/ 2147483647 h 36"/>
              <a:gd name="T44" fmla="*/ 2147483647 w 80"/>
              <a:gd name="T45" fmla="*/ 2147483647 h 36"/>
              <a:gd name="T46" fmla="*/ 2147483647 w 80"/>
              <a:gd name="T47" fmla="*/ 2147483647 h 36"/>
              <a:gd name="T48" fmla="*/ 2147483647 w 80"/>
              <a:gd name="T49" fmla="*/ 2147483647 h 36"/>
              <a:gd name="T50" fmla="*/ 2147483647 w 80"/>
              <a:gd name="T51" fmla="*/ 2147483647 h 36"/>
              <a:gd name="T52" fmla="*/ 2147483647 w 80"/>
              <a:gd name="T53" fmla="*/ 2147483647 h 36"/>
              <a:gd name="T54" fmla="*/ 2147483647 w 80"/>
              <a:gd name="T55" fmla="*/ 2147483647 h 36"/>
              <a:gd name="T56" fmla="*/ 2147483647 w 80"/>
              <a:gd name="T57" fmla="*/ 2147483647 h 36"/>
              <a:gd name="T58" fmla="*/ 2147483647 w 80"/>
              <a:gd name="T59" fmla="*/ 2147483647 h 36"/>
              <a:gd name="T60" fmla="*/ 2147483647 w 80"/>
              <a:gd name="T61" fmla="*/ 2147483647 h 36"/>
              <a:gd name="T62" fmla="*/ 2147483647 w 80"/>
              <a:gd name="T63" fmla="*/ 2147483647 h 36"/>
              <a:gd name="T64" fmla="*/ 2147483647 w 80"/>
              <a:gd name="T65" fmla="*/ 2147483647 h 36"/>
              <a:gd name="T66" fmla="*/ 2147483647 w 80"/>
              <a:gd name="T67" fmla="*/ 2147483647 h 36"/>
              <a:gd name="T68" fmla="*/ 2147483647 w 80"/>
              <a:gd name="T69" fmla="*/ 2147483647 h 36"/>
              <a:gd name="T70" fmla="*/ 2147483647 w 80"/>
              <a:gd name="T71" fmla="*/ 2147483647 h 36"/>
              <a:gd name="T72" fmla="*/ 2147483647 w 80"/>
              <a:gd name="T73" fmla="*/ 2147483647 h 36"/>
              <a:gd name="T74" fmla="*/ 2147483647 w 80"/>
              <a:gd name="T75" fmla="*/ 0 h 36"/>
              <a:gd name="T76" fmla="*/ 2147483647 w 80"/>
              <a:gd name="T77" fmla="*/ 0 h 36"/>
              <a:gd name="T78" fmla="*/ 2147483647 w 80"/>
              <a:gd name="T79" fmla="*/ 0 h 36"/>
              <a:gd name="T80" fmla="*/ 2147483647 w 80"/>
              <a:gd name="T81" fmla="*/ 2147483647 h 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80"/>
              <a:gd name="T124" fmla="*/ 0 h 36"/>
              <a:gd name="T125" fmla="*/ 80 w 80"/>
              <a:gd name="T126" fmla="*/ 36 h 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80" h="36">
                <a:moveTo>
                  <a:pt x="12" y="3"/>
                </a:moveTo>
                <a:lnTo>
                  <a:pt x="9" y="5"/>
                </a:lnTo>
                <a:lnTo>
                  <a:pt x="8" y="6"/>
                </a:lnTo>
                <a:lnTo>
                  <a:pt x="6" y="6"/>
                </a:lnTo>
                <a:lnTo>
                  <a:pt x="5" y="7"/>
                </a:lnTo>
                <a:lnTo>
                  <a:pt x="2" y="9"/>
                </a:lnTo>
                <a:lnTo>
                  <a:pt x="0" y="10"/>
                </a:lnTo>
                <a:lnTo>
                  <a:pt x="2" y="15"/>
                </a:lnTo>
                <a:lnTo>
                  <a:pt x="5" y="18"/>
                </a:lnTo>
                <a:lnTo>
                  <a:pt x="6" y="22"/>
                </a:lnTo>
                <a:lnTo>
                  <a:pt x="11" y="25"/>
                </a:lnTo>
                <a:lnTo>
                  <a:pt x="14" y="28"/>
                </a:lnTo>
                <a:lnTo>
                  <a:pt x="18" y="31"/>
                </a:lnTo>
                <a:lnTo>
                  <a:pt x="21" y="33"/>
                </a:lnTo>
                <a:lnTo>
                  <a:pt x="25" y="33"/>
                </a:lnTo>
                <a:lnTo>
                  <a:pt x="31" y="33"/>
                </a:lnTo>
                <a:lnTo>
                  <a:pt x="37" y="34"/>
                </a:lnTo>
                <a:lnTo>
                  <a:pt x="45" y="34"/>
                </a:lnTo>
                <a:lnTo>
                  <a:pt x="52" y="36"/>
                </a:lnTo>
                <a:lnTo>
                  <a:pt x="59" y="36"/>
                </a:lnTo>
                <a:lnTo>
                  <a:pt x="67" y="36"/>
                </a:lnTo>
                <a:lnTo>
                  <a:pt x="73" y="36"/>
                </a:lnTo>
                <a:lnTo>
                  <a:pt x="77" y="34"/>
                </a:lnTo>
                <a:lnTo>
                  <a:pt x="79" y="33"/>
                </a:lnTo>
                <a:lnTo>
                  <a:pt x="80" y="30"/>
                </a:lnTo>
                <a:lnTo>
                  <a:pt x="80" y="25"/>
                </a:lnTo>
                <a:lnTo>
                  <a:pt x="80" y="22"/>
                </a:lnTo>
                <a:lnTo>
                  <a:pt x="79" y="19"/>
                </a:lnTo>
                <a:lnTo>
                  <a:pt x="77" y="15"/>
                </a:lnTo>
                <a:lnTo>
                  <a:pt x="76" y="13"/>
                </a:lnTo>
                <a:lnTo>
                  <a:pt x="71" y="12"/>
                </a:lnTo>
                <a:lnTo>
                  <a:pt x="65" y="9"/>
                </a:lnTo>
                <a:lnTo>
                  <a:pt x="58" y="7"/>
                </a:lnTo>
                <a:lnTo>
                  <a:pt x="51" y="5"/>
                </a:lnTo>
                <a:lnTo>
                  <a:pt x="42" y="2"/>
                </a:lnTo>
                <a:lnTo>
                  <a:pt x="33" y="0"/>
                </a:lnTo>
                <a:lnTo>
                  <a:pt x="25" y="0"/>
                </a:lnTo>
                <a:lnTo>
                  <a:pt x="18" y="0"/>
                </a:lnTo>
                <a:lnTo>
                  <a:pt x="12" y="3"/>
                </a:lnTo>
              </a:path>
            </a:pathLst>
          </a:custGeom>
          <a:solidFill>
            <a:srgbClr val="FFFF00"/>
          </a:solidFill>
          <a:ln w="4763">
            <a:solidFill>
              <a:srgbClr val="990000"/>
            </a:solidFill>
            <a:round/>
            <a:headEnd/>
            <a:tailEnd/>
          </a:ln>
        </p:spPr>
        <p:txBody>
          <a:bodyPr/>
          <a:lstStyle/>
          <a:p>
            <a:endParaRPr lang="en-US"/>
          </a:p>
        </p:txBody>
      </p:sp>
      <p:sp>
        <p:nvSpPr>
          <p:cNvPr id="53435" name="Freeform 186"/>
          <p:cNvSpPr>
            <a:spLocks/>
          </p:cNvSpPr>
          <p:nvPr/>
        </p:nvSpPr>
        <p:spPr bwMode="auto">
          <a:xfrm>
            <a:off x="6310313" y="4198938"/>
            <a:ext cx="57150" cy="77787"/>
          </a:xfrm>
          <a:custGeom>
            <a:avLst/>
            <a:gdLst>
              <a:gd name="T0" fmla="*/ 2147483647 w 40"/>
              <a:gd name="T1" fmla="*/ 2147483647 h 49"/>
              <a:gd name="T2" fmla="*/ 2147483647 w 40"/>
              <a:gd name="T3" fmla="*/ 2147483647 h 49"/>
              <a:gd name="T4" fmla="*/ 2147483647 w 40"/>
              <a:gd name="T5" fmla="*/ 2147483647 h 49"/>
              <a:gd name="T6" fmla="*/ 0 w 40"/>
              <a:gd name="T7" fmla="*/ 2147483647 h 49"/>
              <a:gd name="T8" fmla="*/ 0 w 40"/>
              <a:gd name="T9" fmla="*/ 2147483647 h 49"/>
              <a:gd name="T10" fmla="*/ 0 w 40"/>
              <a:gd name="T11" fmla="*/ 2147483647 h 49"/>
              <a:gd name="T12" fmla="*/ 0 w 40"/>
              <a:gd name="T13" fmla="*/ 2147483647 h 49"/>
              <a:gd name="T14" fmla="*/ 0 w 40"/>
              <a:gd name="T15" fmla="*/ 2147483647 h 49"/>
              <a:gd name="T16" fmla="*/ 2147483647 w 40"/>
              <a:gd name="T17" fmla="*/ 2147483647 h 49"/>
              <a:gd name="T18" fmla="*/ 2147483647 w 40"/>
              <a:gd name="T19" fmla="*/ 2147483647 h 49"/>
              <a:gd name="T20" fmla="*/ 2147483647 w 40"/>
              <a:gd name="T21" fmla="*/ 2147483647 h 49"/>
              <a:gd name="T22" fmla="*/ 2147483647 w 40"/>
              <a:gd name="T23" fmla="*/ 2147483647 h 49"/>
              <a:gd name="T24" fmla="*/ 2147483647 w 40"/>
              <a:gd name="T25" fmla="*/ 2147483647 h 49"/>
              <a:gd name="T26" fmla="*/ 2147483647 w 40"/>
              <a:gd name="T27" fmla="*/ 2147483647 h 49"/>
              <a:gd name="T28" fmla="*/ 2147483647 w 40"/>
              <a:gd name="T29" fmla="*/ 2147483647 h 49"/>
              <a:gd name="T30" fmla="*/ 2147483647 w 40"/>
              <a:gd name="T31" fmla="*/ 2147483647 h 49"/>
              <a:gd name="T32" fmla="*/ 2147483647 w 40"/>
              <a:gd name="T33" fmla="*/ 2147483647 h 49"/>
              <a:gd name="T34" fmla="*/ 2147483647 w 40"/>
              <a:gd name="T35" fmla="*/ 2147483647 h 49"/>
              <a:gd name="T36" fmla="*/ 2147483647 w 40"/>
              <a:gd name="T37" fmla="*/ 2147483647 h 49"/>
              <a:gd name="T38" fmla="*/ 2147483647 w 40"/>
              <a:gd name="T39" fmla="*/ 2147483647 h 49"/>
              <a:gd name="T40" fmla="*/ 2147483647 w 40"/>
              <a:gd name="T41" fmla="*/ 2147483647 h 49"/>
              <a:gd name="T42" fmla="*/ 2147483647 w 40"/>
              <a:gd name="T43" fmla="*/ 2147483647 h 49"/>
              <a:gd name="T44" fmla="*/ 2147483647 w 40"/>
              <a:gd name="T45" fmla="*/ 2147483647 h 49"/>
              <a:gd name="T46" fmla="*/ 2147483647 w 40"/>
              <a:gd name="T47" fmla="*/ 2147483647 h 49"/>
              <a:gd name="T48" fmla="*/ 2147483647 w 40"/>
              <a:gd name="T49" fmla="*/ 2147483647 h 49"/>
              <a:gd name="T50" fmla="*/ 2147483647 w 40"/>
              <a:gd name="T51" fmla="*/ 2147483647 h 49"/>
              <a:gd name="T52" fmla="*/ 2147483647 w 40"/>
              <a:gd name="T53" fmla="*/ 2147483647 h 49"/>
              <a:gd name="T54" fmla="*/ 2147483647 w 40"/>
              <a:gd name="T55" fmla="*/ 2147483647 h 49"/>
              <a:gd name="T56" fmla="*/ 2147483647 w 40"/>
              <a:gd name="T57" fmla="*/ 2147483647 h 49"/>
              <a:gd name="T58" fmla="*/ 2147483647 w 40"/>
              <a:gd name="T59" fmla="*/ 2147483647 h 49"/>
              <a:gd name="T60" fmla="*/ 2147483647 w 40"/>
              <a:gd name="T61" fmla="*/ 2147483647 h 49"/>
              <a:gd name="T62" fmla="*/ 2147483647 w 40"/>
              <a:gd name="T63" fmla="*/ 2147483647 h 49"/>
              <a:gd name="T64" fmla="*/ 2147483647 w 40"/>
              <a:gd name="T65" fmla="*/ 2147483647 h 49"/>
              <a:gd name="T66" fmla="*/ 2147483647 w 40"/>
              <a:gd name="T67" fmla="*/ 2147483647 h 49"/>
              <a:gd name="T68" fmla="*/ 2147483647 w 40"/>
              <a:gd name="T69" fmla="*/ 2147483647 h 49"/>
              <a:gd name="T70" fmla="*/ 2147483647 w 40"/>
              <a:gd name="T71" fmla="*/ 2147483647 h 49"/>
              <a:gd name="T72" fmla="*/ 2147483647 w 40"/>
              <a:gd name="T73" fmla="*/ 2147483647 h 49"/>
              <a:gd name="T74" fmla="*/ 2147483647 w 40"/>
              <a:gd name="T75" fmla="*/ 2147483647 h 49"/>
              <a:gd name="T76" fmla="*/ 2147483647 w 40"/>
              <a:gd name="T77" fmla="*/ 2147483647 h 49"/>
              <a:gd name="T78" fmla="*/ 2147483647 w 40"/>
              <a:gd name="T79" fmla="*/ 2147483647 h 49"/>
              <a:gd name="T80" fmla="*/ 2147483647 w 40"/>
              <a:gd name="T81" fmla="*/ 2147483647 h 49"/>
              <a:gd name="T82" fmla="*/ 2147483647 w 40"/>
              <a:gd name="T83" fmla="*/ 0 h 49"/>
              <a:gd name="T84" fmla="*/ 2147483647 w 40"/>
              <a:gd name="T85" fmla="*/ 2147483647 h 49"/>
              <a:gd name="T86" fmla="*/ 2147483647 w 40"/>
              <a:gd name="T87" fmla="*/ 2147483647 h 49"/>
              <a:gd name="T88" fmla="*/ 2147483647 w 40"/>
              <a:gd name="T89" fmla="*/ 2147483647 h 49"/>
              <a:gd name="T90" fmla="*/ 2147483647 w 40"/>
              <a:gd name="T91" fmla="*/ 2147483647 h 49"/>
              <a:gd name="T92" fmla="*/ 2147483647 w 40"/>
              <a:gd name="T93" fmla="*/ 2147483647 h 49"/>
              <a:gd name="T94" fmla="*/ 2147483647 w 40"/>
              <a:gd name="T95" fmla="*/ 2147483647 h 49"/>
              <a:gd name="T96" fmla="*/ 2147483647 w 40"/>
              <a:gd name="T97" fmla="*/ 2147483647 h 4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0"/>
              <a:gd name="T148" fmla="*/ 0 h 49"/>
              <a:gd name="T149" fmla="*/ 40 w 40"/>
              <a:gd name="T150" fmla="*/ 49 h 49"/>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0" h="49">
                <a:moveTo>
                  <a:pt x="4" y="19"/>
                </a:moveTo>
                <a:lnTo>
                  <a:pt x="3" y="21"/>
                </a:lnTo>
                <a:lnTo>
                  <a:pt x="1" y="22"/>
                </a:lnTo>
                <a:lnTo>
                  <a:pt x="0" y="24"/>
                </a:lnTo>
                <a:lnTo>
                  <a:pt x="0" y="25"/>
                </a:lnTo>
                <a:lnTo>
                  <a:pt x="0" y="27"/>
                </a:lnTo>
                <a:lnTo>
                  <a:pt x="0" y="28"/>
                </a:lnTo>
                <a:lnTo>
                  <a:pt x="0" y="29"/>
                </a:lnTo>
                <a:lnTo>
                  <a:pt x="1" y="31"/>
                </a:lnTo>
                <a:lnTo>
                  <a:pt x="3" y="32"/>
                </a:lnTo>
                <a:lnTo>
                  <a:pt x="4" y="35"/>
                </a:lnTo>
                <a:lnTo>
                  <a:pt x="4" y="37"/>
                </a:lnTo>
                <a:lnTo>
                  <a:pt x="4" y="40"/>
                </a:lnTo>
                <a:lnTo>
                  <a:pt x="6" y="43"/>
                </a:lnTo>
                <a:lnTo>
                  <a:pt x="6" y="44"/>
                </a:lnTo>
                <a:lnTo>
                  <a:pt x="7" y="46"/>
                </a:lnTo>
                <a:lnTo>
                  <a:pt x="9" y="47"/>
                </a:lnTo>
                <a:lnTo>
                  <a:pt x="13" y="49"/>
                </a:lnTo>
                <a:lnTo>
                  <a:pt x="17" y="49"/>
                </a:lnTo>
                <a:lnTo>
                  <a:pt x="22" y="46"/>
                </a:lnTo>
                <a:lnTo>
                  <a:pt x="25" y="43"/>
                </a:lnTo>
                <a:lnTo>
                  <a:pt x="29" y="38"/>
                </a:lnTo>
                <a:lnTo>
                  <a:pt x="32" y="32"/>
                </a:lnTo>
                <a:lnTo>
                  <a:pt x="35" y="28"/>
                </a:lnTo>
                <a:lnTo>
                  <a:pt x="38" y="24"/>
                </a:lnTo>
                <a:lnTo>
                  <a:pt x="40" y="22"/>
                </a:lnTo>
                <a:lnTo>
                  <a:pt x="40" y="19"/>
                </a:lnTo>
                <a:lnTo>
                  <a:pt x="40" y="18"/>
                </a:lnTo>
                <a:lnTo>
                  <a:pt x="38" y="16"/>
                </a:lnTo>
                <a:lnTo>
                  <a:pt x="37" y="15"/>
                </a:lnTo>
                <a:lnTo>
                  <a:pt x="35" y="13"/>
                </a:lnTo>
                <a:lnTo>
                  <a:pt x="35" y="12"/>
                </a:lnTo>
                <a:lnTo>
                  <a:pt x="35" y="9"/>
                </a:lnTo>
                <a:lnTo>
                  <a:pt x="35" y="7"/>
                </a:lnTo>
                <a:lnTo>
                  <a:pt x="37" y="6"/>
                </a:lnTo>
                <a:lnTo>
                  <a:pt x="37" y="4"/>
                </a:lnTo>
                <a:lnTo>
                  <a:pt x="37" y="3"/>
                </a:lnTo>
                <a:lnTo>
                  <a:pt x="37" y="1"/>
                </a:lnTo>
                <a:lnTo>
                  <a:pt x="31" y="0"/>
                </a:lnTo>
                <a:lnTo>
                  <a:pt x="25" y="1"/>
                </a:lnTo>
                <a:lnTo>
                  <a:pt x="22" y="1"/>
                </a:lnTo>
                <a:lnTo>
                  <a:pt x="17" y="4"/>
                </a:lnTo>
                <a:lnTo>
                  <a:pt x="14" y="7"/>
                </a:lnTo>
                <a:lnTo>
                  <a:pt x="10" y="12"/>
                </a:lnTo>
                <a:lnTo>
                  <a:pt x="7" y="16"/>
                </a:lnTo>
                <a:lnTo>
                  <a:pt x="4" y="19"/>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36" name="Freeform 187"/>
          <p:cNvSpPr>
            <a:spLocks/>
          </p:cNvSpPr>
          <p:nvPr/>
        </p:nvSpPr>
        <p:spPr bwMode="auto">
          <a:xfrm>
            <a:off x="6310313" y="4198938"/>
            <a:ext cx="57150" cy="77787"/>
          </a:xfrm>
          <a:custGeom>
            <a:avLst/>
            <a:gdLst>
              <a:gd name="T0" fmla="*/ 2147483647 w 40"/>
              <a:gd name="T1" fmla="*/ 2147483647 h 49"/>
              <a:gd name="T2" fmla="*/ 2147483647 w 40"/>
              <a:gd name="T3" fmla="*/ 2147483647 h 49"/>
              <a:gd name="T4" fmla="*/ 2147483647 w 40"/>
              <a:gd name="T5" fmla="*/ 2147483647 h 49"/>
              <a:gd name="T6" fmla="*/ 0 w 40"/>
              <a:gd name="T7" fmla="*/ 2147483647 h 49"/>
              <a:gd name="T8" fmla="*/ 0 w 40"/>
              <a:gd name="T9" fmla="*/ 2147483647 h 49"/>
              <a:gd name="T10" fmla="*/ 0 w 40"/>
              <a:gd name="T11" fmla="*/ 2147483647 h 49"/>
              <a:gd name="T12" fmla="*/ 0 w 40"/>
              <a:gd name="T13" fmla="*/ 2147483647 h 49"/>
              <a:gd name="T14" fmla="*/ 0 w 40"/>
              <a:gd name="T15" fmla="*/ 2147483647 h 49"/>
              <a:gd name="T16" fmla="*/ 2147483647 w 40"/>
              <a:gd name="T17" fmla="*/ 2147483647 h 49"/>
              <a:gd name="T18" fmla="*/ 2147483647 w 40"/>
              <a:gd name="T19" fmla="*/ 2147483647 h 49"/>
              <a:gd name="T20" fmla="*/ 2147483647 w 40"/>
              <a:gd name="T21" fmla="*/ 2147483647 h 49"/>
              <a:gd name="T22" fmla="*/ 2147483647 w 40"/>
              <a:gd name="T23" fmla="*/ 2147483647 h 49"/>
              <a:gd name="T24" fmla="*/ 2147483647 w 40"/>
              <a:gd name="T25" fmla="*/ 2147483647 h 49"/>
              <a:gd name="T26" fmla="*/ 2147483647 w 40"/>
              <a:gd name="T27" fmla="*/ 2147483647 h 49"/>
              <a:gd name="T28" fmla="*/ 2147483647 w 40"/>
              <a:gd name="T29" fmla="*/ 2147483647 h 49"/>
              <a:gd name="T30" fmla="*/ 2147483647 w 40"/>
              <a:gd name="T31" fmla="*/ 2147483647 h 49"/>
              <a:gd name="T32" fmla="*/ 2147483647 w 40"/>
              <a:gd name="T33" fmla="*/ 2147483647 h 49"/>
              <a:gd name="T34" fmla="*/ 2147483647 w 40"/>
              <a:gd name="T35" fmla="*/ 2147483647 h 49"/>
              <a:gd name="T36" fmla="*/ 2147483647 w 40"/>
              <a:gd name="T37" fmla="*/ 2147483647 h 49"/>
              <a:gd name="T38" fmla="*/ 2147483647 w 40"/>
              <a:gd name="T39" fmla="*/ 2147483647 h 49"/>
              <a:gd name="T40" fmla="*/ 2147483647 w 40"/>
              <a:gd name="T41" fmla="*/ 2147483647 h 49"/>
              <a:gd name="T42" fmla="*/ 2147483647 w 40"/>
              <a:gd name="T43" fmla="*/ 2147483647 h 49"/>
              <a:gd name="T44" fmla="*/ 2147483647 w 40"/>
              <a:gd name="T45" fmla="*/ 2147483647 h 49"/>
              <a:gd name="T46" fmla="*/ 2147483647 w 40"/>
              <a:gd name="T47" fmla="*/ 2147483647 h 49"/>
              <a:gd name="T48" fmla="*/ 2147483647 w 40"/>
              <a:gd name="T49" fmla="*/ 2147483647 h 49"/>
              <a:gd name="T50" fmla="*/ 2147483647 w 40"/>
              <a:gd name="T51" fmla="*/ 2147483647 h 49"/>
              <a:gd name="T52" fmla="*/ 2147483647 w 40"/>
              <a:gd name="T53" fmla="*/ 2147483647 h 49"/>
              <a:gd name="T54" fmla="*/ 2147483647 w 40"/>
              <a:gd name="T55" fmla="*/ 2147483647 h 49"/>
              <a:gd name="T56" fmla="*/ 2147483647 w 40"/>
              <a:gd name="T57" fmla="*/ 2147483647 h 49"/>
              <a:gd name="T58" fmla="*/ 2147483647 w 40"/>
              <a:gd name="T59" fmla="*/ 2147483647 h 49"/>
              <a:gd name="T60" fmla="*/ 2147483647 w 40"/>
              <a:gd name="T61" fmla="*/ 2147483647 h 49"/>
              <a:gd name="T62" fmla="*/ 2147483647 w 40"/>
              <a:gd name="T63" fmla="*/ 2147483647 h 49"/>
              <a:gd name="T64" fmla="*/ 2147483647 w 40"/>
              <a:gd name="T65" fmla="*/ 2147483647 h 49"/>
              <a:gd name="T66" fmla="*/ 2147483647 w 40"/>
              <a:gd name="T67" fmla="*/ 2147483647 h 49"/>
              <a:gd name="T68" fmla="*/ 2147483647 w 40"/>
              <a:gd name="T69" fmla="*/ 2147483647 h 49"/>
              <a:gd name="T70" fmla="*/ 2147483647 w 40"/>
              <a:gd name="T71" fmla="*/ 2147483647 h 49"/>
              <a:gd name="T72" fmla="*/ 2147483647 w 40"/>
              <a:gd name="T73" fmla="*/ 2147483647 h 49"/>
              <a:gd name="T74" fmla="*/ 2147483647 w 40"/>
              <a:gd name="T75" fmla="*/ 2147483647 h 49"/>
              <a:gd name="T76" fmla="*/ 2147483647 w 40"/>
              <a:gd name="T77" fmla="*/ 2147483647 h 49"/>
              <a:gd name="T78" fmla="*/ 2147483647 w 40"/>
              <a:gd name="T79" fmla="*/ 2147483647 h 49"/>
              <a:gd name="T80" fmla="*/ 2147483647 w 40"/>
              <a:gd name="T81" fmla="*/ 2147483647 h 49"/>
              <a:gd name="T82" fmla="*/ 2147483647 w 40"/>
              <a:gd name="T83" fmla="*/ 0 h 49"/>
              <a:gd name="T84" fmla="*/ 2147483647 w 40"/>
              <a:gd name="T85" fmla="*/ 2147483647 h 49"/>
              <a:gd name="T86" fmla="*/ 2147483647 w 40"/>
              <a:gd name="T87" fmla="*/ 2147483647 h 49"/>
              <a:gd name="T88" fmla="*/ 2147483647 w 40"/>
              <a:gd name="T89" fmla="*/ 2147483647 h 49"/>
              <a:gd name="T90" fmla="*/ 2147483647 w 40"/>
              <a:gd name="T91" fmla="*/ 2147483647 h 49"/>
              <a:gd name="T92" fmla="*/ 2147483647 w 40"/>
              <a:gd name="T93" fmla="*/ 2147483647 h 49"/>
              <a:gd name="T94" fmla="*/ 2147483647 w 40"/>
              <a:gd name="T95" fmla="*/ 2147483647 h 49"/>
              <a:gd name="T96" fmla="*/ 2147483647 w 40"/>
              <a:gd name="T97" fmla="*/ 2147483647 h 4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0"/>
              <a:gd name="T148" fmla="*/ 0 h 49"/>
              <a:gd name="T149" fmla="*/ 40 w 40"/>
              <a:gd name="T150" fmla="*/ 49 h 49"/>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0" h="49">
                <a:moveTo>
                  <a:pt x="4" y="19"/>
                </a:moveTo>
                <a:lnTo>
                  <a:pt x="3" y="21"/>
                </a:lnTo>
                <a:lnTo>
                  <a:pt x="1" y="22"/>
                </a:lnTo>
                <a:lnTo>
                  <a:pt x="0" y="24"/>
                </a:lnTo>
                <a:lnTo>
                  <a:pt x="0" y="25"/>
                </a:lnTo>
                <a:lnTo>
                  <a:pt x="0" y="27"/>
                </a:lnTo>
                <a:lnTo>
                  <a:pt x="0" y="28"/>
                </a:lnTo>
                <a:lnTo>
                  <a:pt x="0" y="29"/>
                </a:lnTo>
                <a:lnTo>
                  <a:pt x="1" y="31"/>
                </a:lnTo>
                <a:lnTo>
                  <a:pt x="3" y="32"/>
                </a:lnTo>
                <a:lnTo>
                  <a:pt x="4" y="35"/>
                </a:lnTo>
                <a:lnTo>
                  <a:pt x="4" y="37"/>
                </a:lnTo>
                <a:lnTo>
                  <a:pt x="4" y="40"/>
                </a:lnTo>
                <a:lnTo>
                  <a:pt x="6" y="43"/>
                </a:lnTo>
                <a:lnTo>
                  <a:pt x="6" y="44"/>
                </a:lnTo>
                <a:lnTo>
                  <a:pt x="7" y="46"/>
                </a:lnTo>
                <a:lnTo>
                  <a:pt x="9" y="47"/>
                </a:lnTo>
                <a:lnTo>
                  <a:pt x="13" y="49"/>
                </a:lnTo>
                <a:lnTo>
                  <a:pt x="17" y="49"/>
                </a:lnTo>
                <a:lnTo>
                  <a:pt x="22" y="46"/>
                </a:lnTo>
                <a:lnTo>
                  <a:pt x="25" y="43"/>
                </a:lnTo>
                <a:lnTo>
                  <a:pt x="29" y="38"/>
                </a:lnTo>
                <a:lnTo>
                  <a:pt x="32" y="32"/>
                </a:lnTo>
                <a:lnTo>
                  <a:pt x="35" y="28"/>
                </a:lnTo>
                <a:lnTo>
                  <a:pt x="38" y="24"/>
                </a:lnTo>
                <a:lnTo>
                  <a:pt x="40" y="22"/>
                </a:lnTo>
                <a:lnTo>
                  <a:pt x="40" y="19"/>
                </a:lnTo>
                <a:lnTo>
                  <a:pt x="40" y="18"/>
                </a:lnTo>
                <a:lnTo>
                  <a:pt x="38" y="16"/>
                </a:lnTo>
                <a:lnTo>
                  <a:pt x="37" y="15"/>
                </a:lnTo>
                <a:lnTo>
                  <a:pt x="35" y="13"/>
                </a:lnTo>
                <a:lnTo>
                  <a:pt x="35" y="12"/>
                </a:lnTo>
                <a:lnTo>
                  <a:pt x="35" y="9"/>
                </a:lnTo>
                <a:lnTo>
                  <a:pt x="35" y="7"/>
                </a:lnTo>
                <a:lnTo>
                  <a:pt x="37" y="6"/>
                </a:lnTo>
                <a:lnTo>
                  <a:pt x="37" y="4"/>
                </a:lnTo>
                <a:lnTo>
                  <a:pt x="37" y="3"/>
                </a:lnTo>
                <a:lnTo>
                  <a:pt x="37" y="1"/>
                </a:lnTo>
                <a:lnTo>
                  <a:pt x="31" y="0"/>
                </a:lnTo>
                <a:lnTo>
                  <a:pt x="25" y="1"/>
                </a:lnTo>
                <a:lnTo>
                  <a:pt x="22" y="1"/>
                </a:lnTo>
                <a:lnTo>
                  <a:pt x="17" y="4"/>
                </a:lnTo>
                <a:lnTo>
                  <a:pt x="14" y="7"/>
                </a:lnTo>
                <a:lnTo>
                  <a:pt x="10" y="12"/>
                </a:lnTo>
                <a:lnTo>
                  <a:pt x="7" y="16"/>
                </a:lnTo>
                <a:lnTo>
                  <a:pt x="4" y="19"/>
                </a:lnTo>
              </a:path>
            </a:pathLst>
          </a:custGeom>
          <a:solidFill>
            <a:srgbClr val="FFFF00"/>
          </a:solidFill>
          <a:ln w="4763">
            <a:solidFill>
              <a:srgbClr val="990000"/>
            </a:solidFill>
            <a:round/>
            <a:headEnd/>
            <a:tailEnd/>
          </a:ln>
        </p:spPr>
        <p:txBody>
          <a:bodyPr/>
          <a:lstStyle/>
          <a:p>
            <a:endParaRPr lang="en-US"/>
          </a:p>
        </p:txBody>
      </p:sp>
      <p:sp>
        <p:nvSpPr>
          <p:cNvPr id="53437" name="Freeform 188"/>
          <p:cNvSpPr>
            <a:spLocks/>
          </p:cNvSpPr>
          <p:nvPr/>
        </p:nvSpPr>
        <p:spPr bwMode="auto">
          <a:xfrm>
            <a:off x="6310313" y="4198938"/>
            <a:ext cx="57150" cy="77787"/>
          </a:xfrm>
          <a:custGeom>
            <a:avLst/>
            <a:gdLst>
              <a:gd name="T0" fmla="*/ 2147483647 w 40"/>
              <a:gd name="T1" fmla="*/ 2147483647 h 49"/>
              <a:gd name="T2" fmla="*/ 2147483647 w 40"/>
              <a:gd name="T3" fmla="*/ 2147483647 h 49"/>
              <a:gd name="T4" fmla="*/ 2147483647 w 40"/>
              <a:gd name="T5" fmla="*/ 2147483647 h 49"/>
              <a:gd name="T6" fmla="*/ 0 w 40"/>
              <a:gd name="T7" fmla="*/ 2147483647 h 49"/>
              <a:gd name="T8" fmla="*/ 0 w 40"/>
              <a:gd name="T9" fmla="*/ 2147483647 h 49"/>
              <a:gd name="T10" fmla="*/ 0 w 40"/>
              <a:gd name="T11" fmla="*/ 2147483647 h 49"/>
              <a:gd name="T12" fmla="*/ 0 w 40"/>
              <a:gd name="T13" fmla="*/ 2147483647 h 49"/>
              <a:gd name="T14" fmla="*/ 0 w 40"/>
              <a:gd name="T15" fmla="*/ 2147483647 h 49"/>
              <a:gd name="T16" fmla="*/ 2147483647 w 40"/>
              <a:gd name="T17" fmla="*/ 2147483647 h 49"/>
              <a:gd name="T18" fmla="*/ 2147483647 w 40"/>
              <a:gd name="T19" fmla="*/ 2147483647 h 49"/>
              <a:gd name="T20" fmla="*/ 2147483647 w 40"/>
              <a:gd name="T21" fmla="*/ 2147483647 h 49"/>
              <a:gd name="T22" fmla="*/ 2147483647 w 40"/>
              <a:gd name="T23" fmla="*/ 2147483647 h 49"/>
              <a:gd name="T24" fmla="*/ 2147483647 w 40"/>
              <a:gd name="T25" fmla="*/ 2147483647 h 49"/>
              <a:gd name="T26" fmla="*/ 2147483647 w 40"/>
              <a:gd name="T27" fmla="*/ 2147483647 h 49"/>
              <a:gd name="T28" fmla="*/ 2147483647 w 40"/>
              <a:gd name="T29" fmla="*/ 2147483647 h 49"/>
              <a:gd name="T30" fmla="*/ 2147483647 w 40"/>
              <a:gd name="T31" fmla="*/ 2147483647 h 49"/>
              <a:gd name="T32" fmla="*/ 2147483647 w 40"/>
              <a:gd name="T33" fmla="*/ 2147483647 h 49"/>
              <a:gd name="T34" fmla="*/ 2147483647 w 40"/>
              <a:gd name="T35" fmla="*/ 2147483647 h 49"/>
              <a:gd name="T36" fmla="*/ 2147483647 w 40"/>
              <a:gd name="T37" fmla="*/ 2147483647 h 49"/>
              <a:gd name="T38" fmla="*/ 2147483647 w 40"/>
              <a:gd name="T39" fmla="*/ 2147483647 h 49"/>
              <a:gd name="T40" fmla="*/ 2147483647 w 40"/>
              <a:gd name="T41" fmla="*/ 2147483647 h 49"/>
              <a:gd name="T42" fmla="*/ 2147483647 w 40"/>
              <a:gd name="T43" fmla="*/ 2147483647 h 49"/>
              <a:gd name="T44" fmla="*/ 2147483647 w 40"/>
              <a:gd name="T45" fmla="*/ 2147483647 h 49"/>
              <a:gd name="T46" fmla="*/ 2147483647 w 40"/>
              <a:gd name="T47" fmla="*/ 2147483647 h 49"/>
              <a:gd name="T48" fmla="*/ 2147483647 w 40"/>
              <a:gd name="T49" fmla="*/ 2147483647 h 49"/>
              <a:gd name="T50" fmla="*/ 2147483647 w 40"/>
              <a:gd name="T51" fmla="*/ 2147483647 h 49"/>
              <a:gd name="T52" fmla="*/ 2147483647 w 40"/>
              <a:gd name="T53" fmla="*/ 2147483647 h 49"/>
              <a:gd name="T54" fmla="*/ 2147483647 w 40"/>
              <a:gd name="T55" fmla="*/ 2147483647 h 49"/>
              <a:gd name="T56" fmla="*/ 2147483647 w 40"/>
              <a:gd name="T57" fmla="*/ 2147483647 h 49"/>
              <a:gd name="T58" fmla="*/ 2147483647 w 40"/>
              <a:gd name="T59" fmla="*/ 2147483647 h 49"/>
              <a:gd name="T60" fmla="*/ 2147483647 w 40"/>
              <a:gd name="T61" fmla="*/ 2147483647 h 49"/>
              <a:gd name="T62" fmla="*/ 2147483647 w 40"/>
              <a:gd name="T63" fmla="*/ 2147483647 h 49"/>
              <a:gd name="T64" fmla="*/ 2147483647 w 40"/>
              <a:gd name="T65" fmla="*/ 2147483647 h 49"/>
              <a:gd name="T66" fmla="*/ 2147483647 w 40"/>
              <a:gd name="T67" fmla="*/ 2147483647 h 49"/>
              <a:gd name="T68" fmla="*/ 2147483647 w 40"/>
              <a:gd name="T69" fmla="*/ 2147483647 h 49"/>
              <a:gd name="T70" fmla="*/ 2147483647 w 40"/>
              <a:gd name="T71" fmla="*/ 2147483647 h 49"/>
              <a:gd name="T72" fmla="*/ 2147483647 w 40"/>
              <a:gd name="T73" fmla="*/ 2147483647 h 49"/>
              <a:gd name="T74" fmla="*/ 2147483647 w 40"/>
              <a:gd name="T75" fmla="*/ 2147483647 h 49"/>
              <a:gd name="T76" fmla="*/ 2147483647 w 40"/>
              <a:gd name="T77" fmla="*/ 2147483647 h 49"/>
              <a:gd name="T78" fmla="*/ 2147483647 w 40"/>
              <a:gd name="T79" fmla="*/ 2147483647 h 49"/>
              <a:gd name="T80" fmla="*/ 2147483647 w 40"/>
              <a:gd name="T81" fmla="*/ 2147483647 h 49"/>
              <a:gd name="T82" fmla="*/ 2147483647 w 40"/>
              <a:gd name="T83" fmla="*/ 0 h 49"/>
              <a:gd name="T84" fmla="*/ 2147483647 w 40"/>
              <a:gd name="T85" fmla="*/ 2147483647 h 49"/>
              <a:gd name="T86" fmla="*/ 2147483647 w 40"/>
              <a:gd name="T87" fmla="*/ 2147483647 h 49"/>
              <a:gd name="T88" fmla="*/ 2147483647 w 40"/>
              <a:gd name="T89" fmla="*/ 2147483647 h 49"/>
              <a:gd name="T90" fmla="*/ 2147483647 w 40"/>
              <a:gd name="T91" fmla="*/ 2147483647 h 49"/>
              <a:gd name="T92" fmla="*/ 2147483647 w 40"/>
              <a:gd name="T93" fmla="*/ 2147483647 h 49"/>
              <a:gd name="T94" fmla="*/ 2147483647 w 40"/>
              <a:gd name="T95" fmla="*/ 2147483647 h 49"/>
              <a:gd name="T96" fmla="*/ 2147483647 w 40"/>
              <a:gd name="T97" fmla="*/ 2147483647 h 4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0"/>
              <a:gd name="T148" fmla="*/ 0 h 49"/>
              <a:gd name="T149" fmla="*/ 40 w 40"/>
              <a:gd name="T150" fmla="*/ 49 h 49"/>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0" h="49">
                <a:moveTo>
                  <a:pt x="4" y="19"/>
                </a:moveTo>
                <a:lnTo>
                  <a:pt x="3" y="21"/>
                </a:lnTo>
                <a:lnTo>
                  <a:pt x="1" y="22"/>
                </a:lnTo>
                <a:lnTo>
                  <a:pt x="0" y="24"/>
                </a:lnTo>
                <a:lnTo>
                  <a:pt x="0" y="25"/>
                </a:lnTo>
                <a:lnTo>
                  <a:pt x="0" y="27"/>
                </a:lnTo>
                <a:lnTo>
                  <a:pt x="0" y="28"/>
                </a:lnTo>
                <a:lnTo>
                  <a:pt x="0" y="29"/>
                </a:lnTo>
                <a:lnTo>
                  <a:pt x="1" y="31"/>
                </a:lnTo>
                <a:lnTo>
                  <a:pt x="3" y="32"/>
                </a:lnTo>
                <a:lnTo>
                  <a:pt x="4" y="35"/>
                </a:lnTo>
                <a:lnTo>
                  <a:pt x="4" y="37"/>
                </a:lnTo>
                <a:lnTo>
                  <a:pt x="4" y="40"/>
                </a:lnTo>
                <a:lnTo>
                  <a:pt x="6" y="43"/>
                </a:lnTo>
                <a:lnTo>
                  <a:pt x="6" y="44"/>
                </a:lnTo>
                <a:lnTo>
                  <a:pt x="7" y="46"/>
                </a:lnTo>
                <a:lnTo>
                  <a:pt x="9" y="47"/>
                </a:lnTo>
                <a:lnTo>
                  <a:pt x="13" y="49"/>
                </a:lnTo>
                <a:lnTo>
                  <a:pt x="17" y="49"/>
                </a:lnTo>
                <a:lnTo>
                  <a:pt x="22" y="46"/>
                </a:lnTo>
                <a:lnTo>
                  <a:pt x="25" y="43"/>
                </a:lnTo>
                <a:lnTo>
                  <a:pt x="29" y="38"/>
                </a:lnTo>
                <a:lnTo>
                  <a:pt x="32" y="32"/>
                </a:lnTo>
                <a:lnTo>
                  <a:pt x="35" y="28"/>
                </a:lnTo>
                <a:lnTo>
                  <a:pt x="38" y="24"/>
                </a:lnTo>
                <a:lnTo>
                  <a:pt x="40" y="22"/>
                </a:lnTo>
                <a:lnTo>
                  <a:pt x="40" y="19"/>
                </a:lnTo>
                <a:lnTo>
                  <a:pt x="40" y="18"/>
                </a:lnTo>
                <a:lnTo>
                  <a:pt x="38" y="16"/>
                </a:lnTo>
                <a:lnTo>
                  <a:pt x="37" y="15"/>
                </a:lnTo>
                <a:lnTo>
                  <a:pt x="35" y="13"/>
                </a:lnTo>
                <a:lnTo>
                  <a:pt x="35" y="12"/>
                </a:lnTo>
                <a:lnTo>
                  <a:pt x="35" y="9"/>
                </a:lnTo>
                <a:lnTo>
                  <a:pt x="35" y="7"/>
                </a:lnTo>
                <a:lnTo>
                  <a:pt x="37" y="6"/>
                </a:lnTo>
                <a:lnTo>
                  <a:pt x="37" y="4"/>
                </a:lnTo>
                <a:lnTo>
                  <a:pt x="37" y="3"/>
                </a:lnTo>
                <a:lnTo>
                  <a:pt x="37" y="1"/>
                </a:lnTo>
                <a:lnTo>
                  <a:pt x="31" y="0"/>
                </a:lnTo>
                <a:lnTo>
                  <a:pt x="25" y="1"/>
                </a:lnTo>
                <a:lnTo>
                  <a:pt x="22" y="1"/>
                </a:lnTo>
                <a:lnTo>
                  <a:pt x="17" y="4"/>
                </a:lnTo>
                <a:lnTo>
                  <a:pt x="14" y="7"/>
                </a:lnTo>
                <a:lnTo>
                  <a:pt x="10" y="12"/>
                </a:lnTo>
                <a:lnTo>
                  <a:pt x="7" y="16"/>
                </a:lnTo>
                <a:lnTo>
                  <a:pt x="4" y="19"/>
                </a:lnTo>
              </a:path>
            </a:pathLst>
          </a:custGeom>
          <a:solidFill>
            <a:srgbClr val="FFFF00"/>
          </a:solidFill>
          <a:ln w="4763">
            <a:solidFill>
              <a:srgbClr val="990000"/>
            </a:solidFill>
            <a:round/>
            <a:headEnd/>
            <a:tailEnd/>
          </a:ln>
        </p:spPr>
        <p:txBody>
          <a:bodyPr/>
          <a:lstStyle/>
          <a:p>
            <a:endParaRPr lang="en-US"/>
          </a:p>
        </p:txBody>
      </p:sp>
      <p:sp>
        <p:nvSpPr>
          <p:cNvPr id="53438" name="Freeform 189"/>
          <p:cNvSpPr>
            <a:spLocks/>
          </p:cNvSpPr>
          <p:nvPr/>
        </p:nvSpPr>
        <p:spPr bwMode="auto">
          <a:xfrm>
            <a:off x="6249988" y="4287838"/>
            <a:ext cx="114300" cy="88900"/>
          </a:xfrm>
          <a:custGeom>
            <a:avLst/>
            <a:gdLst>
              <a:gd name="T0" fmla="*/ 2147483647 w 81"/>
              <a:gd name="T1" fmla="*/ 2147483647 h 56"/>
              <a:gd name="T2" fmla="*/ 2147483647 w 81"/>
              <a:gd name="T3" fmla="*/ 2147483647 h 56"/>
              <a:gd name="T4" fmla="*/ 2147483647 w 81"/>
              <a:gd name="T5" fmla="*/ 2147483647 h 56"/>
              <a:gd name="T6" fmla="*/ 2147483647 w 81"/>
              <a:gd name="T7" fmla="*/ 2147483647 h 56"/>
              <a:gd name="T8" fmla="*/ 2147483647 w 81"/>
              <a:gd name="T9" fmla="*/ 2147483647 h 56"/>
              <a:gd name="T10" fmla="*/ 2147483647 w 81"/>
              <a:gd name="T11" fmla="*/ 2147483647 h 56"/>
              <a:gd name="T12" fmla="*/ 2147483647 w 81"/>
              <a:gd name="T13" fmla="*/ 2147483647 h 56"/>
              <a:gd name="T14" fmla="*/ 2147483647 w 81"/>
              <a:gd name="T15" fmla="*/ 2147483647 h 56"/>
              <a:gd name="T16" fmla="*/ 2147483647 w 81"/>
              <a:gd name="T17" fmla="*/ 2147483647 h 56"/>
              <a:gd name="T18" fmla="*/ 2147483647 w 81"/>
              <a:gd name="T19" fmla="*/ 2147483647 h 56"/>
              <a:gd name="T20" fmla="*/ 2147483647 w 81"/>
              <a:gd name="T21" fmla="*/ 2147483647 h 56"/>
              <a:gd name="T22" fmla="*/ 2147483647 w 81"/>
              <a:gd name="T23" fmla="*/ 2147483647 h 56"/>
              <a:gd name="T24" fmla="*/ 2147483647 w 81"/>
              <a:gd name="T25" fmla="*/ 2147483647 h 56"/>
              <a:gd name="T26" fmla="*/ 2147483647 w 81"/>
              <a:gd name="T27" fmla="*/ 2147483647 h 56"/>
              <a:gd name="T28" fmla="*/ 2147483647 w 81"/>
              <a:gd name="T29" fmla="*/ 2147483647 h 56"/>
              <a:gd name="T30" fmla="*/ 2147483647 w 81"/>
              <a:gd name="T31" fmla="*/ 2147483647 h 56"/>
              <a:gd name="T32" fmla="*/ 2147483647 w 81"/>
              <a:gd name="T33" fmla="*/ 2147483647 h 56"/>
              <a:gd name="T34" fmla="*/ 2147483647 w 81"/>
              <a:gd name="T35" fmla="*/ 2147483647 h 56"/>
              <a:gd name="T36" fmla="*/ 2147483647 w 81"/>
              <a:gd name="T37" fmla="*/ 2147483647 h 56"/>
              <a:gd name="T38" fmla="*/ 2147483647 w 81"/>
              <a:gd name="T39" fmla="*/ 2147483647 h 56"/>
              <a:gd name="T40" fmla="*/ 2147483647 w 81"/>
              <a:gd name="T41" fmla="*/ 2147483647 h 56"/>
              <a:gd name="T42" fmla="*/ 2147483647 w 81"/>
              <a:gd name="T43" fmla="*/ 2147483647 h 56"/>
              <a:gd name="T44" fmla="*/ 2147483647 w 81"/>
              <a:gd name="T45" fmla="*/ 2147483647 h 56"/>
              <a:gd name="T46" fmla="*/ 2147483647 w 81"/>
              <a:gd name="T47" fmla="*/ 2147483647 h 56"/>
              <a:gd name="T48" fmla="*/ 2147483647 w 81"/>
              <a:gd name="T49" fmla="*/ 2147483647 h 56"/>
              <a:gd name="T50" fmla="*/ 2147483647 w 81"/>
              <a:gd name="T51" fmla="*/ 2147483647 h 56"/>
              <a:gd name="T52" fmla="*/ 2147483647 w 81"/>
              <a:gd name="T53" fmla="*/ 2147483647 h 56"/>
              <a:gd name="T54" fmla="*/ 2147483647 w 81"/>
              <a:gd name="T55" fmla="*/ 2147483647 h 56"/>
              <a:gd name="T56" fmla="*/ 2147483647 w 81"/>
              <a:gd name="T57" fmla="*/ 2147483647 h 56"/>
              <a:gd name="T58" fmla="*/ 2147483647 w 81"/>
              <a:gd name="T59" fmla="*/ 2147483647 h 56"/>
              <a:gd name="T60" fmla="*/ 2147483647 w 81"/>
              <a:gd name="T61" fmla="*/ 2147483647 h 56"/>
              <a:gd name="T62" fmla="*/ 2147483647 w 81"/>
              <a:gd name="T63" fmla="*/ 2147483647 h 56"/>
              <a:gd name="T64" fmla="*/ 2147483647 w 81"/>
              <a:gd name="T65" fmla="*/ 2147483647 h 56"/>
              <a:gd name="T66" fmla="*/ 2147483647 w 81"/>
              <a:gd name="T67" fmla="*/ 2147483647 h 56"/>
              <a:gd name="T68" fmla="*/ 2147483647 w 81"/>
              <a:gd name="T69" fmla="*/ 2147483647 h 56"/>
              <a:gd name="T70" fmla="*/ 2147483647 w 81"/>
              <a:gd name="T71" fmla="*/ 2147483647 h 56"/>
              <a:gd name="T72" fmla="*/ 2147483647 w 81"/>
              <a:gd name="T73" fmla="*/ 2147483647 h 56"/>
              <a:gd name="T74" fmla="*/ 2147483647 w 81"/>
              <a:gd name="T75" fmla="*/ 2147483647 h 56"/>
              <a:gd name="T76" fmla="*/ 2147483647 w 81"/>
              <a:gd name="T77" fmla="*/ 2147483647 h 56"/>
              <a:gd name="T78" fmla="*/ 2147483647 w 81"/>
              <a:gd name="T79" fmla="*/ 2147483647 h 56"/>
              <a:gd name="T80" fmla="*/ 2147483647 w 81"/>
              <a:gd name="T81" fmla="*/ 2147483647 h 56"/>
              <a:gd name="T82" fmla="*/ 2147483647 w 81"/>
              <a:gd name="T83" fmla="*/ 2147483647 h 56"/>
              <a:gd name="T84" fmla="*/ 2147483647 w 81"/>
              <a:gd name="T85" fmla="*/ 2147483647 h 56"/>
              <a:gd name="T86" fmla="*/ 2147483647 w 81"/>
              <a:gd name="T87" fmla="*/ 2147483647 h 56"/>
              <a:gd name="T88" fmla="*/ 2147483647 w 81"/>
              <a:gd name="T89" fmla="*/ 0 h 56"/>
              <a:gd name="T90" fmla="*/ 2147483647 w 81"/>
              <a:gd name="T91" fmla="*/ 0 h 56"/>
              <a:gd name="T92" fmla="*/ 2147483647 w 81"/>
              <a:gd name="T93" fmla="*/ 2147483647 h 56"/>
              <a:gd name="T94" fmla="*/ 2147483647 w 81"/>
              <a:gd name="T95" fmla="*/ 2147483647 h 56"/>
              <a:gd name="T96" fmla="*/ 0 w 81"/>
              <a:gd name="T97" fmla="*/ 2147483647 h 56"/>
              <a:gd name="T98" fmla="*/ 0 w 81"/>
              <a:gd name="T99" fmla="*/ 2147483647 h 56"/>
              <a:gd name="T100" fmla="*/ 2147483647 w 81"/>
              <a:gd name="T101" fmla="*/ 2147483647 h 56"/>
              <a:gd name="T102" fmla="*/ 2147483647 w 81"/>
              <a:gd name="T103" fmla="*/ 2147483647 h 56"/>
              <a:gd name="T104" fmla="*/ 2147483647 w 81"/>
              <a:gd name="T105" fmla="*/ 2147483647 h 56"/>
              <a:gd name="T106" fmla="*/ 2147483647 w 81"/>
              <a:gd name="T107" fmla="*/ 2147483647 h 56"/>
              <a:gd name="T108" fmla="*/ 2147483647 w 81"/>
              <a:gd name="T109" fmla="*/ 2147483647 h 56"/>
              <a:gd name="T110" fmla="*/ 2147483647 w 81"/>
              <a:gd name="T111" fmla="*/ 2147483647 h 56"/>
              <a:gd name="T112" fmla="*/ 2147483647 w 81"/>
              <a:gd name="T113" fmla="*/ 2147483647 h 5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81"/>
              <a:gd name="T172" fmla="*/ 0 h 56"/>
              <a:gd name="T173" fmla="*/ 81 w 81"/>
              <a:gd name="T174" fmla="*/ 56 h 5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81" h="56">
                <a:moveTo>
                  <a:pt x="22" y="24"/>
                </a:moveTo>
                <a:lnTo>
                  <a:pt x="23" y="25"/>
                </a:lnTo>
                <a:lnTo>
                  <a:pt x="25" y="27"/>
                </a:lnTo>
                <a:lnTo>
                  <a:pt x="26" y="28"/>
                </a:lnTo>
                <a:lnTo>
                  <a:pt x="29" y="30"/>
                </a:lnTo>
                <a:lnTo>
                  <a:pt x="31" y="30"/>
                </a:lnTo>
                <a:lnTo>
                  <a:pt x="32" y="31"/>
                </a:lnTo>
                <a:lnTo>
                  <a:pt x="32" y="33"/>
                </a:lnTo>
                <a:lnTo>
                  <a:pt x="34" y="34"/>
                </a:lnTo>
                <a:lnTo>
                  <a:pt x="35" y="40"/>
                </a:lnTo>
                <a:lnTo>
                  <a:pt x="40" y="45"/>
                </a:lnTo>
                <a:lnTo>
                  <a:pt x="44" y="48"/>
                </a:lnTo>
                <a:lnTo>
                  <a:pt x="50" y="49"/>
                </a:lnTo>
                <a:lnTo>
                  <a:pt x="56" y="50"/>
                </a:lnTo>
                <a:lnTo>
                  <a:pt x="62" y="52"/>
                </a:lnTo>
                <a:lnTo>
                  <a:pt x="68" y="53"/>
                </a:lnTo>
                <a:lnTo>
                  <a:pt x="72" y="56"/>
                </a:lnTo>
                <a:lnTo>
                  <a:pt x="75" y="53"/>
                </a:lnTo>
                <a:lnTo>
                  <a:pt x="78" y="49"/>
                </a:lnTo>
                <a:lnTo>
                  <a:pt x="80" y="46"/>
                </a:lnTo>
                <a:lnTo>
                  <a:pt x="80" y="43"/>
                </a:lnTo>
                <a:lnTo>
                  <a:pt x="81" y="40"/>
                </a:lnTo>
                <a:lnTo>
                  <a:pt x="81" y="37"/>
                </a:lnTo>
                <a:lnTo>
                  <a:pt x="81" y="33"/>
                </a:lnTo>
                <a:lnTo>
                  <a:pt x="81" y="28"/>
                </a:lnTo>
                <a:lnTo>
                  <a:pt x="81" y="27"/>
                </a:lnTo>
                <a:lnTo>
                  <a:pt x="81" y="25"/>
                </a:lnTo>
                <a:lnTo>
                  <a:pt x="80" y="24"/>
                </a:lnTo>
                <a:lnTo>
                  <a:pt x="80" y="22"/>
                </a:lnTo>
                <a:lnTo>
                  <a:pt x="78" y="22"/>
                </a:lnTo>
                <a:lnTo>
                  <a:pt x="77" y="21"/>
                </a:lnTo>
                <a:lnTo>
                  <a:pt x="75" y="19"/>
                </a:lnTo>
                <a:lnTo>
                  <a:pt x="74" y="19"/>
                </a:lnTo>
                <a:lnTo>
                  <a:pt x="71" y="18"/>
                </a:lnTo>
                <a:lnTo>
                  <a:pt x="66" y="16"/>
                </a:lnTo>
                <a:lnTo>
                  <a:pt x="63" y="15"/>
                </a:lnTo>
                <a:lnTo>
                  <a:pt x="60" y="12"/>
                </a:lnTo>
                <a:lnTo>
                  <a:pt x="59" y="9"/>
                </a:lnTo>
                <a:lnTo>
                  <a:pt x="56" y="8"/>
                </a:lnTo>
                <a:lnTo>
                  <a:pt x="53" y="6"/>
                </a:lnTo>
                <a:lnTo>
                  <a:pt x="50" y="5"/>
                </a:lnTo>
                <a:lnTo>
                  <a:pt x="44" y="3"/>
                </a:lnTo>
                <a:lnTo>
                  <a:pt x="38" y="3"/>
                </a:lnTo>
                <a:lnTo>
                  <a:pt x="31" y="2"/>
                </a:lnTo>
                <a:lnTo>
                  <a:pt x="23" y="0"/>
                </a:lnTo>
                <a:lnTo>
                  <a:pt x="16" y="0"/>
                </a:lnTo>
                <a:lnTo>
                  <a:pt x="9" y="2"/>
                </a:lnTo>
                <a:lnTo>
                  <a:pt x="3" y="2"/>
                </a:lnTo>
                <a:lnTo>
                  <a:pt x="0" y="5"/>
                </a:lnTo>
                <a:lnTo>
                  <a:pt x="0" y="6"/>
                </a:lnTo>
                <a:lnTo>
                  <a:pt x="1" y="8"/>
                </a:lnTo>
                <a:lnTo>
                  <a:pt x="4" y="10"/>
                </a:lnTo>
                <a:lnTo>
                  <a:pt x="9" y="15"/>
                </a:lnTo>
                <a:lnTo>
                  <a:pt x="13" y="18"/>
                </a:lnTo>
                <a:lnTo>
                  <a:pt x="18" y="21"/>
                </a:lnTo>
                <a:lnTo>
                  <a:pt x="20" y="22"/>
                </a:lnTo>
                <a:lnTo>
                  <a:pt x="22" y="24"/>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39" name="Freeform 190"/>
          <p:cNvSpPr>
            <a:spLocks/>
          </p:cNvSpPr>
          <p:nvPr/>
        </p:nvSpPr>
        <p:spPr bwMode="auto">
          <a:xfrm>
            <a:off x="6249988" y="4287838"/>
            <a:ext cx="114300" cy="88900"/>
          </a:xfrm>
          <a:custGeom>
            <a:avLst/>
            <a:gdLst>
              <a:gd name="T0" fmla="*/ 2147483647 w 81"/>
              <a:gd name="T1" fmla="*/ 2147483647 h 56"/>
              <a:gd name="T2" fmla="*/ 2147483647 w 81"/>
              <a:gd name="T3" fmla="*/ 2147483647 h 56"/>
              <a:gd name="T4" fmla="*/ 2147483647 w 81"/>
              <a:gd name="T5" fmla="*/ 2147483647 h 56"/>
              <a:gd name="T6" fmla="*/ 2147483647 w 81"/>
              <a:gd name="T7" fmla="*/ 2147483647 h 56"/>
              <a:gd name="T8" fmla="*/ 2147483647 w 81"/>
              <a:gd name="T9" fmla="*/ 2147483647 h 56"/>
              <a:gd name="T10" fmla="*/ 2147483647 w 81"/>
              <a:gd name="T11" fmla="*/ 2147483647 h 56"/>
              <a:gd name="T12" fmla="*/ 2147483647 w 81"/>
              <a:gd name="T13" fmla="*/ 2147483647 h 56"/>
              <a:gd name="T14" fmla="*/ 2147483647 w 81"/>
              <a:gd name="T15" fmla="*/ 2147483647 h 56"/>
              <a:gd name="T16" fmla="*/ 2147483647 w 81"/>
              <a:gd name="T17" fmla="*/ 2147483647 h 56"/>
              <a:gd name="T18" fmla="*/ 2147483647 w 81"/>
              <a:gd name="T19" fmla="*/ 2147483647 h 56"/>
              <a:gd name="T20" fmla="*/ 2147483647 w 81"/>
              <a:gd name="T21" fmla="*/ 2147483647 h 56"/>
              <a:gd name="T22" fmla="*/ 2147483647 w 81"/>
              <a:gd name="T23" fmla="*/ 2147483647 h 56"/>
              <a:gd name="T24" fmla="*/ 2147483647 w 81"/>
              <a:gd name="T25" fmla="*/ 2147483647 h 56"/>
              <a:gd name="T26" fmla="*/ 2147483647 w 81"/>
              <a:gd name="T27" fmla="*/ 2147483647 h 56"/>
              <a:gd name="T28" fmla="*/ 2147483647 w 81"/>
              <a:gd name="T29" fmla="*/ 2147483647 h 56"/>
              <a:gd name="T30" fmla="*/ 2147483647 w 81"/>
              <a:gd name="T31" fmla="*/ 2147483647 h 56"/>
              <a:gd name="T32" fmla="*/ 2147483647 w 81"/>
              <a:gd name="T33" fmla="*/ 2147483647 h 56"/>
              <a:gd name="T34" fmla="*/ 2147483647 w 81"/>
              <a:gd name="T35" fmla="*/ 2147483647 h 56"/>
              <a:gd name="T36" fmla="*/ 2147483647 w 81"/>
              <a:gd name="T37" fmla="*/ 2147483647 h 56"/>
              <a:gd name="T38" fmla="*/ 2147483647 w 81"/>
              <a:gd name="T39" fmla="*/ 2147483647 h 56"/>
              <a:gd name="T40" fmla="*/ 2147483647 w 81"/>
              <a:gd name="T41" fmla="*/ 2147483647 h 56"/>
              <a:gd name="T42" fmla="*/ 2147483647 w 81"/>
              <a:gd name="T43" fmla="*/ 2147483647 h 56"/>
              <a:gd name="T44" fmla="*/ 2147483647 w 81"/>
              <a:gd name="T45" fmla="*/ 2147483647 h 56"/>
              <a:gd name="T46" fmla="*/ 2147483647 w 81"/>
              <a:gd name="T47" fmla="*/ 2147483647 h 56"/>
              <a:gd name="T48" fmla="*/ 2147483647 w 81"/>
              <a:gd name="T49" fmla="*/ 2147483647 h 56"/>
              <a:gd name="T50" fmla="*/ 2147483647 w 81"/>
              <a:gd name="T51" fmla="*/ 2147483647 h 56"/>
              <a:gd name="T52" fmla="*/ 2147483647 w 81"/>
              <a:gd name="T53" fmla="*/ 2147483647 h 56"/>
              <a:gd name="T54" fmla="*/ 2147483647 w 81"/>
              <a:gd name="T55" fmla="*/ 2147483647 h 56"/>
              <a:gd name="T56" fmla="*/ 2147483647 w 81"/>
              <a:gd name="T57" fmla="*/ 2147483647 h 56"/>
              <a:gd name="T58" fmla="*/ 2147483647 w 81"/>
              <a:gd name="T59" fmla="*/ 2147483647 h 56"/>
              <a:gd name="T60" fmla="*/ 2147483647 w 81"/>
              <a:gd name="T61" fmla="*/ 2147483647 h 56"/>
              <a:gd name="T62" fmla="*/ 2147483647 w 81"/>
              <a:gd name="T63" fmla="*/ 2147483647 h 56"/>
              <a:gd name="T64" fmla="*/ 2147483647 w 81"/>
              <a:gd name="T65" fmla="*/ 2147483647 h 56"/>
              <a:gd name="T66" fmla="*/ 2147483647 w 81"/>
              <a:gd name="T67" fmla="*/ 2147483647 h 56"/>
              <a:gd name="T68" fmla="*/ 2147483647 w 81"/>
              <a:gd name="T69" fmla="*/ 2147483647 h 56"/>
              <a:gd name="T70" fmla="*/ 2147483647 w 81"/>
              <a:gd name="T71" fmla="*/ 2147483647 h 56"/>
              <a:gd name="T72" fmla="*/ 2147483647 w 81"/>
              <a:gd name="T73" fmla="*/ 2147483647 h 56"/>
              <a:gd name="T74" fmla="*/ 2147483647 w 81"/>
              <a:gd name="T75" fmla="*/ 2147483647 h 56"/>
              <a:gd name="T76" fmla="*/ 2147483647 w 81"/>
              <a:gd name="T77" fmla="*/ 2147483647 h 56"/>
              <a:gd name="T78" fmla="*/ 2147483647 w 81"/>
              <a:gd name="T79" fmla="*/ 2147483647 h 56"/>
              <a:gd name="T80" fmla="*/ 2147483647 w 81"/>
              <a:gd name="T81" fmla="*/ 2147483647 h 56"/>
              <a:gd name="T82" fmla="*/ 2147483647 w 81"/>
              <a:gd name="T83" fmla="*/ 2147483647 h 56"/>
              <a:gd name="T84" fmla="*/ 2147483647 w 81"/>
              <a:gd name="T85" fmla="*/ 2147483647 h 56"/>
              <a:gd name="T86" fmla="*/ 2147483647 w 81"/>
              <a:gd name="T87" fmla="*/ 2147483647 h 56"/>
              <a:gd name="T88" fmla="*/ 2147483647 w 81"/>
              <a:gd name="T89" fmla="*/ 0 h 56"/>
              <a:gd name="T90" fmla="*/ 2147483647 w 81"/>
              <a:gd name="T91" fmla="*/ 0 h 56"/>
              <a:gd name="T92" fmla="*/ 2147483647 w 81"/>
              <a:gd name="T93" fmla="*/ 2147483647 h 56"/>
              <a:gd name="T94" fmla="*/ 2147483647 w 81"/>
              <a:gd name="T95" fmla="*/ 2147483647 h 56"/>
              <a:gd name="T96" fmla="*/ 0 w 81"/>
              <a:gd name="T97" fmla="*/ 2147483647 h 56"/>
              <a:gd name="T98" fmla="*/ 0 w 81"/>
              <a:gd name="T99" fmla="*/ 2147483647 h 56"/>
              <a:gd name="T100" fmla="*/ 2147483647 w 81"/>
              <a:gd name="T101" fmla="*/ 2147483647 h 56"/>
              <a:gd name="T102" fmla="*/ 2147483647 w 81"/>
              <a:gd name="T103" fmla="*/ 2147483647 h 56"/>
              <a:gd name="T104" fmla="*/ 2147483647 w 81"/>
              <a:gd name="T105" fmla="*/ 2147483647 h 56"/>
              <a:gd name="T106" fmla="*/ 2147483647 w 81"/>
              <a:gd name="T107" fmla="*/ 2147483647 h 56"/>
              <a:gd name="T108" fmla="*/ 2147483647 w 81"/>
              <a:gd name="T109" fmla="*/ 2147483647 h 56"/>
              <a:gd name="T110" fmla="*/ 2147483647 w 81"/>
              <a:gd name="T111" fmla="*/ 2147483647 h 56"/>
              <a:gd name="T112" fmla="*/ 2147483647 w 81"/>
              <a:gd name="T113" fmla="*/ 2147483647 h 5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81"/>
              <a:gd name="T172" fmla="*/ 0 h 56"/>
              <a:gd name="T173" fmla="*/ 81 w 81"/>
              <a:gd name="T174" fmla="*/ 56 h 5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81" h="56">
                <a:moveTo>
                  <a:pt x="22" y="24"/>
                </a:moveTo>
                <a:lnTo>
                  <a:pt x="23" y="25"/>
                </a:lnTo>
                <a:lnTo>
                  <a:pt x="25" y="27"/>
                </a:lnTo>
                <a:lnTo>
                  <a:pt x="26" y="28"/>
                </a:lnTo>
                <a:lnTo>
                  <a:pt x="29" y="30"/>
                </a:lnTo>
                <a:lnTo>
                  <a:pt x="31" y="30"/>
                </a:lnTo>
                <a:lnTo>
                  <a:pt x="32" y="31"/>
                </a:lnTo>
                <a:lnTo>
                  <a:pt x="32" y="33"/>
                </a:lnTo>
                <a:lnTo>
                  <a:pt x="34" y="34"/>
                </a:lnTo>
                <a:lnTo>
                  <a:pt x="35" y="40"/>
                </a:lnTo>
                <a:lnTo>
                  <a:pt x="40" y="45"/>
                </a:lnTo>
                <a:lnTo>
                  <a:pt x="44" y="48"/>
                </a:lnTo>
                <a:lnTo>
                  <a:pt x="50" y="49"/>
                </a:lnTo>
                <a:lnTo>
                  <a:pt x="56" y="50"/>
                </a:lnTo>
                <a:lnTo>
                  <a:pt x="62" y="52"/>
                </a:lnTo>
                <a:lnTo>
                  <a:pt x="68" y="53"/>
                </a:lnTo>
                <a:lnTo>
                  <a:pt x="72" y="56"/>
                </a:lnTo>
                <a:lnTo>
                  <a:pt x="75" y="53"/>
                </a:lnTo>
                <a:lnTo>
                  <a:pt x="78" y="49"/>
                </a:lnTo>
                <a:lnTo>
                  <a:pt x="80" y="46"/>
                </a:lnTo>
                <a:lnTo>
                  <a:pt x="80" y="43"/>
                </a:lnTo>
                <a:lnTo>
                  <a:pt x="81" y="40"/>
                </a:lnTo>
                <a:lnTo>
                  <a:pt x="81" y="37"/>
                </a:lnTo>
                <a:lnTo>
                  <a:pt x="81" y="33"/>
                </a:lnTo>
                <a:lnTo>
                  <a:pt x="81" y="28"/>
                </a:lnTo>
                <a:lnTo>
                  <a:pt x="81" y="27"/>
                </a:lnTo>
                <a:lnTo>
                  <a:pt x="81" y="25"/>
                </a:lnTo>
                <a:lnTo>
                  <a:pt x="80" y="24"/>
                </a:lnTo>
                <a:lnTo>
                  <a:pt x="80" y="22"/>
                </a:lnTo>
                <a:lnTo>
                  <a:pt x="78" y="22"/>
                </a:lnTo>
                <a:lnTo>
                  <a:pt x="77" y="21"/>
                </a:lnTo>
                <a:lnTo>
                  <a:pt x="75" y="19"/>
                </a:lnTo>
                <a:lnTo>
                  <a:pt x="74" y="19"/>
                </a:lnTo>
                <a:lnTo>
                  <a:pt x="71" y="18"/>
                </a:lnTo>
                <a:lnTo>
                  <a:pt x="66" y="16"/>
                </a:lnTo>
                <a:lnTo>
                  <a:pt x="63" y="15"/>
                </a:lnTo>
                <a:lnTo>
                  <a:pt x="60" y="12"/>
                </a:lnTo>
                <a:lnTo>
                  <a:pt x="59" y="9"/>
                </a:lnTo>
                <a:lnTo>
                  <a:pt x="56" y="8"/>
                </a:lnTo>
                <a:lnTo>
                  <a:pt x="53" y="6"/>
                </a:lnTo>
                <a:lnTo>
                  <a:pt x="50" y="5"/>
                </a:lnTo>
                <a:lnTo>
                  <a:pt x="44" y="3"/>
                </a:lnTo>
                <a:lnTo>
                  <a:pt x="38" y="3"/>
                </a:lnTo>
                <a:lnTo>
                  <a:pt x="31" y="2"/>
                </a:lnTo>
                <a:lnTo>
                  <a:pt x="23" y="0"/>
                </a:lnTo>
                <a:lnTo>
                  <a:pt x="16" y="0"/>
                </a:lnTo>
                <a:lnTo>
                  <a:pt x="9" y="2"/>
                </a:lnTo>
                <a:lnTo>
                  <a:pt x="3" y="2"/>
                </a:lnTo>
                <a:lnTo>
                  <a:pt x="0" y="5"/>
                </a:lnTo>
                <a:lnTo>
                  <a:pt x="0" y="6"/>
                </a:lnTo>
                <a:lnTo>
                  <a:pt x="1" y="8"/>
                </a:lnTo>
                <a:lnTo>
                  <a:pt x="4" y="10"/>
                </a:lnTo>
                <a:lnTo>
                  <a:pt x="9" y="15"/>
                </a:lnTo>
                <a:lnTo>
                  <a:pt x="13" y="18"/>
                </a:lnTo>
                <a:lnTo>
                  <a:pt x="18" y="21"/>
                </a:lnTo>
                <a:lnTo>
                  <a:pt x="20" y="22"/>
                </a:lnTo>
                <a:lnTo>
                  <a:pt x="22" y="24"/>
                </a:lnTo>
              </a:path>
            </a:pathLst>
          </a:custGeom>
          <a:solidFill>
            <a:srgbClr val="FFFF00"/>
          </a:solidFill>
          <a:ln w="4763">
            <a:solidFill>
              <a:srgbClr val="990000"/>
            </a:solidFill>
            <a:round/>
            <a:headEnd/>
            <a:tailEnd/>
          </a:ln>
        </p:spPr>
        <p:txBody>
          <a:bodyPr/>
          <a:lstStyle/>
          <a:p>
            <a:endParaRPr lang="en-US"/>
          </a:p>
        </p:txBody>
      </p:sp>
      <p:sp>
        <p:nvSpPr>
          <p:cNvPr id="53440" name="Freeform 191"/>
          <p:cNvSpPr>
            <a:spLocks/>
          </p:cNvSpPr>
          <p:nvPr/>
        </p:nvSpPr>
        <p:spPr bwMode="auto">
          <a:xfrm>
            <a:off x="6302375" y="4379913"/>
            <a:ext cx="74613" cy="55562"/>
          </a:xfrm>
          <a:custGeom>
            <a:avLst/>
            <a:gdLst>
              <a:gd name="T0" fmla="*/ 2147483647 w 53"/>
              <a:gd name="T1" fmla="*/ 2147483647 h 35"/>
              <a:gd name="T2" fmla="*/ 2147483647 w 53"/>
              <a:gd name="T3" fmla="*/ 2147483647 h 35"/>
              <a:gd name="T4" fmla="*/ 2147483647 w 53"/>
              <a:gd name="T5" fmla="*/ 2147483647 h 35"/>
              <a:gd name="T6" fmla="*/ 2147483647 w 53"/>
              <a:gd name="T7" fmla="*/ 2147483647 h 35"/>
              <a:gd name="T8" fmla="*/ 2147483647 w 53"/>
              <a:gd name="T9" fmla="*/ 2147483647 h 35"/>
              <a:gd name="T10" fmla="*/ 2147483647 w 53"/>
              <a:gd name="T11" fmla="*/ 2147483647 h 35"/>
              <a:gd name="T12" fmla="*/ 2147483647 w 53"/>
              <a:gd name="T13" fmla="*/ 2147483647 h 35"/>
              <a:gd name="T14" fmla="*/ 2147483647 w 53"/>
              <a:gd name="T15" fmla="*/ 2147483647 h 35"/>
              <a:gd name="T16" fmla="*/ 2147483647 w 53"/>
              <a:gd name="T17" fmla="*/ 2147483647 h 35"/>
              <a:gd name="T18" fmla="*/ 2147483647 w 53"/>
              <a:gd name="T19" fmla="*/ 2147483647 h 35"/>
              <a:gd name="T20" fmla="*/ 2147483647 w 53"/>
              <a:gd name="T21" fmla="*/ 2147483647 h 35"/>
              <a:gd name="T22" fmla="*/ 2147483647 w 53"/>
              <a:gd name="T23" fmla="*/ 2147483647 h 35"/>
              <a:gd name="T24" fmla="*/ 2147483647 w 53"/>
              <a:gd name="T25" fmla="*/ 2147483647 h 35"/>
              <a:gd name="T26" fmla="*/ 2147483647 w 53"/>
              <a:gd name="T27" fmla="*/ 2147483647 h 35"/>
              <a:gd name="T28" fmla="*/ 2147483647 w 53"/>
              <a:gd name="T29" fmla="*/ 2147483647 h 35"/>
              <a:gd name="T30" fmla="*/ 2147483647 w 53"/>
              <a:gd name="T31" fmla="*/ 2147483647 h 35"/>
              <a:gd name="T32" fmla="*/ 2147483647 w 53"/>
              <a:gd name="T33" fmla="*/ 2147483647 h 35"/>
              <a:gd name="T34" fmla="*/ 2147483647 w 53"/>
              <a:gd name="T35" fmla="*/ 2147483647 h 35"/>
              <a:gd name="T36" fmla="*/ 2147483647 w 53"/>
              <a:gd name="T37" fmla="*/ 2147483647 h 35"/>
              <a:gd name="T38" fmla="*/ 2147483647 w 53"/>
              <a:gd name="T39" fmla="*/ 2147483647 h 35"/>
              <a:gd name="T40" fmla="*/ 2147483647 w 53"/>
              <a:gd name="T41" fmla="*/ 2147483647 h 35"/>
              <a:gd name="T42" fmla="*/ 2147483647 w 53"/>
              <a:gd name="T43" fmla="*/ 2147483647 h 35"/>
              <a:gd name="T44" fmla="*/ 2147483647 w 53"/>
              <a:gd name="T45" fmla="*/ 2147483647 h 35"/>
              <a:gd name="T46" fmla="*/ 2147483647 w 53"/>
              <a:gd name="T47" fmla="*/ 2147483647 h 35"/>
              <a:gd name="T48" fmla="*/ 2147483647 w 53"/>
              <a:gd name="T49" fmla="*/ 2147483647 h 35"/>
              <a:gd name="T50" fmla="*/ 2147483647 w 53"/>
              <a:gd name="T51" fmla="*/ 2147483647 h 35"/>
              <a:gd name="T52" fmla="*/ 2147483647 w 53"/>
              <a:gd name="T53" fmla="*/ 2147483647 h 35"/>
              <a:gd name="T54" fmla="*/ 2147483647 w 53"/>
              <a:gd name="T55" fmla="*/ 2147483647 h 35"/>
              <a:gd name="T56" fmla="*/ 2147483647 w 53"/>
              <a:gd name="T57" fmla="*/ 2147483647 h 35"/>
              <a:gd name="T58" fmla="*/ 2147483647 w 53"/>
              <a:gd name="T59" fmla="*/ 2147483647 h 35"/>
              <a:gd name="T60" fmla="*/ 2147483647 w 53"/>
              <a:gd name="T61" fmla="*/ 2147483647 h 35"/>
              <a:gd name="T62" fmla="*/ 2147483647 w 53"/>
              <a:gd name="T63" fmla="*/ 2147483647 h 35"/>
              <a:gd name="T64" fmla="*/ 2147483647 w 53"/>
              <a:gd name="T65" fmla="*/ 2147483647 h 35"/>
              <a:gd name="T66" fmla="*/ 2147483647 w 53"/>
              <a:gd name="T67" fmla="*/ 2147483647 h 35"/>
              <a:gd name="T68" fmla="*/ 2147483647 w 53"/>
              <a:gd name="T69" fmla="*/ 2147483647 h 35"/>
              <a:gd name="T70" fmla="*/ 2147483647 w 53"/>
              <a:gd name="T71" fmla="*/ 2147483647 h 35"/>
              <a:gd name="T72" fmla="*/ 2147483647 w 53"/>
              <a:gd name="T73" fmla="*/ 2147483647 h 35"/>
              <a:gd name="T74" fmla="*/ 2147483647 w 53"/>
              <a:gd name="T75" fmla="*/ 2147483647 h 35"/>
              <a:gd name="T76" fmla="*/ 2147483647 w 53"/>
              <a:gd name="T77" fmla="*/ 2147483647 h 35"/>
              <a:gd name="T78" fmla="*/ 2147483647 w 53"/>
              <a:gd name="T79" fmla="*/ 2147483647 h 35"/>
              <a:gd name="T80" fmla="*/ 2147483647 w 53"/>
              <a:gd name="T81" fmla="*/ 2147483647 h 35"/>
              <a:gd name="T82" fmla="*/ 2147483647 w 53"/>
              <a:gd name="T83" fmla="*/ 2147483647 h 35"/>
              <a:gd name="T84" fmla="*/ 2147483647 w 53"/>
              <a:gd name="T85" fmla="*/ 2147483647 h 35"/>
              <a:gd name="T86" fmla="*/ 2147483647 w 53"/>
              <a:gd name="T87" fmla="*/ 2147483647 h 35"/>
              <a:gd name="T88" fmla="*/ 2147483647 w 53"/>
              <a:gd name="T89" fmla="*/ 2147483647 h 35"/>
              <a:gd name="T90" fmla="*/ 2147483647 w 53"/>
              <a:gd name="T91" fmla="*/ 2147483647 h 35"/>
              <a:gd name="T92" fmla="*/ 2147483647 w 53"/>
              <a:gd name="T93" fmla="*/ 0 h 35"/>
              <a:gd name="T94" fmla="*/ 2147483647 w 53"/>
              <a:gd name="T95" fmla="*/ 0 h 35"/>
              <a:gd name="T96" fmla="*/ 2147483647 w 53"/>
              <a:gd name="T97" fmla="*/ 0 h 35"/>
              <a:gd name="T98" fmla="*/ 0 w 53"/>
              <a:gd name="T99" fmla="*/ 0 h 35"/>
              <a:gd name="T100" fmla="*/ 0 w 53"/>
              <a:gd name="T101" fmla="*/ 2147483647 h 35"/>
              <a:gd name="T102" fmla="*/ 0 w 53"/>
              <a:gd name="T103" fmla="*/ 2147483647 h 35"/>
              <a:gd name="T104" fmla="*/ 0 w 53"/>
              <a:gd name="T105" fmla="*/ 2147483647 h 35"/>
              <a:gd name="T106" fmla="*/ 0 w 53"/>
              <a:gd name="T107" fmla="*/ 2147483647 h 35"/>
              <a:gd name="T108" fmla="*/ 0 w 53"/>
              <a:gd name="T109" fmla="*/ 2147483647 h 35"/>
              <a:gd name="T110" fmla="*/ 0 w 53"/>
              <a:gd name="T111" fmla="*/ 2147483647 h 35"/>
              <a:gd name="T112" fmla="*/ 2147483647 w 53"/>
              <a:gd name="T113" fmla="*/ 2147483647 h 3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3"/>
              <a:gd name="T172" fmla="*/ 0 h 35"/>
              <a:gd name="T173" fmla="*/ 53 w 53"/>
              <a:gd name="T174" fmla="*/ 35 h 35"/>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3" h="35">
                <a:moveTo>
                  <a:pt x="1" y="4"/>
                </a:moveTo>
                <a:lnTo>
                  <a:pt x="1" y="9"/>
                </a:lnTo>
                <a:lnTo>
                  <a:pt x="3" y="13"/>
                </a:lnTo>
                <a:lnTo>
                  <a:pt x="6" y="16"/>
                </a:lnTo>
                <a:lnTo>
                  <a:pt x="10" y="18"/>
                </a:lnTo>
                <a:lnTo>
                  <a:pt x="15" y="21"/>
                </a:lnTo>
                <a:lnTo>
                  <a:pt x="19" y="22"/>
                </a:lnTo>
                <a:lnTo>
                  <a:pt x="23" y="24"/>
                </a:lnTo>
                <a:lnTo>
                  <a:pt x="26" y="25"/>
                </a:lnTo>
                <a:lnTo>
                  <a:pt x="29" y="27"/>
                </a:lnTo>
                <a:lnTo>
                  <a:pt x="31" y="27"/>
                </a:lnTo>
                <a:lnTo>
                  <a:pt x="31" y="28"/>
                </a:lnTo>
                <a:lnTo>
                  <a:pt x="32" y="30"/>
                </a:lnTo>
                <a:lnTo>
                  <a:pt x="34" y="31"/>
                </a:lnTo>
                <a:lnTo>
                  <a:pt x="35" y="32"/>
                </a:lnTo>
                <a:lnTo>
                  <a:pt x="37" y="34"/>
                </a:lnTo>
                <a:lnTo>
                  <a:pt x="38" y="34"/>
                </a:lnTo>
                <a:lnTo>
                  <a:pt x="40" y="34"/>
                </a:lnTo>
                <a:lnTo>
                  <a:pt x="41" y="35"/>
                </a:lnTo>
                <a:lnTo>
                  <a:pt x="43" y="35"/>
                </a:lnTo>
                <a:lnTo>
                  <a:pt x="44" y="35"/>
                </a:lnTo>
                <a:lnTo>
                  <a:pt x="46" y="35"/>
                </a:lnTo>
                <a:lnTo>
                  <a:pt x="47" y="34"/>
                </a:lnTo>
                <a:lnTo>
                  <a:pt x="49" y="32"/>
                </a:lnTo>
                <a:lnTo>
                  <a:pt x="50" y="31"/>
                </a:lnTo>
                <a:lnTo>
                  <a:pt x="52" y="30"/>
                </a:lnTo>
                <a:lnTo>
                  <a:pt x="52" y="28"/>
                </a:lnTo>
                <a:lnTo>
                  <a:pt x="53" y="27"/>
                </a:lnTo>
                <a:lnTo>
                  <a:pt x="53" y="25"/>
                </a:lnTo>
                <a:lnTo>
                  <a:pt x="53" y="24"/>
                </a:lnTo>
                <a:lnTo>
                  <a:pt x="52" y="22"/>
                </a:lnTo>
                <a:lnTo>
                  <a:pt x="50" y="19"/>
                </a:lnTo>
                <a:lnTo>
                  <a:pt x="49" y="16"/>
                </a:lnTo>
                <a:lnTo>
                  <a:pt x="47" y="15"/>
                </a:lnTo>
                <a:lnTo>
                  <a:pt x="46" y="13"/>
                </a:lnTo>
                <a:lnTo>
                  <a:pt x="44" y="12"/>
                </a:lnTo>
                <a:lnTo>
                  <a:pt x="43" y="10"/>
                </a:lnTo>
                <a:lnTo>
                  <a:pt x="40" y="10"/>
                </a:lnTo>
                <a:lnTo>
                  <a:pt x="37" y="10"/>
                </a:lnTo>
                <a:lnTo>
                  <a:pt x="34" y="10"/>
                </a:lnTo>
                <a:lnTo>
                  <a:pt x="29" y="9"/>
                </a:lnTo>
                <a:lnTo>
                  <a:pt x="25" y="7"/>
                </a:lnTo>
                <a:lnTo>
                  <a:pt x="20" y="6"/>
                </a:lnTo>
                <a:lnTo>
                  <a:pt x="18" y="4"/>
                </a:lnTo>
                <a:lnTo>
                  <a:pt x="13" y="1"/>
                </a:lnTo>
                <a:lnTo>
                  <a:pt x="9" y="0"/>
                </a:lnTo>
                <a:lnTo>
                  <a:pt x="4" y="0"/>
                </a:lnTo>
                <a:lnTo>
                  <a:pt x="1" y="0"/>
                </a:lnTo>
                <a:lnTo>
                  <a:pt x="0" y="0"/>
                </a:lnTo>
                <a:lnTo>
                  <a:pt x="0" y="1"/>
                </a:lnTo>
                <a:lnTo>
                  <a:pt x="0" y="3"/>
                </a:lnTo>
                <a:lnTo>
                  <a:pt x="0" y="4"/>
                </a:lnTo>
                <a:lnTo>
                  <a:pt x="1" y="4"/>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41" name="Freeform 192"/>
          <p:cNvSpPr>
            <a:spLocks/>
          </p:cNvSpPr>
          <p:nvPr/>
        </p:nvSpPr>
        <p:spPr bwMode="auto">
          <a:xfrm>
            <a:off x="6302375" y="4379913"/>
            <a:ext cx="74613" cy="55562"/>
          </a:xfrm>
          <a:custGeom>
            <a:avLst/>
            <a:gdLst>
              <a:gd name="T0" fmla="*/ 2147483647 w 53"/>
              <a:gd name="T1" fmla="*/ 2147483647 h 35"/>
              <a:gd name="T2" fmla="*/ 2147483647 w 53"/>
              <a:gd name="T3" fmla="*/ 2147483647 h 35"/>
              <a:gd name="T4" fmla="*/ 2147483647 w 53"/>
              <a:gd name="T5" fmla="*/ 2147483647 h 35"/>
              <a:gd name="T6" fmla="*/ 2147483647 w 53"/>
              <a:gd name="T7" fmla="*/ 2147483647 h 35"/>
              <a:gd name="T8" fmla="*/ 2147483647 w 53"/>
              <a:gd name="T9" fmla="*/ 2147483647 h 35"/>
              <a:gd name="T10" fmla="*/ 2147483647 w 53"/>
              <a:gd name="T11" fmla="*/ 2147483647 h 35"/>
              <a:gd name="T12" fmla="*/ 2147483647 w 53"/>
              <a:gd name="T13" fmla="*/ 2147483647 h 35"/>
              <a:gd name="T14" fmla="*/ 2147483647 w 53"/>
              <a:gd name="T15" fmla="*/ 2147483647 h 35"/>
              <a:gd name="T16" fmla="*/ 2147483647 w 53"/>
              <a:gd name="T17" fmla="*/ 2147483647 h 35"/>
              <a:gd name="T18" fmla="*/ 2147483647 w 53"/>
              <a:gd name="T19" fmla="*/ 2147483647 h 35"/>
              <a:gd name="T20" fmla="*/ 2147483647 w 53"/>
              <a:gd name="T21" fmla="*/ 2147483647 h 35"/>
              <a:gd name="T22" fmla="*/ 2147483647 w 53"/>
              <a:gd name="T23" fmla="*/ 2147483647 h 35"/>
              <a:gd name="T24" fmla="*/ 2147483647 w 53"/>
              <a:gd name="T25" fmla="*/ 2147483647 h 35"/>
              <a:gd name="T26" fmla="*/ 2147483647 w 53"/>
              <a:gd name="T27" fmla="*/ 2147483647 h 35"/>
              <a:gd name="T28" fmla="*/ 2147483647 w 53"/>
              <a:gd name="T29" fmla="*/ 2147483647 h 35"/>
              <a:gd name="T30" fmla="*/ 2147483647 w 53"/>
              <a:gd name="T31" fmla="*/ 2147483647 h 35"/>
              <a:gd name="T32" fmla="*/ 2147483647 w 53"/>
              <a:gd name="T33" fmla="*/ 2147483647 h 35"/>
              <a:gd name="T34" fmla="*/ 2147483647 w 53"/>
              <a:gd name="T35" fmla="*/ 2147483647 h 35"/>
              <a:gd name="T36" fmla="*/ 2147483647 w 53"/>
              <a:gd name="T37" fmla="*/ 2147483647 h 35"/>
              <a:gd name="T38" fmla="*/ 2147483647 w 53"/>
              <a:gd name="T39" fmla="*/ 2147483647 h 35"/>
              <a:gd name="T40" fmla="*/ 2147483647 w 53"/>
              <a:gd name="T41" fmla="*/ 2147483647 h 35"/>
              <a:gd name="T42" fmla="*/ 2147483647 w 53"/>
              <a:gd name="T43" fmla="*/ 2147483647 h 35"/>
              <a:gd name="T44" fmla="*/ 2147483647 w 53"/>
              <a:gd name="T45" fmla="*/ 2147483647 h 35"/>
              <a:gd name="T46" fmla="*/ 2147483647 w 53"/>
              <a:gd name="T47" fmla="*/ 2147483647 h 35"/>
              <a:gd name="T48" fmla="*/ 2147483647 w 53"/>
              <a:gd name="T49" fmla="*/ 2147483647 h 35"/>
              <a:gd name="T50" fmla="*/ 2147483647 w 53"/>
              <a:gd name="T51" fmla="*/ 2147483647 h 35"/>
              <a:gd name="T52" fmla="*/ 2147483647 w 53"/>
              <a:gd name="T53" fmla="*/ 2147483647 h 35"/>
              <a:gd name="T54" fmla="*/ 2147483647 w 53"/>
              <a:gd name="T55" fmla="*/ 2147483647 h 35"/>
              <a:gd name="T56" fmla="*/ 2147483647 w 53"/>
              <a:gd name="T57" fmla="*/ 2147483647 h 35"/>
              <a:gd name="T58" fmla="*/ 2147483647 w 53"/>
              <a:gd name="T59" fmla="*/ 2147483647 h 35"/>
              <a:gd name="T60" fmla="*/ 2147483647 w 53"/>
              <a:gd name="T61" fmla="*/ 2147483647 h 35"/>
              <a:gd name="T62" fmla="*/ 2147483647 w 53"/>
              <a:gd name="T63" fmla="*/ 2147483647 h 35"/>
              <a:gd name="T64" fmla="*/ 2147483647 w 53"/>
              <a:gd name="T65" fmla="*/ 2147483647 h 35"/>
              <a:gd name="T66" fmla="*/ 2147483647 w 53"/>
              <a:gd name="T67" fmla="*/ 2147483647 h 35"/>
              <a:gd name="T68" fmla="*/ 2147483647 w 53"/>
              <a:gd name="T69" fmla="*/ 2147483647 h 35"/>
              <a:gd name="T70" fmla="*/ 2147483647 w 53"/>
              <a:gd name="T71" fmla="*/ 2147483647 h 35"/>
              <a:gd name="T72" fmla="*/ 2147483647 w 53"/>
              <a:gd name="T73" fmla="*/ 2147483647 h 35"/>
              <a:gd name="T74" fmla="*/ 2147483647 w 53"/>
              <a:gd name="T75" fmla="*/ 2147483647 h 35"/>
              <a:gd name="T76" fmla="*/ 2147483647 w 53"/>
              <a:gd name="T77" fmla="*/ 2147483647 h 35"/>
              <a:gd name="T78" fmla="*/ 2147483647 w 53"/>
              <a:gd name="T79" fmla="*/ 2147483647 h 35"/>
              <a:gd name="T80" fmla="*/ 2147483647 w 53"/>
              <a:gd name="T81" fmla="*/ 2147483647 h 35"/>
              <a:gd name="T82" fmla="*/ 2147483647 w 53"/>
              <a:gd name="T83" fmla="*/ 2147483647 h 35"/>
              <a:gd name="T84" fmla="*/ 2147483647 w 53"/>
              <a:gd name="T85" fmla="*/ 2147483647 h 35"/>
              <a:gd name="T86" fmla="*/ 2147483647 w 53"/>
              <a:gd name="T87" fmla="*/ 2147483647 h 35"/>
              <a:gd name="T88" fmla="*/ 2147483647 w 53"/>
              <a:gd name="T89" fmla="*/ 2147483647 h 35"/>
              <a:gd name="T90" fmla="*/ 2147483647 w 53"/>
              <a:gd name="T91" fmla="*/ 2147483647 h 35"/>
              <a:gd name="T92" fmla="*/ 2147483647 w 53"/>
              <a:gd name="T93" fmla="*/ 0 h 35"/>
              <a:gd name="T94" fmla="*/ 2147483647 w 53"/>
              <a:gd name="T95" fmla="*/ 0 h 35"/>
              <a:gd name="T96" fmla="*/ 2147483647 w 53"/>
              <a:gd name="T97" fmla="*/ 0 h 35"/>
              <a:gd name="T98" fmla="*/ 0 w 53"/>
              <a:gd name="T99" fmla="*/ 0 h 35"/>
              <a:gd name="T100" fmla="*/ 0 w 53"/>
              <a:gd name="T101" fmla="*/ 2147483647 h 35"/>
              <a:gd name="T102" fmla="*/ 0 w 53"/>
              <a:gd name="T103" fmla="*/ 2147483647 h 35"/>
              <a:gd name="T104" fmla="*/ 0 w 53"/>
              <a:gd name="T105" fmla="*/ 2147483647 h 35"/>
              <a:gd name="T106" fmla="*/ 0 w 53"/>
              <a:gd name="T107" fmla="*/ 2147483647 h 35"/>
              <a:gd name="T108" fmla="*/ 0 w 53"/>
              <a:gd name="T109" fmla="*/ 2147483647 h 35"/>
              <a:gd name="T110" fmla="*/ 0 w 53"/>
              <a:gd name="T111" fmla="*/ 2147483647 h 35"/>
              <a:gd name="T112" fmla="*/ 2147483647 w 53"/>
              <a:gd name="T113" fmla="*/ 2147483647 h 3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3"/>
              <a:gd name="T172" fmla="*/ 0 h 35"/>
              <a:gd name="T173" fmla="*/ 53 w 53"/>
              <a:gd name="T174" fmla="*/ 35 h 35"/>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3" h="35">
                <a:moveTo>
                  <a:pt x="1" y="4"/>
                </a:moveTo>
                <a:lnTo>
                  <a:pt x="1" y="9"/>
                </a:lnTo>
                <a:lnTo>
                  <a:pt x="3" y="13"/>
                </a:lnTo>
                <a:lnTo>
                  <a:pt x="6" y="16"/>
                </a:lnTo>
                <a:lnTo>
                  <a:pt x="10" y="18"/>
                </a:lnTo>
                <a:lnTo>
                  <a:pt x="15" y="21"/>
                </a:lnTo>
                <a:lnTo>
                  <a:pt x="19" y="22"/>
                </a:lnTo>
                <a:lnTo>
                  <a:pt x="23" y="24"/>
                </a:lnTo>
                <a:lnTo>
                  <a:pt x="26" y="25"/>
                </a:lnTo>
                <a:lnTo>
                  <a:pt x="29" y="27"/>
                </a:lnTo>
                <a:lnTo>
                  <a:pt x="31" y="27"/>
                </a:lnTo>
                <a:lnTo>
                  <a:pt x="31" y="28"/>
                </a:lnTo>
                <a:lnTo>
                  <a:pt x="32" y="30"/>
                </a:lnTo>
                <a:lnTo>
                  <a:pt x="34" y="31"/>
                </a:lnTo>
                <a:lnTo>
                  <a:pt x="35" y="32"/>
                </a:lnTo>
                <a:lnTo>
                  <a:pt x="37" y="34"/>
                </a:lnTo>
                <a:lnTo>
                  <a:pt x="38" y="34"/>
                </a:lnTo>
                <a:lnTo>
                  <a:pt x="40" y="34"/>
                </a:lnTo>
                <a:lnTo>
                  <a:pt x="41" y="35"/>
                </a:lnTo>
                <a:lnTo>
                  <a:pt x="43" y="35"/>
                </a:lnTo>
                <a:lnTo>
                  <a:pt x="44" y="35"/>
                </a:lnTo>
                <a:lnTo>
                  <a:pt x="46" y="35"/>
                </a:lnTo>
                <a:lnTo>
                  <a:pt x="47" y="34"/>
                </a:lnTo>
                <a:lnTo>
                  <a:pt x="49" y="32"/>
                </a:lnTo>
                <a:lnTo>
                  <a:pt x="50" y="31"/>
                </a:lnTo>
                <a:lnTo>
                  <a:pt x="52" y="30"/>
                </a:lnTo>
                <a:lnTo>
                  <a:pt x="52" y="28"/>
                </a:lnTo>
                <a:lnTo>
                  <a:pt x="53" y="27"/>
                </a:lnTo>
                <a:lnTo>
                  <a:pt x="53" y="25"/>
                </a:lnTo>
                <a:lnTo>
                  <a:pt x="53" y="24"/>
                </a:lnTo>
                <a:lnTo>
                  <a:pt x="52" y="22"/>
                </a:lnTo>
                <a:lnTo>
                  <a:pt x="50" y="19"/>
                </a:lnTo>
                <a:lnTo>
                  <a:pt x="49" y="16"/>
                </a:lnTo>
                <a:lnTo>
                  <a:pt x="47" y="15"/>
                </a:lnTo>
                <a:lnTo>
                  <a:pt x="46" y="13"/>
                </a:lnTo>
                <a:lnTo>
                  <a:pt x="44" y="12"/>
                </a:lnTo>
                <a:lnTo>
                  <a:pt x="43" y="10"/>
                </a:lnTo>
                <a:lnTo>
                  <a:pt x="40" y="10"/>
                </a:lnTo>
                <a:lnTo>
                  <a:pt x="37" y="10"/>
                </a:lnTo>
                <a:lnTo>
                  <a:pt x="34" y="10"/>
                </a:lnTo>
                <a:lnTo>
                  <a:pt x="29" y="9"/>
                </a:lnTo>
                <a:lnTo>
                  <a:pt x="25" y="7"/>
                </a:lnTo>
                <a:lnTo>
                  <a:pt x="20" y="6"/>
                </a:lnTo>
                <a:lnTo>
                  <a:pt x="18" y="4"/>
                </a:lnTo>
                <a:lnTo>
                  <a:pt x="13" y="1"/>
                </a:lnTo>
                <a:lnTo>
                  <a:pt x="9" y="0"/>
                </a:lnTo>
                <a:lnTo>
                  <a:pt x="4" y="0"/>
                </a:lnTo>
                <a:lnTo>
                  <a:pt x="1" y="0"/>
                </a:lnTo>
                <a:lnTo>
                  <a:pt x="0" y="0"/>
                </a:lnTo>
                <a:lnTo>
                  <a:pt x="0" y="1"/>
                </a:lnTo>
                <a:lnTo>
                  <a:pt x="0" y="3"/>
                </a:lnTo>
                <a:lnTo>
                  <a:pt x="0" y="4"/>
                </a:lnTo>
                <a:lnTo>
                  <a:pt x="1" y="4"/>
                </a:lnTo>
              </a:path>
            </a:pathLst>
          </a:custGeom>
          <a:solidFill>
            <a:srgbClr val="FFFF00"/>
          </a:solidFill>
          <a:ln w="4763">
            <a:solidFill>
              <a:srgbClr val="990000"/>
            </a:solidFill>
            <a:round/>
            <a:headEnd/>
            <a:tailEnd/>
          </a:ln>
        </p:spPr>
        <p:txBody>
          <a:bodyPr/>
          <a:lstStyle/>
          <a:p>
            <a:endParaRPr lang="en-US"/>
          </a:p>
        </p:txBody>
      </p:sp>
      <p:sp>
        <p:nvSpPr>
          <p:cNvPr id="53442" name="Freeform 193"/>
          <p:cNvSpPr>
            <a:spLocks/>
          </p:cNvSpPr>
          <p:nvPr/>
        </p:nvSpPr>
        <p:spPr bwMode="auto">
          <a:xfrm>
            <a:off x="6378575" y="4433888"/>
            <a:ext cx="65088" cy="73025"/>
          </a:xfrm>
          <a:custGeom>
            <a:avLst/>
            <a:gdLst>
              <a:gd name="T0" fmla="*/ 2147483647 w 46"/>
              <a:gd name="T1" fmla="*/ 2147483647 h 46"/>
              <a:gd name="T2" fmla="*/ 2147483647 w 46"/>
              <a:gd name="T3" fmla="*/ 2147483647 h 46"/>
              <a:gd name="T4" fmla="*/ 2147483647 w 46"/>
              <a:gd name="T5" fmla="*/ 2147483647 h 46"/>
              <a:gd name="T6" fmla="*/ 2147483647 w 46"/>
              <a:gd name="T7" fmla="*/ 2147483647 h 46"/>
              <a:gd name="T8" fmla="*/ 2147483647 w 46"/>
              <a:gd name="T9" fmla="*/ 2147483647 h 46"/>
              <a:gd name="T10" fmla="*/ 2147483647 w 46"/>
              <a:gd name="T11" fmla="*/ 2147483647 h 46"/>
              <a:gd name="T12" fmla="*/ 2147483647 w 46"/>
              <a:gd name="T13" fmla="*/ 2147483647 h 46"/>
              <a:gd name="T14" fmla="*/ 2147483647 w 46"/>
              <a:gd name="T15" fmla="*/ 2147483647 h 46"/>
              <a:gd name="T16" fmla="*/ 2147483647 w 46"/>
              <a:gd name="T17" fmla="*/ 2147483647 h 46"/>
              <a:gd name="T18" fmla="*/ 2147483647 w 46"/>
              <a:gd name="T19" fmla="*/ 2147483647 h 46"/>
              <a:gd name="T20" fmla="*/ 2147483647 w 46"/>
              <a:gd name="T21" fmla="*/ 2147483647 h 46"/>
              <a:gd name="T22" fmla="*/ 2147483647 w 46"/>
              <a:gd name="T23" fmla="*/ 2147483647 h 46"/>
              <a:gd name="T24" fmla="*/ 2147483647 w 46"/>
              <a:gd name="T25" fmla="*/ 2147483647 h 46"/>
              <a:gd name="T26" fmla="*/ 2147483647 w 46"/>
              <a:gd name="T27" fmla="*/ 2147483647 h 46"/>
              <a:gd name="T28" fmla="*/ 2147483647 w 46"/>
              <a:gd name="T29" fmla="*/ 2147483647 h 46"/>
              <a:gd name="T30" fmla="*/ 2147483647 w 46"/>
              <a:gd name="T31" fmla="*/ 2147483647 h 46"/>
              <a:gd name="T32" fmla="*/ 2147483647 w 46"/>
              <a:gd name="T33" fmla="*/ 2147483647 h 46"/>
              <a:gd name="T34" fmla="*/ 2147483647 w 46"/>
              <a:gd name="T35" fmla="*/ 2147483647 h 46"/>
              <a:gd name="T36" fmla="*/ 2147483647 w 46"/>
              <a:gd name="T37" fmla="*/ 2147483647 h 46"/>
              <a:gd name="T38" fmla="*/ 2147483647 w 46"/>
              <a:gd name="T39" fmla="*/ 2147483647 h 46"/>
              <a:gd name="T40" fmla="*/ 2147483647 w 46"/>
              <a:gd name="T41" fmla="*/ 2147483647 h 46"/>
              <a:gd name="T42" fmla="*/ 2147483647 w 46"/>
              <a:gd name="T43" fmla="*/ 2147483647 h 46"/>
              <a:gd name="T44" fmla="*/ 2147483647 w 46"/>
              <a:gd name="T45" fmla="*/ 2147483647 h 46"/>
              <a:gd name="T46" fmla="*/ 2147483647 w 46"/>
              <a:gd name="T47" fmla="*/ 2147483647 h 46"/>
              <a:gd name="T48" fmla="*/ 2147483647 w 46"/>
              <a:gd name="T49" fmla="*/ 2147483647 h 46"/>
              <a:gd name="T50" fmla="*/ 2147483647 w 46"/>
              <a:gd name="T51" fmla="*/ 2147483647 h 46"/>
              <a:gd name="T52" fmla="*/ 2147483647 w 46"/>
              <a:gd name="T53" fmla="*/ 2147483647 h 46"/>
              <a:gd name="T54" fmla="*/ 2147483647 w 46"/>
              <a:gd name="T55" fmla="*/ 2147483647 h 46"/>
              <a:gd name="T56" fmla="*/ 2147483647 w 46"/>
              <a:gd name="T57" fmla="*/ 2147483647 h 46"/>
              <a:gd name="T58" fmla="*/ 2147483647 w 46"/>
              <a:gd name="T59" fmla="*/ 2147483647 h 46"/>
              <a:gd name="T60" fmla="*/ 2147483647 w 46"/>
              <a:gd name="T61" fmla="*/ 2147483647 h 46"/>
              <a:gd name="T62" fmla="*/ 2147483647 w 46"/>
              <a:gd name="T63" fmla="*/ 2147483647 h 46"/>
              <a:gd name="T64" fmla="*/ 2147483647 w 46"/>
              <a:gd name="T65" fmla="*/ 2147483647 h 46"/>
              <a:gd name="T66" fmla="*/ 2147483647 w 46"/>
              <a:gd name="T67" fmla="*/ 2147483647 h 46"/>
              <a:gd name="T68" fmla="*/ 2147483647 w 46"/>
              <a:gd name="T69" fmla="*/ 2147483647 h 46"/>
              <a:gd name="T70" fmla="*/ 2147483647 w 46"/>
              <a:gd name="T71" fmla="*/ 0 h 46"/>
              <a:gd name="T72" fmla="*/ 2147483647 w 46"/>
              <a:gd name="T73" fmla="*/ 0 h 46"/>
              <a:gd name="T74" fmla="*/ 2147483647 w 46"/>
              <a:gd name="T75" fmla="*/ 0 h 46"/>
              <a:gd name="T76" fmla="*/ 2147483647 w 46"/>
              <a:gd name="T77" fmla="*/ 0 h 46"/>
              <a:gd name="T78" fmla="*/ 2147483647 w 46"/>
              <a:gd name="T79" fmla="*/ 0 h 46"/>
              <a:gd name="T80" fmla="*/ 2147483647 w 46"/>
              <a:gd name="T81" fmla="*/ 2147483647 h 46"/>
              <a:gd name="T82" fmla="*/ 2147483647 w 46"/>
              <a:gd name="T83" fmla="*/ 2147483647 h 46"/>
              <a:gd name="T84" fmla="*/ 2147483647 w 46"/>
              <a:gd name="T85" fmla="*/ 2147483647 h 46"/>
              <a:gd name="T86" fmla="*/ 2147483647 w 46"/>
              <a:gd name="T87" fmla="*/ 2147483647 h 46"/>
              <a:gd name="T88" fmla="*/ 0 w 46"/>
              <a:gd name="T89" fmla="*/ 2147483647 h 46"/>
              <a:gd name="T90" fmla="*/ 0 w 46"/>
              <a:gd name="T91" fmla="*/ 2147483647 h 46"/>
              <a:gd name="T92" fmla="*/ 0 w 46"/>
              <a:gd name="T93" fmla="*/ 2147483647 h 46"/>
              <a:gd name="T94" fmla="*/ 0 w 46"/>
              <a:gd name="T95" fmla="*/ 2147483647 h 46"/>
              <a:gd name="T96" fmla="*/ 2147483647 w 46"/>
              <a:gd name="T97" fmla="*/ 2147483647 h 4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6"/>
              <a:gd name="T148" fmla="*/ 0 h 46"/>
              <a:gd name="T149" fmla="*/ 46 w 46"/>
              <a:gd name="T150" fmla="*/ 46 h 4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6" h="46">
                <a:moveTo>
                  <a:pt x="2" y="15"/>
                </a:moveTo>
                <a:lnTo>
                  <a:pt x="5" y="18"/>
                </a:lnTo>
                <a:lnTo>
                  <a:pt x="8" y="19"/>
                </a:lnTo>
                <a:lnTo>
                  <a:pt x="9" y="22"/>
                </a:lnTo>
                <a:lnTo>
                  <a:pt x="11" y="25"/>
                </a:lnTo>
                <a:lnTo>
                  <a:pt x="12" y="28"/>
                </a:lnTo>
                <a:lnTo>
                  <a:pt x="14" y="31"/>
                </a:lnTo>
                <a:lnTo>
                  <a:pt x="15" y="34"/>
                </a:lnTo>
                <a:lnTo>
                  <a:pt x="17" y="37"/>
                </a:lnTo>
                <a:lnTo>
                  <a:pt x="20" y="38"/>
                </a:lnTo>
                <a:lnTo>
                  <a:pt x="21" y="40"/>
                </a:lnTo>
                <a:lnTo>
                  <a:pt x="24" y="43"/>
                </a:lnTo>
                <a:lnTo>
                  <a:pt x="26" y="44"/>
                </a:lnTo>
                <a:lnTo>
                  <a:pt x="29" y="46"/>
                </a:lnTo>
                <a:lnTo>
                  <a:pt x="32" y="46"/>
                </a:lnTo>
                <a:lnTo>
                  <a:pt x="35" y="46"/>
                </a:lnTo>
                <a:lnTo>
                  <a:pt x="37" y="46"/>
                </a:lnTo>
                <a:lnTo>
                  <a:pt x="39" y="44"/>
                </a:lnTo>
                <a:lnTo>
                  <a:pt x="42" y="43"/>
                </a:lnTo>
                <a:lnTo>
                  <a:pt x="43" y="41"/>
                </a:lnTo>
                <a:lnTo>
                  <a:pt x="45" y="38"/>
                </a:lnTo>
                <a:lnTo>
                  <a:pt x="45" y="37"/>
                </a:lnTo>
                <a:lnTo>
                  <a:pt x="46" y="34"/>
                </a:lnTo>
                <a:lnTo>
                  <a:pt x="46" y="31"/>
                </a:lnTo>
                <a:lnTo>
                  <a:pt x="46" y="30"/>
                </a:lnTo>
                <a:lnTo>
                  <a:pt x="45" y="27"/>
                </a:lnTo>
                <a:lnTo>
                  <a:pt x="43" y="24"/>
                </a:lnTo>
                <a:lnTo>
                  <a:pt x="42" y="21"/>
                </a:lnTo>
                <a:lnTo>
                  <a:pt x="40" y="18"/>
                </a:lnTo>
                <a:lnTo>
                  <a:pt x="37" y="15"/>
                </a:lnTo>
                <a:lnTo>
                  <a:pt x="36" y="13"/>
                </a:lnTo>
                <a:lnTo>
                  <a:pt x="35" y="10"/>
                </a:lnTo>
                <a:lnTo>
                  <a:pt x="33" y="7"/>
                </a:lnTo>
                <a:lnTo>
                  <a:pt x="32" y="4"/>
                </a:lnTo>
                <a:lnTo>
                  <a:pt x="29" y="1"/>
                </a:lnTo>
                <a:lnTo>
                  <a:pt x="26" y="0"/>
                </a:lnTo>
                <a:lnTo>
                  <a:pt x="23" y="0"/>
                </a:lnTo>
                <a:lnTo>
                  <a:pt x="18" y="0"/>
                </a:lnTo>
                <a:lnTo>
                  <a:pt x="15" y="0"/>
                </a:lnTo>
                <a:lnTo>
                  <a:pt x="11" y="0"/>
                </a:lnTo>
                <a:lnTo>
                  <a:pt x="6" y="1"/>
                </a:lnTo>
                <a:lnTo>
                  <a:pt x="5" y="1"/>
                </a:lnTo>
                <a:lnTo>
                  <a:pt x="3" y="3"/>
                </a:lnTo>
                <a:lnTo>
                  <a:pt x="2" y="4"/>
                </a:lnTo>
                <a:lnTo>
                  <a:pt x="0" y="6"/>
                </a:lnTo>
                <a:lnTo>
                  <a:pt x="0" y="9"/>
                </a:lnTo>
                <a:lnTo>
                  <a:pt x="0" y="10"/>
                </a:lnTo>
                <a:lnTo>
                  <a:pt x="0" y="13"/>
                </a:lnTo>
                <a:lnTo>
                  <a:pt x="2" y="1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43" name="Freeform 194"/>
          <p:cNvSpPr>
            <a:spLocks/>
          </p:cNvSpPr>
          <p:nvPr/>
        </p:nvSpPr>
        <p:spPr bwMode="auto">
          <a:xfrm>
            <a:off x="6378575" y="4433888"/>
            <a:ext cx="65088" cy="73025"/>
          </a:xfrm>
          <a:custGeom>
            <a:avLst/>
            <a:gdLst>
              <a:gd name="T0" fmla="*/ 2147483647 w 46"/>
              <a:gd name="T1" fmla="*/ 2147483647 h 46"/>
              <a:gd name="T2" fmla="*/ 2147483647 w 46"/>
              <a:gd name="T3" fmla="*/ 2147483647 h 46"/>
              <a:gd name="T4" fmla="*/ 2147483647 w 46"/>
              <a:gd name="T5" fmla="*/ 2147483647 h 46"/>
              <a:gd name="T6" fmla="*/ 2147483647 w 46"/>
              <a:gd name="T7" fmla="*/ 2147483647 h 46"/>
              <a:gd name="T8" fmla="*/ 2147483647 w 46"/>
              <a:gd name="T9" fmla="*/ 2147483647 h 46"/>
              <a:gd name="T10" fmla="*/ 2147483647 w 46"/>
              <a:gd name="T11" fmla="*/ 2147483647 h 46"/>
              <a:gd name="T12" fmla="*/ 2147483647 w 46"/>
              <a:gd name="T13" fmla="*/ 2147483647 h 46"/>
              <a:gd name="T14" fmla="*/ 2147483647 w 46"/>
              <a:gd name="T15" fmla="*/ 2147483647 h 46"/>
              <a:gd name="T16" fmla="*/ 2147483647 w 46"/>
              <a:gd name="T17" fmla="*/ 2147483647 h 46"/>
              <a:gd name="T18" fmla="*/ 2147483647 w 46"/>
              <a:gd name="T19" fmla="*/ 2147483647 h 46"/>
              <a:gd name="T20" fmla="*/ 2147483647 w 46"/>
              <a:gd name="T21" fmla="*/ 2147483647 h 46"/>
              <a:gd name="T22" fmla="*/ 2147483647 w 46"/>
              <a:gd name="T23" fmla="*/ 2147483647 h 46"/>
              <a:gd name="T24" fmla="*/ 2147483647 w 46"/>
              <a:gd name="T25" fmla="*/ 2147483647 h 46"/>
              <a:gd name="T26" fmla="*/ 2147483647 w 46"/>
              <a:gd name="T27" fmla="*/ 2147483647 h 46"/>
              <a:gd name="T28" fmla="*/ 2147483647 w 46"/>
              <a:gd name="T29" fmla="*/ 2147483647 h 46"/>
              <a:gd name="T30" fmla="*/ 2147483647 w 46"/>
              <a:gd name="T31" fmla="*/ 2147483647 h 46"/>
              <a:gd name="T32" fmla="*/ 2147483647 w 46"/>
              <a:gd name="T33" fmla="*/ 2147483647 h 46"/>
              <a:gd name="T34" fmla="*/ 2147483647 w 46"/>
              <a:gd name="T35" fmla="*/ 2147483647 h 46"/>
              <a:gd name="T36" fmla="*/ 2147483647 w 46"/>
              <a:gd name="T37" fmla="*/ 2147483647 h 46"/>
              <a:gd name="T38" fmla="*/ 2147483647 w 46"/>
              <a:gd name="T39" fmla="*/ 2147483647 h 46"/>
              <a:gd name="T40" fmla="*/ 2147483647 w 46"/>
              <a:gd name="T41" fmla="*/ 2147483647 h 46"/>
              <a:gd name="T42" fmla="*/ 2147483647 w 46"/>
              <a:gd name="T43" fmla="*/ 2147483647 h 46"/>
              <a:gd name="T44" fmla="*/ 2147483647 w 46"/>
              <a:gd name="T45" fmla="*/ 2147483647 h 46"/>
              <a:gd name="T46" fmla="*/ 2147483647 w 46"/>
              <a:gd name="T47" fmla="*/ 2147483647 h 46"/>
              <a:gd name="T48" fmla="*/ 2147483647 w 46"/>
              <a:gd name="T49" fmla="*/ 2147483647 h 46"/>
              <a:gd name="T50" fmla="*/ 2147483647 w 46"/>
              <a:gd name="T51" fmla="*/ 2147483647 h 46"/>
              <a:gd name="T52" fmla="*/ 2147483647 w 46"/>
              <a:gd name="T53" fmla="*/ 2147483647 h 46"/>
              <a:gd name="T54" fmla="*/ 2147483647 w 46"/>
              <a:gd name="T55" fmla="*/ 2147483647 h 46"/>
              <a:gd name="T56" fmla="*/ 2147483647 w 46"/>
              <a:gd name="T57" fmla="*/ 2147483647 h 46"/>
              <a:gd name="T58" fmla="*/ 2147483647 w 46"/>
              <a:gd name="T59" fmla="*/ 2147483647 h 46"/>
              <a:gd name="T60" fmla="*/ 2147483647 w 46"/>
              <a:gd name="T61" fmla="*/ 2147483647 h 46"/>
              <a:gd name="T62" fmla="*/ 2147483647 w 46"/>
              <a:gd name="T63" fmla="*/ 2147483647 h 46"/>
              <a:gd name="T64" fmla="*/ 2147483647 w 46"/>
              <a:gd name="T65" fmla="*/ 2147483647 h 46"/>
              <a:gd name="T66" fmla="*/ 2147483647 w 46"/>
              <a:gd name="T67" fmla="*/ 2147483647 h 46"/>
              <a:gd name="T68" fmla="*/ 2147483647 w 46"/>
              <a:gd name="T69" fmla="*/ 2147483647 h 46"/>
              <a:gd name="T70" fmla="*/ 2147483647 w 46"/>
              <a:gd name="T71" fmla="*/ 0 h 46"/>
              <a:gd name="T72" fmla="*/ 2147483647 w 46"/>
              <a:gd name="T73" fmla="*/ 0 h 46"/>
              <a:gd name="T74" fmla="*/ 2147483647 w 46"/>
              <a:gd name="T75" fmla="*/ 0 h 46"/>
              <a:gd name="T76" fmla="*/ 2147483647 w 46"/>
              <a:gd name="T77" fmla="*/ 0 h 46"/>
              <a:gd name="T78" fmla="*/ 2147483647 w 46"/>
              <a:gd name="T79" fmla="*/ 0 h 46"/>
              <a:gd name="T80" fmla="*/ 2147483647 w 46"/>
              <a:gd name="T81" fmla="*/ 2147483647 h 46"/>
              <a:gd name="T82" fmla="*/ 2147483647 w 46"/>
              <a:gd name="T83" fmla="*/ 2147483647 h 46"/>
              <a:gd name="T84" fmla="*/ 2147483647 w 46"/>
              <a:gd name="T85" fmla="*/ 2147483647 h 46"/>
              <a:gd name="T86" fmla="*/ 2147483647 w 46"/>
              <a:gd name="T87" fmla="*/ 2147483647 h 46"/>
              <a:gd name="T88" fmla="*/ 0 w 46"/>
              <a:gd name="T89" fmla="*/ 2147483647 h 46"/>
              <a:gd name="T90" fmla="*/ 0 w 46"/>
              <a:gd name="T91" fmla="*/ 2147483647 h 46"/>
              <a:gd name="T92" fmla="*/ 0 w 46"/>
              <a:gd name="T93" fmla="*/ 2147483647 h 46"/>
              <a:gd name="T94" fmla="*/ 0 w 46"/>
              <a:gd name="T95" fmla="*/ 2147483647 h 46"/>
              <a:gd name="T96" fmla="*/ 2147483647 w 46"/>
              <a:gd name="T97" fmla="*/ 2147483647 h 4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6"/>
              <a:gd name="T148" fmla="*/ 0 h 46"/>
              <a:gd name="T149" fmla="*/ 46 w 46"/>
              <a:gd name="T150" fmla="*/ 46 h 4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6" h="46">
                <a:moveTo>
                  <a:pt x="2" y="15"/>
                </a:moveTo>
                <a:lnTo>
                  <a:pt x="5" y="18"/>
                </a:lnTo>
                <a:lnTo>
                  <a:pt x="8" y="19"/>
                </a:lnTo>
                <a:lnTo>
                  <a:pt x="9" y="22"/>
                </a:lnTo>
                <a:lnTo>
                  <a:pt x="11" y="25"/>
                </a:lnTo>
                <a:lnTo>
                  <a:pt x="12" y="28"/>
                </a:lnTo>
                <a:lnTo>
                  <a:pt x="14" y="31"/>
                </a:lnTo>
                <a:lnTo>
                  <a:pt x="15" y="34"/>
                </a:lnTo>
                <a:lnTo>
                  <a:pt x="17" y="37"/>
                </a:lnTo>
                <a:lnTo>
                  <a:pt x="20" y="38"/>
                </a:lnTo>
                <a:lnTo>
                  <a:pt x="21" y="40"/>
                </a:lnTo>
                <a:lnTo>
                  <a:pt x="24" y="43"/>
                </a:lnTo>
                <a:lnTo>
                  <a:pt x="26" y="44"/>
                </a:lnTo>
                <a:lnTo>
                  <a:pt x="29" y="46"/>
                </a:lnTo>
                <a:lnTo>
                  <a:pt x="32" y="46"/>
                </a:lnTo>
                <a:lnTo>
                  <a:pt x="35" y="46"/>
                </a:lnTo>
                <a:lnTo>
                  <a:pt x="37" y="46"/>
                </a:lnTo>
                <a:lnTo>
                  <a:pt x="39" y="44"/>
                </a:lnTo>
                <a:lnTo>
                  <a:pt x="42" y="43"/>
                </a:lnTo>
                <a:lnTo>
                  <a:pt x="43" y="41"/>
                </a:lnTo>
                <a:lnTo>
                  <a:pt x="45" y="38"/>
                </a:lnTo>
                <a:lnTo>
                  <a:pt x="45" y="37"/>
                </a:lnTo>
                <a:lnTo>
                  <a:pt x="46" y="34"/>
                </a:lnTo>
                <a:lnTo>
                  <a:pt x="46" y="31"/>
                </a:lnTo>
                <a:lnTo>
                  <a:pt x="46" y="30"/>
                </a:lnTo>
                <a:lnTo>
                  <a:pt x="45" y="27"/>
                </a:lnTo>
                <a:lnTo>
                  <a:pt x="43" y="24"/>
                </a:lnTo>
                <a:lnTo>
                  <a:pt x="42" y="21"/>
                </a:lnTo>
                <a:lnTo>
                  <a:pt x="40" y="18"/>
                </a:lnTo>
                <a:lnTo>
                  <a:pt x="37" y="15"/>
                </a:lnTo>
                <a:lnTo>
                  <a:pt x="36" y="13"/>
                </a:lnTo>
                <a:lnTo>
                  <a:pt x="35" y="10"/>
                </a:lnTo>
                <a:lnTo>
                  <a:pt x="33" y="7"/>
                </a:lnTo>
                <a:lnTo>
                  <a:pt x="32" y="4"/>
                </a:lnTo>
                <a:lnTo>
                  <a:pt x="29" y="1"/>
                </a:lnTo>
                <a:lnTo>
                  <a:pt x="26" y="0"/>
                </a:lnTo>
                <a:lnTo>
                  <a:pt x="23" y="0"/>
                </a:lnTo>
                <a:lnTo>
                  <a:pt x="18" y="0"/>
                </a:lnTo>
                <a:lnTo>
                  <a:pt x="15" y="0"/>
                </a:lnTo>
                <a:lnTo>
                  <a:pt x="11" y="0"/>
                </a:lnTo>
                <a:lnTo>
                  <a:pt x="6" y="1"/>
                </a:lnTo>
                <a:lnTo>
                  <a:pt x="5" y="1"/>
                </a:lnTo>
                <a:lnTo>
                  <a:pt x="3" y="3"/>
                </a:lnTo>
                <a:lnTo>
                  <a:pt x="2" y="4"/>
                </a:lnTo>
                <a:lnTo>
                  <a:pt x="0" y="6"/>
                </a:lnTo>
                <a:lnTo>
                  <a:pt x="0" y="9"/>
                </a:lnTo>
                <a:lnTo>
                  <a:pt x="0" y="10"/>
                </a:lnTo>
                <a:lnTo>
                  <a:pt x="0" y="13"/>
                </a:lnTo>
                <a:lnTo>
                  <a:pt x="2" y="15"/>
                </a:lnTo>
              </a:path>
            </a:pathLst>
          </a:custGeom>
          <a:solidFill>
            <a:srgbClr val="FFFF00"/>
          </a:solidFill>
          <a:ln w="4763">
            <a:solidFill>
              <a:srgbClr val="990000"/>
            </a:solidFill>
            <a:round/>
            <a:headEnd/>
            <a:tailEnd/>
          </a:ln>
        </p:spPr>
        <p:txBody>
          <a:bodyPr/>
          <a:lstStyle/>
          <a:p>
            <a:endParaRPr lang="en-US"/>
          </a:p>
        </p:txBody>
      </p:sp>
      <p:sp>
        <p:nvSpPr>
          <p:cNvPr id="53444" name="Freeform 195"/>
          <p:cNvSpPr>
            <a:spLocks/>
          </p:cNvSpPr>
          <p:nvPr/>
        </p:nvSpPr>
        <p:spPr bwMode="auto">
          <a:xfrm>
            <a:off x="6378575" y="4433888"/>
            <a:ext cx="65088" cy="73025"/>
          </a:xfrm>
          <a:custGeom>
            <a:avLst/>
            <a:gdLst>
              <a:gd name="T0" fmla="*/ 2147483647 w 46"/>
              <a:gd name="T1" fmla="*/ 2147483647 h 46"/>
              <a:gd name="T2" fmla="*/ 2147483647 w 46"/>
              <a:gd name="T3" fmla="*/ 2147483647 h 46"/>
              <a:gd name="T4" fmla="*/ 2147483647 w 46"/>
              <a:gd name="T5" fmla="*/ 2147483647 h 46"/>
              <a:gd name="T6" fmla="*/ 2147483647 w 46"/>
              <a:gd name="T7" fmla="*/ 2147483647 h 46"/>
              <a:gd name="T8" fmla="*/ 2147483647 w 46"/>
              <a:gd name="T9" fmla="*/ 2147483647 h 46"/>
              <a:gd name="T10" fmla="*/ 2147483647 w 46"/>
              <a:gd name="T11" fmla="*/ 2147483647 h 46"/>
              <a:gd name="T12" fmla="*/ 2147483647 w 46"/>
              <a:gd name="T13" fmla="*/ 2147483647 h 46"/>
              <a:gd name="T14" fmla="*/ 2147483647 w 46"/>
              <a:gd name="T15" fmla="*/ 2147483647 h 46"/>
              <a:gd name="T16" fmla="*/ 2147483647 w 46"/>
              <a:gd name="T17" fmla="*/ 2147483647 h 46"/>
              <a:gd name="T18" fmla="*/ 2147483647 w 46"/>
              <a:gd name="T19" fmla="*/ 2147483647 h 46"/>
              <a:gd name="T20" fmla="*/ 2147483647 w 46"/>
              <a:gd name="T21" fmla="*/ 2147483647 h 46"/>
              <a:gd name="T22" fmla="*/ 2147483647 w 46"/>
              <a:gd name="T23" fmla="*/ 2147483647 h 46"/>
              <a:gd name="T24" fmla="*/ 2147483647 w 46"/>
              <a:gd name="T25" fmla="*/ 2147483647 h 46"/>
              <a:gd name="T26" fmla="*/ 2147483647 w 46"/>
              <a:gd name="T27" fmla="*/ 2147483647 h 46"/>
              <a:gd name="T28" fmla="*/ 2147483647 w 46"/>
              <a:gd name="T29" fmla="*/ 2147483647 h 46"/>
              <a:gd name="T30" fmla="*/ 2147483647 w 46"/>
              <a:gd name="T31" fmla="*/ 2147483647 h 46"/>
              <a:gd name="T32" fmla="*/ 2147483647 w 46"/>
              <a:gd name="T33" fmla="*/ 2147483647 h 46"/>
              <a:gd name="T34" fmla="*/ 2147483647 w 46"/>
              <a:gd name="T35" fmla="*/ 2147483647 h 46"/>
              <a:gd name="T36" fmla="*/ 2147483647 w 46"/>
              <a:gd name="T37" fmla="*/ 2147483647 h 46"/>
              <a:gd name="T38" fmla="*/ 2147483647 w 46"/>
              <a:gd name="T39" fmla="*/ 2147483647 h 46"/>
              <a:gd name="T40" fmla="*/ 2147483647 w 46"/>
              <a:gd name="T41" fmla="*/ 2147483647 h 46"/>
              <a:gd name="T42" fmla="*/ 2147483647 w 46"/>
              <a:gd name="T43" fmla="*/ 2147483647 h 46"/>
              <a:gd name="T44" fmla="*/ 2147483647 w 46"/>
              <a:gd name="T45" fmla="*/ 2147483647 h 46"/>
              <a:gd name="T46" fmla="*/ 2147483647 w 46"/>
              <a:gd name="T47" fmla="*/ 2147483647 h 46"/>
              <a:gd name="T48" fmla="*/ 2147483647 w 46"/>
              <a:gd name="T49" fmla="*/ 2147483647 h 46"/>
              <a:gd name="T50" fmla="*/ 2147483647 w 46"/>
              <a:gd name="T51" fmla="*/ 2147483647 h 46"/>
              <a:gd name="T52" fmla="*/ 2147483647 w 46"/>
              <a:gd name="T53" fmla="*/ 2147483647 h 46"/>
              <a:gd name="T54" fmla="*/ 2147483647 w 46"/>
              <a:gd name="T55" fmla="*/ 2147483647 h 46"/>
              <a:gd name="T56" fmla="*/ 2147483647 w 46"/>
              <a:gd name="T57" fmla="*/ 2147483647 h 46"/>
              <a:gd name="T58" fmla="*/ 2147483647 w 46"/>
              <a:gd name="T59" fmla="*/ 2147483647 h 46"/>
              <a:gd name="T60" fmla="*/ 2147483647 w 46"/>
              <a:gd name="T61" fmla="*/ 2147483647 h 46"/>
              <a:gd name="T62" fmla="*/ 2147483647 w 46"/>
              <a:gd name="T63" fmla="*/ 2147483647 h 46"/>
              <a:gd name="T64" fmla="*/ 2147483647 w 46"/>
              <a:gd name="T65" fmla="*/ 2147483647 h 46"/>
              <a:gd name="T66" fmla="*/ 2147483647 w 46"/>
              <a:gd name="T67" fmla="*/ 2147483647 h 46"/>
              <a:gd name="T68" fmla="*/ 2147483647 w 46"/>
              <a:gd name="T69" fmla="*/ 2147483647 h 46"/>
              <a:gd name="T70" fmla="*/ 2147483647 w 46"/>
              <a:gd name="T71" fmla="*/ 0 h 46"/>
              <a:gd name="T72" fmla="*/ 2147483647 w 46"/>
              <a:gd name="T73" fmla="*/ 0 h 46"/>
              <a:gd name="T74" fmla="*/ 2147483647 w 46"/>
              <a:gd name="T75" fmla="*/ 0 h 46"/>
              <a:gd name="T76" fmla="*/ 2147483647 w 46"/>
              <a:gd name="T77" fmla="*/ 0 h 46"/>
              <a:gd name="T78" fmla="*/ 2147483647 w 46"/>
              <a:gd name="T79" fmla="*/ 0 h 46"/>
              <a:gd name="T80" fmla="*/ 2147483647 w 46"/>
              <a:gd name="T81" fmla="*/ 2147483647 h 46"/>
              <a:gd name="T82" fmla="*/ 2147483647 w 46"/>
              <a:gd name="T83" fmla="*/ 2147483647 h 46"/>
              <a:gd name="T84" fmla="*/ 2147483647 w 46"/>
              <a:gd name="T85" fmla="*/ 2147483647 h 46"/>
              <a:gd name="T86" fmla="*/ 2147483647 w 46"/>
              <a:gd name="T87" fmla="*/ 2147483647 h 46"/>
              <a:gd name="T88" fmla="*/ 0 w 46"/>
              <a:gd name="T89" fmla="*/ 2147483647 h 46"/>
              <a:gd name="T90" fmla="*/ 0 w 46"/>
              <a:gd name="T91" fmla="*/ 2147483647 h 46"/>
              <a:gd name="T92" fmla="*/ 0 w 46"/>
              <a:gd name="T93" fmla="*/ 2147483647 h 46"/>
              <a:gd name="T94" fmla="*/ 0 w 46"/>
              <a:gd name="T95" fmla="*/ 2147483647 h 46"/>
              <a:gd name="T96" fmla="*/ 2147483647 w 46"/>
              <a:gd name="T97" fmla="*/ 2147483647 h 4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6"/>
              <a:gd name="T148" fmla="*/ 0 h 46"/>
              <a:gd name="T149" fmla="*/ 46 w 46"/>
              <a:gd name="T150" fmla="*/ 46 h 4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6" h="46">
                <a:moveTo>
                  <a:pt x="2" y="15"/>
                </a:moveTo>
                <a:lnTo>
                  <a:pt x="5" y="18"/>
                </a:lnTo>
                <a:lnTo>
                  <a:pt x="8" y="19"/>
                </a:lnTo>
                <a:lnTo>
                  <a:pt x="9" y="22"/>
                </a:lnTo>
                <a:lnTo>
                  <a:pt x="11" y="25"/>
                </a:lnTo>
                <a:lnTo>
                  <a:pt x="12" y="28"/>
                </a:lnTo>
                <a:lnTo>
                  <a:pt x="14" y="31"/>
                </a:lnTo>
                <a:lnTo>
                  <a:pt x="15" y="34"/>
                </a:lnTo>
                <a:lnTo>
                  <a:pt x="17" y="37"/>
                </a:lnTo>
                <a:lnTo>
                  <a:pt x="20" y="38"/>
                </a:lnTo>
                <a:lnTo>
                  <a:pt x="21" y="40"/>
                </a:lnTo>
                <a:lnTo>
                  <a:pt x="24" y="43"/>
                </a:lnTo>
                <a:lnTo>
                  <a:pt x="26" y="44"/>
                </a:lnTo>
                <a:lnTo>
                  <a:pt x="29" y="46"/>
                </a:lnTo>
                <a:lnTo>
                  <a:pt x="32" y="46"/>
                </a:lnTo>
                <a:lnTo>
                  <a:pt x="35" y="46"/>
                </a:lnTo>
                <a:lnTo>
                  <a:pt x="37" y="46"/>
                </a:lnTo>
                <a:lnTo>
                  <a:pt x="39" y="44"/>
                </a:lnTo>
                <a:lnTo>
                  <a:pt x="42" y="43"/>
                </a:lnTo>
                <a:lnTo>
                  <a:pt x="43" y="41"/>
                </a:lnTo>
                <a:lnTo>
                  <a:pt x="45" y="38"/>
                </a:lnTo>
                <a:lnTo>
                  <a:pt x="45" y="37"/>
                </a:lnTo>
                <a:lnTo>
                  <a:pt x="46" y="34"/>
                </a:lnTo>
                <a:lnTo>
                  <a:pt x="46" y="31"/>
                </a:lnTo>
                <a:lnTo>
                  <a:pt x="46" y="30"/>
                </a:lnTo>
                <a:lnTo>
                  <a:pt x="45" y="27"/>
                </a:lnTo>
                <a:lnTo>
                  <a:pt x="43" y="24"/>
                </a:lnTo>
                <a:lnTo>
                  <a:pt x="42" y="21"/>
                </a:lnTo>
                <a:lnTo>
                  <a:pt x="40" y="18"/>
                </a:lnTo>
                <a:lnTo>
                  <a:pt x="37" y="15"/>
                </a:lnTo>
                <a:lnTo>
                  <a:pt x="36" y="13"/>
                </a:lnTo>
                <a:lnTo>
                  <a:pt x="35" y="10"/>
                </a:lnTo>
                <a:lnTo>
                  <a:pt x="33" y="7"/>
                </a:lnTo>
                <a:lnTo>
                  <a:pt x="32" y="4"/>
                </a:lnTo>
                <a:lnTo>
                  <a:pt x="29" y="1"/>
                </a:lnTo>
                <a:lnTo>
                  <a:pt x="26" y="0"/>
                </a:lnTo>
                <a:lnTo>
                  <a:pt x="23" y="0"/>
                </a:lnTo>
                <a:lnTo>
                  <a:pt x="18" y="0"/>
                </a:lnTo>
                <a:lnTo>
                  <a:pt x="15" y="0"/>
                </a:lnTo>
                <a:lnTo>
                  <a:pt x="11" y="0"/>
                </a:lnTo>
                <a:lnTo>
                  <a:pt x="6" y="1"/>
                </a:lnTo>
                <a:lnTo>
                  <a:pt x="5" y="1"/>
                </a:lnTo>
                <a:lnTo>
                  <a:pt x="3" y="3"/>
                </a:lnTo>
                <a:lnTo>
                  <a:pt x="2" y="4"/>
                </a:lnTo>
                <a:lnTo>
                  <a:pt x="0" y="6"/>
                </a:lnTo>
                <a:lnTo>
                  <a:pt x="0" y="9"/>
                </a:lnTo>
                <a:lnTo>
                  <a:pt x="0" y="10"/>
                </a:lnTo>
                <a:lnTo>
                  <a:pt x="0" y="13"/>
                </a:lnTo>
                <a:lnTo>
                  <a:pt x="2" y="15"/>
                </a:lnTo>
              </a:path>
            </a:pathLst>
          </a:custGeom>
          <a:solidFill>
            <a:srgbClr val="FFFF00"/>
          </a:solidFill>
          <a:ln w="4763">
            <a:solidFill>
              <a:srgbClr val="990000"/>
            </a:solidFill>
            <a:round/>
            <a:headEnd/>
            <a:tailEnd/>
          </a:ln>
        </p:spPr>
        <p:txBody>
          <a:bodyPr/>
          <a:lstStyle/>
          <a:p>
            <a:endParaRPr lang="en-US"/>
          </a:p>
        </p:txBody>
      </p:sp>
      <p:sp>
        <p:nvSpPr>
          <p:cNvPr id="53445" name="Freeform 196"/>
          <p:cNvSpPr>
            <a:spLocks/>
          </p:cNvSpPr>
          <p:nvPr/>
        </p:nvSpPr>
        <p:spPr bwMode="auto">
          <a:xfrm>
            <a:off x="6303963" y="4438650"/>
            <a:ext cx="87312" cy="98425"/>
          </a:xfrm>
          <a:custGeom>
            <a:avLst/>
            <a:gdLst>
              <a:gd name="T0" fmla="*/ 2147483647 w 62"/>
              <a:gd name="T1" fmla="*/ 2147483647 h 62"/>
              <a:gd name="T2" fmla="*/ 2147483647 w 62"/>
              <a:gd name="T3" fmla="*/ 2147483647 h 62"/>
              <a:gd name="T4" fmla="*/ 2147483647 w 62"/>
              <a:gd name="T5" fmla="*/ 2147483647 h 62"/>
              <a:gd name="T6" fmla="*/ 2147483647 w 62"/>
              <a:gd name="T7" fmla="*/ 2147483647 h 62"/>
              <a:gd name="T8" fmla="*/ 2147483647 w 62"/>
              <a:gd name="T9" fmla="*/ 2147483647 h 62"/>
              <a:gd name="T10" fmla="*/ 2147483647 w 62"/>
              <a:gd name="T11" fmla="*/ 2147483647 h 62"/>
              <a:gd name="T12" fmla="*/ 2147483647 w 62"/>
              <a:gd name="T13" fmla="*/ 2147483647 h 62"/>
              <a:gd name="T14" fmla="*/ 2147483647 w 62"/>
              <a:gd name="T15" fmla="*/ 2147483647 h 62"/>
              <a:gd name="T16" fmla="*/ 2147483647 w 62"/>
              <a:gd name="T17" fmla="*/ 2147483647 h 62"/>
              <a:gd name="T18" fmla="*/ 2147483647 w 62"/>
              <a:gd name="T19" fmla="*/ 2147483647 h 62"/>
              <a:gd name="T20" fmla="*/ 2147483647 w 62"/>
              <a:gd name="T21" fmla="*/ 2147483647 h 62"/>
              <a:gd name="T22" fmla="*/ 2147483647 w 62"/>
              <a:gd name="T23" fmla="*/ 2147483647 h 62"/>
              <a:gd name="T24" fmla="*/ 2147483647 w 62"/>
              <a:gd name="T25" fmla="*/ 2147483647 h 62"/>
              <a:gd name="T26" fmla="*/ 2147483647 w 62"/>
              <a:gd name="T27" fmla="*/ 2147483647 h 62"/>
              <a:gd name="T28" fmla="*/ 2147483647 w 62"/>
              <a:gd name="T29" fmla="*/ 2147483647 h 62"/>
              <a:gd name="T30" fmla="*/ 2147483647 w 62"/>
              <a:gd name="T31" fmla="*/ 2147483647 h 62"/>
              <a:gd name="T32" fmla="*/ 2147483647 w 62"/>
              <a:gd name="T33" fmla="*/ 2147483647 h 62"/>
              <a:gd name="T34" fmla="*/ 2147483647 w 62"/>
              <a:gd name="T35" fmla="*/ 2147483647 h 62"/>
              <a:gd name="T36" fmla="*/ 2147483647 w 62"/>
              <a:gd name="T37" fmla="*/ 2147483647 h 62"/>
              <a:gd name="T38" fmla="*/ 2147483647 w 62"/>
              <a:gd name="T39" fmla="*/ 2147483647 h 62"/>
              <a:gd name="T40" fmla="*/ 2147483647 w 62"/>
              <a:gd name="T41" fmla="*/ 0 h 62"/>
              <a:gd name="T42" fmla="*/ 2147483647 w 62"/>
              <a:gd name="T43" fmla="*/ 2147483647 h 62"/>
              <a:gd name="T44" fmla="*/ 2147483647 w 62"/>
              <a:gd name="T45" fmla="*/ 2147483647 h 62"/>
              <a:gd name="T46" fmla="*/ 2147483647 w 62"/>
              <a:gd name="T47" fmla="*/ 2147483647 h 62"/>
              <a:gd name="T48" fmla="*/ 2147483647 w 62"/>
              <a:gd name="T49" fmla="*/ 2147483647 h 62"/>
              <a:gd name="T50" fmla="*/ 2147483647 w 62"/>
              <a:gd name="T51" fmla="*/ 2147483647 h 62"/>
              <a:gd name="T52" fmla="*/ 2147483647 w 62"/>
              <a:gd name="T53" fmla="*/ 2147483647 h 62"/>
              <a:gd name="T54" fmla="*/ 2147483647 w 62"/>
              <a:gd name="T55" fmla="*/ 2147483647 h 62"/>
              <a:gd name="T56" fmla="*/ 2147483647 w 62"/>
              <a:gd name="T57" fmla="*/ 2147483647 h 62"/>
              <a:gd name="T58" fmla="*/ 2147483647 w 62"/>
              <a:gd name="T59" fmla="*/ 2147483647 h 62"/>
              <a:gd name="T60" fmla="*/ 2147483647 w 62"/>
              <a:gd name="T61" fmla="*/ 2147483647 h 62"/>
              <a:gd name="T62" fmla="*/ 2147483647 w 62"/>
              <a:gd name="T63" fmla="*/ 2147483647 h 6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62"/>
              <a:gd name="T97" fmla="*/ 0 h 62"/>
              <a:gd name="T98" fmla="*/ 62 w 62"/>
              <a:gd name="T99" fmla="*/ 62 h 6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62" h="62">
                <a:moveTo>
                  <a:pt x="5" y="24"/>
                </a:moveTo>
                <a:lnTo>
                  <a:pt x="5" y="24"/>
                </a:lnTo>
                <a:lnTo>
                  <a:pt x="6" y="25"/>
                </a:lnTo>
                <a:lnTo>
                  <a:pt x="8" y="28"/>
                </a:lnTo>
                <a:lnTo>
                  <a:pt x="9" y="31"/>
                </a:lnTo>
                <a:lnTo>
                  <a:pt x="11" y="35"/>
                </a:lnTo>
                <a:lnTo>
                  <a:pt x="14" y="41"/>
                </a:lnTo>
                <a:lnTo>
                  <a:pt x="18" y="47"/>
                </a:lnTo>
                <a:lnTo>
                  <a:pt x="22" y="55"/>
                </a:lnTo>
                <a:lnTo>
                  <a:pt x="24" y="56"/>
                </a:lnTo>
                <a:lnTo>
                  <a:pt x="25" y="58"/>
                </a:lnTo>
                <a:lnTo>
                  <a:pt x="27" y="59"/>
                </a:lnTo>
                <a:lnTo>
                  <a:pt x="28" y="61"/>
                </a:lnTo>
                <a:lnTo>
                  <a:pt x="30" y="62"/>
                </a:lnTo>
                <a:lnTo>
                  <a:pt x="31" y="62"/>
                </a:lnTo>
                <a:lnTo>
                  <a:pt x="33" y="62"/>
                </a:lnTo>
                <a:lnTo>
                  <a:pt x="34" y="62"/>
                </a:lnTo>
                <a:lnTo>
                  <a:pt x="39" y="61"/>
                </a:lnTo>
                <a:lnTo>
                  <a:pt x="42" y="59"/>
                </a:lnTo>
                <a:lnTo>
                  <a:pt x="46" y="58"/>
                </a:lnTo>
                <a:lnTo>
                  <a:pt x="51" y="56"/>
                </a:lnTo>
                <a:lnTo>
                  <a:pt x="55" y="55"/>
                </a:lnTo>
                <a:lnTo>
                  <a:pt x="58" y="52"/>
                </a:lnTo>
                <a:lnTo>
                  <a:pt x="61" y="49"/>
                </a:lnTo>
                <a:lnTo>
                  <a:pt x="62" y="46"/>
                </a:lnTo>
                <a:lnTo>
                  <a:pt x="62" y="41"/>
                </a:lnTo>
                <a:lnTo>
                  <a:pt x="62" y="38"/>
                </a:lnTo>
                <a:lnTo>
                  <a:pt x="62" y="35"/>
                </a:lnTo>
                <a:lnTo>
                  <a:pt x="61" y="32"/>
                </a:lnTo>
                <a:lnTo>
                  <a:pt x="58" y="28"/>
                </a:lnTo>
                <a:lnTo>
                  <a:pt x="56" y="25"/>
                </a:lnTo>
                <a:lnTo>
                  <a:pt x="53" y="22"/>
                </a:lnTo>
                <a:lnTo>
                  <a:pt x="51" y="19"/>
                </a:lnTo>
                <a:lnTo>
                  <a:pt x="46" y="16"/>
                </a:lnTo>
                <a:lnTo>
                  <a:pt x="43" y="13"/>
                </a:lnTo>
                <a:lnTo>
                  <a:pt x="39" y="12"/>
                </a:lnTo>
                <a:lnTo>
                  <a:pt x="34" y="9"/>
                </a:lnTo>
                <a:lnTo>
                  <a:pt x="30" y="7"/>
                </a:lnTo>
                <a:lnTo>
                  <a:pt x="25" y="4"/>
                </a:lnTo>
                <a:lnTo>
                  <a:pt x="21" y="3"/>
                </a:lnTo>
                <a:lnTo>
                  <a:pt x="17" y="1"/>
                </a:lnTo>
                <a:lnTo>
                  <a:pt x="14" y="0"/>
                </a:lnTo>
                <a:lnTo>
                  <a:pt x="11" y="1"/>
                </a:lnTo>
                <a:lnTo>
                  <a:pt x="9" y="3"/>
                </a:lnTo>
                <a:lnTo>
                  <a:pt x="6" y="4"/>
                </a:lnTo>
                <a:lnTo>
                  <a:pt x="5" y="7"/>
                </a:lnTo>
                <a:lnTo>
                  <a:pt x="3" y="9"/>
                </a:lnTo>
                <a:lnTo>
                  <a:pt x="2" y="12"/>
                </a:lnTo>
                <a:lnTo>
                  <a:pt x="0" y="15"/>
                </a:lnTo>
                <a:lnTo>
                  <a:pt x="2" y="15"/>
                </a:lnTo>
                <a:lnTo>
                  <a:pt x="2" y="16"/>
                </a:lnTo>
                <a:lnTo>
                  <a:pt x="3" y="18"/>
                </a:lnTo>
                <a:lnTo>
                  <a:pt x="3" y="19"/>
                </a:lnTo>
                <a:lnTo>
                  <a:pt x="3" y="21"/>
                </a:lnTo>
                <a:lnTo>
                  <a:pt x="3" y="22"/>
                </a:lnTo>
                <a:lnTo>
                  <a:pt x="5" y="24"/>
                </a:lnTo>
                <a:lnTo>
                  <a:pt x="3" y="24"/>
                </a:lnTo>
                <a:lnTo>
                  <a:pt x="5" y="24"/>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46" name="Freeform 197"/>
          <p:cNvSpPr>
            <a:spLocks/>
          </p:cNvSpPr>
          <p:nvPr/>
        </p:nvSpPr>
        <p:spPr bwMode="auto">
          <a:xfrm>
            <a:off x="6303963" y="4438650"/>
            <a:ext cx="87312" cy="98425"/>
          </a:xfrm>
          <a:custGeom>
            <a:avLst/>
            <a:gdLst>
              <a:gd name="T0" fmla="*/ 2147483647 w 62"/>
              <a:gd name="T1" fmla="*/ 2147483647 h 62"/>
              <a:gd name="T2" fmla="*/ 2147483647 w 62"/>
              <a:gd name="T3" fmla="*/ 2147483647 h 62"/>
              <a:gd name="T4" fmla="*/ 2147483647 w 62"/>
              <a:gd name="T5" fmla="*/ 2147483647 h 62"/>
              <a:gd name="T6" fmla="*/ 2147483647 w 62"/>
              <a:gd name="T7" fmla="*/ 2147483647 h 62"/>
              <a:gd name="T8" fmla="*/ 2147483647 w 62"/>
              <a:gd name="T9" fmla="*/ 2147483647 h 62"/>
              <a:gd name="T10" fmla="*/ 2147483647 w 62"/>
              <a:gd name="T11" fmla="*/ 2147483647 h 62"/>
              <a:gd name="T12" fmla="*/ 2147483647 w 62"/>
              <a:gd name="T13" fmla="*/ 2147483647 h 62"/>
              <a:gd name="T14" fmla="*/ 2147483647 w 62"/>
              <a:gd name="T15" fmla="*/ 2147483647 h 62"/>
              <a:gd name="T16" fmla="*/ 2147483647 w 62"/>
              <a:gd name="T17" fmla="*/ 2147483647 h 62"/>
              <a:gd name="T18" fmla="*/ 2147483647 w 62"/>
              <a:gd name="T19" fmla="*/ 2147483647 h 62"/>
              <a:gd name="T20" fmla="*/ 2147483647 w 62"/>
              <a:gd name="T21" fmla="*/ 2147483647 h 62"/>
              <a:gd name="T22" fmla="*/ 2147483647 w 62"/>
              <a:gd name="T23" fmla="*/ 2147483647 h 62"/>
              <a:gd name="T24" fmla="*/ 2147483647 w 62"/>
              <a:gd name="T25" fmla="*/ 2147483647 h 62"/>
              <a:gd name="T26" fmla="*/ 2147483647 w 62"/>
              <a:gd name="T27" fmla="*/ 2147483647 h 62"/>
              <a:gd name="T28" fmla="*/ 2147483647 w 62"/>
              <a:gd name="T29" fmla="*/ 2147483647 h 62"/>
              <a:gd name="T30" fmla="*/ 2147483647 w 62"/>
              <a:gd name="T31" fmla="*/ 2147483647 h 62"/>
              <a:gd name="T32" fmla="*/ 2147483647 w 62"/>
              <a:gd name="T33" fmla="*/ 2147483647 h 62"/>
              <a:gd name="T34" fmla="*/ 2147483647 w 62"/>
              <a:gd name="T35" fmla="*/ 2147483647 h 62"/>
              <a:gd name="T36" fmla="*/ 2147483647 w 62"/>
              <a:gd name="T37" fmla="*/ 2147483647 h 62"/>
              <a:gd name="T38" fmla="*/ 2147483647 w 62"/>
              <a:gd name="T39" fmla="*/ 2147483647 h 62"/>
              <a:gd name="T40" fmla="*/ 2147483647 w 62"/>
              <a:gd name="T41" fmla="*/ 0 h 62"/>
              <a:gd name="T42" fmla="*/ 2147483647 w 62"/>
              <a:gd name="T43" fmla="*/ 2147483647 h 62"/>
              <a:gd name="T44" fmla="*/ 2147483647 w 62"/>
              <a:gd name="T45" fmla="*/ 2147483647 h 62"/>
              <a:gd name="T46" fmla="*/ 2147483647 w 62"/>
              <a:gd name="T47" fmla="*/ 2147483647 h 62"/>
              <a:gd name="T48" fmla="*/ 2147483647 w 62"/>
              <a:gd name="T49" fmla="*/ 2147483647 h 62"/>
              <a:gd name="T50" fmla="*/ 2147483647 w 62"/>
              <a:gd name="T51" fmla="*/ 2147483647 h 62"/>
              <a:gd name="T52" fmla="*/ 2147483647 w 62"/>
              <a:gd name="T53" fmla="*/ 2147483647 h 62"/>
              <a:gd name="T54" fmla="*/ 2147483647 w 62"/>
              <a:gd name="T55" fmla="*/ 2147483647 h 62"/>
              <a:gd name="T56" fmla="*/ 2147483647 w 62"/>
              <a:gd name="T57" fmla="*/ 2147483647 h 62"/>
              <a:gd name="T58" fmla="*/ 2147483647 w 62"/>
              <a:gd name="T59" fmla="*/ 2147483647 h 62"/>
              <a:gd name="T60" fmla="*/ 2147483647 w 62"/>
              <a:gd name="T61" fmla="*/ 2147483647 h 62"/>
              <a:gd name="T62" fmla="*/ 2147483647 w 62"/>
              <a:gd name="T63" fmla="*/ 2147483647 h 6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62"/>
              <a:gd name="T97" fmla="*/ 0 h 62"/>
              <a:gd name="T98" fmla="*/ 62 w 62"/>
              <a:gd name="T99" fmla="*/ 62 h 6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62" h="62">
                <a:moveTo>
                  <a:pt x="5" y="24"/>
                </a:moveTo>
                <a:lnTo>
                  <a:pt x="5" y="24"/>
                </a:lnTo>
                <a:lnTo>
                  <a:pt x="6" y="25"/>
                </a:lnTo>
                <a:lnTo>
                  <a:pt x="8" y="28"/>
                </a:lnTo>
                <a:lnTo>
                  <a:pt x="9" y="31"/>
                </a:lnTo>
                <a:lnTo>
                  <a:pt x="11" y="35"/>
                </a:lnTo>
                <a:lnTo>
                  <a:pt x="14" y="41"/>
                </a:lnTo>
                <a:lnTo>
                  <a:pt x="18" y="47"/>
                </a:lnTo>
                <a:lnTo>
                  <a:pt x="22" y="55"/>
                </a:lnTo>
                <a:lnTo>
                  <a:pt x="24" y="56"/>
                </a:lnTo>
                <a:lnTo>
                  <a:pt x="25" y="58"/>
                </a:lnTo>
                <a:lnTo>
                  <a:pt x="27" y="59"/>
                </a:lnTo>
                <a:lnTo>
                  <a:pt x="28" y="61"/>
                </a:lnTo>
                <a:lnTo>
                  <a:pt x="30" y="62"/>
                </a:lnTo>
                <a:lnTo>
                  <a:pt x="31" y="62"/>
                </a:lnTo>
                <a:lnTo>
                  <a:pt x="33" y="62"/>
                </a:lnTo>
                <a:lnTo>
                  <a:pt x="34" y="62"/>
                </a:lnTo>
                <a:lnTo>
                  <a:pt x="39" y="61"/>
                </a:lnTo>
                <a:lnTo>
                  <a:pt x="42" y="59"/>
                </a:lnTo>
                <a:lnTo>
                  <a:pt x="46" y="58"/>
                </a:lnTo>
                <a:lnTo>
                  <a:pt x="51" y="56"/>
                </a:lnTo>
                <a:lnTo>
                  <a:pt x="55" y="55"/>
                </a:lnTo>
                <a:lnTo>
                  <a:pt x="58" y="52"/>
                </a:lnTo>
                <a:lnTo>
                  <a:pt x="61" y="49"/>
                </a:lnTo>
                <a:lnTo>
                  <a:pt x="62" y="46"/>
                </a:lnTo>
                <a:lnTo>
                  <a:pt x="62" y="41"/>
                </a:lnTo>
                <a:lnTo>
                  <a:pt x="62" y="38"/>
                </a:lnTo>
                <a:lnTo>
                  <a:pt x="62" y="35"/>
                </a:lnTo>
                <a:lnTo>
                  <a:pt x="61" y="32"/>
                </a:lnTo>
                <a:lnTo>
                  <a:pt x="58" y="28"/>
                </a:lnTo>
                <a:lnTo>
                  <a:pt x="56" y="25"/>
                </a:lnTo>
                <a:lnTo>
                  <a:pt x="53" y="22"/>
                </a:lnTo>
                <a:lnTo>
                  <a:pt x="51" y="19"/>
                </a:lnTo>
                <a:lnTo>
                  <a:pt x="46" y="16"/>
                </a:lnTo>
                <a:lnTo>
                  <a:pt x="43" y="13"/>
                </a:lnTo>
                <a:lnTo>
                  <a:pt x="39" y="12"/>
                </a:lnTo>
                <a:lnTo>
                  <a:pt x="34" y="9"/>
                </a:lnTo>
                <a:lnTo>
                  <a:pt x="30" y="7"/>
                </a:lnTo>
                <a:lnTo>
                  <a:pt x="25" y="4"/>
                </a:lnTo>
                <a:lnTo>
                  <a:pt x="21" y="3"/>
                </a:lnTo>
                <a:lnTo>
                  <a:pt x="17" y="1"/>
                </a:lnTo>
                <a:lnTo>
                  <a:pt x="14" y="0"/>
                </a:lnTo>
                <a:lnTo>
                  <a:pt x="11" y="1"/>
                </a:lnTo>
                <a:lnTo>
                  <a:pt x="9" y="3"/>
                </a:lnTo>
                <a:lnTo>
                  <a:pt x="6" y="4"/>
                </a:lnTo>
                <a:lnTo>
                  <a:pt x="5" y="7"/>
                </a:lnTo>
                <a:lnTo>
                  <a:pt x="3" y="9"/>
                </a:lnTo>
                <a:lnTo>
                  <a:pt x="2" y="12"/>
                </a:lnTo>
                <a:lnTo>
                  <a:pt x="0" y="15"/>
                </a:lnTo>
                <a:lnTo>
                  <a:pt x="2" y="15"/>
                </a:lnTo>
                <a:lnTo>
                  <a:pt x="2" y="16"/>
                </a:lnTo>
                <a:lnTo>
                  <a:pt x="3" y="18"/>
                </a:lnTo>
                <a:lnTo>
                  <a:pt x="3" y="19"/>
                </a:lnTo>
                <a:lnTo>
                  <a:pt x="3" y="21"/>
                </a:lnTo>
                <a:lnTo>
                  <a:pt x="3" y="22"/>
                </a:lnTo>
                <a:lnTo>
                  <a:pt x="5" y="24"/>
                </a:lnTo>
                <a:lnTo>
                  <a:pt x="3" y="24"/>
                </a:lnTo>
                <a:lnTo>
                  <a:pt x="5" y="24"/>
                </a:lnTo>
              </a:path>
            </a:pathLst>
          </a:custGeom>
          <a:solidFill>
            <a:srgbClr val="FFFF00"/>
          </a:solidFill>
          <a:ln w="4763">
            <a:solidFill>
              <a:srgbClr val="990000"/>
            </a:solidFill>
            <a:round/>
            <a:headEnd/>
            <a:tailEnd/>
          </a:ln>
        </p:spPr>
        <p:txBody>
          <a:bodyPr/>
          <a:lstStyle/>
          <a:p>
            <a:endParaRPr lang="en-US"/>
          </a:p>
        </p:txBody>
      </p:sp>
      <p:sp>
        <p:nvSpPr>
          <p:cNvPr id="53447" name="Freeform 198"/>
          <p:cNvSpPr>
            <a:spLocks/>
          </p:cNvSpPr>
          <p:nvPr/>
        </p:nvSpPr>
        <p:spPr bwMode="auto">
          <a:xfrm>
            <a:off x="6303963" y="4438650"/>
            <a:ext cx="87312" cy="98425"/>
          </a:xfrm>
          <a:custGeom>
            <a:avLst/>
            <a:gdLst>
              <a:gd name="T0" fmla="*/ 2147483647 w 62"/>
              <a:gd name="T1" fmla="*/ 2147483647 h 62"/>
              <a:gd name="T2" fmla="*/ 2147483647 w 62"/>
              <a:gd name="T3" fmla="*/ 2147483647 h 62"/>
              <a:gd name="T4" fmla="*/ 2147483647 w 62"/>
              <a:gd name="T5" fmla="*/ 2147483647 h 62"/>
              <a:gd name="T6" fmla="*/ 2147483647 w 62"/>
              <a:gd name="T7" fmla="*/ 2147483647 h 62"/>
              <a:gd name="T8" fmla="*/ 2147483647 w 62"/>
              <a:gd name="T9" fmla="*/ 2147483647 h 62"/>
              <a:gd name="T10" fmla="*/ 2147483647 w 62"/>
              <a:gd name="T11" fmla="*/ 2147483647 h 62"/>
              <a:gd name="T12" fmla="*/ 2147483647 w 62"/>
              <a:gd name="T13" fmla="*/ 2147483647 h 62"/>
              <a:gd name="T14" fmla="*/ 2147483647 w 62"/>
              <a:gd name="T15" fmla="*/ 2147483647 h 62"/>
              <a:gd name="T16" fmla="*/ 2147483647 w 62"/>
              <a:gd name="T17" fmla="*/ 2147483647 h 62"/>
              <a:gd name="T18" fmla="*/ 2147483647 w 62"/>
              <a:gd name="T19" fmla="*/ 2147483647 h 62"/>
              <a:gd name="T20" fmla="*/ 2147483647 w 62"/>
              <a:gd name="T21" fmla="*/ 2147483647 h 62"/>
              <a:gd name="T22" fmla="*/ 2147483647 w 62"/>
              <a:gd name="T23" fmla="*/ 2147483647 h 62"/>
              <a:gd name="T24" fmla="*/ 2147483647 w 62"/>
              <a:gd name="T25" fmla="*/ 2147483647 h 62"/>
              <a:gd name="T26" fmla="*/ 2147483647 w 62"/>
              <a:gd name="T27" fmla="*/ 2147483647 h 62"/>
              <a:gd name="T28" fmla="*/ 2147483647 w 62"/>
              <a:gd name="T29" fmla="*/ 2147483647 h 62"/>
              <a:gd name="T30" fmla="*/ 2147483647 w 62"/>
              <a:gd name="T31" fmla="*/ 2147483647 h 62"/>
              <a:gd name="T32" fmla="*/ 2147483647 w 62"/>
              <a:gd name="T33" fmla="*/ 2147483647 h 62"/>
              <a:gd name="T34" fmla="*/ 2147483647 w 62"/>
              <a:gd name="T35" fmla="*/ 2147483647 h 62"/>
              <a:gd name="T36" fmla="*/ 2147483647 w 62"/>
              <a:gd name="T37" fmla="*/ 2147483647 h 62"/>
              <a:gd name="T38" fmla="*/ 2147483647 w 62"/>
              <a:gd name="T39" fmla="*/ 2147483647 h 62"/>
              <a:gd name="T40" fmla="*/ 2147483647 w 62"/>
              <a:gd name="T41" fmla="*/ 0 h 62"/>
              <a:gd name="T42" fmla="*/ 2147483647 w 62"/>
              <a:gd name="T43" fmla="*/ 2147483647 h 62"/>
              <a:gd name="T44" fmla="*/ 2147483647 w 62"/>
              <a:gd name="T45" fmla="*/ 2147483647 h 62"/>
              <a:gd name="T46" fmla="*/ 2147483647 w 62"/>
              <a:gd name="T47" fmla="*/ 2147483647 h 62"/>
              <a:gd name="T48" fmla="*/ 2147483647 w 62"/>
              <a:gd name="T49" fmla="*/ 2147483647 h 62"/>
              <a:gd name="T50" fmla="*/ 2147483647 w 62"/>
              <a:gd name="T51" fmla="*/ 2147483647 h 62"/>
              <a:gd name="T52" fmla="*/ 2147483647 w 62"/>
              <a:gd name="T53" fmla="*/ 2147483647 h 62"/>
              <a:gd name="T54" fmla="*/ 2147483647 w 62"/>
              <a:gd name="T55" fmla="*/ 2147483647 h 62"/>
              <a:gd name="T56" fmla="*/ 2147483647 w 62"/>
              <a:gd name="T57" fmla="*/ 2147483647 h 62"/>
              <a:gd name="T58" fmla="*/ 2147483647 w 62"/>
              <a:gd name="T59" fmla="*/ 2147483647 h 62"/>
              <a:gd name="T60" fmla="*/ 2147483647 w 62"/>
              <a:gd name="T61" fmla="*/ 2147483647 h 62"/>
              <a:gd name="T62" fmla="*/ 2147483647 w 62"/>
              <a:gd name="T63" fmla="*/ 2147483647 h 6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62"/>
              <a:gd name="T97" fmla="*/ 0 h 62"/>
              <a:gd name="T98" fmla="*/ 62 w 62"/>
              <a:gd name="T99" fmla="*/ 62 h 6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62" h="62">
                <a:moveTo>
                  <a:pt x="5" y="24"/>
                </a:moveTo>
                <a:lnTo>
                  <a:pt x="5" y="24"/>
                </a:lnTo>
                <a:lnTo>
                  <a:pt x="6" y="25"/>
                </a:lnTo>
                <a:lnTo>
                  <a:pt x="8" y="28"/>
                </a:lnTo>
                <a:lnTo>
                  <a:pt x="9" y="31"/>
                </a:lnTo>
                <a:lnTo>
                  <a:pt x="11" y="35"/>
                </a:lnTo>
                <a:lnTo>
                  <a:pt x="14" y="41"/>
                </a:lnTo>
                <a:lnTo>
                  <a:pt x="18" y="47"/>
                </a:lnTo>
                <a:lnTo>
                  <a:pt x="22" y="55"/>
                </a:lnTo>
                <a:lnTo>
                  <a:pt x="24" y="56"/>
                </a:lnTo>
                <a:lnTo>
                  <a:pt x="25" y="58"/>
                </a:lnTo>
                <a:lnTo>
                  <a:pt x="27" y="59"/>
                </a:lnTo>
                <a:lnTo>
                  <a:pt x="28" y="61"/>
                </a:lnTo>
                <a:lnTo>
                  <a:pt x="30" y="62"/>
                </a:lnTo>
                <a:lnTo>
                  <a:pt x="31" y="62"/>
                </a:lnTo>
                <a:lnTo>
                  <a:pt x="33" y="62"/>
                </a:lnTo>
                <a:lnTo>
                  <a:pt x="34" y="62"/>
                </a:lnTo>
                <a:lnTo>
                  <a:pt x="39" y="61"/>
                </a:lnTo>
                <a:lnTo>
                  <a:pt x="42" y="59"/>
                </a:lnTo>
                <a:lnTo>
                  <a:pt x="46" y="58"/>
                </a:lnTo>
                <a:lnTo>
                  <a:pt x="51" y="56"/>
                </a:lnTo>
                <a:lnTo>
                  <a:pt x="55" y="55"/>
                </a:lnTo>
                <a:lnTo>
                  <a:pt x="58" y="52"/>
                </a:lnTo>
                <a:lnTo>
                  <a:pt x="61" y="49"/>
                </a:lnTo>
                <a:lnTo>
                  <a:pt x="62" y="46"/>
                </a:lnTo>
                <a:lnTo>
                  <a:pt x="62" y="41"/>
                </a:lnTo>
                <a:lnTo>
                  <a:pt x="62" y="38"/>
                </a:lnTo>
                <a:lnTo>
                  <a:pt x="62" y="35"/>
                </a:lnTo>
                <a:lnTo>
                  <a:pt x="61" y="32"/>
                </a:lnTo>
                <a:lnTo>
                  <a:pt x="58" y="28"/>
                </a:lnTo>
                <a:lnTo>
                  <a:pt x="56" y="25"/>
                </a:lnTo>
                <a:lnTo>
                  <a:pt x="53" y="22"/>
                </a:lnTo>
                <a:lnTo>
                  <a:pt x="51" y="19"/>
                </a:lnTo>
                <a:lnTo>
                  <a:pt x="46" y="16"/>
                </a:lnTo>
                <a:lnTo>
                  <a:pt x="43" y="13"/>
                </a:lnTo>
                <a:lnTo>
                  <a:pt x="39" y="12"/>
                </a:lnTo>
                <a:lnTo>
                  <a:pt x="34" y="9"/>
                </a:lnTo>
                <a:lnTo>
                  <a:pt x="30" y="7"/>
                </a:lnTo>
                <a:lnTo>
                  <a:pt x="25" y="4"/>
                </a:lnTo>
                <a:lnTo>
                  <a:pt x="21" y="3"/>
                </a:lnTo>
                <a:lnTo>
                  <a:pt x="17" y="1"/>
                </a:lnTo>
                <a:lnTo>
                  <a:pt x="14" y="0"/>
                </a:lnTo>
                <a:lnTo>
                  <a:pt x="11" y="1"/>
                </a:lnTo>
                <a:lnTo>
                  <a:pt x="9" y="3"/>
                </a:lnTo>
                <a:lnTo>
                  <a:pt x="6" y="4"/>
                </a:lnTo>
                <a:lnTo>
                  <a:pt x="5" y="7"/>
                </a:lnTo>
                <a:lnTo>
                  <a:pt x="3" y="9"/>
                </a:lnTo>
                <a:lnTo>
                  <a:pt x="2" y="12"/>
                </a:lnTo>
                <a:lnTo>
                  <a:pt x="0" y="15"/>
                </a:lnTo>
                <a:lnTo>
                  <a:pt x="2" y="15"/>
                </a:lnTo>
                <a:lnTo>
                  <a:pt x="2" y="16"/>
                </a:lnTo>
                <a:lnTo>
                  <a:pt x="3" y="18"/>
                </a:lnTo>
                <a:lnTo>
                  <a:pt x="3" y="19"/>
                </a:lnTo>
                <a:lnTo>
                  <a:pt x="3" y="21"/>
                </a:lnTo>
                <a:lnTo>
                  <a:pt x="3" y="22"/>
                </a:lnTo>
                <a:lnTo>
                  <a:pt x="5" y="24"/>
                </a:lnTo>
                <a:lnTo>
                  <a:pt x="3" y="24"/>
                </a:lnTo>
                <a:lnTo>
                  <a:pt x="5" y="24"/>
                </a:lnTo>
              </a:path>
            </a:pathLst>
          </a:custGeom>
          <a:solidFill>
            <a:srgbClr val="FFFF00"/>
          </a:solidFill>
          <a:ln w="4763">
            <a:solidFill>
              <a:srgbClr val="990000"/>
            </a:solidFill>
            <a:round/>
            <a:headEnd/>
            <a:tailEnd/>
          </a:ln>
        </p:spPr>
        <p:txBody>
          <a:bodyPr/>
          <a:lstStyle/>
          <a:p>
            <a:endParaRPr lang="en-US"/>
          </a:p>
        </p:txBody>
      </p:sp>
      <p:sp>
        <p:nvSpPr>
          <p:cNvPr id="53448" name="Freeform 199"/>
          <p:cNvSpPr>
            <a:spLocks/>
          </p:cNvSpPr>
          <p:nvPr/>
        </p:nvSpPr>
        <p:spPr bwMode="auto">
          <a:xfrm>
            <a:off x="6242050" y="4386263"/>
            <a:ext cx="69850" cy="63500"/>
          </a:xfrm>
          <a:custGeom>
            <a:avLst/>
            <a:gdLst>
              <a:gd name="T0" fmla="*/ 2147483647 w 50"/>
              <a:gd name="T1" fmla="*/ 2147483647 h 40"/>
              <a:gd name="T2" fmla="*/ 2147483647 w 50"/>
              <a:gd name="T3" fmla="*/ 2147483647 h 40"/>
              <a:gd name="T4" fmla="*/ 2147483647 w 50"/>
              <a:gd name="T5" fmla="*/ 2147483647 h 40"/>
              <a:gd name="T6" fmla="*/ 2147483647 w 50"/>
              <a:gd name="T7" fmla="*/ 2147483647 h 40"/>
              <a:gd name="T8" fmla="*/ 2147483647 w 50"/>
              <a:gd name="T9" fmla="*/ 2147483647 h 40"/>
              <a:gd name="T10" fmla="*/ 2147483647 w 50"/>
              <a:gd name="T11" fmla="*/ 2147483647 h 40"/>
              <a:gd name="T12" fmla="*/ 2147483647 w 50"/>
              <a:gd name="T13" fmla="*/ 2147483647 h 40"/>
              <a:gd name="T14" fmla="*/ 2147483647 w 50"/>
              <a:gd name="T15" fmla="*/ 2147483647 h 40"/>
              <a:gd name="T16" fmla="*/ 2147483647 w 50"/>
              <a:gd name="T17" fmla="*/ 2147483647 h 40"/>
              <a:gd name="T18" fmla="*/ 2147483647 w 50"/>
              <a:gd name="T19" fmla="*/ 2147483647 h 40"/>
              <a:gd name="T20" fmla="*/ 2147483647 w 50"/>
              <a:gd name="T21" fmla="*/ 2147483647 h 40"/>
              <a:gd name="T22" fmla="*/ 2147483647 w 50"/>
              <a:gd name="T23" fmla="*/ 2147483647 h 40"/>
              <a:gd name="T24" fmla="*/ 2147483647 w 50"/>
              <a:gd name="T25" fmla="*/ 2147483647 h 40"/>
              <a:gd name="T26" fmla="*/ 2147483647 w 50"/>
              <a:gd name="T27" fmla="*/ 2147483647 h 40"/>
              <a:gd name="T28" fmla="*/ 2147483647 w 50"/>
              <a:gd name="T29" fmla="*/ 2147483647 h 40"/>
              <a:gd name="T30" fmla="*/ 2147483647 w 50"/>
              <a:gd name="T31" fmla="*/ 2147483647 h 40"/>
              <a:gd name="T32" fmla="*/ 2147483647 w 50"/>
              <a:gd name="T33" fmla="*/ 2147483647 h 40"/>
              <a:gd name="T34" fmla="*/ 2147483647 w 50"/>
              <a:gd name="T35" fmla="*/ 2147483647 h 40"/>
              <a:gd name="T36" fmla="*/ 2147483647 w 50"/>
              <a:gd name="T37" fmla="*/ 2147483647 h 40"/>
              <a:gd name="T38" fmla="*/ 2147483647 w 50"/>
              <a:gd name="T39" fmla="*/ 2147483647 h 40"/>
              <a:gd name="T40" fmla="*/ 2147483647 w 50"/>
              <a:gd name="T41" fmla="*/ 2147483647 h 40"/>
              <a:gd name="T42" fmla="*/ 2147483647 w 50"/>
              <a:gd name="T43" fmla="*/ 2147483647 h 40"/>
              <a:gd name="T44" fmla="*/ 2147483647 w 50"/>
              <a:gd name="T45" fmla="*/ 2147483647 h 40"/>
              <a:gd name="T46" fmla="*/ 2147483647 w 50"/>
              <a:gd name="T47" fmla="*/ 2147483647 h 40"/>
              <a:gd name="T48" fmla="*/ 2147483647 w 50"/>
              <a:gd name="T49" fmla="*/ 2147483647 h 40"/>
              <a:gd name="T50" fmla="*/ 2147483647 w 50"/>
              <a:gd name="T51" fmla="*/ 2147483647 h 40"/>
              <a:gd name="T52" fmla="*/ 2147483647 w 50"/>
              <a:gd name="T53" fmla="*/ 2147483647 h 40"/>
              <a:gd name="T54" fmla="*/ 2147483647 w 50"/>
              <a:gd name="T55" fmla="*/ 2147483647 h 40"/>
              <a:gd name="T56" fmla="*/ 2147483647 w 50"/>
              <a:gd name="T57" fmla="*/ 2147483647 h 40"/>
              <a:gd name="T58" fmla="*/ 2147483647 w 50"/>
              <a:gd name="T59" fmla="*/ 2147483647 h 40"/>
              <a:gd name="T60" fmla="*/ 2147483647 w 50"/>
              <a:gd name="T61" fmla="*/ 2147483647 h 40"/>
              <a:gd name="T62" fmla="*/ 2147483647 w 50"/>
              <a:gd name="T63" fmla="*/ 2147483647 h 40"/>
              <a:gd name="T64" fmla="*/ 2147483647 w 50"/>
              <a:gd name="T65" fmla="*/ 2147483647 h 40"/>
              <a:gd name="T66" fmla="*/ 2147483647 w 50"/>
              <a:gd name="T67" fmla="*/ 2147483647 h 40"/>
              <a:gd name="T68" fmla="*/ 2147483647 w 50"/>
              <a:gd name="T69" fmla="*/ 2147483647 h 40"/>
              <a:gd name="T70" fmla="*/ 2147483647 w 50"/>
              <a:gd name="T71" fmla="*/ 2147483647 h 40"/>
              <a:gd name="T72" fmla="*/ 2147483647 w 50"/>
              <a:gd name="T73" fmla="*/ 2147483647 h 40"/>
              <a:gd name="T74" fmla="*/ 2147483647 w 50"/>
              <a:gd name="T75" fmla="*/ 0 h 40"/>
              <a:gd name="T76" fmla="*/ 2147483647 w 50"/>
              <a:gd name="T77" fmla="*/ 0 h 40"/>
              <a:gd name="T78" fmla="*/ 2147483647 w 50"/>
              <a:gd name="T79" fmla="*/ 0 h 40"/>
              <a:gd name="T80" fmla="*/ 2147483647 w 50"/>
              <a:gd name="T81" fmla="*/ 2147483647 h 40"/>
              <a:gd name="T82" fmla="*/ 2147483647 w 50"/>
              <a:gd name="T83" fmla="*/ 2147483647 h 40"/>
              <a:gd name="T84" fmla="*/ 2147483647 w 50"/>
              <a:gd name="T85" fmla="*/ 2147483647 h 40"/>
              <a:gd name="T86" fmla="*/ 0 w 50"/>
              <a:gd name="T87" fmla="*/ 2147483647 h 40"/>
              <a:gd name="T88" fmla="*/ 0 w 50"/>
              <a:gd name="T89" fmla="*/ 2147483647 h 40"/>
              <a:gd name="T90" fmla="*/ 0 w 50"/>
              <a:gd name="T91" fmla="*/ 2147483647 h 40"/>
              <a:gd name="T92" fmla="*/ 2147483647 w 50"/>
              <a:gd name="T93" fmla="*/ 2147483647 h 40"/>
              <a:gd name="T94" fmla="*/ 2147483647 w 50"/>
              <a:gd name="T95" fmla="*/ 2147483647 h 40"/>
              <a:gd name="T96" fmla="*/ 2147483647 w 50"/>
              <a:gd name="T97" fmla="*/ 2147483647 h 4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50"/>
              <a:gd name="T148" fmla="*/ 0 h 40"/>
              <a:gd name="T149" fmla="*/ 50 w 50"/>
              <a:gd name="T150" fmla="*/ 40 h 4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50" h="40">
                <a:moveTo>
                  <a:pt x="6" y="30"/>
                </a:moveTo>
                <a:lnTo>
                  <a:pt x="10" y="33"/>
                </a:lnTo>
                <a:lnTo>
                  <a:pt x="13" y="34"/>
                </a:lnTo>
                <a:lnTo>
                  <a:pt x="18" y="37"/>
                </a:lnTo>
                <a:lnTo>
                  <a:pt x="21" y="39"/>
                </a:lnTo>
                <a:lnTo>
                  <a:pt x="25" y="40"/>
                </a:lnTo>
                <a:lnTo>
                  <a:pt x="28" y="40"/>
                </a:lnTo>
                <a:lnTo>
                  <a:pt x="32" y="40"/>
                </a:lnTo>
                <a:lnTo>
                  <a:pt x="37" y="39"/>
                </a:lnTo>
                <a:lnTo>
                  <a:pt x="40" y="37"/>
                </a:lnTo>
                <a:lnTo>
                  <a:pt x="43" y="34"/>
                </a:lnTo>
                <a:lnTo>
                  <a:pt x="43" y="33"/>
                </a:lnTo>
                <a:lnTo>
                  <a:pt x="44" y="30"/>
                </a:lnTo>
                <a:lnTo>
                  <a:pt x="44" y="27"/>
                </a:lnTo>
                <a:lnTo>
                  <a:pt x="46" y="24"/>
                </a:lnTo>
                <a:lnTo>
                  <a:pt x="46" y="21"/>
                </a:lnTo>
                <a:lnTo>
                  <a:pt x="47" y="18"/>
                </a:lnTo>
                <a:lnTo>
                  <a:pt x="49" y="17"/>
                </a:lnTo>
                <a:lnTo>
                  <a:pt x="49" y="15"/>
                </a:lnTo>
                <a:lnTo>
                  <a:pt x="50" y="14"/>
                </a:lnTo>
                <a:lnTo>
                  <a:pt x="50" y="11"/>
                </a:lnTo>
                <a:lnTo>
                  <a:pt x="49" y="9"/>
                </a:lnTo>
                <a:lnTo>
                  <a:pt x="49" y="8"/>
                </a:lnTo>
                <a:lnTo>
                  <a:pt x="47" y="6"/>
                </a:lnTo>
                <a:lnTo>
                  <a:pt x="46" y="5"/>
                </a:lnTo>
                <a:lnTo>
                  <a:pt x="44" y="3"/>
                </a:lnTo>
                <a:lnTo>
                  <a:pt x="43" y="3"/>
                </a:lnTo>
                <a:lnTo>
                  <a:pt x="40" y="3"/>
                </a:lnTo>
                <a:lnTo>
                  <a:pt x="38" y="3"/>
                </a:lnTo>
                <a:lnTo>
                  <a:pt x="37" y="3"/>
                </a:lnTo>
                <a:lnTo>
                  <a:pt x="34" y="5"/>
                </a:lnTo>
                <a:lnTo>
                  <a:pt x="32" y="5"/>
                </a:lnTo>
                <a:lnTo>
                  <a:pt x="31" y="5"/>
                </a:lnTo>
                <a:lnTo>
                  <a:pt x="28" y="3"/>
                </a:lnTo>
                <a:lnTo>
                  <a:pt x="25" y="3"/>
                </a:lnTo>
                <a:lnTo>
                  <a:pt x="22" y="2"/>
                </a:lnTo>
                <a:lnTo>
                  <a:pt x="21" y="2"/>
                </a:lnTo>
                <a:lnTo>
                  <a:pt x="18" y="0"/>
                </a:lnTo>
                <a:lnTo>
                  <a:pt x="15" y="0"/>
                </a:lnTo>
                <a:lnTo>
                  <a:pt x="12" y="0"/>
                </a:lnTo>
                <a:lnTo>
                  <a:pt x="10" y="2"/>
                </a:lnTo>
                <a:lnTo>
                  <a:pt x="6" y="3"/>
                </a:lnTo>
                <a:lnTo>
                  <a:pt x="3" y="8"/>
                </a:lnTo>
                <a:lnTo>
                  <a:pt x="0" y="11"/>
                </a:lnTo>
                <a:lnTo>
                  <a:pt x="0" y="15"/>
                </a:lnTo>
                <a:lnTo>
                  <a:pt x="0" y="20"/>
                </a:lnTo>
                <a:lnTo>
                  <a:pt x="1" y="24"/>
                </a:lnTo>
                <a:lnTo>
                  <a:pt x="3" y="27"/>
                </a:lnTo>
                <a:lnTo>
                  <a:pt x="6" y="3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49" name="Freeform 200"/>
          <p:cNvSpPr>
            <a:spLocks/>
          </p:cNvSpPr>
          <p:nvPr/>
        </p:nvSpPr>
        <p:spPr bwMode="auto">
          <a:xfrm>
            <a:off x="6242050" y="4386263"/>
            <a:ext cx="69850" cy="63500"/>
          </a:xfrm>
          <a:custGeom>
            <a:avLst/>
            <a:gdLst>
              <a:gd name="T0" fmla="*/ 2147483647 w 50"/>
              <a:gd name="T1" fmla="*/ 2147483647 h 40"/>
              <a:gd name="T2" fmla="*/ 2147483647 w 50"/>
              <a:gd name="T3" fmla="*/ 2147483647 h 40"/>
              <a:gd name="T4" fmla="*/ 2147483647 w 50"/>
              <a:gd name="T5" fmla="*/ 2147483647 h 40"/>
              <a:gd name="T6" fmla="*/ 2147483647 w 50"/>
              <a:gd name="T7" fmla="*/ 2147483647 h 40"/>
              <a:gd name="T8" fmla="*/ 2147483647 w 50"/>
              <a:gd name="T9" fmla="*/ 2147483647 h 40"/>
              <a:gd name="T10" fmla="*/ 2147483647 w 50"/>
              <a:gd name="T11" fmla="*/ 2147483647 h 40"/>
              <a:gd name="T12" fmla="*/ 2147483647 w 50"/>
              <a:gd name="T13" fmla="*/ 2147483647 h 40"/>
              <a:gd name="T14" fmla="*/ 2147483647 w 50"/>
              <a:gd name="T15" fmla="*/ 2147483647 h 40"/>
              <a:gd name="T16" fmla="*/ 2147483647 w 50"/>
              <a:gd name="T17" fmla="*/ 2147483647 h 40"/>
              <a:gd name="T18" fmla="*/ 2147483647 w 50"/>
              <a:gd name="T19" fmla="*/ 2147483647 h 40"/>
              <a:gd name="T20" fmla="*/ 2147483647 w 50"/>
              <a:gd name="T21" fmla="*/ 2147483647 h 40"/>
              <a:gd name="T22" fmla="*/ 2147483647 w 50"/>
              <a:gd name="T23" fmla="*/ 2147483647 h 40"/>
              <a:gd name="T24" fmla="*/ 2147483647 w 50"/>
              <a:gd name="T25" fmla="*/ 2147483647 h 40"/>
              <a:gd name="T26" fmla="*/ 2147483647 w 50"/>
              <a:gd name="T27" fmla="*/ 2147483647 h 40"/>
              <a:gd name="T28" fmla="*/ 2147483647 w 50"/>
              <a:gd name="T29" fmla="*/ 2147483647 h 40"/>
              <a:gd name="T30" fmla="*/ 2147483647 w 50"/>
              <a:gd name="T31" fmla="*/ 2147483647 h 40"/>
              <a:gd name="T32" fmla="*/ 2147483647 w 50"/>
              <a:gd name="T33" fmla="*/ 2147483647 h 40"/>
              <a:gd name="T34" fmla="*/ 2147483647 w 50"/>
              <a:gd name="T35" fmla="*/ 2147483647 h 40"/>
              <a:gd name="T36" fmla="*/ 2147483647 w 50"/>
              <a:gd name="T37" fmla="*/ 2147483647 h 40"/>
              <a:gd name="T38" fmla="*/ 2147483647 w 50"/>
              <a:gd name="T39" fmla="*/ 2147483647 h 40"/>
              <a:gd name="T40" fmla="*/ 2147483647 w 50"/>
              <a:gd name="T41" fmla="*/ 2147483647 h 40"/>
              <a:gd name="T42" fmla="*/ 2147483647 w 50"/>
              <a:gd name="T43" fmla="*/ 2147483647 h 40"/>
              <a:gd name="T44" fmla="*/ 2147483647 w 50"/>
              <a:gd name="T45" fmla="*/ 2147483647 h 40"/>
              <a:gd name="T46" fmla="*/ 2147483647 w 50"/>
              <a:gd name="T47" fmla="*/ 2147483647 h 40"/>
              <a:gd name="T48" fmla="*/ 2147483647 w 50"/>
              <a:gd name="T49" fmla="*/ 2147483647 h 40"/>
              <a:gd name="T50" fmla="*/ 2147483647 w 50"/>
              <a:gd name="T51" fmla="*/ 2147483647 h 40"/>
              <a:gd name="T52" fmla="*/ 2147483647 w 50"/>
              <a:gd name="T53" fmla="*/ 2147483647 h 40"/>
              <a:gd name="T54" fmla="*/ 2147483647 w 50"/>
              <a:gd name="T55" fmla="*/ 2147483647 h 40"/>
              <a:gd name="T56" fmla="*/ 2147483647 w 50"/>
              <a:gd name="T57" fmla="*/ 2147483647 h 40"/>
              <a:gd name="T58" fmla="*/ 2147483647 w 50"/>
              <a:gd name="T59" fmla="*/ 2147483647 h 40"/>
              <a:gd name="T60" fmla="*/ 2147483647 w 50"/>
              <a:gd name="T61" fmla="*/ 2147483647 h 40"/>
              <a:gd name="T62" fmla="*/ 2147483647 w 50"/>
              <a:gd name="T63" fmla="*/ 2147483647 h 40"/>
              <a:gd name="T64" fmla="*/ 2147483647 w 50"/>
              <a:gd name="T65" fmla="*/ 2147483647 h 40"/>
              <a:gd name="T66" fmla="*/ 2147483647 w 50"/>
              <a:gd name="T67" fmla="*/ 2147483647 h 40"/>
              <a:gd name="T68" fmla="*/ 2147483647 w 50"/>
              <a:gd name="T69" fmla="*/ 2147483647 h 40"/>
              <a:gd name="T70" fmla="*/ 2147483647 w 50"/>
              <a:gd name="T71" fmla="*/ 2147483647 h 40"/>
              <a:gd name="T72" fmla="*/ 2147483647 w 50"/>
              <a:gd name="T73" fmla="*/ 2147483647 h 40"/>
              <a:gd name="T74" fmla="*/ 2147483647 w 50"/>
              <a:gd name="T75" fmla="*/ 0 h 40"/>
              <a:gd name="T76" fmla="*/ 2147483647 w 50"/>
              <a:gd name="T77" fmla="*/ 0 h 40"/>
              <a:gd name="T78" fmla="*/ 2147483647 w 50"/>
              <a:gd name="T79" fmla="*/ 0 h 40"/>
              <a:gd name="T80" fmla="*/ 2147483647 w 50"/>
              <a:gd name="T81" fmla="*/ 2147483647 h 40"/>
              <a:gd name="T82" fmla="*/ 2147483647 w 50"/>
              <a:gd name="T83" fmla="*/ 2147483647 h 40"/>
              <a:gd name="T84" fmla="*/ 2147483647 w 50"/>
              <a:gd name="T85" fmla="*/ 2147483647 h 40"/>
              <a:gd name="T86" fmla="*/ 0 w 50"/>
              <a:gd name="T87" fmla="*/ 2147483647 h 40"/>
              <a:gd name="T88" fmla="*/ 0 w 50"/>
              <a:gd name="T89" fmla="*/ 2147483647 h 40"/>
              <a:gd name="T90" fmla="*/ 0 w 50"/>
              <a:gd name="T91" fmla="*/ 2147483647 h 40"/>
              <a:gd name="T92" fmla="*/ 2147483647 w 50"/>
              <a:gd name="T93" fmla="*/ 2147483647 h 40"/>
              <a:gd name="T94" fmla="*/ 2147483647 w 50"/>
              <a:gd name="T95" fmla="*/ 2147483647 h 40"/>
              <a:gd name="T96" fmla="*/ 2147483647 w 50"/>
              <a:gd name="T97" fmla="*/ 2147483647 h 4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50"/>
              <a:gd name="T148" fmla="*/ 0 h 40"/>
              <a:gd name="T149" fmla="*/ 50 w 50"/>
              <a:gd name="T150" fmla="*/ 40 h 4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50" h="40">
                <a:moveTo>
                  <a:pt x="6" y="30"/>
                </a:moveTo>
                <a:lnTo>
                  <a:pt x="10" y="33"/>
                </a:lnTo>
                <a:lnTo>
                  <a:pt x="13" y="34"/>
                </a:lnTo>
                <a:lnTo>
                  <a:pt x="18" y="37"/>
                </a:lnTo>
                <a:lnTo>
                  <a:pt x="21" y="39"/>
                </a:lnTo>
                <a:lnTo>
                  <a:pt x="25" y="40"/>
                </a:lnTo>
                <a:lnTo>
                  <a:pt x="28" y="40"/>
                </a:lnTo>
                <a:lnTo>
                  <a:pt x="32" y="40"/>
                </a:lnTo>
                <a:lnTo>
                  <a:pt x="37" y="39"/>
                </a:lnTo>
                <a:lnTo>
                  <a:pt x="40" y="37"/>
                </a:lnTo>
                <a:lnTo>
                  <a:pt x="43" y="34"/>
                </a:lnTo>
                <a:lnTo>
                  <a:pt x="43" y="33"/>
                </a:lnTo>
                <a:lnTo>
                  <a:pt x="44" y="30"/>
                </a:lnTo>
                <a:lnTo>
                  <a:pt x="44" y="27"/>
                </a:lnTo>
                <a:lnTo>
                  <a:pt x="46" y="24"/>
                </a:lnTo>
                <a:lnTo>
                  <a:pt x="46" y="21"/>
                </a:lnTo>
                <a:lnTo>
                  <a:pt x="47" y="18"/>
                </a:lnTo>
                <a:lnTo>
                  <a:pt x="49" y="17"/>
                </a:lnTo>
                <a:lnTo>
                  <a:pt x="49" y="15"/>
                </a:lnTo>
                <a:lnTo>
                  <a:pt x="50" y="14"/>
                </a:lnTo>
                <a:lnTo>
                  <a:pt x="50" y="11"/>
                </a:lnTo>
                <a:lnTo>
                  <a:pt x="49" y="9"/>
                </a:lnTo>
                <a:lnTo>
                  <a:pt x="49" y="8"/>
                </a:lnTo>
                <a:lnTo>
                  <a:pt x="47" y="6"/>
                </a:lnTo>
                <a:lnTo>
                  <a:pt x="46" y="5"/>
                </a:lnTo>
                <a:lnTo>
                  <a:pt x="44" y="3"/>
                </a:lnTo>
                <a:lnTo>
                  <a:pt x="43" y="3"/>
                </a:lnTo>
                <a:lnTo>
                  <a:pt x="40" y="3"/>
                </a:lnTo>
                <a:lnTo>
                  <a:pt x="38" y="3"/>
                </a:lnTo>
                <a:lnTo>
                  <a:pt x="37" y="3"/>
                </a:lnTo>
                <a:lnTo>
                  <a:pt x="34" y="5"/>
                </a:lnTo>
                <a:lnTo>
                  <a:pt x="32" y="5"/>
                </a:lnTo>
                <a:lnTo>
                  <a:pt x="31" y="5"/>
                </a:lnTo>
                <a:lnTo>
                  <a:pt x="28" y="3"/>
                </a:lnTo>
                <a:lnTo>
                  <a:pt x="25" y="3"/>
                </a:lnTo>
                <a:lnTo>
                  <a:pt x="22" y="2"/>
                </a:lnTo>
                <a:lnTo>
                  <a:pt x="21" y="2"/>
                </a:lnTo>
                <a:lnTo>
                  <a:pt x="18" y="0"/>
                </a:lnTo>
                <a:lnTo>
                  <a:pt x="15" y="0"/>
                </a:lnTo>
                <a:lnTo>
                  <a:pt x="12" y="0"/>
                </a:lnTo>
                <a:lnTo>
                  <a:pt x="10" y="2"/>
                </a:lnTo>
                <a:lnTo>
                  <a:pt x="6" y="3"/>
                </a:lnTo>
                <a:lnTo>
                  <a:pt x="3" y="8"/>
                </a:lnTo>
                <a:lnTo>
                  <a:pt x="0" y="11"/>
                </a:lnTo>
                <a:lnTo>
                  <a:pt x="0" y="15"/>
                </a:lnTo>
                <a:lnTo>
                  <a:pt x="0" y="20"/>
                </a:lnTo>
                <a:lnTo>
                  <a:pt x="1" y="24"/>
                </a:lnTo>
                <a:lnTo>
                  <a:pt x="3" y="27"/>
                </a:lnTo>
                <a:lnTo>
                  <a:pt x="6" y="30"/>
                </a:lnTo>
              </a:path>
            </a:pathLst>
          </a:custGeom>
          <a:solidFill>
            <a:srgbClr val="FFFF00"/>
          </a:solidFill>
          <a:ln w="4763">
            <a:solidFill>
              <a:srgbClr val="990000"/>
            </a:solidFill>
            <a:round/>
            <a:headEnd/>
            <a:tailEnd/>
          </a:ln>
        </p:spPr>
        <p:txBody>
          <a:bodyPr/>
          <a:lstStyle/>
          <a:p>
            <a:endParaRPr lang="en-US"/>
          </a:p>
        </p:txBody>
      </p:sp>
      <p:sp>
        <p:nvSpPr>
          <p:cNvPr id="53450" name="Freeform 201"/>
          <p:cNvSpPr>
            <a:spLocks/>
          </p:cNvSpPr>
          <p:nvPr/>
        </p:nvSpPr>
        <p:spPr bwMode="auto">
          <a:xfrm>
            <a:off x="6189663" y="4370388"/>
            <a:ext cx="39687" cy="74612"/>
          </a:xfrm>
          <a:custGeom>
            <a:avLst/>
            <a:gdLst>
              <a:gd name="T0" fmla="*/ 0 w 28"/>
              <a:gd name="T1" fmla="*/ 2147483647 h 47"/>
              <a:gd name="T2" fmla="*/ 0 w 28"/>
              <a:gd name="T3" fmla="*/ 2147483647 h 47"/>
              <a:gd name="T4" fmla="*/ 0 w 28"/>
              <a:gd name="T5" fmla="*/ 2147483647 h 47"/>
              <a:gd name="T6" fmla="*/ 2147483647 w 28"/>
              <a:gd name="T7" fmla="*/ 2147483647 h 47"/>
              <a:gd name="T8" fmla="*/ 2147483647 w 28"/>
              <a:gd name="T9" fmla="*/ 2147483647 h 47"/>
              <a:gd name="T10" fmla="*/ 2147483647 w 28"/>
              <a:gd name="T11" fmla="*/ 2147483647 h 47"/>
              <a:gd name="T12" fmla="*/ 2147483647 w 28"/>
              <a:gd name="T13" fmla="*/ 2147483647 h 47"/>
              <a:gd name="T14" fmla="*/ 2147483647 w 28"/>
              <a:gd name="T15" fmla="*/ 2147483647 h 47"/>
              <a:gd name="T16" fmla="*/ 2147483647 w 28"/>
              <a:gd name="T17" fmla="*/ 2147483647 h 47"/>
              <a:gd name="T18" fmla="*/ 2147483647 w 28"/>
              <a:gd name="T19" fmla="*/ 2147483647 h 47"/>
              <a:gd name="T20" fmla="*/ 2147483647 w 28"/>
              <a:gd name="T21" fmla="*/ 2147483647 h 47"/>
              <a:gd name="T22" fmla="*/ 2147483647 w 28"/>
              <a:gd name="T23" fmla="*/ 2147483647 h 47"/>
              <a:gd name="T24" fmla="*/ 2147483647 w 28"/>
              <a:gd name="T25" fmla="*/ 2147483647 h 47"/>
              <a:gd name="T26" fmla="*/ 2147483647 w 28"/>
              <a:gd name="T27" fmla="*/ 2147483647 h 47"/>
              <a:gd name="T28" fmla="*/ 2147483647 w 28"/>
              <a:gd name="T29" fmla="*/ 2147483647 h 47"/>
              <a:gd name="T30" fmla="*/ 2147483647 w 28"/>
              <a:gd name="T31" fmla="*/ 2147483647 h 47"/>
              <a:gd name="T32" fmla="*/ 2147483647 w 28"/>
              <a:gd name="T33" fmla="*/ 2147483647 h 47"/>
              <a:gd name="T34" fmla="*/ 2147483647 w 28"/>
              <a:gd name="T35" fmla="*/ 0 h 47"/>
              <a:gd name="T36" fmla="*/ 2147483647 w 28"/>
              <a:gd name="T37" fmla="*/ 0 h 47"/>
              <a:gd name="T38" fmla="*/ 2147483647 w 28"/>
              <a:gd name="T39" fmla="*/ 2147483647 h 47"/>
              <a:gd name="T40" fmla="*/ 2147483647 w 28"/>
              <a:gd name="T41" fmla="*/ 2147483647 h 47"/>
              <a:gd name="T42" fmla="*/ 0 w 28"/>
              <a:gd name="T43" fmla="*/ 2147483647 h 47"/>
              <a:gd name="T44" fmla="*/ 0 w 28"/>
              <a:gd name="T45" fmla="*/ 2147483647 h 47"/>
              <a:gd name="T46" fmla="*/ 0 w 28"/>
              <a:gd name="T47" fmla="*/ 2147483647 h 47"/>
              <a:gd name="T48" fmla="*/ 0 w 28"/>
              <a:gd name="T49" fmla="*/ 2147483647 h 47"/>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8"/>
              <a:gd name="T76" fmla="*/ 0 h 47"/>
              <a:gd name="T77" fmla="*/ 28 w 28"/>
              <a:gd name="T78" fmla="*/ 47 h 47"/>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8" h="47">
                <a:moveTo>
                  <a:pt x="0" y="18"/>
                </a:moveTo>
                <a:lnTo>
                  <a:pt x="0" y="25"/>
                </a:lnTo>
                <a:lnTo>
                  <a:pt x="0" y="31"/>
                </a:lnTo>
                <a:lnTo>
                  <a:pt x="3" y="37"/>
                </a:lnTo>
                <a:lnTo>
                  <a:pt x="6" y="41"/>
                </a:lnTo>
                <a:lnTo>
                  <a:pt x="9" y="44"/>
                </a:lnTo>
                <a:lnTo>
                  <a:pt x="13" y="47"/>
                </a:lnTo>
                <a:lnTo>
                  <a:pt x="16" y="47"/>
                </a:lnTo>
                <a:lnTo>
                  <a:pt x="21" y="44"/>
                </a:lnTo>
                <a:lnTo>
                  <a:pt x="25" y="40"/>
                </a:lnTo>
                <a:lnTo>
                  <a:pt x="28" y="34"/>
                </a:lnTo>
                <a:lnTo>
                  <a:pt x="28" y="30"/>
                </a:lnTo>
                <a:lnTo>
                  <a:pt x="27" y="24"/>
                </a:lnTo>
                <a:lnTo>
                  <a:pt x="24" y="18"/>
                </a:lnTo>
                <a:lnTo>
                  <a:pt x="21" y="12"/>
                </a:lnTo>
                <a:lnTo>
                  <a:pt x="16" y="7"/>
                </a:lnTo>
                <a:lnTo>
                  <a:pt x="12" y="1"/>
                </a:lnTo>
                <a:lnTo>
                  <a:pt x="7" y="0"/>
                </a:lnTo>
                <a:lnTo>
                  <a:pt x="6" y="0"/>
                </a:lnTo>
                <a:lnTo>
                  <a:pt x="3" y="1"/>
                </a:lnTo>
                <a:lnTo>
                  <a:pt x="1" y="4"/>
                </a:lnTo>
                <a:lnTo>
                  <a:pt x="0" y="9"/>
                </a:lnTo>
                <a:lnTo>
                  <a:pt x="0" y="12"/>
                </a:lnTo>
                <a:lnTo>
                  <a:pt x="0" y="15"/>
                </a:lnTo>
                <a:lnTo>
                  <a:pt x="0" y="18"/>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51" name="Freeform 202"/>
          <p:cNvSpPr>
            <a:spLocks/>
          </p:cNvSpPr>
          <p:nvPr/>
        </p:nvSpPr>
        <p:spPr bwMode="auto">
          <a:xfrm>
            <a:off x="6189663" y="4370388"/>
            <a:ext cx="39687" cy="74612"/>
          </a:xfrm>
          <a:custGeom>
            <a:avLst/>
            <a:gdLst>
              <a:gd name="T0" fmla="*/ 0 w 28"/>
              <a:gd name="T1" fmla="*/ 2147483647 h 47"/>
              <a:gd name="T2" fmla="*/ 0 w 28"/>
              <a:gd name="T3" fmla="*/ 2147483647 h 47"/>
              <a:gd name="T4" fmla="*/ 0 w 28"/>
              <a:gd name="T5" fmla="*/ 2147483647 h 47"/>
              <a:gd name="T6" fmla="*/ 2147483647 w 28"/>
              <a:gd name="T7" fmla="*/ 2147483647 h 47"/>
              <a:gd name="T8" fmla="*/ 2147483647 w 28"/>
              <a:gd name="T9" fmla="*/ 2147483647 h 47"/>
              <a:gd name="T10" fmla="*/ 2147483647 w 28"/>
              <a:gd name="T11" fmla="*/ 2147483647 h 47"/>
              <a:gd name="T12" fmla="*/ 2147483647 w 28"/>
              <a:gd name="T13" fmla="*/ 2147483647 h 47"/>
              <a:gd name="T14" fmla="*/ 2147483647 w 28"/>
              <a:gd name="T15" fmla="*/ 2147483647 h 47"/>
              <a:gd name="T16" fmla="*/ 2147483647 w 28"/>
              <a:gd name="T17" fmla="*/ 2147483647 h 47"/>
              <a:gd name="T18" fmla="*/ 2147483647 w 28"/>
              <a:gd name="T19" fmla="*/ 2147483647 h 47"/>
              <a:gd name="T20" fmla="*/ 2147483647 w 28"/>
              <a:gd name="T21" fmla="*/ 2147483647 h 47"/>
              <a:gd name="T22" fmla="*/ 2147483647 w 28"/>
              <a:gd name="T23" fmla="*/ 2147483647 h 47"/>
              <a:gd name="T24" fmla="*/ 2147483647 w 28"/>
              <a:gd name="T25" fmla="*/ 2147483647 h 47"/>
              <a:gd name="T26" fmla="*/ 2147483647 w 28"/>
              <a:gd name="T27" fmla="*/ 2147483647 h 47"/>
              <a:gd name="T28" fmla="*/ 2147483647 w 28"/>
              <a:gd name="T29" fmla="*/ 2147483647 h 47"/>
              <a:gd name="T30" fmla="*/ 2147483647 w 28"/>
              <a:gd name="T31" fmla="*/ 2147483647 h 47"/>
              <a:gd name="T32" fmla="*/ 2147483647 w 28"/>
              <a:gd name="T33" fmla="*/ 2147483647 h 47"/>
              <a:gd name="T34" fmla="*/ 2147483647 w 28"/>
              <a:gd name="T35" fmla="*/ 0 h 47"/>
              <a:gd name="T36" fmla="*/ 2147483647 w 28"/>
              <a:gd name="T37" fmla="*/ 0 h 47"/>
              <a:gd name="T38" fmla="*/ 2147483647 w 28"/>
              <a:gd name="T39" fmla="*/ 2147483647 h 47"/>
              <a:gd name="T40" fmla="*/ 2147483647 w 28"/>
              <a:gd name="T41" fmla="*/ 2147483647 h 47"/>
              <a:gd name="T42" fmla="*/ 0 w 28"/>
              <a:gd name="T43" fmla="*/ 2147483647 h 47"/>
              <a:gd name="T44" fmla="*/ 0 w 28"/>
              <a:gd name="T45" fmla="*/ 2147483647 h 47"/>
              <a:gd name="T46" fmla="*/ 0 w 28"/>
              <a:gd name="T47" fmla="*/ 2147483647 h 47"/>
              <a:gd name="T48" fmla="*/ 0 w 28"/>
              <a:gd name="T49" fmla="*/ 2147483647 h 47"/>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8"/>
              <a:gd name="T76" fmla="*/ 0 h 47"/>
              <a:gd name="T77" fmla="*/ 28 w 28"/>
              <a:gd name="T78" fmla="*/ 47 h 47"/>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8" h="47">
                <a:moveTo>
                  <a:pt x="0" y="18"/>
                </a:moveTo>
                <a:lnTo>
                  <a:pt x="0" y="25"/>
                </a:lnTo>
                <a:lnTo>
                  <a:pt x="0" y="31"/>
                </a:lnTo>
                <a:lnTo>
                  <a:pt x="3" y="37"/>
                </a:lnTo>
                <a:lnTo>
                  <a:pt x="6" y="41"/>
                </a:lnTo>
                <a:lnTo>
                  <a:pt x="9" y="44"/>
                </a:lnTo>
                <a:lnTo>
                  <a:pt x="13" y="47"/>
                </a:lnTo>
                <a:lnTo>
                  <a:pt x="16" y="47"/>
                </a:lnTo>
                <a:lnTo>
                  <a:pt x="21" y="44"/>
                </a:lnTo>
                <a:lnTo>
                  <a:pt x="25" y="40"/>
                </a:lnTo>
                <a:lnTo>
                  <a:pt x="28" y="34"/>
                </a:lnTo>
                <a:lnTo>
                  <a:pt x="28" y="30"/>
                </a:lnTo>
                <a:lnTo>
                  <a:pt x="27" y="24"/>
                </a:lnTo>
                <a:lnTo>
                  <a:pt x="24" y="18"/>
                </a:lnTo>
                <a:lnTo>
                  <a:pt x="21" y="12"/>
                </a:lnTo>
                <a:lnTo>
                  <a:pt x="16" y="7"/>
                </a:lnTo>
                <a:lnTo>
                  <a:pt x="12" y="1"/>
                </a:lnTo>
                <a:lnTo>
                  <a:pt x="7" y="0"/>
                </a:lnTo>
                <a:lnTo>
                  <a:pt x="6" y="0"/>
                </a:lnTo>
                <a:lnTo>
                  <a:pt x="3" y="1"/>
                </a:lnTo>
                <a:lnTo>
                  <a:pt x="1" y="4"/>
                </a:lnTo>
                <a:lnTo>
                  <a:pt x="0" y="9"/>
                </a:lnTo>
                <a:lnTo>
                  <a:pt x="0" y="12"/>
                </a:lnTo>
                <a:lnTo>
                  <a:pt x="0" y="15"/>
                </a:lnTo>
                <a:lnTo>
                  <a:pt x="0" y="18"/>
                </a:lnTo>
              </a:path>
            </a:pathLst>
          </a:custGeom>
          <a:solidFill>
            <a:srgbClr val="FFFF00"/>
          </a:solidFill>
          <a:ln w="4763">
            <a:solidFill>
              <a:srgbClr val="990000"/>
            </a:solidFill>
            <a:round/>
            <a:headEnd/>
            <a:tailEnd/>
          </a:ln>
        </p:spPr>
        <p:txBody>
          <a:bodyPr/>
          <a:lstStyle/>
          <a:p>
            <a:endParaRPr lang="en-US"/>
          </a:p>
        </p:txBody>
      </p:sp>
      <p:pic>
        <p:nvPicPr>
          <p:cNvPr id="53452" name="Picture 203"/>
          <p:cNvPicPr>
            <a:picLocks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270597" y="4436487"/>
            <a:ext cx="1797050" cy="1457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1290444" name="Rectangle 204"/>
          <p:cNvSpPr>
            <a:spLocks noChangeArrowheads="1"/>
          </p:cNvSpPr>
          <p:nvPr/>
        </p:nvSpPr>
        <p:spPr bwMode="white">
          <a:xfrm>
            <a:off x="1828800" y="3352800"/>
            <a:ext cx="1978025" cy="48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nchorCtr="1">
            <a:spAutoFit/>
          </a:bodyPr>
          <a:lstStyle/>
          <a:p>
            <a:pPr algn="ctr"/>
            <a:r>
              <a:rPr lang="en-US" sz="1600" b="1">
                <a:latin typeface="Helvetica" pitchFamily="34" charset="0"/>
              </a:rPr>
              <a:t>Increased glucagon secretion </a:t>
            </a:r>
          </a:p>
        </p:txBody>
      </p:sp>
      <p:pic>
        <p:nvPicPr>
          <p:cNvPr id="53454" name="Picture 205"/>
          <p:cNvPicPr>
            <a:picLocks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292318" y="2466155"/>
            <a:ext cx="1524000" cy="1423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53455" name="Picture 206"/>
          <p:cNvPicPr>
            <a:picLocks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198143" y="1320596"/>
            <a:ext cx="1620838" cy="806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53456" name="Rectangle 207"/>
          <p:cNvSpPr>
            <a:spLocks noChangeArrowheads="1"/>
          </p:cNvSpPr>
          <p:nvPr/>
        </p:nvSpPr>
        <p:spPr bwMode="white">
          <a:xfrm>
            <a:off x="5181600" y="2514600"/>
            <a:ext cx="1039813" cy="271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p>
            <a:endParaRPr lang="en-US" sz="1200" b="1">
              <a:latin typeface="Helvetica" pitchFamily="34" charset="0"/>
            </a:endParaRPr>
          </a:p>
        </p:txBody>
      </p:sp>
      <p:sp>
        <p:nvSpPr>
          <p:cNvPr id="1290458" name="Rectangle 218"/>
          <p:cNvSpPr>
            <a:spLocks noChangeArrowheads="1"/>
          </p:cNvSpPr>
          <p:nvPr/>
        </p:nvSpPr>
        <p:spPr bwMode="auto">
          <a:xfrm>
            <a:off x="2835554" y="2428613"/>
            <a:ext cx="2443163" cy="82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p>
            <a:r>
              <a:rPr lang="en-US" sz="1600" b="1" dirty="0">
                <a:latin typeface="Helvetica" pitchFamily="34" charset="0"/>
              </a:rPr>
              <a:t>     Decreased </a:t>
            </a:r>
            <a:br>
              <a:rPr lang="en-US" sz="1600" b="1" dirty="0">
                <a:latin typeface="Helvetica" pitchFamily="34" charset="0"/>
              </a:rPr>
            </a:br>
            <a:r>
              <a:rPr lang="en-US" sz="1600" b="1" dirty="0">
                <a:latin typeface="Helvetica" pitchFamily="34" charset="0"/>
              </a:rPr>
              <a:t>amylin, </a:t>
            </a:r>
            <a:r>
              <a:rPr lang="en-GB" sz="1600" dirty="0">
                <a:latin typeface="Helvetica" pitchFamily="34" charset="0"/>
                <a:sym typeface="Symbol" pitchFamily="18" charset="2"/>
              </a:rPr>
              <a:t></a:t>
            </a:r>
            <a:r>
              <a:rPr lang="en-US" sz="1600" b="1" dirty="0">
                <a:latin typeface="Helvetica" pitchFamily="34" charset="0"/>
                <a:sym typeface="Symbol" pitchFamily="18" charset="2"/>
              </a:rPr>
              <a:t>-</a:t>
            </a:r>
            <a:r>
              <a:rPr lang="en-US" sz="1600" b="1" dirty="0">
                <a:latin typeface="Helvetica" pitchFamily="34" charset="0"/>
              </a:rPr>
              <a:t>cell secretion</a:t>
            </a:r>
          </a:p>
          <a:p>
            <a:r>
              <a:rPr lang="en-US" sz="1600" b="1" dirty="0">
                <a:latin typeface="Helvetica" pitchFamily="34" charset="0"/>
              </a:rPr>
              <a:t>80% loss at dx</a:t>
            </a:r>
          </a:p>
        </p:txBody>
      </p:sp>
      <p:sp>
        <p:nvSpPr>
          <p:cNvPr id="53458" name="AutoShape 219"/>
          <p:cNvSpPr>
            <a:spLocks noChangeArrowheads="1"/>
          </p:cNvSpPr>
          <p:nvPr/>
        </p:nvSpPr>
        <p:spPr bwMode="auto">
          <a:xfrm rot="-1584972">
            <a:off x="3856841" y="2152200"/>
            <a:ext cx="533400" cy="257175"/>
          </a:xfrm>
          <a:prstGeom prst="rightArrow">
            <a:avLst>
              <a:gd name="adj1" fmla="val 50000"/>
              <a:gd name="adj2" fmla="val 103723"/>
            </a:avLst>
          </a:prstGeom>
          <a:solidFill>
            <a:schemeClr val="tx1"/>
          </a:solidFill>
          <a:ln w="12700">
            <a:solidFill>
              <a:schemeClr val="tx1"/>
            </a:solidFill>
            <a:miter lim="800000"/>
            <a:headEnd/>
            <a:tailEnd/>
          </a:ln>
        </p:spPr>
        <p:txBody>
          <a:bodyPr wrap="none" anchor="ctr"/>
          <a:lstStyle/>
          <a:p>
            <a:endParaRPr lang="en-US"/>
          </a:p>
        </p:txBody>
      </p:sp>
      <p:sp>
        <p:nvSpPr>
          <p:cNvPr id="1290460" name="Rectangle 220"/>
          <p:cNvSpPr>
            <a:spLocks noChangeArrowheads="1"/>
          </p:cNvSpPr>
          <p:nvPr/>
        </p:nvSpPr>
        <p:spPr bwMode="auto">
          <a:xfrm>
            <a:off x="609600" y="5357813"/>
            <a:ext cx="144780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p>
            <a:r>
              <a:rPr lang="en-US" sz="1600" b="1" dirty="0">
                <a:latin typeface="Helvetica" pitchFamily="34" charset="0"/>
              </a:rPr>
              <a:t>Increase glucose</a:t>
            </a:r>
          </a:p>
          <a:p>
            <a:r>
              <a:rPr lang="en-US" sz="1600" b="1" dirty="0">
                <a:latin typeface="Helvetica" pitchFamily="34" charset="0"/>
              </a:rPr>
              <a:t>production</a:t>
            </a:r>
          </a:p>
        </p:txBody>
      </p:sp>
      <p:sp>
        <p:nvSpPr>
          <p:cNvPr id="53460" name="AutoShape 221"/>
          <p:cNvSpPr>
            <a:spLocks noChangeArrowheads="1"/>
          </p:cNvSpPr>
          <p:nvPr/>
        </p:nvSpPr>
        <p:spPr bwMode="auto">
          <a:xfrm rot="20441538">
            <a:off x="1630405" y="5482655"/>
            <a:ext cx="750888" cy="257175"/>
          </a:xfrm>
          <a:prstGeom prst="rightArrow">
            <a:avLst>
              <a:gd name="adj1" fmla="val 50000"/>
              <a:gd name="adj2" fmla="val 146015"/>
            </a:avLst>
          </a:prstGeom>
          <a:solidFill>
            <a:schemeClr val="tx1"/>
          </a:solidFill>
          <a:ln w="12700">
            <a:solidFill>
              <a:schemeClr val="tx1"/>
            </a:solidFill>
            <a:miter lim="800000"/>
            <a:headEnd/>
            <a:tailEnd/>
          </a:ln>
        </p:spPr>
        <p:txBody>
          <a:bodyPr wrap="none" anchor="ctr"/>
          <a:lstStyle/>
          <a:p>
            <a:endParaRPr lang="en-US"/>
          </a:p>
        </p:txBody>
      </p:sp>
      <p:sp>
        <p:nvSpPr>
          <p:cNvPr id="1290462" name="Rectangle 222"/>
          <p:cNvSpPr>
            <a:spLocks noChangeArrowheads="1"/>
          </p:cNvSpPr>
          <p:nvPr/>
        </p:nvSpPr>
        <p:spPr bwMode="auto">
          <a:xfrm>
            <a:off x="7742761" y="4248944"/>
            <a:ext cx="1295400" cy="57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p>
            <a:r>
              <a:rPr lang="en-US" sz="1600" b="1" dirty="0">
                <a:latin typeface="Helvetica" pitchFamily="34" charset="0"/>
              </a:rPr>
              <a:t>Increased lipolysis</a:t>
            </a:r>
          </a:p>
        </p:txBody>
      </p:sp>
      <p:sp>
        <p:nvSpPr>
          <p:cNvPr id="53462" name="AutoShape 223"/>
          <p:cNvSpPr>
            <a:spLocks noChangeArrowheads="1"/>
          </p:cNvSpPr>
          <p:nvPr/>
        </p:nvSpPr>
        <p:spPr bwMode="auto">
          <a:xfrm rot="10612423">
            <a:off x="6839317" y="3100800"/>
            <a:ext cx="843142" cy="211138"/>
          </a:xfrm>
          <a:prstGeom prst="rightArrow">
            <a:avLst>
              <a:gd name="adj1" fmla="val 50000"/>
              <a:gd name="adj2" fmla="val 286519"/>
            </a:avLst>
          </a:prstGeom>
          <a:solidFill>
            <a:schemeClr val="tx1"/>
          </a:solidFill>
          <a:ln w="12700">
            <a:solidFill>
              <a:schemeClr val="tx1"/>
            </a:solidFill>
            <a:miter lim="800000"/>
            <a:headEnd/>
            <a:tailEnd/>
          </a:ln>
        </p:spPr>
        <p:txBody>
          <a:bodyPr wrap="none" anchor="ctr"/>
          <a:lstStyle/>
          <a:p>
            <a:endParaRPr lang="en-US"/>
          </a:p>
        </p:txBody>
      </p:sp>
      <p:sp>
        <p:nvSpPr>
          <p:cNvPr id="53463" name="AutoShape 228"/>
          <p:cNvSpPr>
            <a:spLocks noChangeArrowheads="1"/>
          </p:cNvSpPr>
          <p:nvPr/>
        </p:nvSpPr>
        <p:spPr bwMode="auto">
          <a:xfrm rot="1100146" flipH="1">
            <a:off x="6875222" y="5547478"/>
            <a:ext cx="914400" cy="163513"/>
          </a:xfrm>
          <a:prstGeom prst="rightArrow">
            <a:avLst>
              <a:gd name="adj1" fmla="val 50000"/>
              <a:gd name="adj2" fmla="val 279663"/>
            </a:avLst>
          </a:prstGeom>
          <a:solidFill>
            <a:schemeClr val="tx1"/>
          </a:solidFill>
          <a:ln w="12700">
            <a:solidFill>
              <a:schemeClr val="tx1"/>
            </a:solidFill>
            <a:miter lim="800000"/>
            <a:headEnd/>
            <a:tailEnd/>
          </a:ln>
        </p:spPr>
        <p:txBody>
          <a:bodyPr wrap="none" anchor="ctr"/>
          <a:lstStyle/>
          <a:p>
            <a:endParaRPr lang="en-US"/>
          </a:p>
        </p:txBody>
      </p:sp>
      <p:sp>
        <p:nvSpPr>
          <p:cNvPr id="1290469" name="Rectangle 229"/>
          <p:cNvSpPr>
            <a:spLocks noChangeArrowheads="1"/>
          </p:cNvSpPr>
          <p:nvPr/>
        </p:nvSpPr>
        <p:spPr bwMode="auto">
          <a:xfrm>
            <a:off x="6881897" y="5711899"/>
            <a:ext cx="2209800" cy="57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p>
            <a:r>
              <a:rPr lang="en-US" sz="1600" b="1" dirty="0">
                <a:latin typeface="Helvetica" pitchFamily="34" charset="0"/>
              </a:rPr>
              <a:t>Decreased glucose</a:t>
            </a:r>
          </a:p>
          <a:p>
            <a:r>
              <a:rPr lang="en-US" sz="1600" b="1" dirty="0">
                <a:latin typeface="Helvetica" pitchFamily="34" charset="0"/>
              </a:rPr>
              <a:t>         uptake</a:t>
            </a:r>
          </a:p>
        </p:txBody>
      </p:sp>
      <p:sp>
        <p:nvSpPr>
          <p:cNvPr id="53465" name="Freeform 231"/>
          <p:cNvSpPr>
            <a:spLocks/>
          </p:cNvSpPr>
          <p:nvPr/>
        </p:nvSpPr>
        <p:spPr bwMode="auto">
          <a:xfrm>
            <a:off x="4945063" y="3259138"/>
            <a:ext cx="1285875" cy="1163637"/>
          </a:xfrm>
          <a:custGeom>
            <a:avLst/>
            <a:gdLst>
              <a:gd name="T0" fmla="*/ 2147483647 w 891"/>
              <a:gd name="T1" fmla="*/ 2147483647 h 806"/>
              <a:gd name="T2" fmla="*/ 2147483647 w 891"/>
              <a:gd name="T3" fmla="*/ 2147483647 h 806"/>
              <a:gd name="T4" fmla="*/ 2147483647 w 891"/>
              <a:gd name="T5" fmla="*/ 2147483647 h 806"/>
              <a:gd name="T6" fmla="*/ 2147483647 w 891"/>
              <a:gd name="T7" fmla="*/ 2147483647 h 806"/>
              <a:gd name="T8" fmla="*/ 2147483647 w 891"/>
              <a:gd name="T9" fmla="*/ 2147483647 h 806"/>
              <a:gd name="T10" fmla="*/ 2147483647 w 891"/>
              <a:gd name="T11" fmla="*/ 2147483647 h 806"/>
              <a:gd name="T12" fmla="*/ 2147483647 w 891"/>
              <a:gd name="T13" fmla="*/ 2147483647 h 806"/>
              <a:gd name="T14" fmla="*/ 2147483647 w 891"/>
              <a:gd name="T15" fmla="*/ 2147483647 h 806"/>
              <a:gd name="T16" fmla="*/ 2147483647 w 891"/>
              <a:gd name="T17" fmla="*/ 2147483647 h 806"/>
              <a:gd name="T18" fmla="*/ 2147483647 w 891"/>
              <a:gd name="T19" fmla="*/ 2147483647 h 806"/>
              <a:gd name="T20" fmla="*/ 2147483647 w 891"/>
              <a:gd name="T21" fmla="*/ 2147483647 h 806"/>
              <a:gd name="T22" fmla="*/ 2147483647 w 891"/>
              <a:gd name="T23" fmla="*/ 2147483647 h 806"/>
              <a:gd name="T24" fmla="*/ 2147483647 w 891"/>
              <a:gd name="T25" fmla="*/ 2147483647 h 806"/>
              <a:gd name="T26" fmla="*/ 2147483647 w 891"/>
              <a:gd name="T27" fmla="*/ 2147483647 h 806"/>
              <a:gd name="T28" fmla="*/ 2147483647 w 891"/>
              <a:gd name="T29" fmla="*/ 2147483647 h 806"/>
              <a:gd name="T30" fmla="*/ 2147483647 w 891"/>
              <a:gd name="T31" fmla="*/ 2147483647 h 806"/>
              <a:gd name="T32" fmla="*/ 0 w 891"/>
              <a:gd name="T33" fmla="*/ 2147483647 h 806"/>
              <a:gd name="T34" fmla="*/ 2147483647 w 891"/>
              <a:gd name="T35" fmla="*/ 2147483647 h 806"/>
              <a:gd name="T36" fmla="*/ 2147483647 w 891"/>
              <a:gd name="T37" fmla="*/ 2147483647 h 806"/>
              <a:gd name="T38" fmla="*/ 2147483647 w 891"/>
              <a:gd name="T39" fmla="*/ 2147483647 h 806"/>
              <a:gd name="T40" fmla="*/ 2147483647 w 891"/>
              <a:gd name="T41" fmla="*/ 2147483647 h 806"/>
              <a:gd name="T42" fmla="*/ 2147483647 w 891"/>
              <a:gd name="T43" fmla="*/ 2147483647 h 806"/>
              <a:gd name="T44" fmla="*/ 2147483647 w 891"/>
              <a:gd name="T45" fmla="*/ 2147483647 h 806"/>
              <a:gd name="T46" fmla="*/ 2147483647 w 891"/>
              <a:gd name="T47" fmla="*/ 2147483647 h 806"/>
              <a:gd name="T48" fmla="*/ 2147483647 w 891"/>
              <a:gd name="T49" fmla="*/ 2147483647 h 806"/>
              <a:gd name="T50" fmla="*/ 2147483647 w 891"/>
              <a:gd name="T51" fmla="*/ 2147483647 h 806"/>
              <a:gd name="T52" fmla="*/ 2147483647 w 891"/>
              <a:gd name="T53" fmla="*/ 2147483647 h 806"/>
              <a:gd name="T54" fmla="*/ 2147483647 w 891"/>
              <a:gd name="T55" fmla="*/ 2147483647 h 806"/>
              <a:gd name="T56" fmla="*/ 2147483647 w 891"/>
              <a:gd name="T57" fmla="*/ 2147483647 h 806"/>
              <a:gd name="T58" fmla="*/ 2147483647 w 891"/>
              <a:gd name="T59" fmla="*/ 2147483647 h 806"/>
              <a:gd name="T60" fmla="*/ 2147483647 w 891"/>
              <a:gd name="T61" fmla="*/ 2147483647 h 806"/>
              <a:gd name="T62" fmla="*/ 2147483647 w 891"/>
              <a:gd name="T63" fmla="*/ 2147483647 h 806"/>
              <a:gd name="T64" fmla="*/ 2147483647 w 891"/>
              <a:gd name="T65" fmla="*/ 2147483647 h 80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891"/>
              <a:gd name="T100" fmla="*/ 0 h 806"/>
              <a:gd name="T101" fmla="*/ 891 w 891"/>
              <a:gd name="T102" fmla="*/ 806 h 80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891" h="806">
                <a:moveTo>
                  <a:pt x="890" y="795"/>
                </a:moveTo>
                <a:lnTo>
                  <a:pt x="806" y="782"/>
                </a:lnTo>
                <a:lnTo>
                  <a:pt x="729" y="767"/>
                </a:lnTo>
                <a:lnTo>
                  <a:pt x="659" y="750"/>
                </a:lnTo>
                <a:lnTo>
                  <a:pt x="594" y="729"/>
                </a:lnTo>
                <a:lnTo>
                  <a:pt x="534" y="708"/>
                </a:lnTo>
                <a:lnTo>
                  <a:pt x="482" y="684"/>
                </a:lnTo>
                <a:lnTo>
                  <a:pt x="433" y="659"/>
                </a:lnTo>
                <a:lnTo>
                  <a:pt x="390" y="632"/>
                </a:lnTo>
                <a:lnTo>
                  <a:pt x="351" y="604"/>
                </a:lnTo>
                <a:lnTo>
                  <a:pt x="316" y="573"/>
                </a:lnTo>
                <a:lnTo>
                  <a:pt x="287" y="543"/>
                </a:lnTo>
                <a:lnTo>
                  <a:pt x="260" y="512"/>
                </a:lnTo>
                <a:lnTo>
                  <a:pt x="235" y="480"/>
                </a:lnTo>
                <a:lnTo>
                  <a:pt x="215" y="447"/>
                </a:lnTo>
                <a:lnTo>
                  <a:pt x="197" y="414"/>
                </a:lnTo>
                <a:lnTo>
                  <a:pt x="182" y="382"/>
                </a:lnTo>
                <a:lnTo>
                  <a:pt x="168" y="350"/>
                </a:lnTo>
                <a:lnTo>
                  <a:pt x="156" y="318"/>
                </a:lnTo>
                <a:lnTo>
                  <a:pt x="147" y="284"/>
                </a:lnTo>
                <a:lnTo>
                  <a:pt x="138" y="254"/>
                </a:lnTo>
                <a:lnTo>
                  <a:pt x="130" y="223"/>
                </a:lnTo>
                <a:lnTo>
                  <a:pt x="122" y="194"/>
                </a:lnTo>
                <a:lnTo>
                  <a:pt x="113" y="166"/>
                </a:lnTo>
                <a:lnTo>
                  <a:pt x="106" y="140"/>
                </a:lnTo>
                <a:lnTo>
                  <a:pt x="98" y="115"/>
                </a:lnTo>
                <a:lnTo>
                  <a:pt x="89" y="91"/>
                </a:lnTo>
                <a:lnTo>
                  <a:pt x="80" y="70"/>
                </a:lnTo>
                <a:lnTo>
                  <a:pt x="70" y="51"/>
                </a:lnTo>
                <a:lnTo>
                  <a:pt x="57" y="34"/>
                </a:lnTo>
                <a:lnTo>
                  <a:pt x="42" y="20"/>
                </a:lnTo>
                <a:lnTo>
                  <a:pt x="24" y="8"/>
                </a:lnTo>
                <a:lnTo>
                  <a:pt x="4" y="0"/>
                </a:lnTo>
                <a:lnTo>
                  <a:pt x="0" y="8"/>
                </a:lnTo>
                <a:lnTo>
                  <a:pt x="17" y="16"/>
                </a:lnTo>
                <a:lnTo>
                  <a:pt x="33" y="26"/>
                </a:lnTo>
                <a:lnTo>
                  <a:pt x="46" y="40"/>
                </a:lnTo>
                <a:lnTo>
                  <a:pt x="58" y="55"/>
                </a:lnTo>
                <a:lnTo>
                  <a:pt x="69" y="74"/>
                </a:lnTo>
                <a:lnTo>
                  <a:pt x="78" y="94"/>
                </a:lnTo>
                <a:lnTo>
                  <a:pt x="87" y="117"/>
                </a:lnTo>
                <a:lnTo>
                  <a:pt x="95" y="142"/>
                </a:lnTo>
                <a:lnTo>
                  <a:pt x="102" y="168"/>
                </a:lnTo>
                <a:lnTo>
                  <a:pt x="110" y="197"/>
                </a:lnTo>
                <a:lnTo>
                  <a:pt x="116" y="226"/>
                </a:lnTo>
                <a:lnTo>
                  <a:pt x="125" y="256"/>
                </a:lnTo>
                <a:lnTo>
                  <a:pt x="134" y="287"/>
                </a:lnTo>
                <a:lnTo>
                  <a:pt x="144" y="320"/>
                </a:lnTo>
                <a:lnTo>
                  <a:pt x="156" y="352"/>
                </a:lnTo>
                <a:lnTo>
                  <a:pt x="170" y="386"/>
                </a:lnTo>
                <a:lnTo>
                  <a:pt x="186" y="419"/>
                </a:lnTo>
                <a:lnTo>
                  <a:pt x="204" y="452"/>
                </a:lnTo>
                <a:lnTo>
                  <a:pt x="225" y="484"/>
                </a:lnTo>
                <a:lnTo>
                  <a:pt x="249" y="518"/>
                </a:lnTo>
                <a:lnTo>
                  <a:pt x="277" y="549"/>
                </a:lnTo>
                <a:lnTo>
                  <a:pt x="307" y="580"/>
                </a:lnTo>
                <a:lnTo>
                  <a:pt x="342" y="611"/>
                </a:lnTo>
                <a:lnTo>
                  <a:pt x="382" y="639"/>
                </a:lnTo>
                <a:lnTo>
                  <a:pt x="427" y="667"/>
                </a:lnTo>
                <a:lnTo>
                  <a:pt x="475" y="693"/>
                </a:lnTo>
                <a:lnTo>
                  <a:pt x="529" y="718"/>
                </a:lnTo>
                <a:lnTo>
                  <a:pt x="589" y="740"/>
                </a:lnTo>
                <a:lnTo>
                  <a:pt x="655" y="759"/>
                </a:lnTo>
                <a:lnTo>
                  <a:pt x="726" y="777"/>
                </a:lnTo>
                <a:lnTo>
                  <a:pt x="803" y="792"/>
                </a:lnTo>
                <a:lnTo>
                  <a:pt x="888" y="805"/>
                </a:lnTo>
                <a:lnTo>
                  <a:pt x="890" y="795"/>
                </a:lnTo>
              </a:path>
            </a:pathLst>
          </a:custGeom>
          <a:solidFill>
            <a:srgbClr val="790015"/>
          </a:solidFill>
          <a:ln w="12700" cap="rnd">
            <a:solidFill>
              <a:srgbClr val="FC0128"/>
            </a:solidFill>
            <a:round/>
            <a:headEnd/>
            <a:tailEnd/>
          </a:ln>
        </p:spPr>
        <p:txBody>
          <a:bodyPr/>
          <a:lstStyle/>
          <a:p>
            <a:endParaRPr lang="en-US"/>
          </a:p>
        </p:txBody>
      </p:sp>
      <p:sp>
        <p:nvSpPr>
          <p:cNvPr id="53466" name="Freeform 232"/>
          <p:cNvSpPr>
            <a:spLocks/>
          </p:cNvSpPr>
          <p:nvPr/>
        </p:nvSpPr>
        <p:spPr bwMode="auto">
          <a:xfrm>
            <a:off x="5156200" y="4068763"/>
            <a:ext cx="971550" cy="468312"/>
          </a:xfrm>
          <a:custGeom>
            <a:avLst/>
            <a:gdLst>
              <a:gd name="T0" fmla="*/ 2147483647 w 674"/>
              <a:gd name="T1" fmla="*/ 2147483647 h 324"/>
              <a:gd name="T2" fmla="*/ 2147483647 w 674"/>
              <a:gd name="T3" fmla="*/ 2147483647 h 324"/>
              <a:gd name="T4" fmla="*/ 2147483647 w 674"/>
              <a:gd name="T5" fmla="*/ 2147483647 h 324"/>
              <a:gd name="T6" fmla="*/ 2147483647 w 674"/>
              <a:gd name="T7" fmla="*/ 2147483647 h 324"/>
              <a:gd name="T8" fmla="*/ 2147483647 w 674"/>
              <a:gd name="T9" fmla="*/ 2147483647 h 324"/>
              <a:gd name="T10" fmla="*/ 2147483647 w 674"/>
              <a:gd name="T11" fmla="*/ 2147483647 h 324"/>
              <a:gd name="T12" fmla="*/ 2147483647 w 674"/>
              <a:gd name="T13" fmla="*/ 2147483647 h 324"/>
              <a:gd name="T14" fmla="*/ 2147483647 w 674"/>
              <a:gd name="T15" fmla="*/ 2147483647 h 324"/>
              <a:gd name="T16" fmla="*/ 2147483647 w 674"/>
              <a:gd name="T17" fmla="*/ 2147483647 h 324"/>
              <a:gd name="T18" fmla="*/ 2147483647 w 674"/>
              <a:gd name="T19" fmla="*/ 2147483647 h 324"/>
              <a:gd name="T20" fmla="*/ 2147483647 w 674"/>
              <a:gd name="T21" fmla="*/ 2147483647 h 324"/>
              <a:gd name="T22" fmla="*/ 2147483647 w 674"/>
              <a:gd name="T23" fmla="*/ 2147483647 h 324"/>
              <a:gd name="T24" fmla="*/ 2147483647 w 674"/>
              <a:gd name="T25" fmla="*/ 2147483647 h 324"/>
              <a:gd name="T26" fmla="*/ 2147483647 w 674"/>
              <a:gd name="T27" fmla="*/ 2147483647 h 324"/>
              <a:gd name="T28" fmla="*/ 2147483647 w 674"/>
              <a:gd name="T29" fmla="*/ 2147483647 h 324"/>
              <a:gd name="T30" fmla="*/ 2147483647 w 674"/>
              <a:gd name="T31" fmla="*/ 2147483647 h 324"/>
              <a:gd name="T32" fmla="*/ 2147483647 w 674"/>
              <a:gd name="T33" fmla="*/ 2147483647 h 324"/>
              <a:gd name="T34" fmla="*/ 2147483647 w 674"/>
              <a:gd name="T35" fmla="*/ 2147483647 h 324"/>
              <a:gd name="T36" fmla="*/ 2147483647 w 674"/>
              <a:gd name="T37" fmla="*/ 2147483647 h 324"/>
              <a:gd name="T38" fmla="*/ 2147483647 w 674"/>
              <a:gd name="T39" fmla="*/ 2147483647 h 324"/>
              <a:gd name="T40" fmla="*/ 2147483647 w 674"/>
              <a:gd name="T41" fmla="*/ 2147483647 h 324"/>
              <a:gd name="T42" fmla="*/ 2147483647 w 674"/>
              <a:gd name="T43" fmla="*/ 2147483647 h 324"/>
              <a:gd name="T44" fmla="*/ 2147483647 w 674"/>
              <a:gd name="T45" fmla="*/ 2147483647 h 324"/>
              <a:gd name="T46" fmla="*/ 2147483647 w 674"/>
              <a:gd name="T47" fmla="*/ 2147483647 h 324"/>
              <a:gd name="T48" fmla="*/ 2147483647 w 674"/>
              <a:gd name="T49" fmla="*/ 2147483647 h 324"/>
              <a:gd name="T50" fmla="*/ 2147483647 w 674"/>
              <a:gd name="T51" fmla="*/ 2147483647 h 324"/>
              <a:gd name="T52" fmla="*/ 2147483647 w 674"/>
              <a:gd name="T53" fmla="*/ 2147483647 h 324"/>
              <a:gd name="T54" fmla="*/ 2147483647 w 674"/>
              <a:gd name="T55" fmla="*/ 2147483647 h 324"/>
              <a:gd name="T56" fmla="*/ 2147483647 w 674"/>
              <a:gd name="T57" fmla="*/ 2147483647 h 324"/>
              <a:gd name="T58" fmla="*/ 2147483647 w 674"/>
              <a:gd name="T59" fmla="*/ 2147483647 h 324"/>
              <a:gd name="T60" fmla="*/ 2147483647 w 674"/>
              <a:gd name="T61" fmla="*/ 2147483647 h 324"/>
              <a:gd name="T62" fmla="*/ 2147483647 w 674"/>
              <a:gd name="T63" fmla="*/ 2147483647 h 324"/>
              <a:gd name="T64" fmla="*/ 2147483647 w 674"/>
              <a:gd name="T65" fmla="*/ 2147483647 h 324"/>
              <a:gd name="T66" fmla="*/ 2147483647 w 674"/>
              <a:gd name="T67" fmla="*/ 2147483647 h 324"/>
              <a:gd name="T68" fmla="*/ 0 w 674"/>
              <a:gd name="T69" fmla="*/ 0 h 324"/>
              <a:gd name="T70" fmla="*/ 2147483647 w 674"/>
              <a:gd name="T71" fmla="*/ 2147483647 h 324"/>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674"/>
              <a:gd name="T109" fmla="*/ 0 h 324"/>
              <a:gd name="T110" fmla="*/ 674 w 674"/>
              <a:gd name="T111" fmla="*/ 324 h 324"/>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674" h="324">
                <a:moveTo>
                  <a:pt x="13" y="19"/>
                </a:moveTo>
                <a:lnTo>
                  <a:pt x="3" y="22"/>
                </a:lnTo>
                <a:lnTo>
                  <a:pt x="16" y="40"/>
                </a:lnTo>
                <a:lnTo>
                  <a:pt x="31" y="58"/>
                </a:lnTo>
                <a:lnTo>
                  <a:pt x="47" y="75"/>
                </a:lnTo>
                <a:lnTo>
                  <a:pt x="62" y="90"/>
                </a:lnTo>
                <a:lnTo>
                  <a:pt x="78" y="105"/>
                </a:lnTo>
                <a:lnTo>
                  <a:pt x="95" y="120"/>
                </a:lnTo>
                <a:lnTo>
                  <a:pt x="113" y="133"/>
                </a:lnTo>
                <a:lnTo>
                  <a:pt x="131" y="147"/>
                </a:lnTo>
                <a:lnTo>
                  <a:pt x="149" y="159"/>
                </a:lnTo>
                <a:lnTo>
                  <a:pt x="167" y="170"/>
                </a:lnTo>
                <a:lnTo>
                  <a:pt x="187" y="182"/>
                </a:lnTo>
                <a:lnTo>
                  <a:pt x="206" y="193"/>
                </a:lnTo>
                <a:lnTo>
                  <a:pt x="226" y="203"/>
                </a:lnTo>
                <a:lnTo>
                  <a:pt x="247" y="212"/>
                </a:lnTo>
                <a:lnTo>
                  <a:pt x="268" y="221"/>
                </a:lnTo>
                <a:lnTo>
                  <a:pt x="289" y="231"/>
                </a:lnTo>
                <a:lnTo>
                  <a:pt x="311" y="238"/>
                </a:lnTo>
                <a:lnTo>
                  <a:pt x="333" y="246"/>
                </a:lnTo>
                <a:lnTo>
                  <a:pt x="355" y="253"/>
                </a:lnTo>
                <a:lnTo>
                  <a:pt x="378" y="260"/>
                </a:lnTo>
                <a:lnTo>
                  <a:pt x="401" y="267"/>
                </a:lnTo>
                <a:lnTo>
                  <a:pt x="423" y="273"/>
                </a:lnTo>
                <a:lnTo>
                  <a:pt x="447" y="279"/>
                </a:lnTo>
                <a:lnTo>
                  <a:pt x="471" y="284"/>
                </a:lnTo>
                <a:lnTo>
                  <a:pt x="495" y="290"/>
                </a:lnTo>
                <a:lnTo>
                  <a:pt x="520" y="295"/>
                </a:lnTo>
                <a:lnTo>
                  <a:pt x="544" y="300"/>
                </a:lnTo>
                <a:lnTo>
                  <a:pt x="569" y="305"/>
                </a:lnTo>
                <a:lnTo>
                  <a:pt x="594" y="309"/>
                </a:lnTo>
                <a:lnTo>
                  <a:pt x="619" y="315"/>
                </a:lnTo>
                <a:lnTo>
                  <a:pt x="644" y="319"/>
                </a:lnTo>
                <a:lnTo>
                  <a:pt x="670" y="323"/>
                </a:lnTo>
                <a:lnTo>
                  <a:pt x="673" y="314"/>
                </a:lnTo>
                <a:lnTo>
                  <a:pt x="648" y="309"/>
                </a:lnTo>
                <a:lnTo>
                  <a:pt x="622" y="304"/>
                </a:lnTo>
                <a:lnTo>
                  <a:pt x="597" y="300"/>
                </a:lnTo>
                <a:lnTo>
                  <a:pt x="571" y="295"/>
                </a:lnTo>
                <a:lnTo>
                  <a:pt x="548" y="290"/>
                </a:lnTo>
                <a:lnTo>
                  <a:pt x="523" y="285"/>
                </a:lnTo>
                <a:lnTo>
                  <a:pt x="498" y="281"/>
                </a:lnTo>
                <a:lnTo>
                  <a:pt x="475" y="275"/>
                </a:lnTo>
                <a:lnTo>
                  <a:pt x="451" y="270"/>
                </a:lnTo>
                <a:lnTo>
                  <a:pt x="428" y="264"/>
                </a:lnTo>
                <a:lnTo>
                  <a:pt x="405" y="257"/>
                </a:lnTo>
                <a:lnTo>
                  <a:pt x="382" y="250"/>
                </a:lnTo>
                <a:lnTo>
                  <a:pt x="360" y="243"/>
                </a:lnTo>
                <a:lnTo>
                  <a:pt x="337" y="237"/>
                </a:lnTo>
                <a:lnTo>
                  <a:pt x="315" y="229"/>
                </a:lnTo>
                <a:lnTo>
                  <a:pt x="294" y="221"/>
                </a:lnTo>
                <a:lnTo>
                  <a:pt x="274" y="212"/>
                </a:lnTo>
                <a:lnTo>
                  <a:pt x="252" y="203"/>
                </a:lnTo>
                <a:lnTo>
                  <a:pt x="233" y="195"/>
                </a:lnTo>
                <a:lnTo>
                  <a:pt x="213" y="185"/>
                </a:lnTo>
                <a:lnTo>
                  <a:pt x="194" y="174"/>
                </a:lnTo>
                <a:lnTo>
                  <a:pt x="175" y="163"/>
                </a:lnTo>
                <a:lnTo>
                  <a:pt x="157" y="152"/>
                </a:lnTo>
                <a:lnTo>
                  <a:pt x="139" y="139"/>
                </a:lnTo>
                <a:lnTo>
                  <a:pt x="121" y="126"/>
                </a:lnTo>
                <a:lnTo>
                  <a:pt x="104" y="114"/>
                </a:lnTo>
                <a:lnTo>
                  <a:pt x="88" y="98"/>
                </a:lnTo>
                <a:lnTo>
                  <a:pt x="72" y="83"/>
                </a:lnTo>
                <a:lnTo>
                  <a:pt x="56" y="69"/>
                </a:lnTo>
                <a:lnTo>
                  <a:pt x="41" y="52"/>
                </a:lnTo>
                <a:lnTo>
                  <a:pt x="26" y="35"/>
                </a:lnTo>
                <a:lnTo>
                  <a:pt x="13" y="17"/>
                </a:lnTo>
                <a:lnTo>
                  <a:pt x="2" y="19"/>
                </a:lnTo>
                <a:lnTo>
                  <a:pt x="13" y="17"/>
                </a:lnTo>
                <a:lnTo>
                  <a:pt x="0" y="0"/>
                </a:lnTo>
                <a:lnTo>
                  <a:pt x="2" y="19"/>
                </a:lnTo>
                <a:lnTo>
                  <a:pt x="13" y="19"/>
                </a:lnTo>
              </a:path>
            </a:pathLst>
          </a:custGeom>
          <a:solidFill>
            <a:srgbClr val="790015"/>
          </a:solidFill>
          <a:ln w="12700" cap="rnd">
            <a:solidFill>
              <a:srgbClr val="FC0128"/>
            </a:solidFill>
            <a:round/>
            <a:headEnd/>
            <a:tailEnd/>
          </a:ln>
        </p:spPr>
        <p:txBody>
          <a:bodyPr/>
          <a:lstStyle/>
          <a:p>
            <a:endParaRPr lang="en-US"/>
          </a:p>
        </p:txBody>
      </p:sp>
      <p:sp>
        <p:nvSpPr>
          <p:cNvPr id="53467" name="Freeform 233"/>
          <p:cNvSpPr>
            <a:spLocks/>
          </p:cNvSpPr>
          <p:nvPr/>
        </p:nvSpPr>
        <p:spPr bwMode="auto">
          <a:xfrm>
            <a:off x="5181600" y="4114800"/>
            <a:ext cx="144463" cy="461963"/>
          </a:xfrm>
          <a:custGeom>
            <a:avLst/>
            <a:gdLst>
              <a:gd name="T0" fmla="*/ 2147483647 w 101"/>
              <a:gd name="T1" fmla="*/ 2147483647 h 320"/>
              <a:gd name="T2" fmla="*/ 2147483647 w 101"/>
              <a:gd name="T3" fmla="*/ 2147483647 h 320"/>
              <a:gd name="T4" fmla="*/ 2147483647 w 101"/>
              <a:gd name="T5" fmla="*/ 2147483647 h 320"/>
              <a:gd name="T6" fmla="*/ 2147483647 w 101"/>
              <a:gd name="T7" fmla="*/ 2147483647 h 320"/>
              <a:gd name="T8" fmla="*/ 2147483647 w 101"/>
              <a:gd name="T9" fmla="*/ 2147483647 h 320"/>
              <a:gd name="T10" fmla="*/ 2147483647 w 101"/>
              <a:gd name="T11" fmla="*/ 2147483647 h 320"/>
              <a:gd name="T12" fmla="*/ 2147483647 w 101"/>
              <a:gd name="T13" fmla="*/ 2147483647 h 320"/>
              <a:gd name="T14" fmla="*/ 2147483647 w 101"/>
              <a:gd name="T15" fmla="*/ 2147483647 h 320"/>
              <a:gd name="T16" fmla="*/ 2147483647 w 101"/>
              <a:gd name="T17" fmla="*/ 2147483647 h 320"/>
              <a:gd name="T18" fmla="*/ 2147483647 w 101"/>
              <a:gd name="T19" fmla="*/ 2147483647 h 320"/>
              <a:gd name="T20" fmla="*/ 2147483647 w 101"/>
              <a:gd name="T21" fmla="*/ 2147483647 h 320"/>
              <a:gd name="T22" fmla="*/ 2147483647 w 101"/>
              <a:gd name="T23" fmla="*/ 2147483647 h 320"/>
              <a:gd name="T24" fmla="*/ 2147483647 w 101"/>
              <a:gd name="T25" fmla="*/ 2147483647 h 320"/>
              <a:gd name="T26" fmla="*/ 2147483647 w 101"/>
              <a:gd name="T27" fmla="*/ 2147483647 h 320"/>
              <a:gd name="T28" fmla="*/ 2147483647 w 101"/>
              <a:gd name="T29" fmla="*/ 2147483647 h 320"/>
              <a:gd name="T30" fmla="*/ 2147483647 w 101"/>
              <a:gd name="T31" fmla="*/ 2147483647 h 320"/>
              <a:gd name="T32" fmla="*/ 2147483647 w 101"/>
              <a:gd name="T33" fmla="*/ 0 h 320"/>
              <a:gd name="T34" fmla="*/ 2147483647 w 101"/>
              <a:gd name="T35" fmla="*/ 2147483647 h 320"/>
              <a:gd name="T36" fmla="*/ 2147483647 w 101"/>
              <a:gd name="T37" fmla="*/ 2147483647 h 320"/>
              <a:gd name="T38" fmla="*/ 2147483647 w 101"/>
              <a:gd name="T39" fmla="*/ 2147483647 h 320"/>
              <a:gd name="T40" fmla="*/ 2147483647 w 101"/>
              <a:gd name="T41" fmla="*/ 2147483647 h 320"/>
              <a:gd name="T42" fmla="*/ 2147483647 w 101"/>
              <a:gd name="T43" fmla="*/ 2147483647 h 320"/>
              <a:gd name="T44" fmla="*/ 2147483647 w 101"/>
              <a:gd name="T45" fmla="*/ 2147483647 h 320"/>
              <a:gd name="T46" fmla="*/ 2147483647 w 101"/>
              <a:gd name="T47" fmla="*/ 2147483647 h 320"/>
              <a:gd name="T48" fmla="*/ 2147483647 w 101"/>
              <a:gd name="T49" fmla="*/ 2147483647 h 320"/>
              <a:gd name="T50" fmla="*/ 2147483647 w 101"/>
              <a:gd name="T51" fmla="*/ 2147483647 h 320"/>
              <a:gd name="T52" fmla="*/ 2147483647 w 101"/>
              <a:gd name="T53" fmla="*/ 2147483647 h 320"/>
              <a:gd name="T54" fmla="*/ 2147483647 w 101"/>
              <a:gd name="T55" fmla="*/ 2147483647 h 320"/>
              <a:gd name="T56" fmla="*/ 2147483647 w 101"/>
              <a:gd name="T57" fmla="*/ 2147483647 h 320"/>
              <a:gd name="T58" fmla="*/ 2147483647 w 101"/>
              <a:gd name="T59" fmla="*/ 2147483647 h 320"/>
              <a:gd name="T60" fmla="*/ 2147483647 w 101"/>
              <a:gd name="T61" fmla="*/ 2147483647 h 320"/>
              <a:gd name="T62" fmla="*/ 2147483647 w 101"/>
              <a:gd name="T63" fmla="*/ 2147483647 h 320"/>
              <a:gd name="T64" fmla="*/ 2147483647 w 101"/>
              <a:gd name="T65" fmla="*/ 2147483647 h 320"/>
              <a:gd name="T66" fmla="*/ 2147483647 w 101"/>
              <a:gd name="T67" fmla="*/ 2147483647 h 320"/>
              <a:gd name="T68" fmla="*/ 2147483647 w 101"/>
              <a:gd name="T69" fmla="*/ 2147483647 h 320"/>
              <a:gd name="T70" fmla="*/ 2147483647 w 101"/>
              <a:gd name="T71" fmla="*/ 2147483647 h 320"/>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01"/>
              <a:gd name="T109" fmla="*/ 0 h 320"/>
              <a:gd name="T110" fmla="*/ 101 w 101"/>
              <a:gd name="T111" fmla="*/ 320 h 320"/>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01" h="320">
                <a:moveTo>
                  <a:pt x="98" y="313"/>
                </a:moveTo>
                <a:lnTo>
                  <a:pt x="100" y="314"/>
                </a:lnTo>
                <a:lnTo>
                  <a:pt x="96" y="305"/>
                </a:lnTo>
                <a:lnTo>
                  <a:pt x="92" y="294"/>
                </a:lnTo>
                <a:lnTo>
                  <a:pt x="87" y="284"/>
                </a:lnTo>
                <a:lnTo>
                  <a:pt x="83" y="276"/>
                </a:lnTo>
                <a:lnTo>
                  <a:pt x="79" y="265"/>
                </a:lnTo>
                <a:lnTo>
                  <a:pt x="76" y="256"/>
                </a:lnTo>
                <a:lnTo>
                  <a:pt x="71" y="246"/>
                </a:lnTo>
                <a:lnTo>
                  <a:pt x="68" y="236"/>
                </a:lnTo>
                <a:lnTo>
                  <a:pt x="65" y="227"/>
                </a:lnTo>
                <a:lnTo>
                  <a:pt x="61" y="217"/>
                </a:lnTo>
                <a:lnTo>
                  <a:pt x="58" y="207"/>
                </a:lnTo>
                <a:lnTo>
                  <a:pt x="54" y="198"/>
                </a:lnTo>
                <a:lnTo>
                  <a:pt x="51" y="188"/>
                </a:lnTo>
                <a:lnTo>
                  <a:pt x="48" y="178"/>
                </a:lnTo>
                <a:lnTo>
                  <a:pt x="46" y="168"/>
                </a:lnTo>
                <a:lnTo>
                  <a:pt x="42" y="158"/>
                </a:lnTo>
                <a:lnTo>
                  <a:pt x="39" y="149"/>
                </a:lnTo>
                <a:lnTo>
                  <a:pt x="38" y="139"/>
                </a:lnTo>
                <a:lnTo>
                  <a:pt x="34" y="128"/>
                </a:lnTo>
                <a:lnTo>
                  <a:pt x="32" y="119"/>
                </a:lnTo>
                <a:lnTo>
                  <a:pt x="29" y="109"/>
                </a:lnTo>
                <a:lnTo>
                  <a:pt x="28" y="100"/>
                </a:lnTo>
                <a:lnTo>
                  <a:pt x="25" y="89"/>
                </a:lnTo>
                <a:lnTo>
                  <a:pt x="23" y="79"/>
                </a:lnTo>
                <a:lnTo>
                  <a:pt x="21" y="70"/>
                </a:lnTo>
                <a:lnTo>
                  <a:pt x="20" y="60"/>
                </a:lnTo>
                <a:lnTo>
                  <a:pt x="19" y="49"/>
                </a:lnTo>
                <a:lnTo>
                  <a:pt x="16" y="39"/>
                </a:lnTo>
                <a:lnTo>
                  <a:pt x="15" y="30"/>
                </a:lnTo>
                <a:lnTo>
                  <a:pt x="13" y="20"/>
                </a:lnTo>
                <a:lnTo>
                  <a:pt x="13" y="9"/>
                </a:lnTo>
                <a:lnTo>
                  <a:pt x="12" y="0"/>
                </a:lnTo>
                <a:lnTo>
                  <a:pt x="0" y="0"/>
                </a:lnTo>
                <a:lnTo>
                  <a:pt x="1" y="10"/>
                </a:lnTo>
                <a:lnTo>
                  <a:pt x="2" y="20"/>
                </a:lnTo>
                <a:lnTo>
                  <a:pt x="3" y="31"/>
                </a:lnTo>
                <a:lnTo>
                  <a:pt x="4" y="40"/>
                </a:lnTo>
                <a:lnTo>
                  <a:pt x="5" y="51"/>
                </a:lnTo>
                <a:lnTo>
                  <a:pt x="7" y="61"/>
                </a:lnTo>
                <a:lnTo>
                  <a:pt x="10" y="71"/>
                </a:lnTo>
                <a:lnTo>
                  <a:pt x="12" y="81"/>
                </a:lnTo>
                <a:lnTo>
                  <a:pt x="13" y="91"/>
                </a:lnTo>
                <a:lnTo>
                  <a:pt x="15" y="101"/>
                </a:lnTo>
                <a:lnTo>
                  <a:pt x="17" y="111"/>
                </a:lnTo>
                <a:lnTo>
                  <a:pt x="20" y="121"/>
                </a:lnTo>
                <a:lnTo>
                  <a:pt x="22" y="131"/>
                </a:lnTo>
                <a:lnTo>
                  <a:pt x="25" y="140"/>
                </a:lnTo>
                <a:lnTo>
                  <a:pt x="28" y="151"/>
                </a:lnTo>
                <a:lnTo>
                  <a:pt x="30" y="160"/>
                </a:lnTo>
                <a:lnTo>
                  <a:pt x="33" y="170"/>
                </a:lnTo>
                <a:lnTo>
                  <a:pt x="37" y="180"/>
                </a:lnTo>
                <a:lnTo>
                  <a:pt x="39" y="191"/>
                </a:lnTo>
                <a:lnTo>
                  <a:pt x="42" y="200"/>
                </a:lnTo>
                <a:lnTo>
                  <a:pt x="46" y="210"/>
                </a:lnTo>
                <a:lnTo>
                  <a:pt x="49" y="219"/>
                </a:lnTo>
                <a:lnTo>
                  <a:pt x="53" y="230"/>
                </a:lnTo>
                <a:lnTo>
                  <a:pt x="56" y="239"/>
                </a:lnTo>
                <a:lnTo>
                  <a:pt x="60" y="248"/>
                </a:lnTo>
                <a:lnTo>
                  <a:pt x="64" y="259"/>
                </a:lnTo>
                <a:lnTo>
                  <a:pt x="68" y="269"/>
                </a:lnTo>
                <a:lnTo>
                  <a:pt x="71" y="279"/>
                </a:lnTo>
                <a:lnTo>
                  <a:pt x="76" y="288"/>
                </a:lnTo>
                <a:lnTo>
                  <a:pt x="79" y="298"/>
                </a:lnTo>
                <a:lnTo>
                  <a:pt x="84" y="308"/>
                </a:lnTo>
                <a:lnTo>
                  <a:pt x="88" y="317"/>
                </a:lnTo>
                <a:lnTo>
                  <a:pt x="88" y="319"/>
                </a:lnTo>
                <a:lnTo>
                  <a:pt x="88" y="317"/>
                </a:lnTo>
                <a:lnTo>
                  <a:pt x="88" y="318"/>
                </a:lnTo>
                <a:lnTo>
                  <a:pt x="88" y="319"/>
                </a:lnTo>
                <a:lnTo>
                  <a:pt x="98" y="313"/>
                </a:lnTo>
              </a:path>
            </a:pathLst>
          </a:custGeom>
          <a:solidFill>
            <a:srgbClr val="790015"/>
          </a:solidFill>
          <a:ln w="12700" cap="rnd">
            <a:solidFill>
              <a:srgbClr val="FC0128"/>
            </a:solidFill>
            <a:round/>
            <a:headEnd/>
            <a:tailEnd/>
          </a:ln>
        </p:spPr>
        <p:txBody>
          <a:bodyPr/>
          <a:lstStyle/>
          <a:p>
            <a:endParaRPr lang="en-US"/>
          </a:p>
        </p:txBody>
      </p:sp>
      <p:sp>
        <p:nvSpPr>
          <p:cNvPr id="53468" name="Freeform 234"/>
          <p:cNvSpPr>
            <a:spLocks/>
          </p:cNvSpPr>
          <p:nvPr/>
        </p:nvSpPr>
        <p:spPr bwMode="auto">
          <a:xfrm>
            <a:off x="5289550" y="4549775"/>
            <a:ext cx="157163" cy="1030288"/>
          </a:xfrm>
          <a:custGeom>
            <a:avLst/>
            <a:gdLst>
              <a:gd name="T0" fmla="*/ 2147483647 w 110"/>
              <a:gd name="T1" fmla="*/ 2147483647 h 714"/>
              <a:gd name="T2" fmla="*/ 2147483647 w 110"/>
              <a:gd name="T3" fmla="*/ 2147483647 h 714"/>
              <a:gd name="T4" fmla="*/ 2147483647 w 110"/>
              <a:gd name="T5" fmla="*/ 2147483647 h 714"/>
              <a:gd name="T6" fmla="*/ 2147483647 w 110"/>
              <a:gd name="T7" fmla="*/ 2147483647 h 714"/>
              <a:gd name="T8" fmla="*/ 2147483647 w 110"/>
              <a:gd name="T9" fmla="*/ 2147483647 h 714"/>
              <a:gd name="T10" fmla="*/ 2147483647 w 110"/>
              <a:gd name="T11" fmla="*/ 2147483647 h 714"/>
              <a:gd name="T12" fmla="*/ 2147483647 w 110"/>
              <a:gd name="T13" fmla="*/ 2147483647 h 714"/>
              <a:gd name="T14" fmla="*/ 2147483647 w 110"/>
              <a:gd name="T15" fmla="*/ 2147483647 h 714"/>
              <a:gd name="T16" fmla="*/ 2147483647 w 110"/>
              <a:gd name="T17" fmla="*/ 2147483647 h 714"/>
              <a:gd name="T18" fmla="*/ 2147483647 w 110"/>
              <a:gd name="T19" fmla="*/ 2147483647 h 714"/>
              <a:gd name="T20" fmla="*/ 2147483647 w 110"/>
              <a:gd name="T21" fmla="*/ 2147483647 h 714"/>
              <a:gd name="T22" fmla="*/ 2147483647 w 110"/>
              <a:gd name="T23" fmla="*/ 2147483647 h 714"/>
              <a:gd name="T24" fmla="*/ 2147483647 w 110"/>
              <a:gd name="T25" fmla="*/ 2147483647 h 714"/>
              <a:gd name="T26" fmla="*/ 2147483647 w 110"/>
              <a:gd name="T27" fmla="*/ 2147483647 h 714"/>
              <a:gd name="T28" fmla="*/ 2147483647 w 110"/>
              <a:gd name="T29" fmla="*/ 2147483647 h 714"/>
              <a:gd name="T30" fmla="*/ 2147483647 w 110"/>
              <a:gd name="T31" fmla="*/ 2147483647 h 714"/>
              <a:gd name="T32" fmla="*/ 0 w 110"/>
              <a:gd name="T33" fmla="*/ 2147483647 h 714"/>
              <a:gd name="T34" fmla="*/ 2147483647 w 110"/>
              <a:gd name="T35" fmla="*/ 2147483647 h 714"/>
              <a:gd name="T36" fmla="*/ 2147483647 w 110"/>
              <a:gd name="T37" fmla="*/ 2147483647 h 714"/>
              <a:gd name="T38" fmla="*/ 2147483647 w 110"/>
              <a:gd name="T39" fmla="*/ 2147483647 h 714"/>
              <a:gd name="T40" fmla="*/ 2147483647 w 110"/>
              <a:gd name="T41" fmla="*/ 2147483647 h 714"/>
              <a:gd name="T42" fmla="*/ 2147483647 w 110"/>
              <a:gd name="T43" fmla="*/ 2147483647 h 714"/>
              <a:gd name="T44" fmla="*/ 2147483647 w 110"/>
              <a:gd name="T45" fmla="*/ 2147483647 h 714"/>
              <a:gd name="T46" fmla="*/ 2147483647 w 110"/>
              <a:gd name="T47" fmla="*/ 2147483647 h 714"/>
              <a:gd name="T48" fmla="*/ 2147483647 w 110"/>
              <a:gd name="T49" fmla="*/ 2147483647 h 714"/>
              <a:gd name="T50" fmla="*/ 2147483647 w 110"/>
              <a:gd name="T51" fmla="*/ 2147483647 h 714"/>
              <a:gd name="T52" fmla="*/ 2147483647 w 110"/>
              <a:gd name="T53" fmla="*/ 2147483647 h 714"/>
              <a:gd name="T54" fmla="*/ 2147483647 w 110"/>
              <a:gd name="T55" fmla="*/ 2147483647 h 714"/>
              <a:gd name="T56" fmla="*/ 2147483647 w 110"/>
              <a:gd name="T57" fmla="*/ 2147483647 h 714"/>
              <a:gd name="T58" fmla="*/ 2147483647 w 110"/>
              <a:gd name="T59" fmla="*/ 2147483647 h 714"/>
              <a:gd name="T60" fmla="*/ 2147483647 w 110"/>
              <a:gd name="T61" fmla="*/ 2147483647 h 714"/>
              <a:gd name="T62" fmla="*/ 2147483647 w 110"/>
              <a:gd name="T63" fmla="*/ 2147483647 h 714"/>
              <a:gd name="T64" fmla="*/ 2147483647 w 110"/>
              <a:gd name="T65" fmla="*/ 2147483647 h 71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10"/>
              <a:gd name="T100" fmla="*/ 0 h 714"/>
              <a:gd name="T101" fmla="*/ 110 w 110"/>
              <a:gd name="T102" fmla="*/ 714 h 714"/>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10" h="714">
                <a:moveTo>
                  <a:pt x="96" y="713"/>
                </a:moveTo>
                <a:lnTo>
                  <a:pt x="96" y="689"/>
                </a:lnTo>
                <a:lnTo>
                  <a:pt x="97" y="667"/>
                </a:lnTo>
                <a:lnTo>
                  <a:pt x="98" y="643"/>
                </a:lnTo>
                <a:lnTo>
                  <a:pt x="100" y="621"/>
                </a:lnTo>
                <a:lnTo>
                  <a:pt x="101" y="596"/>
                </a:lnTo>
                <a:lnTo>
                  <a:pt x="102" y="572"/>
                </a:lnTo>
                <a:lnTo>
                  <a:pt x="103" y="547"/>
                </a:lnTo>
                <a:lnTo>
                  <a:pt x="104" y="523"/>
                </a:lnTo>
                <a:lnTo>
                  <a:pt x="105" y="499"/>
                </a:lnTo>
                <a:lnTo>
                  <a:pt x="106" y="473"/>
                </a:lnTo>
                <a:lnTo>
                  <a:pt x="107" y="448"/>
                </a:lnTo>
                <a:lnTo>
                  <a:pt x="107" y="423"/>
                </a:lnTo>
                <a:lnTo>
                  <a:pt x="109" y="398"/>
                </a:lnTo>
                <a:lnTo>
                  <a:pt x="109" y="375"/>
                </a:lnTo>
                <a:lnTo>
                  <a:pt x="109" y="349"/>
                </a:lnTo>
                <a:lnTo>
                  <a:pt x="107" y="326"/>
                </a:lnTo>
                <a:lnTo>
                  <a:pt x="106" y="301"/>
                </a:lnTo>
                <a:lnTo>
                  <a:pt x="105" y="277"/>
                </a:lnTo>
                <a:lnTo>
                  <a:pt x="104" y="253"/>
                </a:lnTo>
                <a:lnTo>
                  <a:pt x="101" y="231"/>
                </a:lnTo>
                <a:lnTo>
                  <a:pt x="97" y="209"/>
                </a:lnTo>
                <a:lnTo>
                  <a:pt x="94" y="186"/>
                </a:lnTo>
                <a:lnTo>
                  <a:pt x="89" y="164"/>
                </a:lnTo>
                <a:lnTo>
                  <a:pt x="85" y="142"/>
                </a:lnTo>
                <a:lnTo>
                  <a:pt x="79" y="123"/>
                </a:lnTo>
                <a:lnTo>
                  <a:pt x="71" y="103"/>
                </a:lnTo>
                <a:lnTo>
                  <a:pt x="64" y="83"/>
                </a:lnTo>
                <a:lnTo>
                  <a:pt x="55" y="64"/>
                </a:lnTo>
                <a:lnTo>
                  <a:pt x="46" y="47"/>
                </a:lnTo>
                <a:lnTo>
                  <a:pt x="34" y="31"/>
                </a:lnTo>
                <a:lnTo>
                  <a:pt x="22" y="14"/>
                </a:lnTo>
                <a:lnTo>
                  <a:pt x="10" y="0"/>
                </a:lnTo>
                <a:lnTo>
                  <a:pt x="0" y="5"/>
                </a:lnTo>
                <a:lnTo>
                  <a:pt x="13" y="19"/>
                </a:lnTo>
                <a:lnTo>
                  <a:pt x="24" y="36"/>
                </a:lnTo>
                <a:lnTo>
                  <a:pt x="34" y="51"/>
                </a:lnTo>
                <a:lnTo>
                  <a:pt x="43" y="69"/>
                </a:lnTo>
                <a:lnTo>
                  <a:pt x="52" y="86"/>
                </a:lnTo>
                <a:lnTo>
                  <a:pt x="60" y="105"/>
                </a:lnTo>
                <a:lnTo>
                  <a:pt x="66" y="125"/>
                </a:lnTo>
                <a:lnTo>
                  <a:pt x="73" y="145"/>
                </a:lnTo>
                <a:lnTo>
                  <a:pt x="78" y="166"/>
                </a:lnTo>
                <a:lnTo>
                  <a:pt x="82" y="187"/>
                </a:lnTo>
                <a:lnTo>
                  <a:pt x="86" y="209"/>
                </a:lnTo>
                <a:lnTo>
                  <a:pt x="88" y="231"/>
                </a:lnTo>
                <a:lnTo>
                  <a:pt x="91" y="254"/>
                </a:lnTo>
                <a:lnTo>
                  <a:pt x="93" y="278"/>
                </a:lnTo>
                <a:lnTo>
                  <a:pt x="95" y="301"/>
                </a:lnTo>
                <a:lnTo>
                  <a:pt x="96" y="326"/>
                </a:lnTo>
                <a:lnTo>
                  <a:pt x="96" y="349"/>
                </a:lnTo>
                <a:lnTo>
                  <a:pt x="96" y="375"/>
                </a:lnTo>
                <a:lnTo>
                  <a:pt x="96" y="398"/>
                </a:lnTo>
                <a:lnTo>
                  <a:pt x="96" y="423"/>
                </a:lnTo>
                <a:lnTo>
                  <a:pt x="95" y="448"/>
                </a:lnTo>
                <a:lnTo>
                  <a:pt x="94" y="473"/>
                </a:lnTo>
                <a:lnTo>
                  <a:pt x="93" y="499"/>
                </a:lnTo>
                <a:lnTo>
                  <a:pt x="92" y="522"/>
                </a:lnTo>
                <a:lnTo>
                  <a:pt x="91" y="547"/>
                </a:lnTo>
                <a:lnTo>
                  <a:pt x="88" y="571"/>
                </a:lnTo>
                <a:lnTo>
                  <a:pt x="88" y="596"/>
                </a:lnTo>
                <a:lnTo>
                  <a:pt x="87" y="620"/>
                </a:lnTo>
                <a:lnTo>
                  <a:pt x="86" y="643"/>
                </a:lnTo>
                <a:lnTo>
                  <a:pt x="85" y="667"/>
                </a:lnTo>
                <a:lnTo>
                  <a:pt x="85" y="689"/>
                </a:lnTo>
                <a:lnTo>
                  <a:pt x="85" y="713"/>
                </a:lnTo>
                <a:lnTo>
                  <a:pt x="96" y="713"/>
                </a:lnTo>
              </a:path>
            </a:pathLst>
          </a:custGeom>
          <a:solidFill>
            <a:srgbClr val="790015"/>
          </a:solidFill>
          <a:ln w="12700" cap="rnd">
            <a:solidFill>
              <a:srgbClr val="FC0128"/>
            </a:solidFill>
            <a:round/>
            <a:headEnd/>
            <a:tailEnd/>
          </a:ln>
        </p:spPr>
        <p:txBody>
          <a:bodyPr/>
          <a:lstStyle/>
          <a:p>
            <a:endParaRPr lang="en-US"/>
          </a:p>
        </p:txBody>
      </p:sp>
      <p:sp>
        <p:nvSpPr>
          <p:cNvPr id="53469" name="Freeform 235"/>
          <p:cNvSpPr>
            <a:spLocks/>
          </p:cNvSpPr>
          <p:nvPr/>
        </p:nvSpPr>
        <p:spPr bwMode="auto">
          <a:xfrm>
            <a:off x="5230813" y="4891088"/>
            <a:ext cx="57150" cy="768350"/>
          </a:xfrm>
          <a:custGeom>
            <a:avLst/>
            <a:gdLst>
              <a:gd name="T0" fmla="*/ 2147483647 w 39"/>
              <a:gd name="T1" fmla="*/ 2147483647 h 532"/>
              <a:gd name="T2" fmla="*/ 2147483647 w 39"/>
              <a:gd name="T3" fmla="*/ 2147483647 h 532"/>
              <a:gd name="T4" fmla="*/ 2147483647 w 39"/>
              <a:gd name="T5" fmla="*/ 2147483647 h 532"/>
              <a:gd name="T6" fmla="*/ 2147483647 w 39"/>
              <a:gd name="T7" fmla="*/ 2147483647 h 532"/>
              <a:gd name="T8" fmla="*/ 2147483647 w 39"/>
              <a:gd name="T9" fmla="*/ 2147483647 h 532"/>
              <a:gd name="T10" fmla="*/ 2147483647 w 39"/>
              <a:gd name="T11" fmla="*/ 2147483647 h 532"/>
              <a:gd name="T12" fmla="*/ 2147483647 w 39"/>
              <a:gd name="T13" fmla="*/ 2147483647 h 532"/>
              <a:gd name="T14" fmla="*/ 2147483647 w 39"/>
              <a:gd name="T15" fmla="*/ 2147483647 h 532"/>
              <a:gd name="T16" fmla="*/ 2147483647 w 39"/>
              <a:gd name="T17" fmla="*/ 2147483647 h 532"/>
              <a:gd name="T18" fmla="*/ 2147483647 w 39"/>
              <a:gd name="T19" fmla="*/ 2147483647 h 532"/>
              <a:gd name="T20" fmla="*/ 2147483647 w 39"/>
              <a:gd name="T21" fmla="*/ 2147483647 h 532"/>
              <a:gd name="T22" fmla="*/ 2147483647 w 39"/>
              <a:gd name="T23" fmla="*/ 2147483647 h 532"/>
              <a:gd name="T24" fmla="*/ 2147483647 w 39"/>
              <a:gd name="T25" fmla="*/ 2147483647 h 532"/>
              <a:gd name="T26" fmla="*/ 2147483647 w 39"/>
              <a:gd name="T27" fmla="*/ 2147483647 h 532"/>
              <a:gd name="T28" fmla="*/ 2147483647 w 39"/>
              <a:gd name="T29" fmla="*/ 2147483647 h 532"/>
              <a:gd name="T30" fmla="*/ 2147483647 w 39"/>
              <a:gd name="T31" fmla="*/ 2147483647 h 532"/>
              <a:gd name="T32" fmla="*/ 2147483647 w 39"/>
              <a:gd name="T33" fmla="*/ 2147483647 h 532"/>
              <a:gd name="T34" fmla="*/ 2147483647 w 39"/>
              <a:gd name="T35" fmla="*/ 2147483647 h 532"/>
              <a:gd name="T36" fmla="*/ 2147483647 w 39"/>
              <a:gd name="T37" fmla="*/ 2147483647 h 532"/>
              <a:gd name="T38" fmla="*/ 2147483647 w 39"/>
              <a:gd name="T39" fmla="*/ 2147483647 h 532"/>
              <a:gd name="T40" fmla="*/ 2147483647 w 39"/>
              <a:gd name="T41" fmla="*/ 2147483647 h 532"/>
              <a:gd name="T42" fmla="*/ 2147483647 w 39"/>
              <a:gd name="T43" fmla="*/ 2147483647 h 532"/>
              <a:gd name="T44" fmla="*/ 2147483647 w 39"/>
              <a:gd name="T45" fmla="*/ 2147483647 h 532"/>
              <a:gd name="T46" fmla="*/ 2147483647 w 39"/>
              <a:gd name="T47" fmla="*/ 2147483647 h 532"/>
              <a:gd name="T48" fmla="*/ 2147483647 w 39"/>
              <a:gd name="T49" fmla="*/ 2147483647 h 532"/>
              <a:gd name="T50" fmla="*/ 2147483647 w 39"/>
              <a:gd name="T51" fmla="*/ 2147483647 h 532"/>
              <a:gd name="T52" fmla="*/ 2147483647 w 39"/>
              <a:gd name="T53" fmla="*/ 2147483647 h 532"/>
              <a:gd name="T54" fmla="*/ 2147483647 w 39"/>
              <a:gd name="T55" fmla="*/ 2147483647 h 532"/>
              <a:gd name="T56" fmla="*/ 2147483647 w 39"/>
              <a:gd name="T57" fmla="*/ 2147483647 h 532"/>
              <a:gd name="T58" fmla="*/ 2147483647 w 39"/>
              <a:gd name="T59" fmla="*/ 2147483647 h 532"/>
              <a:gd name="T60" fmla="*/ 2147483647 w 39"/>
              <a:gd name="T61" fmla="*/ 2147483647 h 532"/>
              <a:gd name="T62" fmla="*/ 2147483647 w 39"/>
              <a:gd name="T63" fmla="*/ 2147483647 h 532"/>
              <a:gd name="T64" fmla="*/ 2147483647 w 39"/>
              <a:gd name="T65" fmla="*/ 0 h 53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9"/>
              <a:gd name="T100" fmla="*/ 0 h 532"/>
              <a:gd name="T101" fmla="*/ 39 w 39"/>
              <a:gd name="T102" fmla="*/ 532 h 53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9" h="532">
                <a:moveTo>
                  <a:pt x="16" y="0"/>
                </a:moveTo>
                <a:lnTo>
                  <a:pt x="17" y="18"/>
                </a:lnTo>
                <a:lnTo>
                  <a:pt x="19" y="35"/>
                </a:lnTo>
                <a:lnTo>
                  <a:pt x="21" y="51"/>
                </a:lnTo>
                <a:lnTo>
                  <a:pt x="22" y="69"/>
                </a:lnTo>
                <a:lnTo>
                  <a:pt x="23" y="85"/>
                </a:lnTo>
                <a:lnTo>
                  <a:pt x="23" y="102"/>
                </a:lnTo>
                <a:lnTo>
                  <a:pt x="24" y="120"/>
                </a:lnTo>
                <a:lnTo>
                  <a:pt x="24" y="136"/>
                </a:lnTo>
                <a:lnTo>
                  <a:pt x="24" y="153"/>
                </a:lnTo>
                <a:lnTo>
                  <a:pt x="25" y="169"/>
                </a:lnTo>
                <a:lnTo>
                  <a:pt x="25" y="186"/>
                </a:lnTo>
                <a:lnTo>
                  <a:pt x="25" y="203"/>
                </a:lnTo>
                <a:lnTo>
                  <a:pt x="25" y="219"/>
                </a:lnTo>
                <a:lnTo>
                  <a:pt x="25" y="235"/>
                </a:lnTo>
                <a:lnTo>
                  <a:pt x="24" y="251"/>
                </a:lnTo>
                <a:lnTo>
                  <a:pt x="24" y="268"/>
                </a:lnTo>
                <a:lnTo>
                  <a:pt x="24" y="285"/>
                </a:lnTo>
                <a:lnTo>
                  <a:pt x="23" y="301"/>
                </a:lnTo>
                <a:lnTo>
                  <a:pt x="23" y="318"/>
                </a:lnTo>
                <a:lnTo>
                  <a:pt x="22" y="334"/>
                </a:lnTo>
                <a:lnTo>
                  <a:pt x="21" y="350"/>
                </a:lnTo>
                <a:lnTo>
                  <a:pt x="19" y="367"/>
                </a:lnTo>
                <a:lnTo>
                  <a:pt x="17" y="382"/>
                </a:lnTo>
                <a:lnTo>
                  <a:pt x="16" y="399"/>
                </a:lnTo>
                <a:lnTo>
                  <a:pt x="14" y="415"/>
                </a:lnTo>
                <a:lnTo>
                  <a:pt x="13" y="432"/>
                </a:lnTo>
                <a:lnTo>
                  <a:pt x="11" y="449"/>
                </a:lnTo>
                <a:lnTo>
                  <a:pt x="8" y="464"/>
                </a:lnTo>
                <a:lnTo>
                  <a:pt x="6" y="481"/>
                </a:lnTo>
                <a:lnTo>
                  <a:pt x="5" y="496"/>
                </a:lnTo>
                <a:lnTo>
                  <a:pt x="2" y="513"/>
                </a:lnTo>
                <a:lnTo>
                  <a:pt x="0" y="530"/>
                </a:lnTo>
                <a:lnTo>
                  <a:pt x="13" y="531"/>
                </a:lnTo>
                <a:lnTo>
                  <a:pt x="14" y="514"/>
                </a:lnTo>
                <a:lnTo>
                  <a:pt x="16" y="498"/>
                </a:lnTo>
                <a:lnTo>
                  <a:pt x="20" y="482"/>
                </a:lnTo>
                <a:lnTo>
                  <a:pt x="22" y="465"/>
                </a:lnTo>
                <a:lnTo>
                  <a:pt x="24" y="449"/>
                </a:lnTo>
                <a:lnTo>
                  <a:pt x="25" y="432"/>
                </a:lnTo>
                <a:lnTo>
                  <a:pt x="26" y="415"/>
                </a:lnTo>
                <a:lnTo>
                  <a:pt x="29" y="400"/>
                </a:lnTo>
                <a:lnTo>
                  <a:pt x="31" y="383"/>
                </a:lnTo>
                <a:lnTo>
                  <a:pt x="32" y="367"/>
                </a:lnTo>
                <a:lnTo>
                  <a:pt x="33" y="351"/>
                </a:lnTo>
                <a:lnTo>
                  <a:pt x="33" y="334"/>
                </a:lnTo>
                <a:lnTo>
                  <a:pt x="34" y="318"/>
                </a:lnTo>
                <a:lnTo>
                  <a:pt x="35" y="302"/>
                </a:lnTo>
                <a:lnTo>
                  <a:pt x="36" y="285"/>
                </a:lnTo>
                <a:lnTo>
                  <a:pt x="36" y="268"/>
                </a:lnTo>
                <a:lnTo>
                  <a:pt x="38" y="251"/>
                </a:lnTo>
                <a:lnTo>
                  <a:pt x="38" y="235"/>
                </a:lnTo>
                <a:lnTo>
                  <a:pt x="38" y="219"/>
                </a:lnTo>
                <a:lnTo>
                  <a:pt x="38" y="203"/>
                </a:lnTo>
                <a:lnTo>
                  <a:pt x="38" y="186"/>
                </a:lnTo>
                <a:lnTo>
                  <a:pt x="38" y="169"/>
                </a:lnTo>
                <a:lnTo>
                  <a:pt x="38" y="152"/>
                </a:lnTo>
                <a:lnTo>
                  <a:pt x="36" y="135"/>
                </a:lnTo>
                <a:lnTo>
                  <a:pt x="36" y="119"/>
                </a:lnTo>
                <a:lnTo>
                  <a:pt x="35" y="102"/>
                </a:lnTo>
                <a:lnTo>
                  <a:pt x="34" y="85"/>
                </a:lnTo>
                <a:lnTo>
                  <a:pt x="33" y="68"/>
                </a:lnTo>
                <a:lnTo>
                  <a:pt x="33" y="51"/>
                </a:lnTo>
                <a:lnTo>
                  <a:pt x="32" y="34"/>
                </a:lnTo>
                <a:lnTo>
                  <a:pt x="31" y="17"/>
                </a:lnTo>
                <a:lnTo>
                  <a:pt x="29" y="0"/>
                </a:lnTo>
                <a:lnTo>
                  <a:pt x="16" y="0"/>
                </a:lnTo>
              </a:path>
            </a:pathLst>
          </a:custGeom>
          <a:solidFill>
            <a:srgbClr val="790015"/>
          </a:solidFill>
          <a:ln w="12700" cap="rnd">
            <a:solidFill>
              <a:srgbClr val="FC0128"/>
            </a:solidFill>
            <a:round/>
            <a:headEnd/>
            <a:tailEnd/>
          </a:ln>
        </p:spPr>
        <p:txBody>
          <a:bodyPr/>
          <a:lstStyle/>
          <a:p>
            <a:endParaRPr lang="en-US"/>
          </a:p>
        </p:txBody>
      </p:sp>
      <p:sp>
        <p:nvSpPr>
          <p:cNvPr id="53470" name="Freeform 236"/>
          <p:cNvSpPr>
            <a:spLocks/>
          </p:cNvSpPr>
          <p:nvPr/>
        </p:nvSpPr>
        <p:spPr bwMode="auto">
          <a:xfrm>
            <a:off x="5075238" y="4443413"/>
            <a:ext cx="200025" cy="450850"/>
          </a:xfrm>
          <a:custGeom>
            <a:avLst/>
            <a:gdLst>
              <a:gd name="T0" fmla="*/ 2147483647 w 137"/>
              <a:gd name="T1" fmla="*/ 2147483647 h 313"/>
              <a:gd name="T2" fmla="*/ 2147483647 w 137"/>
              <a:gd name="T3" fmla="*/ 2147483647 h 313"/>
              <a:gd name="T4" fmla="*/ 2147483647 w 137"/>
              <a:gd name="T5" fmla="*/ 2147483647 h 313"/>
              <a:gd name="T6" fmla="*/ 2147483647 w 137"/>
              <a:gd name="T7" fmla="*/ 2147483647 h 313"/>
              <a:gd name="T8" fmla="*/ 2147483647 w 137"/>
              <a:gd name="T9" fmla="*/ 2147483647 h 313"/>
              <a:gd name="T10" fmla="*/ 2147483647 w 137"/>
              <a:gd name="T11" fmla="*/ 2147483647 h 313"/>
              <a:gd name="T12" fmla="*/ 2147483647 w 137"/>
              <a:gd name="T13" fmla="*/ 2147483647 h 313"/>
              <a:gd name="T14" fmla="*/ 2147483647 w 137"/>
              <a:gd name="T15" fmla="*/ 2147483647 h 313"/>
              <a:gd name="T16" fmla="*/ 2147483647 w 137"/>
              <a:gd name="T17" fmla="*/ 2147483647 h 313"/>
              <a:gd name="T18" fmla="*/ 2147483647 w 137"/>
              <a:gd name="T19" fmla="*/ 2147483647 h 313"/>
              <a:gd name="T20" fmla="*/ 2147483647 w 137"/>
              <a:gd name="T21" fmla="*/ 2147483647 h 313"/>
              <a:gd name="T22" fmla="*/ 2147483647 w 137"/>
              <a:gd name="T23" fmla="*/ 2147483647 h 313"/>
              <a:gd name="T24" fmla="*/ 2147483647 w 137"/>
              <a:gd name="T25" fmla="*/ 2147483647 h 313"/>
              <a:gd name="T26" fmla="*/ 2147483647 w 137"/>
              <a:gd name="T27" fmla="*/ 2147483647 h 313"/>
              <a:gd name="T28" fmla="*/ 2147483647 w 137"/>
              <a:gd name="T29" fmla="*/ 2147483647 h 313"/>
              <a:gd name="T30" fmla="*/ 2147483647 w 137"/>
              <a:gd name="T31" fmla="*/ 2147483647 h 313"/>
              <a:gd name="T32" fmla="*/ 2147483647 w 137"/>
              <a:gd name="T33" fmla="*/ 2147483647 h 313"/>
              <a:gd name="T34" fmla="*/ 2147483647 w 137"/>
              <a:gd name="T35" fmla="*/ 2147483647 h 313"/>
              <a:gd name="T36" fmla="*/ 2147483647 w 137"/>
              <a:gd name="T37" fmla="*/ 2147483647 h 313"/>
              <a:gd name="T38" fmla="*/ 2147483647 w 137"/>
              <a:gd name="T39" fmla="*/ 2147483647 h 313"/>
              <a:gd name="T40" fmla="*/ 2147483647 w 137"/>
              <a:gd name="T41" fmla="*/ 2147483647 h 313"/>
              <a:gd name="T42" fmla="*/ 2147483647 w 137"/>
              <a:gd name="T43" fmla="*/ 2147483647 h 313"/>
              <a:gd name="T44" fmla="*/ 2147483647 w 137"/>
              <a:gd name="T45" fmla="*/ 2147483647 h 313"/>
              <a:gd name="T46" fmla="*/ 2147483647 w 137"/>
              <a:gd name="T47" fmla="*/ 2147483647 h 313"/>
              <a:gd name="T48" fmla="*/ 2147483647 w 137"/>
              <a:gd name="T49" fmla="*/ 2147483647 h 313"/>
              <a:gd name="T50" fmla="*/ 2147483647 w 137"/>
              <a:gd name="T51" fmla="*/ 2147483647 h 313"/>
              <a:gd name="T52" fmla="*/ 2147483647 w 137"/>
              <a:gd name="T53" fmla="*/ 2147483647 h 313"/>
              <a:gd name="T54" fmla="*/ 2147483647 w 137"/>
              <a:gd name="T55" fmla="*/ 2147483647 h 313"/>
              <a:gd name="T56" fmla="*/ 2147483647 w 137"/>
              <a:gd name="T57" fmla="*/ 2147483647 h 313"/>
              <a:gd name="T58" fmla="*/ 2147483647 w 137"/>
              <a:gd name="T59" fmla="*/ 2147483647 h 313"/>
              <a:gd name="T60" fmla="*/ 2147483647 w 137"/>
              <a:gd name="T61" fmla="*/ 2147483647 h 313"/>
              <a:gd name="T62" fmla="*/ 2147483647 w 137"/>
              <a:gd name="T63" fmla="*/ 2147483647 h 313"/>
              <a:gd name="T64" fmla="*/ 2147483647 w 137"/>
              <a:gd name="T65" fmla="*/ 0 h 31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37"/>
              <a:gd name="T100" fmla="*/ 0 h 313"/>
              <a:gd name="T101" fmla="*/ 137 w 137"/>
              <a:gd name="T102" fmla="*/ 313 h 31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37" h="313">
                <a:moveTo>
                  <a:pt x="0" y="3"/>
                </a:moveTo>
                <a:lnTo>
                  <a:pt x="4" y="13"/>
                </a:lnTo>
                <a:lnTo>
                  <a:pt x="8" y="22"/>
                </a:lnTo>
                <a:lnTo>
                  <a:pt x="13" y="31"/>
                </a:lnTo>
                <a:lnTo>
                  <a:pt x="19" y="41"/>
                </a:lnTo>
                <a:lnTo>
                  <a:pt x="22" y="50"/>
                </a:lnTo>
                <a:lnTo>
                  <a:pt x="28" y="59"/>
                </a:lnTo>
                <a:lnTo>
                  <a:pt x="32" y="68"/>
                </a:lnTo>
                <a:lnTo>
                  <a:pt x="37" y="77"/>
                </a:lnTo>
                <a:lnTo>
                  <a:pt x="41" y="86"/>
                </a:lnTo>
                <a:lnTo>
                  <a:pt x="47" y="95"/>
                </a:lnTo>
                <a:lnTo>
                  <a:pt x="50" y="103"/>
                </a:lnTo>
                <a:lnTo>
                  <a:pt x="55" y="112"/>
                </a:lnTo>
                <a:lnTo>
                  <a:pt x="59" y="122"/>
                </a:lnTo>
                <a:lnTo>
                  <a:pt x="64" y="130"/>
                </a:lnTo>
                <a:lnTo>
                  <a:pt x="68" y="139"/>
                </a:lnTo>
                <a:lnTo>
                  <a:pt x="72" y="148"/>
                </a:lnTo>
                <a:lnTo>
                  <a:pt x="76" y="157"/>
                </a:lnTo>
                <a:lnTo>
                  <a:pt x="80" y="167"/>
                </a:lnTo>
                <a:lnTo>
                  <a:pt x="84" y="176"/>
                </a:lnTo>
                <a:lnTo>
                  <a:pt x="88" y="184"/>
                </a:lnTo>
                <a:lnTo>
                  <a:pt x="91" y="194"/>
                </a:lnTo>
                <a:lnTo>
                  <a:pt x="95" y="204"/>
                </a:lnTo>
                <a:lnTo>
                  <a:pt x="98" y="214"/>
                </a:lnTo>
                <a:lnTo>
                  <a:pt x="102" y="223"/>
                </a:lnTo>
                <a:lnTo>
                  <a:pt x="105" y="233"/>
                </a:lnTo>
                <a:lnTo>
                  <a:pt x="107" y="244"/>
                </a:lnTo>
                <a:lnTo>
                  <a:pt x="111" y="255"/>
                </a:lnTo>
                <a:lnTo>
                  <a:pt x="114" y="266"/>
                </a:lnTo>
                <a:lnTo>
                  <a:pt x="116" y="276"/>
                </a:lnTo>
                <a:lnTo>
                  <a:pt x="119" y="288"/>
                </a:lnTo>
                <a:lnTo>
                  <a:pt x="121" y="300"/>
                </a:lnTo>
                <a:lnTo>
                  <a:pt x="123" y="312"/>
                </a:lnTo>
                <a:lnTo>
                  <a:pt x="136" y="311"/>
                </a:lnTo>
                <a:lnTo>
                  <a:pt x="133" y="298"/>
                </a:lnTo>
                <a:lnTo>
                  <a:pt x="132" y="287"/>
                </a:lnTo>
                <a:lnTo>
                  <a:pt x="129" y="275"/>
                </a:lnTo>
                <a:lnTo>
                  <a:pt x="125" y="265"/>
                </a:lnTo>
                <a:lnTo>
                  <a:pt x="123" y="253"/>
                </a:lnTo>
                <a:lnTo>
                  <a:pt x="120" y="242"/>
                </a:lnTo>
                <a:lnTo>
                  <a:pt x="116" y="231"/>
                </a:lnTo>
                <a:lnTo>
                  <a:pt x="114" y="222"/>
                </a:lnTo>
                <a:lnTo>
                  <a:pt x="111" y="211"/>
                </a:lnTo>
                <a:lnTo>
                  <a:pt x="106" y="201"/>
                </a:lnTo>
                <a:lnTo>
                  <a:pt x="103" y="191"/>
                </a:lnTo>
                <a:lnTo>
                  <a:pt x="100" y="181"/>
                </a:lnTo>
                <a:lnTo>
                  <a:pt x="96" y="172"/>
                </a:lnTo>
                <a:lnTo>
                  <a:pt x="92" y="163"/>
                </a:lnTo>
                <a:lnTo>
                  <a:pt x="88" y="154"/>
                </a:lnTo>
                <a:lnTo>
                  <a:pt x="84" y="144"/>
                </a:lnTo>
                <a:lnTo>
                  <a:pt x="79" y="135"/>
                </a:lnTo>
                <a:lnTo>
                  <a:pt x="75" y="127"/>
                </a:lnTo>
                <a:lnTo>
                  <a:pt x="71" y="118"/>
                </a:lnTo>
                <a:lnTo>
                  <a:pt x="66" y="108"/>
                </a:lnTo>
                <a:lnTo>
                  <a:pt x="62" y="100"/>
                </a:lnTo>
                <a:lnTo>
                  <a:pt x="57" y="90"/>
                </a:lnTo>
                <a:lnTo>
                  <a:pt x="53" y="82"/>
                </a:lnTo>
                <a:lnTo>
                  <a:pt x="48" y="73"/>
                </a:lnTo>
                <a:lnTo>
                  <a:pt x="43" y="64"/>
                </a:lnTo>
                <a:lnTo>
                  <a:pt x="39" y="55"/>
                </a:lnTo>
                <a:lnTo>
                  <a:pt x="34" y="46"/>
                </a:lnTo>
                <a:lnTo>
                  <a:pt x="30" y="37"/>
                </a:lnTo>
                <a:lnTo>
                  <a:pt x="25" y="28"/>
                </a:lnTo>
                <a:lnTo>
                  <a:pt x="21" y="19"/>
                </a:lnTo>
                <a:lnTo>
                  <a:pt x="15" y="9"/>
                </a:lnTo>
                <a:lnTo>
                  <a:pt x="11" y="0"/>
                </a:lnTo>
                <a:lnTo>
                  <a:pt x="0" y="3"/>
                </a:lnTo>
              </a:path>
            </a:pathLst>
          </a:custGeom>
          <a:solidFill>
            <a:srgbClr val="790015"/>
          </a:solidFill>
          <a:ln w="12700" cap="rnd">
            <a:solidFill>
              <a:srgbClr val="FC0128"/>
            </a:solidFill>
            <a:round/>
            <a:headEnd/>
            <a:tailEnd/>
          </a:ln>
        </p:spPr>
        <p:txBody>
          <a:bodyPr/>
          <a:lstStyle/>
          <a:p>
            <a:endParaRPr lang="en-US"/>
          </a:p>
        </p:txBody>
      </p:sp>
      <p:sp>
        <p:nvSpPr>
          <p:cNvPr id="53471" name="Freeform 237"/>
          <p:cNvSpPr>
            <a:spLocks/>
          </p:cNvSpPr>
          <p:nvPr/>
        </p:nvSpPr>
        <p:spPr bwMode="auto">
          <a:xfrm>
            <a:off x="4010025" y="5275263"/>
            <a:ext cx="506413" cy="341312"/>
          </a:xfrm>
          <a:custGeom>
            <a:avLst/>
            <a:gdLst>
              <a:gd name="T0" fmla="*/ 2147483647 w 350"/>
              <a:gd name="T1" fmla="*/ 2147483647 h 236"/>
              <a:gd name="T2" fmla="*/ 2147483647 w 350"/>
              <a:gd name="T3" fmla="*/ 2147483647 h 236"/>
              <a:gd name="T4" fmla="*/ 2147483647 w 350"/>
              <a:gd name="T5" fmla="*/ 2147483647 h 236"/>
              <a:gd name="T6" fmla="*/ 2147483647 w 350"/>
              <a:gd name="T7" fmla="*/ 2147483647 h 236"/>
              <a:gd name="T8" fmla="*/ 2147483647 w 350"/>
              <a:gd name="T9" fmla="*/ 2147483647 h 236"/>
              <a:gd name="T10" fmla="*/ 2147483647 w 350"/>
              <a:gd name="T11" fmla="*/ 2147483647 h 236"/>
              <a:gd name="T12" fmla="*/ 2147483647 w 350"/>
              <a:gd name="T13" fmla="*/ 2147483647 h 236"/>
              <a:gd name="T14" fmla="*/ 2147483647 w 350"/>
              <a:gd name="T15" fmla="*/ 2147483647 h 236"/>
              <a:gd name="T16" fmla="*/ 2147483647 w 350"/>
              <a:gd name="T17" fmla="*/ 2147483647 h 236"/>
              <a:gd name="T18" fmla="*/ 2147483647 w 350"/>
              <a:gd name="T19" fmla="*/ 2147483647 h 236"/>
              <a:gd name="T20" fmla="*/ 2147483647 w 350"/>
              <a:gd name="T21" fmla="*/ 2147483647 h 236"/>
              <a:gd name="T22" fmla="*/ 2147483647 w 350"/>
              <a:gd name="T23" fmla="*/ 2147483647 h 236"/>
              <a:gd name="T24" fmla="*/ 2147483647 w 350"/>
              <a:gd name="T25" fmla="*/ 2147483647 h 236"/>
              <a:gd name="T26" fmla="*/ 2147483647 w 350"/>
              <a:gd name="T27" fmla="*/ 2147483647 h 236"/>
              <a:gd name="T28" fmla="*/ 2147483647 w 350"/>
              <a:gd name="T29" fmla="*/ 2147483647 h 236"/>
              <a:gd name="T30" fmla="*/ 2147483647 w 350"/>
              <a:gd name="T31" fmla="*/ 2147483647 h 236"/>
              <a:gd name="T32" fmla="*/ 2147483647 w 350"/>
              <a:gd name="T33" fmla="*/ 2147483647 h 236"/>
              <a:gd name="T34" fmla="*/ 2147483647 w 350"/>
              <a:gd name="T35" fmla="*/ 2147483647 h 236"/>
              <a:gd name="T36" fmla="*/ 2147483647 w 350"/>
              <a:gd name="T37" fmla="*/ 2147483647 h 236"/>
              <a:gd name="T38" fmla="*/ 2147483647 w 350"/>
              <a:gd name="T39" fmla="*/ 2147483647 h 236"/>
              <a:gd name="T40" fmla="*/ 2147483647 w 350"/>
              <a:gd name="T41" fmla="*/ 2147483647 h 236"/>
              <a:gd name="T42" fmla="*/ 2147483647 w 350"/>
              <a:gd name="T43" fmla="*/ 2147483647 h 236"/>
              <a:gd name="T44" fmla="*/ 2147483647 w 350"/>
              <a:gd name="T45" fmla="*/ 2147483647 h 236"/>
              <a:gd name="T46" fmla="*/ 2147483647 w 350"/>
              <a:gd name="T47" fmla="*/ 2147483647 h 236"/>
              <a:gd name="T48" fmla="*/ 2147483647 w 350"/>
              <a:gd name="T49" fmla="*/ 2147483647 h 236"/>
              <a:gd name="T50" fmla="*/ 2147483647 w 350"/>
              <a:gd name="T51" fmla="*/ 2147483647 h 236"/>
              <a:gd name="T52" fmla="*/ 2147483647 w 350"/>
              <a:gd name="T53" fmla="*/ 2147483647 h 236"/>
              <a:gd name="T54" fmla="*/ 2147483647 w 350"/>
              <a:gd name="T55" fmla="*/ 2147483647 h 236"/>
              <a:gd name="T56" fmla="*/ 2147483647 w 350"/>
              <a:gd name="T57" fmla="*/ 2147483647 h 236"/>
              <a:gd name="T58" fmla="*/ 2147483647 w 350"/>
              <a:gd name="T59" fmla="*/ 2147483647 h 236"/>
              <a:gd name="T60" fmla="*/ 2147483647 w 350"/>
              <a:gd name="T61" fmla="*/ 2147483647 h 236"/>
              <a:gd name="T62" fmla="*/ 2147483647 w 350"/>
              <a:gd name="T63" fmla="*/ 2147483647 h 236"/>
              <a:gd name="T64" fmla="*/ 2147483647 w 350"/>
              <a:gd name="T65" fmla="*/ 2147483647 h 2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50"/>
              <a:gd name="T100" fmla="*/ 0 h 236"/>
              <a:gd name="T101" fmla="*/ 350 w 350"/>
              <a:gd name="T102" fmla="*/ 236 h 2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50" h="236">
                <a:moveTo>
                  <a:pt x="337" y="0"/>
                </a:moveTo>
                <a:lnTo>
                  <a:pt x="333" y="8"/>
                </a:lnTo>
                <a:lnTo>
                  <a:pt x="327" y="16"/>
                </a:lnTo>
                <a:lnTo>
                  <a:pt x="322" y="26"/>
                </a:lnTo>
                <a:lnTo>
                  <a:pt x="316" y="35"/>
                </a:lnTo>
                <a:lnTo>
                  <a:pt x="309" y="43"/>
                </a:lnTo>
                <a:lnTo>
                  <a:pt x="302" y="53"/>
                </a:lnTo>
                <a:lnTo>
                  <a:pt x="295" y="62"/>
                </a:lnTo>
                <a:lnTo>
                  <a:pt x="287" y="72"/>
                </a:lnTo>
                <a:lnTo>
                  <a:pt x="279" y="80"/>
                </a:lnTo>
                <a:lnTo>
                  <a:pt x="271" y="89"/>
                </a:lnTo>
                <a:lnTo>
                  <a:pt x="262" y="99"/>
                </a:lnTo>
                <a:lnTo>
                  <a:pt x="253" y="108"/>
                </a:lnTo>
                <a:lnTo>
                  <a:pt x="245" y="117"/>
                </a:lnTo>
                <a:lnTo>
                  <a:pt x="235" y="125"/>
                </a:lnTo>
                <a:lnTo>
                  <a:pt x="225" y="134"/>
                </a:lnTo>
                <a:lnTo>
                  <a:pt x="213" y="142"/>
                </a:lnTo>
                <a:lnTo>
                  <a:pt x="203" y="151"/>
                </a:lnTo>
                <a:lnTo>
                  <a:pt x="192" y="158"/>
                </a:lnTo>
                <a:lnTo>
                  <a:pt x="180" y="165"/>
                </a:lnTo>
                <a:lnTo>
                  <a:pt x="168" y="172"/>
                </a:lnTo>
                <a:lnTo>
                  <a:pt x="156" y="180"/>
                </a:lnTo>
                <a:lnTo>
                  <a:pt x="144" y="186"/>
                </a:lnTo>
                <a:lnTo>
                  <a:pt x="130" y="192"/>
                </a:lnTo>
                <a:lnTo>
                  <a:pt x="118" y="198"/>
                </a:lnTo>
                <a:lnTo>
                  <a:pt x="104" y="203"/>
                </a:lnTo>
                <a:lnTo>
                  <a:pt x="90" y="207"/>
                </a:lnTo>
                <a:lnTo>
                  <a:pt x="76" y="212"/>
                </a:lnTo>
                <a:lnTo>
                  <a:pt x="61" y="215"/>
                </a:lnTo>
                <a:lnTo>
                  <a:pt x="46" y="219"/>
                </a:lnTo>
                <a:lnTo>
                  <a:pt x="31" y="221"/>
                </a:lnTo>
                <a:lnTo>
                  <a:pt x="15" y="223"/>
                </a:lnTo>
                <a:lnTo>
                  <a:pt x="0" y="225"/>
                </a:lnTo>
                <a:lnTo>
                  <a:pt x="1" y="235"/>
                </a:lnTo>
                <a:lnTo>
                  <a:pt x="17" y="233"/>
                </a:lnTo>
                <a:lnTo>
                  <a:pt x="33" y="232"/>
                </a:lnTo>
                <a:lnTo>
                  <a:pt x="49" y="228"/>
                </a:lnTo>
                <a:lnTo>
                  <a:pt x="65" y="225"/>
                </a:lnTo>
                <a:lnTo>
                  <a:pt x="79" y="221"/>
                </a:lnTo>
                <a:lnTo>
                  <a:pt x="95" y="217"/>
                </a:lnTo>
                <a:lnTo>
                  <a:pt x="109" y="212"/>
                </a:lnTo>
                <a:lnTo>
                  <a:pt x="122" y="206"/>
                </a:lnTo>
                <a:lnTo>
                  <a:pt x="137" y="200"/>
                </a:lnTo>
                <a:lnTo>
                  <a:pt x="150" y="195"/>
                </a:lnTo>
                <a:lnTo>
                  <a:pt x="163" y="188"/>
                </a:lnTo>
                <a:lnTo>
                  <a:pt x="176" y="181"/>
                </a:lnTo>
                <a:lnTo>
                  <a:pt x="188" y="173"/>
                </a:lnTo>
                <a:lnTo>
                  <a:pt x="200" y="165"/>
                </a:lnTo>
                <a:lnTo>
                  <a:pt x="211" y="158"/>
                </a:lnTo>
                <a:lnTo>
                  <a:pt x="222" y="150"/>
                </a:lnTo>
                <a:lnTo>
                  <a:pt x="234" y="140"/>
                </a:lnTo>
                <a:lnTo>
                  <a:pt x="244" y="132"/>
                </a:lnTo>
                <a:lnTo>
                  <a:pt x="253" y="123"/>
                </a:lnTo>
                <a:lnTo>
                  <a:pt x="263" y="114"/>
                </a:lnTo>
                <a:lnTo>
                  <a:pt x="272" y="105"/>
                </a:lnTo>
                <a:lnTo>
                  <a:pt x="281" y="95"/>
                </a:lnTo>
                <a:lnTo>
                  <a:pt x="290" y="86"/>
                </a:lnTo>
                <a:lnTo>
                  <a:pt x="298" y="77"/>
                </a:lnTo>
                <a:lnTo>
                  <a:pt x="305" y="67"/>
                </a:lnTo>
                <a:lnTo>
                  <a:pt x="313" y="58"/>
                </a:lnTo>
                <a:lnTo>
                  <a:pt x="320" y="49"/>
                </a:lnTo>
                <a:lnTo>
                  <a:pt x="326" y="39"/>
                </a:lnTo>
                <a:lnTo>
                  <a:pt x="333" y="31"/>
                </a:lnTo>
                <a:lnTo>
                  <a:pt x="338" y="21"/>
                </a:lnTo>
                <a:lnTo>
                  <a:pt x="344" y="12"/>
                </a:lnTo>
                <a:lnTo>
                  <a:pt x="349" y="3"/>
                </a:lnTo>
                <a:lnTo>
                  <a:pt x="337" y="0"/>
                </a:lnTo>
              </a:path>
            </a:pathLst>
          </a:custGeom>
          <a:solidFill>
            <a:srgbClr val="790015"/>
          </a:solidFill>
          <a:ln w="12700" cap="rnd">
            <a:solidFill>
              <a:srgbClr val="FC0128"/>
            </a:solidFill>
            <a:round/>
            <a:headEnd/>
            <a:tailEnd/>
          </a:ln>
        </p:spPr>
        <p:txBody>
          <a:bodyPr/>
          <a:lstStyle/>
          <a:p>
            <a:endParaRPr lang="en-US"/>
          </a:p>
        </p:txBody>
      </p:sp>
      <p:sp>
        <p:nvSpPr>
          <p:cNvPr id="53472" name="Freeform 238"/>
          <p:cNvSpPr>
            <a:spLocks/>
          </p:cNvSpPr>
          <p:nvPr/>
        </p:nvSpPr>
        <p:spPr bwMode="auto">
          <a:xfrm>
            <a:off x="4497388" y="5021263"/>
            <a:ext cx="171450" cy="263525"/>
          </a:xfrm>
          <a:custGeom>
            <a:avLst/>
            <a:gdLst>
              <a:gd name="T0" fmla="*/ 2147483647 w 119"/>
              <a:gd name="T1" fmla="*/ 2147483647 h 182"/>
              <a:gd name="T2" fmla="*/ 2147483647 w 119"/>
              <a:gd name="T3" fmla="*/ 2147483647 h 182"/>
              <a:gd name="T4" fmla="*/ 2147483647 w 119"/>
              <a:gd name="T5" fmla="*/ 2147483647 h 182"/>
              <a:gd name="T6" fmla="*/ 2147483647 w 119"/>
              <a:gd name="T7" fmla="*/ 2147483647 h 182"/>
              <a:gd name="T8" fmla="*/ 2147483647 w 119"/>
              <a:gd name="T9" fmla="*/ 2147483647 h 182"/>
              <a:gd name="T10" fmla="*/ 2147483647 w 119"/>
              <a:gd name="T11" fmla="*/ 2147483647 h 182"/>
              <a:gd name="T12" fmla="*/ 2147483647 w 119"/>
              <a:gd name="T13" fmla="*/ 2147483647 h 182"/>
              <a:gd name="T14" fmla="*/ 2147483647 w 119"/>
              <a:gd name="T15" fmla="*/ 2147483647 h 182"/>
              <a:gd name="T16" fmla="*/ 2147483647 w 119"/>
              <a:gd name="T17" fmla="*/ 2147483647 h 182"/>
              <a:gd name="T18" fmla="*/ 2147483647 w 119"/>
              <a:gd name="T19" fmla="*/ 2147483647 h 182"/>
              <a:gd name="T20" fmla="*/ 2147483647 w 119"/>
              <a:gd name="T21" fmla="*/ 2147483647 h 182"/>
              <a:gd name="T22" fmla="*/ 2147483647 w 119"/>
              <a:gd name="T23" fmla="*/ 2147483647 h 182"/>
              <a:gd name="T24" fmla="*/ 2147483647 w 119"/>
              <a:gd name="T25" fmla="*/ 2147483647 h 182"/>
              <a:gd name="T26" fmla="*/ 2147483647 w 119"/>
              <a:gd name="T27" fmla="*/ 2147483647 h 182"/>
              <a:gd name="T28" fmla="*/ 2147483647 w 119"/>
              <a:gd name="T29" fmla="*/ 2147483647 h 182"/>
              <a:gd name="T30" fmla="*/ 2147483647 w 119"/>
              <a:gd name="T31" fmla="*/ 2147483647 h 182"/>
              <a:gd name="T32" fmla="*/ 2147483647 w 119"/>
              <a:gd name="T33" fmla="*/ 2147483647 h 182"/>
              <a:gd name="T34" fmla="*/ 2147483647 w 119"/>
              <a:gd name="T35" fmla="*/ 2147483647 h 182"/>
              <a:gd name="T36" fmla="*/ 2147483647 w 119"/>
              <a:gd name="T37" fmla="*/ 2147483647 h 182"/>
              <a:gd name="T38" fmla="*/ 2147483647 w 119"/>
              <a:gd name="T39" fmla="*/ 2147483647 h 182"/>
              <a:gd name="T40" fmla="*/ 2147483647 w 119"/>
              <a:gd name="T41" fmla="*/ 2147483647 h 182"/>
              <a:gd name="T42" fmla="*/ 2147483647 w 119"/>
              <a:gd name="T43" fmla="*/ 2147483647 h 182"/>
              <a:gd name="T44" fmla="*/ 2147483647 w 119"/>
              <a:gd name="T45" fmla="*/ 2147483647 h 182"/>
              <a:gd name="T46" fmla="*/ 2147483647 w 119"/>
              <a:gd name="T47" fmla="*/ 2147483647 h 182"/>
              <a:gd name="T48" fmla="*/ 2147483647 w 119"/>
              <a:gd name="T49" fmla="*/ 2147483647 h 182"/>
              <a:gd name="T50" fmla="*/ 2147483647 w 119"/>
              <a:gd name="T51" fmla="*/ 2147483647 h 182"/>
              <a:gd name="T52" fmla="*/ 2147483647 w 119"/>
              <a:gd name="T53" fmla="*/ 2147483647 h 182"/>
              <a:gd name="T54" fmla="*/ 2147483647 w 119"/>
              <a:gd name="T55" fmla="*/ 2147483647 h 182"/>
              <a:gd name="T56" fmla="*/ 2147483647 w 119"/>
              <a:gd name="T57" fmla="*/ 2147483647 h 182"/>
              <a:gd name="T58" fmla="*/ 2147483647 w 119"/>
              <a:gd name="T59" fmla="*/ 2147483647 h 182"/>
              <a:gd name="T60" fmla="*/ 2147483647 w 119"/>
              <a:gd name="T61" fmla="*/ 2147483647 h 182"/>
              <a:gd name="T62" fmla="*/ 2147483647 w 119"/>
              <a:gd name="T63" fmla="*/ 2147483647 h 182"/>
              <a:gd name="T64" fmla="*/ 2147483647 w 119"/>
              <a:gd name="T65" fmla="*/ 2147483647 h 18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19"/>
              <a:gd name="T100" fmla="*/ 0 h 182"/>
              <a:gd name="T101" fmla="*/ 119 w 119"/>
              <a:gd name="T102" fmla="*/ 182 h 18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19" h="182">
                <a:moveTo>
                  <a:pt x="107" y="0"/>
                </a:moveTo>
                <a:lnTo>
                  <a:pt x="103" y="5"/>
                </a:lnTo>
                <a:lnTo>
                  <a:pt x="98" y="10"/>
                </a:lnTo>
                <a:lnTo>
                  <a:pt x="93" y="15"/>
                </a:lnTo>
                <a:lnTo>
                  <a:pt x="88" y="20"/>
                </a:lnTo>
                <a:lnTo>
                  <a:pt x="84" y="26"/>
                </a:lnTo>
                <a:lnTo>
                  <a:pt x="80" y="32"/>
                </a:lnTo>
                <a:lnTo>
                  <a:pt x="76" y="38"/>
                </a:lnTo>
                <a:lnTo>
                  <a:pt x="73" y="43"/>
                </a:lnTo>
                <a:lnTo>
                  <a:pt x="68" y="47"/>
                </a:lnTo>
                <a:lnTo>
                  <a:pt x="65" y="53"/>
                </a:lnTo>
                <a:lnTo>
                  <a:pt x="61" y="59"/>
                </a:lnTo>
                <a:lnTo>
                  <a:pt x="58" y="64"/>
                </a:lnTo>
                <a:lnTo>
                  <a:pt x="55" y="70"/>
                </a:lnTo>
                <a:lnTo>
                  <a:pt x="51" y="75"/>
                </a:lnTo>
                <a:lnTo>
                  <a:pt x="48" y="81"/>
                </a:lnTo>
                <a:lnTo>
                  <a:pt x="44" y="87"/>
                </a:lnTo>
                <a:lnTo>
                  <a:pt x="42" y="91"/>
                </a:lnTo>
                <a:lnTo>
                  <a:pt x="39" y="97"/>
                </a:lnTo>
                <a:lnTo>
                  <a:pt x="36" y="103"/>
                </a:lnTo>
                <a:lnTo>
                  <a:pt x="34" y="109"/>
                </a:lnTo>
                <a:lnTo>
                  <a:pt x="31" y="114"/>
                </a:lnTo>
                <a:lnTo>
                  <a:pt x="28" y="120"/>
                </a:lnTo>
                <a:lnTo>
                  <a:pt x="25" y="126"/>
                </a:lnTo>
                <a:lnTo>
                  <a:pt x="23" y="132"/>
                </a:lnTo>
                <a:lnTo>
                  <a:pt x="20" y="137"/>
                </a:lnTo>
                <a:lnTo>
                  <a:pt x="17" y="143"/>
                </a:lnTo>
                <a:lnTo>
                  <a:pt x="14" y="149"/>
                </a:lnTo>
                <a:lnTo>
                  <a:pt x="12" y="155"/>
                </a:lnTo>
                <a:lnTo>
                  <a:pt x="8" y="160"/>
                </a:lnTo>
                <a:lnTo>
                  <a:pt x="5" y="166"/>
                </a:lnTo>
                <a:lnTo>
                  <a:pt x="4" y="172"/>
                </a:lnTo>
                <a:lnTo>
                  <a:pt x="0" y="178"/>
                </a:lnTo>
                <a:lnTo>
                  <a:pt x="12" y="181"/>
                </a:lnTo>
                <a:lnTo>
                  <a:pt x="14" y="175"/>
                </a:lnTo>
                <a:lnTo>
                  <a:pt x="17" y="170"/>
                </a:lnTo>
                <a:lnTo>
                  <a:pt x="20" y="164"/>
                </a:lnTo>
                <a:lnTo>
                  <a:pt x="23" y="158"/>
                </a:lnTo>
                <a:lnTo>
                  <a:pt x="26" y="152"/>
                </a:lnTo>
                <a:lnTo>
                  <a:pt x="29" y="146"/>
                </a:lnTo>
                <a:lnTo>
                  <a:pt x="31" y="141"/>
                </a:lnTo>
                <a:lnTo>
                  <a:pt x="34" y="136"/>
                </a:lnTo>
                <a:lnTo>
                  <a:pt x="37" y="130"/>
                </a:lnTo>
                <a:lnTo>
                  <a:pt x="40" y="124"/>
                </a:lnTo>
                <a:lnTo>
                  <a:pt x="43" y="119"/>
                </a:lnTo>
                <a:lnTo>
                  <a:pt x="44" y="113"/>
                </a:lnTo>
                <a:lnTo>
                  <a:pt x="48" y="107"/>
                </a:lnTo>
                <a:lnTo>
                  <a:pt x="51" y="102"/>
                </a:lnTo>
                <a:lnTo>
                  <a:pt x="53" y="96"/>
                </a:lnTo>
                <a:lnTo>
                  <a:pt x="57" y="91"/>
                </a:lnTo>
                <a:lnTo>
                  <a:pt x="59" y="85"/>
                </a:lnTo>
                <a:lnTo>
                  <a:pt x="62" y="79"/>
                </a:lnTo>
                <a:lnTo>
                  <a:pt x="66" y="74"/>
                </a:lnTo>
                <a:lnTo>
                  <a:pt x="68" y="68"/>
                </a:lnTo>
                <a:lnTo>
                  <a:pt x="73" y="63"/>
                </a:lnTo>
                <a:lnTo>
                  <a:pt x="75" y="58"/>
                </a:lnTo>
                <a:lnTo>
                  <a:pt x="79" y="52"/>
                </a:lnTo>
                <a:lnTo>
                  <a:pt x="83" y="47"/>
                </a:lnTo>
                <a:lnTo>
                  <a:pt x="86" y="43"/>
                </a:lnTo>
                <a:lnTo>
                  <a:pt x="90" y="38"/>
                </a:lnTo>
                <a:lnTo>
                  <a:pt x="95" y="32"/>
                </a:lnTo>
                <a:lnTo>
                  <a:pt x="98" y="26"/>
                </a:lnTo>
                <a:lnTo>
                  <a:pt x="103" y="21"/>
                </a:lnTo>
                <a:lnTo>
                  <a:pt x="107" y="16"/>
                </a:lnTo>
                <a:lnTo>
                  <a:pt x="113" y="11"/>
                </a:lnTo>
                <a:lnTo>
                  <a:pt x="118" y="6"/>
                </a:lnTo>
                <a:lnTo>
                  <a:pt x="107" y="0"/>
                </a:lnTo>
              </a:path>
            </a:pathLst>
          </a:custGeom>
          <a:solidFill>
            <a:srgbClr val="790015"/>
          </a:solidFill>
          <a:ln w="12700" cap="rnd">
            <a:solidFill>
              <a:srgbClr val="FC0128"/>
            </a:solidFill>
            <a:round/>
            <a:headEnd/>
            <a:tailEnd/>
          </a:ln>
        </p:spPr>
        <p:txBody>
          <a:bodyPr/>
          <a:lstStyle/>
          <a:p>
            <a:endParaRPr lang="en-US"/>
          </a:p>
        </p:txBody>
      </p:sp>
      <p:sp>
        <p:nvSpPr>
          <p:cNvPr id="53473" name="Freeform 239"/>
          <p:cNvSpPr>
            <a:spLocks/>
          </p:cNvSpPr>
          <p:nvPr/>
        </p:nvSpPr>
        <p:spPr bwMode="auto">
          <a:xfrm>
            <a:off x="4654550" y="4459288"/>
            <a:ext cx="441325" cy="571500"/>
          </a:xfrm>
          <a:custGeom>
            <a:avLst/>
            <a:gdLst>
              <a:gd name="T0" fmla="*/ 2147483647 w 305"/>
              <a:gd name="T1" fmla="*/ 0 h 397"/>
              <a:gd name="T2" fmla="*/ 2147483647 w 305"/>
              <a:gd name="T3" fmla="*/ 2147483647 h 397"/>
              <a:gd name="T4" fmla="*/ 2147483647 w 305"/>
              <a:gd name="T5" fmla="*/ 2147483647 h 397"/>
              <a:gd name="T6" fmla="*/ 2147483647 w 305"/>
              <a:gd name="T7" fmla="*/ 2147483647 h 397"/>
              <a:gd name="T8" fmla="*/ 2147483647 w 305"/>
              <a:gd name="T9" fmla="*/ 2147483647 h 397"/>
              <a:gd name="T10" fmla="*/ 2147483647 w 305"/>
              <a:gd name="T11" fmla="*/ 2147483647 h 397"/>
              <a:gd name="T12" fmla="*/ 2147483647 w 305"/>
              <a:gd name="T13" fmla="*/ 2147483647 h 397"/>
              <a:gd name="T14" fmla="*/ 2147483647 w 305"/>
              <a:gd name="T15" fmla="*/ 2147483647 h 397"/>
              <a:gd name="T16" fmla="*/ 2147483647 w 305"/>
              <a:gd name="T17" fmla="*/ 2147483647 h 397"/>
              <a:gd name="T18" fmla="*/ 2147483647 w 305"/>
              <a:gd name="T19" fmla="*/ 2147483647 h 397"/>
              <a:gd name="T20" fmla="*/ 2147483647 w 305"/>
              <a:gd name="T21" fmla="*/ 2147483647 h 397"/>
              <a:gd name="T22" fmla="*/ 2147483647 w 305"/>
              <a:gd name="T23" fmla="*/ 2147483647 h 397"/>
              <a:gd name="T24" fmla="*/ 2147483647 w 305"/>
              <a:gd name="T25" fmla="*/ 2147483647 h 397"/>
              <a:gd name="T26" fmla="*/ 2147483647 w 305"/>
              <a:gd name="T27" fmla="*/ 2147483647 h 397"/>
              <a:gd name="T28" fmla="*/ 2147483647 w 305"/>
              <a:gd name="T29" fmla="*/ 2147483647 h 397"/>
              <a:gd name="T30" fmla="*/ 2147483647 w 305"/>
              <a:gd name="T31" fmla="*/ 2147483647 h 397"/>
              <a:gd name="T32" fmla="*/ 0 w 305"/>
              <a:gd name="T33" fmla="*/ 2147483647 h 397"/>
              <a:gd name="T34" fmla="*/ 2147483647 w 305"/>
              <a:gd name="T35" fmla="*/ 2147483647 h 397"/>
              <a:gd name="T36" fmla="*/ 2147483647 w 305"/>
              <a:gd name="T37" fmla="*/ 2147483647 h 397"/>
              <a:gd name="T38" fmla="*/ 2147483647 w 305"/>
              <a:gd name="T39" fmla="*/ 2147483647 h 397"/>
              <a:gd name="T40" fmla="*/ 2147483647 w 305"/>
              <a:gd name="T41" fmla="*/ 2147483647 h 397"/>
              <a:gd name="T42" fmla="*/ 2147483647 w 305"/>
              <a:gd name="T43" fmla="*/ 2147483647 h 397"/>
              <a:gd name="T44" fmla="*/ 2147483647 w 305"/>
              <a:gd name="T45" fmla="*/ 2147483647 h 397"/>
              <a:gd name="T46" fmla="*/ 2147483647 w 305"/>
              <a:gd name="T47" fmla="*/ 2147483647 h 397"/>
              <a:gd name="T48" fmla="*/ 2147483647 w 305"/>
              <a:gd name="T49" fmla="*/ 2147483647 h 397"/>
              <a:gd name="T50" fmla="*/ 2147483647 w 305"/>
              <a:gd name="T51" fmla="*/ 2147483647 h 397"/>
              <a:gd name="T52" fmla="*/ 2147483647 w 305"/>
              <a:gd name="T53" fmla="*/ 2147483647 h 397"/>
              <a:gd name="T54" fmla="*/ 2147483647 w 305"/>
              <a:gd name="T55" fmla="*/ 2147483647 h 397"/>
              <a:gd name="T56" fmla="*/ 2147483647 w 305"/>
              <a:gd name="T57" fmla="*/ 2147483647 h 397"/>
              <a:gd name="T58" fmla="*/ 2147483647 w 305"/>
              <a:gd name="T59" fmla="*/ 2147483647 h 397"/>
              <a:gd name="T60" fmla="*/ 2147483647 w 305"/>
              <a:gd name="T61" fmla="*/ 2147483647 h 397"/>
              <a:gd name="T62" fmla="*/ 2147483647 w 305"/>
              <a:gd name="T63" fmla="*/ 2147483647 h 397"/>
              <a:gd name="T64" fmla="*/ 2147483647 w 305"/>
              <a:gd name="T65" fmla="*/ 2147483647 h 397"/>
              <a:gd name="T66" fmla="*/ 2147483647 w 305"/>
              <a:gd name="T67" fmla="*/ 2147483647 h 397"/>
              <a:gd name="T68" fmla="*/ 2147483647 w 305"/>
              <a:gd name="T69" fmla="*/ 2147483647 h 39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305"/>
              <a:gd name="T106" fmla="*/ 0 h 397"/>
              <a:gd name="T107" fmla="*/ 305 w 305"/>
              <a:gd name="T108" fmla="*/ 397 h 397"/>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305" h="397">
                <a:moveTo>
                  <a:pt x="291" y="1"/>
                </a:moveTo>
                <a:lnTo>
                  <a:pt x="291" y="0"/>
                </a:lnTo>
                <a:lnTo>
                  <a:pt x="288" y="9"/>
                </a:lnTo>
                <a:lnTo>
                  <a:pt x="284" y="19"/>
                </a:lnTo>
                <a:lnTo>
                  <a:pt x="281" y="30"/>
                </a:lnTo>
                <a:lnTo>
                  <a:pt x="277" y="40"/>
                </a:lnTo>
                <a:lnTo>
                  <a:pt x="272" y="51"/>
                </a:lnTo>
                <a:lnTo>
                  <a:pt x="267" y="62"/>
                </a:lnTo>
                <a:lnTo>
                  <a:pt x="261" y="73"/>
                </a:lnTo>
                <a:lnTo>
                  <a:pt x="255" y="84"/>
                </a:lnTo>
                <a:lnTo>
                  <a:pt x="249" y="95"/>
                </a:lnTo>
                <a:lnTo>
                  <a:pt x="242" y="107"/>
                </a:lnTo>
                <a:lnTo>
                  <a:pt x="235" y="118"/>
                </a:lnTo>
                <a:lnTo>
                  <a:pt x="227" y="130"/>
                </a:lnTo>
                <a:lnTo>
                  <a:pt x="219" y="142"/>
                </a:lnTo>
                <a:lnTo>
                  <a:pt x="211" y="155"/>
                </a:lnTo>
                <a:lnTo>
                  <a:pt x="203" y="167"/>
                </a:lnTo>
                <a:lnTo>
                  <a:pt x="194" y="179"/>
                </a:lnTo>
                <a:lnTo>
                  <a:pt x="185" y="192"/>
                </a:lnTo>
                <a:lnTo>
                  <a:pt x="175" y="204"/>
                </a:lnTo>
                <a:lnTo>
                  <a:pt x="165" y="217"/>
                </a:lnTo>
                <a:lnTo>
                  <a:pt x="155" y="230"/>
                </a:lnTo>
                <a:lnTo>
                  <a:pt x="144" y="243"/>
                </a:lnTo>
                <a:lnTo>
                  <a:pt x="132" y="256"/>
                </a:lnTo>
                <a:lnTo>
                  <a:pt x="120" y="270"/>
                </a:lnTo>
                <a:lnTo>
                  <a:pt x="109" y="282"/>
                </a:lnTo>
                <a:lnTo>
                  <a:pt x="96" y="295"/>
                </a:lnTo>
                <a:lnTo>
                  <a:pt x="84" y="309"/>
                </a:lnTo>
                <a:lnTo>
                  <a:pt x="70" y="322"/>
                </a:lnTo>
                <a:lnTo>
                  <a:pt x="57" y="336"/>
                </a:lnTo>
                <a:lnTo>
                  <a:pt x="43" y="349"/>
                </a:lnTo>
                <a:lnTo>
                  <a:pt x="29" y="362"/>
                </a:lnTo>
                <a:lnTo>
                  <a:pt x="14" y="376"/>
                </a:lnTo>
                <a:lnTo>
                  <a:pt x="0" y="389"/>
                </a:lnTo>
                <a:lnTo>
                  <a:pt x="10" y="396"/>
                </a:lnTo>
                <a:lnTo>
                  <a:pt x="24" y="382"/>
                </a:lnTo>
                <a:lnTo>
                  <a:pt x="38" y="369"/>
                </a:lnTo>
                <a:lnTo>
                  <a:pt x="53" y="355"/>
                </a:lnTo>
                <a:lnTo>
                  <a:pt x="67" y="342"/>
                </a:lnTo>
                <a:lnTo>
                  <a:pt x="81" y="328"/>
                </a:lnTo>
                <a:lnTo>
                  <a:pt x="94" y="316"/>
                </a:lnTo>
                <a:lnTo>
                  <a:pt x="106" y="302"/>
                </a:lnTo>
                <a:lnTo>
                  <a:pt x="119" y="289"/>
                </a:lnTo>
                <a:lnTo>
                  <a:pt x="131" y="275"/>
                </a:lnTo>
                <a:lnTo>
                  <a:pt x="142" y="262"/>
                </a:lnTo>
                <a:lnTo>
                  <a:pt x="154" y="249"/>
                </a:lnTo>
                <a:lnTo>
                  <a:pt x="165" y="236"/>
                </a:lnTo>
                <a:lnTo>
                  <a:pt x="176" y="223"/>
                </a:lnTo>
                <a:lnTo>
                  <a:pt x="185" y="210"/>
                </a:lnTo>
                <a:lnTo>
                  <a:pt x="195" y="197"/>
                </a:lnTo>
                <a:lnTo>
                  <a:pt x="204" y="184"/>
                </a:lnTo>
                <a:lnTo>
                  <a:pt x="213" y="172"/>
                </a:lnTo>
                <a:lnTo>
                  <a:pt x="222" y="159"/>
                </a:lnTo>
                <a:lnTo>
                  <a:pt x="231" y="147"/>
                </a:lnTo>
                <a:lnTo>
                  <a:pt x="238" y="135"/>
                </a:lnTo>
                <a:lnTo>
                  <a:pt x="246" y="123"/>
                </a:lnTo>
                <a:lnTo>
                  <a:pt x="253" y="111"/>
                </a:lnTo>
                <a:lnTo>
                  <a:pt x="260" y="99"/>
                </a:lnTo>
                <a:lnTo>
                  <a:pt x="267" y="87"/>
                </a:lnTo>
                <a:lnTo>
                  <a:pt x="273" y="77"/>
                </a:lnTo>
                <a:lnTo>
                  <a:pt x="278" y="65"/>
                </a:lnTo>
                <a:lnTo>
                  <a:pt x="283" y="54"/>
                </a:lnTo>
                <a:lnTo>
                  <a:pt x="288" y="43"/>
                </a:lnTo>
                <a:lnTo>
                  <a:pt x="292" y="33"/>
                </a:lnTo>
                <a:lnTo>
                  <a:pt x="297" y="22"/>
                </a:lnTo>
                <a:lnTo>
                  <a:pt x="300" y="12"/>
                </a:lnTo>
                <a:lnTo>
                  <a:pt x="302" y="2"/>
                </a:lnTo>
                <a:lnTo>
                  <a:pt x="304" y="1"/>
                </a:lnTo>
                <a:lnTo>
                  <a:pt x="302" y="2"/>
                </a:lnTo>
                <a:lnTo>
                  <a:pt x="304" y="1"/>
                </a:lnTo>
                <a:lnTo>
                  <a:pt x="291" y="1"/>
                </a:lnTo>
              </a:path>
            </a:pathLst>
          </a:custGeom>
          <a:solidFill>
            <a:srgbClr val="790015"/>
          </a:solidFill>
          <a:ln w="12700" cap="rnd">
            <a:solidFill>
              <a:srgbClr val="FC0128"/>
            </a:solidFill>
            <a:round/>
            <a:headEnd/>
            <a:tailEnd/>
          </a:ln>
        </p:spPr>
        <p:txBody>
          <a:bodyPr/>
          <a:lstStyle/>
          <a:p>
            <a:endParaRPr lang="en-US"/>
          </a:p>
        </p:txBody>
      </p:sp>
      <p:sp>
        <p:nvSpPr>
          <p:cNvPr id="53474" name="Freeform 240"/>
          <p:cNvSpPr>
            <a:spLocks/>
          </p:cNvSpPr>
          <p:nvPr/>
        </p:nvSpPr>
        <p:spPr bwMode="auto">
          <a:xfrm>
            <a:off x="3609975" y="5534025"/>
            <a:ext cx="403225" cy="82550"/>
          </a:xfrm>
          <a:custGeom>
            <a:avLst/>
            <a:gdLst>
              <a:gd name="T0" fmla="*/ 2147483647 w 280"/>
              <a:gd name="T1" fmla="*/ 2147483647 h 57"/>
              <a:gd name="T2" fmla="*/ 2147483647 w 280"/>
              <a:gd name="T3" fmla="*/ 2147483647 h 57"/>
              <a:gd name="T4" fmla="*/ 2147483647 w 280"/>
              <a:gd name="T5" fmla="*/ 2147483647 h 57"/>
              <a:gd name="T6" fmla="*/ 2147483647 w 280"/>
              <a:gd name="T7" fmla="*/ 2147483647 h 57"/>
              <a:gd name="T8" fmla="*/ 2147483647 w 280"/>
              <a:gd name="T9" fmla="*/ 2147483647 h 57"/>
              <a:gd name="T10" fmla="*/ 2147483647 w 280"/>
              <a:gd name="T11" fmla="*/ 2147483647 h 57"/>
              <a:gd name="T12" fmla="*/ 2147483647 w 280"/>
              <a:gd name="T13" fmla="*/ 2147483647 h 57"/>
              <a:gd name="T14" fmla="*/ 2147483647 w 280"/>
              <a:gd name="T15" fmla="*/ 2147483647 h 57"/>
              <a:gd name="T16" fmla="*/ 2147483647 w 280"/>
              <a:gd name="T17" fmla="*/ 2147483647 h 57"/>
              <a:gd name="T18" fmla="*/ 2147483647 w 280"/>
              <a:gd name="T19" fmla="*/ 2147483647 h 57"/>
              <a:gd name="T20" fmla="*/ 2147483647 w 280"/>
              <a:gd name="T21" fmla="*/ 2147483647 h 57"/>
              <a:gd name="T22" fmla="*/ 2147483647 w 280"/>
              <a:gd name="T23" fmla="*/ 2147483647 h 57"/>
              <a:gd name="T24" fmla="*/ 2147483647 w 280"/>
              <a:gd name="T25" fmla="*/ 2147483647 h 57"/>
              <a:gd name="T26" fmla="*/ 2147483647 w 280"/>
              <a:gd name="T27" fmla="*/ 2147483647 h 57"/>
              <a:gd name="T28" fmla="*/ 2147483647 w 280"/>
              <a:gd name="T29" fmla="*/ 2147483647 h 57"/>
              <a:gd name="T30" fmla="*/ 2147483647 w 280"/>
              <a:gd name="T31" fmla="*/ 2147483647 h 57"/>
              <a:gd name="T32" fmla="*/ 0 w 280"/>
              <a:gd name="T33" fmla="*/ 2147483647 h 57"/>
              <a:gd name="T34" fmla="*/ 2147483647 w 280"/>
              <a:gd name="T35" fmla="*/ 2147483647 h 57"/>
              <a:gd name="T36" fmla="*/ 2147483647 w 280"/>
              <a:gd name="T37" fmla="*/ 2147483647 h 57"/>
              <a:gd name="T38" fmla="*/ 2147483647 w 280"/>
              <a:gd name="T39" fmla="*/ 2147483647 h 57"/>
              <a:gd name="T40" fmla="*/ 2147483647 w 280"/>
              <a:gd name="T41" fmla="*/ 2147483647 h 57"/>
              <a:gd name="T42" fmla="*/ 2147483647 w 280"/>
              <a:gd name="T43" fmla="*/ 2147483647 h 57"/>
              <a:gd name="T44" fmla="*/ 2147483647 w 280"/>
              <a:gd name="T45" fmla="*/ 2147483647 h 57"/>
              <a:gd name="T46" fmla="*/ 2147483647 w 280"/>
              <a:gd name="T47" fmla="*/ 2147483647 h 57"/>
              <a:gd name="T48" fmla="*/ 2147483647 w 280"/>
              <a:gd name="T49" fmla="*/ 2147483647 h 57"/>
              <a:gd name="T50" fmla="*/ 2147483647 w 280"/>
              <a:gd name="T51" fmla="*/ 2147483647 h 57"/>
              <a:gd name="T52" fmla="*/ 2147483647 w 280"/>
              <a:gd name="T53" fmla="*/ 2147483647 h 57"/>
              <a:gd name="T54" fmla="*/ 2147483647 w 280"/>
              <a:gd name="T55" fmla="*/ 2147483647 h 57"/>
              <a:gd name="T56" fmla="*/ 2147483647 w 280"/>
              <a:gd name="T57" fmla="*/ 2147483647 h 57"/>
              <a:gd name="T58" fmla="*/ 2147483647 w 280"/>
              <a:gd name="T59" fmla="*/ 2147483647 h 57"/>
              <a:gd name="T60" fmla="*/ 2147483647 w 280"/>
              <a:gd name="T61" fmla="*/ 2147483647 h 57"/>
              <a:gd name="T62" fmla="*/ 2147483647 w 280"/>
              <a:gd name="T63" fmla="*/ 2147483647 h 57"/>
              <a:gd name="T64" fmla="*/ 2147483647 w 280"/>
              <a:gd name="T65" fmla="*/ 2147483647 h 5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80"/>
              <a:gd name="T100" fmla="*/ 0 h 57"/>
              <a:gd name="T101" fmla="*/ 280 w 280"/>
              <a:gd name="T102" fmla="*/ 57 h 5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80" h="57">
                <a:moveTo>
                  <a:pt x="277" y="46"/>
                </a:moveTo>
                <a:lnTo>
                  <a:pt x="268" y="46"/>
                </a:lnTo>
                <a:lnTo>
                  <a:pt x="258" y="46"/>
                </a:lnTo>
                <a:lnTo>
                  <a:pt x="249" y="46"/>
                </a:lnTo>
                <a:lnTo>
                  <a:pt x="240" y="46"/>
                </a:lnTo>
                <a:lnTo>
                  <a:pt x="231" y="46"/>
                </a:lnTo>
                <a:lnTo>
                  <a:pt x="222" y="46"/>
                </a:lnTo>
                <a:lnTo>
                  <a:pt x="212" y="45"/>
                </a:lnTo>
                <a:lnTo>
                  <a:pt x="203" y="45"/>
                </a:lnTo>
                <a:lnTo>
                  <a:pt x="195" y="44"/>
                </a:lnTo>
                <a:lnTo>
                  <a:pt x="186" y="44"/>
                </a:lnTo>
                <a:lnTo>
                  <a:pt x="177" y="43"/>
                </a:lnTo>
                <a:lnTo>
                  <a:pt x="168" y="42"/>
                </a:lnTo>
                <a:lnTo>
                  <a:pt x="160" y="42"/>
                </a:lnTo>
                <a:lnTo>
                  <a:pt x="152" y="41"/>
                </a:lnTo>
                <a:lnTo>
                  <a:pt x="143" y="39"/>
                </a:lnTo>
                <a:lnTo>
                  <a:pt x="135" y="38"/>
                </a:lnTo>
                <a:lnTo>
                  <a:pt x="127" y="36"/>
                </a:lnTo>
                <a:lnTo>
                  <a:pt x="119" y="35"/>
                </a:lnTo>
                <a:lnTo>
                  <a:pt x="111" y="33"/>
                </a:lnTo>
                <a:lnTo>
                  <a:pt x="102" y="31"/>
                </a:lnTo>
                <a:lnTo>
                  <a:pt x="94" y="30"/>
                </a:lnTo>
                <a:lnTo>
                  <a:pt x="86" y="28"/>
                </a:lnTo>
                <a:lnTo>
                  <a:pt x="78" y="26"/>
                </a:lnTo>
                <a:lnTo>
                  <a:pt x="70" y="24"/>
                </a:lnTo>
                <a:lnTo>
                  <a:pt x="61" y="21"/>
                </a:lnTo>
                <a:lnTo>
                  <a:pt x="53" y="19"/>
                </a:lnTo>
                <a:lnTo>
                  <a:pt x="45" y="16"/>
                </a:lnTo>
                <a:lnTo>
                  <a:pt x="37" y="13"/>
                </a:lnTo>
                <a:lnTo>
                  <a:pt x="29" y="10"/>
                </a:lnTo>
                <a:lnTo>
                  <a:pt x="21" y="7"/>
                </a:lnTo>
                <a:lnTo>
                  <a:pt x="13" y="3"/>
                </a:lnTo>
                <a:lnTo>
                  <a:pt x="5" y="0"/>
                </a:lnTo>
                <a:lnTo>
                  <a:pt x="0" y="8"/>
                </a:lnTo>
                <a:lnTo>
                  <a:pt x="7" y="12"/>
                </a:lnTo>
                <a:lnTo>
                  <a:pt x="15" y="15"/>
                </a:lnTo>
                <a:lnTo>
                  <a:pt x="24" y="20"/>
                </a:lnTo>
                <a:lnTo>
                  <a:pt x="32" y="22"/>
                </a:lnTo>
                <a:lnTo>
                  <a:pt x="40" y="25"/>
                </a:lnTo>
                <a:lnTo>
                  <a:pt x="49" y="28"/>
                </a:lnTo>
                <a:lnTo>
                  <a:pt x="57" y="31"/>
                </a:lnTo>
                <a:lnTo>
                  <a:pt x="65" y="33"/>
                </a:lnTo>
                <a:lnTo>
                  <a:pt x="74" y="35"/>
                </a:lnTo>
                <a:lnTo>
                  <a:pt x="82" y="37"/>
                </a:lnTo>
                <a:lnTo>
                  <a:pt x="91" y="40"/>
                </a:lnTo>
                <a:lnTo>
                  <a:pt x="98" y="42"/>
                </a:lnTo>
                <a:lnTo>
                  <a:pt x="107" y="43"/>
                </a:lnTo>
                <a:lnTo>
                  <a:pt x="115" y="45"/>
                </a:lnTo>
                <a:lnTo>
                  <a:pt x="124" y="47"/>
                </a:lnTo>
                <a:lnTo>
                  <a:pt x="133" y="48"/>
                </a:lnTo>
                <a:lnTo>
                  <a:pt x="141" y="49"/>
                </a:lnTo>
                <a:lnTo>
                  <a:pt x="150" y="51"/>
                </a:lnTo>
                <a:lnTo>
                  <a:pt x="159" y="52"/>
                </a:lnTo>
                <a:lnTo>
                  <a:pt x="168" y="53"/>
                </a:lnTo>
                <a:lnTo>
                  <a:pt x="176" y="53"/>
                </a:lnTo>
                <a:lnTo>
                  <a:pt x="185" y="54"/>
                </a:lnTo>
                <a:lnTo>
                  <a:pt x="194" y="54"/>
                </a:lnTo>
                <a:lnTo>
                  <a:pt x="203" y="55"/>
                </a:lnTo>
                <a:lnTo>
                  <a:pt x="212" y="55"/>
                </a:lnTo>
                <a:lnTo>
                  <a:pt x="221" y="56"/>
                </a:lnTo>
                <a:lnTo>
                  <a:pt x="230" y="56"/>
                </a:lnTo>
                <a:lnTo>
                  <a:pt x="240" y="56"/>
                </a:lnTo>
                <a:lnTo>
                  <a:pt x="249" y="56"/>
                </a:lnTo>
                <a:lnTo>
                  <a:pt x="258" y="56"/>
                </a:lnTo>
                <a:lnTo>
                  <a:pt x="268" y="56"/>
                </a:lnTo>
                <a:lnTo>
                  <a:pt x="279" y="56"/>
                </a:lnTo>
                <a:lnTo>
                  <a:pt x="277" y="46"/>
                </a:lnTo>
              </a:path>
            </a:pathLst>
          </a:custGeom>
          <a:solidFill>
            <a:srgbClr val="790015"/>
          </a:solidFill>
          <a:ln w="12700" cap="rnd">
            <a:solidFill>
              <a:srgbClr val="FC0128"/>
            </a:solidFill>
            <a:round/>
            <a:headEnd/>
            <a:tailEnd/>
          </a:ln>
        </p:spPr>
        <p:txBody>
          <a:bodyPr/>
          <a:lstStyle/>
          <a:p>
            <a:endParaRPr lang="en-US"/>
          </a:p>
        </p:txBody>
      </p:sp>
      <p:sp>
        <p:nvSpPr>
          <p:cNvPr id="53475" name="Freeform 241"/>
          <p:cNvSpPr>
            <a:spLocks/>
          </p:cNvSpPr>
          <p:nvPr/>
        </p:nvSpPr>
        <p:spPr bwMode="auto">
          <a:xfrm>
            <a:off x="3676650" y="5418138"/>
            <a:ext cx="379413" cy="58737"/>
          </a:xfrm>
          <a:custGeom>
            <a:avLst/>
            <a:gdLst>
              <a:gd name="T0" fmla="*/ 2147483647 w 263"/>
              <a:gd name="T1" fmla="*/ 2147483647 h 41"/>
              <a:gd name="T2" fmla="*/ 2147483647 w 263"/>
              <a:gd name="T3" fmla="*/ 2147483647 h 41"/>
              <a:gd name="T4" fmla="*/ 2147483647 w 263"/>
              <a:gd name="T5" fmla="*/ 2147483647 h 41"/>
              <a:gd name="T6" fmla="*/ 2147483647 w 263"/>
              <a:gd name="T7" fmla="*/ 2147483647 h 41"/>
              <a:gd name="T8" fmla="*/ 2147483647 w 263"/>
              <a:gd name="T9" fmla="*/ 2147483647 h 41"/>
              <a:gd name="T10" fmla="*/ 2147483647 w 263"/>
              <a:gd name="T11" fmla="*/ 2147483647 h 41"/>
              <a:gd name="T12" fmla="*/ 2147483647 w 263"/>
              <a:gd name="T13" fmla="*/ 2147483647 h 41"/>
              <a:gd name="T14" fmla="*/ 2147483647 w 263"/>
              <a:gd name="T15" fmla="*/ 2147483647 h 41"/>
              <a:gd name="T16" fmla="*/ 2147483647 w 263"/>
              <a:gd name="T17" fmla="*/ 2147483647 h 41"/>
              <a:gd name="T18" fmla="*/ 2147483647 w 263"/>
              <a:gd name="T19" fmla="*/ 2147483647 h 41"/>
              <a:gd name="T20" fmla="*/ 2147483647 w 263"/>
              <a:gd name="T21" fmla="*/ 2147483647 h 41"/>
              <a:gd name="T22" fmla="*/ 2147483647 w 263"/>
              <a:gd name="T23" fmla="*/ 2147483647 h 41"/>
              <a:gd name="T24" fmla="*/ 2147483647 w 263"/>
              <a:gd name="T25" fmla="*/ 2147483647 h 41"/>
              <a:gd name="T26" fmla="*/ 2147483647 w 263"/>
              <a:gd name="T27" fmla="*/ 2147483647 h 41"/>
              <a:gd name="T28" fmla="*/ 2147483647 w 263"/>
              <a:gd name="T29" fmla="*/ 2147483647 h 41"/>
              <a:gd name="T30" fmla="*/ 2147483647 w 263"/>
              <a:gd name="T31" fmla="*/ 2147483647 h 41"/>
              <a:gd name="T32" fmla="*/ 0 w 263"/>
              <a:gd name="T33" fmla="*/ 2147483647 h 41"/>
              <a:gd name="T34" fmla="*/ 2147483647 w 263"/>
              <a:gd name="T35" fmla="*/ 2147483647 h 41"/>
              <a:gd name="T36" fmla="*/ 2147483647 w 263"/>
              <a:gd name="T37" fmla="*/ 2147483647 h 41"/>
              <a:gd name="T38" fmla="*/ 2147483647 w 263"/>
              <a:gd name="T39" fmla="*/ 2147483647 h 41"/>
              <a:gd name="T40" fmla="*/ 2147483647 w 263"/>
              <a:gd name="T41" fmla="*/ 2147483647 h 41"/>
              <a:gd name="T42" fmla="*/ 2147483647 w 263"/>
              <a:gd name="T43" fmla="*/ 2147483647 h 41"/>
              <a:gd name="T44" fmla="*/ 2147483647 w 263"/>
              <a:gd name="T45" fmla="*/ 2147483647 h 41"/>
              <a:gd name="T46" fmla="*/ 2147483647 w 263"/>
              <a:gd name="T47" fmla="*/ 2147483647 h 41"/>
              <a:gd name="T48" fmla="*/ 2147483647 w 263"/>
              <a:gd name="T49" fmla="*/ 2147483647 h 41"/>
              <a:gd name="T50" fmla="*/ 2147483647 w 263"/>
              <a:gd name="T51" fmla="*/ 2147483647 h 41"/>
              <a:gd name="T52" fmla="*/ 2147483647 w 263"/>
              <a:gd name="T53" fmla="*/ 2147483647 h 41"/>
              <a:gd name="T54" fmla="*/ 2147483647 w 263"/>
              <a:gd name="T55" fmla="*/ 2147483647 h 41"/>
              <a:gd name="T56" fmla="*/ 2147483647 w 263"/>
              <a:gd name="T57" fmla="*/ 2147483647 h 41"/>
              <a:gd name="T58" fmla="*/ 2147483647 w 263"/>
              <a:gd name="T59" fmla="*/ 2147483647 h 41"/>
              <a:gd name="T60" fmla="*/ 2147483647 w 263"/>
              <a:gd name="T61" fmla="*/ 2147483647 h 41"/>
              <a:gd name="T62" fmla="*/ 2147483647 w 263"/>
              <a:gd name="T63" fmla="*/ 2147483647 h 41"/>
              <a:gd name="T64" fmla="*/ 2147483647 w 263"/>
              <a:gd name="T65" fmla="*/ 2147483647 h 41"/>
              <a:gd name="T66" fmla="*/ 2147483647 w 263"/>
              <a:gd name="T67" fmla="*/ 2147483647 h 41"/>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63"/>
              <a:gd name="T103" fmla="*/ 0 h 41"/>
              <a:gd name="T104" fmla="*/ 263 w 263"/>
              <a:gd name="T105" fmla="*/ 41 h 41"/>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63" h="41">
                <a:moveTo>
                  <a:pt x="258" y="21"/>
                </a:moveTo>
                <a:lnTo>
                  <a:pt x="249" y="22"/>
                </a:lnTo>
                <a:lnTo>
                  <a:pt x="240" y="24"/>
                </a:lnTo>
                <a:lnTo>
                  <a:pt x="230" y="25"/>
                </a:lnTo>
                <a:lnTo>
                  <a:pt x="221" y="26"/>
                </a:lnTo>
                <a:lnTo>
                  <a:pt x="212" y="26"/>
                </a:lnTo>
                <a:lnTo>
                  <a:pt x="203" y="27"/>
                </a:lnTo>
                <a:lnTo>
                  <a:pt x="194" y="28"/>
                </a:lnTo>
                <a:lnTo>
                  <a:pt x="185" y="29"/>
                </a:lnTo>
                <a:lnTo>
                  <a:pt x="176" y="29"/>
                </a:lnTo>
                <a:lnTo>
                  <a:pt x="168" y="30"/>
                </a:lnTo>
                <a:lnTo>
                  <a:pt x="159" y="30"/>
                </a:lnTo>
                <a:lnTo>
                  <a:pt x="151" y="30"/>
                </a:lnTo>
                <a:lnTo>
                  <a:pt x="143" y="30"/>
                </a:lnTo>
                <a:lnTo>
                  <a:pt x="134" y="29"/>
                </a:lnTo>
                <a:lnTo>
                  <a:pt x="128" y="29"/>
                </a:lnTo>
                <a:lnTo>
                  <a:pt x="120" y="28"/>
                </a:lnTo>
                <a:lnTo>
                  <a:pt x="112" y="27"/>
                </a:lnTo>
                <a:lnTo>
                  <a:pt x="104" y="27"/>
                </a:lnTo>
                <a:lnTo>
                  <a:pt x="97" y="26"/>
                </a:lnTo>
                <a:lnTo>
                  <a:pt x="89" y="25"/>
                </a:lnTo>
                <a:lnTo>
                  <a:pt x="82" y="24"/>
                </a:lnTo>
                <a:lnTo>
                  <a:pt x="74" y="22"/>
                </a:lnTo>
                <a:lnTo>
                  <a:pt x="67" y="20"/>
                </a:lnTo>
                <a:lnTo>
                  <a:pt x="60" y="19"/>
                </a:lnTo>
                <a:lnTo>
                  <a:pt x="53" y="17"/>
                </a:lnTo>
                <a:lnTo>
                  <a:pt x="46" y="14"/>
                </a:lnTo>
                <a:lnTo>
                  <a:pt x="39" y="13"/>
                </a:lnTo>
                <a:lnTo>
                  <a:pt x="32" y="10"/>
                </a:lnTo>
                <a:lnTo>
                  <a:pt x="25" y="8"/>
                </a:lnTo>
                <a:lnTo>
                  <a:pt x="20" y="5"/>
                </a:lnTo>
                <a:lnTo>
                  <a:pt x="13" y="2"/>
                </a:lnTo>
                <a:lnTo>
                  <a:pt x="5" y="0"/>
                </a:lnTo>
                <a:lnTo>
                  <a:pt x="0" y="8"/>
                </a:lnTo>
                <a:lnTo>
                  <a:pt x="6" y="11"/>
                </a:lnTo>
                <a:lnTo>
                  <a:pt x="13" y="14"/>
                </a:lnTo>
                <a:lnTo>
                  <a:pt x="21" y="17"/>
                </a:lnTo>
                <a:lnTo>
                  <a:pt x="28" y="20"/>
                </a:lnTo>
                <a:lnTo>
                  <a:pt x="34" y="22"/>
                </a:lnTo>
                <a:lnTo>
                  <a:pt x="42" y="24"/>
                </a:lnTo>
                <a:lnTo>
                  <a:pt x="49" y="26"/>
                </a:lnTo>
                <a:lnTo>
                  <a:pt x="56" y="29"/>
                </a:lnTo>
                <a:lnTo>
                  <a:pt x="64" y="31"/>
                </a:lnTo>
                <a:lnTo>
                  <a:pt x="71" y="32"/>
                </a:lnTo>
                <a:lnTo>
                  <a:pt x="79" y="33"/>
                </a:lnTo>
                <a:lnTo>
                  <a:pt x="87" y="35"/>
                </a:lnTo>
                <a:lnTo>
                  <a:pt x="95" y="36"/>
                </a:lnTo>
                <a:lnTo>
                  <a:pt x="102" y="37"/>
                </a:lnTo>
                <a:lnTo>
                  <a:pt x="110" y="37"/>
                </a:lnTo>
                <a:lnTo>
                  <a:pt x="118" y="38"/>
                </a:lnTo>
                <a:lnTo>
                  <a:pt x="127" y="39"/>
                </a:lnTo>
                <a:lnTo>
                  <a:pt x="134" y="39"/>
                </a:lnTo>
                <a:lnTo>
                  <a:pt x="142" y="40"/>
                </a:lnTo>
                <a:lnTo>
                  <a:pt x="151" y="40"/>
                </a:lnTo>
                <a:lnTo>
                  <a:pt x="159" y="40"/>
                </a:lnTo>
                <a:lnTo>
                  <a:pt x="168" y="40"/>
                </a:lnTo>
                <a:lnTo>
                  <a:pt x="177" y="39"/>
                </a:lnTo>
                <a:lnTo>
                  <a:pt x="186" y="39"/>
                </a:lnTo>
                <a:lnTo>
                  <a:pt x="195" y="38"/>
                </a:lnTo>
                <a:lnTo>
                  <a:pt x="204" y="37"/>
                </a:lnTo>
                <a:lnTo>
                  <a:pt x="213" y="37"/>
                </a:lnTo>
                <a:lnTo>
                  <a:pt x="222" y="36"/>
                </a:lnTo>
                <a:lnTo>
                  <a:pt x="232" y="35"/>
                </a:lnTo>
                <a:lnTo>
                  <a:pt x="241" y="34"/>
                </a:lnTo>
                <a:lnTo>
                  <a:pt x="250" y="32"/>
                </a:lnTo>
                <a:lnTo>
                  <a:pt x="260" y="31"/>
                </a:lnTo>
                <a:lnTo>
                  <a:pt x="262" y="31"/>
                </a:lnTo>
                <a:lnTo>
                  <a:pt x="258" y="21"/>
                </a:lnTo>
              </a:path>
            </a:pathLst>
          </a:custGeom>
          <a:solidFill>
            <a:srgbClr val="790015"/>
          </a:solidFill>
          <a:ln w="12700" cap="rnd">
            <a:solidFill>
              <a:srgbClr val="FC0128"/>
            </a:solidFill>
            <a:round/>
            <a:headEnd/>
            <a:tailEnd/>
          </a:ln>
        </p:spPr>
        <p:txBody>
          <a:bodyPr/>
          <a:lstStyle/>
          <a:p>
            <a:endParaRPr lang="en-US"/>
          </a:p>
        </p:txBody>
      </p:sp>
      <p:sp>
        <p:nvSpPr>
          <p:cNvPr id="53476" name="Freeform 242"/>
          <p:cNvSpPr>
            <a:spLocks/>
          </p:cNvSpPr>
          <p:nvPr/>
        </p:nvSpPr>
        <p:spPr bwMode="auto">
          <a:xfrm>
            <a:off x="4048125" y="5173663"/>
            <a:ext cx="344488" cy="290512"/>
          </a:xfrm>
          <a:custGeom>
            <a:avLst/>
            <a:gdLst>
              <a:gd name="T0" fmla="*/ 2147483647 w 238"/>
              <a:gd name="T1" fmla="*/ 2147483647 h 202"/>
              <a:gd name="T2" fmla="*/ 2147483647 w 238"/>
              <a:gd name="T3" fmla="*/ 2147483647 h 202"/>
              <a:gd name="T4" fmla="*/ 2147483647 w 238"/>
              <a:gd name="T5" fmla="*/ 2147483647 h 202"/>
              <a:gd name="T6" fmla="*/ 2147483647 w 238"/>
              <a:gd name="T7" fmla="*/ 2147483647 h 202"/>
              <a:gd name="T8" fmla="*/ 2147483647 w 238"/>
              <a:gd name="T9" fmla="*/ 2147483647 h 202"/>
              <a:gd name="T10" fmla="*/ 2147483647 w 238"/>
              <a:gd name="T11" fmla="*/ 2147483647 h 202"/>
              <a:gd name="T12" fmla="*/ 2147483647 w 238"/>
              <a:gd name="T13" fmla="*/ 2147483647 h 202"/>
              <a:gd name="T14" fmla="*/ 2147483647 w 238"/>
              <a:gd name="T15" fmla="*/ 2147483647 h 202"/>
              <a:gd name="T16" fmla="*/ 2147483647 w 238"/>
              <a:gd name="T17" fmla="*/ 2147483647 h 202"/>
              <a:gd name="T18" fmla="*/ 2147483647 w 238"/>
              <a:gd name="T19" fmla="*/ 2147483647 h 202"/>
              <a:gd name="T20" fmla="*/ 2147483647 w 238"/>
              <a:gd name="T21" fmla="*/ 2147483647 h 202"/>
              <a:gd name="T22" fmla="*/ 2147483647 w 238"/>
              <a:gd name="T23" fmla="*/ 2147483647 h 202"/>
              <a:gd name="T24" fmla="*/ 2147483647 w 238"/>
              <a:gd name="T25" fmla="*/ 2147483647 h 202"/>
              <a:gd name="T26" fmla="*/ 2147483647 w 238"/>
              <a:gd name="T27" fmla="*/ 2147483647 h 202"/>
              <a:gd name="T28" fmla="*/ 2147483647 w 238"/>
              <a:gd name="T29" fmla="*/ 2147483647 h 202"/>
              <a:gd name="T30" fmla="*/ 2147483647 w 238"/>
              <a:gd name="T31" fmla="*/ 2147483647 h 202"/>
              <a:gd name="T32" fmla="*/ 2147483647 w 238"/>
              <a:gd name="T33" fmla="*/ 2147483647 h 202"/>
              <a:gd name="T34" fmla="*/ 2147483647 w 238"/>
              <a:gd name="T35" fmla="*/ 2147483647 h 202"/>
              <a:gd name="T36" fmla="*/ 2147483647 w 238"/>
              <a:gd name="T37" fmla="*/ 2147483647 h 202"/>
              <a:gd name="T38" fmla="*/ 2147483647 w 238"/>
              <a:gd name="T39" fmla="*/ 2147483647 h 202"/>
              <a:gd name="T40" fmla="*/ 2147483647 w 238"/>
              <a:gd name="T41" fmla="*/ 2147483647 h 202"/>
              <a:gd name="T42" fmla="*/ 2147483647 w 238"/>
              <a:gd name="T43" fmla="*/ 2147483647 h 202"/>
              <a:gd name="T44" fmla="*/ 2147483647 w 238"/>
              <a:gd name="T45" fmla="*/ 2147483647 h 202"/>
              <a:gd name="T46" fmla="*/ 2147483647 w 238"/>
              <a:gd name="T47" fmla="*/ 2147483647 h 202"/>
              <a:gd name="T48" fmla="*/ 2147483647 w 238"/>
              <a:gd name="T49" fmla="*/ 2147483647 h 202"/>
              <a:gd name="T50" fmla="*/ 2147483647 w 238"/>
              <a:gd name="T51" fmla="*/ 2147483647 h 202"/>
              <a:gd name="T52" fmla="*/ 2147483647 w 238"/>
              <a:gd name="T53" fmla="*/ 2147483647 h 202"/>
              <a:gd name="T54" fmla="*/ 2147483647 w 238"/>
              <a:gd name="T55" fmla="*/ 2147483647 h 202"/>
              <a:gd name="T56" fmla="*/ 2147483647 w 238"/>
              <a:gd name="T57" fmla="*/ 2147483647 h 202"/>
              <a:gd name="T58" fmla="*/ 2147483647 w 238"/>
              <a:gd name="T59" fmla="*/ 2147483647 h 202"/>
              <a:gd name="T60" fmla="*/ 2147483647 w 238"/>
              <a:gd name="T61" fmla="*/ 2147483647 h 202"/>
              <a:gd name="T62" fmla="*/ 2147483647 w 238"/>
              <a:gd name="T63" fmla="*/ 2147483647 h 202"/>
              <a:gd name="T64" fmla="*/ 2147483647 w 238"/>
              <a:gd name="T65" fmla="*/ 2147483647 h 20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38"/>
              <a:gd name="T100" fmla="*/ 0 h 202"/>
              <a:gd name="T101" fmla="*/ 238 w 238"/>
              <a:gd name="T102" fmla="*/ 202 h 20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38" h="202">
                <a:moveTo>
                  <a:pt x="224" y="0"/>
                </a:moveTo>
                <a:lnTo>
                  <a:pt x="221" y="7"/>
                </a:lnTo>
                <a:lnTo>
                  <a:pt x="216" y="14"/>
                </a:lnTo>
                <a:lnTo>
                  <a:pt x="213" y="23"/>
                </a:lnTo>
                <a:lnTo>
                  <a:pt x="207" y="31"/>
                </a:lnTo>
                <a:lnTo>
                  <a:pt x="203" y="38"/>
                </a:lnTo>
                <a:lnTo>
                  <a:pt x="198" y="45"/>
                </a:lnTo>
                <a:lnTo>
                  <a:pt x="193" y="54"/>
                </a:lnTo>
                <a:lnTo>
                  <a:pt x="187" y="61"/>
                </a:lnTo>
                <a:lnTo>
                  <a:pt x="182" y="69"/>
                </a:lnTo>
                <a:lnTo>
                  <a:pt x="176" y="77"/>
                </a:lnTo>
                <a:lnTo>
                  <a:pt x="170" y="83"/>
                </a:lnTo>
                <a:lnTo>
                  <a:pt x="163" y="90"/>
                </a:lnTo>
                <a:lnTo>
                  <a:pt x="157" y="98"/>
                </a:lnTo>
                <a:lnTo>
                  <a:pt x="150" y="105"/>
                </a:lnTo>
                <a:lnTo>
                  <a:pt x="143" y="112"/>
                </a:lnTo>
                <a:lnTo>
                  <a:pt x="137" y="118"/>
                </a:lnTo>
                <a:lnTo>
                  <a:pt x="130" y="124"/>
                </a:lnTo>
                <a:lnTo>
                  <a:pt x="123" y="130"/>
                </a:lnTo>
                <a:lnTo>
                  <a:pt x="114" y="137"/>
                </a:lnTo>
                <a:lnTo>
                  <a:pt x="106" y="143"/>
                </a:lnTo>
                <a:lnTo>
                  <a:pt x="98" y="148"/>
                </a:lnTo>
                <a:lnTo>
                  <a:pt x="91" y="154"/>
                </a:lnTo>
                <a:lnTo>
                  <a:pt x="82" y="159"/>
                </a:lnTo>
                <a:lnTo>
                  <a:pt x="74" y="164"/>
                </a:lnTo>
                <a:lnTo>
                  <a:pt x="65" y="168"/>
                </a:lnTo>
                <a:lnTo>
                  <a:pt x="56" y="172"/>
                </a:lnTo>
                <a:lnTo>
                  <a:pt x="47" y="176"/>
                </a:lnTo>
                <a:lnTo>
                  <a:pt x="38" y="181"/>
                </a:lnTo>
                <a:lnTo>
                  <a:pt x="29" y="183"/>
                </a:lnTo>
                <a:lnTo>
                  <a:pt x="20" y="187"/>
                </a:lnTo>
                <a:lnTo>
                  <a:pt x="10" y="189"/>
                </a:lnTo>
                <a:lnTo>
                  <a:pt x="0" y="192"/>
                </a:lnTo>
                <a:lnTo>
                  <a:pt x="3" y="201"/>
                </a:lnTo>
                <a:lnTo>
                  <a:pt x="13" y="199"/>
                </a:lnTo>
                <a:lnTo>
                  <a:pt x="23" y="196"/>
                </a:lnTo>
                <a:lnTo>
                  <a:pt x="33" y="193"/>
                </a:lnTo>
                <a:lnTo>
                  <a:pt x="43" y="189"/>
                </a:lnTo>
                <a:lnTo>
                  <a:pt x="53" y="186"/>
                </a:lnTo>
                <a:lnTo>
                  <a:pt x="62" y="181"/>
                </a:lnTo>
                <a:lnTo>
                  <a:pt x="72" y="177"/>
                </a:lnTo>
                <a:lnTo>
                  <a:pt x="80" y="172"/>
                </a:lnTo>
                <a:lnTo>
                  <a:pt x="89" y="167"/>
                </a:lnTo>
                <a:lnTo>
                  <a:pt x="98" y="161"/>
                </a:lnTo>
                <a:lnTo>
                  <a:pt x="106" y="156"/>
                </a:lnTo>
                <a:lnTo>
                  <a:pt x="115" y="151"/>
                </a:lnTo>
                <a:lnTo>
                  <a:pt x="123" y="144"/>
                </a:lnTo>
                <a:lnTo>
                  <a:pt x="131" y="138"/>
                </a:lnTo>
                <a:lnTo>
                  <a:pt x="139" y="131"/>
                </a:lnTo>
                <a:lnTo>
                  <a:pt x="147" y="124"/>
                </a:lnTo>
                <a:lnTo>
                  <a:pt x="153" y="118"/>
                </a:lnTo>
                <a:lnTo>
                  <a:pt x="160" y="111"/>
                </a:lnTo>
                <a:lnTo>
                  <a:pt x="167" y="104"/>
                </a:lnTo>
                <a:lnTo>
                  <a:pt x="174" y="96"/>
                </a:lnTo>
                <a:lnTo>
                  <a:pt x="180" y="89"/>
                </a:lnTo>
                <a:lnTo>
                  <a:pt x="186" y="81"/>
                </a:lnTo>
                <a:lnTo>
                  <a:pt x="192" y="74"/>
                </a:lnTo>
                <a:lnTo>
                  <a:pt x="198" y="66"/>
                </a:lnTo>
                <a:lnTo>
                  <a:pt x="204" y="59"/>
                </a:lnTo>
                <a:lnTo>
                  <a:pt x="208" y="50"/>
                </a:lnTo>
                <a:lnTo>
                  <a:pt x="214" y="43"/>
                </a:lnTo>
                <a:lnTo>
                  <a:pt x="219" y="35"/>
                </a:lnTo>
                <a:lnTo>
                  <a:pt x="224" y="26"/>
                </a:lnTo>
                <a:lnTo>
                  <a:pt x="228" y="19"/>
                </a:lnTo>
                <a:lnTo>
                  <a:pt x="233" y="11"/>
                </a:lnTo>
                <a:lnTo>
                  <a:pt x="237" y="3"/>
                </a:lnTo>
                <a:lnTo>
                  <a:pt x="224" y="0"/>
                </a:lnTo>
              </a:path>
            </a:pathLst>
          </a:custGeom>
          <a:solidFill>
            <a:srgbClr val="790015"/>
          </a:solidFill>
          <a:ln w="12700" cap="rnd">
            <a:solidFill>
              <a:srgbClr val="FC0128"/>
            </a:solidFill>
            <a:round/>
            <a:headEnd/>
            <a:tailEnd/>
          </a:ln>
        </p:spPr>
        <p:txBody>
          <a:bodyPr/>
          <a:lstStyle/>
          <a:p>
            <a:endParaRPr lang="en-US"/>
          </a:p>
        </p:txBody>
      </p:sp>
      <p:sp>
        <p:nvSpPr>
          <p:cNvPr id="53477" name="Freeform 243"/>
          <p:cNvSpPr>
            <a:spLocks/>
          </p:cNvSpPr>
          <p:nvPr/>
        </p:nvSpPr>
        <p:spPr bwMode="auto">
          <a:xfrm>
            <a:off x="4375150" y="4829175"/>
            <a:ext cx="257175" cy="352425"/>
          </a:xfrm>
          <a:custGeom>
            <a:avLst/>
            <a:gdLst>
              <a:gd name="T0" fmla="*/ 2147483647 w 179"/>
              <a:gd name="T1" fmla="*/ 0 h 244"/>
              <a:gd name="T2" fmla="*/ 2147483647 w 179"/>
              <a:gd name="T3" fmla="*/ 2147483647 h 244"/>
              <a:gd name="T4" fmla="*/ 2147483647 w 179"/>
              <a:gd name="T5" fmla="*/ 2147483647 h 244"/>
              <a:gd name="T6" fmla="*/ 2147483647 w 179"/>
              <a:gd name="T7" fmla="*/ 2147483647 h 244"/>
              <a:gd name="T8" fmla="*/ 2147483647 w 179"/>
              <a:gd name="T9" fmla="*/ 2147483647 h 244"/>
              <a:gd name="T10" fmla="*/ 2147483647 w 179"/>
              <a:gd name="T11" fmla="*/ 2147483647 h 244"/>
              <a:gd name="T12" fmla="*/ 2147483647 w 179"/>
              <a:gd name="T13" fmla="*/ 2147483647 h 244"/>
              <a:gd name="T14" fmla="*/ 2147483647 w 179"/>
              <a:gd name="T15" fmla="*/ 2147483647 h 244"/>
              <a:gd name="T16" fmla="*/ 2147483647 w 179"/>
              <a:gd name="T17" fmla="*/ 2147483647 h 244"/>
              <a:gd name="T18" fmla="*/ 2147483647 w 179"/>
              <a:gd name="T19" fmla="*/ 2147483647 h 244"/>
              <a:gd name="T20" fmla="*/ 2147483647 w 179"/>
              <a:gd name="T21" fmla="*/ 2147483647 h 244"/>
              <a:gd name="T22" fmla="*/ 2147483647 w 179"/>
              <a:gd name="T23" fmla="*/ 2147483647 h 244"/>
              <a:gd name="T24" fmla="*/ 2147483647 w 179"/>
              <a:gd name="T25" fmla="*/ 2147483647 h 244"/>
              <a:gd name="T26" fmla="*/ 2147483647 w 179"/>
              <a:gd name="T27" fmla="*/ 2147483647 h 244"/>
              <a:gd name="T28" fmla="*/ 2147483647 w 179"/>
              <a:gd name="T29" fmla="*/ 2147483647 h 244"/>
              <a:gd name="T30" fmla="*/ 2147483647 w 179"/>
              <a:gd name="T31" fmla="*/ 2147483647 h 244"/>
              <a:gd name="T32" fmla="*/ 0 w 179"/>
              <a:gd name="T33" fmla="*/ 2147483647 h 244"/>
              <a:gd name="T34" fmla="*/ 2147483647 w 179"/>
              <a:gd name="T35" fmla="*/ 2147483647 h 244"/>
              <a:gd name="T36" fmla="*/ 2147483647 w 179"/>
              <a:gd name="T37" fmla="*/ 2147483647 h 244"/>
              <a:gd name="T38" fmla="*/ 2147483647 w 179"/>
              <a:gd name="T39" fmla="*/ 2147483647 h 244"/>
              <a:gd name="T40" fmla="*/ 2147483647 w 179"/>
              <a:gd name="T41" fmla="*/ 2147483647 h 244"/>
              <a:gd name="T42" fmla="*/ 2147483647 w 179"/>
              <a:gd name="T43" fmla="*/ 2147483647 h 244"/>
              <a:gd name="T44" fmla="*/ 2147483647 w 179"/>
              <a:gd name="T45" fmla="*/ 2147483647 h 244"/>
              <a:gd name="T46" fmla="*/ 2147483647 w 179"/>
              <a:gd name="T47" fmla="*/ 2147483647 h 244"/>
              <a:gd name="T48" fmla="*/ 2147483647 w 179"/>
              <a:gd name="T49" fmla="*/ 2147483647 h 244"/>
              <a:gd name="T50" fmla="*/ 2147483647 w 179"/>
              <a:gd name="T51" fmla="*/ 2147483647 h 244"/>
              <a:gd name="T52" fmla="*/ 2147483647 w 179"/>
              <a:gd name="T53" fmla="*/ 2147483647 h 244"/>
              <a:gd name="T54" fmla="*/ 2147483647 w 179"/>
              <a:gd name="T55" fmla="*/ 2147483647 h 244"/>
              <a:gd name="T56" fmla="*/ 2147483647 w 179"/>
              <a:gd name="T57" fmla="*/ 2147483647 h 244"/>
              <a:gd name="T58" fmla="*/ 2147483647 w 179"/>
              <a:gd name="T59" fmla="*/ 2147483647 h 244"/>
              <a:gd name="T60" fmla="*/ 2147483647 w 179"/>
              <a:gd name="T61" fmla="*/ 2147483647 h 244"/>
              <a:gd name="T62" fmla="*/ 2147483647 w 179"/>
              <a:gd name="T63" fmla="*/ 2147483647 h 244"/>
              <a:gd name="T64" fmla="*/ 2147483647 w 179"/>
              <a:gd name="T65" fmla="*/ 2147483647 h 244"/>
              <a:gd name="T66" fmla="*/ 2147483647 w 179"/>
              <a:gd name="T67" fmla="*/ 2147483647 h 244"/>
              <a:gd name="T68" fmla="*/ 2147483647 w 179"/>
              <a:gd name="T69" fmla="*/ 0 h 24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79"/>
              <a:gd name="T106" fmla="*/ 0 h 244"/>
              <a:gd name="T107" fmla="*/ 179 w 179"/>
              <a:gd name="T108" fmla="*/ 244 h 244"/>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79" h="244">
                <a:moveTo>
                  <a:pt x="170" y="0"/>
                </a:moveTo>
                <a:lnTo>
                  <a:pt x="169" y="0"/>
                </a:lnTo>
                <a:lnTo>
                  <a:pt x="161" y="7"/>
                </a:lnTo>
                <a:lnTo>
                  <a:pt x="153" y="14"/>
                </a:lnTo>
                <a:lnTo>
                  <a:pt x="145" y="22"/>
                </a:lnTo>
                <a:lnTo>
                  <a:pt x="138" y="30"/>
                </a:lnTo>
                <a:lnTo>
                  <a:pt x="131" y="37"/>
                </a:lnTo>
                <a:lnTo>
                  <a:pt x="124" y="43"/>
                </a:lnTo>
                <a:lnTo>
                  <a:pt x="117" y="51"/>
                </a:lnTo>
                <a:lnTo>
                  <a:pt x="111" y="59"/>
                </a:lnTo>
                <a:lnTo>
                  <a:pt x="106" y="67"/>
                </a:lnTo>
                <a:lnTo>
                  <a:pt x="99" y="74"/>
                </a:lnTo>
                <a:lnTo>
                  <a:pt x="94" y="81"/>
                </a:lnTo>
                <a:lnTo>
                  <a:pt x="88" y="89"/>
                </a:lnTo>
                <a:lnTo>
                  <a:pt x="82" y="96"/>
                </a:lnTo>
                <a:lnTo>
                  <a:pt x="78" y="104"/>
                </a:lnTo>
                <a:lnTo>
                  <a:pt x="72" y="112"/>
                </a:lnTo>
                <a:lnTo>
                  <a:pt x="67" y="119"/>
                </a:lnTo>
                <a:lnTo>
                  <a:pt x="62" y="126"/>
                </a:lnTo>
                <a:lnTo>
                  <a:pt x="58" y="134"/>
                </a:lnTo>
                <a:lnTo>
                  <a:pt x="53" y="142"/>
                </a:lnTo>
                <a:lnTo>
                  <a:pt x="49" y="149"/>
                </a:lnTo>
                <a:lnTo>
                  <a:pt x="44" y="157"/>
                </a:lnTo>
                <a:lnTo>
                  <a:pt x="40" y="164"/>
                </a:lnTo>
                <a:lnTo>
                  <a:pt x="36" y="171"/>
                </a:lnTo>
                <a:lnTo>
                  <a:pt x="31" y="179"/>
                </a:lnTo>
                <a:lnTo>
                  <a:pt x="27" y="187"/>
                </a:lnTo>
                <a:lnTo>
                  <a:pt x="23" y="194"/>
                </a:lnTo>
                <a:lnTo>
                  <a:pt x="20" y="202"/>
                </a:lnTo>
                <a:lnTo>
                  <a:pt x="15" y="209"/>
                </a:lnTo>
                <a:lnTo>
                  <a:pt x="12" y="217"/>
                </a:lnTo>
                <a:lnTo>
                  <a:pt x="7" y="224"/>
                </a:lnTo>
                <a:lnTo>
                  <a:pt x="4" y="232"/>
                </a:lnTo>
                <a:lnTo>
                  <a:pt x="0" y="240"/>
                </a:lnTo>
                <a:lnTo>
                  <a:pt x="12" y="243"/>
                </a:lnTo>
                <a:lnTo>
                  <a:pt x="15" y="236"/>
                </a:lnTo>
                <a:lnTo>
                  <a:pt x="20" y="228"/>
                </a:lnTo>
                <a:lnTo>
                  <a:pt x="23" y="221"/>
                </a:lnTo>
                <a:lnTo>
                  <a:pt x="26" y="213"/>
                </a:lnTo>
                <a:lnTo>
                  <a:pt x="30" y="205"/>
                </a:lnTo>
                <a:lnTo>
                  <a:pt x="35" y="199"/>
                </a:lnTo>
                <a:lnTo>
                  <a:pt x="39" y="191"/>
                </a:lnTo>
                <a:lnTo>
                  <a:pt x="42" y="183"/>
                </a:lnTo>
                <a:lnTo>
                  <a:pt x="47" y="176"/>
                </a:lnTo>
                <a:lnTo>
                  <a:pt x="51" y="168"/>
                </a:lnTo>
                <a:lnTo>
                  <a:pt x="55" y="161"/>
                </a:lnTo>
                <a:lnTo>
                  <a:pt x="60" y="153"/>
                </a:lnTo>
                <a:lnTo>
                  <a:pt x="64" y="146"/>
                </a:lnTo>
                <a:lnTo>
                  <a:pt x="69" y="138"/>
                </a:lnTo>
                <a:lnTo>
                  <a:pt x="73" y="131"/>
                </a:lnTo>
                <a:lnTo>
                  <a:pt x="78" y="124"/>
                </a:lnTo>
                <a:lnTo>
                  <a:pt x="82" y="117"/>
                </a:lnTo>
                <a:lnTo>
                  <a:pt x="88" y="109"/>
                </a:lnTo>
                <a:lnTo>
                  <a:pt x="94" y="101"/>
                </a:lnTo>
                <a:lnTo>
                  <a:pt x="98" y="94"/>
                </a:lnTo>
                <a:lnTo>
                  <a:pt x="105" y="86"/>
                </a:lnTo>
                <a:lnTo>
                  <a:pt x="109" y="79"/>
                </a:lnTo>
                <a:lnTo>
                  <a:pt x="115" y="72"/>
                </a:lnTo>
                <a:lnTo>
                  <a:pt x="121" y="65"/>
                </a:lnTo>
                <a:lnTo>
                  <a:pt x="128" y="57"/>
                </a:lnTo>
                <a:lnTo>
                  <a:pt x="134" y="49"/>
                </a:lnTo>
                <a:lnTo>
                  <a:pt x="141" y="43"/>
                </a:lnTo>
                <a:lnTo>
                  <a:pt x="148" y="36"/>
                </a:lnTo>
                <a:lnTo>
                  <a:pt x="155" y="28"/>
                </a:lnTo>
                <a:lnTo>
                  <a:pt x="163" y="21"/>
                </a:lnTo>
                <a:lnTo>
                  <a:pt x="170" y="14"/>
                </a:lnTo>
                <a:lnTo>
                  <a:pt x="178" y="6"/>
                </a:lnTo>
                <a:lnTo>
                  <a:pt x="178" y="7"/>
                </a:lnTo>
                <a:lnTo>
                  <a:pt x="170" y="0"/>
                </a:lnTo>
                <a:lnTo>
                  <a:pt x="169" y="0"/>
                </a:lnTo>
                <a:lnTo>
                  <a:pt x="170" y="0"/>
                </a:lnTo>
              </a:path>
            </a:pathLst>
          </a:custGeom>
          <a:solidFill>
            <a:srgbClr val="790015"/>
          </a:solidFill>
          <a:ln w="12700" cap="rnd">
            <a:solidFill>
              <a:srgbClr val="FC0128"/>
            </a:solidFill>
            <a:round/>
            <a:headEnd/>
            <a:tailEnd/>
          </a:ln>
        </p:spPr>
        <p:txBody>
          <a:bodyPr/>
          <a:lstStyle/>
          <a:p>
            <a:endParaRPr lang="en-US"/>
          </a:p>
        </p:txBody>
      </p:sp>
      <p:sp>
        <p:nvSpPr>
          <p:cNvPr id="53478" name="Freeform 244"/>
          <p:cNvSpPr>
            <a:spLocks/>
          </p:cNvSpPr>
          <p:nvPr/>
        </p:nvSpPr>
        <p:spPr bwMode="auto">
          <a:xfrm>
            <a:off x="4619625" y="4433888"/>
            <a:ext cx="307975" cy="406400"/>
          </a:xfrm>
          <a:custGeom>
            <a:avLst/>
            <a:gdLst>
              <a:gd name="T0" fmla="*/ 2147483647 w 213"/>
              <a:gd name="T1" fmla="*/ 2147483647 h 281"/>
              <a:gd name="T2" fmla="*/ 2147483647 w 213"/>
              <a:gd name="T3" fmla="*/ 2147483647 h 281"/>
              <a:gd name="T4" fmla="*/ 2147483647 w 213"/>
              <a:gd name="T5" fmla="*/ 2147483647 h 281"/>
              <a:gd name="T6" fmla="*/ 2147483647 w 213"/>
              <a:gd name="T7" fmla="*/ 2147483647 h 281"/>
              <a:gd name="T8" fmla="*/ 2147483647 w 213"/>
              <a:gd name="T9" fmla="*/ 2147483647 h 281"/>
              <a:gd name="T10" fmla="*/ 2147483647 w 213"/>
              <a:gd name="T11" fmla="*/ 2147483647 h 281"/>
              <a:gd name="T12" fmla="*/ 2147483647 w 213"/>
              <a:gd name="T13" fmla="*/ 2147483647 h 281"/>
              <a:gd name="T14" fmla="*/ 2147483647 w 213"/>
              <a:gd name="T15" fmla="*/ 2147483647 h 281"/>
              <a:gd name="T16" fmla="*/ 2147483647 w 213"/>
              <a:gd name="T17" fmla="*/ 2147483647 h 281"/>
              <a:gd name="T18" fmla="*/ 2147483647 w 213"/>
              <a:gd name="T19" fmla="*/ 2147483647 h 281"/>
              <a:gd name="T20" fmla="*/ 2147483647 w 213"/>
              <a:gd name="T21" fmla="*/ 2147483647 h 281"/>
              <a:gd name="T22" fmla="*/ 2147483647 w 213"/>
              <a:gd name="T23" fmla="*/ 2147483647 h 281"/>
              <a:gd name="T24" fmla="*/ 2147483647 w 213"/>
              <a:gd name="T25" fmla="*/ 2147483647 h 281"/>
              <a:gd name="T26" fmla="*/ 2147483647 w 213"/>
              <a:gd name="T27" fmla="*/ 2147483647 h 281"/>
              <a:gd name="T28" fmla="*/ 2147483647 w 213"/>
              <a:gd name="T29" fmla="*/ 2147483647 h 281"/>
              <a:gd name="T30" fmla="*/ 2147483647 w 213"/>
              <a:gd name="T31" fmla="*/ 2147483647 h 281"/>
              <a:gd name="T32" fmla="*/ 2147483647 w 213"/>
              <a:gd name="T33" fmla="*/ 2147483647 h 281"/>
              <a:gd name="T34" fmla="*/ 2147483647 w 213"/>
              <a:gd name="T35" fmla="*/ 2147483647 h 281"/>
              <a:gd name="T36" fmla="*/ 2147483647 w 213"/>
              <a:gd name="T37" fmla="*/ 2147483647 h 281"/>
              <a:gd name="T38" fmla="*/ 2147483647 w 213"/>
              <a:gd name="T39" fmla="*/ 2147483647 h 281"/>
              <a:gd name="T40" fmla="*/ 2147483647 w 213"/>
              <a:gd name="T41" fmla="*/ 2147483647 h 281"/>
              <a:gd name="T42" fmla="*/ 2147483647 w 213"/>
              <a:gd name="T43" fmla="*/ 2147483647 h 281"/>
              <a:gd name="T44" fmla="*/ 2147483647 w 213"/>
              <a:gd name="T45" fmla="*/ 2147483647 h 281"/>
              <a:gd name="T46" fmla="*/ 2147483647 w 213"/>
              <a:gd name="T47" fmla="*/ 2147483647 h 281"/>
              <a:gd name="T48" fmla="*/ 2147483647 w 213"/>
              <a:gd name="T49" fmla="*/ 2147483647 h 281"/>
              <a:gd name="T50" fmla="*/ 2147483647 w 213"/>
              <a:gd name="T51" fmla="*/ 2147483647 h 281"/>
              <a:gd name="T52" fmla="*/ 2147483647 w 213"/>
              <a:gd name="T53" fmla="*/ 2147483647 h 281"/>
              <a:gd name="T54" fmla="*/ 2147483647 w 213"/>
              <a:gd name="T55" fmla="*/ 2147483647 h 281"/>
              <a:gd name="T56" fmla="*/ 2147483647 w 213"/>
              <a:gd name="T57" fmla="*/ 2147483647 h 281"/>
              <a:gd name="T58" fmla="*/ 2147483647 w 213"/>
              <a:gd name="T59" fmla="*/ 2147483647 h 281"/>
              <a:gd name="T60" fmla="*/ 2147483647 w 213"/>
              <a:gd name="T61" fmla="*/ 2147483647 h 281"/>
              <a:gd name="T62" fmla="*/ 2147483647 w 213"/>
              <a:gd name="T63" fmla="*/ 2147483647 h 281"/>
              <a:gd name="T64" fmla="*/ 2147483647 w 213"/>
              <a:gd name="T65" fmla="*/ 2147483647 h 281"/>
              <a:gd name="T66" fmla="*/ 2147483647 w 213"/>
              <a:gd name="T67" fmla="*/ 0 h 281"/>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13"/>
              <a:gd name="T103" fmla="*/ 0 h 281"/>
              <a:gd name="T104" fmla="*/ 213 w 213"/>
              <a:gd name="T105" fmla="*/ 281 h 281"/>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13" h="281">
                <a:moveTo>
                  <a:pt x="199" y="0"/>
                </a:moveTo>
                <a:lnTo>
                  <a:pt x="197" y="10"/>
                </a:lnTo>
                <a:lnTo>
                  <a:pt x="195" y="20"/>
                </a:lnTo>
                <a:lnTo>
                  <a:pt x="192" y="31"/>
                </a:lnTo>
                <a:lnTo>
                  <a:pt x="190" y="40"/>
                </a:lnTo>
                <a:lnTo>
                  <a:pt x="187" y="49"/>
                </a:lnTo>
                <a:lnTo>
                  <a:pt x="183" y="59"/>
                </a:lnTo>
                <a:lnTo>
                  <a:pt x="180" y="69"/>
                </a:lnTo>
                <a:lnTo>
                  <a:pt x="177" y="78"/>
                </a:lnTo>
                <a:lnTo>
                  <a:pt x="173" y="87"/>
                </a:lnTo>
                <a:lnTo>
                  <a:pt x="168" y="96"/>
                </a:lnTo>
                <a:lnTo>
                  <a:pt x="164" y="105"/>
                </a:lnTo>
                <a:lnTo>
                  <a:pt x="159" y="114"/>
                </a:lnTo>
                <a:lnTo>
                  <a:pt x="154" y="122"/>
                </a:lnTo>
                <a:lnTo>
                  <a:pt x="148" y="131"/>
                </a:lnTo>
                <a:lnTo>
                  <a:pt x="143" y="140"/>
                </a:lnTo>
                <a:lnTo>
                  <a:pt x="137" y="148"/>
                </a:lnTo>
                <a:lnTo>
                  <a:pt x="131" y="157"/>
                </a:lnTo>
                <a:lnTo>
                  <a:pt x="124" y="165"/>
                </a:lnTo>
                <a:lnTo>
                  <a:pt x="117" y="173"/>
                </a:lnTo>
                <a:lnTo>
                  <a:pt x="111" y="182"/>
                </a:lnTo>
                <a:lnTo>
                  <a:pt x="103" y="190"/>
                </a:lnTo>
                <a:lnTo>
                  <a:pt x="96" y="199"/>
                </a:lnTo>
                <a:lnTo>
                  <a:pt x="87" y="205"/>
                </a:lnTo>
                <a:lnTo>
                  <a:pt x="79" y="213"/>
                </a:lnTo>
                <a:lnTo>
                  <a:pt x="70" y="221"/>
                </a:lnTo>
                <a:lnTo>
                  <a:pt x="61" y="228"/>
                </a:lnTo>
                <a:lnTo>
                  <a:pt x="52" y="237"/>
                </a:lnTo>
                <a:lnTo>
                  <a:pt x="42" y="243"/>
                </a:lnTo>
                <a:lnTo>
                  <a:pt x="32" y="250"/>
                </a:lnTo>
                <a:lnTo>
                  <a:pt x="21" y="258"/>
                </a:lnTo>
                <a:lnTo>
                  <a:pt x="11" y="265"/>
                </a:lnTo>
                <a:lnTo>
                  <a:pt x="0" y="272"/>
                </a:lnTo>
                <a:lnTo>
                  <a:pt x="7" y="280"/>
                </a:lnTo>
                <a:lnTo>
                  <a:pt x="19" y="273"/>
                </a:lnTo>
                <a:lnTo>
                  <a:pt x="30" y="266"/>
                </a:lnTo>
                <a:lnTo>
                  <a:pt x="40" y="258"/>
                </a:lnTo>
                <a:lnTo>
                  <a:pt x="50" y="250"/>
                </a:lnTo>
                <a:lnTo>
                  <a:pt x="60" y="243"/>
                </a:lnTo>
                <a:lnTo>
                  <a:pt x="70" y="236"/>
                </a:lnTo>
                <a:lnTo>
                  <a:pt x="79" y="228"/>
                </a:lnTo>
                <a:lnTo>
                  <a:pt x="88" y="220"/>
                </a:lnTo>
                <a:lnTo>
                  <a:pt x="97" y="212"/>
                </a:lnTo>
                <a:lnTo>
                  <a:pt x="105" y="204"/>
                </a:lnTo>
                <a:lnTo>
                  <a:pt x="113" y="196"/>
                </a:lnTo>
                <a:lnTo>
                  <a:pt x="121" y="188"/>
                </a:lnTo>
                <a:lnTo>
                  <a:pt x="127" y="179"/>
                </a:lnTo>
                <a:lnTo>
                  <a:pt x="135" y="171"/>
                </a:lnTo>
                <a:lnTo>
                  <a:pt x="141" y="161"/>
                </a:lnTo>
                <a:lnTo>
                  <a:pt x="148" y="154"/>
                </a:lnTo>
                <a:lnTo>
                  <a:pt x="154" y="145"/>
                </a:lnTo>
                <a:lnTo>
                  <a:pt x="160" y="136"/>
                </a:lnTo>
                <a:lnTo>
                  <a:pt x="165" y="126"/>
                </a:lnTo>
                <a:lnTo>
                  <a:pt x="170" y="118"/>
                </a:lnTo>
                <a:lnTo>
                  <a:pt x="175" y="109"/>
                </a:lnTo>
                <a:lnTo>
                  <a:pt x="180" y="99"/>
                </a:lnTo>
                <a:lnTo>
                  <a:pt x="183" y="90"/>
                </a:lnTo>
                <a:lnTo>
                  <a:pt x="188" y="81"/>
                </a:lnTo>
                <a:lnTo>
                  <a:pt x="191" y="71"/>
                </a:lnTo>
                <a:lnTo>
                  <a:pt x="196" y="62"/>
                </a:lnTo>
                <a:lnTo>
                  <a:pt x="199" y="52"/>
                </a:lnTo>
                <a:lnTo>
                  <a:pt x="201" y="42"/>
                </a:lnTo>
                <a:lnTo>
                  <a:pt x="205" y="32"/>
                </a:lnTo>
                <a:lnTo>
                  <a:pt x="207" y="22"/>
                </a:lnTo>
                <a:lnTo>
                  <a:pt x="209" y="12"/>
                </a:lnTo>
                <a:lnTo>
                  <a:pt x="212" y="2"/>
                </a:lnTo>
                <a:lnTo>
                  <a:pt x="210" y="2"/>
                </a:lnTo>
                <a:lnTo>
                  <a:pt x="199" y="0"/>
                </a:lnTo>
              </a:path>
            </a:pathLst>
          </a:custGeom>
          <a:solidFill>
            <a:srgbClr val="790015"/>
          </a:solidFill>
          <a:ln w="12700" cap="rnd">
            <a:solidFill>
              <a:srgbClr val="FC0128"/>
            </a:solidFill>
            <a:round/>
            <a:headEnd/>
            <a:tailEnd/>
          </a:ln>
        </p:spPr>
        <p:txBody>
          <a:bodyPr/>
          <a:lstStyle/>
          <a:p>
            <a:endParaRPr lang="en-US"/>
          </a:p>
        </p:txBody>
      </p:sp>
      <p:sp>
        <p:nvSpPr>
          <p:cNvPr id="53479" name="Freeform 245"/>
          <p:cNvSpPr>
            <a:spLocks/>
          </p:cNvSpPr>
          <p:nvPr/>
        </p:nvSpPr>
        <p:spPr bwMode="auto">
          <a:xfrm>
            <a:off x="4908550" y="3560763"/>
            <a:ext cx="112713" cy="881062"/>
          </a:xfrm>
          <a:custGeom>
            <a:avLst/>
            <a:gdLst>
              <a:gd name="T0" fmla="*/ 2147483647 w 78"/>
              <a:gd name="T1" fmla="*/ 2147483647 h 610"/>
              <a:gd name="T2" fmla="*/ 2147483647 w 78"/>
              <a:gd name="T3" fmla="*/ 2147483647 h 610"/>
              <a:gd name="T4" fmla="*/ 2147483647 w 78"/>
              <a:gd name="T5" fmla="*/ 2147483647 h 610"/>
              <a:gd name="T6" fmla="*/ 2147483647 w 78"/>
              <a:gd name="T7" fmla="*/ 2147483647 h 610"/>
              <a:gd name="T8" fmla="*/ 2147483647 w 78"/>
              <a:gd name="T9" fmla="*/ 2147483647 h 610"/>
              <a:gd name="T10" fmla="*/ 2147483647 w 78"/>
              <a:gd name="T11" fmla="*/ 2147483647 h 610"/>
              <a:gd name="T12" fmla="*/ 2147483647 w 78"/>
              <a:gd name="T13" fmla="*/ 2147483647 h 610"/>
              <a:gd name="T14" fmla="*/ 2147483647 w 78"/>
              <a:gd name="T15" fmla="*/ 2147483647 h 610"/>
              <a:gd name="T16" fmla="*/ 2147483647 w 78"/>
              <a:gd name="T17" fmla="*/ 2147483647 h 610"/>
              <a:gd name="T18" fmla="*/ 2147483647 w 78"/>
              <a:gd name="T19" fmla="*/ 2147483647 h 610"/>
              <a:gd name="T20" fmla="*/ 2147483647 w 78"/>
              <a:gd name="T21" fmla="*/ 2147483647 h 610"/>
              <a:gd name="T22" fmla="*/ 2147483647 w 78"/>
              <a:gd name="T23" fmla="*/ 2147483647 h 610"/>
              <a:gd name="T24" fmla="*/ 2147483647 w 78"/>
              <a:gd name="T25" fmla="*/ 2147483647 h 610"/>
              <a:gd name="T26" fmla="*/ 2147483647 w 78"/>
              <a:gd name="T27" fmla="*/ 2147483647 h 610"/>
              <a:gd name="T28" fmla="*/ 2147483647 w 78"/>
              <a:gd name="T29" fmla="*/ 2147483647 h 610"/>
              <a:gd name="T30" fmla="*/ 2147483647 w 78"/>
              <a:gd name="T31" fmla="*/ 2147483647 h 610"/>
              <a:gd name="T32" fmla="*/ 2147483647 w 78"/>
              <a:gd name="T33" fmla="*/ 2147483647 h 610"/>
              <a:gd name="T34" fmla="*/ 2147483647 w 78"/>
              <a:gd name="T35" fmla="*/ 2147483647 h 610"/>
              <a:gd name="T36" fmla="*/ 2147483647 w 78"/>
              <a:gd name="T37" fmla="*/ 2147483647 h 610"/>
              <a:gd name="T38" fmla="*/ 2147483647 w 78"/>
              <a:gd name="T39" fmla="*/ 2147483647 h 610"/>
              <a:gd name="T40" fmla="*/ 2147483647 w 78"/>
              <a:gd name="T41" fmla="*/ 2147483647 h 610"/>
              <a:gd name="T42" fmla="*/ 2147483647 w 78"/>
              <a:gd name="T43" fmla="*/ 2147483647 h 610"/>
              <a:gd name="T44" fmla="*/ 2147483647 w 78"/>
              <a:gd name="T45" fmla="*/ 2147483647 h 610"/>
              <a:gd name="T46" fmla="*/ 2147483647 w 78"/>
              <a:gd name="T47" fmla="*/ 2147483647 h 610"/>
              <a:gd name="T48" fmla="*/ 2147483647 w 78"/>
              <a:gd name="T49" fmla="*/ 2147483647 h 610"/>
              <a:gd name="T50" fmla="*/ 2147483647 w 78"/>
              <a:gd name="T51" fmla="*/ 2147483647 h 610"/>
              <a:gd name="T52" fmla="*/ 2147483647 w 78"/>
              <a:gd name="T53" fmla="*/ 2147483647 h 610"/>
              <a:gd name="T54" fmla="*/ 2147483647 w 78"/>
              <a:gd name="T55" fmla="*/ 2147483647 h 610"/>
              <a:gd name="T56" fmla="*/ 2147483647 w 78"/>
              <a:gd name="T57" fmla="*/ 2147483647 h 610"/>
              <a:gd name="T58" fmla="*/ 2147483647 w 78"/>
              <a:gd name="T59" fmla="*/ 2147483647 h 610"/>
              <a:gd name="T60" fmla="*/ 2147483647 w 78"/>
              <a:gd name="T61" fmla="*/ 2147483647 h 610"/>
              <a:gd name="T62" fmla="*/ 2147483647 w 78"/>
              <a:gd name="T63" fmla="*/ 2147483647 h 610"/>
              <a:gd name="T64" fmla="*/ 2147483647 w 78"/>
              <a:gd name="T65" fmla="*/ 0 h 610"/>
              <a:gd name="T66" fmla="*/ 2147483647 w 78"/>
              <a:gd name="T67" fmla="*/ 2147483647 h 610"/>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78"/>
              <a:gd name="T103" fmla="*/ 0 h 610"/>
              <a:gd name="T104" fmla="*/ 78 w 78"/>
              <a:gd name="T105" fmla="*/ 610 h 610"/>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78" h="610">
                <a:moveTo>
                  <a:pt x="39" y="2"/>
                </a:moveTo>
                <a:lnTo>
                  <a:pt x="43" y="20"/>
                </a:lnTo>
                <a:lnTo>
                  <a:pt x="47" y="40"/>
                </a:lnTo>
                <a:lnTo>
                  <a:pt x="49" y="60"/>
                </a:lnTo>
                <a:lnTo>
                  <a:pt x="53" y="78"/>
                </a:lnTo>
                <a:lnTo>
                  <a:pt x="56" y="98"/>
                </a:lnTo>
                <a:lnTo>
                  <a:pt x="57" y="117"/>
                </a:lnTo>
                <a:lnTo>
                  <a:pt x="60" y="136"/>
                </a:lnTo>
                <a:lnTo>
                  <a:pt x="62" y="156"/>
                </a:lnTo>
                <a:lnTo>
                  <a:pt x="63" y="174"/>
                </a:lnTo>
                <a:lnTo>
                  <a:pt x="64" y="194"/>
                </a:lnTo>
                <a:lnTo>
                  <a:pt x="64" y="213"/>
                </a:lnTo>
                <a:lnTo>
                  <a:pt x="64" y="232"/>
                </a:lnTo>
                <a:lnTo>
                  <a:pt x="64" y="252"/>
                </a:lnTo>
                <a:lnTo>
                  <a:pt x="64" y="270"/>
                </a:lnTo>
                <a:lnTo>
                  <a:pt x="64" y="289"/>
                </a:lnTo>
                <a:lnTo>
                  <a:pt x="63" y="310"/>
                </a:lnTo>
                <a:lnTo>
                  <a:pt x="61" y="327"/>
                </a:lnTo>
                <a:lnTo>
                  <a:pt x="60" y="347"/>
                </a:lnTo>
                <a:lnTo>
                  <a:pt x="57" y="366"/>
                </a:lnTo>
                <a:lnTo>
                  <a:pt x="55" y="385"/>
                </a:lnTo>
                <a:lnTo>
                  <a:pt x="52" y="404"/>
                </a:lnTo>
                <a:lnTo>
                  <a:pt x="48" y="423"/>
                </a:lnTo>
                <a:lnTo>
                  <a:pt x="46" y="441"/>
                </a:lnTo>
                <a:lnTo>
                  <a:pt x="41" y="460"/>
                </a:lnTo>
                <a:lnTo>
                  <a:pt x="38" y="479"/>
                </a:lnTo>
                <a:lnTo>
                  <a:pt x="33" y="497"/>
                </a:lnTo>
                <a:lnTo>
                  <a:pt x="29" y="515"/>
                </a:lnTo>
                <a:lnTo>
                  <a:pt x="23" y="533"/>
                </a:lnTo>
                <a:lnTo>
                  <a:pt x="19" y="552"/>
                </a:lnTo>
                <a:lnTo>
                  <a:pt x="13" y="570"/>
                </a:lnTo>
                <a:lnTo>
                  <a:pt x="6" y="589"/>
                </a:lnTo>
                <a:lnTo>
                  <a:pt x="0" y="606"/>
                </a:lnTo>
                <a:lnTo>
                  <a:pt x="12" y="609"/>
                </a:lnTo>
                <a:lnTo>
                  <a:pt x="19" y="591"/>
                </a:lnTo>
                <a:lnTo>
                  <a:pt x="24" y="572"/>
                </a:lnTo>
                <a:lnTo>
                  <a:pt x="30" y="555"/>
                </a:lnTo>
                <a:lnTo>
                  <a:pt x="36" y="536"/>
                </a:lnTo>
                <a:lnTo>
                  <a:pt x="40" y="518"/>
                </a:lnTo>
                <a:lnTo>
                  <a:pt x="46" y="498"/>
                </a:lnTo>
                <a:lnTo>
                  <a:pt x="49" y="481"/>
                </a:lnTo>
                <a:lnTo>
                  <a:pt x="55" y="462"/>
                </a:lnTo>
                <a:lnTo>
                  <a:pt x="57" y="443"/>
                </a:lnTo>
                <a:lnTo>
                  <a:pt x="62" y="424"/>
                </a:lnTo>
                <a:lnTo>
                  <a:pt x="64" y="406"/>
                </a:lnTo>
                <a:lnTo>
                  <a:pt x="67" y="386"/>
                </a:lnTo>
                <a:lnTo>
                  <a:pt x="70" y="367"/>
                </a:lnTo>
                <a:lnTo>
                  <a:pt x="72" y="348"/>
                </a:lnTo>
                <a:lnTo>
                  <a:pt x="73" y="328"/>
                </a:lnTo>
                <a:lnTo>
                  <a:pt x="74" y="310"/>
                </a:lnTo>
                <a:lnTo>
                  <a:pt x="75" y="290"/>
                </a:lnTo>
                <a:lnTo>
                  <a:pt x="77" y="271"/>
                </a:lnTo>
                <a:lnTo>
                  <a:pt x="77" y="252"/>
                </a:lnTo>
                <a:lnTo>
                  <a:pt x="77" y="232"/>
                </a:lnTo>
                <a:lnTo>
                  <a:pt x="77" y="213"/>
                </a:lnTo>
                <a:lnTo>
                  <a:pt x="75" y="194"/>
                </a:lnTo>
                <a:lnTo>
                  <a:pt x="74" y="174"/>
                </a:lnTo>
                <a:lnTo>
                  <a:pt x="73" y="155"/>
                </a:lnTo>
                <a:lnTo>
                  <a:pt x="72" y="135"/>
                </a:lnTo>
                <a:lnTo>
                  <a:pt x="70" y="117"/>
                </a:lnTo>
                <a:lnTo>
                  <a:pt x="67" y="96"/>
                </a:lnTo>
                <a:lnTo>
                  <a:pt x="65" y="77"/>
                </a:lnTo>
                <a:lnTo>
                  <a:pt x="62" y="58"/>
                </a:lnTo>
                <a:lnTo>
                  <a:pt x="58" y="39"/>
                </a:lnTo>
                <a:lnTo>
                  <a:pt x="56" y="20"/>
                </a:lnTo>
                <a:lnTo>
                  <a:pt x="52" y="0"/>
                </a:lnTo>
                <a:lnTo>
                  <a:pt x="50" y="0"/>
                </a:lnTo>
                <a:lnTo>
                  <a:pt x="39" y="2"/>
                </a:lnTo>
              </a:path>
            </a:pathLst>
          </a:custGeom>
          <a:solidFill>
            <a:srgbClr val="790015"/>
          </a:solidFill>
          <a:ln w="12700" cap="rnd">
            <a:solidFill>
              <a:srgbClr val="FC0128"/>
            </a:solidFill>
            <a:round/>
            <a:headEnd/>
            <a:tailEnd/>
          </a:ln>
        </p:spPr>
        <p:txBody>
          <a:bodyPr/>
          <a:lstStyle/>
          <a:p>
            <a:endParaRPr lang="en-US"/>
          </a:p>
        </p:txBody>
      </p:sp>
      <p:sp>
        <p:nvSpPr>
          <p:cNvPr id="53480" name="Freeform 246"/>
          <p:cNvSpPr>
            <a:spLocks/>
          </p:cNvSpPr>
          <p:nvPr/>
        </p:nvSpPr>
        <p:spPr bwMode="auto">
          <a:xfrm>
            <a:off x="4826000" y="3338513"/>
            <a:ext cx="157163" cy="228600"/>
          </a:xfrm>
          <a:custGeom>
            <a:avLst/>
            <a:gdLst>
              <a:gd name="T0" fmla="*/ 2147483647 w 108"/>
              <a:gd name="T1" fmla="*/ 2147483647 h 158"/>
              <a:gd name="T2" fmla="*/ 2147483647 w 108"/>
              <a:gd name="T3" fmla="*/ 2147483647 h 158"/>
              <a:gd name="T4" fmla="*/ 2147483647 w 108"/>
              <a:gd name="T5" fmla="*/ 2147483647 h 158"/>
              <a:gd name="T6" fmla="*/ 2147483647 w 108"/>
              <a:gd name="T7" fmla="*/ 2147483647 h 158"/>
              <a:gd name="T8" fmla="*/ 2147483647 w 108"/>
              <a:gd name="T9" fmla="*/ 2147483647 h 158"/>
              <a:gd name="T10" fmla="*/ 2147483647 w 108"/>
              <a:gd name="T11" fmla="*/ 2147483647 h 158"/>
              <a:gd name="T12" fmla="*/ 2147483647 w 108"/>
              <a:gd name="T13" fmla="*/ 2147483647 h 158"/>
              <a:gd name="T14" fmla="*/ 2147483647 w 108"/>
              <a:gd name="T15" fmla="*/ 2147483647 h 158"/>
              <a:gd name="T16" fmla="*/ 2147483647 w 108"/>
              <a:gd name="T17" fmla="*/ 2147483647 h 158"/>
              <a:gd name="T18" fmla="*/ 2147483647 w 108"/>
              <a:gd name="T19" fmla="*/ 2147483647 h 158"/>
              <a:gd name="T20" fmla="*/ 2147483647 w 108"/>
              <a:gd name="T21" fmla="*/ 2147483647 h 158"/>
              <a:gd name="T22" fmla="*/ 2147483647 w 108"/>
              <a:gd name="T23" fmla="*/ 2147483647 h 158"/>
              <a:gd name="T24" fmla="*/ 2147483647 w 108"/>
              <a:gd name="T25" fmla="*/ 2147483647 h 158"/>
              <a:gd name="T26" fmla="*/ 2147483647 w 108"/>
              <a:gd name="T27" fmla="*/ 2147483647 h 158"/>
              <a:gd name="T28" fmla="*/ 2147483647 w 108"/>
              <a:gd name="T29" fmla="*/ 2147483647 h 158"/>
              <a:gd name="T30" fmla="*/ 2147483647 w 108"/>
              <a:gd name="T31" fmla="*/ 2147483647 h 158"/>
              <a:gd name="T32" fmla="*/ 2147483647 w 108"/>
              <a:gd name="T33" fmla="*/ 2147483647 h 158"/>
              <a:gd name="T34" fmla="*/ 2147483647 w 108"/>
              <a:gd name="T35" fmla="*/ 2147483647 h 158"/>
              <a:gd name="T36" fmla="*/ 2147483647 w 108"/>
              <a:gd name="T37" fmla="*/ 2147483647 h 158"/>
              <a:gd name="T38" fmla="*/ 2147483647 w 108"/>
              <a:gd name="T39" fmla="*/ 2147483647 h 158"/>
              <a:gd name="T40" fmla="*/ 2147483647 w 108"/>
              <a:gd name="T41" fmla="*/ 2147483647 h 158"/>
              <a:gd name="T42" fmla="*/ 2147483647 w 108"/>
              <a:gd name="T43" fmla="*/ 2147483647 h 158"/>
              <a:gd name="T44" fmla="*/ 2147483647 w 108"/>
              <a:gd name="T45" fmla="*/ 2147483647 h 158"/>
              <a:gd name="T46" fmla="*/ 2147483647 w 108"/>
              <a:gd name="T47" fmla="*/ 2147483647 h 158"/>
              <a:gd name="T48" fmla="*/ 2147483647 w 108"/>
              <a:gd name="T49" fmla="*/ 2147483647 h 158"/>
              <a:gd name="T50" fmla="*/ 2147483647 w 108"/>
              <a:gd name="T51" fmla="*/ 2147483647 h 158"/>
              <a:gd name="T52" fmla="*/ 2147483647 w 108"/>
              <a:gd name="T53" fmla="*/ 2147483647 h 158"/>
              <a:gd name="T54" fmla="*/ 2147483647 w 108"/>
              <a:gd name="T55" fmla="*/ 2147483647 h 158"/>
              <a:gd name="T56" fmla="*/ 2147483647 w 108"/>
              <a:gd name="T57" fmla="*/ 2147483647 h 158"/>
              <a:gd name="T58" fmla="*/ 2147483647 w 108"/>
              <a:gd name="T59" fmla="*/ 2147483647 h 158"/>
              <a:gd name="T60" fmla="*/ 2147483647 w 108"/>
              <a:gd name="T61" fmla="*/ 2147483647 h 158"/>
              <a:gd name="T62" fmla="*/ 2147483647 w 108"/>
              <a:gd name="T63" fmla="*/ 2147483647 h 158"/>
              <a:gd name="T64" fmla="*/ 2147483647 w 108"/>
              <a:gd name="T65" fmla="*/ 0 h 15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08"/>
              <a:gd name="T100" fmla="*/ 0 h 158"/>
              <a:gd name="T101" fmla="*/ 108 w 108"/>
              <a:gd name="T102" fmla="*/ 158 h 158"/>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08" h="158">
                <a:moveTo>
                  <a:pt x="0" y="4"/>
                </a:moveTo>
                <a:lnTo>
                  <a:pt x="4" y="9"/>
                </a:lnTo>
                <a:lnTo>
                  <a:pt x="7" y="14"/>
                </a:lnTo>
                <a:lnTo>
                  <a:pt x="12" y="19"/>
                </a:lnTo>
                <a:lnTo>
                  <a:pt x="15" y="23"/>
                </a:lnTo>
                <a:lnTo>
                  <a:pt x="20" y="28"/>
                </a:lnTo>
                <a:lnTo>
                  <a:pt x="23" y="33"/>
                </a:lnTo>
                <a:lnTo>
                  <a:pt x="27" y="38"/>
                </a:lnTo>
                <a:lnTo>
                  <a:pt x="30" y="42"/>
                </a:lnTo>
                <a:lnTo>
                  <a:pt x="34" y="47"/>
                </a:lnTo>
                <a:lnTo>
                  <a:pt x="37" y="52"/>
                </a:lnTo>
                <a:lnTo>
                  <a:pt x="41" y="55"/>
                </a:lnTo>
                <a:lnTo>
                  <a:pt x="45" y="61"/>
                </a:lnTo>
                <a:lnTo>
                  <a:pt x="48" y="65"/>
                </a:lnTo>
                <a:lnTo>
                  <a:pt x="51" y="70"/>
                </a:lnTo>
                <a:lnTo>
                  <a:pt x="54" y="74"/>
                </a:lnTo>
                <a:lnTo>
                  <a:pt x="57" y="79"/>
                </a:lnTo>
                <a:lnTo>
                  <a:pt x="61" y="84"/>
                </a:lnTo>
                <a:lnTo>
                  <a:pt x="64" y="89"/>
                </a:lnTo>
                <a:lnTo>
                  <a:pt x="67" y="94"/>
                </a:lnTo>
                <a:lnTo>
                  <a:pt x="69" y="99"/>
                </a:lnTo>
                <a:lnTo>
                  <a:pt x="72" y="103"/>
                </a:lnTo>
                <a:lnTo>
                  <a:pt x="75" y="108"/>
                </a:lnTo>
                <a:lnTo>
                  <a:pt x="77" y="113"/>
                </a:lnTo>
                <a:lnTo>
                  <a:pt x="80" y="118"/>
                </a:lnTo>
                <a:lnTo>
                  <a:pt x="82" y="122"/>
                </a:lnTo>
                <a:lnTo>
                  <a:pt x="84" y="127"/>
                </a:lnTo>
                <a:lnTo>
                  <a:pt x="86" y="132"/>
                </a:lnTo>
                <a:lnTo>
                  <a:pt x="87" y="137"/>
                </a:lnTo>
                <a:lnTo>
                  <a:pt x="90" y="142"/>
                </a:lnTo>
                <a:lnTo>
                  <a:pt x="92" y="147"/>
                </a:lnTo>
                <a:lnTo>
                  <a:pt x="94" y="152"/>
                </a:lnTo>
                <a:lnTo>
                  <a:pt x="95" y="157"/>
                </a:lnTo>
                <a:lnTo>
                  <a:pt x="107" y="154"/>
                </a:lnTo>
                <a:lnTo>
                  <a:pt x="105" y="149"/>
                </a:lnTo>
                <a:lnTo>
                  <a:pt x="103" y="144"/>
                </a:lnTo>
                <a:lnTo>
                  <a:pt x="102" y="139"/>
                </a:lnTo>
                <a:lnTo>
                  <a:pt x="101" y="134"/>
                </a:lnTo>
                <a:lnTo>
                  <a:pt x="98" y="129"/>
                </a:lnTo>
                <a:lnTo>
                  <a:pt x="95" y="124"/>
                </a:lnTo>
                <a:lnTo>
                  <a:pt x="94" y="119"/>
                </a:lnTo>
                <a:lnTo>
                  <a:pt x="91" y="113"/>
                </a:lnTo>
                <a:lnTo>
                  <a:pt x="89" y="108"/>
                </a:lnTo>
                <a:lnTo>
                  <a:pt x="86" y="104"/>
                </a:lnTo>
                <a:lnTo>
                  <a:pt x="84" y="100"/>
                </a:lnTo>
                <a:lnTo>
                  <a:pt x="81" y="95"/>
                </a:lnTo>
                <a:lnTo>
                  <a:pt x="78" y="90"/>
                </a:lnTo>
                <a:lnTo>
                  <a:pt x="75" y="84"/>
                </a:lnTo>
                <a:lnTo>
                  <a:pt x="72" y="79"/>
                </a:lnTo>
                <a:lnTo>
                  <a:pt x="69" y="74"/>
                </a:lnTo>
                <a:lnTo>
                  <a:pt x="65" y="70"/>
                </a:lnTo>
                <a:lnTo>
                  <a:pt x="62" y="65"/>
                </a:lnTo>
                <a:lnTo>
                  <a:pt x="59" y="60"/>
                </a:lnTo>
                <a:lnTo>
                  <a:pt x="55" y="55"/>
                </a:lnTo>
                <a:lnTo>
                  <a:pt x="51" y="51"/>
                </a:lnTo>
                <a:lnTo>
                  <a:pt x="48" y="46"/>
                </a:lnTo>
                <a:lnTo>
                  <a:pt x="45" y="41"/>
                </a:lnTo>
                <a:lnTo>
                  <a:pt x="41" y="37"/>
                </a:lnTo>
                <a:lnTo>
                  <a:pt x="37" y="32"/>
                </a:lnTo>
                <a:lnTo>
                  <a:pt x="33" y="27"/>
                </a:lnTo>
                <a:lnTo>
                  <a:pt x="29" y="22"/>
                </a:lnTo>
                <a:lnTo>
                  <a:pt x="25" y="18"/>
                </a:lnTo>
                <a:lnTo>
                  <a:pt x="21" y="13"/>
                </a:lnTo>
                <a:lnTo>
                  <a:pt x="18" y="9"/>
                </a:lnTo>
                <a:lnTo>
                  <a:pt x="13" y="3"/>
                </a:lnTo>
                <a:lnTo>
                  <a:pt x="10" y="0"/>
                </a:lnTo>
                <a:lnTo>
                  <a:pt x="0" y="4"/>
                </a:lnTo>
              </a:path>
            </a:pathLst>
          </a:custGeom>
          <a:solidFill>
            <a:srgbClr val="790015"/>
          </a:solidFill>
          <a:ln w="12700" cap="rnd">
            <a:solidFill>
              <a:srgbClr val="FC0128"/>
            </a:solidFill>
            <a:round/>
            <a:headEnd/>
            <a:tailEnd/>
          </a:ln>
        </p:spPr>
        <p:txBody>
          <a:bodyPr/>
          <a:lstStyle/>
          <a:p>
            <a:endParaRPr lang="en-US"/>
          </a:p>
        </p:txBody>
      </p:sp>
      <p:grpSp>
        <p:nvGrpSpPr>
          <p:cNvPr id="53481" name="Group 247"/>
          <p:cNvGrpSpPr>
            <a:grpSpLocks/>
          </p:cNvGrpSpPr>
          <p:nvPr/>
        </p:nvGrpSpPr>
        <p:grpSpPr bwMode="auto">
          <a:xfrm rot="363424">
            <a:off x="3443288" y="5305425"/>
            <a:ext cx="411162" cy="265113"/>
            <a:chOff x="2440" y="3310"/>
            <a:chExt cx="292" cy="167"/>
          </a:xfrm>
        </p:grpSpPr>
        <p:sp>
          <p:nvSpPr>
            <p:cNvPr id="53510" name="Freeform 248"/>
            <p:cNvSpPr>
              <a:spLocks/>
            </p:cNvSpPr>
            <p:nvPr/>
          </p:nvSpPr>
          <p:spPr bwMode="gray">
            <a:xfrm rot="-900000">
              <a:off x="2490" y="3310"/>
              <a:ext cx="242" cy="167"/>
            </a:xfrm>
            <a:custGeom>
              <a:avLst/>
              <a:gdLst>
                <a:gd name="T0" fmla="*/ 2 w 314"/>
                <a:gd name="T1" fmla="*/ 2147483647 h 83"/>
                <a:gd name="T2" fmla="*/ 2 w 314"/>
                <a:gd name="T3" fmla="*/ 2147483647 h 83"/>
                <a:gd name="T4" fmla="*/ 2 w 314"/>
                <a:gd name="T5" fmla="*/ 2147483647 h 83"/>
                <a:gd name="T6" fmla="*/ 2 w 314"/>
                <a:gd name="T7" fmla="*/ 2147483647 h 83"/>
                <a:gd name="T8" fmla="*/ 2 w 314"/>
                <a:gd name="T9" fmla="*/ 2147483647 h 83"/>
                <a:gd name="T10" fmla="*/ 2 w 314"/>
                <a:gd name="T11" fmla="*/ 2147483647 h 83"/>
                <a:gd name="T12" fmla="*/ 2 w 314"/>
                <a:gd name="T13" fmla="*/ 2147483647 h 83"/>
                <a:gd name="T14" fmla="*/ 2 w 314"/>
                <a:gd name="T15" fmla="*/ 2147483647 h 83"/>
                <a:gd name="T16" fmla="*/ 2 w 314"/>
                <a:gd name="T17" fmla="*/ 2147483647 h 83"/>
                <a:gd name="T18" fmla="*/ 2 w 314"/>
                <a:gd name="T19" fmla="*/ 2147483647 h 83"/>
                <a:gd name="T20" fmla="*/ 2 w 314"/>
                <a:gd name="T21" fmla="*/ 2147483647 h 83"/>
                <a:gd name="T22" fmla="*/ 2 w 314"/>
                <a:gd name="T23" fmla="*/ 2147483647 h 83"/>
                <a:gd name="T24" fmla="*/ 2 w 314"/>
                <a:gd name="T25" fmla="*/ 2147483647 h 83"/>
                <a:gd name="T26" fmla="*/ 2 w 314"/>
                <a:gd name="T27" fmla="*/ 2147483647 h 83"/>
                <a:gd name="T28" fmla="*/ 2 w 314"/>
                <a:gd name="T29" fmla="*/ 2147483647 h 83"/>
                <a:gd name="T30" fmla="*/ 2 w 314"/>
                <a:gd name="T31" fmla="*/ 2147483647 h 83"/>
                <a:gd name="T32" fmla="*/ 2 w 314"/>
                <a:gd name="T33" fmla="*/ 2147483647 h 83"/>
                <a:gd name="T34" fmla="*/ 2 w 314"/>
                <a:gd name="T35" fmla="*/ 2147483647 h 83"/>
                <a:gd name="T36" fmla="*/ 2 w 314"/>
                <a:gd name="T37" fmla="*/ 2147483647 h 83"/>
                <a:gd name="T38" fmla="*/ 2 w 314"/>
                <a:gd name="T39" fmla="*/ 2147483647 h 83"/>
                <a:gd name="T40" fmla="*/ 2 w 314"/>
                <a:gd name="T41" fmla="*/ 2147483647 h 83"/>
                <a:gd name="T42" fmla="*/ 2 w 314"/>
                <a:gd name="T43" fmla="*/ 2147483647 h 83"/>
                <a:gd name="T44" fmla="*/ 2 w 314"/>
                <a:gd name="T45" fmla="*/ 2147483647 h 83"/>
                <a:gd name="T46" fmla="*/ 2 w 314"/>
                <a:gd name="T47" fmla="*/ 2147483647 h 83"/>
                <a:gd name="T48" fmla="*/ 2 w 314"/>
                <a:gd name="T49" fmla="*/ 2147483647 h 83"/>
                <a:gd name="T50" fmla="*/ 2 w 314"/>
                <a:gd name="T51" fmla="*/ 2147483647 h 83"/>
                <a:gd name="T52" fmla="*/ 2 w 314"/>
                <a:gd name="T53" fmla="*/ 2147483647 h 83"/>
                <a:gd name="T54" fmla="*/ 2 w 314"/>
                <a:gd name="T55" fmla="*/ 2147483647 h 83"/>
                <a:gd name="T56" fmla="*/ 2 w 314"/>
                <a:gd name="T57" fmla="*/ 2147483647 h 83"/>
                <a:gd name="T58" fmla="*/ 2 w 314"/>
                <a:gd name="T59" fmla="*/ 2147483647 h 83"/>
                <a:gd name="T60" fmla="*/ 2 w 314"/>
                <a:gd name="T61" fmla="*/ 2147483647 h 83"/>
                <a:gd name="T62" fmla="*/ 2 w 314"/>
                <a:gd name="T63" fmla="*/ 2147483647 h 83"/>
                <a:gd name="T64" fmla="*/ 2 w 314"/>
                <a:gd name="T65" fmla="*/ 0 h 8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14"/>
                <a:gd name="T100" fmla="*/ 0 h 83"/>
                <a:gd name="T101" fmla="*/ 314 w 314"/>
                <a:gd name="T102" fmla="*/ 83 h 8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14" h="83">
                  <a:moveTo>
                    <a:pt x="0" y="7"/>
                  </a:moveTo>
                  <a:lnTo>
                    <a:pt x="7" y="13"/>
                  </a:lnTo>
                  <a:lnTo>
                    <a:pt x="16" y="18"/>
                  </a:lnTo>
                  <a:lnTo>
                    <a:pt x="25" y="23"/>
                  </a:lnTo>
                  <a:lnTo>
                    <a:pt x="33" y="27"/>
                  </a:lnTo>
                  <a:lnTo>
                    <a:pt x="43" y="32"/>
                  </a:lnTo>
                  <a:lnTo>
                    <a:pt x="52" y="36"/>
                  </a:lnTo>
                  <a:lnTo>
                    <a:pt x="61" y="39"/>
                  </a:lnTo>
                  <a:lnTo>
                    <a:pt x="71" y="43"/>
                  </a:lnTo>
                  <a:lnTo>
                    <a:pt x="80" y="46"/>
                  </a:lnTo>
                  <a:lnTo>
                    <a:pt x="89" y="50"/>
                  </a:lnTo>
                  <a:lnTo>
                    <a:pt x="99" y="53"/>
                  </a:lnTo>
                  <a:lnTo>
                    <a:pt x="109" y="56"/>
                  </a:lnTo>
                  <a:lnTo>
                    <a:pt x="120" y="59"/>
                  </a:lnTo>
                  <a:lnTo>
                    <a:pt x="130" y="61"/>
                  </a:lnTo>
                  <a:lnTo>
                    <a:pt x="140" y="64"/>
                  </a:lnTo>
                  <a:lnTo>
                    <a:pt x="150" y="66"/>
                  </a:lnTo>
                  <a:lnTo>
                    <a:pt x="160" y="68"/>
                  </a:lnTo>
                  <a:lnTo>
                    <a:pt x="170" y="70"/>
                  </a:lnTo>
                  <a:lnTo>
                    <a:pt x="181" y="72"/>
                  </a:lnTo>
                  <a:lnTo>
                    <a:pt x="190" y="74"/>
                  </a:lnTo>
                  <a:lnTo>
                    <a:pt x="201" y="75"/>
                  </a:lnTo>
                  <a:lnTo>
                    <a:pt x="212" y="76"/>
                  </a:lnTo>
                  <a:lnTo>
                    <a:pt x="222" y="78"/>
                  </a:lnTo>
                  <a:lnTo>
                    <a:pt x="233" y="79"/>
                  </a:lnTo>
                  <a:lnTo>
                    <a:pt x="242" y="79"/>
                  </a:lnTo>
                  <a:lnTo>
                    <a:pt x="252" y="80"/>
                  </a:lnTo>
                  <a:lnTo>
                    <a:pt x="262" y="81"/>
                  </a:lnTo>
                  <a:lnTo>
                    <a:pt x="272" y="81"/>
                  </a:lnTo>
                  <a:lnTo>
                    <a:pt x="283" y="82"/>
                  </a:lnTo>
                  <a:lnTo>
                    <a:pt x="292" y="82"/>
                  </a:lnTo>
                  <a:lnTo>
                    <a:pt x="302" y="82"/>
                  </a:lnTo>
                  <a:lnTo>
                    <a:pt x="313" y="82"/>
                  </a:lnTo>
                  <a:lnTo>
                    <a:pt x="313" y="72"/>
                  </a:lnTo>
                  <a:lnTo>
                    <a:pt x="302" y="72"/>
                  </a:lnTo>
                  <a:lnTo>
                    <a:pt x="292" y="72"/>
                  </a:lnTo>
                  <a:lnTo>
                    <a:pt x="283" y="72"/>
                  </a:lnTo>
                  <a:lnTo>
                    <a:pt x="273" y="71"/>
                  </a:lnTo>
                  <a:lnTo>
                    <a:pt x="263" y="70"/>
                  </a:lnTo>
                  <a:lnTo>
                    <a:pt x="253" y="70"/>
                  </a:lnTo>
                  <a:lnTo>
                    <a:pt x="243" y="69"/>
                  </a:lnTo>
                  <a:lnTo>
                    <a:pt x="233" y="69"/>
                  </a:lnTo>
                  <a:lnTo>
                    <a:pt x="224" y="68"/>
                  </a:lnTo>
                  <a:lnTo>
                    <a:pt x="214" y="66"/>
                  </a:lnTo>
                  <a:lnTo>
                    <a:pt x="203" y="65"/>
                  </a:lnTo>
                  <a:lnTo>
                    <a:pt x="192" y="64"/>
                  </a:lnTo>
                  <a:lnTo>
                    <a:pt x="182" y="62"/>
                  </a:lnTo>
                  <a:lnTo>
                    <a:pt x="173" y="60"/>
                  </a:lnTo>
                  <a:lnTo>
                    <a:pt x="163" y="59"/>
                  </a:lnTo>
                  <a:lnTo>
                    <a:pt x="153" y="56"/>
                  </a:lnTo>
                  <a:lnTo>
                    <a:pt x="143" y="54"/>
                  </a:lnTo>
                  <a:lnTo>
                    <a:pt x="133" y="52"/>
                  </a:lnTo>
                  <a:lnTo>
                    <a:pt x="123" y="49"/>
                  </a:lnTo>
                  <a:lnTo>
                    <a:pt x="114" y="47"/>
                  </a:lnTo>
                  <a:lnTo>
                    <a:pt x="104" y="44"/>
                  </a:lnTo>
                  <a:lnTo>
                    <a:pt x="95" y="41"/>
                  </a:lnTo>
                  <a:lnTo>
                    <a:pt x="85" y="38"/>
                  </a:lnTo>
                  <a:lnTo>
                    <a:pt x="76" y="34"/>
                  </a:lnTo>
                  <a:lnTo>
                    <a:pt x="67" y="31"/>
                  </a:lnTo>
                  <a:lnTo>
                    <a:pt x="58" y="27"/>
                  </a:lnTo>
                  <a:lnTo>
                    <a:pt x="49" y="23"/>
                  </a:lnTo>
                  <a:lnTo>
                    <a:pt x="40" y="18"/>
                  </a:lnTo>
                  <a:lnTo>
                    <a:pt x="31" y="14"/>
                  </a:lnTo>
                  <a:lnTo>
                    <a:pt x="23" y="9"/>
                  </a:lnTo>
                  <a:lnTo>
                    <a:pt x="15" y="4"/>
                  </a:lnTo>
                  <a:lnTo>
                    <a:pt x="7" y="0"/>
                  </a:lnTo>
                  <a:lnTo>
                    <a:pt x="0" y="7"/>
                  </a:lnTo>
                </a:path>
              </a:pathLst>
            </a:custGeom>
            <a:solidFill>
              <a:schemeClr val="tx1"/>
            </a:solidFill>
            <a:ln w="12700" cap="rnd">
              <a:solidFill>
                <a:schemeClr val="bg2"/>
              </a:solidFill>
              <a:round/>
              <a:headEnd/>
              <a:tailEnd/>
            </a:ln>
          </p:spPr>
          <p:txBody>
            <a:bodyPr/>
            <a:lstStyle/>
            <a:p>
              <a:endParaRPr lang="en-US"/>
            </a:p>
          </p:txBody>
        </p:sp>
        <p:sp>
          <p:nvSpPr>
            <p:cNvPr id="53511" name="Freeform 249"/>
            <p:cNvSpPr>
              <a:spLocks/>
            </p:cNvSpPr>
            <p:nvPr/>
          </p:nvSpPr>
          <p:spPr bwMode="gray">
            <a:xfrm>
              <a:off x="2440" y="3329"/>
              <a:ext cx="87" cy="60"/>
            </a:xfrm>
            <a:custGeom>
              <a:avLst/>
              <a:gdLst>
                <a:gd name="T0" fmla="*/ 0 w 86"/>
                <a:gd name="T1" fmla="*/ 0 h 66"/>
                <a:gd name="T2" fmla="*/ 35 w 86"/>
                <a:gd name="T3" fmla="*/ 5 h 66"/>
                <a:gd name="T4" fmla="*/ 139 w 86"/>
                <a:gd name="T5" fmla="*/ 5 h 66"/>
                <a:gd name="T6" fmla="*/ 0 w 86"/>
                <a:gd name="T7" fmla="*/ 0 h 66"/>
                <a:gd name="T8" fmla="*/ 0 60000 65536"/>
                <a:gd name="T9" fmla="*/ 0 60000 65536"/>
                <a:gd name="T10" fmla="*/ 0 60000 65536"/>
                <a:gd name="T11" fmla="*/ 0 60000 65536"/>
                <a:gd name="T12" fmla="*/ 0 w 86"/>
                <a:gd name="T13" fmla="*/ 0 h 66"/>
                <a:gd name="T14" fmla="*/ 86 w 86"/>
                <a:gd name="T15" fmla="*/ 66 h 66"/>
              </a:gdLst>
              <a:ahLst/>
              <a:cxnLst>
                <a:cxn ang="T8">
                  <a:pos x="T0" y="T1"/>
                </a:cxn>
                <a:cxn ang="T9">
                  <a:pos x="T2" y="T3"/>
                </a:cxn>
                <a:cxn ang="T10">
                  <a:pos x="T4" y="T5"/>
                </a:cxn>
                <a:cxn ang="T11">
                  <a:pos x="T6" y="T7"/>
                </a:cxn>
              </a:cxnLst>
              <a:rect l="T12" t="T13" r="T14" b="T15"/>
              <a:pathLst>
                <a:path w="86" h="66">
                  <a:moveTo>
                    <a:pt x="0" y="0"/>
                  </a:moveTo>
                  <a:lnTo>
                    <a:pt x="35" y="65"/>
                  </a:lnTo>
                  <a:lnTo>
                    <a:pt x="85" y="15"/>
                  </a:lnTo>
                  <a:lnTo>
                    <a:pt x="0" y="0"/>
                  </a:lnTo>
                </a:path>
              </a:pathLst>
            </a:custGeom>
            <a:solidFill>
              <a:srgbClr val="FFFFFF"/>
            </a:solidFill>
            <a:ln w="12700" cap="rnd">
              <a:solidFill>
                <a:schemeClr val="bg2"/>
              </a:solidFill>
              <a:round/>
              <a:headEnd/>
              <a:tailEnd/>
            </a:ln>
          </p:spPr>
          <p:txBody>
            <a:bodyPr/>
            <a:lstStyle/>
            <a:p>
              <a:endParaRPr lang="en-US"/>
            </a:p>
          </p:txBody>
        </p:sp>
      </p:grpSp>
      <p:sp>
        <p:nvSpPr>
          <p:cNvPr id="53482" name="Rectangle 250"/>
          <p:cNvSpPr>
            <a:spLocks noChangeArrowheads="1"/>
          </p:cNvSpPr>
          <p:nvPr/>
        </p:nvSpPr>
        <p:spPr bwMode="gray">
          <a:xfrm>
            <a:off x="5057775" y="3640138"/>
            <a:ext cx="55563"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nchorCtr="1">
            <a:spAutoFit/>
          </a:bodyPr>
          <a:lstStyle/>
          <a:p>
            <a:r>
              <a:rPr lang="en-US" b="1">
                <a:latin typeface="Helvetica" pitchFamily="34" charset="0"/>
              </a:rPr>
              <a:t>I</a:t>
            </a:r>
          </a:p>
        </p:txBody>
      </p:sp>
      <p:sp>
        <p:nvSpPr>
          <p:cNvPr id="53483" name="Rectangle 251"/>
          <p:cNvSpPr>
            <a:spLocks noChangeArrowheads="1"/>
          </p:cNvSpPr>
          <p:nvPr/>
        </p:nvSpPr>
        <p:spPr bwMode="gray">
          <a:xfrm rot="1500000">
            <a:off x="4933950" y="4446588"/>
            <a:ext cx="571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nchorCtr="1">
            <a:spAutoFit/>
          </a:bodyPr>
          <a:lstStyle/>
          <a:p>
            <a:r>
              <a:rPr lang="en-US" b="1">
                <a:latin typeface="Helvetica" pitchFamily="34" charset="0"/>
              </a:rPr>
              <a:t>I</a:t>
            </a:r>
          </a:p>
        </p:txBody>
      </p:sp>
      <p:sp>
        <p:nvSpPr>
          <p:cNvPr id="53484" name="Rectangle 252"/>
          <p:cNvSpPr>
            <a:spLocks noChangeArrowheads="1"/>
          </p:cNvSpPr>
          <p:nvPr/>
        </p:nvSpPr>
        <p:spPr bwMode="gray">
          <a:xfrm rot="2040000">
            <a:off x="4552950" y="4856163"/>
            <a:ext cx="571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nchorCtr="1">
            <a:spAutoFit/>
          </a:bodyPr>
          <a:lstStyle/>
          <a:p>
            <a:r>
              <a:rPr lang="en-US" b="1">
                <a:latin typeface="Helvetica" pitchFamily="34" charset="0"/>
              </a:rPr>
              <a:t>I</a:t>
            </a:r>
          </a:p>
        </p:txBody>
      </p:sp>
      <p:sp>
        <p:nvSpPr>
          <p:cNvPr id="53485" name="Rectangle 253"/>
          <p:cNvSpPr>
            <a:spLocks noChangeArrowheads="1"/>
          </p:cNvSpPr>
          <p:nvPr/>
        </p:nvSpPr>
        <p:spPr bwMode="gray">
          <a:xfrm rot="-960000">
            <a:off x="5295900" y="4640263"/>
            <a:ext cx="571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nchorCtr="1">
            <a:spAutoFit/>
          </a:bodyPr>
          <a:lstStyle/>
          <a:p>
            <a:r>
              <a:rPr lang="en-US" b="1">
                <a:latin typeface="Helvetica" pitchFamily="34" charset="0"/>
              </a:rPr>
              <a:t>I</a:t>
            </a:r>
          </a:p>
        </p:txBody>
      </p:sp>
      <p:sp>
        <p:nvSpPr>
          <p:cNvPr id="53486" name="Rectangle 254"/>
          <p:cNvSpPr>
            <a:spLocks noChangeArrowheads="1"/>
          </p:cNvSpPr>
          <p:nvPr/>
        </p:nvSpPr>
        <p:spPr bwMode="gray">
          <a:xfrm>
            <a:off x="5329238" y="5130800"/>
            <a:ext cx="5715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nchorCtr="1">
            <a:spAutoFit/>
          </a:bodyPr>
          <a:lstStyle/>
          <a:p>
            <a:r>
              <a:rPr lang="en-US" b="1">
                <a:latin typeface="Helvetica" pitchFamily="34" charset="0"/>
              </a:rPr>
              <a:t>I</a:t>
            </a:r>
          </a:p>
        </p:txBody>
      </p:sp>
      <p:sp>
        <p:nvSpPr>
          <p:cNvPr id="53487" name="Rectangle 255"/>
          <p:cNvSpPr>
            <a:spLocks noChangeArrowheads="1"/>
          </p:cNvSpPr>
          <p:nvPr/>
        </p:nvSpPr>
        <p:spPr bwMode="gray">
          <a:xfrm rot="-2460000">
            <a:off x="5257800" y="3949700"/>
            <a:ext cx="5715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nchorCtr="1">
            <a:spAutoFit/>
          </a:bodyPr>
          <a:lstStyle/>
          <a:p>
            <a:r>
              <a:rPr lang="en-US" b="1">
                <a:latin typeface="Helvetica" pitchFamily="34" charset="0"/>
              </a:rPr>
              <a:t>I</a:t>
            </a:r>
          </a:p>
        </p:txBody>
      </p:sp>
      <p:sp>
        <p:nvSpPr>
          <p:cNvPr id="53488" name="Rectangle 256"/>
          <p:cNvSpPr>
            <a:spLocks noChangeArrowheads="1"/>
          </p:cNvSpPr>
          <p:nvPr/>
        </p:nvSpPr>
        <p:spPr bwMode="gray">
          <a:xfrm rot="-4320000">
            <a:off x="5705476" y="4246562"/>
            <a:ext cx="635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nchorCtr="1">
            <a:spAutoFit/>
          </a:bodyPr>
          <a:lstStyle/>
          <a:p>
            <a:r>
              <a:rPr lang="en-US" b="1">
                <a:latin typeface="Helvetica" pitchFamily="34" charset="0"/>
              </a:rPr>
              <a:t>I</a:t>
            </a:r>
          </a:p>
        </p:txBody>
      </p:sp>
      <p:sp>
        <p:nvSpPr>
          <p:cNvPr id="53489" name="Rectangle 257"/>
          <p:cNvSpPr>
            <a:spLocks noChangeArrowheads="1"/>
          </p:cNvSpPr>
          <p:nvPr/>
        </p:nvSpPr>
        <p:spPr bwMode="gray">
          <a:xfrm rot="-600000">
            <a:off x="4978400" y="3417888"/>
            <a:ext cx="106363" cy="182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p>
            <a:r>
              <a:rPr lang="en-US" sz="1200" b="1">
                <a:latin typeface="Helvetica" pitchFamily="34" charset="0"/>
              </a:rPr>
              <a:t>G</a:t>
            </a:r>
          </a:p>
        </p:txBody>
      </p:sp>
      <p:sp>
        <p:nvSpPr>
          <p:cNvPr id="53490" name="Rectangle 258"/>
          <p:cNvSpPr>
            <a:spLocks noChangeArrowheads="1"/>
          </p:cNvSpPr>
          <p:nvPr/>
        </p:nvSpPr>
        <p:spPr bwMode="gray">
          <a:xfrm rot="-960000">
            <a:off x="5183188" y="4483100"/>
            <a:ext cx="106362" cy="18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p>
            <a:r>
              <a:rPr lang="en-US" sz="1200" b="1">
                <a:latin typeface="Helvetica" pitchFamily="34" charset="0"/>
              </a:rPr>
              <a:t>G</a:t>
            </a:r>
          </a:p>
        </p:txBody>
      </p:sp>
      <p:sp>
        <p:nvSpPr>
          <p:cNvPr id="53491" name="Rectangle 259"/>
          <p:cNvSpPr>
            <a:spLocks noChangeArrowheads="1"/>
          </p:cNvSpPr>
          <p:nvPr/>
        </p:nvSpPr>
        <p:spPr bwMode="gray">
          <a:xfrm rot="180000">
            <a:off x="5038725" y="3981450"/>
            <a:ext cx="106363" cy="18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p>
            <a:r>
              <a:rPr lang="en-US" sz="1200" b="1">
                <a:latin typeface="Helvetica" pitchFamily="34" charset="0"/>
              </a:rPr>
              <a:t>G</a:t>
            </a:r>
          </a:p>
        </p:txBody>
      </p:sp>
      <p:sp>
        <p:nvSpPr>
          <p:cNvPr id="53492" name="Rectangle 260"/>
          <p:cNvSpPr>
            <a:spLocks noChangeArrowheads="1"/>
          </p:cNvSpPr>
          <p:nvPr/>
        </p:nvSpPr>
        <p:spPr bwMode="gray">
          <a:xfrm rot="900000">
            <a:off x="4978400" y="4267200"/>
            <a:ext cx="106363" cy="18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p>
            <a:r>
              <a:rPr lang="en-US" sz="1200" b="1">
                <a:latin typeface="Helvetica" pitchFamily="34" charset="0"/>
              </a:rPr>
              <a:t>G</a:t>
            </a:r>
          </a:p>
        </p:txBody>
      </p:sp>
      <p:sp>
        <p:nvSpPr>
          <p:cNvPr id="53493" name="Rectangle 261"/>
          <p:cNvSpPr>
            <a:spLocks noChangeArrowheads="1"/>
          </p:cNvSpPr>
          <p:nvPr/>
        </p:nvSpPr>
        <p:spPr bwMode="gray">
          <a:xfrm rot="180000">
            <a:off x="5299075" y="4951413"/>
            <a:ext cx="104775" cy="182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p>
            <a:r>
              <a:rPr lang="en-US" sz="1200" b="1">
                <a:latin typeface="Helvetica" pitchFamily="34" charset="0"/>
              </a:rPr>
              <a:t>G</a:t>
            </a:r>
          </a:p>
        </p:txBody>
      </p:sp>
      <p:sp>
        <p:nvSpPr>
          <p:cNvPr id="53494" name="Rectangle 262"/>
          <p:cNvSpPr>
            <a:spLocks noChangeArrowheads="1"/>
          </p:cNvSpPr>
          <p:nvPr/>
        </p:nvSpPr>
        <p:spPr bwMode="gray">
          <a:xfrm rot="-4860000">
            <a:off x="5961857" y="4355306"/>
            <a:ext cx="119062" cy="16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p>
            <a:r>
              <a:rPr lang="en-US" sz="1200" b="1">
                <a:latin typeface="Helvetica" pitchFamily="34" charset="0"/>
              </a:rPr>
              <a:t>G</a:t>
            </a:r>
          </a:p>
        </p:txBody>
      </p:sp>
      <p:sp>
        <p:nvSpPr>
          <p:cNvPr id="53495" name="Rectangle 263"/>
          <p:cNvSpPr>
            <a:spLocks noChangeArrowheads="1"/>
          </p:cNvSpPr>
          <p:nvPr/>
        </p:nvSpPr>
        <p:spPr bwMode="gray">
          <a:xfrm rot="-3720000">
            <a:off x="5434807" y="4171156"/>
            <a:ext cx="119062" cy="16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p>
            <a:r>
              <a:rPr lang="en-US" sz="1200" b="1">
                <a:latin typeface="Helvetica" pitchFamily="34" charset="0"/>
              </a:rPr>
              <a:t>G</a:t>
            </a:r>
          </a:p>
        </p:txBody>
      </p:sp>
      <p:sp>
        <p:nvSpPr>
          <p:cNvPr id="53496" name="Rectangle 264"/>
          <p:cNvSpPr>
            <a:spLocks noChangeArrowheads="1"/>
          </p:cNvSpPr>
          <p:nvPr/>
        </p:nvSpPr>
        <p:spPr bwMode="gray">
          <a:xfrm rot="180000">
            <a:off x="5284788" y="5397500"/>
            <a:ext cx="106362" cy="18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p>
            <a:r>
              <a:rPr lang="en-US" sz="1200" b="1">
                <a:latin typeface="Helvetica" pitchFamily="34" charset="0"/>
              </a:rPr>
              <a:t>G</a:t>
            </a:r>
          </a:p>
        </p:txBody>
      </p:sp>
      <p:sp>
        <p:nvSpPr>
          <p:cNvPr id="53497" name="Rectangle 265"/>
          <p:cNvSpPr>
            <a:spLocks noChangeArrowheads="1"/>
          </p:cNvSpPr>
          <p:nvPr/>
        </p:nvSpPr>
        <p:spPr bwMode="gray">
          <a:xfrm rot="2700000">
            <a:off x="4244976" y="5302250"/>
            <a:ext cx="635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nchorCtr="1">
            <a:spAutoFit/>
          </a:bodyPr>
          <a:lstStyle/>
          <a:p>
            <a:r>
              <a:rPr lang="en-US" b="1">
                <a:latin typeface="Helvetica" pitchFamily="34" charset="0"/>
              </a:rPr>
              <a:t>I</a:t>
            </a:r>
          </a:p>
        </p:txBody>
      </p:sp>
      <p:sp>
        <p:nvSpPr>
          <p:cNvPr id="53498" name="Rectangle 266"/>
          <p:cNvSpPr>
            <a:spLocks noChangeArrowheads="1"/>
          </p:cNvSpPr>
          <p:nvPr/>
        </p:nvSpPr>
        <p:spPr bwMode="gray">
          <a:xfrm rot="2640000">
            <a:off x="4735513" y="4705350"/>
            <a:ext cx="106362" cy="18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p>
            <a:r>
              <a:rPr lang="en-US" sz="1200" b="1">
                <a:latin typeface="Helvetica" pitchFamily="34" charset="0"/>
              </a:rPr>
              <a:t>G</a:t>
            </a:r>
          </a:p>
        </p:txBody>
      </p:sp>
      <p:sp>
        <p:nvSpPr>
          <p:cNvPr id="53499" name="Rectangle 267"/>
          <p:cNvSpPr>
            <a:spLocks noChangeArrowheads="1"/>
          </p:cNvSpPr>
          <p:nvPr/>
        </p:nvSpPr>
        <p:spPr bwMode="gray">
          <a:xfrm rot="1740000">
            <a:off x="4400550" y="5132388"/>
            <a:ext cx="104775" cy="182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p>
            <a:r>
              <a:rPr lang="en-US" sz="1200" b="1">
                <a:latin typeface="Helvetica" pitchFamily="34" charset="0"/>
              </a:rPr>
              <a:t>G</a:t>
            </a:r>
          </a:p>
        </p:txBody>
      </p:sp>
      <p:sp>
        <p:nvSpPr>
          <p:cNvPr id="53500" name="Rectangle 268"/>
          <p:cNvSpPr>
            <a:spLocks noChangeArrowheads="1"/>
          </p:cNvSpPr>
          <p:nvPr/>
        </p:nvSpPr>
        <p:spPr bwMode="gray">
          <a:xfrm rot="4560000">
            <a:off x="4013995" y="5447506"/>
            <a:ext cx="119062" cy="16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p>
            <a:r>
              <a:rPr lang="en-US" sz="1200" b="1">
                <a:latin typeface="Helvetica" pitchFamily="34" charset="0"/>
              </a:rPr>
              <a:t>G</a:t>
            </a:r>
          </a:p>
        </p:txBody>
      </p:sp>
      <p:sp>
        <p:nvSpPr>
          <p:cNvPr id="1290521" name="Rectangle 281"/>
          <p:cNvSpPr>
            <a:spLocks noChangeArrowheads="1"/>
          </p:cNvSpPr>
          <p:nvPr/>
        </p:nvSpPr>
        <p:spPr bwMode="auto">
          <a:xfrm>
            <a:off x="1335017" y="1839922"/>
            <a:ext cx="1706563"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p>
            <a:r>
              <a:rPr lang="en-US" sz="1600" b="1" dirty="0">
                <a:latin typeface="Helvetica" pitchFamily="34" charset="0"/>
              </a:rPr>
              <a:t> Decreased</a:t>
            </a:r>
            <a:br>
              <a:rPr lang="en-US" sz="1600" b="1" dirty="0">
                <a:latin typeface="Helvetica" pitchFamily="34" charset="0"/>
              </a:rPr>
            </a:br>
            <a:r>
              <a:rPr lang="en-GB" sz="1600" b="1" dirty="0">
                <a:latin typeface="Helvetica" pitchFamily="34" charset="0"/>
                <a:sym typeface="Symbol" pitchFamily="18" charset="2"/>
              </a:rPr>
              <a:t>satiation </a:t>
            </a:r>
            <a:r>
              <a:rPr lang="en-GB" sz="1600" b="1" dirty="0" err="1">
                <a:latin typeface="Helvetica" pitchFamily="34" charset="0"/>
                <a:sym typeface="Symbol" pitchFamily="18" charset="2"/>
              </a:rPr>
              <a:t>neuro</a:t>
            </a:r>
            <a:r>
              <a:rPr lang="en-GB" sz="1600" b="1" dirty="0">
                <a:latin typeface="Helvetica" pitchFamily="34" charset="0"/>
                <a:sym typeface="Symbol" pitchFamily="18" charset="2"/>
              </a:rPr>
              <a:t>-</a:t>
            </a:r>
          </a:p>
          <a:p>
            <a:r>
              <a:rPr lang="en-GB" sz="1600" b="1" dirty="0">
                <a:latin typeface="Helvetica" pitchFamily="34" charset="0"/>
                <a:sym typeface="Symbol" pitchFamily="18" charset="2"/>
              </a:rPr>
              <a:t>transmission</a:t>
            </a:r>
            <a:endParaRPr lang="en-US" sz="1600" b="1" dirty="0">
              <a:latin typeface="Helvetica" pitchFamily="34" charset="0"/>
            </a:endParaRPr>
          </a:p>
        </p:txBody>
      </p:sp>
      <p:sp>
        <p:nvSpPr>
          <p:cNvPr id="53503" name="AutoShape 282"/>
          <p:cNvSpPr>
            <a:spLocks noChangeArrowheads="1"/>
          </p:cNvSpPr>
          <p:nvPr/>
        </p:nvSpPr>
        <p:spPr bwMode="auto">
          <a:xfrm rot="19863515" flipH="1">
            <a:off x="1698678" y="3036473"/>
            <a:ext cx="914400" cy="163513"/>
          </a:xfrm>
          <a:prstGeom prst="rightArrow">
            <a:avLst>
              <a:gd name="adj1" fmla="val 50000"/>
              <a:gd name="adj2" fmla="val 279663"/>
            </a:avLst>
          </a:prstGeom>
          <a:solidFill>
            <a:schemeClr val="tx1"/>
          </a:solidFill>
          <a:ln w="12700">
            <a:solidFill>
              <a:schemeClr val="tx1"/>
            </a:solidFill>
            <a:miter lim="800000"/>
            <a:headEnd/>
            <a:tailEnd/>
          </a:ln>
        </p:spPr>
        <p:txBody>
          <a:bodyPr wrap="none" anchor="ctr"/>
          <a:lstStyle/>
          <a:p>
            <a:endParaRPr lang="en-US"/>
          </a:p>
        </p:txBody>
      </p:sp>
      <p:sp>
        <p:nvSpPr>
          <p:cNvPr id="1290523" name="Rectangle 283"/>
          <p:cNvSpPr>
            <a:spLocks noChangeArrowheads="1"/>
          </p:cNvSpPr>
          <p:nvPr/>
        </p:nvSpPr>
        <p:spPr bwMode="white">
          <a:xfrm>
            <a:off x="6781800" y="1905000"/>
            <a:ext cx="2130425" cy="48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nchorCtr="1">
            <a:spAutoFit/>
          </a:bodyPr>
          <a:lstStyle/>
          <a:p>
            <a:pPr algn="ctr"/>
            <a:r>
              <a:rPr lang="en-US" sz="1600" b="1">
                <a:latin typeface="Helvetica" pitchFamily="34" charset="0"/>
              </a:rPr>
              <a:t>Increased  renal glucose reabsorption</a:t>
            </a:r>
          </a:p>
        </p:txBody>
      </p:sp>
      <p:sp>
        <p:nvSpPr>
          <p:cNvPr id="1290524" name="Rectangle 284"/>
          <p:cNvSpPr>
            <a:spLocks noChangeArrowheads="1"/>
          </p:cNvSpPr>
          <p:nvPr/>
        </p:nvSpPr>
        <p:spPr bwMode="auto">
          <a:xfrm>
            <a:off x="7406481" y="2968363"/>
            <a:ext cx="1570038" cy="57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p>
            <a:r>
              <a:rPr lang="en-US" sz="1600" b="1" dirty="0">
                <a:latin typeface="Helvetica" pitchFamily="34" charset="0"/>
              </a:rPr>
              <a:t>     Decreased </a:t>
            </a:r>
            <a:br>
              <a:rPr lang="en-US" sz="1600" b="1" dirty="0">
                <a:latin typeface="Helvetica" pitchFamily="34" charset="0"/>
              </a:rPr>
            </a:br>
            <a:r>
              <a:rPr lang="en-GB" sz="1600" b="1" dirty="0">
                <a:latin typeface="Helvetica" pitchFamily="34" charset="0"/>
                <a:sym typeface="Symbol" pitchFamily="18" charset="2"/>
              </a:rPr>
              <a:t>Gut hormones</a:t>
            </a:r>
            <a:endParaRPr lang="en-US" sz="1600" b="1" dirty="0">
              <a:latin typeface="Helvetica" pitchFamily="34" charset="0"/>
            </a:endParaRPr>
          </a:p>
        </p:txBody>
      </p:sp>
      <p:sp>
        <p:nvSpPr>
          <p:cNvPr id="53506" name="AutoShape 285"/>
          <p:cNvSpPr>
            <a:spLocks noChangeArrowheads="1"/>
          </p:cNvSpPr>
          <p:nvPr/>
        </p:nvSpPr>
        <p:spPr bwMode="auto">
          <a:xfrm rot="-1584972">
            <a:off x="7315200" y="1600200"/>
            <a:ext cx="533400" cy="257175"/>
          </a:xfrm>
          <a:prstGeom prst="rightArrow">
            <a:avLst>
              <a:gd name="adj1" fmla="val 50000"/>
              <a:gd name="adj2" fmla="val 103723"/>
            </a:avLst>
          </a:prstGeom>
          <a:solidFill>
            <a:schemeClr val="tx1"/>
          </a:solidFill>
          <a:ln w="12700">
            <a:solidFill>
              <a:schemeClr val="tx1"/>
            </a:solidFill>
            <a:miter lim="800000"/>
            <a:headEnd/>
            <a:tailEnd/>
          </a:ln>
        </p:spPr>
        <p:txBody>
          <a:bodyPr wrap="none" anchor="ctr"/>
          <a:lstStyle/>
          <a:p>
            <a:endParaRPr lang="en-US"/>
          </a:p>
        </p:txBody>
      </p:sp>
      <p:sp>
        <p:nvSpPr>
          <p:cNvPr id="53507" name="AutoShape 286"/>
          <p:cNvSpPr>
            <a:spLocks noChangeArrowheads="1"/>
          </p:cNvSpPr>
          <p:nvPr/>
        </p:nvSpPr>
        <p:spPr bwMode="auto">
          <a:xfrm rot="-9630385">
            <a:off x="6962460" y="4519199"/>
            <a:ext cx="844550" cy="195263"/>
          </a:xfrm>
          <a:prstGeom prst="rightArrow">
            <a:avLst>
              <a:gd name="adj1" fmla="val 50000"/>
              <a:gd name="adj2" fmla="val 216300"/>
            </a:avLst>
          </a:prstGeom>
          <a:solidFill>
            <a:schemeClr val="tx1"/>
          </a:solidFill>
          <a:ln w="12700">
            <a:solidFill>
              <a:schemeClr val="tx1"/>
            </a:solidFill>
            <a:miter lim="800000"/>
            <a:headEnd/>
            <a:tailEnd/>
          </a:ln>
        </p:spPr>
        <p:txBody>
          <a:bodyPr wrap="none" anchor="ctr"/>
          <a:lstStyle/>
          <a:p>
            <a:endParaRPr lang="en-US"/>
          </a:p>
        </p:txBody>
      </p:sp>
      <p:sp>
        <p:nvSpPr>
          <p:cNvPr id="53508" name="AutoShape 287"/>
          <p:cNvSpPr>
            <a:spLocks noChangeArrowheads="1"/>
          </p:cNvSpPr>
          <p:nvPr/>
        </p:nvSpPr>
        <p:spPr bwMode="auto">
          <a:xfrm rot="-9630385">
            <a:off x="1752600" y="1676400"/>
            <a:ext cx="844550" cy="195263"/>
          </a:xfrm>
          <a:prstGeom prst="rightArrow">
            <a:avLst>
              <a:gd name="adj1" fmla="val 50000"/>
              <a:gd name="adj2" fmla="val 216300"/>
            </a:avLst>
          </a:prstGeom>
          <a:solidFill>
            <a:schemeClr val="tx1"/>
          </a:solidFill>
          <a:ln w="12700">
            <a:solidFill>
              <a:schemeClr val="tx1"/>
            </a:solidFill>
            <a:miter lim="800000"/>
            <a:headEnd/>
            <a:tailEnd/>
          </a:ln>
        </p:spPr>
        <p:txBody>
          <a:bodyPr wrap="none" anchor="ctr"/>
          <a:lstStyle/>
          <a:p>
            <a:endParaRPr lang="en-US"/>
          </a:p>
        </p:txBody>
      </p:sp>
    </p:spTree>
    <p:custDataLst>
      <p:tags r:id="rId1"/>
    </p:custDataLst>
    <p:extLst>
      <p:ext uri="{BB962C8B-B14F-4D97-AF65-F5344CB8AC3E}">
        <p14:creationId xmlns:p14="http://schemas.microsoft.com/office/powerpoint/2010/main" val="24411494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9" fill="hold" grpId="0" nodeType="clickEffect">
                                  <p:stCondLst>
                                    <p:cond delay="0"/>
                                  </p:stCondLst>
                                  <p:childTnLst>
                                    <p:set>
                                      <p:cBhvr>
                                        <p:cTn id="6" dur="1" fill="hold">
                                          <p:stCondLst>
                                            <p:cond delay="0"/>
                                          </p:stCondLst>
                                        </p:cTn>
                                        <p:tgtEl>
                                          <p:spTgt spid="1290458"/>
                                        </p:tgtEl>
                                        <p:attrNameLst>
                                          <p:attrName>style.visibility</p:attrName>
                                        </p:attrNameLst>
                                      </p:cBhvr>
                                      <p:to>
                                        <p:strVal val="visible"/>
                                      </p:to>
                                    </p:set>
                                    <p:anim calcmode="lin" valueType="num">
                                      <p:cBhvr additive="base">
                                        <p:cTn id="7" dur="1000" fill="hold"/>
                                        <p:tgtEl>
                                          <p:spTgt spid="1290458"/>
                                        </p:tgtEl>
                                        <p:attrNameLst>
                                          <p:attrName>ppt_x</p:attrName>
                                        </p:attrNameLst>
                                      </p:cBhvr>
                                      <p:tavLst>
                                        <p:tav tm="0">
                                          <p:val>
                                            <p:strVal val="0-#ppt_w/2"/>
                                          </p:val>
                                        </p:tav>
                                        <p:tav tm="100000">
                                          <p:val>
                                            <p:strVal val="#ppt_x"/>
                                          </p:val>
                                        </p:tav>
                                      </p:tavLst>
                                    </p:anim>
                                    <p:anim calcmode="lin" valueType="num">
                                      <p:cBhvr additive="base">
                                        <p:cTn id="8" dur="1000" fill="hold"/>
                                        <p:tgtEl>
                                          <p:spTgt spid="1290458"/>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9" fill="hold" grpId="0" nodeType="clickEffect">
                                  <p:stCondLst>
                                    <p:cond delay="0"/>
                                  </p:stCondLst>
                                  <p:childTnLst>
                                    <p:set>
                                      <p:cBhvr>
                                        <p:cTn id="12" dur="1" fill="hold">
                                          <p:stCondLst>
                                            <p:cond delay="0"/>
                                          </p:stCondLst>
                                        </p:cTn>
                                        <p:tgtEl>
                                          <p:spTgt spid="1290460"/>
                                        </p:tgtEl>
                                        <p:attrNameLst>
                                          <p:attrName>style.visibility</p:attrName>
                                        </p:attrNameLst>
                                      </p:cBhvr>
                                      <p:to>
                                        <p:strVal val="visible"/>
                                      </p:to>
                                    </p:set>
                                    <p:anim calcmode="lin" valueType="num">
                                      <p:cBhvr additive="base">
                                        <p:cTn id="13" dur="1000" fill="hold"/>
                                        <p:tgtEl>
                                          <p:spTgt spid="1290460"/>
                                        </p:tgtEl>
                                        <p:attrNameLst>
                                          <p:attrName>ppt_x</p:attrName>
                                        </p:attrNameLst>
                                      </p:cBhvr>
                                      <p:tavLst>
                                        <p:tav tm="0">
                                          <p:val>
                                            <p:strVal val="0-#ppt_w/2"/>
                                          </p:val>
                                        </p:tav>
                                        <p:tav tm="100000">
                                          <p:val>
                                            <p:strVal val="#ppt_x"/>
                                          </p:val>
                                        </p:tav>
                                      </p:tavLst>
                                    </p:anim>
                                    <p:anim calcmode="lin" valueType="num">
                                      <p:cBhvr additive="base">
                                        <p:cTn id="14" dur="1000" fill="hold"/>
                                        <p:tgtEl>
                                          <p:spTgt spid="1290460"/>
                                        </p:tgtEl>
                                        <p:attrNameLst>
                                          <p:attrName>ppt_y</p:attrName>
                                        </p:attrNameLst>
                                      </p:cBhvr>
                                      <p:tavLst>
                                        <p:tav tm="0">
                                          <p:val>
                                            <p:strVal val="0-#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12" fill="hold" grpId="0" nodeType="clickEffect">
                                  <p:stCondLst>
                                    <p:cond delay="0"/>
                                  </p:stCondLst>
                                  <p:childTnLst>
                                    <p:set>
                                      <p:cBhvr>
                                        <p:cTn id="18" dur="1" fill="hold">
                                          <p:stCondLst>
                                            <p:cond delay="0"/>
                                          </p:stCondLst>
                                        </p:cTn>
                                        <p:tgtEl>
                                          <p:spTgt spid="1290462"/>
                                        </p:tgtEl>
                                        <p:attrNameLst>
                                          <p:attrName>style.visibility</p:attrName>
                                        </p:attrNameLst>
                                      </p:cBhvr>
                                      <p:to>
                                        <p:strVal val="visible"/>
                                      </p:to>
                                    </p:set>
                                    <p:anim calcmode="lin" valueType="num">
                                      <p:cBhvr additive="base">
                                        <p:cTn id="19" dur="2000" fill="hold"/>
                                        <p:tgtEl>
                                          <p:spTgt spid="1290462"/>
                                        </p:tgtEl>
                                        <p:attrNameLst>
                                          <p:attrName>ppt_x</p:attrName>
                                        </p:attrNameLst>
                                      </p:cBhvr>
                                      <p:tavLst>
                                        <p:tav tm="0">
                                          <p:val>
                                            <p:strVal val="0-#ppt_w/2"/>
                                          </p:val>
                                        </p:tav>
                                        <p:tav tm="100000">
                                          <p:val>
                                            <p:strVal val="#ppt_x"/>
                                          </p:val>
                                        </p:tav>
                                      </p:tavLst>
                                    </p:anim>
                                    <p:anim calcmode="lin" valueType="num">
                                      <p:cBhvr additive="base">
                                        <p:cTn id="20" dur="2000" fill="hold"/>
                                        <p:tgtEl>
                                          <p:spTgt spid="1290462"/>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290444"/>
                                        </p:tgtEl>
                                        <p:attrNameLst>
                                          <p:attrName>style.visibility</p:attrName>
                                        </p:attrNameLst>
                                      </p:cBhvr>
                                      <p:to>
                                        <p:strVal val="visible"/>
                                      </p:to>
                                    </p:set>
                                    <p:anim calcmode="lin" valueType="num">
                                      <p:cBhvr additive="base">
                                        <p:cTn id="25" dur="500" fill="hold"/>
                                        <p:tgtEl>
                                          <p:spTgt spid="1290444"/>
                                        </p:tgtEl>
                                        <p:attrNameLst>
                                          <p:attrName>ppt_x</p:attrName>
                                        </p:attrNameLst>
                                      </p:cBhvr>
                                      <p:tavLst>
                                        <p:tav tm="0">
                                          <p:val>
                                            <p:strVal val="#ppt_x"/>
                                          </p:val>
                                        </p:tav>
                                        <p:tav tm="100000">
                                          <p:val>
                                            <p:strVal val="#ppt_x"/>
                                          </p:val>
                                        </p:tav>
                                      </p:tavLst>
                                    </p:anim>
                                    <p:anim calcmode="lin" valueType="num">
                                      <p:cBhvr additive="base">
                                        <p:cTn id="26" dur="500" fill="hold"/>
                                        <p:tgtEl>
                                          <p:spTgt spid="1290444"/>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9" fill="hold" grpId="0" nodeType="clickEffect">
                                  <p:stCondLst>
                                    <p:cond delay="0"/>
                                  </p:stCondLst>
                                  <p:childTnLst>
                                    <p:set>
                                      <p:cBhvr>
                                        <p:cTn id="30" dur="1" fill="hold">
                                          <p:stCondLst>
                                            <p:cond delay="0"/>
                                          </p:stCondLst>
                                        </p:cTn>
                                        <p:tgtEl>
                                          <p:spTgt spid="1290469"/>
                                        </p:tgtEl>
                                        <p:attrNameLst>
                                          <p:attrName>style.visibility</p:attrName>
                                        </p:attrNameLst>
                                      </p:cBhvr>
                                      <p:to>
                                        <p:strVal val="visible"/>
                                      </p:to>
                                    </p:set>
                                    <p:anim calcmode="lin" valueType="num">
                                      <p:cBhvr additive="base">
                                        <p:cTn id="31" dur="2000" fill="hold"/>
                                        <p:tgtEl>
                                          <p:spTgt spid="1290469"/>
                                        </p:tgtEl>
                                        <p:attrNameLst>
                                          <p:attrName>ppt_x</p:attrName>
                                        </p:attrNameLst>
                                      </p:cBhvr>
                                      <p:tavLst>
                                        <p:tav tm="0">
                                          <p:val>
                                            <p:strVal val="0-#ppt_w/2"/>
                                          </p:val>
                                        </p:tav>
                                        <p:tav tm="100000">
                                          <p:val>
                                            <p:strVal val="#ppt_x"/>
                                          </p:val>
                                        </p:tav>
                                      </p:tavLst>
                                    </p:anim>
                                    <p:anim calcmode="lin" valueType="num">
                                      <p:cBhvr additive="base">
                                        <p:cTn id="32" dur="2000" fill="hold"/>
                                        <p:tgtEl>
                                          <p:spTgt spid="1290469"/>
                                        </p:tgtEl>
                                        <p:attrNameLst>
                                          <p:attrName>ppt_y</p:attrName>
                                        </p:attrNameLst>
                                      </p:cBhvr>
                                      <p:tavLst>
                                        <p:tav tm="0">
                                          <p:val>
                                            <p:strVal val="0-#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9" fill="hold" grpId="0" nodeType="clickEffect">
                                  <p:stCondLst>
                                    <p:cond delay="0"/>
                                  </p:stCondLst>
                                  <p:childTnLst>
                                    <p:set>
                                      <p:cBhvr>
                                        <p:cTn id="36" dur="1" fill="hold">
                                          <p:stCondLst>
                                            <p:cond delay="0"/>
                                          </p:stCondLst>
                                        </p:cTn>
                                        <p:tgtEl>
                                          <p:spTgt spid="1290524"/>
                                        </p:tgtEl>
                                        <p:attrNameLst>
                                          <p:attrName>style.visibility</p:attrName>
                                        </p:attrNameLst>
                                      </p:cBhvr>
                                      <p:to>
                                        <p:strVal val="visible"/>
                                      </p:to>
                                    </p:set>
                                    <p:anim calcmode="lin" valueType="num">
                                      <p:cBhvr additive="base">
                                        <p:cTn id="37" dur="1000" fill="hold"/>
                                        <p:tgtEl>
                                          <p:spTgt spid="1290524"/>
                                        </p:tgtEl>
                                        <p:attrNameLst>
                                          <p:attrName>ppt_x</p:attrName>
                                        </p:attrNameLst>
                                      </p:cBhvr>
                                      <p:tavLst>
                                        <p:tav tm="0">
                                          <p:val>
                                            <p:strVal val="0-#ppt_w/2"/>
                                          </p:val>
                                        </p:tav>
                                        <p:tav tm="100000">
                                          <p:val>
                                            <p:strVal val="#ppt_x"/>
                                          </p:val>
                                        </p:tav>
                                      </p:tavLst>
                                    </p:anim>
                                    <p:anim calcmode="lin" valueType="num">
                                      <p:cBhvr additive="base">
                                        <p:cTn id="38" dur="1000" fill="hold"/>
                                        <p:tgtEl>
                                          <p:spTgt spid="1290524"/>
                                        </p:tgtEl>
                                        <p:attrNameLst>
                                          <p:attrName>ppt_y</p:attrName>
                                        </p:attrNameLst>
                                      </p:cBhvr>
                                      <p:tavLst>
                                        <p:tav tm="0">
                                          <p:val>
                                            <p:strVal val="0-#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290521"/>
                                        </p:tgtEl>
                                        <p:attrNameLst>
                                          <p:attrName>style.visibility</p:attrName>
                                        </p:attrNameLst>
                                      </p:cBhvr>
                                      <p:to>
                                        <p:strVal val="visible"/>
                                      </p:to>
                                    </p:set>
                                    <p:anim calcmode="lin" valueType="num">
                                      <p:cBhvr additive="base">
                                        <p:cTn id="43" dur="500" fill="hold"/>
                                        <p:tgtEl>
                                          <p:spTgt spid="1290521"/>
                                        </p:tgtEl>
                                        <p:attrNameLst>
                                          <p:attrName>ppt_x</p:attrName>
                                        </p:attrNameLst>
                                      </p:cBhvr>
                                      <p:tavLst>
                                        <p:tav tm="0">
                                          <p:val>
                                            <p:strVal val="#ppt_x"/>
                                          </p:val>
                                        </p:tav>
                                        <p:tav tm="100000">
                                          <p:val>
                                            <p:strVal val="#ppt_x"/>
                                          </p:val>
                                        </p:tav>
                                      </p:tavLst>
                                    </p:anim>
                                    <p:anim calcmode="lin" valueType="num">
                                      <p:cBhvr additive="base">
                                        <p:cTn id="44" dur="500" fill="hold"/>
                                        <p:tgtEl>
                                          <p:spTgt spid="1290521"/>
                                        </p:tgtEl>
                                        <p:attrNameLst>
                                          <p:attrName>ppt_y</p:attrName>
                                        </p:attrNameLst>
                                      </p:cBhvr>
                                      <p:tavLst>
                                        <p:tav tm="0">
                                          <p:val>
                                            <p:strVal val="1+#ppt_h/2"/>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290523"/>
                                        </p:tgtEl>
                                        <p:attrNameLst>
                                          <p:attrName>style.visibility</p:attrName>
                                        </p:attrNameLst>
                                      </p:cBhvr>
                                      <p:to>
                                        <p:strVal val="visible"/>
                                      </p:to>
                                    </p:set>
                                    <p:anim calcmode="lin" valueType="num">
                                      <p:cBhvr additive="base">
                                        <p:cTn id="49" dur="500" fill="hold"/>
                                        <p:tgtEl>
                                          <p:spTgt spid="1290523"/>
                                        </p:tgtEl>
                                        <p:attrNameLst>
                                          <p:attrName>ppt_x</p:attrName>
                                        </p:attrNameLst>
                                      </p:cBhvr>
                                      <p:tavLst>
                                        <p:tav tm="0">
                                          <p:val>
                                            <p:strVal val="#ppt_x"/>
                                          </p:val>
                                        </p:tav>
                                        <p:tav tm="100000">
                                          <p:val>
                                            <p:strVal val="#ppt_x"/>
                                          </p:val>
                                        </p:tav>
                                      </p:tavLst>
                                    </p:anim>
                                    <p:anim calcmode="lin" valueType="num">
                                      <p:cBhvr additive="base">
                                        <p:cTn id="50" dur="500" fill="hold"/>
                                        <p:tgtEl>
                                          <p:spTgt spid="12905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p:cTn id="51" fill="hold" display="0">
                  <p:stCondLst>
                    <p:cond delay="indefinite"/>
                  </p:stCondLst>
                  <p:endCondLst>
                    <p:cond evt="onNext" delay="0">
                      <p:tgtEl>
                        <p:sldTgt/>
                      </p:tgtEl>
                    </p:cond>
                    <p:cond evt="onPrev" delay="0">
                      <p:tgtEl>
                        <p:sldTgt/>
                      </p:tgtEl>
                    </p:cond>
                  </p:endCondLst>
                </p:cTn>
                <p:tgtEl>
                  <p:spTgt spid="1290519"/>
                </p:tgtEl>
              </p:cMediaNode>
            </p:video>
          </p:childTnLst>
        </p:cTn>
      </p:par>
    </p:tnLst>
    <p:bldLst>
      <p:bldP spid="1290444" grpId="0"/>
      <p:bldP spid="1290458" grpId="0"/>
      <p:bldP spid="1290460" grpId="0"/>
      <p:bldP spid="1290462" grpId="0"/>
      <p:bldP spid="1290469" grpId="0"/>
      <p:bldP spid="1290521" grpId="0"/>
      <p:bldP spid="1290523" grpId="0"/>
      <p:bldP spid="1290524"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4786" name="Rectangle 1026"/>
          <p:cNvSpPr>
            <a:spLocks noGrp="1" noChangeArrowheads="1"/>
          </p:cNvSpPr>
          <p:nvPr>
            <p:ph type="title"/>
          </p:nvPr>
        </p:nvSpPr>
        <p:spPr>
          <a:xfrm>
            <a:off x="457200" y="152400"/>
            <a:ext cx="8229600" cy="1219200"/>
          </a:xfrm>
        </p:spPr>
        <p:txBody>
          <a:bodyPr lIns="92075" tIns="46038" rIns="92075" bIns="46038" anchorCtr="0">
            <a:normAutofit/>
          </a:bodyPr>
          <a:lstStyle/>
          <a:p>
            <a:pPr eaLnBrk="1" hangingPunct="1">
              <a:defRPr/>
            </a:pPr>
            <a:r>
              <a:rPr lang="en-US" sz="4000" dirty="0" smtClean="0"/>
              <a:t>Comparison of</a:t>
            </a:r>
            <a:r>
              <a:rPr lang="en-US" sz="4000" dirty="0"/>
              <a:t> </a:t>
            </a:r>
            <a:r>
              <a:rPr lang="en-US" sz="4000" dirty="0" smtClean="0"/>
              <a:t>Type 1 and Type 2</a:t>
            </a:r>
          </a:p>
        </p:txBody>
      </p:sp>
      <p:grpSp>
        <p:nvGrpSpPr>
          <p:cNvPr id="81923" name="Group 1027"/>
          <p:cNvGrpSpPr>
            <a:grpSpLocks/>
          </p:cNvGrpSpPr>
          <p:nvPr/>
        </p:nvGrpSpPr>
        <p:grpSpPr bwMode="auto">
          <a:xfrm>
            <a:off x="685800" y="2019989"/>
            <a:ext cx="7999243" cy="3614738"/>
            <a:chOff x="693" y="1188"/>
            <a:chExt cx="6151" cy="2469"/>
          </a:xfrm>
        </p:grpSpPr>
        <p:sp>
          <p:nvSpPr>
            <p:cNvPr id="81932" name="Line 1028"/>
            <p:cNvSpPr>
              <a:spLocks noChangeShapeType="1"/>
            </p:cNvSpPr>
            <p:nvPr/>
          </p:nvSpPr>
          <p:spPr bwMode="auto">
            <a:xfrm>
              <a:off x="693" y="3643"/>
              <a:ext cx="1" cy="1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1933" name="Line 1029"/>
            <p:cNvSpPr>
              <a:spLocks noChangeShapeType="1"/>
            </p:cNvSpPr>
            <p:nvPr/>
          </p:nvSpPr>
          <p:spPr bwMode="auto">
            <a:xfrm>
              <a:off x="5471" y="1188"/>
              <a:ext cx="15"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654790" name="Rectangle 1030"/>
            <p:cNvSpPr>
              <a:spLocks noChangeArrowheads="1"/>
            </p:cNvSpPr>
            <p:nvPr/>
          </p:nvSpPr>
          <p:spPr bwMode="auto">
            <a:xfrm>
              <a:off x="3603" y="1200"/>
              <a:ext cx="692" cy="252"/>
            </a:xfrm>
            <a:prstGeom prst="rect">
              <a:avLst/>
            </a:prstGeom>
            <a:noFill/>
            <a:ln w="9525">
              <a:noFill/>
              <a:miter lim="800000"/>
              <a:headEnd/>
              <a:tailEnd/>
            </a:ln>
          </p:spPr>
          <p:txBody>
            <a:bodyPr wrap="none" lIns="0" tIns="0" rIns="0" bIns="0">
              <a:spAutoFit/>
            </a:bodyPr>
            <a:lstStyle/>
            <a:p>
              <a:pPr>
                <a:defRPr/>
              </a:pPr>
              <a:r>
                <a:rPr lang="da-DK" sz="2400" b="1" u="sng" dirty="0">
                  <a:solidFill>
                    <a:schemeClr val="accent1">
                      <a:lumMod val="75000"/>
                    </a:schemeClr>
                  </a:solidFill>
                  <a:effectLst>
                    <a:outerShdw blurRad="38100" dist="38100" dir="2700000" algn="tl">
                      <a:srgbClr val="000000"/>
                    </a:outerShdw>
                  </a:effectLst>
                  <a:cs typeface="+mn-cs"/>
                </a:rPr>
                <a:t>Type 1</a:t>
              </a:r>
            </a:p>
          </p:txBody>
        </p:sp>
        <p:sp>
          <p:nvSpPr>
            <p:cNvPr id="1654791" name="Rectangle 1031"/>
            <p:cNvSpPr>
              <a:spLocks noChangeArrowheads="1"/>
            </p:cNvSpPr>
            <p:nvPr/>
          </p:nvSpPr>
          <p:spPr bwMode="auto">
            <a:xfrm>
              <a:off x="4561" y="1200"/>
              <a:ext cx="754" cy="252"/>
            </a:xfrm>
            <a:prstGeom prst="rect">
              <a:avLst/>
            </a:prstGeom>
            <a:noFill/>
            <a:ln w="9525">
              <a:noFill/>
              <a:miter lim="800000"/>
              <a:headEnd/>
              <a:tailEnd/>
            </a:ln>
          </p:spPr>
          <p:txBody>
            <a:bodyPr wrap="none" lIns="0" tIns="0" rIns="0" bIns="0">
              <a:spAutoFit/>
            </a:bodyPr>
            <a:lstStyle/>
            <a:p>
              <a:pPr>
                <a:defRPr/>
              </a:pPr>
              <a:r>
                <a:rPr lang="da-DK" sz="2400" b="1" u="sng" dirty="0">
                  <a:solidFill>
                    <a:schemeClr val="accent1">
                      <a:lumMod val="75000"/>
                    </a:schemeClr>
                  </a:solidFill>
                  <a:effectLst>
                    <a:outerShdw blurRad="38100" dist="38100" dir="2700000" algn="tl">
                      <a:srgbClr val="000000"/>
                    </a:outerShdw>
                  </a:effectLst>
                  <a:cs typeface="+mn-cs"/>
                </a:rPr>
                <a:t>Type </a:t>
              </a:r>
              <a:r>
                <a:rPr lang="da-DK" sz="2400" b="1" u="sng" dirty="0" smtClean="0">
                  <a:solidFill>
                    <a:schemeClr val="accent1">
                      <a:lumMod val="75000"/>
                    </a:schemeClr>
                  </a:solidFill>
                  <a:effectLst>
                    <a:outerShdw blurRad="38100" dist="38100" dir="2700000" algn="tl">
                      <a:srgbClr val="000000"/>
                    </a:outerShdw>
                  </a:effectLst>
                  <a:cs typeface="+mn-cs"/>
                </a:rPr>
                <a:t> 2</a:t>
              </a:r>
              <a:endParaRPr lang="da-DK" sz="2400" b="1" u="sng" dirty="0">
                <a:solidFill>
                  <a:schemeClr val="accent1">
                    <a:lumMod val="75000"/>
                  </a:schemeClr>
                </a:solidFill>
                <a:effectLst>
                  <a:outerShdw blurRad="38100" dist="38100" dir="2700000" algn="tl">
                    <a:srgbClr val="000000"/>
                  </a:outerShdw>
                </a:effectLst>
                <a:cs typeface="+mn-cs"/>
              </a:endParaRPr>
            </a:p>
          </p:txBody>
        </p:sp>
        <p:sp>
          <p:nvSpPr>
            <p:cNvPr id="1654792" name="Rectangle 1032"/>
            <p:cNvSpPr>
              <a:spLocks noChangeArrowheads="1"/>
            </p:cNvSpPr>
            <p:nvPr/>
          </p:nvSpPr>
          <p:spPr bwMode="auto">
            <a:xfrm>
              <a:off x="738" y="1473"/>
              <a:ext cx="1068" cy="252"/>
            </a:xfrm>
            <a:prstGeom prst="rect">
              <a:avLst/>
            </a:prstGeom>
            <a:noFill/>
            <a:ln w="9525">
              <a:noFill/>
              <a:miter lim="800000"/>
              <a:headEnd/>
              <a:tailEnd/>
            </a:ln>
          </p:spPr>
          <p:txBody>
            <a:bodyPr wrap="square" lIns="0" tIns="0" rIns="0" bIns="0">
              <a:spAutoFit/>
            </a:bodyPr>
            <a:lstStyle/>
            <a:p>
              <a:pPr>
                <a:defRPr/>
              </a:pPr>
              <a:r>
                <a:rPr lang="da-DK" sz="2400" b="1" dirty="0">
                  <a:solidFill>
                    <a:schemeClr val="accent1">
                      <a:lumMod val="75000"/>
                    </a:schemeClr>
                  </a:solidFill>
                  <a:effectLst>
                    <a:outerShdw blurRad="38100" dist="38100" dir="2700000" algn="tl">
                      <a:srgbClr val="000000"/>
                    </a:outerShdw>
                  </a:effectLst>
                  <a:cs typeface="+mn-cs"/>
                </a:rPr>
                <a:t>Obesity</a:t>
              </a:r>
            </a:p>
          </p:txBody>
        </p:sp>
        <p:sp>
          <p:nvSpPr>
            <p:cNvPr id="1654793" name="Rectangle 1033"/>
            <p:cNvSpPr>
              <a:spLocks noChangeArrowheads="1"/>
            </p:cNvSpPr>
            <p:nvPr/>
          </p:nvSpPr>
          <p:spPr bwMode="auto">
            <a:xfrm>
              <a:off x="3874" y="1473"/>
              <a:ext cx="236" cy="252"/>
            </a:xfrm>
            <a:prstGeom prst="rect">
              <a:avLst/>
            </a:prstGeom>
            <a:noFill/>
            <a:ln w="9525">
              <a:noFill/>
              <a:miter lim="800000"/>
              <a:headEnd/>
              <a:tailEnd/>
            </a:ln>
          </p:spPr>
          <p:txBody>
            <a:bodyPr wrap="none" lIns="0" tIns="0" rIns="0" bIns="0">
              <a:spAutoFit/>
            </a:bodyPr>
            <a:lstStyle/>
            <a:p>
              <a:pPr>
                <a:defRPr/>
              </a:pPr>
              <a:r>
                <a:rPr lang="da-DK" sz="2400" dirty="0">
                  <a:solidFill>
                    <a:srgbClr val="FFFFFF"/>
                  </a:solidFill>
                  <a:effectLst>
                    <a:outerShdw blurRad="38100" dist="38100" dir="2700000" algn="tl">
                      <a:srgbClr val="000000"/>
                    </a:outerShdw>
                  </a:effectLst>
                  <a:cs typeface="+mn-cs"/>
                </a:rPr>
                <a:t> </a:t>
              </a:r>
              <a:r>
                <a:rPr lang="da-DK" sz="2400" dirty="0">
                  <a:solidFill>
                    <a:schemeClr val="accent1">
                      <a:lumMod val="75000"/>
                    </a:schemeClr>
                  </a:solidFill>
                  <a:effectLst>
                    <a:outerShdw blurRad="38100" dist="38100" dir="2700000" algn="tl">
                      <a:srgbClr val="000000"/>
                    </a:outerShdw>
                  </a:effectLst>
                  <a:cs typeface="+mn-cs"/>
                </a:rPr>
                <a:t>x </a:t>
              </a:r>
            </a:p>
          </p:txBody>
        </p:sp>
        <p:sp>
          <p:nvSpPr>
            <p:cNvPr id="1654794" name="Rectangle 1034"/>
            <p:cNvSpPr>
              <a:spLocks noChangeArrowheads="1"/>
            </p:cNvSpPr>
            <p:nvPr/>
          </p:nvSpPr>
          <p:spPr bwMode="auto">
            <a:xfrm>
              <a:off x="4829" y="1473"/>
              <a:ext cx="2015" cy="252"/>
            </a:xfrm>
            <a:prstGeom prst="rect">
              <a:avLst/>
            </a:prstGeom>
            <a:noFill/>
            <a:ln w="9525">
              <a:noFill/>
              <a:miter lim="800000"/>
              <a:headEnd/>
              <a:tailEnd/>
            </a:ln>
          </p:spPr>
          <p:txBody>
            <a:bodyPr wrap="none" lIns="0" tIns="0" rIns="0" bIns="0">
              <a:spAutoFit/>
            </a:bodyPr>
            <a:lstStyle/>
            <a:p>
              <a:pPr>
                <a:defRPr/>
              </a:pPr>
              <a:r>
                <a:rPr lang="da-DK" sz="2400" dirty="0">
                  <a:solidFill>
                    <a:schemeClr val="accent1">
                      <a:lumMod val="75000"/>
                    </a:schemeClr>
                  </a:solidFill>
                  <a:effectLst>
                    <a:outerShdw blurRad="38100" dist="38100" dir="2700000" algn="tl">
                      <a:srgbClr val="000000"/>
                    </a:outerShdw>
                  </a:effectLst>
                  <a:cs typeface="+mn-cs"/>
                </a:rPr>
                <a:t>xxx	  </a:t>
              </a:r>
              <a:r>
                <a:rPr lang="da-DK" sz="2400" dirty="0" smtClean="0">
                  <a:solidFill>
                    <a:schemeClr val="accent1">
                      <a:lumMod val="75000"/>
                    </a:schemeClr>
                  </a:solidFill>
                  <a:effectLst>
                    <a:outerShdw blurRad="38100" dist="38100" dir="2700000" algn="tl">
                      <a:srgbClr val="000000"/>
                    </a:outerShdw>
                  </a:effectLst>
                  <a:cs typeface="+mn-cs"/>
                </a:rPr>
                <a:t> </a:t>
              </a:r>
              <a:r>
                <a:rPr lang="da-DK" sz="2400" dirty="0">
                  <a:solidFill>
                    <a:srgbClr val="FFFFFF"/>
                  </a:solidFill>
                  <a:effectLst>
                    <a:outerShdw blurRad="38100" dist="38100" dir="2700000" algn="tl">
                      <a:srgbClr val="000000"/>
                    </a:outerShdw>
                  </a:effectLst>
                  <a:cs typeface="+mn-cs"/>
                </a:rPr>
                <a:t>		</a:t>
              </a:r>
            </a:p>
          </p:txBody>
        </p:sp>
        <p:sp>
          <p:nvSpPr>
            <p:cNvPr id="1654795" name="Rectangle 1035"/>
            <p:cNvSpPr>
              <a:spLocks noChangeArrowheads="1"/>
            </p:cNvSpPr>
            <p:nvPr/>
          </p:nvSpPr>
          <p:spPr bwMode="auto">
            <a:xfrm>
              <a:off x="712" y="1734"/>
              <a:ext cx="1945" cy="252"/>
            </a:xfrm>
            <a:prstGeom prst="rect">
              <a:avLst/>
            </a:prstGeom>
            <a:noFill/>
            <a:ln w="9525">
              <a:noFill/>
              <a:miter lim="800000"/>
              <a:headEnd/>
              <a:tailEnd/>
            </a:ln>
          </p:spPr>
          <p:txBody>
            <a:bodyPr wrap="none" lIns="0" tIns="0" rIns="0" bIns="0">
              <a:spAutoFit/>
            </a:bodyPr>
            <a:lstStyle/>
            <a:p>
              <a:pPr>
                <a:defRPr/>
              </a:pPr>
              <a:r>
                <a:rPr lang="da-DK" sz="2400" dirty="0">
                  <a:solidFill>
                    <a:schemeClr val="accent1">
                      <a:lumMod val="75000"/>
                    </a:schemeClr>
                  </a:solidFill>
                  <a:effectLst>
                    <a:outerShdw blurRad="38100" dist="38100" dir="2700000" algn="tl">
                      <a:srgbClr val="000000"/>
                    </a:outerShdw>
                  </a:effectLst>
                  <a:cs typeface="+mn-cs"/>
                </a:rPr>
                <a:t>Insulin dependence</a:t>
              </a:r>
            </a:p>
          </p:txBody>
        </p:sp>
        <p:sp>
          <p:nvSpPr>
            <p:cNvPr id="1654796" name="Rectangle 1036"/>
            <p:cNvSpPr>
              <a:spLocks noChangeArrowheads="1"/>
            </p:cNvSpPr>
            <p:nvPr/>
          </p:nvSpPr>
          <p:spPr bwMode="auto">
            <a:xfrm>
              <a:off x="3841" y="1781"/>
              <a:ext cx="385" cy="252"/>
            </a:xfrm>
            <a:prstGeom prst="rect">
              <a:avLst/>
            </a:prstGeom>
            <a:noFill/>
            <a:ln w="9525">
              <a:noFill/>
              <a:miter lim="800000"/>
              <a:headEnd/>
              <a:tailEnd/>
            </a:ln>
          </p:spPr>
          <p:txBody>
            <a:bodyPr wrap="square" lIns="0" tIns="0" rIns="0" bIns="0">
              <a:spAutoFit/>
            </a:bodyPr>
            <a:lstStyle/>
            <a:p>
              <a:pPr>
                <a:defRPr/>
              </a:pPr>
              <a:r>
                <a:rPr lang="da-DK" sz="2400" dirty="0">
                  <a:solidFill>
                    <a:schemeClr val="accent1">
                      <a:lumMod val="75000"/>
                    </a:schemeClr>
                  </a:solidFill>
                  <a:effectLst>
                    <a:outerShdw blurRad="38100" dist="38100" dir="2700000" algn="tl">
                      <a:srgbClr val="000000"/>
                    </a:outerShdw>
                  </a:effectLst>
                  <a:cs typeface="+mn-cs"/>
                </a:rPr>
                <a:t>xxx </a:t>
              </a:r>
            </a:p>
          </p:txBody>
        </p:sp>
        <p:sp>
          <p:nvSpPr>
            <p:cNvPr id="1654797" name="Rectangle 1037"/>
            <p:cNvSpPr>
              <a:spLocks noChangeArrowheads="1"/>
            </p:cNvSpPr>
            <p:nvPr/>
          </p:nvSpPr>
          <p:spPr bwMode="auto">
            <a:xfrm>
              <a:off x="4752" y="1746"/>
              <a:ext cx="1439" cy="252"/>
            </a:xfrm>
            <a:prstGeom prst="rect">
              <a:avLst/>
            </a:prstGeom>
            <a:noFill/>
            <a:ln w="9525">
              <a:noFill/>
              <a:miter lim="800000"/>
              <a:headEnd/>
              <a:tailEnd/>
            </a:ln>
          </p:spPr>
          <p:txBody>
            <a:bodyPr lIns="0" tIns="0" rIns="0" bIns="0">
              <a:spAutoFit/>
            </a:bodyPr>
            <a:lstStyle/>
            <a:p>
              <a:pPr>
                <a:defRPr/>
              </a:pPr>
              <a:r>
                <a:rPr lang="da-DK" sz="2400" dirty="0">
                  <a:solidFill>
                    <a:schemeClr val="accent1">
                      <a:lumMod val="75000"/>
                    </a:schemeClr>
                  </a:solidFill>
                  <a:effectLst>
                    <a:outerShdw blurRad="38100" dist="38100" dir="2700000" algn="tl">
                      <a:srgbClr val="000000"/>
                    </a:outerShdw>
                  </a:effectLst>
                  <a:cs typeface="+mn-cs"/>
                </a:rPr>
                <a:t>30%	   </a:t>
              </a:r>
              <a:r>
                <a:rPr lang="da-DK" sz="2400" dirty="0" smtClean="0">
                  <a:solidFill>
                    <a:schemeClr val="accent1">
                      <a:lumMod val="75000"/>
                    </a:schemeClr>
                  </a:solidFill>
                  <a:effectLst>
                    <a:outerShdw blurRad="38100" dist="38100" dir="2700000" algn="tl">
                      <a:srgbClr val="000000"/>
                    </a:outerShdw>
                  </a:effectLst>
                  <a:cs typeface="+mn-cs"/>
                </a:rPr>
                <a:t> </a:t>
              </a:r>
              <a:endParaRPr lang="da-DK" sz="2400" dirty="0">
                <a:solidFill>
                  <a:srgbClr val="FFFFFF"/>
                </a:solidFill>
                <a:effectLst>
                  <a:outerShdw blurRad="38100" dist="38100" dir="2700000" algn="tl">
                    <a:srgbClr val="000000"/>
                  </a:outerShdw>
                </a:effectLst>
                <a:cs typeface="+mn-cs"/>
              </a:endParaRPr>
            </a:p>
          </p:txBody>
        </p:sp>
        <p:sp>
          <p:nvSpPr>
            <p:cNvPr id="1654798" name="Rectangle 1038"/>
            <p:cNvSpPr>
              <a:spLocks noChangeArrowheads="1"/>
            </p:cNvSpPr>
            <p:nvPr/>
          </p:nvSpPr>
          <p:spPr bwMode="auto">
            <a:xfrm>
              <a:off x="738" y="2019"/>
              <a:ext cx="2317" cy="252"/>
            </a:xfrm>
            <a:prstGeom prst="rect">
              <a:avLst/>
            </a:prstGeom>
            <a:noFill/>
            <a:ln w="9525">
              <a:noFill/>
              <a:miter lim="800000"/>
              <a:headEnd/>
              <a:tailEnd/>
            </a:ln>
          </p:spPr>
          <p:txBody>
            <a:bodyPr wrap="none" lIns="0" tIns="0" rIns="0" bIns="0">
              <a:spAutoFit/>
            </a:bodyPr>
            <a:lstStyle/>
            <a:p>
              <a:pPr>
                <a:defRPr/>
              </a:pPr>
              <a:r>
                <a:rPr lang="da-DK" sz="2400" dirty="0">
                  <a:solidFill>
                    <a:schemeClr val="accent1">
                      <a:lumMod val="75000"/>
                    </a:schemeClr>
                  </a:solidFill>
                  <a:effectLst>
                    <a:outerShdw blurRad="38100" dist="38100" dir="2700000" algn="tl">
                      <a:srgbClr val="000000"/>
                    </a:outerShdw>
                  </a:effectLst>
                  <a:cs typeface="+mn-cs"/>
                </a:rPr>
                <a:t>Respond to oral agents</a:t>
              </a:r>
            </a:p>
          </p:txBody>
        </p:sp>
        <p:sp>
          <p:nvSpPr>
            <p:cNvPr id="1654799" name="Rectangle 1039"/>
            <p:cNvSpPr>
              <a:spLocks noChangeArrowheads="1"/>
            </p:cNvSpPr>
            <p:nvPr/>
          </p:nvSpPr>
          <p:spPr bwMode="auto">
            <a:xfrm>
              <a:off x="3874" y="1994"/>
              <a:ext cx="202" cy="252"/>
            </a:xfrm>
            <a:prstGeom prst="rect">
              <a:avLst/>
            </a:prstGeom>
            <a:noFill/>
            <a:ln w="9525">
              <a:noFill/>
              <a:miter lim="800000"/>
              <a:headEnd/>
              <a:tailEnd/>
            </a:ln>
          </p:spPr>
          <p:txBody>
            <a:bodyPr wrap="square" lIns="0" tIns="0" rIns="0" bIns="0">
              <a:spAutoFit/>
            </a:bodyPr>
            <a:lstStyle/>
            <a:p>
              <a:pPr>
                <a:defRPr/>
              </a:pPr>
              <a:r>
                <a:rPr lang="da-DK" sz="2400" dirty="0" smtClean="0">
                  <a:solidFill>
                    <a:schemeClr val="accent1">
                      <a:lumMod val="75000"/>
                    </a:schemeClr>
                  </a:solidFill>
                  <a:effectLst>
                    <a:outerShdw blurRad="38100" dist="38100" dir="2700000" algn="tl">
                      <a:srgbClr val="000000"/>
                    </a:outerShdw>
                  </a:effectLst>
                  <a:cs typeface="+mn-cs"/>
                </a:rPr>
                <a:t>0</a:t>
              </a:r>
              <a:endParaRPr lang="da-DK" sz="2400" dirty="0">
                <a:solidFill>
                  <a:schemeClr val="accent1">
                    <a:lumMod val="75000"/>
                  </a:schemeClr>
                </a:solidFill>
                <a:effectLst>
                  <a:outerShdw blurRad="38100" dist="38100" dir="2700000" algn="tl">
                    <a:srgbClr val="000000"/>
                  </a:outerShdw>
                </a:effectLst>
                <a:cs typeface="+mn-cs"/>
              </a:endParaRPr>
            </a:p>
          </p:txBody>
        </p:sp>
        <p:sp>
          <p:nvSpPr>
            <p:cNvPr id="1654800" name="Rectangle 1040"/>
            <p:cNvSpPr>
              <a:spLocks noChangeArrowheads="1"/>
            </p:cNvSpPr>
            <p:nvPr/>
          </p:nvSpPr>
          <p:spPr bwMode="auto">
            <a:xfrm>
              <a:off x="4752" y="2002"/>
              <a:ext cx="1527" cy="252"/>
            </a:xfrm>
            <a:prstGeom prst="rect">
              <a:avLst/>
            </a:prstGeom>
            <a:noFill/>
            <a:ln w="9525">
              <a:noFill/>
              <a:miter lim="800000"/>
              <a:headEnd/>
              <a:tailEnd/>
            </a:ln>
          </p:spPr>
          <p:txBody>
            <a:bodyPr wrap="square" lIns="0" tIns="0" rIns="0" bIns="0">
              <a:spAutoFit/>
            </a:bodyPr>
            <a:lstStyle/>
            <a:p>
              <a:pPr>
                <a:defRPr/>
              </a:pPr>
              <a:r>
                <a:rPr lang="da-DK" sz="2400" dirty="0">
                  <a:solidFill>
                    <a:srgbClr val="FFFFFF"/>
                  </a:solidFill>
                  <a:effectLst>
                    <a:outerShdw blurRad="38100" dist="38100" dir="2700000" algn="tl">
                      <a:srgbClr val="000000"/>
                    </a:outerShdw>
                  </a:effectLst>
                  <a:cs typeface="+mn-cs"/>
                </a:rPr>
                <a:t> </a:t>
              </a:r>
              <a:r>
                <a:rPr lang="da-DK" sz="2400" dirty="0">
                  <a:solidFill>
                    <a:schemeClr val="accent1">
                      <a:lumMod val="75000"/>
                    </a:schemeClr>
                  </a:solidFill>
                  <a:effectLst>
                    <a:outerShdw blurRad="38100" dist="38100" dir="2700000" algn="tl">
                      <a:srgbClr val="000000"/>
                    </a:outerShdw>
                  </a:effectLst>
                  <a:cs typeface="+mn-cs"/>
                </a:rPr>
                <a:t> xxx</a:t>
              </a:r>
              <a:r>
                <a:rPr lang="da-DK" sz="2400" dirty="0">
                  <a:solidFill>
                    <a:srgbClr val="FFFFFF"/>
                  </a:solidFill>
                  <a:effectLst>
                    <a:outerShdw blurRad="38100" dist="38100" dir="2700000" algn="tl">
                      <a:srgbClr val="000000"/>
                    </a:outerShdw>
                  </a:effectLst>
                  <a:cs typeface="+mn-cs"/>
                </a:rPr>
                <a:t>	  </a:t>
              </a:r>
              <a:r>
                <a:rPr lang="da-DK" sz="2400" dirty="0" smtClean="0">
                  <a:solidFill>
                    <a:srgbClr val="FFFFFF"/>
                  </a:solidFill>
                  <a:effectLst>
                    <a:outerShdw blurRad="38100" dist="38100" dir="2700000" algn="tl">
                      <a:srgbClr val="000000"/>
                    </a:outerShdw>
                  </a:effectLst>
                  <a:cs typeface="+mn-cs"/>
                </a:rPr>
                <a:t>   </a:t>
              </a:r>
              <a:r>
                <a:rPr lang="da-DK" sz="2400" dirty="0" smtClean="0">
                  <a:solidFill>
                    <a:schemeClr val="accent1">
                      <a:lumMod val="75000"/>
                    </a:schemeClr>
                  </a:solidFill>
                  <a:effectLst>
                    <a:outerShdw blurRad="38100" dist="38100" dir="2700000" algn="tl">
                      <a:srgbClr val="000000"/>
                    </a:outerShdw>
                  </a:effectLst>
                  <a:cs typeface="+mn-cs"/>
                </a:rPr>
                <a:t> </a:t>
              </a:r>
              <a:endParaRPr lang="da-DK" sz="2400" dirty="0">
                <a:solidFill>
                  <a:schemeClr val="accent1">
                    <a:lumMod val="75000"/>
                  </a:schemeClr>
                </a:solidFill>
                <a:effectLst>
                  <a:outerShdw blurRad="38100" dist="38100" dir="2700000" algn="tl">
                    <a:srgbClr val="000000"/>
                  </a:outerShdw>
                </a:effectLst>
                <a:cs typeface="+mn-cs"/>
              </a:endParaRPr>
            </a:p>
          </p:txBody>
        </p:sp>
        <p:sp>
          <p:nvSpPr>
            <p:cNvPr id="1654801" name="Rectangle 1041"/>
            <p:cNvSpPr>
              <a:spLocks noChangeArrowheads="1"/>
            </p:cNvSpPr>
            <p:nvPr/>
          </p:nvSpPr>
          <p:spPr bwMode="auto">
            <a:xfrm>
              <a:off x="738" y="2291"/>
              <a:ext cx="735" cy="252"/>
            </a:xfrm>
            <a:prstGeom prst="rect">
              <a:avLst/>
            </a:prstGeom>
            <a:noFill/>
            <a:ln w="9525">
              <a:noFill/>
              <a:miter lim="800000"/>
              <a:headEnd/>
              <a:tailEnd/>
            </a:ln>
          </p:spPr>
          <p:txBody>
            <a:bodyPr wrap="none" lIns="0" tIns="0" rIns="0" bIns="0">
              <a:spAutoFit/>
            </a:bodyPr>
            <a:lstStyle/>
            <a:p>
              <a:pPr>
                <a:defRPr/>
              </a:pPr>
              <a:r>
                <a:rPr lang="da-DK" sz="2400" dirty="0">
                  <a:solidFill>
                    <a:schemeClr val="accent1">
                      <a:lumMod val="75000"/>
                    </a:schemeClr>
                  </a:solidFill>
                  <a:effectLst>
                    <a:outerShdw blurRad="38100" dist="38100" dir="2700000" algn="tl">
                      <a:srgbClr val="000000"/>
                    </a:outerShdw>
                  </a:effectLst>
                  <a:cs typeface="+mn-cs"/>
                </a:rPr>
                <a:t>Ketosis</a:t>
              </a:r>
            </a:p>
          </p:txBody>
        </p:sp>
        <p:sp>
          <p:nvSpPr>
            <p:cNvPr id="1654802" name="Rectangle 1042"/>
            <p:cNvSpPr>
              <a:spLocks noChangeArrowheads="1"/>
            </p:cNvSpPr>
            <p:nvPr/>
          </p:nvSpPr>
          <p:spPr bwMode="auto">
            <a:xfrm>
              <a:off x="3821" y="2316"/>
              <a:ext cx="336" cy="252"/>
            </a:xfrm>
            <a:prstGeom prst="rect">
              <a:avLst/>
            </a:prstGeom>
            <a:noFill/>
            <a:ln w="9525">
              <a:noFill/>
              <a:miter lim="800000"/>
              <a:headEnd/>
              <a:tailEnd/>
            </a:ln>
          </p:spPr>
          <p:txBody>
            <a:bodyPr wrap="none" lIns="0" tIns="0" rIns="0" bIns="0">
              <a:spAutoFit/>
            </a:bodyPr>
            <a:lstStyle/>
            <a:p>
              <a:pPr>
                <a:defRPr/>
              </a:pPr>
              <a:r>
                <a:rPr lang="da-DK" sz="2400" dirty="0">
                  <a:solidFill>
                    <a:schemeClr val="accent1">
                      <a:lumMod val="75000"/>
                    </a:schemeClr>
                  </a:solidFill>
                  <a:effectLst>
                    <a:outerShdw blurRad="38100" dist="38100" dir="2700000" algn="tl">
                      <a:srgbClr val="000000"/>
                    </a:outerShdw>
                  </a:effectLst>
                  <a:cs typeface="+mn-cs"/>
                </a:rPr>
                <a:t>xxx</a:t>
              </a:r>
            </a:p>
          </p:txBody>
        </p:sp>
        <p:sp>
          <p:nvSpPr>
            <p:cNvPr id="1654803" name="Rectangle 1043"/>
            <p:cNvSpPr>
              <a:spLocks noChangeArrowheads="1"/>
            </p:cNvSpPr>
            <p:nvPr/>
          </p:nvSpPr>
          <p:spPr bwMode="auto">
            <a:xfrm>
              <a:off x="4889" y="2291"/>
              <a:ext cx="919" cy="252"/>
            </a:xfrm>
            <a:prstGeom prst="rect">
              <a:avLst/>
            </a:prstGeom>
            <a:noFill/>
            <a:ln w="9525">
              <a:noFill/>
              <a:miter lim="800000"/>
              <a:headEnd/>
              <a:tailEnd/>
            </a:ln>
          </p:spPr>
          <p:txBody>
            <a:bodyPr wrap="none" lIns="0" tIns="0" rIns="0" bIns="0">
              <a:spAutoFit/>
            </a:bodyPr>
            <a:lstStyle/>
            <a:p>
              <a:pPr>
                <a:defRPr/>
              </a:pPr>
              <a:r>
                <a:rPr lang="da-DK" sz="2400" dirty="0">
                  <a:solidFill>
                    <a:srgbClr val="FFFFFF"/>
                  </a:solidFill>
                  <a:effectLst>
                    <a:outerShdw blurRad="38100" dist="38100" dir="2700000" algn="tl">
                      <a:srgbClr val="000000"/>
                    </a:outerShdw>
                  </a:effectLst>
                  <a:cs typeface="+mn-cs"/>
                </a:rPr>
                <a:t> </a:t>
              </a:r>
              <a:r>
                <a:rPr lang="da-DK" sz="2400" dirty="0">
                  <a:solidFill>
                    <a:schemeClr val="accent1">
                      <a:lumMod val="75000"/>
                    </a:schemeClr>
                  </a:solidFill>
                  <a:effectLst>
                    <a:outerShdw blurRad="38100" dist="38100" dir="2700000" algn="tl">
                      <a:srgbClr val="000000"/>
                    </a:outerShdw>
                  </a:effectLst>
                  <a:cs typeface="+mn-cs"/>
                </a:rPr>
                <a:t>x</a:t>
              </a:r>
              <a:r>
                <a:rPr lang="da-DK" sz="2400" dirty="0">
                  <a:solidFill>
                    <a:srgbClr val="FFFFFF"/>
                  </a:solidFill>
                  <a:effectLst>
                    <a:outerShdw blurRad="38100" dist="38100" dir="2700000" algn="tl">
                      <a:srgbClr val="000000"/>
                    </a:outerShdw>
                  </a:effectLst>
                  <a:cs typeface="+mn-cs"/>
                </a:rPr>
                <a:t>	 </a:t>
              </a:r>
              <a:r>
                <a:rPr lang="da-DK" sz="2400" dirty="0" smtClean="0">
                  <a:solidFill>
                    <a:srgbClr val="FFFFFF"/>
                  </a:solidFill>
                  <a:effectLst>
                    <a:outerShdw blurRad="38100" dist="38100" dir="2700000" algn="tl">
                      <a:srgbClr val="000000"/>
                    </a:outerShdw>
                  </a:effectLst>
                  <a:cs typeface="+mn-cs"/>
                </a:rPr>
                <a:t>  </a:t>
              </a:r>
              <a:r>
                <a:rPr lang="da-DK" sz="2400" dirty="0" smtClean="0">
                  <a:solidFill>
                    <a:schemeClr val="accent1">
                      <a:lumMod val="75000"/>
                    </a:schemeClr>
                  </a:solidFill>
                  <a:effectLst>
                    <a:outerShdw blurRad="38100" dist="38100" dir="2700000" algn="tl">
                      <a:srgbClr val="000000"/>
                    </a:outerShdw>
                  </a:effectLst>
                  <a:cs typeface="+mn-cs"/>
                </a:rPr>
                <a:t> </a:t>
              </a:r>
              <a:endParaRPr lang="da-DK" sz="2400" dirty="0">
                <a:solidFill>
                  <a:schemeClr val="accent1">
                    <a:lumMod val="75000"/>
                  </a:schemeClr>
                </a:solidFill>
                <a:effectLst>
                  <a:outerShdw blurRad="38100" dist="38100" dir="2700000" algn="tl">
                    <a:srgbClr val="000000"/>
                  </a:outerShdw>
                </a:effectLst>
                <a:cs typeface="+mn-cs"/>
              </a:endParaRPr>
            </a:p>
          </p:txBody>
        </p:sp>
        <p:sp>
          <p:nvSpPr>
            <p:cNvPr id="1654804" name="Rectangle 1044"/>
            <p:cNvSpPr>
              <a:spLocks noChangeArrowheads="1"/>
            </p:cNvSpPr>
            <p:nvPr/>
          </p:nvSpPr>
          <p:spPr bwMode="auto">
            <a:xfrm>
              <a:off x="738" y="2564"/>
              <a:ext cx="1856" cy="252"/>
            </a:xfrm>
            <a:prstGeom prst="rect">
              <a:avLst/>
            </a:prstGeom>
            <a:noFill/>
            <a:ln w="9525">
              <a:noFill/>
              <a:miter lim="800000"/>
              <a:headEnd/>
              <a:tailEnd/>
            </a:ln>
          </p:spPr>
          <p:txBody>
            <a:bodyPr wrap="none" lIns="0" tIns="0" rIns="0" bIns="0">
              <a:spAutoFit/>
            </a:bodyPr>
            <a:lstStyle/>
            <a:p>
              <a:pPr>
                <a:defRPr/>
              </a:pPr>
              <a:r>
                <a:rPr lang="da-DK" sz="2400" dirty="0">
                  <a:solidFill>
                    <a:schemeClr val="accent1">
                      <a:lumMod val="75000"/>
                    </a:schemeClr>
                  </a:solidFill>
                  <a:effectLst>
                    <a:outerShdw blurRad="38100" dist="38100" dir="2700000" algn="tl">
                      <a:srgbClr val="000000"/>
                    </a:outerShdw>
                  </a:effectLst>
                  <a:cs typeface="+mn-cs"/>
                </a:rPr>
                <a:t>Antibodies present</a:t>
              </a:r>
            </a:p>
          </p:txBody>
        </p:sp>
        <p:sp>
          <p:nvSpPr>
            <p:cNvPr id="1654805" name="Rectangle 1045"/>
            <p:cNvSpPr>
              <a:spLocks noChangeArrowheads="1"/>
            </p:cNvSpPr>
            <p:nvPr/>
          </p:nvSpPr>
          <p:spPr bwMode="auto">
            <a:xfrm>
              <a:off x="3841" y="2546"/>
              <a:ext cx="459" cy="252"/>
            </a:xfrm>
            <a:prstGeom prst="rect">
              <a:avLst/>
            </a:prstGeom>
            <a:noFill/>
            <a:ln w="9525">
              <a:noFill/>
              <a:miter lim="800000"/>
              <a:headEnd/>
              <a:tailEnd/>
            </a:ln>
          </p:spPr>
          <p:txBody>
            <a:bodyPr wrap="none" lIns="0" tIns="0" rIns="0" bIns="0">
              <a:spAutoFit/>
            </a:bodyPr>
            <a:lstStyle/>
            <a:p>
              <a:pPr>
                <a:defRPr/>
              </a:pPr>
              <a:r>
                <a:rPr lang="da-DK" sz="2400" dirty="0">
                  <a:solidFill>
                    <a:schemeClr val="accent1">
                      <a:lumMod val="75000"/>
                    </a:schemeClr>
                  </a:solidFill>
                  <a:effectLst>
                    <a:outerShdw blurRad="38100" dist="38100" dir="2700000" algn="tl">
                      <a:srgbClr val="000000"/>
                    </a:outerShdw>
                  </a:effectLst>
                  <a:cs typeface="+mn-cs"/>
                </a:rPr>
                <a:t>xxx</a:t>
              </a:r>
              <a:r>
                <a:rPr lang="da-DK" sz="2400" dirty="0">
                  <a:solidFill>
                    <a:srgbClr val="FFFFFF"/>
                  </a:solidFill>
                  <a:effectLst>
                    <a:outerShdw blurRad="38100" dist="38100" dir="2700000" algn="tl">
                      <a:srgbClr val="000000"/>
                    </a:outerShdw>
                  </a:effectLst>
                  <a:cs typeface="+mn-cs"/>
                </a:rPr>
                <a:t>  </a:t>
              </a:r>
            </a:p>
          </p:txBody>
        </p:sp>
        <p:sp>
          <p:nvSpPr>
            <p:cNvPr id="1654806" name="Rectangle 1046"/>
            <p:cNvSpPr>
              <a:spLocks noChangeArrowheads="1"/>
            </p:cNvSpPr>
            <p:nvPr/>
          </p:nvSpPr>
          <p:spPr bwMode="auto">
            <a:xfrm>
              <a:off x="4829" y="2564"/>
              <a:ext cx="919" cy="252"/>
            </a:xfrm>
            <a:prstGeom prst="rect">
              <a:avLst/>
            </a:prstGeom>
            <a:noFill/>
            <a:ln w="9525">
              <a:noFill/>
              <a:miter lim="800000"/>
              <a:headEnd/>
              <a:tailEnd/>
            </a:ln>
          </p:spPr>
          <p:txBody>
            <a:bodyPr wrap="none" lIns="0" tIns="0" rIns="0" bIns="0">
              <a:spAutoFit/>
            </a:bodyPr>
            <a:lstStyle/>
            <a:p>
              <a:pPr>
                <a:defRPr/>
              </a:pPr>
              <a:r>
                <a:rPr lang="da-DK" sz="2400" dirty="0">
                  <a:solidFill>
                    <a:srgbClr val="FFFFFF"/>
                  </a:solidFill>
                  <a:effectLst>
                    <a:outerShdw blurRad="38100" dist="38100" dir="2700000" algn="tl">
                      <a:srgbClr val="000000"/>
                    </a:outerShdw>
                  </a:effectLst>
                  <a:cs typeface="+mn-cs"/>
                </a:rPr>
                <a:t> </a:t>
              </a:r>
              <a:r>
                <a:rPr lang="da-DK" sz="2400" dirty="0">
                  <a:solidFill>
                    <a:schemeClr val="accent1">
                      <a:lumMod val="75000"/>
                    </a:schemeClr>
                  </a:solidFill>
                  <a:effectLst>
                    <a:outerShdw blurRad="38100" dist="38100" dir="2700000" algn="tl">
                      <a:srgbClr val="000000"/>
                    </a:outerShdw>
                  </a:effectLst>
                  <a:cs typeface="+mn-cs"/>
                </a:rPr>
                <a:t>0</a:t>
              </a:r>
              <a:r>
                <a:rPr lang="da-DK" sz="2400" dirty="0">
                  <a:solidFill>
                    <a:srgbClr val="FFFFFF"/>
                  </a:solidFill>
                  <a:effectLst>
                    <a:outerShdw blurRad="38100" dist="38100" dir="2700000" algn="tl">
                      <a:srgbClr val="000000"/>
                    </a:outerShdw>
                  </a:effectLst>
                  <a:cs typeface="+mn-cs"/>
                </a:rPr>
                <a:t>	   </a:t>
              </a:r>
              <a:r>
                <a:rPr lang="da-DK" sz="2400" dirty="0" smtClean="0">
                  <a:solidFill>
                    <a:schemeClr val="accent1">
                      <a:lumMod val="75000"/>
                    </a:schemeClr>
                  </a:solidFill>
                  <a:effectLst>
                    <a:outerShdw blurRad="38100" dist="38100" dir="2700000" algn="tl">
                      <a:srgbClr val="000000"/>
                    </a:outerShdw>
                  </a:effectLst>
                  <a:cs typeface="+mn-cs"/>
                </a:rPr>
                <a:t> </a:t>
              </a:r>
              <a:endParaRPr lang="da-DK" sz="2400" dirty="0">
                <a:solidFill>
                  <a:schemeClr val="accent1">
                    <a:lumMod val="75000"/>
                  </a:schemeClr>
                </a:solidFill>
                <a:effectLst>
                  <a:outerShdw blurRad="38100" dist="38100" dir="2700000" algn="tl">
                    <a:srgbClr val="000000"/>
                  </a:outerShdw>
                </a:effectLst>
                <a:cs typeface="+mn-cs"/>
              </a:endParaRPr>
            </a:p>
          </p:txBody>
        </p:sp>
        <p:sp>
          <p:nvSpPr>
            <p:cNvPr id="1654807" name="Rectangle 1047"/>
            <p:cNvSpPr>
              <a:spLocks noChangeArrowheads="1"/>
            </p:cNvSpPr>
            <p:nvPr/>
          </p:nvSpPr>
          <p:spPr bwMode="auto">
            <a:xfrm>
              <a:off x="738" y="2837"/>
              <a:ext cx="2004" cy="252"/>
            </a:xfrm>
            <a:prstGeom prst="rect">
              <a:avLst/>
            </a:prstGeom>
            <a:noFill/>
            <a:ln w="9525">
              <a:noFill/>
              <a:miter lim="800000"/>
              <a:headEnd/>
              <a:tailEnd/>
            </a:ln>
          </p:spPr>
          <p:txBody>
            <a:bodyPr wrap="none" lIns="0" tIns="0" rIns="0" bIns="0">
              <a:spAutoFit/>
            </a:bodyPr>
            <a:lstStyle/>
            <a:p>
              <a:pPr>
                <a:defRPr/>
              </a:pPr>
              <a:r>
                <a:rPr lang="da-DK" sz="2400" dirty="0">
                  <a:solidFill>
                    <a:schemeClr val="accent1">
                      <a:lumMod val="75000"/>
                    </a:schemeClr>
                  </a:solidFill>
                  <a:effectLst>
                    <a:outerShdw blurRad="38100" dist="38100" dir="2700000" algn="tl">
                      <a:srgbClr val="000000"/>
                    </a:outerShdw>
                  </a:effectLst>
                  <a:cs typeface="+mn-cs"/>
                </a:rPr>
                <a:t>Typical Age of onset</a:t>
              </a:r>
            </a:p>
          </p:txBody>
        </p:sp>
        <p:sp>
          <p:nvSpPr>
            <p:cNvPr id="1654808" name="Rectangle 1048"/>
            <p:cNvSpPr>
              <a:spLocks noChangeArrowheads="1"/>
            </p:cNvSpPr>
            <p:nvPr/>
          </p:nvSpPr>
          <p:spPr bwMode="auto">
            <a:xfrm>
              <a:off x="3774" y="2837"/>
              <a:ext cx="610" cy="252"/>
            </a:xfrm>
            <a:prstGeom prst="rect">
              <a:avLst/>
            </a:prstGeom>
            <a:noFill/>
            <a:ln w="9525">
              <a:noFill/>
              <a:miter lim="800000"/>
              <a:headEnd/>
              <a:tailEnd/>
            </a:ln>
          </p:spPr>
          <p:txBody>
            <a:bodyPr wrap="none" lIns="0" tIns="0" rIns="0" bIns="0">
              <a:spAutoFit/>
            </a:bodyPr>
            <a:lstStyle/>
            <a:p>
              <a:pPr>
                <a:defRPr/>
              </a:pPr>
              <a:r>
                <a:rPr lang="da-DK" sz="2400" dirty="0">
                  <a:solidFill>
                    <a:srgbClr val="FFFFFF"/>
                  </a:solidFill>
                  <a:effectLst>
                    <a:outerShdw blurRad="38100" dist="38100" dir="2700000" algn="tl">
                      <a:srgbClr val="000000"/>
                    </a:outerShdw>
                  </a:effectLst>
                  <a:cs typeface="+mn-cs"/>
                </a:rPr>
                <a:t> </a:t>
              </a:r>
              <a:r>
                <a:rPr lang="da-DK" sz="2400" dirty="0" smtClean="0">
                  <a:solidFill>
                    <a:schemeClr val="accent1">
                      <a:lumMod val="75000"/>
                    </a:schemeClr>
                  </a:solidFill>
                  <a:effectLst>
                    <a:outerShdw blurRad="38100" dist="38100" dir="2700000" algn="tl">
                      <a:srgbClr val="000000"/>
                    </a:outerShdw>
                  </a:effectLst>
                  <a:cs typeface="+mn-cs"/>
                </a:rPr>
                <a:t>teens</a:t>
              </a:r>
              <a:endParaRPr lang="da-DK" sz="2400" dirty="0">
                <a:solidFill>
                  <a:schemeClr val="accent1">
                    <a:lumMod val="75000"/>
                  </a:schemeClr>
                </a:solidFill>
                <a:effectLst>
                  <a:outerShdw blurRad="38100" dist="38100" dir="2700000" algn="tl">
                    <a:srgbClr val="000000"/>
                  </a:outerShdw>
                </a:effectLst>
                <a:cs typeface="+mn-cs"/>
              </a:endParaRPr>
            </a:p>
          </p:txBody>
        </p:sp>
        <p:sp>
          <p:nvSpPr>
            <p:cNvPr id="1654809" name="Rectangle 1049"/>
            <p:cNvSpPr>
              <a:spLocks noChangeArrowheads="1"/>
            </p:cNvSpPr>
            <p:nvPr/>
          </p:nvSpPr>
          <p:spPr bwMode="auto">
            <a:xfrm>
              <a:off x="4829" y="2837"/>
              <a:ext cx="919" cy="252"/>
            </a:xfrm>
            <a:prstGeom prst="rect">
              <a:avLst/>
            </a:prstGeom>
            <a:noFill/>
            <a:ln w="9525">
              <a:noFill/>
              <a:miter lim="800000"/>
              <a:headEnd/>
              <a:tailEnd/>
            </a:ln>
          </p:spPr>
          <p:txBody>
            <a:bodyPr wrap="none" lIns="0" tIns="0" rIns="0" bIns="0">
              <a:spAutoFit/>
            </a:bodyPr>
            <a:lstStyle/>
            <a:p>
              <a:pPr>
                <a:defRPr/>
              </a:pPr>
              <a:r>
                <a:rPr lang="da-DK" sz="2400" dirty="0">
                  <a:solidFill>
                    <a:schemeClr val="accent1">
                      <a:lumMod val="75000"/>
                    </a:schemeClr>
                  </a:solidFill>
                  <a:effectLst>
                    <a:outerShdw blurRad="38100" dist="38100" dir="2700000" algn="tl">
                      <a:srgbClr val="000000"/>
                    </a:outerShdw>
                  </a:effectLst>
                  <a:cs typeface="+mn-cs"/>
                </a:rPr>
                <a:t>adult</a:t>
              </a:r>
              <a:r>
                <a:rPr lang="da-DK" sz="2400" dirty="0">
                  <a:solidFill>
                    <a:srgbClr val="FFFFFF"/>
                  </a:solidFill>
                  <a:effectLst>
                    <a:outerShdw blurRad="38100" dist="38100" dir="2700000" algn="tl">
                      <a:srgbClr val="000000"/>
                    </a:outerShdw>
                  </a:effectLst>
                  <a:cs typeface="+mn-cs"/>
                </a:rPr>
                <a:t>	   </a:t>
              </a:r>
              <a:r>
                <a:rPr lang="da-DK" sz="2400" dirty="0" smtClean="0">
                  <a:solidFill>
                    <a:schemeClr val="accent1">
                      <a:lumMod val="75000"/>
                    </a:schemeClr>
                  </a:solidFill>
                  <a:effectLst>
                    <a:outerShdw blurRad="38100" dist="38100" dir="2700000" algn="tl">
                      <a:srgbClr val="000000"/>
                    </a:outerShdw>
                  </a:effectLst>
                  <a:cs typeface="+mn-cs"/>
                </a:rPr>
                <a:t> </a:t>
              </a:r>
              <a:endParaRPr lang="da-DK" sz="2400" dirty="0">
                <a:solidFill>
                  <a:schemeClr val="accent1">
                    <a:lumMod val="75000"/>
                  </a:schemeClr>
                </a:solidFill>
                <a:effectLst>
                  <a:outerShdw blurRad="38100" dist="38100" dir="2700000" algn="tl">
                    <a:srgbClr val="000000"/>
                  </a:outerShdw>
                </a:effectLst>
                <a:cs typeface="+mn-cs"/>
              </a:endParaRPr>
            </a:p>
          </p:txBody>
        </p:sp>
        <p:sp>
          <p:nvSpPr>
            <p:cNvPr id="1654810" name="Rectangle 1050"/>
            <p:cNvSpPr>
              <a:spLocks noChangeArrowheads="1"/>
            </p:cNvSpPr>
            <p:nvPr/>
          </p:nvSpPr>
          <p:spPr bwMode="auto">
            <a:xfrm>
              <a:off x="1303" y="3127"/>
              <a:ext cx="57" cy="249"/>
            </a:xfrm>
            <a:prstGeom prst="rect">
              <a:avLst/>
            </a:prstGeom>
            <a:noFill/>
            <a:ln w="9525">
              <a:noFill/>
              <a:miter lim="800000"/>
              <a:headEnd/>
              <a:tailEnd/>
            </a:ln>
          </p:spPr>
          <p:txBody>
            <a:bodyPr wrap="none" lIns="0" tIns="0" rIns="0" bIns="0">
              <a:spAutoFit/>
            </a:bodyPr>
            <a:lstStyle/>
            <a:p>
              <a:pPr>
                <a:defRPr/>
              </a:pPr>
              <a:r>
                <a:rPr lang="da-DK" sz="2400">
                  <a:solidFill>
                    <a:srgbClr val="FFFFFF"/>
                  </a:solidFill>
                  <a:effectLst>
                    <a:outerShdw blurRad="38100" dist="38100" dir="2700000" algn="tl">
                      <a:srgbClr val="000000"/>
                    </a:outerShdw>
                  </a:effectLst>
                  <a:cs typeface="+mn-cs"/>
                </a:rPr>
                <a:t> </a:t>
              </a:r>
            </a:p>
          </p:txBody>
        </p:sp>
        <p:sp>
          <p:nvSpPr>
            <p:cNvPr id="1654811" name="Rectangle 1051"/>
            <p:cNvSpPr>
              <a:spLocks noChangeArrowheads="1"/>
            </p:cNvSpPr>
            <p:nvPr/>
          </p:nvSpPr>
          <p:spPr bwMode="auto">
            <a:xfrm>
              <a:off x="3993" y="3111"/>
              <a:ext cx="57" cy="249"/>
            </a:xfrm>
            <a:prstGeom prst="rect">
              <a:avLst/>
            </a:prstGeom>
            <a:noFill/>
            <a:ln w="9525">
              <a:noFill/>
              <a:miter lim="800000"/>
              <a:headEnd/>
              <a:tailEnd/>
            </a:ln>
          </p:spPr>
          <p:txBody>
            <a:bodyPr wrap="none" lIns="0" tIns="0" rIns="0" bIns="0">
              <a:spAutoFit/>
            </a:bodyPr>
            <a:lstStyle/>
            <a:p>
              <a:pPr>
                <a:defRPr/>
              </a:pPr>
              <a:r>
                <a:rPr lang="da-DK" sz="2400">
                  <a:solidFill>
                    <a:srgbClr val="FFFFFF"/>
                  </a:solidFill>
                  <a:effectLst>
                    <a:outerShdw blurRad="38100" dist="38100" dir="2700000" algn="tl">
                      <a:srgbClr val="000000"/>
                    </a:outerShdw>
                  </a:effectLst>
                  <a:cs typeface="+mn-cs"/>
                </a:rPr>
                <a:t> </a:t>
              </a:r>
            </a:p>
          </p:txBody>
        </p:sp>
        <p:sp>
          <p:nvSpPr>
            <p:cNvPr id="1654812" name="Rectangle 1052"/>
            <p:cNvSpPr>
              <a:spLocks noChangeArrowheads="1"/>
            </p:cNvSpPr>
            <p:nvPr/>
          </p:nvSpPr>
          <p:spPr bwMode="auto">
            <a:xfrm>
              <a:off x="4829" y="3111"/>
              <a:ext cx="839" cy="249"/>
            </a:xfrm>
            <a:prstGeom prst="rect">
              <a:avLst/>
            </a:prstGeom>
            <a:noFill/>
            <a:ln w="9525">
              <a:noFill/>
              <a:miter lim="800000"/>
              <a:headEnd/>
              <a:tailEnd/>
            </a:ln>
          </p:spPr>
          <p:txBody>
            <a:bodyPr wrap="none" lIns="0" tIns="0" rIns="0" bIns="0">
              <a:spAutoFit/>
            </a:bodyPr>
            <a:lstStyle/>
            <a:p>
              <a:pPr>
                <a:defRPr/>
              </a:pPr>
              <a:r>
                <a:rPr lang="da-DK" sz="2400">
                  <a:solidFill>
                    <a:srgbClr val="FFFFFF"/>
                  </a:solidFill>
                  <a:effectLst>
                    <a:outerShdw blurRad="38100" dist="38100" dir="2700000" algn="tl">
                      <a:srgbClr val="000000"/>
                    </a:outerShdw>
                  </a:effectLst>
                  <a:cs typeface="+mn-cs"/>
                </a:rPr>
                <a:t> 	    </a:t>
              </a:r>
            </a:p>
          </p:txBody>
        </p:sp>
        <p:sp>
          <p:nvSpPr>
            <p:cNvPr id="1654813" name="Rectangle 1053"/>
            <p:cNvSpPr>
              <a:spLocks noChangeArrowheads="1"/>
            </p:cNvSpPr>
            <p:nvPr/>
          </p:nvSpPr>
          <p:spPr bwMode="auto">
            <a:xfrm>
              <a:off x="738" y="3382"/>
              <a:ext cx="57" cy="249"/>
            </a:xfrm>
            <a:prstGeom prst="rect">
              <a:avLst/>
            </a:prstGeom>
            <a:noFill/>
            <a:ln w="9525">
              <a:noFill/>
              <a:miter lim="800000"/>
              <a:headEnd/>
              <a:tailEnd/>
            </a:ln>
          </p:spPr>
          <p:txBody>
            <a:bodyPr wrap="none" lIns="0" tIns="0" rIns="0" bIns="0">
              <a:spAutoFit/>
            </a:bodyPr>
            <a:lstStyle/>
            <a:p>
              <a:pPr>
                <a:defRPr/>
              </a:pPr>
              <a:r>
                <a:rPr lang="da-DK" sz="2400">
                  <a:solidFill>
                    <a:srgbClr val="FFFFFF"/>
                  </a:solidFill>
                  <a:effectLst>
                    <a:outerShdw blurRad="38100" dist="38100" dir="2700000" algn="tl">
                      <a:srgbClr val="000000"/>
                    </a:outerShdw>
                  </a:effectLst>
                  <a:cs typeface="+mn-cs"/>
                </a:rPr>
                <a:t> </a:t>
              </a:r>
            </a:p>
          </p:txBody>
        </p:sp>
        <p:sp>
          <p:nvSpPr>
            <p:cNvPr id="1654814" name="Rectangle 1054"/>
            <p:cNvSpPr>
              <a:spLocks noChangeArrowheads="1"/>
            </p:cNvSpPr>
            <p:nvPr/>
          </p:nvSpPr>
          <p:spPr bwMode="auto">
            <a:xfrm>
              <a:off x="3993" y="3382"/>
              <a:ext cx="57" cy="249"/>
            </a:xfrm>
            <a:prstGeom prst="rect">
              <a:avLst/>
            </a:prstGeom>
            <a:noFill/>
            <a:ln w="9525">
              <a:noFill/>
              <a:miter lim="800000"/>
              <a:headEnd/>
              <a:tailEnd/>
            </a:ln>
          </p:spPr>
          <p:txBody>
            <a:bodyPr wrap="none" lIns="0" tIns="0" rIns="0" bIns="0">
              <a:spAutoFit/>
            </a:bodyPr>
            <a:lstStyle/>
            <a:p>
              <a:pPr>
                <a:defRPr/>
              </a:pPr>
              <a:r>
                <a:rPr lang="da-DK" sz="2400">
                  <a:solidFill>
                    <a:srgbClr val="FFFFFF"/>
                  </a:solidFill>
                  <a:effectLst>
                    <a:outerShdw blurRad="38100" dist="38100" dir="2700000" algn="tl">
                      <a:srgbClr val="000000"/>
                    </a:outerShdw>
                  </a:effectLst>
                  <a:cs typeface="+mn-cs"/>
                </a:rPr>
                <a:t> </a:t>
              </a:r>
            </a:p>
          </p:txBody>
        </p:sp>
        <p:sp>
          <p:nvSpPr>
            <p:cNvPr id="1654815" name="Rectangle 1055"/>
            <p:cNvSpPr>
              <a:spLocks noChangeArrowheads="1"/>
            </p:cNvSpPr>
            <p:nvPr/>
          </p:nvSpPr>
          <p:spPr bwMode="auto">
            <a:xfrm>
              <a:off x="4829" y="3382"/>
              <a:ext cx="672" cy="249"/>
            </a:xfrm>
            <a:prstGeom prst="rect">
              <a:avLst/>
            </a:prstGeom>
            <a:noFill/>
            <a:ln w="9525">
              <a:noFill/>
              <a:miter lim="800000"/>
              <a:headEnd/>
              <a:tailEnd/>
            </a:ln>
          </p:spPr>
          <p:txBody>
            <a:bodyPr wrap="none" lIns="0" tIns="0" rIns="0" bIns="0">
              <a:spAutoFit/>
            </a:bodyPr>
            <a:lstStyle/>
            <a:p>
              <a:pPr>
                <a:defRPr/>
              </a:pPr>
              <a:r>
                <a:rPr lang="da-DK" sz="2400" dirty="0">
                  <a:solidFill>
                    <a:srgbClr val="FFFFFF"/>
                  </a:solidFill>
                  <a:effectLst>
                    <a:outerShdw blurRad="38100" dist="38100" dir="2700000" algn="tl">
                      <a:srgbClr val="000000"/>
                    </a:outerShdw>
                  </a:effectLst>
                  <a:cs typeface="+mn-cs"/>
                </a:rPr>
                <a:t>   	 </a:t>
              </a:r>
            </a:p>
          </p:txBody>
        </p:sp>
      </p:grpSp>
      <p:sp>
        <p:nvSpPr>
          <p:cNvPr id="1654816" name="Rectangle 1056"/>
          <p:cNvSpPr>
            <a:spLocks noChangeArrowheads="1"/>
          </p:cNvSpPr>
          <p:nvPr/>
        </p:nvSpPr>
        <p:spPr bwMode="auto">
          <a:xfrm>
            <a:off x="533400" y="5486400"/>
            <a:ext cx="268288" cy="457200"/>
          </a:xfrm>
          <a:prstGeom prst="rect">
            <a:avLst/>
          </a:prstGeom>
          <a:noFill/>
          <a:ln w="12700">
            <a:noFill/>
            <a:miter lim="800000"/>
            <a:headEnd/>
            <a:tailEnd/>
          </a:ln>
          <a:effectLst/>
        </p:spPr>
        <p:txBody>
          <a:bodyPr wrap="none">
            <a:spAutoFit/>
          </a:bodyPr>
          <a:lstStyle/>
          <a:p>
            <a:pPr>
              <a:defRPr/>
            </a:pPr>
            <a:r>
              <a:rPr lang="da-DK" sz="2400">
                <a:solidFill>
                  <a:srgbClr val="FFFFFF"/>
                </a:solidFill>
                <a:effectLst>
                  <a:outerShdw blurRad="38100" dist="38100" dir="2700000" algn="tl">
                    <a:srgbClr val="000000"/>
                  </a:outerShdw>
                </a:effectLst>
                <a:cs typeface="+mn-cs"/>
              </a:rPr>
              <a:t> </a:t>
            </a:r>
          </a:p>
        </p:txBody>
      </p:sp>
      <p:sp>
        <p:nvSpPr>
          <p:cNvPr id="81925" name="Text Box 1057"/>
          <p:cNvSpPr txBox="1">
            <a:spLocks noChangeArrowheads="1"/>
          </p:cNvSpPr>
          <p:nvPr/>
        </p:nvSpPr>
        <p:spPr bwMode="auto">
          <a:xfrm>
            <a:off x="5334000" y="5638800"/>
            <a:ext cx="838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spcBef>
                <a:spcPct val="50000"/>
              </a:spcBef>
            </a:pPr>
            <a:r>
              <a:rPr lang="en-US" sz="2400"/>
              <a:t> </a:t>
            </a:r>
          </a:p>
        </p:txBody>
      </p:sp>
      <p:sp>
        <p:nvSpPr>
          <p:cNvPr id="81926" name="Text Box 1058"/>
          <p:cNvSpPr txBox="1">
            <a:spLocks noChangeArrowheads="1"/>
          </p:cNvSpPr>
          <p:nvPr/>
        </p:nvSpPr>
        <p:spPr bwMode="auto">
          <a:xfrm>
            <a:off x="6477000" y="5638800"/>
            <a:ext cx="838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spcBef>
                <a:spcPct val="50000"/>
              </a:spcBef>
            </a:pPr>
            <a:r>
              <a:rPr lang="en-US" sz="2400"/>
              <a:t> </a:t>
            </a:r>
          </a:p>
        </p:txBody>
      </p:sp>
      <p:sp>
        <p:nvSpPr>
          <p:cNvPr id="81927" name="Text Box 1059"/>
          <p:cNvSpPr txBox="1">
            <a:spLocks noChangeArrowheads="1"/>
          </p:cNvSpPr>
          <p:nvPr/>
        </p:nvSpPr>
        <p:spPr bwMode="auto">
          <a:xfrm>
            <a:off x="7543800" y="5638800"/>
            <a:ext cx="838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spcBef>
                <a:spcPct val="50000"/>
              </a:spcBef>
            </a:pPr>
            <a:r>
              <a:rPr lang="en-US" sz="2400"/>
              <a:t> </a:t>
            </a:r>
          </a:p>
        </p:txBody>
      </p:sp>
      <p:sp>
        <p:nvSpPr>
          <p:cNvPr id="36" name="Rectangle 1047"/>
          <p:cNvSpPr>
            <a:spLocks noChangeArrowheads="1"/>
          </p:cNvSpPr>
          <p:nvPr/>
        </p:nvSpPr>
        <p:spPr bwMode="auto">
          <a:xfrm>
            <a:off x="796776" y="4901770"/>
            <a:ext cx="2908300" cy="369888"/>
          </a:xfrm>
          <a:prstGeom prst="rect">
            <a:avLst/>
          </a:prstGeom>
          <a:noFill/>
          <a:ln w="9525">
            <a:noFill/>
            <a:miter lim="800000"/>
            <a:headEnd/>
            <a:tailEnd/>
          </a:ln>
        </p:spPr>
        <p:txBody>
          <a:bodyPr lIns="0" tIns="0" rIns="0" bIns="0">
            <a:spAutoFit/>
          </a:bodyPr>
          <a:lstStyle/>
          <a:p>
            <a:pPr>
              <a:defRPr/>
            </a:pPr>
            <a:r>
              <a:rPr lang="da-DK" sz="2400" dirty="0">
                <a:solidFill>
                  <a:schemeClr val="accent1">
                    <a:lumMod val="75000"/>
                  </a:schemeClr>
                </a:solidFill>
                <a:effectLst>
                  <a:outerShdw blurRad="38100" dist="38100" dir="2700000" algn="tl">
                    <a:srgbClr val="000000"/>
                  </a:outerShdw>
                </a:effectLst>
                <a:cs typeface="+mn-cs"/>
              </a:rPr>
              <a:t>Insulin Resistance</a:t>
            </a:r>
          </a:p>
        </p:txBody>
      </p:sp>
      <p:sp>
        <p:nvSpPr>
          <p:cNvPr id="37" name="Rectangle 1048"/>
          <p:cNvSpPr>
            <a:spLocks noChangeArrowheads="1"/>
          </p:cNvSpPr>
          <p:nvPr/>
        </p:nvSpPr>
        <p:spPr bwMode="auto">
          <a:xfrm>
            <a:off x="5916913" y="4887209"/>
            <a:ext cx="631825" cy="369888"/>
          </a:xfrm>
          <a:prstGeom prst="rect">
            <a:avLst/>
          </a:prstGeom>
          <a:noFill/>
          <a:ln w="9525">
            <a:noFill/>
            <a:miter lim="800000"/>
            <a:headEnd/>
            <a:tailEnd/>
          </a:ln>
        </p:spPr>
        <p:txBody>
          <a:bodyPr wrap="none" lIns="0" tIns="0" rIns="0" bIns="0">
            <a:spAutoFit/>
          </a:bodyPr>
          <a:lstStyle/>
          <a:p>
            <a:pPr>
              <a:defRPr/>
            </a:pPr>
            <a:r>
              <a:rPr lang="da-DK" sz="2400" dirty="0">
                <a:solidFill>
                  <a:srgbClr val="FFFFFF"/>
                </a:solidFill>
                <a:effectLst>
                  <a:outerShdw blurRad="38100" dist="38100" dir="2700000" algn="tl">
                    <a:srgbClr val="000000"/>
                  </a:outerShdw>
                </a:effectLst>
                <a:cs typeface="+mn-cs"/>
              </a:rPr>
              <a:t>  </a:t>
            </a:r>
            <a:r>
              <a:rPr lang="da-DK" sz="2400" dirty="0">
                <a:solidFill>
                  <a:schemeClr val="accent1">
                    <a:lumMod val="75000"/>
                  </a:schemeClr>
                </a:solidFill>
                <a:effectLst>
                  <a:outerShdw blurRad="38100" dist="38100" dir="2700000" algn="tl">
                    <a:srgbClr val="000000"/>
                  </a:outerShdw>
                </a:effectLst>
                <a:cs typeface="+mn-cs"/>
              </a:rPr>
              <a:t>xxx</a:t>
            </a:r>
          </a:p>
        </p:txBody>
      </p:sp>
      <p:sp>
        <p:nvSpPr>
          <p:cNvPr id="38" name="Rectangle 1048"/>
          <p:cNvSpPr>
            <a:spLocks noChangeArrowheads="1"/>
          </p:cNvSpPr>
          <p:nvPr/>
        </p:nvSpPr>
        <p:spPr bwMode="auto">
          <a:xfrm>
            <a:off x="4820538" y="4917019"/>
            <a:ext cx="341313" cy="369888"/>
          </a:xfrm>
          <a:prstGeom prst="rect">
            <a:avLst/>
          </a:prstGeom>
          <a:noFill/>
          <a:ln w="9525">
            <a:noFill/>
            <a:miter lim="800000"/>
            <a:headEnd/>
            <a:tailEnd/>
          </a:ln>
        </p:spPr>
        <p:txBody>
          <a:bodyPr wrap="none" lIns="0" tIns="0" rIns="0" bIns="0">
            <a:spAutoFit/>
          </a:bodyPr>
          <a:lstStyle/>
          <a:p>
            <a:pPr>
              <a:defRPr/>
            </a:pPr>
            <a:r>
              <a:rPr lang="da-DK" sz="2400" dirty="0">
                <a:solidFill>
                  <a:srgbClr val="FFFFFF"/>
                </a:solidFill>
                <a:effectLst>
                  <a:outerShdw blurRad="38100" dist="38100" dir="2700000" algn="tl">
                    <a:srgbClr val="000000"/>
                  </a:outerShdw>
                </a:effectLst>
                <a:cs typeface="+mn-cs"/>
              </a:rPr>
              <a:t>  </a:t>
            </a:r>
            <a:r>
              <a:rPr lang="da-DK" sz="2400" dirty="0">
                <a:solidFill>
                  <a:schemeClr val="accent1">
                    <a:lumMod val="75000"/>
                  </a:schemeClr>
                </a:solidFill>
                <a:effectLst>
                  <a:outerShdw blurRad="38100" dist="38100" dir="2700000" algn="tl">
                    <a:srgbClr val="000000"/>
                  </a:outerShdw>
                </a:effectLst>
                <a:cs typeface="+mn-cs"/>
              </a:rPr>
              <a:t>0</a:t>
            </a:r>
          </a:p>
        </p:txBody>
      </p:sp>
      <p:sp>
        <p:nvSpPr>
          <p:cNvPr id="39" name="Rectangle 1048"/>
          <p:cNvSpPr>
            <a:spLocks noChangeArrowheads="1"/>
          </p:cNvSpPr>
          <p:nvPr/>
        </p:nvSpPr>
        <p:spPr bwMode="auto">
          <a:xfrm>
            <a:off x="7238079" y="4889275"/>
            <a:ext cx="533400" cy="369888"/>
          </a:xfrm>
          <a:prstGeom prst="rect">
            <a:avLst/>
          </a:prstGeom>
          <a:noFill/>
          <a:ln w="9525">
            <a:noFill/>
            <a:miter lim="800000"/>
            <a:headEnd/>
            <a:tailEnd/>
          </a:ln>
        </p:spPr>
        <p:txBody>
          <a:bodyPr lIns="0" tIns="0" rIns="0" bIns="0">
            <a:spAutoFit/>
          </a:bodyPr>
          <a:lstStyle/>
          <a:p>
            <a:pPr>
              <a:defRPr/>
            </a:pPr>
            <a:r>
              <a:rPr lang="da-DK" sz="2400" dirty="0">
                <a:solidFill>
                  <a:schemeClr val="accent1">
                    <a:lumMod val="75000"/>
                  </a:schemeClr>
                </a:solidFill>
                <a:effectLst>
                  <a:outerShdw blurRad="38100" dist="38100" dir="2700000" algn="tl">
                    <a:srgbClr val="000000"/>
                  </a:outerShdw>
                </a:effectLst>
                <a:cs typeface="+mn-cs"/>
              </a:rPr>
              <a:t>  </a:t>
            </a:r>
            <a:r>
              <a:rPr lang="da-DK" sz="2400" dirty="0" smtClean="0">
                <a:solidFill>
                  <a:schemeClr val="accent1">
                    <a:lumMod val="75000"/>
                  </a:schemeClr>
                </a:solidFill>
                <a:effectLst>
                  <a:outerShdw blurRad="38100" dist="38100" dir="2700000" algn="tl">
                    <a:srgbClr val="000000"/>
                  </a:outerShdw>
                </a:effectLst>
                <a:cs typeface="+mn-cs"/>
              </a:rPr>
              <a:t>  </a:t>
            </a:r>
            <a:endParaRPr lang="da-DK" sz="2400" dirty="0">
              <a:solidFill>
                <a:schemeClr val="accent1">
                  <a:lumMod val="75000"/>
                </a:schemeClr>
              </a:solidFill>
              <a:effectLst>
                <a:outerShdw blurRad="38100" dist="38100" dir="2700000" algn="tl">
                  <a:srgbClr val="000000"/>
                </a:outerShdw>
              </a:effectLst>
              <a:cs typeface="+mn-cs"/>
            </a:endParaRPr>
          </a:p>
        </p:txBody>
      </p:sp>
    </p:spTree>
    <p:custDataLst>
      <p:tags r:id="rId1"/>
    </p:custDataLst>
    <p:extLst>
      <p:ext uri="{BB962C8B-B14F-4D97-AF65-F5344CB8AC3E}">
        <p14:creationId xmlns:p14="http://schemas.microsoft.com/office/powerpoint/2010/main" val="407792470"/>
      </p:ext>
    </p:extLst>
  </p:cSld>
  <p:clrMapOvr>
    <a:masterClrMapping/>
  </p:clrMapOvr>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2"/>
          <p:cNvSpPr>
            <a:spLocks noGrp="1" noChangeArrowheads="1"/>
          </p:cNvSpPr>
          <p:nvPr>
            <p:ph type="title"/>
          </p:nvPr>
        </p:nvSpPr>
        <p:spPr/>
        <p:txBody>
          <a:bodyPr>
            <a:normAutofit/>
          </a:bodyPr>
          <a:lstStyle/>
          <a:p>
            <a:pPr eaLnBrk="1" hangingPunct="1"/>
            <a:r>
              <a:rPr lang="en-US" dirty="0" smtClean="0"/>
              <a:t>Diabetes is also associated with: </a:t>
            </a:r>
          </a:p>
        </p:txBody>
      </p:sp>
      <p:sp>
        <p:nvSpPr>
          <p:cNvPr id="1759235" name="Rectangle 3"/>
          <p:cNvSpPr>
            <a:spLocks noGrp="1" noChangeArrowheads="1"/>
          </p:cNvSpPr>
          <p:nvPr>
            <p:ph sz="quarter" idx="1"/>
          </p:nvPr>
        </p:nvSpPr>
        <p:spPr/>
        <p:txBody>
          <a:bodyPr/>
          <a:lstStyle/>
          <a:p>
            <a:pPr eaLnBrk="1" hangingPunct="1">
              <a:defRPr/>
            </a:pPr>
            <a:r>
              <a:rPr lang="en-US" dirty="0" smtClean="0"/>
              <a:t>Fatty liver disease  </a:t>
            </a:r>
          </a:p>
          <a:p>
            <a:pPr eaLnBrk="1" hangingPunct="1">
              <a:defRPr/>
            </a:pPr>
            <a:r>
              <a:rPr lang="en-US" dirty="0" smtClean="0"/>
              <a:t>Obstructive sleep apnea</a:t>
            </a:r>
          </a:p>
          <a:p>
            <a:pPr eaLnBrk="1" hangingPunct="1">
              <a:defRPr/>
            </a:pPr>
            <a:r>
              <a:rPr lang="en-US" dirty="0" smtClean="0"/>
              <a:t>Cancer; pancreas, liver, breast</a:t>
            </a:r>
          </a:p>
          <a:p>
            <a:pPr eaLnBrk="1" hangingPunct="1">
              <a:defRPr/>
            </a:pPr>
            <a:r>
              <a:rPr lang="en-US" dirty="0" smtClean="0"/>
              <a:t>Alzheimer’s</a:t>
            </a:r>
          </a:p>
          <a:p>
            <a:pPr eaLnBrk="1" hangingPunct="1">
              <a:defRPr/>
            </a:pPr>
            <a:r>
              <a:rPr lang="en-US" dirty="0" smtClean="0"/>
              <a:t>Depression</a:t>
            </a:r>
          </a:p>
          <a:p>
            <a:pPr marL="0" indent="0" eaLnBrk="1" hangingPunct="1">
              <a:buFont typeface="Wingdings" panose="05000000000000000000" pitchFamily="2" charset="2"/>
              <a:buNone/>
              <a:defRPr/>
            </a:pPr>
            <a:endParaRPr lang="en-US" dirty="0" smtClean="0"/>
          </a:p>
        </p:txBody>
      </p:sp>
      <p:pic>
        <p:nvPicPr>
          <p:cNvPr id="86020"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181600" y="2956560"/>
            <a:ext cx="3276600"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2165470430"/>
      </p:ext>
    </p:extLst>
  </p:cSld>
  <p:clrMapOvr>
    <a:masterClrMapping/>
  </p:clrMapOvr>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Title 1"/>
          <p:cNvSpPr>
            <a:spLocks noGrp="1"/>
          </p:cNvSpPr>
          <p:nvPr>
            <p:ph type="title"/>
          </p:nvPr>
        </p:nvSpPr>
        <p:spPr>
          <a:xfrm>
            <a:off x="356396" y="76200"/>
            <a:ext cx="8254204" cy="1109008"/>
          </a:xfrm>
        </p:spPr>
        <p:txBody>
          <a:bodyPr>
            <a:normAutofit fontScale="90000"/>
          </a:bodyPr>
          <a:lstStyle/>
          <a:p>
            <a:r>
              <a:rPr lang="en-US" dirty="0" smtClean="0"/>
              <a:t>Gestational DM ~ 7% of all Pregnancies</a:t>
            </a:r>
          </a:p>
        </p:txBody>
      </p:sp>
      <p:sp>
        <p:nvSpPr>
          <p:cNvPr id="2" name="Content Placeholder 1"/>
          <p:cNvSpPr>
            <a:spLocks noGrp="1"/>
          </p:cNvSpPr>
          <p:nvPr>
            <p:ph idx="1"/>
          </p:nvPr>
        </p:nvSpPr>
        <p:spPr>
          <a:xfrm>
            <a:off x="266970" y="1553183"/>
            <a:ext cx="4622800" cy="4255068"/>
          </a:xfrm>
        </p:spPr>
        <p:txBody>
          <a:bodyPr>
            <a:noAutofit/>
          </a:bodyPr>
          <a:lstStyle/>
          <a:p>
            <a:pPr>
              <a:defRPr/>
            </a:pPr>
            <a:r>
              <a:rPr lang="en-US" sz="2400" dirty="0"/>
              <a:t>GDM prevalence increased by </a:t>
            </a:r>
          </a:p>
          <a:p>
            <a:pPr lvl="1">
              <a:defRPr/>
            </a:pPr>
            <a:r>
              <a:rPr lang="en-US" sz="1800" dirty="0"/>
              <a:t>∼10–100% during the past 20 </a:t>
            </a:r>
            <a:r>
              <a:rPr lang="en-US" sz="1800" dirty="0" err="1"/>
              <a:t>yrs</a:t>
            </a:r>
            <a:endParaRPr lang="en-US" sz="1800" dirty="0"/>
          </a:p>
          <a:p>
            <a:pPr>
              <a:defRPr/>
            </a:pPr>
            <a:r>
              <a:rPr lang="en-US" sz="2400" dirty="0"/>
              <a:t>Native Americans, Asians, Hispanics, African-American women at highest risk</a:t>
            </a:r>
          </a:p>
          <a:p>
            <a:r>
              <a:rPr lang="en-US" sz="2400" dirty="0"/>
              <a:t>Immediately after pregnancy, 5% to 10% of GDM diagnosed with type 2 diabetes</a:t>
            </a:r>
          </a:p>
          <a:p>
            <a:r>
              <a:rPr lang="en-US" sz="2400" dirty="0"/>
              <a:t>Within 5 years, 50% chance of developing DM in next 5 years</a:t>
            </a:r>
            <a:r>
              <a:rPr lang="en-US" sz="2133" dirty="0"/>
              <a:t>.</a:t>
            </a:r>
          </a:p>
        </p:txBody>
      </p:sp>
      <p:pic>
        <p:nvPicPr>
          <p:cNvPr id="55299" name="Picture 9" descr="C:\Documents and Settings\Owner\Local Settings\Temporary Internet Files\Content.IE5\PUKT6R4U\MP900443093[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6800" y="1524000"/>
            <a:ext cx="3065337" cy="4087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0176657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74608"/>
            <a:ext cx="8229600" cy="914400"/>
          </a:xfrm>
        </p:spPr>
        <p:txBody>
          <a:bodyPr>
            <a:normAutofit fontScale="90000"/>
          </a:bodyPr>
          <a:lstStyle/>
          <a:p>
            <a:r>
              <a:rPr lang="en-US" dirty="0" smtClean="0">
                <a:solidFill>
                  <a:schemeClr val="tx1"/>
                </a:solidFill>
              </a:rPr>
              <a:t/>
            </a:r>
            <a:br>
              <a:rPr lang="en-US" dirty="0" smtClean="0">
                <a:solidFill>
                  <a:schemeClr val="tx1"/>
                </a:solidFill>
              </a:rPr>
            </a:br>
            <a:r>
              <a:rPr lang="en-US" dirty="0" smtClean="0">
                <a:solidFill>
                  <a:schemeClr val="tx1"/>
                </a:solidFill>
              </a:rPr>
              <a:t>My Boys –Robert and Jackson</a:t>
            </a:r>
            <a:endParaRPr lang="en-US" dirty="0">
              <a:solidFill>
                <a:schemeClr val="tx1"/>
              </a:solidFill>
            </a:endParaRPr>
          </a:p>
        </p:txBody>
      </p:sp>
      <p:sp>
        <p:nvSpPr>
          <p:cNvPr id="6" name="Content Placeholder 5"/>
          <p:cNvSpPr>
            <a:spLocks noGrp="1"/>
          </p:cNvSpPr>
          <p:nvPr>
            <p:ph sz="quarter" idx="1"/>
          </p:nvPr>
        </p:nvSpPr>
        <p:spPr/>
        <p:txBody>
          <a:bodyPr/>
          <a:lstStyle/>
          <a:p>
            <a:pPr marL="0" indent="0" algn="ctr">
              <a:buNone/>
            </a:pPr>
            <a:r>
              <a:rPr lang="en-US" dirty="0"/>
              <a:t/>
            </a:r>
            <a:br>
              <a:rPr lang="en-US" dirty="0"/>
            </a:br>
            <a:r>
              <a:rPr lang="en-US" dirty="0"/>
              <a:t/>
            </a:r>
            <a:br>
              <a:rPr lang="en-US" dirty="0"/>
            </a:br>
            <a:r>
              <a:rPr lang="en-US" sz="4400" dirty="0" smtClean="0"/>
              <a:t>By </a:t>
            </a:r>
            <a:r>
              <a:rPr lang="en-US" sz="4400" dirty="0"/>
              <a:t>the </a:t>
            </a:r>
            <a:r>
              <a:rPr lang="en-US" sz="4400" dirty="0" smtClean="0"/>
              <a:t>time     </a:t>
            </a:r>
            <a:r>
              <a:rPr lang="en-US" sz="4400" dirty="0"/>
              <a:t>they are 50</a:t>
            </a:r>
            <a:r>
              <a:rPr lang="en-US" sz="4400" dirty="0" smtClean="0"/>
              <a:t>,             1/3 will            have </a:t>
            </a:r>
            <a:r>
              <a:rPr lang="en-US" sz="4400" dirty="0"/>
              <a:t>diabetes</a:t>
            </a:r>
          </a:p>
        </p:txBody>
      </p:sp>
      <p:sp>
        <p:nvSpPr>
          <p:cNvPr id="7" name="Content Placeholder 6"/>
          <p:cNvSpPr>
            <a:spLocks noGrp="1"/>
          </p:cNvSpPr>
          <p:nvPr>
            <p:ph sz="quarter" idx="2"/>
          </p:nvPr>
        </p:nvSpPr>
        <p:spPr/>
        <p:txBody>
          <a:bodyPr/>
          <a:lstStyle/>
          <a:p>
            <a:endParaRPr lang="en-US"/>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74079" y="1219200"/>
            <a:ext cx="3276600" cy="4914900"/>
          </a:xfrm>
          <a:prstGeom prst="rect">
            <a:avLst/>
          </a:prstGeom>
        </p:spPr>
      </p:pic>
    </p:spTree>
    <p:custDataLst>
      <p:tags r:id="rId1"/>
    </p:custDataLst>
    <p:extLst>
      <p:ext uri="{BB962C8B-B14F-4D97-AF65-F5344CB8AC3E}">
        <p14:creationId xmlns:p14="http://schemas.microsoft.com/office/powerpoint/2010/main" val="2788743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295400"/>
          </a:xfrm>
        </p:spPr>
        <p:txBody>
          <a:bodyPr>
            <a:normAutofit fontScale="90000"/>
          </a:bodyPr>
          <a:lstStyle/>
          <a:p>
            <a:r>
              <a:rPr lang="en-US" dirty="0"/>
              <a:t>Diabetes in pregnant mothers associated </a:t>
            </a:r>
            <a:r>
              <a:rPr lang="en-US" dirty="0" smtClean="0"/>
              <a:t>with …</a:t>
            </a:r>
            <a:endParaRPr lang="en-US" dirty="0"/>
          </a:p>
        </p:txBody>
      </p:sp>
      <p:sp>
        <p:nvSpPr>
          <p:cNvPr id="3" name="Content Placeholder 2"/>
          <p:cNvSpPr>
            <a:spLocks noGrp="1"/>
          </p:cNvSpPr>
          <p:nvPr>
            <p:ph idx="1"/>
          </p:nvPr>
        </p:nvSpPr>
        <p:spPr>
          <a:xfrm>
            <a:off x="457201" y="1811592"/>
            <a:ext cx="4656667" cy="4307840"/>
          </a:xfrm>
        </p:spPr>
        <p:txBody>
          <a:bodyPr>
            <a:normAutofit fontScale="92500" lnSpcReduction="20000"/>
          </a:bodyPr>
          <a:lstStyle/>
          <a:p>
            <a:r>
              <a:rPr lang="en-US" dirty="0" smtClean="0"/>
              <a:t>Offspring</a:t>
            </a:r>
          </a:p>
          <a:p>
            <a:pPr lvl="1"/>
            <a:r>
              <a:rPr lang="en-US" dirty="0" smtClean="0"/>
              <a:t>Fetal Complications</a:t>
            </a:r>
          </a:p>
          <a:p>
            <a:pPr lvl="1"/>
            <a:r>
              <a:rPr lang="en-US" dirty="0" smtClean="0"/>
              <a:t>Obesity </a:t>
            </a:r>
            <a:r>
              <a:rPr lang="en-US" dirty="0"/>
              <a:t>and </a:t>
            </a:r>
            <a:r>
              <a:rPr lang="en-US" dirty="0" smtClean="0"/>
              <a:t>diabetes later in life</a:t>
            </a:r>
          </a:p>
          <a:p>
            <a:r>
              <a:rPr lang="en-US" dirty="0" smtClean="0"/>
              <a:t>Mother</a:t>
            </a:r>
          </a:p>
          <a:p>
            <a:pPr lvl="1"/>
            <a:r>
              <a:rPr lang="en-US" dirty="0" smtClean="0"/>
              <a:t>More complicated pregnancy and delivery</a:t>
            </a:r>
          </a:p>
          <a:p>
            <a:pPr lvl="1"/>
            <a:r>
              <a:rPr lang="en-US" dirty="0" smtClean="0"/>
              <a:t>Diabetes later in life</a:t>
            </a:r>
          </a:p>
          <a:p>
            <a:endParaRPr lang="en-US" dirty="0" smtClean="0"/>
          </a:p>
          <a:p>
            <a:r>
              <a:rPr lang="en-US" dirty="0" smtClean="0"/>
              <a:t>Intrauterine environment is important</a:t>
            </a:r>
          </a:p>
        </p:txBody>
      </p:sp>
      <p:pic>
        <p:nvPicPr>
          <p:cNvPr id="4" name="Picture 3"/>
          <p:cNvPicPr>
            <a:picLocks noChangeAspect="1"/>
          </p:cNvPicPr>
          <p:nvPr/>
        </p:nvPicPr>
        <p:blipFill>
          <a:blip r:embed="rId3"/>
          <a:stretch>
            <a:fillRect/>
          </a:stretch>
        </p:blipFill>
        <p:spPr>
          <a:xfrm>
            <a:off x="5384800" y="1811592"/>
            <a:ext cx="2576773" cy="3741475"/>
          </a:xfrm>
          <a:prstGeom prst="rect">
            <a:avLst/>
          </a:prstGeom>
        </p:spPr>
      </p:pic>
    </p:spTree>
    <p:custDataLst>
      <p:tags r:id="rId1"/>
    </p:custDataLst>
    <p:extLst>
      <p:ext uri="{BB962C8B-B14F-4D97-AF65-F5344CB8AC3E}">
        <p14:creationId xmlns:p14="http://schemas.microsoft.com/office/powerpoint/2010/main" val="33987129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Rot="1" noChangeArrowheads="1"/>
          </p:cNvSpPr>
          <p:nvPr>
            <p:ph type="title"/>
          </p:nvPr>
        </p:nvSpPr>
        <p:spPr>
          <a:xfrm>
            <a:off x="609600" y="152400"/>
            <a:ext cx="8077200" cy="1219200"/>
          </a:xfrm>
        </p:spPr>
        <p:txBody>
          <a:bodyPr>
            <a:normAutofit fontScale="90000"/>
          </a:bodyPr>
          <a:lstStyle/>
          <a:p>
            <a:pPr eaLnBrk="1" hangingPunct="1"/>
            <a:r>
              <a:rPr lang="en-US" dirty="0" smtClean="0"/>
              <a:t>Postnatal Health: </a:t>
            </a:r>
            <a:br>
              <a:rPr lang="en-US" dirty="0" smtClean="0"/>
            </a:br>
            <a:r>
              <a:rPr lang="en-US" dirty="0" smtClean="0"/>
              <a:t>Maternal Behavior</a:t>
            </a:r>
          </a:p>
        </p:txBody>
      </p:sp>
      <p:sp>
        <p:nvSpPr>
          <p:cNvPr id="52227" name="Rectangle 3"/>
          <p:cNvSpPr>
            <a:spLocks noGrp="1" noRot="1" noChangeArrowheads="1"/>
          </p:cNvSpPr>
          <p:nvPr>
            <p:ph idx="1"/>
          </p:nvPr>
        </p:nvSpPr>
        <p:spPr>
          <a:xfrm>
            <a:off x="685800" y="1363133"/>
            <a:ext cx="6739467" cy="4673600"/>
          </a:xfrm>
        </p:spPr>
        <p:txBody>
          <a:bodyPr>
            <a:normAutofit fontScale="92500"/>
          </a:bodyPr>
          <a:lstStyle/>
          <a:p>
            <a:pPr>
              <a:defRPr/>
            </a:pPr>
            <a:r>
              <a:rPr lang="en-US" dirty="0" smtClean="0"/>
              <a:t>Encourage breastfeeding for one year </a:t>
            </a:r>
          </a:p>
          <a:p>
            <a:pPr lvl="1">
              <a:defRPr/>
            </a:pPr>
            <a:r>
              <a:rPr lang="en-US" dirty="0" smtClean="0"/>
              <a:t>(25% of women achieving this goal)</a:t>
            </a:r>
          </a:p>
          <a:p>
            <a:pPr>
              <a:defRPr/>
            </a:pPr>
            <a:r>
              <a:rPr lang="en-US" dirty="0" smtClean="0"/>
              <a:t>Screening </a:t>
            </a:r>
            <a:r>
              <a:rPr lang="en-US" dirty="0"/>
              <a:t>6-12 weeks post partum using non-pregnant OGTT </a:t>
            </a:r>
            <a:r>
              <a:rPr lang="en-US" dirty="0" smtClean="0"/>
              <a:t>criteria (50%)</a:t>
            </a:r>
            <a:endParaRPr lang="en-US" dirty="0"/>
          </a:p>
          <a:p>
            <a:pPr>
              <a:defRPr/>
            </a:pPr>
            <a:r>
              <a:rPr lang="en-US" dirty="0"/>
              <a:t>Repeat at 3 </a:t>
            </a:r>
            <a:r>
              <a:rPr lang="en-US" dirty="0" err="1"/>
              <a:t>yr</a:t>
            </a:r>
            <a:r>
              <a:rPr lang="en-US" dirty="0"/>
              <a:t> intervals or signs of DM</a:t>
            </a:r>
          </a:p>
          <a:p>
            <a:pPr>
              <a:defRPr/>
            </a:pPr>
            <a:r>
              <a:rPr lang="en-US" dirty="0"/>
              <a:t>Encourage weight control </a:t>
            </a:r>
            <a:r>
              <a:rPr lang="en-US" dirty="0" smtClean="0"/>
              <a:t>and exercise</a:t>
            </a:r>
            <a:endParaRPr lang="en-US" dirty="0"/>
          </a:p>
          <a:p>
            <a:pPr>
              <a:defRPr/>
            </a:pPr>
            <a:r>
              <a:rPr lang="en-US" dirty="0"/>
              <a:t>Make sure connected with health care </a:t>
            </a:r>
          </a:p>
          <a:p>
            <a:pPr>
              <a:defRPr/>
            </a:pPr>
            <a:r>
              <a:rPr lang="en-US" dirty="0" smtClean="0"/>
              <a:t>Preconception </a:t>
            </a:r>
            <a:r>
              <a:rPr lang="en-US" dirty="0"/>
              <a:t>counseling</a:t>
            </a:r>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086600" y="3810000"/>
            <a:ext cx="1828800" cy="2282324"/>
          </a:xfrm>
          <a:prstGeom prst="rect">
            <a:avLst/>
          </a:prstGeom>
        </p:spPr>
      </p:pic>
    </p:spTree>
    <p:custDataLst>
      <p:tags r:id="rId1"/>
    </p:custDataLst>
    <p:extLst>
      <p:ext uri="{BB962C8B-B14F-4D97-AF65-F5344CB8AC3E}">
        <p14:creationId xmlns:p14="http://schemas.microsoft.com/office/powerpoint/2010/main" val="42030740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Start Metformin therapy</a:t>
            </a:r>
            <a:endParaRPr lang="en-US" dirty="0"/>
          </a:p>
        </p:txBody>
      </p:sp>
      <p:sp>
        <p:nvSpPr>
          <p:cNvPr id="3" name="Content Placeholder 2"/>
          <p:cNvSpPr>
            <a:spLocks noGrp="1"/>
          </p:cNvSpPr>
          <p:nvPr>
            <p:ph idx="1"/>
          </p:nvPr>
        </p:nvSpPr>
        <p:spPr/>
        <p:txBody>
          <a:bodyPr/>
          <a:lstStyle/>
          <a:p>
            <a:r>
              <a:rPr lang="en-US" dirty="0" smtClean="0"/>
              <a:t>For women with </a:t>
            </a:r>
            <a:r>
              <a:rPr lang="en-US" dirty="0" err="1" smtClean="0"/>
              <a:t>PreDiabetes</a:t>
            </a:r>
            <a:r>
              <a:rPr lang="en-US" dirty="0" smtClean="0"/>
              <a:t> and History of GDM</a:t>
            </a:r>
            <a:endParaRPr lang="en-US" dirty="0"/>
          </a:p>
        </p:txBody>
      </p:sp>
      <p:pic>
        <p:nvPicPr>
          <p:cNvPr id="4" name="Picture 3"/>
          <p:cNvPicPr>
            <a:picLocks noChangeAspect="1"/>
          </p:cNvPicPr>
          <p:nvPr/>
        </p:nvPicPr>
        <p:blipFill>
          <a:blip r:embed="rId3"/>
          <a:stretch>
            <a:fillRect/>
          </a:stretch>
        </p:blipFill>
        <p:spPr>
          <a:xfrm>
            <a:off x="2438399" y="2133600"/>
            <a:ext cx="4461933" cy="2895600"/>
          </a:xfrm>
          <a:prstGeom prst="rect">
            <a:avLst/>
          </a:prstGeom>
        </p:spPr>
      </p:pic>
    </p:spTree>
    <p:custDataLst>
      <p:tags r:id="rId1"/>
    </p:custDataLst>
    <p:extLst>
      <p:ext uri="{BB962C8B-B14F-4D97-AF65-F5344CB8AC3E}">
        <p14:creationId xmlns:p14="http://schemas.microsoft.com/office/powerpoint/2010/main" val="22097573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itle 1"/>
          <p:cNvSpPr>
            <a:spLocks noGrp="1"/>
          </p:cNvSpPr>
          <p:nvPr>
            <p:ph type="title"/>
          </p:nvPr>
        </p:nvSpPr>
        <p:spPr/>
        <p:txBody>
          <a:bodyPr>
            <a:normAutofit/>
          </a:bodyPr>
          <a:lstStyle/>
          <a:p>
            <a:r>
              <a:rPr lang="en-US" smtClean="0"/>
              <a:t>Other Causes of Hyperglycemia</a:t>
            </a:r>
          </a:p>
        </p:txBody>
      </p:sp>
      <p:sp>
        <p:nvSpPr>
          <p:cNvPr id="3" name="Content Placeholder 2"/>
          <p:cNvSpPr>
            <a:spLocks noGrp="1"/>
          </p:cNvSpPr>
          <p:nvPr>
            <p:ph sz="quarter" idx="1"/>
          </p:nvPr>
        </p:nvSpPr>
        <p:spPr>
          <a:xfrm>
            <a:off x="304800" y="1371600"/>
            <a:ext cx="8382000" cy="4785360"/>
          </a:xfrm>
        </p:spPr>
        <p:txBody>
          <a:bodyPr/>
          <a:lstStyle/>
          <a:p>
            <a:pPr lvl="1">
              <a:defRPr/>
            </a:pPr>
            <a:r>
              <a:rPr lang="en-US" sz="3200" dirty="0" smtClean="0"/>
              <a:t>Steroids</a:t>
            </a:r>
          </a:p>
          <a:p>
            <a:pPr lvl="1">
              <a:defRPr/>
            </a:pPr>
            <a:r>
              <a:rPr lang="en-US" sz="3200" dirty="0" smtClean="0"/>
              <a:t>Agent Orange</a:t>
            </a:r>
          </a:p>
          <a:p>
            <a:pPr lvl="1">
              <a:defRPr/>
            </a:pPr>
            <a:r>
              <a:rPr lang="en-US" sz="3200" dirty="0" smtClean="0"/>
              <a:t>Tube feedings / TPN</a:t>
            </a:r>
          </a:p>
          <a:p>
            <a:pPr lvl="1">
              <a:defRPr/>
            </a:pPr>
            <a:r>
              <a:rPr lang="en-US" sz="3200" dirty="0" smtClean="0"/>
              <a:t>Transplant medications</a:t>
            </a:r>
          </a:p>
          <a:p>
            <a:pPr lvl="1">
              <a:defRPr/>
            </a:pPr>
            <a:r>
              <a:rPr lang="en-US" sz="3200" dirty="0" smtClean="0"/>
              <a:t>Cystic Fibrosis</a:t>
            </a:r>
          </a:p>
        </p:txBody>
      </p:sp>
      <p:sp>
        <p:nvSpPr>
          <p:cNvPr id="4" name="Content Placeholder 3"/>
          <p:cNvSpPr>
            <a:spLocks noGrp="1"/>
          </p:cNvSpPr>
          <p:nvPr>
            <p:ph sz="half" idx="4294967295"/>
          </p:nvPr>
        </p:nvSpPr>
        <p:spPr>
          <a:xfrm>
            <a:off x="5029200" y="1371600"/>
            <a:ext cx="3429000" cy="3886200"/>
          </a:xfrm>
          <a:ln w="76200">
            <a:solidFill>
              <a:srgbClr val="92D050"/>
            </a:solidFill>
          </a:ln>
        </p:spPr>
        <p:txBody>
          <a:bodyPr/>
          <a:lstStyle/>
          <a:p>
            <a:pPr marL="457200" lvl="1" indent="0">
              <a:buFont typeface="Wingdings" pitchFamily="2" charset="2"/>
              <a:buNone/>
              <a:defRPr/>
            </a:pPr>
            <a:r>
              <a:rPr lang="en-US" sz="3200" dirty="0"/>
              <a:t>Regardless of cause, requires </a:t>
            </a:r>
            <a:r>
              <a:rPr lang="en-US" sz="3200" dirty="0" smtClean="0"/>
              <a:t>treatment</a:t>
            </a:r>
            <a:endParaRPr lang="en-US" sz="3200" dirty="0"/>
          </a:p>
          <a:p>
            <a:pPr lvl="2">
              <a:defRPr/>
            </a:pPr>
            <a:r>
              <a:rPr lang="en-US" sz="2800" dirty="0"/>
              <a:t>Insulin always works</a:t>
            </a:r>
          </a:p>
          <a:p>
            <a:pPr lvl="2">
              <a:defRPr/>
            </a:pPr>
            <a:r>
              <a:rPr lang="en-US" sz="2800" dirty="0"/>
              <a:t>Sign of pancreatic malfunction</a:t>
            </a:r>
          </a:p>
          <a:p>
            <a:pPr>
              <a:defRPr/>
            </a:pPr>
            <a:endParaRPr lang="en-US" dirty="0"/>
          </a:p>
        </p:txBody>
      </p:sp>
    </p:spTree>
    <p:custDataLst>
      <p:tags r:id="rId1"/>
    </p:custDataLst>
    <p:extLst>
      <p:ext uri="{BB962C8B-B14F-4D97-AF65-F5344CB8AC3E}">
        <p14:creationId xmlns:p14="http://schemas.microsoft.com/office/powerpoint/2010/main" val="5854182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19919" y="533400"/>
            <a:ext cx="7772400" cy="1143000"/>
          </a:xfrm>
        </p:spPr>
        <p:txBody>
          <a:bodyPr>
            <a:normAutofit fontScale="90000"/>
          </a:bodyPr>
          <a:lstStyle/>
          <a:p>
            <a:r>
              <a:rPr lang="en-US" sz="4000" dirty="0">
                <a:solidFill>
                  <a:schemeClr val="tx1"/>
                </a:solidFill>
              </a:rPr>
              <a:t>Regardless of the cause, hyperglycemia needs to be treated</a:t>
            </a:r>
            <a:r>
              <a:rPr lang="en-US" sz="4000" dirty="0" smtClean="0">
                <a:solidFill>
                  <a:schemeClr val="tx1"/>
                </a:solidFill>
              </a:rPr>
              <a:t>.</a:t>
            </a:r>
            <a:endParaRPr lang="en-US" sz="4000" dirty="0">
              <a:solidFill>
                <a:schemeClr val="tx1"/>
              </a:solidFill>
            </a:endParaRPr>
          </a:p>
        </p:txBody>
      </p:sp>
      <p:pic>
        <p:nvPicPr>
          <p:cNvPr id="29698" name="Picture 2" descr="C:\Users\Beverly\AppData\Local\Microsoft\Windows\Temporary Internet Files\Content.IE5\Z2J1B3R6\MP900442450[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43200" y="2133600"/>
            <a:ext cx="5715000" cy="4385593"/>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4282894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219200"/>
          </a:xfrm>
        </p:spPr>
        <p:txBody>
          <a:bodyPr>
            <a:normAutofit fontScale="90000"/>
          </a:bodyPr>
          <a:lstStyle/>
          <a:p>
            <a:pPr>
              <a:defRPr/>
            </a:pPr>
            <a:r>
              <a:rPr lang="en-US" dirty="0" smtClean="0"/>
              <a:t>Flash Mob – World Diabetes Day to Beat It</a:t>
            </a:r>
            <a:endParaRPr lang="en-US" dirty="0"/>
          </a:p>
        </p:txBody>
      </p:sp>
      <p:sp>
        <p:nvSpPr>
          <p:cNvPr id="4" name="Content Placeholder 3"/>
          <p:cNvSpPr>
            <a:spLocks noGrp="1"/>
          </p:cNvSpPr>
          <p:nvPr>
            <p:ph sz="quarter" idx="1"/>
          </p:nvPr>
        </p:nvSpPr>
        <p:spPr>
          <a:xfrm>
            <a:off x="457200" y="1524000"/>
            <a:ext cx="8229600" cy="4632960"/>
          </a:xfrm>
        </p:spPr>
        <p:txBody>
          <a:bodyPr/>
          <a:lstStyle/>
          <a:p>
            <a:pPr lvl="1">
              <a:defRPr/>
            </a:pPr>
            <a:r>
              <a:rPr lang="en-US" dirty="0" smtClean="0"/>
              <a:t>March  R/C/R</a:t>
            </a:r>
          </a:p>
          <a:p>
            <a:pPr lvl="1">
              <a:defRPr/>
            </a:pPr>
            <a:r>
              <a:rPr lang="en-US" dirty="0" smtClean="0"/>
              <a:t>Fred Astaire</a:t>
            </a:r>
          </a:p>
          <a:p>
            <a:pPr lvl="1">
              <a:defRPr/>
            </a:pPr>
            <a:r>
              <a:rPr lang="en-US" dirty="0" smtClean="0"/>
              <a:t>Point R/L</a:t>
            </a:r>
          </a:p>
          <a:p>
            <a:pPr lvl="1">
              <a:defRPr/>
            </a:pPr>
            <a:r>
              <a:rPr lang="en-US" dirty="0" smtClean="0"/>
              <a:t>Arms up, down</a:t>
            </a:r>
          </a:p>
          <a:p>
            <a:pPr lvl="1">
              <a:defRPr/>
            </a:pPr>
            <a:r>
              <a:rPr lang="en-US" dirty="0" smtClean="0"/>
              <a:t>Shoulder Walk</a:t>
            </a:r>
          </a:p>
          <a:p>
            <a:pPr lvl="1">
              <a:defRPr/>
            </a:pPr>
            <a:r>
              <a:rPr lang="en-US" dirty="0" smtClean="0"/>
              <a:t>Punch down/up</a:t>
            </a:r>
          </a:p>
          <a:p>
            <a:pPr lvl="1">
              <a:defRPr/>
            </a:pPr>
            <a:r>
              <a:rPr lang="en-US" dirty="0" smtClean="0"/>
              <a:t>Scoot </a:t>
            </a:r>
            <a:r>
              <a:rPr lang="en-US" dirty="0" err="1" smtClean="0"/>
              <a:t>Rt</a:t>
            </a:r>
            <a:r>
              <a:rPr lang="en-US" dirty="0" smtClean="0"/>
              <a:t>/Left</a:t>
            </a:r>
          </a:p>
          <a:p>
            <a:pPr lvl="1">
              <a:defRPr/>
            </a:pPr>
            <a:r>
              <a:rPr lang="en-US" dirty="0" smtClean="0"/>
              <a:t>Reach up R/L</a:t>
            </a:r>
          </a:p>
          <a:p>
            <a:pPr lvl="1">
              <a:defRPr/>
            </a:pPr>
            <a:r>
              <a:rPr lang="en-US" dirty="0" smtClean="0"/>
              <a:t>Shoulder Walk</a:t>
            </a:r>
          </a:p>
          <a:p>
            <a:pPr lvl="1">
              <a:defRPr/>
            </a:pPr>
            <a:endParaRPr lang="en-US" dirty="0"/>
          </a:p>
        </p:txBody>
      </p:sp>
      <p:sp>
        <p:nvSpPr>
          <p:cNvPr id="3" name="Text Placeholder 2"/>
          <p:cNvSpPr>
            <a:spLocks noGrp="1"/>
          </p:cNvSpPr>
          <p:nvPr>
            <p:ph type="body" sz="half" idx="4294967295"/>
          </p:nvPr>
        </p:nvSpPr>
        <p:spPr>
          <a:xfrm>
            <a:off x="5106988" y="1598613"/>
            <a:ext cx="4037012" cy="4497387"/>
          </a:xfrm>
        </p:spPr>
        <p:txBody>
          <a:bodyPr/>
          <a:lstStyle/>
          <a:p>
            <a:pPr>
              <a:buFont typeface="Arial" panose="020B0604020202020204" pitchFamily="34" charset="0"/>
              <a:buChar char="•"/>
              <a:defRPr/>
            </a:pPr>
            <a:r>
              <a:rPr lang="en-US" sz="2800" dirty="0" smtClean="0"/>
              <a:t>Open door</a:t>
            </a:r>
          </a:p>
          <a:p>
            <a:pPr>
              <a:buFont typeface="Arial" panose="020B0604020202020204" pitchFamily="34" charset="0"/>
              <a:buChar char="•"/>
              <a:defRPr/>
            </a:pPr>
            <a:r>
              <a:rPr lang="en-US" sz="2800" dirty="0" smtClean="0"/>
              <a:t>Ride Horse</a:t>
            </a:r>
          </a:p>
          <a:p>
            <a:pPr>
              <a:buFont typeface="Arial" panose="020B0604020202020204" pitchFamily="34" charset="0"/>
              <a:buChar char="•"/>
              <a:defRPr/>
            </a:pPr>
            <a:r>
              <a:rPr lang="en-US" sz="2800" dirty="0" smtClean="0"/>
              <a:t>Scoot </a:t>
            </a:r>
            <a:r>
              <a:rPr lang="en-US" sz="2800" dirty="0" err="1" smtClean="0"/>
              <a:t>Rt</a:t>
            </a:r>
            <a:r>
              <a:rPr lang="en-US" sz="2800" dirty="0" smtClean="0"/>
              <a:t>/Left</a:t>
            </a:r>
          </a:p>
          <a:p>
            <a:pPr>
              <a:buFont typeface="Arial" panose="020B0604020202020204" pitchFamily="34" charset="0"/>
              <a:buChar char="•"/>
              <a:defRPr/>
            </a:pPr>
            <a:r>
              <a:rPr lang="en-US" sz="2800" dirty="0" smtClean="0"/>
              <a:t>Turn R &amp; Clap, then L</a:t>
            </a:r>
          </a:p>
          <a:p>
            <a:pPr>
              <a:buFont typeface="Arial" panose="020B0604020202020204" pitchFamily="34" charset="0"/>
              <a:buChar char="•"/>
              <a:defRPr/>
            </a:pPr>
            <a:r>
              <a:rPr lang="en-US" sz="2800" dirty="0" smtClean="0"/>
              <a:t>Shoulder Walk</a:t>
            </a:r>
          </a:p>
          <a:p>
            <a:pPr>
              <a:buFont typeface="Arial" panose="020B0604020202020204" pitchFamily="34" charset="0"/>
              <a:buChar char="•"/>
              <a:defRPr/>
            </a:pPr>
            <a:r>
              <a:rPr lang="en-US" sz="2800" dirty="0" smtClean="0"/>
              <a:t>Punch down/up</a:t>
            </a: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57600" y="3260482"/>
            <a:ext cx="1696173" cy="2926958"/>
          </a:xfrm>
          <a:prstGeom prst="rect">
            <a:avLst/>
          </a:prstGeom>
        </p:spPr>
      </p:pic>
    </p:spTree>
    <p:custDataLst>
      <p:tags r:id="rId1"/>
    </p:custDataLst>
    <p:extLst>
      <p:ext uri="{BB962C8B-B14F-4D97-AF65-F5344CB8AC3E}">
        <p14:creationId xmlns:p14="http://schemas.microsoft.com/office/powerpoint/2010/main" val="19948090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a:xfrm>
            <a:off x="457200" y="311795"/>
            <a:ext cx="8229600" cy="1295400"/>
          </a:xfrm>
        </p:spPr>
        <p:txBody>
          <a:bodyPr>
            <a:normAutofit/>
          </a:bodyPr>
          <a:lstStyle/>
          <a:p>
            <a:pPr eaLnBrk="1" hangingPunct="1"/>
            <a:r>
              <a:rPr lang="en-US" sz="3600" b="1" dirty="0" smtClean="0"/>
              <a:t>Diabetes Bingo - “</a:t>
            </a:r>
            <a:r>
              <a:rPr lang="en-US" sz="3600" b="1" dirty="0" err="1" smtClean="0"/>
              <a:t>DiaBingo</a:t>
            </a:r>
            <a:r>
              <a:rPr lang="en-US" sz="3600" b="1" dirty="0" smtClean="0"/>
              <a:t>”</a:t>
            </a:r>
            <a:br>
              <a:rPr lang="en-US" sz="3600" b="1" dirty="0" smtClean="0"/>
            </a:br>
            <a:r>
              <a:rPr lang="en-US" sz="3600" b="1" dirty="0" smtClean="0"/>
              <a:t>Shout out Right Answer</a:t>
            </a:r>
          </a:p>
        </p:txBody>
      </p:sp>
      <p:sp>
        <p:nvSpPr>
          <p:cNvPr id="1678339" name="Rectangle 3"/>
          <p:cNvSpPr>
            <a:spLocks noGrp="1" noChangeArrowheads="1"/>
          </p:cNvSpPr>
          <p:nvPr>
            <p:ph sz="quarter" idx="1"/>
          </p:nvPr>
        </p:nvSpPr>
        <p:spPr/>
        <p:txBody>
          <a:bodyPr/>
          <a:lstStyle/>
          <a:p>
            <a:pPr marL="0" indent="0" eaLnBrk="1" hangingPunct="1">
              <a:buNone/>
              <a:defRPr/>
            </a:pPr>
            <a:r>
              <a:rPr lang="en-US" b="1" dirty="0" smtClean="0"/>
              <a:t> </a:t>
            </a:r>
          </a:p>
        </p:txBody>
      </p:sp>
      <p:pic>
        <p:nvPicPr>
          <p:cNvPr id="53252" name="Picture 4" descr="MCj03361540000[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24000" y="1698538"/>
            <a:ext cx="5726113" cy="44584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8765856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a:xfrm>
            <a:off x="457200" y="152400"/>
            <a:ext cx="8229600" cy="685800"/>
          </a:xfrm>
        </p:spPr>
        <p:txBody>
          <a:bodyPr/>
          <a:lstStyle/>
          <a:p>
            <a:pPr eaLnBrk="1" hangingPunct="1"/>
            <a:r>
              <a:rPr lang="en-US" sz="3800" dirty="0" err="1" smtClean="0"/>
              <a:t>DiaBingo</a:t>
            </a:r>
            <a:endParaRPr lang="en-US" sz="1500" dirty="0" smtClean="0"/>
          </a:p>
        </p:txBody>
      </p:sp>
      <p:sp>
        <p:nvSpPr>
          <p:cNvPr id="1679363" name="Rectangle 3"/>
          <p:cNvSpPr>
            <a:spLocks noGrp="1" noChangeArrowheads="1"/>
          </p:cNvSpPr>
          <p:nvPr>
            <p:ph sz="quarter" idx="1"/>
          </p:nvPr>
        </p:nvSpPr>
        <p:spPr/>
        <p:txBody>
          <a:bodyPr/>
          <a:lstStyle/>
          <a:p>
            <a:pPr algn="r" eaLnBrk="1" hangingPunct="1">
              <a:defRPr/>
            </a:pPr>
            <a:endParaRPr lang="en-US" sz="1800" smtClean="0"/>
          </a:p>
          <a:p>
            <a:pPr algn="r" eaLnBrk="1" hangingPunct="1">
              <a:defRPr/>
            </a:pPr>
            <a:endParaRPr lang="en-US" sz="2400" smtClean="0"/>
          </a:p>
        </p:txBody>
      </p:sp>
      <p:sp>
        <p:nvSpPr>
          <p:cNvPr id="54276" name="Text Box 4"/>
          <p:cNvSpPr txBox="1">
            <a:spLocks noChangeArrowheads="1"/>
          </p:cNvSpPr>
          <p:nvPr/>
        </p:nvSpPr>
        <p:spPr bwMode="auto">
          <a:xfrm>
            <a:off x="685800" y="2438400"/>
            <a:ext cx="7696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1429" tIns="45714" rIns="91429" bIns="45714">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endParaRPr lang="en-US">
              <a:solidFill>
                <a:prstClr val="black"/>
              </a:solidFill>
              <a:latin typeface="Tahoma" pitchFamily="34" charset="0"/>
            </a:endParaRPr>
          </a:p>
        </p:txBody>
      </p:sp>
      <p:sp>
        <p:nvSpPr>
          <p:cNvPr id="54277" name="Rectangle 5"/>
          <p:cNvSpPr>
            <a:spLocks noChangeArrowheads="1"/>
          </p:cNvSpPr>
          <p:nvPr/>
        </p:nvSpPr>
        <p:spPr bwMode="auto">
          <a:xfrm>
            <a:off x="-609600" y="2590800"/>
            <a:ext cx="9753600" cy="426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nchorCtr="1"/>
          <a:lstStyle/>
          <a:p>
            <a:pPr marL="1028700" indent="-1028700"/>
            <a:r>
              <a:rPr lang="en-US" sz="1200" b="1">
                <a:solidFill>
                  <a:prstClr val="white"/>
                </a:solidFill>
                <a:latin typeface="Arial Black" pitchFamily="34" charset="0"/>
              </a:rPr>
              <a:t>	</a:t>
            </a:r>
            <a:endParaRPr lang="en-US" sz="1200">
              <a:solidFill>
                <a:prstClr val="white"/>
              </a:solidFill>
              <a:latin typeface="Arial Black" pitchFamily="34" charset="0"/>
            </a:endParaRPr>
          </a:p>
        </p:txBody>
      </p:sp>
      <p:sp>
        <p:nvSpPr>
          <p:cNvPr id="1679366" name="Text Box 6"/>
          <p:cNvSpPr txBox="1">
            <a:spLocks noChangeArrowheads="1"/>
          </p:cNvSpPr>
          <p:nvPr/>
        </p:nvSpPr>
        <p:spPr bwMode="auto">
          <a:xfrm>
            <a:off x="381000" y="838200"/>
            <a:ext cx="8305800" cy="5835444"/>
          </a:xfrm>
          <a:prstGeom prst="rect">
            <a:avLst/>
          </a:prstGeom>
          <a:noFill/>
          <a:ln w="12700">
            <a:noFill/>
            <a:miter lim="800000"/>
            <a:headEnd/>
            <a:tailEnd/>
          </a:ln>
          <a:effectLst/>
        </p:spPr>
        <p:txBody>
          <a:bodyPr>
            <a:spAutoFit/>
          </a:bodyPr>
          <a:lstStyle/>
          <a:p>
            <a:pPr>
              <a:spcBef>
                <a:spcPct val="5000"/>
              </a:spcBef>
              <a:defRPr/>
            </a:pPr>
            <a:r>
              <a:rPr lang="en-US" b="1" dirty="0">
                <a:solidFill>
                  <a:prstClr val="black"/>
                </a:solidFill>
              </a:rPr>
              <a:t>B</a:t>
            </a:r>
            <a:r>
              <a:rPr lang="en-US" dirty="0">
                <a:solidFill>
                  <a:prstClr val="black"/>
                </a:solidFill>
              </a:rPr>
              <a:t> </a:t>
            </a:r>
            <a:r>
              <a:rPr lang="en-US" sz="2400" dirty="0">
                <a:solidFill>
                  <a:prstClr val="black"/>
                </a:solidFill>
              </a:rPr>
              <a:t>Frequent skin and yeast infections			</a:t>
            </a:r>
          </a:p>
          <a:p>
            <a:pPr>
              <a:spcBef>
                <a:spcPct val="5000"/>
              </a:spcBef>
              <a:defRPr/>
            </a:pPr>
            <a:r>
              <a:rPr lang="en-US" sz="2400" b="1" dirty="0">
                <a:solidFill>
                  <a:prstClr val="black"/>
                </a:solidFill>
              </a:rPr>
              <a:t>B</a:t>
            </a:r>
            <a:r>
              <a:rPr lang="en-US" sz="2400" dirty="0">
                <a:solidFill>
                  <a:prstClr val="black"/>
                </a:solidFill>
              </a:rPr>
              <a:t> A BMI of ____ or greater is considered overweight	</a:t>
            </a:r>
          </a:p>
          <a:p>
            <a:pPr>
              <a:spcBef>
                <a:spcPct val="5000"/>
              </a:spcBef>
              <a:defRPr/>
            </a:pPr>
            <a:r>
              <a:rPr lang="en-US" sz="2400" b="1" dirty="0">
                <a:solidFill>
                  <a:prstClr val="black"/>
                </a:solidFill>
              </a:rPr>
              <a:t>B</a:t>
            </a:r>
            <a:r>
              <a:rPr lang="en-US" sz="2400" dirty="0">
                <a:solidFill>
                  <a:prstClr val="black"/>
                </a:solidFill>
              </a:rPr>
              <a:t> To reduce complications, control </a:t>
            </a:r>
            <a:r>
              <a:rPr lang="en-US" sz="2400" b="1" dirty="0">
                <a:solidFill>
                  <a:prstClr val="black"/>
                </a:solidFill>
              </a:rPr>
              <a:t>A</a:t>
            </a:r>
            <a:r>
              <a:rPr lang="en-US" sz="2400" dirty="0">
                <a:solidFill>
                  <a:prstClr val="black"/>
                </a:solidFill>
              </a:rPr>
              <a:t>1c, </a:t>
            </a:r>
            <a:r>
              <a:rPr lang="en-US" sz="2400" b="1" dirty="0">
                <a:solidFill>
                  <a:prstClr val="black"/>
                </a:solidFill>
              </a:rPr>
              <a:t>B</a:t>
            </a:r>
            <a:r>
              <a:rPr lang="en-US" sz="2400" dirty="0">
                <a:solidFill>
                  <a:prstClr val="black"/>
                </a:solidFill>
              </a:rPr>
              <a:t>lood pressure, </a:t>
            </a:r>
            <a:r>
              <a:rPr lang="en-US" sz="2400" b="1" dirty="0">
                <a:solidFill>
                  <a:prstClr val="black"/>
                </a:solidFill>
              </a:rPr>
              <a:t>C</a:t>
            </a:r>
            <a:r>
              <a:rPr lang="en-US" sz="2400" dirty="0">
                <a:solidFill>
                  <a:prstClr val="black"/>
                </a:solidFill>
              </a:rPr>
              <a:t>holesterol	 </a:t>
            </a:r>
          </a:p>
          <a:p>
            <a:pPr>
              <a:spcBef>
                <a:spcPct val="5000"/>
              </a:spcBef>
              <a:defRPr/>
            </a:pPr>
            <a:r>
              <a:rPr lang="en-US" sz="2400" b="1" dirty="0">
                <a:solidFill>
                  <a:prstClr val="black"/>
                </a:solidFill>
              </a:rPr>
              <a:t>B</a:t>
            </a:r>
            <a:r>
              <a:rPr lang="en-US" sz="2400" dirty="0">
                <a:solidFill>
                  <a:prstClr val="black"/>
                </a:solidFill>
              </a:rPr>
              <a:t> </a:t>
            </a:r>
            <a:r>
              <a:rPr lang="en-US" sz="2400" dirty="0" err="1">
                <a:solidFill>
                  <a:prstClr val="black"/>
                </a:solidFill>
              </a:rPr>
              <a:t>PreDiabetes</a:t>
            </a:r>
            <a:r>
              <a:rPr lang="en-US" sz="2400" dirty="0">
                <a:solidFill>
                  <a:prstClr val="black"/>
                </a:solidFill>
              </a:rPr>
              <a:t> – fasting glucose level of ___ to ____	 </a:t>
            </a:r>
          </a:p>
          <a:p>
            <a:pPr>
              <a:spcBef>
                <a:spcPct val="5000"/>
              </a:spcBef>
              <a:defRPr/>
            </a:pPr>
            <a:r>
              <a:rPr lang="en-US" sz="2400" b="1" dirty="0">
                <a:solidFill>
                  <a:prstClr val="black"/>
                </a:solidFill>
              </a:rPr>
              <a:t>B</a:t>
            </a:r>
            <a:r>
              <a:rPr lang="en-US" sz="2400" dirty="0">
                <a:solidFill>
                  <a:prstClr val="black"/>
                </a:solidFill>
              </a:rPr>
              <a:t> Erectile dysfunction indicates greater risk for ____	 </a:t>
            </a:r>
          </a:p>
          <a:p>
            <a:pPr>
              <a:spcBef>
                <a:spcPct val="5000"/>
              </a:spcBef>
              <a:defRPr/>
            </a:pPr>
            <a:r>
              <a:rPr lang="en-US" sz="2400" b="1" dirty="0">
                <a:solidFill>
                  <a:prstClr val="black"/>
                </a:solidFill>
              </a:rPr>
              <a:t>B</a:t>
            </a:r>
            <a:r>
              <a:rPr lang="en-US" sz="2400" dirty="0">
                <a:solidFill>
                  <a:prstClr val="black"/>
                </a:solidFill>
              </a:rPr>
              <a:t> Diabetes – fasting glucose level____ or greater	</a:t>
            </a:r>
          </a:p>
          <a:p>
            <a:pPr>
              <a:spcBef>
                <a:spcPct val="5000"/>
              </a:spcBef>
              <a:defRPr/>
            </a:pPr>
            <a:r>
              <a:rPr lang="en-US" sz="2400" b="1" dirty="0">
                <a:solidFill>
                  <a:prstClr val="black"/>
                </a:solidFill>
              </a:rPr>
              <a:t>B</a:t>
            </a:r>
            <a:r>
              <a:rPr lang="en-US" sz="2400" dirty="0">
                <a:solidFill>
                  <a:prstClr val="black"/>
                </a:solidFill>
              </a:rPr>
              <a:t> Type 1 diabetes is best described as an ______ disease</a:t>
            </a:r>
          </a:p>
          <a:p>
            <a:pPr>
              <a:spcBef>
                <a:spcPct val="5000"/>
              </a:spcBef>
              <a:defRPr/>
            </a:pPr>
            <a:r>
              <a:rPr lang="en-US" sz="2400" b="1" dirty="0">
                <a:solidFill>
                  <a:prstClr val="black"/>
                </a:solidFill>
              </a:rPr>
              <a:t>B</a:t>
            </a:r>
            <a:r>
              <a:rPr lang="en-US" sz="2400" dirty="0">
                <a:solidFill>
                  <a:prstClr val="black"/>
                </a:solidFill>
              </a:rPr>
              <a:t> People with diabetes are ______ times more likely to die of heart dx	</a:t>
            </a:r>
          </a:p>
          <a:p>
            <a:pPr>
              <a:spcBef>
                <a:spcPct val="5000"/>
              </a:spcBef>
              <a:defRPr/>
            </a:pPr>
            <a:r>
              <a:rPr lang="en-US" sz="2400" b="1" dirty="0">
                <a:solidFill>
                  <a:prstClr val="black"/>
                </a:solidFill>
              </a:rPr>
              <a:t>B</a:t>
            </a:r>
            <a:r>
              <a:rPr lang="en-US" sz="2400" dirty="0">
                <a:solidFill>
                  <a:prstClr val="black"/>
                </a:solidFill>
              </a:rPr>
              <a:t> Elevated triglycerides, &lt; HDL, smaller dense LDL</a:t>
            </a:r>
          </a:p>
          <a:p>
            <a:pPr>
              <a:spcBef>
                <a:spcPct val="5000"/>
              </a:spcBef>
              <a:defRPr/>
            </a:pPr>
            <a:r>
              <a:rPr lang="en-US" sz="2400" b="1" dirty="0">
                <a:solidFill>
                  <a:prstClr val="black"/>
                </a:solidFill>
              </a:rPr>
              <a:t>B</a:t>
            </a:r>
            <a:r>
              <a:rPr lang="en-US" sz="2400" dirty="0">
                <a:solidFill>
                  <a:prstClr val="black"/>
                </a:solidFill>
              </a:rPr>
              <a:t> Each percentage point of A1c =   _____ mg/dl glucose </a:t>
            </a:r>
            <a:endParaRPr lang="en-US" sz="2400" b="1" dirty="0">
              <a:solidFill>
                <a:prstClr val="black"/>
              </a:solidFill>
            </a:endParaRPr>
          </a:p>
          <a:p>
            <a:pPr>
              <a:spcBef>
                <a:spcPct val="5000"/>
              </a:spcBef>
              <a:defRPr/>
            </a:pPr>
            <a:r>
              <a:rPr lang="en-US" sz="2400" b="1" dirty="0">
                <a:solidFill>
                  <a:prstClr val="black"/>
                </a:solidFill>
              </a:rPr>
              <a:t>B</a:t>
            </a:r>
            <a:r>
              <a:rPr lang="en-US" sz="2400" dirty="0">
                <a:solidFill>
                  <a:prstClr val="black"/>
                </a:solidFill>
              </a:rPr>
              <a:t> At dx of type 2, about __% of the beta cell function is lost</a:t>
            </a:r>
          </a:p>
          <a:p>
            <a:pPr>
              <a:spcBef>
                <a:spcPct val="5000"/>
              </a:spcBef>
              <a:defRPr/>
            </a:pPr>
            <a:r>
              <a:rPr lang="en-US" sz="2400" b="1" dirty="0">
                <a:solidFill>
                  <a:prstClr val="black"/>
                </a:solidFill>
              </a:rPr>
              <a:t>B</a:t>
            </a:r>
            <a:r>
              <a:rPr lang="en-US" sz="2400" dirty="0">
                <a:solidFill>
                  <a:prstClr val="black"/>
                </a:solidFill>
              </a:rPr>
              <a:t> Diabetes – random glucose ____ or greater					</a:t>
            </a:r>
          </a:p>
        </p:txBody>
      </p:sp>
    </p:spTree>
    <p:custDataLst>
      <p:tags r:id="rId1"/>
    </p:custDataLst>
    <p:extLst>
      <p:ext uri="{BB962C8B-B14F-4D97-AF65-F5344CB8AC3E}">
        <p14:creationId xmlns:p14="http://schemas.microsoft.com/office/powerpoint/2010/main" val="369002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679366">
                                            <p:txEl>
                                              <p:pRg st="0" end="0"/>
                                            </p:txEl>
                                          </p:spTgt>
                                        </p:tgtEl>
                                        <p:attrNameLst>
                                          <p:attrName>style.visibility</p:attrName>
                                        </p:attrNameLst>
                                      </p:cBhvr>
                                      <p:to>
                                        <p:strVal val="visible"/>
                                      </p:to>
                                    </p:set>
                                    <p:anim calcmode="lin" valueType="num">
                                      <p:cBhvr additive="base">
                                        <p:cTn id="7" dur="500" fill="hold"/>
                                        <p:tgtEl>
                                          <p:spTgt spid="167936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67936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1679366">
                                            <p:txEl>
                                              <p:pRg st="1" end="1"/>
                                            </p:txEl>
                                          </p:spTgt>
                                        </p:tgtEl>
                                        <p:attrNameLst>
                                          <p:attrName>style.visibility</p:attrName>
                                        </p:attrNameLst>
                                      </p:cBhvr>
                                      <p:to>
                                        <p:strVal val="visible"/>
                                      </p:to>
                                    </p:set>
                                    <p:anim calcmode="lin" valueType="num">
                                      <p:cBhvr additive="base">
                                        <p:cTn id="13" dur="500" fill="hold"/>
                                        <p:tgtEl>
                                          <p:spTgt spid="1679366">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679366">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1679366">
                                            <p:txEl>
                                              <p:pRg st="2" end="2"/>
                                            </p:txEl>
                                          </p:spTgt>
                                        </p:tgtEl>
                                        <p:attrNameLst>
                                          <p:attrName>style.visibility</p:attrName>
                                        </p:attrNameLst>
                                      </p:cBhvr>
                                      <p:to>
                                        <p:strVal val="visible"/>
                                      </p:to>
                                    </p:set>
                                    <p:anim calcmode="lin" valueType="num">
                                      <p:cBhvr additive="base">
                                        <p:cTn id="19" dur="500" fill="hold"/>
                                        <p:tgtEl>
                                          <p:spTgt spid="1679366">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679366">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1679366">
                                            <p:txEl>
                                              <p:pRg st="3" end="3"/>
                                            </p:txEl>
                                          </p:spTgt>
                                        </p:tgtEl>
                                        <p:attrNameLst>
                                          <p:attrName>style.visibility</p:attrName>
                                        </p:attrNameLst>
                                      </p:cBhvr>
                                      <p:to>
                                        <p:strVal val="visible"/>
                                      </p:to>
                                    </p:set>
                                    <p:anim calcmode="lin" valueType="num">
                                      <p:cBhvr additive="base">
                                        <p:cTn id="25" dur="500" fill="hold"/>
                                        <p:tgtEl>
                                          <p:spTgt spid="1679366">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679366">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nodeType="clickEffect">
                                  <p:stCondLst>
                                    <p:cond delay="0"/>
                                  </p:stCondLst>
                                  <p:childTnLst>
                                    <p:set>
                                      <p:cBhvr>
                                        <p:cTn id="30" dur="1" fill="hold">
                                          <p:stCondLst>
                                            <p:cond delay="0"/>
                                          </p:stCondLst>
                                        </p:cTn>
                                        <p:tgtEl>
                                          <p:spTgt spid="1679366">
                                            <p:txEl>
                                              <p:pRg st="4" end="4"/>
                                            </p:txEl>
                                          </p:spTgt>
                                        </p:tgtEl>
                                        <p:attrNameLst>
                                          <p:attrName>style.visibility</p:attrName>
                                        </p:attrNameLst>
                                      </p:cBhvr>
                                      <p:to>
                                        <p:strVal val="visible"/>
                                      </p:to>
                                    </p:set>
                                    <p:anim calcmode="lin" valueType="num">
                                      <p:cBhvr additive="base">
                                        <p:cTn id="31" dur="500" fill="hold"/>
                                        <p:tgtEl>
                                          <p:spTgt spid="1679366">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679366">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nodeType="clickEffect">
                                  <p:stCondLst>
                                    <p:cond delay="0"/>
                                  </p:stCondLst>
                                  <p:childTnLst>
                                    <p:set>
                                      <p:cBhvr>
                                        <p:cTn id="36" dur="1" fill="hold">
                                          <p:stCondLst>
                                            <p:cond delay="0"/>
                                          </p:stCondLst>
                                        </p:cTn>
                                        <p:tgtEl>
                                          <p:spTgt spid="1679366">
                                            <p:txEl>
                                              <p:pRg st="5" end="5"/>
                                            </p:txEl>
                                          </p:spTgt>
                                        </p:tgtEl>
                                        <p:attrNameLst>
                                          <p:attrName>style.visibility</p:attrName>
                                        </p:attrNameLst>
                                      </p:cBhvr>
                                      <p:to>
                                        <p:strVal val="visible"/>
                                      </p:to>
                                    </p:set>
                                    <p:anim calcmode="lin" valueType="num">
                                      <p:cBhvr additive="base">
                                        <p:cTn id="37" dur="500" fill="hold"/>
                                        <p:tgtEl>
                                          <p:spTgt spid="1679366">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679366">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4" fill="hold" nodeType="clickEffect">
                                  <p:stCondLst>
                                    <p:cond delay="0"/>
                                  </p:stCondLst>
                                  <p:childTnLst>
                                    <p:set>
                                      <p:cBhvr>
                                        <p:cTn id="42" dur="1" fill="hold">
                                          <p:stCondLst>
                                            <p:cond delay="0"/>
                                          </p:stCondLst>
                                        </p:cTn>
                                        <p:tgtEl>
                                          <p:spTgt spid="1679366">
                                            <p:txEl>
                                              <p:pRg st="6" end="6"/>
                                            </p:txEl>
                                          </p:spTgt>
                                        </p:tgtEl>
                                        <p:attrNameLst>
                                          <p:attrName>style.visibility</p:attrName>
                                        </p:attrNameLst>
                                      </p:cBhvr>
                                      <p:to>
                                        <p:strVal val="visible"/>
                                      </p:to>
                                    </p:set>
                                    <p:anim calcmode="lin" valueType="num">
                                      <p:cBhvr additive="base">
                                        <p:cTn id="43" dur="500" fill="hold"/>
                                        <p:tgtEl>
                                          <p:spTgt spid="1679366">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1679366">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4" fill="hold" nodeType="clickEffect">
                                  <p:stCondLst>
                                    <p:cond delay="0"/>
                                  </p:stCondLst>
                                  <p:childTnLst>
                                    <p:set>
                                      <p:cBhvr>
                                        <p:cTn id="48" dur="1" fill="hold">
                                          <p:stCondLst>
                                            <p:cond delay="0"/>
                                          </p:stCondLst>
                                        </p:cTn>
                                        <p:tgtEl>
                                          <p:spTgt spid="1679366">
                                            <p:txEl>
                                              <p:pRg st="7" end="7"/>
                                            </p:txEl>
                                          </p:spTgt>
                                        </p:tgtEl>
                                        <p:attrNameLst>
                                          <p:attrName>style.visibility</p:attrName>
                                        </p:attrNameLst>
                                      </p:cBhvr>
                                      <p:to>
                                        <p:strVal val="visible"/>
                                      </p:to>
                                    </p:set>
                                    <p:anim calcmode="lin" valueType="num">
                                      <p:cBhvr additive="base">
                                        <p:cTn id="49" dur="500" fill="hold"/>
                                        <p:tgtEl>
                                          <p:spTgt spid="1679366">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1679366">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2" presetClass="entr" presetSubtype="4" fill="hold" nodeType="clickEffect">
                                  <p:stCondLst>
                                    <p:cond delay="0"/>
                                  </p:stCondLst>
                                  <p:childTnLst>
                                    <p:set>
                                      <p:cBhvr>
                                        <p:cTn id="54" dur="1" fill="hold">
                                          <p:stCondLst>
                                            <p:cond delay="0"/>
                                          </p:stCondLst>
                                        </p:cTn>
                                        <p:tgtEl>
                                          <p:spTgt spid="1679366">
                                            <p:txEl>
                                              <p:pRg st="8" end="8"/>
                                            </p:txEl>
                                          </p:spTgt>
                                        </p:tgtEl>
                                        <p:attrNameLst>
                                          <p:attrName>style.visibility</p:attrName>
                                        </p:attrNameLst>
                                      </p:cBhvr>
                                      <p:to>
                                        <p:strVal val="visible"/>
                                      </p:to>
                                    </p:set>
                                    <p:anim calcmode="lin" valueType="num">
                                      <p:cBhvr additive="base">
                                        <p:cTn id="55" dur="500" fill="hold"/>
                                        <p:tgtEl>
                                          <p:spTgt spid="1679366">
                                            <p:txEl>
                                              <p:pRg st="8" end="8"/>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1679366">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57" fill="hold" nodeType="clickPar">
                      <p:stCondLst>
                        <p:cond delay="indefinite"/>
                      </p:stCondLst>
                      <p:childTnLst>
                        <p:par>
                          <p:cTn id="58" fill="hold" nodeType="withGroup">
                            <p:stCondLst>
                              <p:cond delay="0"/>
                            </p:stCondLst>
                            <p:childTnLst>
                              <p:par>
                                <p:cTn id="59" presetID="2" presetClass="entr" presetSubtype="4" fill="hold" nodeType="clickEffect">
                                  <p:stCondLst>
                                    <p:cond delay="0"/>
                                  </p:stCondLst>
                                  <p:childTnLst>
                                    <p:set>
                                      <p:cBhvr>
                                        <p:cTn id="60" dur="1" fill="hold">
                                          <p:stCondLst>
                                            <p:cond delay="0"/>
                                          </p:stCondLst>
                                        </p:cTn>
                                        <p:tgtEl>
                                          <p:spTgt spid="1679366">
                                            <p:txEl>
                                              <p:pRg st="9" end="9"/>
                                            </p:txEl>
                                          </p:spTgt>
                                        </p:tgtEl>
                                        <p:attrNameLst>
                                          <p:attrName>style.visibility</p:attrName>
                                        </p:attrNameLst>
                                      </p:cBhvr>
                                      <p:to>
                                        <p:strVal val="visible"/>
                                      </p:to>
                                    </p:set>
                                    <p:anim calcmode="lin" valueType="num">
                                      <p:cBhvr additive="base">
                                        <p:cTn id="61" dur="500" fill="hold"/>
                                        <p:tgtEl>
                                          <p:spTgt spid="1679366">
                                            <p:txEl>
                                              <p:pRg st="9" end="9"/>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1679366">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63" fill="hold" nodeType="clickPar">
                      <p:stCondLst>
                        <p:cond delay="indefinite"/>
                      </p:stCondLst>
                      <p:childTnLst>
                        <p:par>
                          <p:cTn id="64" fill="hold" nodeType="withGroup">
                            <p:stCondLst>
                              <p:cond delay="0"/>
                            </p:stCondLst>
                            <p:childTnLst>
                              <p:par>
                                <p:cTn id="65" presetID="2" presetClass="entr" presetSubtype="4" fill="hold" nodeType="clickEffect">
                                  <p:stCondLst>
                                    <p:cond delay="0"/>
                                  </p:stCondLst>
                                  <p:childTnLst>
                                    <p:set>
                                      <p:cBhvr>
                                        <p:cTn id="66" dur="1" fill="hold">
                                          <p:stCondLst>
                                            <p:cond delay="0"/>
                                          </p:stCondLst>
                                        </p:cTn>
                                        <p:tgtEl>
                                          <p:spTgt spid="1679366">
                                            <p:txEl>
                                              <p:pRg st="10" end="10"/>
                                            </p:txEl>
                                          </p:spTgt>
                                        </p:tgtEl>
                                        <p:attrNameLst>
                                          <p:attrName>style.visibility</p:attrName>
                                        </p:attrNameLst>
                                      </p:cBhvr>
                                      <p:to>
                                        <p:strVal val="visible"/>
                                      </p:to>
                                    </p:set>
                                    <p:anim calcmode="lin" valueType="num">
                                      <p:cBhvr additive="base">
                                        <p:cTn id="67" dur="500" fill="hold"/>
                                        <p:tgtEl>
                                          <p:spTgt spid="1679366">
                                            <p:txEl>
                                              <p:pRg st="10" end="10"/>
                                            </p:txEl>
                                          </p:spTgt>
                                        </p:tgtEl>
                                        <p:attrNameLst>
                                          <p:attrName>ppt_x</p:attrName>
                                        </p:attrNameLst>
                                      </p:cBhvr>
                                      <p:tavLst>
                                        <p:tav tm="0">
                                          <p:val>
                                            <p:strVal val="#ppt_x"/>
                                          </p:val>
                                        </p:tav>
                                        <p:tav tm="100000">
                                          <p:val>
                                            <p:strVal val="#ppt_x"/>
                                          </p:val>
                                        </p:tav>
                                      </p:tavLst>
                                    </p:anim>
                                    <p:anim calcmode="lin" valueType="num">
                                      <p:cBhvr additive="base">
                                        <p:cTn id="68" dur="500" fill="hold"/>
                                        <p:tgtEl>
                                          <p:spTgt spid="1679366">
                                            <p:txEl>
                                              <p:pRg st="10" end="10"/>
                                            </p:txEl>
                                          </p:spTgt>
                                        </p:tgtEl>
                                        <p:attrNameLst>
                                          <p:attrName>ppt_y</p:attrName>
                                        </p:attrNameLst>
                                      </p:cBhvr>
                                      <p:tavLst>
                                        <p:tav tm="0">
                                          <p:val>
                                            <p:strVal val="1+#ppt_h/2"/>
                                          </p:val>
                                        </p:tav>
                                        <p:tav tm="100000">
                                          <p:val>
                                            <p:strVal val="#ppt_y"/>
                                          </p:val>
                                        </p:tav>
                                      </p:tavLst>
                                    </p:anim>
                                  </p:childTnLst>
                                </p:cTn>
                              </p:par>
                            </p:childTnLst>
                          </p:cTn>
                        </p:par>
                      </p:childTnLst>
                    </p:cTn>
                  </p:par>
                  <p:par>
                    <p:cTn id="69" fill="hold" nodeType="clickPar">
                      <p:stCondLst>
                        <p:cond delay="indefinite"/>
                      </p:stCondLst>
                      <p:childTnLst>
                        <p:par>
                          <p:cTn id="70" fill="hold" nodeType="withGroup">
                            <p:stCondLst>
                              <p:cond delay="0"/>
                            </p:stCondLst>
                            <p:childTnLst>
                              <p:par>
                                <p:cTn id="71" presetID="2" presetClass="entr" presetSubtype="4" fill="hold" nodeType="clickEffect">
                                  <p:stCondLst>
                                    <p:cond delay="0"/>
                                  </p:stCondLst>
                                  <p:childTnLst>
                                    <p:set>
                                      <p:cBhvr>
                                        <p:cTn id="72" dur="1" fill="hold">
                                          <p:stCondLst>
                                            <p:cond delay="0"/>
                                          </p:stCondLst>
                                        </p:cTn>
                                        <p:tgtEl>
                                          <p:spTgt spid="1679366">
                                            <p:txEl>
                                              <p:pRg st="11" end="11"/>
                                            </p:txEl>
                                          </p:spTgt>
                                        </p:tgtEl>
                                        <p:attrNameLst>
                                          <p:attrName>style.visibility</p:attrName>
                                        </p:attrNameLst>
                                      </p:cBhvr>
                                      <p:to>
                                        <p:strVal val="visible"/>
                                      </p:to>
                                    </p:set>
                                    <p:anim calcmode="lin" valueType="num">
                                      <p:cBhvr additive="base">
                                        <p:cTn id="73" dur="500" fill="hold"/>
                                        <p:tgtEl>
                                          <p:spTgt spid="1679366">
                                            <p:txEl>
                                              <p:pRg st="11" end="11"/>
                                            </p:txEl>
                                          </p:spTgt>
                                        </p:tgtEl>
                                        <p:attrNameLst>
                                          <p:attrName>ppt_x</p:attrName>
                                        </p:attrNameLst>
                                      </p:cBhvr>
                                      <p:tavLst>
                                        <p:tav tm="0">
                                          <p:val>
                                            <p:strVal val="#ppt_x"/>
                                          </p:val>
                                        </p:tav>
                                        <p:tav tm="100000">
                                          <p:val>
                                            <p:strVal val="#ppt_x"/>
                                          </p:val>
                                        </p:tav>
                                      </p:tavLst>
                                    </p:anim>
                                    <p:anim calcmode="lin" valueType="num">
                                      <p:cBhvr additive="base">
                                        <p:cTn id="74" dur="500" fill="hold"/>
                                        <p:tgtEl>
                                          <p:spTgt spid="1679366">
                                            <p:txEl>
                                              <p:pRg st="11" end="1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7106" name="Rectangle 2"/>
          <p:cNvSpPr>
            <a:spLocks noGrp="1" noChangeArrowheads="1"/>
          </p:cNvSpPr>
          <p:nvPr>
            <p:ph type="title"/>
          </p:nvPr>
        </p:nvSpPr>
        <p:spPr>
          <a:xfrm>
            <a:off x="457200" y="152400"/>
            <a:ext cx="8229600" cy="1371600"/>
          </a:xfrm>
        </p:spPr>
        <p:txBody>
          <a:bodyPr>
            <a:normAutofit/>
          </a:bodyPr>
          <a:lstStyle/>
          <a:p>
            <a:pPr>
              <a:defRPr/>
            </a:pPr>
            <a:r>
              <a:rPr lang="en-US" sz="4000" dirty="0"/>
              <a:t>Glucose Management </a:t>
            </a:r>
            <a:r>
              <a:rPr lang="en-US" sz="4000" dirty="0" smtClean="0"/>
              <a:t>and </a:t>
            </a:r>
            <a:r>
              <a:rPr lang="en-US" sz="4000" dirty="0"/>
              <a:t>Hospitalized Patients  </a:t>
            </a:r>
          </a:p>
        </p:txBody>
      </p:sp>
      <p:pic>
        <p:nvPicPr>
          <p:cNvPr id="1327108" name="MPj04027010000[1].jpg">
            <a:hlinkClick r:id="" action="ppaction://media"/>
          </p:cNvPr>
          <p:cNvPicPr>
            <a:picLocks noGrp="1" noRot="1" noChangeAspect="1" noChangeArrowheads="1"/>
          </p:cNvPicPr>
          <p:nvPr>
            <p:ph sz="quarter" idx="1"/>
            <a:videoFile r:link="rId2"/>
          </p:nvPr>
        </p:nvPicPr>
        <p:blipFill>
          <a:blip r:embed="rId5">
            <a:extLst>
              <a:ext uri="{28A0092B-C50C-407E-A947-70E740481C1C}">
                <a14:useLocalDpi xmlns:a14="http://schemas.microsoft.com/office/drawing/2010/main" val="0"/>
              </a:ext>
            </a:extLst>
          </a:blip>
          <a:stretch>
            <a:fillRect/>
          </a:stretch>
        </p:blipFill>
        <p:spPr>
          <a:xfrm>
            <a:off x="1219200" y="1981200"/>
            <a:ext cx="2057400" cy="2286000"/>
          </a:xfrm>
        </p:spPr>
      </p:pic>
      <p:sp>
        <p:nvSpPr>
          <p:cNvPr id="1327107" name="Rectangle 3"/>
          <p:cNvSpPr>
            <a:spLocks noGrp="1" noChangeArrowheads="1"/>
          </p:cNvSpPr>
          <p:nvPr>
            <p:ph type="body" sz="half" idx="4294967295"/>
          </p:nvPr>
        </p:nvSpPr>
        <p:spPr>
          <a:xfrm>
            <a:off x="3505200" y="1977154"/>
            <a:ext cx="4038600" cy="2366246"/>
          </a:xfrm>
        </p:spPr>
        <p:txBody>
          <a:bodyPr/>
          <a:lstStyle/>
          <a:p>
            <a:pPr>
              <a:defRPr/>
            </a:pPr>
            <a:r>
              <a:rPr lang="en-US" sz="2800" dirty="0"/>
              <a:t>In hospitalized patients with critical illness, </a:t>
            </a:r>
            <a:r>
              <a:rPr lang="en-US" sz="2800" dirty="0" smtClean="0"/>
              <a:t>hyperglycemia is a signal that warrants our attention.</a:t>
            </a:r>
          </a:p>
        </p:txBody>
      </p:sp>
    </p:spTree>
    <p:custDataLst>
      <p:tags r:id="rId1"/>
    </p:custDataLst>
    <p:extLst>
      <p:ext uri="{BB962C8B-B14F-4D97-AF65-F5344CB8AC3E}">
        <p14:creationId xmlns:p14="http://schemas.microsoft.com/office/powerpoint/2010/main" val="42686985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327108"/>
                    </p:tgtEl>
                  </p:cond>
                </p:stCondLst>
                <p:endSync evt="end" delay="0">
                  <p:rtn val="all"/>
                </p:endSync>
                <p:childTnLst>
                  <p:par>
                    <p:cTn id="3" fill="hold" nodeType="clickPar">
                      <p:stCondLst>
                        <p:cond delay="0"/>
                      </p:stCondLst>
                      <p:childTnLst>
                        <p:par>
                          <p:cTn id="4" fill="hold" nodeType="withGroup">
                            <p:stCondLst>
                              <p:cond delay="0"/>
                            </p:stCondLst>
                            <p:childTnLst>
                              <p:par>
                                <p:cTn id="5" presetID="2" presetClass="mediacall" presetSubtype="0" fill="hold" nodeType="clickEffect">
                                  <p:stCondLst>
                                    <p:cond delay="0"/>
                                  </p:stCondLst>
                                  <p:childTnLst>
                                    <p:cmd type="call" cmd="togglePause">
                                      <p:cBhvr>
                                        <p:cTn id="6" dur="1" fill="hold"/>
                                        <p:tgtEl>
                                          <p:spTgt spid="1327108"/>
                                        </p:tgtEl>
                                      </p:cBhvr>
                                    </p:cmd>
                                  </p:childTnLst>
                                </p:cTn>
                              </p:par>
                            </p:childTnLst>
                          </p:cTn>
                        </p:par>
                      </p:childTnLst>
                    </p:cTn>
                  </p:par>
                </p:childTnLst>
              </p:cTn>
              <p:nextCondLst>
                <p:cond evt="onClick" delay="0">
                  <p:tgtEl>
                    <p:spTgt spid="1327108"/>
                  </p:tgtEl>
                </p:cond>
              </p:nextCondLst>
            </p:seq>
            <p:video>
              <p:cMediaNode>
                <p:cTn id="7" fill="hold" display="0">
                  <p:stCondLst>
                    <p:cond delay="indefinite"/>
                  </p:stCondLst>
                  <p:endCondLst>
                    <p:cond evt="onNext" delay="0">
                      <p:tgtEl>
                        <p:sldTgt/>
                      </p:tgtEl>
                    </p:cond>
                    <p:cond evt="onPrev" delay="0">
                      <p:tgtEl>
                        <p:sldTgt/>
                      </p:tgtEl>
                    </p:cond>
                  </p:endCondLst>
                </p:cTn>
                <p:tgtEl>
                  <p:spTgt spid="1327108"/>
                </p:tgtEl>
              </p:cMediaNode>
            </p:video>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62" name="Rectangle 2"/>
          <p:cNvSpPr>
            <a:spLocks noGrp="1" noRot="1" noChangeArrowheads="1"/>
          </p:cNvSpPr>
          <p:nvPr>
            <p:ph type="title"/>
          </p:nvPr>
        </p:nvSpPr>
        <p:spPr/>
        <p:txBody>
          <a:bodyPr>
            <a:normAutofit fontScale="90000"/>
          </a:bodyPr>
          <a:lstStyle/>
          <a:p>
            <a:pPr eaLnBrk="1" hangingPunct="1">
              <a:defRPr/>
            </a:pPr>
            <a:r>
              <a:rPr lang="en-US" sz="3600" dirty="0" smtClean="0"/>
              <a:t>Hospitals and Hyperglycemia – </a:t>
            </a:r>
            <a:br>
              <a:rPr lang="en-US" sz="3600" dirty="0" smtClean="0"/>
            </a:br>
            <a:r>
              <a:rPr lang="en-US" sz="3600" dirty="0" smtClean="0"/>
              <a:t>What’s the Big Deal?	</a:t>
            </a:r>
          </a:p>
        </p:txBody>
      </p:sp>
      <p:sp>
        <p:nvSpPr>
          <p:cNvPr id="911363" name="Rectangle 3"/>
          <p:cNvSpPr>
            <a:spLocks noGrp="1" noChangeArrowheads="1"/>
          </p:cNvSpPr>
          <p:nvPr>
            <p:ph sz="quarter" idx="1"/>
          </p:nvPr>
        </p:nvSpPr>
        <p:spPr>
          <a:xfrm>
            <a:off x="457200" y="1219200"/>
            <a:ext cx="5638800" cy="4937760"/>
          </a:xfrm>
        </p:spPr>
        <p:txBody>
          <a:bodyPr/>
          <a:lstStyle/>
          <a:p>
            <a:pPr eaLnBrk="1" hangingPunct="1">
              <a:defRPr/>
            </a:pPr>
            <a:r>
              <a:rPr lang="en-US" dirty="0" smtClean="0"/>
              <a:t>Hyperglycemia is associated with increased morbidity and mortality in hospital settings.</a:t>
            </a:r>
          </a:p>
          <a:p>
            <a:pPr lvl="1" eaLnBrk="1" hangingPunct="1">
              <a:defRPr/>
            </a:pPr>
            <a:r>
              <a:rPr lang="en-US" dirty="0" smtClean="0"/>
              <a:t>Acute Myocardial Infarction</a:t>
            </a:r>
          </a:p>
          <a:p>
            <a:pPr lvl="1" eaLnBrk="1" hangingPunct="1">
              <a:defRPr/>
            </a:pPr>
            <a:r>
              <a:rPr lang="en-US" dirty="0" smtClean="0"/>
              <a:t>Stroke</a:t>
            </a:r>
          </a:p>
          <a:p>
            <a:pPr lvl="1" eaLnBrk="1" hangingPunct="1">
              <a:defRPr/>
            </a:pPr>
            <a:r>
              <a:rPr lang="en-US" dirty="0" smtClean="0"/>
              <a:t>Cardiac Surgery</a:t>
            </a:r>
          </a:p>
          <a:p>
            <a:pPr lvl="1" eaLnBrk="1" hangingPunct="1">
              <a:defRPr/>
            </a:pPr>
            <a:r>
              <a:rPr lang="en-US" dirty="0" smtClean="0"/>
              <a:t>Infection</a:t>
            </a:r>
          </a:p>
          <a:p>
            <a:pPr lvl="1" eaLnBrk="1" hangingPunct="1">
              <a:defRPr/>
            </a:pPr>
            <a:r>
              <a:rPr lang="en-US" dirty="0" smtClean="0"/>
              <a:t>Longer lengths of stay</a:t>
            </a:r>
          </a:p>
          <a:p>
            <a:pPr marL="457200" lvl="1" indent="0" eaLnBrk="1" hangingPunct="1">
              <a:buFont typeface="Wingdings" pitchFamily="2" charset="2"/>
              <a:buNone/>
              <a:defRPr/>
            </a:pPr>
            <a:endParaRPr lang="en-US" dirty="0" smtClean="0"/>
          </a:p>
        </p:txBody>
      </p:sp>
      <p:pic>
        <p:nvPicPr>
          <p:cNvPr id="74756" name="Picture 2" descr="C:\Users\Beverly\AppData\Local\Microsoft\Windows\Temporary Internet Files\Content.IE5\PRSTT65C\MP900302920[1].jpg"/>
          <p:cNvPicPr>
            <a:picLocks noChangeAspect="1" noChangeArrowheads="1"/>
          </p:cNvPicPr>
          <p:nvPr>
            <p:custDataLst>
              <p:tags r:id="rId2"/>
            </p:custDataLst>
          </p:nvPr>
        </p:nvPicPr>
        <p:blipFill>
          <a:blip r:embed="rId5">
            <a:extLst>
              <a:ext uri="{28A0092B-C50C-407E-A947-70E740481C1C}">
                <a14:useLocalDpi xmlns:a14="http://schemas.microsoft.com/office/drawing/2010/main" val="0"/>
              </a:ext>
            </a:extLst>
          </a:blip>
          <a:srcRect/>
          <a:stretch>
            <a:fillRect/>
          </a:stretch>
        </p:blipFill>
        <p:spPr bwMode="auto">
          <a:xfrm>
            <a:off x="6413500" y="1752600"/>
            <a:ext cx="2117725" cy="296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26504928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Title 1"/>
          <p:cNvSpPr>
            <a:spLocks noGrp="1"/>
          </p:cNvSpPr>
          <p:nvPr>
            <p:ph type="title"/>
          </p:nvPr>
        </p:nvSpPr>
        <p:spPr>
          <a:xfrm>
            <a:off x="456948" y="382011"/>
            <a:ext cx="8384271" cy="1016000"/>
          </a:xfrm>
        </p:spPr>
        <p:txBody>
          <a:bodyPr/>
          <a:lstStyle/>
          <a:p>
            <a:r>
              <a:rPr lang="en-US" dirty="0" smtClean="0"/>
              <a:t>Type 2 in Kids </a:t>
            </a:r>
          </a:p>
        </p:txBody>
      </p:sp>
      <p:sp>
        <p:nvSpPr>
          <p:cNvPr id="3" name="Content Placeholder 2"/>
          <p:cNvSpPr>
            <a:spLocks noGrp="1"/>
          </p:cNvSpPr>
          <p:nvPr>
            <p:ph idx="1"/>
          </p:nvPr>
        </p:nvSpPr>
        <p:spPr>
          <a:xfrm>
            <a:off x="456948" y="1545103"/>
            <a:ext cx="8382252" cy="3188901"/>
          </a:xfrm>
        </p:spPr>
        <p:txBody>
          <a:bodyPr>
            <a:normAutofit fontScale="85000" lnSpcReduction="10000"/>
          </a:bodyPr>
          <a:lstStyle/>
          <a:p>
            <a:pPr>
              <a:defRPr/>
            </a:pPr>
            <a:r>
              <a:rPr lang="en-US" dirty="0" smtClean="0"/>
              <a:t>7 fold increase 1990</a:t>
            </a:r>
          </a:p>
          <a:p>
            <a:pPr>
              <a:defRPr/>
            </a:pPr>
            <a:r>
              <a:rPr lang="en-US" dirty="0" smtClean="0"/>
              <a:t>1 in 6 </a:t>
            </a:r>
            <a:r>
              <a:rPr lang="en-US" dirty="0" err="1" smtClean="0"/>
              <a:t>overwt</a:t>
            </a:r>
            <a:r>
              <a:rPr lang="en-US" dirty="0" smtClean="0"/>
              <a:t> kids (age 12- 19) have </a:t>
            </a:r>
            <a:r>
              <a:rPr lang="en-US" dirty="0" err="1" smtClean="0"/>
              <a:t>prediabetes</a:t>
            </a:r>
            <a:r>
              <a:rPr lang="en-US" dirty="0" smtClean="0"/>
              <a:t>.</a:t>
            </a:r>
          </a:p>
          <a:p>
            <a:pPr>
              <a:defRPr/>
            </a:pPr>
            <a:r>
              <a:rPr lang="en-US" dirty="0" smtClean="0"/>
              <a:t>~2,500 to 3,700 new cases in U.S. annually.</a:t>
            </a:r>
          </a:p>
          <a:p>
            <a:pPr>
              <a:defRPr/>
            </a:pPr>
            <a:r>
              <a:rPr lang="en-US" dirty="0" smtClean="0"/>
              <a:t>Highest risk: very </a:t>
            </a:r>
            <a:r>
              <a:rPr lang="en-US" dirty="0"/>
              <a:t>obese, minority, female, low socioeconomic status, limited </a:t>
            </a:r>
            <a:r>
              <a:rPr lang="en-US" dirty="0" smtClean="0"/>
              <a:t>education</a:t>
            </a:r>
            <a:endParaRPr lang="en-US" dirty="0"/>
          </a:p>
          <a:p>
            <a:pPr>
              <a:defRPr/>
            </a:pPr>
            <a:r>
              <a:rPr lang="en-US" dirty="0" smtClean="0"/>
              <a:t>In </a:t>
            </a:r>
            <a:r>
              <a:rPr lang="en-US" dirty="0"/>
              <a:t>age range 12-19, less than 1% have Type 2 </a:t>
            </a:r>
            <a:r>
              <a:rPr lang="en-US" dirty="0" smtClean="0"/>
              <a:t>– NHANES</a:t>
            </a:r>
          </a:p>
          <a:p>
            <a:pPr>
              <a:defRPr/>
            </a:pPr>
            <a:r>
              <a:rPr lang="en-US" dirty="0" smtClean="0"/>
              <a:t>Environmental changes to urgently needed</a:t>
            </a:r>
            <a:endParaRPr lang="en-US" dirty="0"/>
          </a:p>
        </p:txBody>
      </p:sp>
      <p:pic>
        <p:nvPicPr>
          <p:cNvPr id="66564" name="Picture 5" descr="http://www.transformingdiabetes.com/wp-content/uploads/2011/05/blk_fam_homepage-e130636679459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24200" y="4720285"/>
            <a:ext cx="5517444" cy="15578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p:cNvPicPr>
            <a:picLocks noChangeAspect="1"/>
          </p:cNvPicPr>
          <p:nvPr/>
        </p:nvPicPr>
        <p:blipFill>
          <a:blip r:embed="rId4"/>
          <a:stretch>
            <a:fillRect/>
          </a:stretch>
        </p:blipFill>
        <p:spPr>
          <a:xfrm>
            <a:off x="3962400" y="554966"/>
            <a:ext cx="4878820" cy="770340"/>
          </a:xfrm>
          <a:prstGeom prst="rect">
            <a:avLst/>
          </a:prstGeom>
        </p:spPr>
      </p:pic>
    </p:spTree>
    <p:custDataLst>
      <p:tags r:id="rId1"/>
    </p:custDataLst>
    <p:extLst>
      <p:ext uri="{BB962C8B-B14F-4D97-AF65-F5344CB8AC3E}">
        <p14:creationId xmlns:p14="http://schemas.microsoft.com/office/powerpoint/2010/main" val="28602179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7538" name="Rectangle 2"/>
          <p:cNvSpPr>
            <a:spLocks noGrp="1" noChangeArrowheads="1"/>
          </p:cNvSpPr>
          <p:nvPr>
            <p:ph type="title"/>
          </p:nvPr>
        </p:nvSpPr>
        <p:spPr/>
        <p:txBody>
          <a:bodyPr>
            <a:normAutofit fontScale="90000"/>
          </a:bodyPr>
          <a:lstStyle/>
          <a:p>
            <a:pPr>
              <a:defRPr/>
            </a:pPr>
            <a:r>
              <a:rPr lang="en-US" sz="3400"/>
              <a:t>Hyperglycemia*: A Common Comorbidity in Medical-Surgical Patients in a Community Hospital</a:t>
            </a:r>
          </a:p>
        </p:txBody>
      </p:sp>
      <p:graphicFrame>
        <p:nvGraphicFramePr>
          <p:cNvPr id="39939" name="Object 2"/>
          <p:cNvGraphicFramePr>
            <a:graphicFrameLocks noGrp="1" noChangeAspect="1"/>
          </p:cNvGraphicFramePr>
          <p:nvPr>
            <p:ph sz="quarter" idx="1"/>
            <p:extLst/>
          </p:nvPr>
        </p:nvGraphicFramePr>
        <p:xfrm>
          <a:off x="685800" y="1630362"/>
          <a:ext cx="7772400" cy="4114800"/>
        </p:xfrm>
        <a:graphic>
          <a:graphicData uri="http://schemas.openxmlformats.org/presentationml/2006/ole">
            <mc:AlternateContent xmlns:mc="http://schemas.openxmlformats.org/markup-compatibility/2006">
              <mc:Choice xmlns:v="urn:schemas-microsoft-com:vml" Requires="v">
                <p:oleObj spid="_x0000_s79878" name="Chart" r:id="rId5" imgW="7772400" imgH="4114800" progId="MSGraph.Chart.8">
                  <p:embed followColorScheme="full"/>
                </p:oleObj>
              </mc:Choice>
              <mc:Fallback>
                <p:oleObj name="Chart" r:id="rId5" imgW="7772400" imgH="4114800" progId="MSGraph.Chart.8">
                  <p:embed followColorScheme="full"/>
                  <p:pic>
                    <p:nvPicPr>
                      <p:cNvPr id="0" name=""/>
                      <p:cNvPicPr>
                        <a:picLocks noChangeAspect="1" noChangeArrowheads="1"/>
                      </p:cNvPicPr>
                      <p:nvPr/>
                    </p:nvPicPr>
                    <p:blipFill>
                      <a:blip r:embed="rId6"/>
                      <a:srcRect/>
                      <a:stretch>
                        <a:fillRect/>
                      </a:stretch>
                    </p:blipFill>
                    <p:spPr bwMode="auto">
                      <a:xfrm>
                        <a:off x="685800" y="1630362"/>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577540" name="Text Box 4"/>
          <p:cNvSpPr txBox="1">
            <a:spLocks noChangeArrowheads="1"/>
          </p:cNvSpPr>
          <p:nvPr/>
        </p:nvSpPr>
        <p:spPr bwMode="auto">
          <a:xfrm>
            <a:off x="7489825" y="3124200"/>
            <a:ext cx="815975" cy="457200"/>
          </a:xfrm>
          <a:prstGeom prst="rect">
            <a:avLst/>
          </a:prstGeom>
          <a:noFill/>
          <a:ln w="9525">
            <a:noFill/>
            <a:miter lim="800000"/>
            <a:headEnd/>
            <a:tailEnd/>
          </a:ln>
          <a:effectLst/>
        </p:spPr>
        <p:txBody>
          <a:bodyPr wrap="none">
            <a:spAutoFit/>
          </a:bodyPr>
          <a:lstStyle/>
          <a:p>
            <a:pPr>
              <a:defRPr/>
            </a:pPr>
            <a:r>
              <a:rPr lang="en-US" sz="2400" dirty="0">
                <a:solidFill>
                  <a:schemeClr val="accent2">
                    <a:lumMod val="50000"/>
                  </a:schemeClr>
                </a:solidFill>
                <a:effectLst>
                  <a:outerShdw blurRad="38100" dist="38100" dir="2700000" algn="tl">
                    <a:srgbClr val="000000"/>
                  </a:outerShdw>
                </a:effectLst>
              </a:rPr>
              <a:t>62%</a:t>
            </a:r>
          </a:p>
        </p:txBody>
      </p:sp>
      <p:sp>
        <p:nvSpPr>
          <p:cNvPr id="577541" name="Text Box 5"/>
          <p:cNvSpPr txBox="1">
            <a:spLocks noChangeArrowheads="1"/>
          </p:cNvSpPr>
          <p:nvPr/>
        </p:nvSpPr>
        <p:spPr bwMode="auto">
          <a:xfrm>
            <a:off x="3429000" y="2209800"/>
            <a:ext cx="815975" cy="457200"/>
          </a:xfrm>
          <a:prstGeom prst="rect">
            <a:avLst/>
          </a:prstGeom>
          <a:noFill/>
          <a:ln w="9525">
            <a:noFill/>
            <a:miter lim="800000"/>
            <a:headEnd/>
            <a:tailEnd/>
          </a:ln>
          <a:effectLst/>
        </p:spPr>
        <p:txBody>
          <a:bodyPr wrap="none">
            <a:spAutoFit/>
          </a:bodyPr>
          <a:lstStyle/>
          <a:p>
            <a:pPr>
              <a:defRPr/>
            </a:pPr>
            <a:r>
              <a:rPr lang="en-US" sz="2400" dirty="0">
                <a:solidFill>
                  <a:schemeClr val="accent2">
                    <a:lumMod val="50000"/>
                  </a:schemeClr>
                </a:solidFill>
                <a:effectLst>
                  <a:outerShdw blurRad="38100" dist="38100" dir="2700000" algn="tl">
                    <a:srgbClr val="000000"/>
                  </a:outerShdw>
                </a:effectLst>
              </a:rPr>
              <a:t>12%</a:t>
            </a:r>
          </a:p>
        </p:txBody>
      </p:sp>
      <p:sp>
        <p:nvSpPr>
          <p:cNvPr id="577542" name="Text Box 6"/>
          <p:cNvSpPr txBox="1">
            <a:spLocks noChangeArrowheads="1"/>
          </p:cNvSpPr>
          <p:nvPr/>
        </p:nvSpPr>
        <p:spPr bwMode="auto">
          <a:xfrm>
            <a:off x="1447800" y="2743200"/>
            <a:ext cx="815975" cy="457200"/>
          </a:xfrm>
          <a:prstGeom prst="rect">
            <a:avLst/>
          </a:prstGeom>
          <a:noFill/>
          <a:ln w="9525">
            <a:noFill/>
            <a:miter lim="800000"/>
            <a:headEnd/>
            <a:tailEnd/>
          </a:ln>
          <a:effectLst/>
        </p:spPr>
        <p:txBody>
          <a:bodyPr wrap="none">
            <a:spAutoFit/>
          </a:bodyPr>
          <a:lstStyle/>
          <a:p>
            <a:pPr>
              <a:defRPr/>
            </a:pPr>
            <a:r>
              <a:rPr lang="en-US" sz="2400" dirty="0">
                <a:solidFill>
                  <a:schemeClr val="accent2">
                    <a:lumMod val="50000"/>
                  </a:schemeClr>
                </a:solidFill>
                <a:effectLst>
                  <a:outerShdw blurRad="38100" dist="38100" dir="2700000" algn="tl">
                    <a:srgbClr val="000000"/>
                  </a:outerShdw>
                </a:effectLst>
              </a:rPr>
              <a:t>26%</a:t>
            </a:r>
          </a:p>
        </p:txBody>
      </p:sp>
      <p:sp>
        <p:nvSpPr>
          <p:cNvPr id="39943" name="Rectangle 7"/>
          <p:cNvSpPr>
            <a:spLocks noChangeArrowheads="1"/>
          </p:cNvSpPr>
          <p:nvPr/>
        </p:nvSpPr>
        <p:spPr bwMode="auto">
          <a:xfrm>
            <a:off x="685800" y="5029200"/>
            <a:ext cx="228600" cy="228600"/>
          </a:xfrm>
          <a:prstGeom prst="rect">
            <a:avLst/>
          </a:prstGeom>
          <a:solidFill>
            <a:srgbClr val="CCFFFF"/>
          </a:solidFill>
          <a:ln w="9525">
            <a:solidFill>
              <a:schemeClr val="tx1"/>
            </a:solidFill>
            <a:miter lim="800000"/>
            <a:headEnd/>
            <a:tailEnd/>
          </a:ln>
        </p:spPr>
        <p:txBody>
          <a:bodyPr wrap="none" anchor="ctr"/>
          <a:lstStyle/>
          <a:p>
            <a:endParaRPr lang="es-CL"/>
          </a:p>
        </p:txBody>
      </p:sp>
      <p:sp>
        <p:nvSpPr>
          <p:cNvPr id="39944" name="Rectangle 8"/>
          <p:cNvSpPr>
            <a:spLocks noChangeArrowheads="1"/>
          </p:cNvSpPr>
          <p:nvPr/>
        </p:nvSpPr>
        <p:spPr bwMode="auto">
          <a:xfrm>
            <a:off x="695325" y="5791200"/>
            <a:ext cx="228600" cy="228600"/>
          </a:xfrm>
          <a:prstGeom prst="rect">
            <a:avLst/>
          </a:prstGeom>
          <a:solidFill>
            <a:srgbClr val="FF0000"/>
          </a:solidFill>
          <a:ln w="9525">
            <a:solidFill>
              <a:schemeClr val="tx1"/>
            </a:solidFill>
            <a:miter lim="800000"/>
            <a:headEnd/>
            <a:tailEnd/>
          </a:ln>
        </p:spPr>
        <p:txBody>
          <a:bodyPr wrap="none" anchor="ctr"/>
          <a:lstStyle/>
          <a:p>
            <a:endParaRPr lang="es-CL"/>
          </a:p>
        </p:txBody>
      </p:sp>
      <p:sp>
        <p:nvSpPr>
          <p:cNvPr id="39945" name="Rectangle 9"/>
          <p:cNvSpPr>
            <a:spLocks noChangeArrowheads="1"/>
          </p:cNvSpPr>
          <p:nvPr/>
        </p:nvSpPr>
        <p:spPr bwMode="auto">
          <a:xfrm>
            <a:off x="695325" y="5410200"/>
            <a:ext cx="228600" cy="228600"/>
          </a:xfrm>
          <a:prstGeom prst="rect">
            <a:avLst/>
          </a:prstGeom>
          <a:solidFill>
            <a:srgbClr val="339966"/>
          </a:solidFill>
          <a:ln w="9525">
            <a:solidFill>
              <a:schemeClr val="tx1"/>
            </a:solidFill>
            <a:miter lim="800000"/>
            <a:headEnd/>
            <a:tailEnd/>
          </a:ln>
        </p:spPr>
        <p:txBody>
          <a:bodyPr wrap="none" anchor="ctr"/>
          <a:lstStyle/>
          <a:p>
            <a:endParaRPr lang="es-CL"/>
          </a:p>
        </p:txBody>
      </p:sp>
      <p:sp>
        <p:nvSpPr>
          <p:cNvPr id="577546" name="Text Box 10"/>
          <p:cNvSpPr txBox="1">
            <a:spLocks noChangeArrowheads="1"/>
          </p:cNvSpPr>
          <p:nvPr/>
        </p:nvSpPr>
        <p:spPr bwMode="auto">
          <a:xfrm>
            <a:off x="990600" y="4953000"/>
            <a:ext cx="4581525" cy="396875"/>
          </a:xfrm>
          <a:prstGeom prst="rect">
            <a:avLst/>
          </a:prstGeom>
          <a:noFill/>
          <a:ln w="9525">
            <a:noFill/>
            <a:miter lim="800000"/>
            <a:headEnd/>
            <a:tailEnd/>
          </a:ln>
          <a:effectLst/>
        </p:spPr>
        <p:txBody>
          <a:bodyPr>
            <a:spAutoFit/>
          </a:bodyPr>
          <a:lstStyle/>
          <a:p>
            <a:pPr>
              <a:defRPr/>
            </a:pPr>
            <a:r>
              <a:rPr lang="en-US" sz="2000" dirty="0" err="1">
                <a:solidFill>
                  <a:schemeClr val="tx1">
                    <a:lumMod val="95000"/>
                  </a:schemeClr>
                </a:solidFill>
                <a:effectLst>
                  <a:outerShdw blurRad="38100" dist="38100" dir="2700000" algn="tl">
                    <a:srgbClr val="000000"/>
                  </a:outerShdw>
                </a:effectLst>
              </a:rPr>
              <a:t>Normoglycemia</a:t>
            </a:r>
            <a:endParaRPr lang="en-US" sz="2000" dirty="0">
              <a:solidFill>
                <a:schemeClr val="tx1">
                  <a:lumMod val="95000"/>
                </a:schemeClr>
              </a:solidFill>
              <a:effectLst>
                <a:outerShdw blurRad="38100" dist="38100" dir="2700000" algn="tl">
                  <a:srgbClr val="000000"/>
                </a:outerShdw>
              </a:effectLst>
            </a:endParaRPr>
          </a:p>
        </p:txBody>
      </p:sp>
      <p:sp>
        <p:nvSpPr>
          <p:cNvPr id="577547" name="Text Box 11"/>
          <p:cNvSpPr txBox="1">
            <a:spLocks noChangeArrowheads="1"/>
          </p:cNvSpPr>
          <p:nvPr/>
        </p:nvSpPr>
        <p:spPr bwMode="auto">
          <a:xfrm>
            <a:off x="990600" y="5318125"/>
            <a:ext cx="4581525" cy="396875"/>
          </a:xfrm>
          <a:prstGeom prst="rect">
            <a:avLst/>
          </a:prstGeom>
          <a:noFill/>
          <a:ln w="9525">
            <a:noFill/>
            <a:miter lim="800000"/>
            <a:headEnd/>
            <a:tailEnd/>
          </a:ln>
          <a:effectLst/>
        </p:spPr>
        <p:txBody>
          <a:bodyPr>
            <a:spAutoFit/>
          </a:bodyPr>
          <a:lstStyle/>
          <a:p>
            <a:pPr>
              <a:defRPr/>
            </a:pPr>
            <a:r>
              <a:rPr lang="en-US" sz="2000" dirty="0">
                <a:effectLst>
                  <a:outerShdw blurRad="38100" dist="38100" dir="2700000" algn="tl">
                    <a:srgbClr val="000000"/>
                  </a:outerShdw>
                </a:effectLst>
              </a:rPr>
              <a:t>Known Diabetes</a:t>
            </a:r>
          </a:p>
        </p:txBody>
      </p:sp>
      <p:sp>
        <p:nvSpPr>
          <p:cNvPr id="577548" name="Text Box 12"/>
          <p:cNvSpPr txBox="1">
            <a:spLocks noChangeArrowheads="1"/>
          </p:cNvSpPr>
          <p:nvPr/>
        </p:nvSpPr>
        <p:spPr bwMode="auto">
          <a:xfrm>
            <a:off x="1000125" y="5699125"/>
            <a:ext cx="4581525" cy="396875"/>
          </a:xfrm>
          <a:prstGeom prst="rect">
            <a:avLst/>
          </a:prstGeom>
          <a:noFill/>
          <a:ln w="9525">
            <a:noFill/>
            <a:miter lim="800000"/>
            <a:headEnd/>
            <a:tailEnd/>
          </a:ln>
          <a:effectLst/>
        </p:spPr>
        <p:txBody>
          <a:bodyPr>
            <a:spAutoFit/>
          </a:bodyPr>
          <a:lstStyle/>
          <a:p>
            <a:pPr>
              <a:defRPr/>
            </a:pPr>
            <a:r>
              <a:rPr lang="en-US" sz="2000" dirty="0">
                <a:effectLst>
                  <a:outerShdw blurRad="38100" dist="38100" dir="2700000" algn="tl">
                    <a:srgbClr val="000000"/>
                  </a:outerShdw>
                </a:effectLst>
              </a:rPr>
              <a:t>New Hyperglycemia</a:t>
            </a:r>
          </a:p>
        </p:txBody>
      </p:sp>
      <p:sp>
        <p:nvSpPr>
          <p:cNvPr id="577549" name="Text Box 13"/>
          <p:cNvSpPr txBox="1">
            <a:spLocks noChangeArrowheads="1"/>
          </p:cNvSpPr>
          <p:nvPr/>
        </p:nvSpPr>
        <p:spPr bwMode="auto">
          <a:xfrm>
            <a:off x="480802" y="1405553"/>
            <a:ext cx="3672800" cy="253916"/>
          </a:xfrm>
          <a:prstGeom prst="rect">
            <a:avLst/>
          </a:prstGeom>
          <a:noFill/>
          <a:ln w="9525">
            <a:noFill/>
            <a:miter lim="800000"/>
            <a:headEnd/>
            <a:tailEnd/>
          </a:ln>
          <a:effectLst/>
        </p:spPr>
        <p:txBody>
          <a:bodyPr wrap="none">
            <a:spAutoFit/>
          </a:bodyPr>
          <a:lstStyle/>
          <a:p>
            <a:pPr>
              <a:defRPr/>
            </a:pPr>
            <a:r>
              <a:rPr lang="en-US" sz="1050" dirty="0" err="1"/>
              <a:t>Umpierrez</a:t>
            </a:r>
            <a:r>
              <a:rPr lang="en-US" sz="1050" dirty="0"/>
              <a:t> G et al, J </a:t>
            </a:r>
            <a:r>
              <a:rPr lang="en-US" sz="1050" dirty="0" err="1"/>
              <a:t>Clin</a:t>
            </a:r>
            <a:r>
              <a:rPr lang="en-US" sz="1050" dirty="0"/>
              <a:t> </a:t>
            </a:r>
            <a:r>
              <a:rPr lang="en-US" sz="1050" dirty="0" err="1"/>
              <a:t>Endocrinol</a:t>
            </a:r>
            <a:r>
              <a:rPr lang="en-US" sz="1050" dirty="0"/>
              <a:t> </a:t>
            </a:r>
            <a:r>
              <a:rPr lang="en-US" sz="1050" dirty="0" err="1"/>
              <a:t>Metabol</a:t>
            </a:r>
            <a:r>
              <a:rPr lang="en-US" sz="1050" dirty="0"/>
              <a:t> 87:978, 2002</a:t>
            </a:r>
          </a:p>
        </p:txBody>
      </p:sp>
      <p:sp>
        <p:nvSpPr>
          <p:cNvPr id="577550" name="Text Box 14"/>
          <p:cNvSpPr txBox="1">
            <a:spLocks noChangeArrowheads="1"/>
          </p:cNvSpPr>
          <p:nvPr/>
        </p:nvSpPr>
        <p:spPr bwMode="auto">
          <a:xfrm>
            <a:off x="3391912" y="5114835"/>
            <a:ext cx="5314725" cy="1200329"/>
          </a:xfrm>
          <a:prstGeom prst="rect">
            <a:avLst/>
          </a:prstGeom>
          <a:noFill/>
          <a:ln w="9525">
            <a:noFill/>
            <a:miter lim="800000"/>
            <a:headEnd/>
            <a:tailEnd/>
          </a:ln>
          <a:effectLst/>
        </p:spPr>
        <p:txBody>
          <a:bodyPr wrap="none">
            <a:spAutoFit/>
          </a:bodyPr>
          <a:lstStyle/>
          <a:p>
            <a:pPr>
              <a:defRPr/>
            </a:pPr>
            <a:r>
              <a:rPr lang="en-US" sz="1800" dirty="0">
                <a:solidFill>
                  <a:schemeClr val="tx1">
                    <a:lumMod val="95000"/>
                  </a:schemeClr>
                </a:solidFill>
                <a:effectLst>
                  <a:outerShdw blurRad="38100" dist="38100" dir="2700000" algn="tl">
                    <a:srgbClr val="000000"/>
                  </a:outerShdw>
                </a:effectLst>
                <a:latin typeface="Arial Black" pitchFamily="34" charset="0"/>
              </a:rPr>
              <a:t>n = 2,020</a:t>
            </a:r>
          </a:p>
          <a:p>
            <a:pPr>
              <a:defRPr/>
            </a:pPr>
            <a:endParaRPr lang="en-US" dirty="0">
              <a:solidFill>
                <a:schemeClr val="tx1">
                  <a:lumMod val="95000"/>
                </a:schemeClr>
              </a:solidFill>
              <a:effectLst>
                <a:outerShdw blurRad="38100" dist="38100" dir="2700000" algn="tl">
                  <a:srgbClr val="000000"/>
                </a:outerShdw>
              </a:effectLst>
              <a:latin typeface="Arial Black" pitchFamily="34" charset="0"/>
            </a:endParaRPr>
          </a:p>
          <a:p>
            <a:pPr>
              <a:defRPr/>
            </a:pPr>
            <a:r>
              <a:rPr lang="en-US" sz="1800" dirty="0">
                <a:solidFill>
                  <a:schemeClr val="tx1">
                    <a:lumMod val="95000"/>
                  </a:schemeClr>
                </a:solidFill>
                <a:effectLst>
                  <a:outerShdw blurRad="38100" dist="38100" dir="2700000" algn="tl">
                    <a:srgbClr val="000000"/>
                  </a:outerShdw>
                </a:effectLst>
                <a:latin typeface="Arial Black" pitchFamily="34" charset="0"/>
              </a:rPr>
              <a:t>* </a:t>
            </a:r>
            <a:r>
              <a:rPr lang="en-US" sz="1800" dirty="0">
                <a:solidFill>
                  <a:schemeClr val="tx1">
                    <a:lumMod val="95000"/>
                  </a:schemeClr>
                </a:solidFill>
                <a:latin typeface="Arial Black" pitchFamily="34" charset="0"/>
              </a:rPr>
              <a:t>Hyperglycemia: Fasting BG </a:t>
            </a:r>
            <a:r>
              <a:rPr lang="en-US" sz="1800" dirty="0">
                <a:solidFill>
                  <a:schemeClr val="tx1">
                    <a:lumMod val="95000"/>
                  </a:schemeClr>
                </a:solidFill>
                <a:latin typeface="Arial Black" pitchFamily="34" charset="0"/>
                <a:sym typeface="Symbol" pitchFamily="18" charset="2"/>
              </a:rPr>
              <a:t></a:t>
            </a:r>
            <a:r>
              <a:rPr lang="en-US" sz="1800" dirty="0">
                <a:solidFill>
                  <a:schemeClr val="tx1">
                    <a:lumMod val="95000"/>
                  </a:schemeClr>
                </a:solidFill>
                <a:latin typeface="Arial Black" pitchFamily="34" charset="0"/>
              </a:rPr>
              <a:t> 126 mg/dl</a:t>
            </a:r>
          </a:p>
          <a:p>
            <a:pPr>
              <a:defRPr/>
            </a:pPr>
            <a:r>
              <a:rPr lang="en-US" sz="1800" dirty="0">
                <a:solidFill>
                  <a:schemeClr val="tx1">
                    <a:lumMod val="95000"/>
                  </a:schemeClr>
                </a:solidFill>
                <a:latin typeface="Arial Black" pitchFamily="34" charset="0"/>
              </a:rPr>
              <a:t>   or Random BG </a:t>
            </a:r>
            <a:r>
              <a:rPr lang="en-US" sz="1800" dirty="0">
                <a:solidFill>
                  <a:schemeClr val="tx1">
                    <a:lumMod val="95000"/>
                  </a:schemeClr>
                </a:solidFill>
                <a:latin typeface="Arial Black" pitchFamily="34" charset="0"/>
                <a:sym typeface="Symbol" pitchFamily="18" charset="2"/>
              </a:rPr>
              <a:t></a:t>
            </a:r>
            <a:r>
              <a:rPr lang="en-US" sz="1800" dirty="0">
                <a:solidFill>
                  <a:schemeClr val="tx1">
                    <a:lumMod val="95000"/>
                  </a:schemeClr>
                </a:solidFill>
                <a:latin typeface="Arial Black" pitchFamily="34" charset="0"/>
              </a:rPr>
              <a:t> 200 mg/dl X 2</a:t>
            </a:r>
          </a:p>
        </p:txBody>
      </p:sp>
      <p:sp>
        <p:nvSpPr>
          <p:cNvPr id="39952" name="TextBox 15"/>
          <p:cNvSpPr txBox="1">
            <a:spLocks noChangeArrowheads="1"/>
          </p:cNvSpPr>
          <p:nvPr/>
        </p:nvSpPr>
        <p:spPr bwMode="auto">
          <a:xfrm>
            <a:off x="6834398" y="4860131"/>
            <a:ext cx="182880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800">
                <a:solidFill>
                  <a:schemeClr val="tx1"/>
                </a:solidFill>
                <a:latin typeface="Garamond" pitchFamily="18" charset="0"/>
                <a:cs typeface="Arial" pitchFamily="34" charset="0"/>
              </a:defRPr>
            </a:lvl1pPr>
            <a:lvl2pPr marL="742950" indent="-285750" eaLnBrk="0" hangingPunct="0">
              <a:defRPr sz="800">
                <a:solidFill>
                  <a:schemeClr val="tx1"/>
                </a:solidFill>
                <a:latin typeface="Garamond" pitchFamily="18" charset="0"/>
                <a:cs typeface="Arial" pitchFamily="34" charset="0"/>
              </a:defRPr>
            </a:lvl2pPr>
            <a:lvl3pPr marL="1143000" indent="-228600" eaLnBrk="0" hangingPunct="0">
              <a:defRPr sz="800">
                <a:solidFill>
                  <a:schemeClr val="tx1"/>
                </a:solidFill>
                <a:latin typeface="Garamond" pitchFamily="18" charset="0"/>
                <a:cs typeface="Arial" pitchFamily="34" charset="0"/>
              </a:defRPr>
            </a:lvl3pPr>
            <a:lvl4pPr marL="1600200" indent="-228600" eaLnBrk="0" hangingPunct="0">
              <a:defRPr sz="800">
                <a:solidFill>
                  <a:schemeClr val="tx1"/>
                </a:solidFill>
                <a:latin typeface="Garamond" pitchFamily="18" charset="0"/>
                <a:cs typeface="Arial" pitchFamily="34" charset="0"/>
              </a:defRPr>
            </a:lvl4pPr>
            <a:lvl5pPr marL="2057400" indent="-228600" eaLnBrk="0" hangingPunct="0">
              <a:defRPr sz="800">
                <a:solidFill>
                  <a:schemeClr val="tx1"/>
                </a:solidFill>
                <a:latin typeface="Garamond" pitchFamily="18" charset="0"/>
                <a:cs typeface="Arial" pitchFamily="34" charset="0"/>
              </a:defRPr>
            </a:lvl5pPr>
            <a:lvl6pPr marL="2514600" indent="-228600" eaLnBrk="0" fontAlgn="base" hangingPunct="0">
              <a:spcBef>
                <a:spcPct val="0"/>
              </a:spcBef>
              <a:spcAft>
                <a:spcPct val="0"/>
              </a:spcAft>
              <a:defRPr sz="800">
                <a:solidFill>
                  <a:schemeClr val="tx1"/>
                </a:solidFill>
                <a:latin typeface="Garamond" pitchFamily="18" charset="0"/>
                <a:cs typeface="Arial" pitchFamily="34" charset="0"/>
              </a:defRPr>
            </a:lvl6pPr>
            <a:lvl7pPr marL="2971800" indent="-228600" eaLnBrk="0" fontAlgn="base" hangingPunct="0">
              <a:spcBef>
                <a:spcPct val="0"/>
              </a:spcBef>
              <a:spcAft>
                <a:spcPct val="0"/>
              </a:spcAft>
              <a:defRPr sz="800">
                <a:solidFill>
                  <a:schemeClr val="tx1"/>
                </a:solidFill>
                <a:latin typeface="Garamond" pitchFamily="18" charset="0"/>
                <a:cs typeface="Arial" pitchFamily="34" charset="0"/>
              </a:defRPr>
            </a:lvl7pPr>
            <a:lvl8pPr marL="3429000" indent="-228600" eaLnBrk="0" fontAlgn="base" hangingPunct="0">
              <a:spcBef>
                <a:spcPct val="0"/>
              </a:spcBef>
              <a:spcAft>
                <a:spcPct val="0"/>
              </a:spcAft>
              <a:defRPr sz="800">
                <a:solidFill>
                  <a:schemeClr val="tx1"/>
                </a:solidFill>
                <a:latin typeface="Garamond" pitchFamily="18" charset="0"/>
                <a:cs typeface="Arial" pitchFamily="34" charset="0"/>
              </a:defRPr>
            </a:lvl8pPr>
            <a:lvl9pPr marL="3886200" indent="-228600" eaLnBrk="0" fontAlgn="base" hangingPunct="0">
              <a:spcBef>
                <a:spcPct val="0"/>
              </a:spcBef>
              <a:spcAft>
                <a:spcPct val="0"/>
              </a:spcAft>
              <a:defRPr sz="800">
                <a:solidFill>
                  <a:schemeClr val="tx1"/>
                </a:solidFill>
                <a:latin typeface="Garamond" pitchFamily="18" charset="0"/>
                <a:cs typeface="Arial" pitchFamily="34" charset="0"/>
              </a:defRPr>
            </a:lvl9pPr>
          </a:lstStyle>
          <a:p>
            <a:pPr eaLnBrk="1" hangingPunct="1"/>
            <a:r>
              <a:rPr lang="en-US" sz="1600" i="1" dirty="0" err="1">
                <a:latin typeface="Arial" pitchFamily="34" charset="0"/>
              </a:rPr>
              <a:t>Umpierrez</a:t>
            </a:r>
            <a:r>
              <a:rPr lang="en-US" sz="1600" i="1" dirty="0">
                <a:latin typeface="Arial" pitchFamily="34" charset="0"/>
              </a:rPr>
              <a:t> et al</a:t>
            </a:r>
          </a:p>
        </p:txBody>
      </p:sp>
    </p:spTree>
    <p:custDataLst>
      <p:tags r:id="rId2"/>
    </p:custDataLst>
    <p:extLst>
      <p:ext uri="{BB962C8B-B14F-4D97-AF65-F5344CB8AC3E}">
        <p14:creationId xmlns:p14="http://schemas.microsoft.com/office/powerpoint/2010/main" val="13615341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626" name="Rectangle 2"/>
          <p:cNvSpPr>
            <a:spLocks noGrp="1" noRot="1" noChangeArrowheads="1"/>
          </p:cNvSpPr>
          <p:nvPr>
            <p:ph type="title"/>
          </p:nvPr>
        </p:nvSpPr>
        <p:spPr>
          <a:xfrm>
            <a:off x="457200" y="152400"/>
            <a:ext cx="8229600" cy="1187449"/>
          </a:xfrm>
        </p:spPr>
        <p:txBody>
          <a:bodyPr>
            <a:normAutofit fontScale="90000"/>
          </a:bodyPr>
          <a:lstStyle/>
          <a:p>
            <a:pPr eaLnBrk="1" hangingPunct="1">
              <a:defRPr/>
            </a:pPr>
            <a:r>
              <a:rPr lang="en-US" smtClean="0"/>
              <a:t>Effect of Hyperglycemia </a:t>
            </a:r>
            <a:br>
              <a:rPr lang="en-US" smtClean="0"/>
            </a:br>
            <a:r>
              <a:rPr lang="en-US" smtClean="0"/>
              <a:t>on Hospital Mortality</a:t>
            </a:r>
          </a:p>
        </p:txBody>
      </p:sp>
      <p:graphicFrame>
        <p:nvGraphicFramePr>
          <p:cNvPr id="55299" name="Object 3"/>
          <p:cNvGraphicFramePr>
            <a:graphicFrameLocks noGrp="1" noChangeAspect="1"/>
          </p:cNvGraphicFramePr>
          <p:nvPr>
            <p:ph sz="quarter" idx="1"/>
            <p:extLst/>
          </p:nvPr>
        </p:nvGraphicFramePr>
        <p:xfrm>
          <a:off x="639764" y="1694107"/>
          <a:ext cx="8288161" cy="4387850"/>
        </p:xfrm>
        <a:graphic>
          <a:graphicData uri="http://schemas.openxmlformats.org/presentationml/2006/ole">
            <mc:AlternateContent xmlns:mc="http://schemas.openxmlformats.org/markup-compatibility/2006">
              <mc:Choice xmlns:v="urn:schemas-microsoft-com:vml" Requires="v">
                <p:oleObj spid="_x0000_s80902" name="Chart" r:id="rId5" imgW="7772400" imgH="4114800" progId="MSGraph.Chart.8">
                  <p:embed followColorScheme="full"/>
                </p:oleObj>
              </mc:Choice>
              <mc:Fallback>
                <p:oleObj name="Chart" r:id="rId5" imgW="7772400" imgH="4114800" progId="MSGraph.Chart.8">
                  <p:embed followColorScheme="full"/>
                  <p:pic>
                    <p:nvPicPr>
                      <p:cNvPr id="0" name=""/>
                      <p:cNvPicPr>
                        <a:picLocks noChangeAspect="1" noChangeArrowheads="1"/>
                      </p:cNvPicPr>
                      <p:nvPr/>
                    </p:nvPicPr>
                    <p:blipFill>
                      <a:blip r:embed="rId6"/>
                      <a:srcRect/>
                      <a:stretch>
                        <a:fillRect/>
                      </a:stretch>
                    </p:blipFill>
                    <p:spPr bwMode="auto">
                      <a:xfrm>
                        <a:off x="639764" y="1694107"/>
                        <a:ext cx="8288161" cy="4387850"/>
                      </a:xfrm>
                      <a:prstGeom prst="rect">
                        <a:avLst/>
                      </a:prstGeom>
                      <a:noFill/>
                      <a:ln>
                        <a:noFill/>
                      </a:ln>
                      <a:extLst/>
                    </p:spPr>
                  </p:pic>
                </p:oleObj>
              </mc:Fallback>
            </mc:AlternateContent>
          </a:graphicData>
        </a:graphic>
      </p:graphicFrame>
      <p:sp>
        <p:nvSpPr>
          <p:cNvPr id="55300" name="Text Box 4"/>
          <p:cNvSpPr txBox="1">
            <a:spLocks noChangeArrowheads="1"/>
          </p:cNvSpPr>
          <p:nvPr/>
        </p:nvSpPr>
        <p:spPr bwMode="auto">
          <a:xfrm>
            <a:off x="2778918" y="3668713"/>
            <a:ext cx="3032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800">
                <a:solidFill>
                  <a:schemeClr val="tx1"/>
                </a:solidFill>
                <a:latin typeface="Garamond" pitchFamily="18" charset="0"/>
                <a:cs typeface="Arial" pitchFamily="34" charset="0"/>
              </a:defRPr>
            </a:lvl1pPr>
            <a:lvl2pPr marL="742950" indent="-285750" eaLnBrk="0" hangingPunct="0">
              <a:defRPr sz="800">
                <a:solidFill>
                  <a:schemeClr val="tx1"/>
                </a:solidFill>
                <a:latin typeface="Garamond" pitchFamily="18" charset="0"/>
                <a:cs typeface="Arial" pitchFamily="34" charset="0"/>
              </a:defRPr>
            </a:lvl2pPr>
            <a:lvl3pPr marL="1143000" indent="-228600" eaLnBrk="0" hangingPunct="0">
              <a:defRPr sz="800">
                <a:solidFill>
                  <a:schemeClr val="tx1"/>
                </a:solidFill>
                <a:latin typeface="Garamond" pitchFamily="18" charset="0"/>
                <a:cs typeface="Arial" pitchFamily="34" charset="0"/>
              </a:defRPr>
            </a:lvl3pPr>
            <a:lvl4pPr marL="1600200" indent="-228600" eaLnBrk="0" hangingPunct="0">
              <a:defRPr sz="800">
                <a:solidFill>
                  <a:schemeClr val="tx1"/>
                </a:solidFill>
                <a:latin typeface="Garamond" pitchFamily="18" charset="0"/>
                <a:cs typeface="Arial" pitchFamily="34" charset="0"/>
              </a:defRPr>
            </a:lvl4pPr>
            <a:lvl5pPr marL="2057400" indent="-228600" eaLnBrk="0" hangingPunct="0">
              <a:defRPr sz="800">
                <a:solidFill>
                  <a:schemeClr val="tx1"/>
                </a:solidFill>
                <a:latin typeface="Garamond" pitchFamily="18" charset="0"/>
                <a:cs typeface="Arial" pitchFamily="34" charset="0"/>
              </a:defRPr>
            </a:lvl5pPr>
            <a:lvl6pPr marL="2514600" indent="-228600" eaLnBrk="0" fontAlgn="base" hangingPunct="0">
              <a:spcBef>
                <a:spcPct val="0"/>
              </a:spcBef>
              <a:spcAft>
                <a:spcPct val="0"/>
              </a:spcAft>
              <a:defRPr sz="800">
                <a:solidFill>
                  <a:schemeClr val="tx1"/>
                </a:solidFill>
                <a:latin typeface="Garamond" pitchFamily="18" charset="0"/>
                <a:cs typeface="Arial" pitchFamily="34" charset="0"/>
              </a:defRPr>
            </a:lvl6pPr>
            <a:lvl7pPr marL="2971800" indent="-228600" eaLnBrk="0" fontAlgn="base" hangingPunct="0">
              <a:spcBef>
                <a:spcPct val="0"/>
              </a:spcBef>
              <a:spcAft>
                <a:spcPct val="0"/>
              </a:spcAft>
              <a:defRPr sz="800">
                <a:solidFill>
                  <a:schemeClr val="tx1"/>
                </a:solidFill>
                <a:latin typeface="Garamond" pitchFamily="18" charset="0"/>
                <a:cs typeface="Arial" pitchFamily="34" charset="0"/>
              </a:defRPr>
            </a:lvl7pPr>
            <a:lvl8pPr marL="3429000" indent="-228600" eaLnBrk="0" fontAlgn="base" hangingPunct="0">
              <a:spcBef>
                <a:spcPct val="0"/>
              </a:spcBef>
              <a:spcAft>
                <a:spcPct val="0"/>
              </a:spcAft>
              <a:defRPr sz="800">
                <a:solidFill>
                  <a:schemeClr val="tx1"/>
                </a:solidFill>
                <a:latin typeface="Garamond" pitchFamily="18" charset="0"/>
                <a:cs typeface="Arial" pitchFamily="34" charset="0"/>
              </a:defRPr>
            </a:lvl8pPr>
            <a:lvl9pPr marL="3886200" indent="-228600" eaLnBrk="0" fontAlgn="base" hangingPunct="0">
              <a:spcBef>
                <a:spcPct val="0"/>
              </a:spcBef>
              <a:spcAft>
                <a:spcPct val="0"/>
              </a:spcAft>
              <a:defRPr sz="800">
                <a:solidFill>
                  <a:schemeClr val="tx1"/>
                </a:solidFill>
                <a:latin typeface="Garamond" pitchFamily="18" charset="0"/>
                <a:cs typeface="Arial" pitchFamily="34" charset="0"/>
              </a:defRPr>
            </a:lvl9pPr>
          </a:lstStyle>
          <a:p>
            <a:pPr eaLnBrk="1" hangingPunct="1"/>
            <a:r>
              <a:rPr lang="en-US" sz="2400" b="1" dirty="0">
                <a:latin typeface="Arial" pitchFamily="34" charset="0"/>
                <a:cs typeface="Times New Roman" pitchFamily="18" charset="0"/>
              </a:rPr>
              <a:t>*</a:t>
            </a:r>
          </a:p>
        </p:txBody>
      </p:sp>
      <p:sp>
        <p:nvSpPr>
          <p:cNvPr id="55301" name="Text Box 5"/>
          <p:cNvSpPr txBox="1">
            <a:spLocks noChangeArrowheads="1"/>
          </p:cNvSpPr>
          <p:nvPr/>
        </p:nvSpPr>
        <p:spPr bwMode="auto">
          <a:xfrm>
            <a:off x="3082131" y="5676409"/>
            <a:ext cx="55499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b">
            <a:spAutoFit/>
          </a:bodyPr>
          <a:lstStyle>
            <a:lvl1pPr eaLnBrk="0" hangingPunct="0">
              <a:defRPr sz="800">
                <a:solidFill>
                  <a:schemeClr val="tx1"/>
                </a:solidFill>
                <a:latin typeface="Garamond" pitchFamily="18" charset="0"/>
                <a:cs typeface="Arial" pitchFamily="34" charset="0"/>
              </a:defRPr>
            </a:lvl1pPr>
            <a:lvl2pPr marL="742950" indent="-285750" eaLnBrk="0" hangingPunct="0">
              <a:defRPr sz="800">
                <a:solidFill>
                  <a:schemeClr val="tx1"/>
                </a:solidFill>
                <a:latin typeface="Garamond" pitchFamily="18" charset="0"/>
                <a:cs typeface="Arial" pitchFamily="34" charset="0"/>
              </a:defRPr>
            </a:lvl2pPr>
            <a:lvl3pPr marL="1143000" indent="-228600" eaLnBrk="0" hangingPunct="0">
              <a:defRPr sz="800">
                <a:solidFill>
                  <a:schemeClr val="tx1"/>
                </a:solidFill>
                <a:latin typeface="Garamond" pitchFamily="18" charset="0"/>
                <a:cs typeface="Arial" pitchFamily="34" charset="0"/>
              </a:defRPr>
            </a:lvl3pPr>
            <a:lvl4pPr marL="1600200" indent="-228600" eaLnBrk="0" hangingPunct="0">
              <a:defRPr sz="800">
                <a:solidFill>
                  <a:schemeClr val="tx1"/>
                </a:solidFill>
                <a:latin typeface="Garamond" pitchFamily="18" charset="0"/>
                <a:cs typeface="Arial" pitchFamily="34" charset="0"/>
              </a:defRPr>
            </a:lvl4pPr>
            <a:lvl5pPr marL="2057400" indent="-228600" eaLnBrk="0" hangingPunct="0">
              <a:defRPr sz="800">
                <a:solidFill>
                  <a:schemeClr val="tx1"/>
                </a:solidFill>
                <a:latin typeface="Garamond" pitchFamily="18" charset="0"/>
                <a:cs typeface="Arial" pitchFamily="34" charset="0"/>
              </a:defRPr>
            </a:lvl5pPr>
            <a:lvl6pPr marL="2514600" indent="-228600" eaLnBrk="0" fontAlgn="base" hangingPunct="0">
              <a:spcBef>
                <a:spcPct val="0"/>
              </a:spcBef>
              <a:spcAft>
                <a:spcPct val="0"/>
              </a:spcAft>
              <a:defRPr sz="800">
                <a:solidFill>
                  <a:schemeClr val="tx1"/>
                </a:solidFill>
                <a:latin typeface="Garamond" pitchFamily="18" charset="0"/>
                <a:cs typeface="Arial" pitchFamily="34" charset="0"/>
              </a:defRPr>
            </a:lvl6pPr>
            <a:lvl7pPr marL="2971800" indent="-228600" eaLnBrk="0" fontAlgn="base" hangingPunct="0">
              <a:spcBef>
                <a:spcPct val="0"/>
              </a:spcBef>
              <a:spcAft>
                <a:spcPct val="0"/>
              </a:spcAft>
              <a:defRPr sz="800">
                <a:solidFill>
                  <a:schemeClr val="tx1"/>
                </a:solidFill>
                <a:latin typeface="Garamond" pitchFamily="18" charset="0"/>
                <a:cs typeface="Arial" pitchFamily="34" charset="0"/>
              </a:defRPr>
            </a:lvl7pPr>
            <a:lvl8pPr marL="3429000" indent="-228600" eaLnBrk="0" fontAlgn="base" hangingPunct="0">
              <a:spcBef>
                <a:spcPct val="0"/>
              </a:spcBef>
              <a:spcAft>
                <a:spcPct val="0"/>
              </a:spcAft>
              <a:defRPr sz="800">
                <a:solidFill>
                  <a:schemeClr val="tx1"/>
                </a:solidFill>
                <a:latin typeface="Garamond" pitchFamily="18" charset="0"/>
                <a:cs typeface="Arial" pitchFamily="34" charset="0"/>
              </a:defRPr>
            </a:lvl8pPr>
            <a:lvl9pPr marL="3886200" indent="-228600" eaLnBrk="0" fontAlgn="base" hangingPunct="0">
              <a:spcBef>
                <a:spcPct val="0"/>
              </a:spcBef>
              <a:spcAft>
                <a:spcPct val="0"/>
              </a:spcAft>
              <a:defRPr sz="800">
                <a:solidFill>
                  <a:schemeClr val="tx1"/>
                </a:solidFill>
                <a:latin typeface="Garamond" pitchFamily="18" charset="0"/>
                <a:cs typeface="Arial" pitchFamily="34" charset="0"/>
              </a:defRPr>
            </a:lvl9pPr>
          </a:lstStyle>
          <a:p>
            <a:pPr eaLnBrk="1" hangingPunct="1"/>
            <a:r>
              <a:rPr lang="en-US" sz="1600" dirty="0">
                <a:latin typeface="Arial" pitchFamily="34" charset="0"/>
                <a:cs typeface="Times New Roman" pitchFamily="18" charset="0"/>
              </a:rPr>
              <a:t>*</a:t>
            </a:r>
            <a:r>
              <a:rPr lang="en-US" sz="1600" i="1" dirty="0">
                <a:latin typeface="Arial" pitchFamily="34" charset="0"/>
                <a:cs typeface="Times New Roman" pitchFamily="18" charset="0"/>
              </a:rPr>
              <a:t>P</a:t>
            </a:r>
            <a:r>
              <a:rPr lang="en-US" sz="1600" dirty="0">
                <a:latin typeface="Arial" pitchFamily="34" charset="0"/>
                <a:cs typeface="Times New Roman" pitchFamily="18" charset="0"/>
              </a:rPr>
              <a:t>&lt;.01 compared with </a:t>
            </a:r>
            <a:r>
              <a:rPr lang="en-US" sz="1600" dirty="0" err="1">
                <a:latin typeface="Arial" pitchFamily="34" charset="0"/>
                <a:cs typeface="Times New Roman" pitchFamily="18" charset="0"/>
              </a:rPr>
              <a:t>normoglycemia</a:t>
            </a:r>
            <a:r>
              <a:rPr lang="en-US" sz="1600" dirty="0">
                <a:latin typeface="Arial" pitchFamily="34" charset="0"/>
                <a:cs typeface="Times New Roman" pitchFamily="18" charset="0"/>
              </a:rPr>
              <a:t> and known diabetes</a:t>
            </a:r>
            <a:r>
              <a:rPr lang="en-US" sz="2400" dirty="0">
                <a:latin typeface="Times New Roman" pitchFamily="18" charset="0"/>
                <a:cs typeface="Times New Roman" pitchFamily="18" charset="0"/>
              </a:rPr>
              <a:t>.</a:t>
            </a:r>
          </a:p>
        </p:txBody>
      </p:sp>
      <p:sp>
        <p:nvSpPr>
          <p:cNvPr id="55302" name="Text Box 6"/>
          <p:cNvSpPr txBox="1">
            <a:spLocks noChangeArrowheads="1"/>
          </p:cNvSpPr>
          <p:nvPr/>
        </p:nvSpPr>
        <p:spPr bwMode="auto">
          <a:xfrm>
            <a:off x="7450931" y="2433145"/>
            <a:ext cx="3032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800">
                <a:solidFill>
                  <a:schemeClr val="tx1"/>
                </a:solidFill>
                <a:latin typeface="Garamond" pitchFamily="18" charset="0"/>
                <a:cs typeface="Arial" pitchFamily="34" charset="0"/>
              </a:defRPr>
            </a:lvl1pPr>
            <a:lvl2pPr marL="742950" indent="-285750" eaLnBrk="0" hangingPunct="0">
              <a:defRPr sz="800">
                <a:solidFill>
                  <a:schemeClr val="tx1"/>
                </a:solidFill>
                <a:latin typeface="Garamond" pitchFamily="18" charset="0"/>
                <a:cs typeface="Arial" pitchFamily="34" charset="0"/>
              </a:defRPr>
            </a:lvl2pPr>
            <a:lvl3pPr marL="1143000" indent="-228600" eaLnBrk="0" hangingPunct="0">
              <a:defRPr sz="800">
                <a:solidFill>
                  <a:schemeClr val="tx1"/>
                </a:solidFill>
                <a:latin typeface="Garamond" pitchFamily="18" charset="0"/>
                <a:cs typeface="Arial" pitchFamily="34" charset="0"/>
              </a:defRPr>
            </a:lvl3pPr>
            <a:lvl4pPr marL="1600200" indent="-228600" eaLnBrk="0" hangingPunct="0">
              <a:defRPr sz="800">
                <a:solidFill>
                  <a:schemeClr val="tx1"/>
                </a:solidFill>
                <a:latin typeface="Garamond" pitchFamily="18" charset="0"/>
                <a:cs typeface="Arial" pitchFamily="34" charset="0"/>
              </a:defRPr>
            </a:lvl4pPr>
            <a:lvl5pPr marL="2057400" indent="-228600" eaLnBrk="0" hangingPunct="0">
              <a:defRPr sz="800">
                <a:solidFill>
                  <a:schemeClr val="tx1"/>
                </a:solidFill>
                <a:latin typeface="Garamond" pitchFamily="18" charset="0"/>
                <a:cs typeface="Arial" pitchFamily="34" charset="0"/>
              </a:defRPr>
            </a:lvl5pPr>
            <a:lvl6pPr marL="2514600" indent="-228600" eaLnBrk="0" fontAlgn="base" hangingPunct="0">
              <a:spcBef>
                <a:spcPct val="0"/>
              </a:spcBef>
              <a:spcAft>
                <a:spcPct val="0"/>
              </a:spcAft>
              <a:defRPr sz="800">
                <a:solidFill>
                  <a:schemeClr val="tx1"/>
                </a:solidFill>
                <a:latin typeface="Garamond" pitchFamily="18" charset="0"/>
                <a:cs typeface="Arial" pitchFamily="34" charset="0"/>
              </a:defRPr>
            </a:lvl6pPr>
            <a:lvl7pPr marL="2971800" indent="-228600" eaLnBrk="0" fontAlgn="base" hangingPunct="0">
              <a:spcBef>
                <a:spcPct val="0"/>
              </a:spcBef>
              <a:spcAft>
                <a:spcPct val="0"/>
              </a:spcAft>
              <a:defRPr sz="800">
                <a:solidFill>
                  <a:schemeClr val="tx1"/>
                </a:solidFill>
                <a:latin typeface="Garamond" pitchFamily="18" charset="0"/>
                <a:cs typeface="Arial" pitchFamily="34" charset="0"/>
              </a:defRPr>
            </a:lvl7pPr>
            <a:lvl8pPr marL="3429000" indent="-228600" eaLnBrk="0" fontAlgn="base" hangingPunct="0">
              <a:spcBef>
                <a:spcPct val="0"/>
              </a:spcBef>
              <a:spcAft>
                <a:spcPct val="0"/>
              </a:spcAft>
              <a:defRPr sz="800">
                <a:solidFill>
                  <a:schemeClr val="tx1"/>
                </a:solidFill>
                <a:latin typeface="Garamond" pitchFamily="18" charset="0"/>
                <a:cs typeface="Arial" pitchFamily="34" charset="0"/>
              </a:defRPr>
            </a:lvl8pPr>
            <a:lvl9pPr marL="3886200" indent="-228600" eaLnBrk="0" fontAlgn="base" hangingPunct="0">
              <a:spcBef>
                <a:spcPct val="0"/>
              </a:spcBef>
              <a:spcAft>
                <a:spcPct val="0"/>
              </a:spcAft>
              <a:defRPr sz="800">
                <a:solidFill>
                  <a:schemeClr val="tx1"/>
                </a:solidFill>
                <a:latin typeface="Garamond" pitchFamily="18" charset="0"/>
                <a:cs typeface="Arial" pitchFamily="34" charset="0"/>
              </a:defRPr>
            </a:lvl9pPr>
          </a:lstStyle>
          <a:p>
            <a:pPr eaLnBrk="1" hangingPunct="1"/>
            <a:r>
              <a:rPr lang="en-US" sz="2400" b="1" dirty="0">
                <a:latin typeface="Arial" pitchFamily="34" charset="0"/>
                <a:cs typeface="Times New Roman" pitchFamily="18" charset="0"/>
              </a:rPr>
              <a:t>*</a:t>
            </a:r>
          </a:p>
        </p:txBody>
      </p:sp>
      <p:sp>
        <p:nvSpPr>
          <p:cNvPr id="55303" name="Text Box 7"/>
          <p:cNvSpPr txBox="1">
            <a:spLocks noChangeArrowheads="1"/>
          </p:cNvSpPr>
          <p:nvPr/>
        </p:nvSpPr>
        <p:spPr bwMode="auto">
          <a:xfrm>
            <a:off x="5105400" y="4215361"/>
            <a:ext cx="3032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800">
                <a:solidFill>
                  <a:schemeClr val="tx1"/>
                </a:solidFill>
                <a:latin typeface="Garamond" pitchFamily="18" charset="0"/>
                <a:cs typeface="Arial" pitchFamily="34" charset="0"/>
              </a:defRPr>
            </a:lvl1pPr>
            <a:lvl2pPr marL="742950" indent="-285750" eaLnBrk="0" hangingPunct="0">
              <a:defRPr sz="800">
                <a:solidFill>
                  <a:schemeClr val="tx1"/>
                </a:solidFill>
                <a:latin typeface="Garamond" pitchFamily="18" charset="0"/>
                <a:cs typeface="Arial" pitchFamily="34" charset="0"/>
              </a:defRPr>
            </a:lvl2pPr>
            <a:lvl3pPr marL="1143000" indent="-228600" eaLnBrk="0" hangingPunct="0">
              <a:defRPr sz="800">
                <a:solidFill>
                  <a:schemeClr val="tx1"/>
                </a:solidFill>
                <a:latin typeface="Garamond" pitchFamily="18" charset="0"/>
                <a:cs typeface="Arial" pitchFamily="34" charset="0"/>
              </a:defRPr>
            </a:lvl3pPr>
            <a:lvl4pPr marL="1600200" indent="-228600" eaLnBrk="0" hangingPunct="0">
              <a:defRPr sz="800">
                <a:solidFill>
                  <a:schemeClr val="tx1"/>
                </a:solidFill>
                <a:latin typeface="Garamond" pitchFamily="18" charset="0"/>
                <a:cs typeface="Arial" pitchFamily="34" charset="0"/>
              </a:defRPr>
            </a:lvl4pPr>
            <a:lvl5pPr marL="2057400" indent="-228600" eaLnBrk="0" hangingPunct="0">
              <a:defRPr sz="800">
                <a:solidFill>
                  <a:schemeClr val="tx1"/>
                </a:solidFill>
                <a:latin typeface="Garamond" pitchFamily="18" charset="0"/>
                <a:cs typeface="Arial" pitchFamily="34" charset="0"/>
              </a:defRPr>
            </a:lvl5pPr>
            <a:lvl6pPr marL="2514600" indent="-228600" eaLnBrk="0" fontAlgn="base" hangingPunct="0">
              <a:spcBef>
                <a:spcPct val="0"/>
              </a:spcBef>
              <a:spcAft>
                <a:spcPct val="0"/>
              </a:spcAft>
              <a:defRPr sz="800">
                <a:solidFill>
                  <a:schemeClr val="tx1"/>
                </a:solidFill>
                <a:latin typeface="Garamond" pitchFamily="18" charset="0"/>
                <a:cs typeface="Arial" pitchFamily="34" charset="0"/>
              </a:defRPr>
            </a:lvl6pPr>
            <a:lvl7pPr marL="2971800" indent="-228600" eaLnBrk="0" fontAlgn="base" hangingPunct="0">
              <a:spcBef>
                <a:spcPct val="0"/>
              </a:spcBef>
              <a:spcAft>
                <a:spcPct val="0"/>
              </a:spcAft>
              <a:defRPr sz="800">
                <a:solidFill>
                  <a:schemeClr val="tx1"/>
                </a:solidFill>
                <a:latin typeface="Garamond" pitchFamily="18" charset="0"/>
                <a:cs typeface="Arial" pitchFamily="34" charset="0"/>
              </a:defRPr>
            </a:lvl7pPr>
            <a:lvl8pPr marL="3429000" indent="-228600" eaLnBrk="0" fontAlgn="base" hangingPunct="0">
              <a:spcBef>
                <a:spcPct val="0"/>
              </a:spcBef>
              <a:spcAft>
                <a:spcPct val="0"/>
              </a:spcAft>
              <a:defRPr sz="800">
                <a:solidFill>
                  <a:schemeClr val="tx1"/>
                </a:solidFill>
                <a:latin typeface="Garamond" pitchFamily="18" charset="0"/>
                <a:cs typeface="Arial" pitchFamily="34" charset="0"/>
              </a:defRPr>
            </a:lvl8pPr>
            <a:lvl9pPr marL="3886200" indent="-228600" eaLnBrk="0" fontAlgn="base" hangingPunct="0">
              <a:spcBef>
                <a:spcPct val="0"/>
              </a:spcBef>
              <a:spcAft>
                <a:spcPct val="0"/>
              </a:spcAft>
              <a:defRPr sz="800">
                <a:solidFill>
                  <a:schemeClr val="tx1"/>
                </a:solidFill>
                <a:latin typeface="Garamond" pitchFamily="18" charset="0"/>
                <a:cs typeface="Arial" pitchFamily="34" charset="0"/>
              </a:defRPr>
            </a:lvl9pPr>
          </a:lstStyle>
          <a:p>
            <a:pPr eaLnBrk="1" hangingPunct="1"/>
            <a:r>
              <a:rPr lang="en-US" sz="2400" b="1" dirty="0">
                <a:latin typeface="Arial" pitchFamily="34" charset="0"/>
                <a:cs typeface="Times New Roman" pitchFamily="18" charset="0"/>
              </a:rPr>
              <a:t>*</a:t>
            </a:r>
          </a:p>
        </p:txBody>
      </p:sp>
      <p:sp>
        <p:nvSpPr>
          <p:cNvPr id="55304" name="Text Box 8"/>
          <p:cNvSpPr txBox="1">
            <a:spLocks noChangeArrowheads="1"/>
          </p:cNvSpPr>
          <p:nvPr/>
        </p:nvSpPr>
        <p:spPr bwMode="auto">
          <a:xfrm>
            <a:off x="3352800" y="6030667"/>
            <a:ext cx="84994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spAutoFit/>
          </a:bodyPr>
          <a:lstStyle>
            <a:lvl1pPr eaLnBrk="0" hangingPunct="0">
              <a:defRPr sz="800">
                <a:solidFill>
                  <a:schemeClr val="tx1"/>
                </a:solidFill>
                <a:latin typeface="Garamond" pitchFamily="18" charset="0"/>
                <a:cs typeface="Arial" pitchFamily="34" charset="0"/>
              </a:defRPr>
            </a:lvl1pPr>
            <a:lvl2pPr marL="742950" indent="-285750" eaLnBrk="0" hangingPunct="0">
              <a:defRPr sz="800">
                <a:solidFill>
                  <a:schemeClr val="tx1"/>
                </a:solidFill>
                <a:latin typeface="Garamond" pitchFamily="18" charset="0"/>
                <a:cs typeface="Arial" pitchFamily="34" charset="0"/>
              </a:defRPr>
            </a:lvl2pPr>
            <a:lvl3pPr marL="1143000" indent="-228600" eaLnBrk="0" hangingPunct="0">
              <a:defRPr sz="800">
                <a:solidFill>
                  <a:schemeClr val="tx1"/>
                </a:solidFill>
                <a:latin typeface="Garamond" pitchFamily="18" charset="0"/>
                <a:cs typeface="Arial" pitchFamily="34" charset="0"/>
              </a:defRPr>
            </a:lvl3pPr>
            <a:lvl4pPr marL="1600200" indent="-228600" eaLnBrk="0" hangingPunct="0">
              <a:defRPr sz="800">
                <a:solidFill>
                  <a:schemeClr val="tx1"/>
                </a:solidFill>
                <a:latin typeface="Garamond" pitchFamily="18" charset="0"/>
                <a:cs typeface="Arial" pitchFamily="34" charset="0"/>
              </a:defRPr>
            </a:lvl4pPr>
            <a:lvl5pPr marL="2057400" indent="-228600" eaLnBrk="0" hangingPunct="0">
              <a:defRPr sz="800">
                <a:solidFill>
                  <a:schemeClr val="tx1"/>
                </a:solidFill>
                <a:latin typeface="Garamond" pitchFamily="18" charset="0"/>
                <a:cs typeface="Arial" pitchFamily="34" charset="0"/>
              </a:defRPr>
            </a:lvl5pPr>
            <a:lvl6pPr marL="2514600" indent="-228600" eaLnBrk="0" fontAlgn="base" hangingPunct="0">
              <a:spcBef>
                <a:spcPct val="0"/>
              </a:spcBef>
              <a:spcAft>
                <a:spcPct val="0"/>
              </a:spcAft>
              <a:defRPr sz="800">
                <a:solidFill>
                  <a:schemeClr val="tx1"/>
                </a:solidFill>
                <a:latin typeface="Garamond" pitchFamily="18" charset="0"/>
                <a:cs typeface="Arial" pitchFamily="34" charset="0"/>
              </a:defRPr>
            </a:lvl6pPr>
            <a:lvl7pPr marL="2971800" indent="-228600" eaLnBrk="0" fontAlgn="base" hangingPunct="0">
              <a:spcBef>
                <a:spcPct val="0"/>
              </a:spcBef>
              <a:spcAft>
                <a:spcPct val="0"/>
              </a:spcAft>
              <a:defRPr sz="800">
                <a:solidFill>
                  <a:schemeClr val="tx1"/>
                </a:solidFill>
                <a:latin typeface="Garamond" pitchFamily="18" charset="0"/>
                <a:cs typeface="Arial" pitchFamily="34" charset="0"/>
              </a:defRPr>
            </a:lvl7pPr>
            <a:lvl8pPr marL="3429000" indent="-228600" eaLnBrk="0" fontAlgn="base" hangingPunct="0">
              <a:spcBef>
                <a:spcPct val="0"/>
              </a:spcBef>
              <a:spcAft>
                <a:spcPct val="0"/>
              </a:spcAft>
              <a:defRPr sz="800">
                <a:solidFill>
                  <a:schemeClr val="tx1"/>
                </a:solidFill>
                <a:latin typeface="Garamond" pitchFamily="18" charset="0"/>
                <a:cs typeface="Arial" pitchFamily="34" charset="0"/>
              </a:defRPr>
            </a:lvl8pPr>
            <a:lvl9pPr marL="3886200" indent="-228600" eaLnBrk="0" fontAlgn="base" hangingPunct="0">
              <a:spcBef>
                <a:spcPct val="0"/>
              </a:spcBef>
              <a:spcAft>
                <a:spcPct val="0"/>
              </a:spcAft>
              <a:defRPr sz="800">
                <a:solidFill>
                  <a:schemeClr val="tx1"/>
                </a:solidFill>
                <a:latin typeface="Garamond" pitchFamily="18" charset="0"/>
                <a:cs typeface="Arial" pitchFamily="34" charset="0"/>
              </a:defRPr>
            </a:lvl9pPr>
          </a:lstStyle>
          <a:p>
            <a:pPr eaLnBrk="1" hangingPunct="1"/>
            <a:r>
              <a:rPr lang="en-US" sz="1400" dirty="0" err="1">
                <a:latin typeface="Arial" pitchFamily="34" charset="0"/>
                <a:cs typeface="Times New Roman" pitchFamily="18" charset="0"/>
              </a:rPr>
              <a:t>Umpierrez</a:t>
            </a:r>
            <a:r>
              <a:rPr lang="en-US" sz="1400" dirty="0">
                <a:latin typeface="Arial" pitchFamily="34" charset="0"/>
                <a:cs typeface="Times New Roman" pitchFamily="18" charset="0"/>
              </a:rPr>
              <a:t> GE et al. </a:t>
            </a:r>
            <a:r>
              <a:rPr lang="en-US" sz="1400" i="1" dirty="0">
                <a:latin typeface="Arial" pitchFamily="34" charset="0"/>
                <a:cs typeface="Times New Roman" pitchFamily="18" charset="0"/>
              </a:rPr>
              <a:t>J </a:t>
            </a:r>
            <a:r>
              <a:rPr lang="en-US" sz="1400" i="1" dirty="0" err="1">
                <a:latin typeface="Arial" pitchFamily="34" charset="0"/>
                <a:cs typeface="Times New Roman" pitchFamily="18" charset="0"/>
              </a:rPr>
              <a:t>Clin</a:t>
            </a:r>
            <a:r>
              <a:rPr lang="en-US" sz="1400" i="1" dirty="0">
                <a:latin typeface="Arial" pitchFamily="34" charset="0"/>
                <a:cs typeface="Times New Roman" pitchFamily="18" charset="0"/>
              </a:rPr>
              <a:t> </a:t>
            </a:r>
            <a:r>
              <a:rPr lang="en-US" sz="1400" i="1" dirty="0" err="1">
                <a:latin typeface="Arial" pitchFamily="34" charset="0"/>
                <a:cs typeface="Times New Roman" pitchFamily="18" charset="0"/>
              </a:rPr>
              <a:t>Endocrinol</a:t>
            </a:r>
            <a:r>
              <a:rPr lang="en-US" sz="1400" i="1" dirty="0">
                <a:latin typeface="Arial" pitchFamily="34" charset="0"/>
                <a:cs typeface="Times New Roman" pitchFamily="18" charset="0"/>
              </a:rPr>
              <a:t> </a:t>
            </a:r>
            <a:r>
              <a:rPr lang="en-US" sz="1400" i="1" dirty="0" err="1">
                <a:latin typeface="Arial" pitchFamily="34" charset="0"/>
                <a:cs typeface="Times New Roman" pitchFamily="18" charset="0"/>
              </a:rPr>
              <a:t>Metab</a:t>
            </a:r>
            <a:r>
              <a:rPr lang="en-US" sz="1400" dirty="0">
                <a:latin typeface="Arial" pitchFamily="34" charset="0"/>
                <a:cs typeface="Times New Roman" pitchFamily="18" charset="0"/>
              </a:rPr>
              <a:t>. 2002;87:978-982. </a:t>
            </a:r>
          </a:p>
        </p:txBody>
      </p:sp>
      <p:sp>
        <p:nvSpPr>
          <p:cNvPr id="55305" name="Text Box 9"/>
          <p:cNvSpPr txBox="1">
            <a:spLocks noChangeArrowheads="1"/>
          </p:cNvSpPr>
          <p:nvPr/>
        </p:nvSpPr>
        <p:spPr bwMode="auto">
          <a:xfrm rot="-5400000">
            <a:off x="-410368" y="3634581"/>
            <a:ext cx="170338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b">
            <a:spAutoFit/>
          </a:bodyPr>
          <a:lstStyle>
            <a:lvl1pPr eaLnBrk="0" hangingPunct="0">
              <a:defRPr sz="800">
                <a:solidFill>
                  <a:schemeClr val="tx1"/>
                </a:solidFill>
                <a:latin typeface="Garamond" pitchFamily="18" charset="0"/>
                <a:cs typeface="Arial" pitchFamily="34" charset="0"/>
              </a:defRPr>
            </a:lvl1pPr>
            <a:lvl2pPr marL="742950" indent="-285750" eaLnBrk="0" hangingPunct="0">
              <a:defRPr sz="800">
                <a:solidFill>
                  <a:schemeClr val="tx1"/>
                </a:solidFill>
                <a:latin typeface="Garamond" pitchFamily="18" charset="0"/>
                <a:cs typeface="Arial" pitchFamily="34" charset="0"/>
              </a:defRPr>
            </a:lvl2pPr>
            <a:lvl3pPr marL="1143000" indent="-228600" eaLnBrk="0" hangingPunct="0">
              <a:defRPr sz="800">
                <a:solidFill>
                  <a:schemeClr val="tx1"/>
                </a:solidFill>
                <a:latin typeface="Garamond" pitchFamily="18" charset="0"/>
                <a:cs typeface="Arial" pitchFamily="34" charset="0"/>
              </a:defRPr>
            </a:lvl3pPr>
            <a:lvl4pPr marL="1600200" indent="-228600" eaLnBrk="0" hangingPunct="0">
              <a:defRPr sz="800">
                <a:solidFill>
                  <a:schemeClr val="tx1"/>
                </a:solidFill>
                <a:latin typeface="Garamond" pitchFamily="18" charset="0"/>
                <a:cs typeface="Arial" pitchFamily="34" charset="0"/>
              </a:defRPr>
            </a:lvl4pPr>
            <a:lvl5pPr marL="2057400" indent="-228600" eaLnBrk="0" hangingPunct="0">
              <a:defRPr sz="800">
                <a:solidFill>
                  <a:schemeClr val="tx1"/>
                </a:solidFill>
                <a:latin typeface="Garamond" pitchFamily="18" charset="0"/>
                <a:cs typeface="Arial" pitchFamily="34" charset="0"/>
              </a:defRPr>
            </a:lvl5pPr>
            <a:lvl6pPr marL="2514600" indent="-228600" eaLnBrk="0" fontAlgn="base" hangingPunct="0">
              <a:spcBef>
                <a:spcPct val="0"/>
              </a:spcBef>
              <a:spcAft>
                <a:spcPct val="0"/>
              </a:spcAft>
              <a:defRPr sz="800">
                <a:solidFill>
                  <a:schemeClr val="tx1"/>
                </a:solidFill>
                <a:latin typeface="Garamond" pitchFamily="18" charset="0"/>
                <a:cs typeface="Arial" pitchFamily="34" charset="0"/>
              </a:defRPr>
            </a:lvl6pPr>
            <a:lvl7pPr marL="2971800" indent="-228600" eaLnBrk="0" fontAlgn="base" hangingPunct="0">
              <a:spcBef>
                <a:spcPct val="0"/>
              </a:spcBef>
              <a:spcAft>
                <a:spcPct val="0"/>
              </a:spcAft>
              <a:defRPr sz="800">
                <a:solidFill>
                  <a:schemeClr val="tx1"/>
                </a:solidFill>
                <a:latin typeface="Garamond" pitchFamily="18" charset="0"/>
                <a:cs typeface="Arial" pitchFamily="34" charset="0"/>
              </a:defRPr>
            </a:lvl7pPr>
            <a:lvl8pPr marL="3429000" indent="-228600" eaLnBrk="0" fontAlgn="base" hangingPunct="0">
              <a:spcBef>
                <a:spcPct val="0"/>
              </a:spcBef>
              <a:spcAft>
                <a:spcPct val="0"/>
              </a:spcAft>
              <a:defRPr sz="800">
                <a:solidFill>
                  <a:schemeClr val="tx1"/>
                </a:solidFill>
                <a:latin typeface="Garamond" pitchFamily="18" charset="0"/>
                <a:cs typeface="Arial" pitchFamily="34" charset="0"/>
              </a:defRPr>
            </a:lvl8pPr>
            <a:lvl9pPr marL="3886200" indent="-228600" eaLnBrk="0" fontAlgn="base" hangingPunct="0">
              <a:spcBef>
                <a:spcPct val="0"/>
              </a:spcBef>
              <a:spcAft>
                <a:spcPct val="0"/>
              </a:spcAft>
              <a:defRPr sz="800">
                <a:solidFill>
                  <a:schemeClr val="tx1"/>
                </a:solidFill>
                <a:latin typeface="Garamond" pitchFamily="18" charset="0"/>
                <a:cs typeface="Arial" pitchFamily="34" charset="0"/>
              </a:defRPr>
            </a:lvl9pPr>
          </a:lstStyle>
          <a:p>
            <a:pPr algn="ctr" eaLnBrk="1" hangingPunct="1"/>
            <a:r>
              <a:rPr lang="en-US" sz="2000" b="1">
                <a:latin typeface="Arial" pitchFamily="34" charset="0"/>
                <a:cs typeface="Times New Roman" pitchFamily="18" charset="0"/>
              </a:rPr>
              <a:t>Mortality (%)</a:t>
            </a:r>
          </a:p>
        </p:txBody>
      </p:sp>
      <p:sp>
        <p:nvSpPr>
          <p:cNvPr id="55306" name="Text Box 10"/>
          <p:cNvSpPr txBox="1">
            <a:spLocks noChangeArrowheads="1"/>
          </p:cNvSpPr>
          <p:nvPr/>
        </p:nvSpPr>
        <p:spPr bwMode="auto">
          <a:xfrm>
            <a:off x="1504950" y="1435100"/>
            <a:ext cx="1733550" cy="350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defRPr sz="800">
                <a:solidFill>
                  <a:schemeClr val="tx1"/>
                </a:solidFill>
                <a:latin typeface="Garamond" pitchFamily="18" charset="0"/>
                <a:cs typeface="Arial" pitchFamily="34" charset="0"/>
              </a:defRPr>
            </a:lvl1pPr>
            <a:lvl2pPr marL="742950" indent="-285750" eaLnBrk="0" hangingPunct="0">
              <a:defRPr sz="800">
                <a:solidFill>
                  <a:schemeClr val="tx1"/>
                </a:solidFill>
                <a:latin typeface="Garamond" pitchFamily="18" charset="0"/>
                <a:cs typeface="Arial" pitchFamily="34" charset="0"/>
              </a:defRPr>
            </a:lvl2pPr>
            <a:lvl3pPr marL="1143000" indent="-228600" eaLnBrk="0" hangingPunct="0">
              <a:defRPr sz="800">
                <a:solidFill>
                  <a:schemeClr val="tx1"/>
                </a:solidFill>
                <a:latin typeface="Garamond" pitchFamily="18" charset="0"/>
                <a:cs typeface="Arial" pitchFamily="34" charset="0"/>
              </a:defRPr>
            </a:lvl3pPr>
            <a:lvl4pPr marL="1600200" indent="-228600" eaLnBrk="0" hangingPunct="0">
              <a:defRPr sz="800">
                <a:solidFill>
                  <a:schemeClr val="tx1"/>
                </a:solidFill>
                <a:latin typeface="Garamond" pitchFamily="18" charset="0"/>
                <a:cs typeface="Arial" pitchFamily="34" charset="0"/>
              </a:defRPr>
            </a:lvl4pPr>
            <a:lvl5pPr marL="2057400" indent="-228600" eaLnBrk="0" hangingPunct="0">
              <a:defRPr sz="800">
                <a:solidFill>
                  <a:schemeClr val="tx1"/>
                </a:solidFill>
                <a:latin typeface="Garamond" pitchFamily="18" charset="0"/>
                <a:cs typeface="Arial" pitchFamily="34" charset="0"/>
              </a:defRPr>
            </a:lvl5pPr>
            <a:lvl6pPr marL="2514600" indent="-228600" eaLnBrk="0" fontAlgn="base" hangingPunct="0">
              <a:spcBef>
                <a:spcPct val="0"/>
              </a:spcBef>
              <a:spcAft>
                <a:spcPct val="0"/>
              </a:spcAft>
              <a:defRPr sz="800">
                <a:solidFill>
                  <a:schemeClr val="tx1"/>
                </a:solidFill>
                <a:latin typeface="Garamond" pitchFamily="18" charset="0"/>
                <a:cs typeface="Arial" pitchFamily="34" charset="0"/>
              </a:defRPr>
            </a:lvl6pPr>
            <a:lvl7pPr marL="2971800" indent="-228600" eaLnBrk="0" fontAlgn="base" hangingPunct="0">
              <a:spcBef>
                <a:spcPct val="0"/>
              </a:spcBef>
              <a:spcAft>
                <a:spcPct val="0"/>
              </a:spcAft>
              <a:defRPr sz="800">
                <a:solidFill>
                  <a:schemeClr val="tx1"/>
                </a:solidFill>
                <a:latin typeface="Garamond" pitchFamily="18" charset="0"/>
                <a:cs typeface="Arial" pitchFamily="34" charset="0"/>
              </a:defRPr>
            </a:lvl7pPr>
            <a:lvl8pPr marL="3429000" indent="-228600" eaLnBrk="0" fontAlgn="base" hangingPunct="0">
              <a:spcBef>
                <a:spcPct val="0"/>
              </a:spcBef>
              <a:spcAft>
                <a:spcPct val="0"/>
              </a:spcAft>
              <a:defRPr sz="800">
                <a:solidFill>
                  <a:schemeClr val="tx1"/>
                </a:solidFill>
                <a:latin typeface="Garamond" pitchFamily="18" charset="0"/>
                <a:cs typeface="Arial" pitchFamily="34" charset="0"/>
              </a:defRPr>
            </a:lvl8pPr>
            <a:lvl9pPr marL="3886200" indent="-228600" eaLnBrk="0" fontAlgn="base" hangingPunct="0">
              <a:spcBef>
                <a:spcPct val="0"/>
              </a:spcBef>
              <a:spcAft>
                <a:spcPct val="0"/>
              </a:spcAft>
              <a:defRPr sz="800">
                <a:solidFill>
                  <a:schemeClr val="tx1"/>
                </a:solidFill>
                <a:latin typeface="Garamond" pitchFamily="18" charset="0"/>
                <a:cs typeface="Arial" pitchFamily="34" charset="0"/>
              </a:defRPr>
            </a:lvl9pPr>
          </a:lstStyle>
          <a:p>
            <a:pPr algn="ctr" eaLnBrk="1" hangingPunct="1"/>
            <a:r>
              <a:rPr lang="en-US" sz="1700" b="1">
                <a:latin typeface="Arial" pitchFamily="34" charset="0"/>
                <a:cs typeface="Times New Roman" pitchFamily="18" charset="0"/>
              </a:rPr>
              <a:t>Prior history of</a:t>
            </a:r>
          </a:p>
        </p:txBody>
      </p:sp>
    </p:spTree>
    <p:custDataLst>
      <p:tags r:id="rId2"/>
    </p:custDataLst>
    <p:extLst>
      <p:ext uri="{BB962C8B-B14F-4D97-AF65-F5344CB8AC3E}">
        <p14:creationId xmlns:p14="http://schemas.microsoft.com/office/powerpoint/2010/main" val="1039157753"/>
      </p:ext>
    </p:extLst>
  </p:cSld>
  <p:clrMapOvr>
    <a:masterClrMapping/>
  </p:clrMapOvr>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4914" name="Rectangle 2"/>
          <p:cNvSpPr>
            <a:spLocks noGrp="1" noRot="1" noChangeArrowheads="1"/>
          </p:cNvSpPr>
          <p:nvPr>
            <p:ph type="title"/>
          </p:nvPr>
        </p:nvSpPr>
        <p:spPr/>
        <p:txBody>
          <a:bodyPr>
            <a:normAutofit/>
          </a:bodyPr>
          <a:lstStyle/>
          <a:p>
            <a:pPr eaLnBrk="1" hangingPunct="1">
              <a:defRPr/>
            </a:pPr>
            <a:r>
              <a:rPr lang="en-US" sz="4000" dirty="0" smtClean="0"/>
              <a:t>BG Above Normal = Trouble</a:t>
            </a:r>
          </a:p>
        </p:txBody>
      </p:sp>
      <p:sp>
        <p:nvSpPr>
          <p:cNvPr id="934915" name="Rectangle 3"/>
          <p:cNvSpPr>
            <a:spLocks noGrp="1" noChangeArrowheads="1"/>
          </p:cNvSpPr>
          <p:nvPr>
            <p:ph sz="quarter" idx="1"/>
          </p:nvPr>
        </p:nvSpPr>
        <p:spPr/>
        <p:txBody>
          <a:bodyPr/>
          <a:lstStyle/>
          <a:p>
            <a:pPr eaLnBrk="1" hangingPunct="1">
              <a:defRPr/>
            </a:pPr>
            <a:r>
              <a:rPr lang="en-US" dirty="0" smtClean="0"/>
              <a:t>Pre Diabetes</a:t>
            </a:r>
          </a:p>
          <a:p>
            <a:pPr lvl="1" eaLnBrk="1" hangingPunct="1">
              <a:defRPr/>
            </a:pPr>
            <a:r>
              <a:rPr lang="en-US" dirty="0" smtClean="0"/>
              <a:t>Fasting Glucose = 100-125mg/dl</a:t>
            </a:r>
          </a:p>
          <a:p>
            <a:pPr lvl="1" eaLnBrk="1" hangingPunct="1">
              <a:defRPr/>
            </a:pPr>
            <a:r>
              <a:rPr lang="en-US" dirty="0" smtClean="0"/>
              <a:t>A1c 5.7 – 6.4%</a:t>
            </a:r>
          </a:p>
          <a:p>
            <a:pPr eaLnBrk="1" hangingPunct="1">
              <a:defRPr/>
            </a:pPr>
            <a:r>
              <a:rPr lang="en-US" dirty="0" smtClean="0"/>
              <a:t>Diabetes</a:t>
            </a:r>
          </a:p>
          <a:p>
            <a:pPr lvl="1" eaLnBrk="1" hangingPunct="1">
              <a:defRPr/>
            </a:pPr>
            <a:r>
              <a:rPr lang="en-US" dirty="0" smtClean="0"/>
              <a:t>Fasting Glucose = 126 mg/dl +</a:t>
            </a:r>
          </a:p>
          <a:p>
            <a:pPr lvl="1" eaLnBrk="1" hangingPunct="1">
              <a:defRPr/>
            </a:pPr>
            <a:r>
              <a:rPr lang="en-US" dirty="0" smtClean="0"/>
              <a:t>Random Glucose = 200 mg/dl +</a:t>
            </a:r>
          </a:p>
          <a:p>
            <a:pPr lvl="1" eaLnBrk="1" hangingPunct="1">
              <a:defRPr/>
            </a:pPr>
            <a:r>
              <a:rPr lang="en-US" dirty="0" smtClean="0"/>
              <a:t>A1c 6.5% +</a:t>
            </a:r>
          </a:p>
          <a:p>
            <a:pPr lvl="1" eaLnBrk="1" hangingPunct="1">
              <a:defRPr/>
            </a:pPr>
            <a:endParaRPr lang="en-US" dirty="0"/>
          </a:p>
          <a:p>
            <a:pPr lvl="1">
              <a:defRPr/>
            </a:pPr>
            <a:r>
              <a:rPr lang="en-US" sz="2400" b="1" dirty="0">
                <a:solidFill>
                  <a:srgbClr val="C00000"/>
                </a:solidFill>
              </a:rPr>
              <a:t>Any blood glucose above 140 requires treatment</a:t>
            </a:r>
          </a:p>
          <a:p>
            <a:pPr marL="274320" lvl="1" indent="0" algn="r" eaLnBrk="1" hangingPunct="1">
              <a:buNone/>
              <a:defRPr/>
            </a:pPr>
            <a:r>
              <a:rPr lang="en-US" dirty="0" err="1" smtClean="0"/>
              <a:t>Umpierrez</a:t>
            </a:r>
            <a:r>
              <a:rPr lang="en-US" dirty="0" smtClean="0"/>
              <a:t> et al</a:t>
            </a:r>
          </a:p>
        </p:txBody>
      </p:sp>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638800" y="1905000"/>
            <a:ext cx="3200400" cy="2133600"/>
          </a:xfrm>
          <a:prstGeom prst="rect">
            <a:avLst/>
          </a:prstGeom>
        </p:spPr>
      </p:pic>
    </p:spTree>
    <p:custDataLst>
      <p:tags r:id="rId1"/>
    </p:custDataLst>
    <p:extLst>
      <p:ext uri="{BB962C8B-B14F-4D97-AF65-F5344CB8AC3E}">
        <p14:creationId xmlns:p14="http://schemas.microsoft.com/office/powerpoint/2010/main" val="2910981496"/>
      </p:ext>
    </p:extLst>
  </p:cSld>
  <p:clrMapOvr>
    <a:masterClrMapping/>
  </p:clrMapOvr>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Title 1"/>
          <p:cNvSpPr>
            <a:spLocks noGrp="1"/>
          </p:cNvSpPr>
          <p:nvPr>
            <p:ph type="title"/>
          </p:nvPr>
        </p:nvSpPr>
        <p:spPr/>
        <p:txBody>
          <a:bodyPr/>
          <a:lstStyle/>
          <a:p>
            <a:r>
              <a:rPr lang="en-US" dirty="0" smtClean="0"/>
              <a:t>WHAT SHOULD WE AIM FOR?</a:t>
            </a:r>
          </a:p>
        </p:txBody>
      </p:sp>
      <p:sp>
        <p:nvSpPr>
          <p:cNvPr id="189443" name="Content Placeholder 2"/>
          <p:cNvSpPr>
            <a:spLocks noGrp="1"/>
          </p:cNvSpPr>
          <p:nvPr>
            <p:ph sz="quarter" idx="1"/>
          </p:nvPr>
        </p:nvSpPr>
        <p:spPr/>
        <p:txBody>
          <a:bodyPr/>
          <a:lstStyle/>
          <a:p>
            <a:endParaRPr lang="en-US" dirty="0" smtClean="0"/>
          </a:p>
          <a:p>
            <a:pPr>
              <a:buFont typeface="Wingdings" pitchFamily="2" charset="2"/>
              <a:buNone/>
            </a:pPr>
            <a:endParaRPr lang="en-US" sz="1600" dirty="0" smtClean="0"/>
          </a:p>
        </p:txBody>
      </p:sp>
      <p:pic>
        <p:nvPicPr>
          <p:cNvPr id="189444" name="Picture 2" descr="C:\Users\Lonnie\AppData\Local\Microsoft\Windows\Temporary Internet Files\Content.IE5\86Y1L69H\MPj03090400000[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636360" y="1483742"/>
            <a:ext cx="2119679" cy="14238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736241" y="1386423"/>
            <a:ext cx="6923468" cy="4770537"/>
          </a:xfrm>
          <a:prstGeom prst="rect">
            <a:avLst/>
          </a:prstGeom>
        </p:spPr>
        <p:txBody>
          <a:bodyPr wrap="square">
            <a:spAutoFit/>
          </a:bodyPr>
          <a:lstStyle/>
          <a:p>
            <a:pPr eaLnBrk="1" hangingPunct="1">
              <a:buFont typeface="Wingdings" pitchFamily="2" charset="2"/>
              <a:buNone/>
            </a:pPr>
            <a:r>
              <a:rPr lang="en-US" sz="2800" dirty="0"/>
              <a:t>Critically Ill </a:t>
            </a:r>
            <a:r>
              <a:rPr lang="en-US" sz="2800" dirty="0" err="1"/>
              <a:t>pts</a:t>
            </a:r>
            <a:endParaRPr lang="en-US" sz="2800" dirty="0"/>
          </a:p>
          <a:p>
            <a:pPr marL="914400" lvl="1" indent="-457200" eaLnBrk="1" hangingPunct="1">
              <a:buFont typeface="Arial" panose="020B0604020202020204" pitchFamily="34" charset="0"/>
              <a:buChar char="•"/>
            </a:pPr>
            <a:r>
              <a:rPr lang="en-US" sz="2800" dirty="0" smtClean="0"/>
              <a:t>BG &gt; 180- Start </a:t>
            </a:r>
            <a:r>
              <a:rPr lang="en-US" sz="2800" dirty="0"/>
              <a:t>insulin </a:t>
            </a:r>
            <a:endParaRPr lang="en-US" sz="2800" dirty="0" smtClean="0"/>
          </a:p>
          <a:p>
            <a:pPr marL="914400" lvl="1" indent="-457200" eaLnBrk="1" hangingPunct="1">
              <a:buFont typeface="Arial" panose="020B0604020202020204" pitchFamily="34" charset="0"/>
              <a:buChar char="•"/>
            </a:pPr>
            <a:r>
              <a:rPr lang="en-US" sz="2800" dirty="0" smtClean="0"/>
              <a:t>BG goal 140-180</a:t>
            </a:r>
          </a:p>
          <a:p>
            <a:pPr eaLnBrk="1" hangingPunct="1">
              <a:buFont typeface="Wingdings" pitchFamily="2" charset="2"/>
              <a:buNone/>
            </a:pPr>
            <a:endParaRPr lang="en-US" sz="2800" dirty="0"/>
          </a:p>
          <a:p>
            <a:pPr eaLnBrk="1" hangingPunct="1">
              <a:buFont typeface="Wingdings" pitchFamily="2" charset="2"/>
              <a:buNone/>
            </a:pPr>
            <a:r>
              <a:rPr lang="en-US" sz="2800" dirty="0" smtClean="0"/>
              <a:t>Non Critically Ill patients BG Goals</a:t>
            </a:r>
          </a:p>
          <a:p>
            <a:pPr lvl="1" eaLnBrk="1" hangingPunct="1">
              <a:buFont typeface="Arial" pitchFamily="34" charset="0"/>
              <a:buChar char="•"/>
            </a:pPr>
            <a:r>
              <a:rPr lang="en-US" sz="2800" dirty="0" smtClean="0"/>
              <a:t> </a:t>
            </a:r>
            <a:r>
              <a:rPr lang="en-US" sz="2800" dirty="0" err="1" smtClean="0"/>
              <a:t>Premeal</a:t>
            </a:r>
            <a:r>
              <a:rPr lang="en-US" sz="2800" dirty="0" smtClean="0"/>
              <a:t> </a:t>
            </a:r>
            <a:r>
              <a:rPr lang="en-US" sz="2800" dirty="0"/>
              <a:t>&lt;</a:t>
            </a:r>
            <a:r>
              <a:rPr lang="en-US" sz="2800" dirty="0" smtClean="0"/>
              <a:t>140</a:t>
            </a:r>
          </a:p>
          <a:p>
            <a:pPr lvl="1" eaLnBrk="1" hangingPunct="1">
              <a:buFont typeface="Arial" pitchFamily="34" charset="0"/>
              <a:buChar char="•"/>
            </a:pPr>
            <a:r>
              <a:rPr lang="en-US" sz="2800" dirty="0" smtClean="0"/>
              <a:t> Post meal &lt;180</a:t>
            </a:r>
          </a:p>
          <a:p>
            <a:pPr lvl="2" eaLnBrk="1" hangingPunct="1"/>
            <a:endParaRPr lang="en-US" sz="2000" dirty="0"/>
          </a:p>
          <a:p>
            <a:pPr eaLnBrk="1" hangingPunct="1">
              <a:buFont typeface="Arial" pitchFamily="34" charset="0"/>
              <a:buChar char="•"/>
            </a:pPr>
            <a:r>
              <a:rPr lang="en-US" sz="2800" dirty="0"/>
              <a:t>Insulin therapy preferred treatment</a:t>
            </a:r>
          </a:p>
          <a:p>
            <a:pPr algn="r" eaLnBrk="1" hangingPunct="1">
              <a:buFont typeface="Arial" pitchFamily="34" charset="0"/>
              <a:buChar char="•"/>
            </a:pPr>
            <a:endParaRPr lang="en-US" sz="2000" dirty="0" smtClean="0"/>
          </a:p>
          <a:p>
            <a:pPr algn="r" eaLnBrk="1" hangingPunct="1"/>
            <a:r>
              <a:rPr lang="en-US" sz="2000" dirty="0"/>
              <a:t>C</a:t>
            </a:r>
            <a:r>
              <a:rPr lang="en-US" sz="2000" dirty="0" smtClean="0"/>
              <a:t>onsensus</a:t>
            </a:r>
            <a:r>
              <a:rPr lang="en-US" sz="2000" dirty="0"/>
              <a:t>: </a:t>
            </a:r>
            <a:r>
              <a:rPr lang="en-US" sz="2000" dirty="0" err="1"/>
              <a:t>Inpt</a:t>
            </a:r>
            <a:r>
              <a:rPr lang="en-US" sz="2000" dirty="0"/>
              <a:t> Hyperglycemia, </a:t>
            </a:r>
            <a:r>
              <a:rPr lang="en-US" sz="2000" dirty="0" err="1"/>
              <a:t>Endocr</a:t>
            </a:r>
            <a:r>
              <a:rPr lang="en-US" sz="2000" dirty="0"/>
              <a:t> </a:t>
            </a:r>
            <a:r>
              <a:rPr lang="en-US" sz="2000" dirty="0" err="1"/>
              <a:t>Pract</a:t>
            </a:r>
            <a:r>
              <a:rPr lang="en-US" sz="2000" dirty="0"/>
              <a:t>. 2009;15 (No.4)</a:t>
            </a:r>
          </a:p>
        </p:txBody>
      </p:sp>
    </p:spTree>
    <p:custDataLst>
      <p:tags r:id="rId1"/>
    </p:custDataLst>
    <p:extLst>
      <p:ext uri="{BB962C8B-B14F-4D97-AF65-F5344CB8AC3E}">
        <p14:creationId xmlns:p14="http://schemas.microsoft.com/office/powerpoint/2010/main" val="25875354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a:xfrm>
            <a:off x="405686" y="304800"/>
            <a:ext cx="8204914" cy="1066800"/>
          </a:xfrm>
        </p:spPr>
        <p:txBody>
          <a:bodyPr tIns="0" bIns="0">
            <a:normAutofit fontScale="90000"/>
          </a:bodyPr>
          <a:lstStyle/>
          <a:p>
            <a:pPr eaLnBrk="1" hangingPunct="1">
              <a:defRPr/>
            </a:pPr>
            <a:r>
              <a:rPr lang="en-US" sz="3600" dirty="0" smtClean="0"/>
              <a:t/>
            </a:r>
            <a:br>
              <a:rPr lang="en-US" sz="3600" dirty="0" smtClean="0"/>
            </a:br>
            <a:r>
              <a:rPr lang="en-US" sz="3600" dirty="0" smtClean="0"/>
              <a:t/>
            </a:r>
            <a:br>
              <a:rPr lang="en-US" sz="3600" dirty="0" smtClean="0"/>
            </a:br>
            <a:r>
              <a:rPr lang="en-US" sz="4000" dirty="0" smtClean="0"/>
              <a:t>Management of Hyperglycemia and Diabetes </a:t>
            </a:r>
          </a:p>
        </p:txBody>
      </p:sp>
      <p:sp>
        <p:nvSpPr>
          <p:cNvPr id="45059" name="Rectangle 3"/>
          <p:cNvSpPr>
            <a:spLocks noGrp="1" noChangeArrowheads="1"/>
          </p:cNvSpPr>
          <p:nvPr>
            <p:ph type="body" idx="1"/>
          </p:nvPr>
        </p:nvSpPr>
        <p:spPr>
          <a:xfrm>
            <a:off x="381001" y="1371600"/>
            <a:ext cx="7315200" cy="4876800"/>
          </a:xfrm>
        </p:spPr>
        <p:txBody>
          <a:bodyPr tIns="0" bIns="0">
            <a:normAutofit lnSpcReduction="10000"/>
          </a:bodyPr>
          <a:lstStyle/>
          <a:p>
            <a:pPr marL="0" indent="0">
              <a:buClr>
                <a:srgbClr val="FFCCFF"/>
              </a:buClr>
              <a:buNone/>
              <a:defRPr/>
            </a:pPr>
            <a:endParaRPr lang="en-US" sz="800" dirty="0" smtClean="0"/>
          </a:p>
          <a:p>
            <a:pPr>
              <a:buClr>
                <a:srgbClr val="FFCCFF"/>
              </a:buClr>
              <a:defRPr/>
            </a:pPr>
            <a:r>
              <a:rPr lang="en-US" dirty="0" smtClean="0">
                <a:solidFill>
                  <a:schemeClr val="accent2">
                    <a:lumMod val="50000"/>
                  </a:schemeClr>
                </a:solidFill>
              </a:rPr>
              <a:t> </a:t>
            </a:r>
            <a:r>
              <a:rPr lang="en-US" dirty="0" smtClean="0"/>
              <a:t>Stop oral agents (</a:t>
            </a:r>
            <a:r>
              <a:rPr lang="en-US" dirty="0" err="1" smtClean="0"/>
              <a:t>ie</a:t>
            </a:r>
            <a:r>
              <a:rPr lang="en-US" dirty="0" smtClean="0"/>
              <a:t>) metformin &amp; sulfonylurea on admission </a:t>
            </a:r>
          </a:p>
          <a:p>
            <a:pPr>
              <a:buClr>
                <a:srgbClr val="FFCCFF"/>
              </a:buClr>
              <a:defRPr/>
            </a:pPr>
            <a:r>
              <a:rPr lang="en-US" dirty="0"/>
              <a:t> </a:t>
            </a:r>
            <a:r>
              <a:rPr lang="en-US" dirty="0" smtClean="0"/>
              <a:t>“The sole use of Sliding Scale insulin is discouraged” – ADA 2014</a:t>
            </a:r>
          </a:p>
          <a:p>
            <a:pPr>
              <a:buClr>
                <a:srgbClr val="FFCCFF"/>
              </a:buClr>
              <a:defRPr/>
            </a:pPr>
            <a:r>
              <a:rPr lang="en-US" dirty="0" smtClean="0"/>
              <a:t>For discharge, oral meds can be resumed</a:t>
            </a:r>
          </a:p>
          <a:p>
            <a:pPr marL="292608" lvl="1" indent="0" eaLnBrk="1" hangingPunct="1">
              <a:buClr>
                <a:srgbClr val="FF3300"/>
              </a:buClr>
              <a:buNone/>
              <a:defRPr/>
            </a:pPr>
            <a:endParaRPr lang="en-US" dirty="0" smtClean="0"/>
          </a:p>
          <a:p>
            <a:pPr marL="292608" lvl="1" indent="0" eaLnBrk="1" hangingPunct="1">
              <a:buClr>
                <a:srgbClr val="FF3300"/>
              </a:buClr>
              <a:buNone/>
              <a:defRPr/>
            </a:pPr>
            <a:r>
              <a:rPr lang="en-US" dirty="0" smtClean="0"/>
              <a:t>Start Basal/bolus therapy </a:t>
            </a:r>
          </a:p>
          <a:p>
            <a:pPr lvl="2" eaLnBrk="1" hangingPunct="1">
              <a:buClr>
                <a:srgbClr val="FFCCFF"/>
              </a:buClr>
              <a:defRPr/>
            </a:pPr>
            <a:r>
              <a:rPr lang="en-US" dirty="0" smtClean="0"/>
              <a:t>NPH and Regular insulin</a:t>
            </a:r>
          </a:p>
          <a:p>
            <a:pPr lvl="2" eaLnBrk="1" hangingPunct="1">
              <a:buClr>
                <a:srgbClr val="FFCCFF"/>
              </a:buClr>
              <a:defRPr/>
            </a:pPr>
            <a:r>
              <a:rPr lang="en-US" dirty="0" smtClean="0"/>
              <a:t>Long-acting and rapid-acting insulin</a:t>
            </a:r>
          </a:p>
          <a:p>
            <a:pPr lvl="2" eaLnBrk="1" hangingPunct="1">
              <a:buClr>
                <a:srgbClr val="FFCCFF"/>
              </a:buClr>
              <a:defRPr/>
            </a:pPr>
            <a:r>
              <a:rPr lang="en-US" dirty="0" smtClean="0"/>
              <a:t>Premixed insulin</a:t>
            </a:r>
          </a:p>
          <a:p>
            <a:pPr lvl="1" eaLnBrk="1" hangingPunct="1">
              <a:buClr>
                <a:srgbClr val="FF0000"/>
              </a:buClr>
              <a:buFont typeface="Wingdings" pitchFamily="2" charset="2"/>
              <a:buNone/>
              <a:defRPr/>
            </a:pPr>
            <a:endParaRPr lang="en-US" sz="1000" dirty="0" smtClean="0"/>
          </a:p>
          <a:p>
            <a:pPr eaLnBrk="1" hangingPunct="1">
              <a:buClr>
                <a:srgbClr val="FFCCFF"/>
              </a:buClr>
              <a:defRPr/>
            </a:pPr>
            <a:endParaRPr lang="en-US" dirty="0">
              <a:solidFill>
                <a:schemeClr val="accent2">
                  <a:lumMod val="50000"/>
                </a:schemeClr>
              </a:solidFill>
            </a:endParaRPr>
          </a:p>
          <a:p>
            <a:pPr eaLnBrk="1" hangingPunct="1">
              <a:buClr>
                <a:srgbClr val="FFCCFF"/>
              </a:buClr>
              <a:defRPr/>
            </a:pPr>
            <a:endParaRPr lang="en-US" dirty="0" smtClean="0"/>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6200000">
            <a:off x="5556115" y="4502285"/>
            <a:ext cx="1841772" cy="1219201"/>
          </a:xfrm>
          <a:prstGeom prst="rect">
            <a:avLst/>
          </a:prstGeom>
        </p:spPr>
      </p:pic>
    </p:spTree>
    <p:custDataLst>
      <p:tags r:id="rId1"/>
    </p:custDataLst>
    <p:extLst>
      <p:ext uri="{BB962C8B-B14F-4D97-AF65-F5344CB8AC3E}">
        <p14:creationId xmlns:p14="http://schemas.microsoft.com/office/powerpoint/2010/main" val="3328179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2306" name="Rectangle 2"/>
          <p:cNvSpPr>
            <a:spLocks noGrp="1" noChangeArrowheads="1"/>
          </p:cNvSpPr>
          <p:nvPr>
            <p:ph type="title"/>
          </p:nvPr>
        </p:nvSpPr>
        <p:spPr/>
        <p:txBody>
          <a:bodyPr/>
          <a:lstStyle/>
          <a:p>
            <a:pPr eaLnBrk="1" hangingPunct="1">
              <a:defRPr/>
            </a:pPr>
            <a:r>
              <a:rPr lang="en-US" smtClean="0"/>
              <a:t>Life Study – Mrs. Jones</a:t>
            </a:r>
          </a:p>
        </p:txBody>
      </p:sp>
      <p:sp>
        <p:nvSpPr>
          <p:cNvPr id="1762307" name="Rectangle 3"/>
          <p:cNvSpPr>
            <a:spLocks noGrp="1" noChangeArrowheads="1"/>
          </p:cNvSpPr>
          <p:nvPr>
            <p:ph sz="quarter" idx="1"/>
          </p:nvPr>
        </p:nvSpPr>
        <p:spPr/>
        <p:txBody>
          <a:bodyPr/>
          <a:lstStyle/>
          <a:p>
            <a:pPr eaLnBrk="1" hangingPunct="1">
              <a:lnSpc>
                <a:spcPct val="80000"/>
              </a:lnSpc>
              <a:buFont typeface="Wingdings" pitchFamily="2" charset="2"/>
              <a:buNone/>
              <a:defRPr/>
            </a:pPr>
            <a:r>
              <a:rPr lang="en-US" dirty="0" smtClean="0"/>
              <a:t>Mrs. Jones is 62 years old, overweight and complaining of feeling tired and urinating several times a night.  She is admitted with a cellulitis of her foot. Her WBC is 12.3, glucose 237.  She is hypertensive with a history of gestational diabetes. No </a:t>
            </a:r>
            <a:r>
              <a:rPr lang="en-US" dirty="0" err="1" smtClean="0"/>
              <a:t>ketones</a:t>
            </a:r>
            <a:r>
              <a:rPr lang="en-US" dirty="0" smtClean="0"/>
              <a:t> in urine.</a:t>
            </a:r>
          </a:p>
          <a:p>
            <a:pPr eaLnBrk="1" hangingPunct="1">
              <a:lnSpc>
                <a:spcPct val="80000"/>
              </a:lnSpc>
              <a:defRPr/>
            </a:pPr>
            <a:r>
              <a:rPr lang="en-US" dirty="0" smtClean="0"/>
              <a:t>What are her risk factors, signs of diabetes </a:t>
            </a:r>
          </a:p>
          <a:p>
            <a:pPr eaLnBrk="1" hangingPunct="1">
              <a:lnSpc>
                <a:spcPct val="80000"/>
              </a:lnSpc>
              <a:defRPr/>
            </a:pPr>
            <a:r>
              <a:rPr lang="en-US" dirty="0" smtClean="0"/>
              <a:t>What type of diabetes does she have? </a:t>
            </a:r>
          </a:p>
          <a:p>
            <a:pPr eaLnBrk="1" hangingPunct="1">
              <a:lnSpc>
                <a:spcPct val="80000"/>
              </a:lnSpc>
              <a:defRPr/>
            </a:pPr>
            <a:r>
              <a:rPr lang="en-US" dirty="0" smtClean="0"/>
              <a:t>Does she have insulin resistance?</a:t>
            </a:r>
          </a:p>
          <a:p>
            <a:pPr eaLnBrk="1" hangingPunct="1">
              <a:lnSpc>
                <a:spcPct val="80000"/>
              </a:lnSpc>
              <a:defRPr/>
            </a:pPr>
            <a:endParaRPr lang="en-US" sz="2800" dirty="0" smtClean="0"/>
          </a:p>
        </p:txBody>
      </p:sp>
      <p:pic>
        <p:nvPicPr>
          <p:cNvPr id="83972" name="Picture 4" descr="C:\Users\Beverly\AppData\Local\Microsoft\Windows\Temporary Internet Files\Content.IE5\DMXEH1SJ\MPj03091630000[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00787" y="4981027"/>
            <a:ext cx="2843213" cy="1862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6644468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noGrp="1" noChangeArrowheads="1"/>
          </p:cNvSpPr>
          <p:nvPr>
            <p:ph type="title"/>
          </p:nvPr>
        </p:nvSpPr>
        <p:spPr>
          <a:xfrm>
            <a:off x="457200" y="152400"/>
            <a:ext cx="8229600" cy="1219200"/>
          </a:xfrm>
        </p:spPr>
        <p:txBody>
          <a:bodyPr>
            <a:normAutofit fontScale="90000"/>
          </a:bodyPr>
          <a:lstStyle/>
          <a:p>
            <a:pPr eaLnBrk="1" hangingPunct="1"/>
            <a:r>
              <a:rPr lang="en-US" dirty="0" smtClean="0"/>
              <a:t>What Do You Say?</a:t>
            </a:r>
            <a:br>
              <a:rPr lang="en-US" dirty="0" smtClean="0"/>
            </a:br>
            <a:r>
              <a:rPr lang="en-US" dirty="0" smtClean="0"/>
              <a:t>Mrs. Jones asks you</a:t>
            </a:r>
          </a:p>
        </p:txBody>
      </p:sp>
      <p:sp>
        <p:nvSpPr>
          <p:cNvPr id="63491" name="Rectangle 3"/>
          <p:cNvSpPr>
            <a:spLocks noGrp="1" noChangeArrowheads="1"/>
          </p:cNvSpPr>
          <p:nvPr>
            <p:ph sz="quarter" idx="1"/>
          </p:nvPr>
        </p:nvSpPr>
        <p:spPr>
          <a:xfrm>
            <a:off x="457200" y="1600200"/>
            <a:ext cx="8229600" cy="4556760"/>
          </a:xfrm>
        </p:spPr>
        <p:txBody>
          <a:bodyPr/>
          <a:lstStyle/>
          <a:p>
            <a:pPr eaLnBrk="1" hangingPunct="1"/>
            <a:r>
              <a:rPr lang="en-US" dirty="0" smtClean="0"/>
              <a:t>What is type 2 diabetes?</a:t>
            </a:r>
          </a:p>
          <a:p>
            <a:pPr eaLnBrk="1" hangingPunct="1"/>
            <a:r>
              <a:rPr lang="en-US" dirty="0" smtClean="0"/>
              <a:t>Will this go away?</a:t>
            </a:r>
          </a:p>
          <a:p>
            <a:pPr eaLnBrk="1" hangingPunct="1"/>
            <a:r>
              <a:rPr lang="en-US" dirty="0" smtClean="0"/>
              <a:t>Will I get complications?</a:t>
            </a:r>
          </a:p>
          <a:p>
            <a:pPr eaLnBrk="1" hangingPunct="1"/>
            <a:r>
              <a:rPr lang="en-US" dirty="0" smtClean="0"/>
              <a:t>Will I need to take diabetes medication for the rest of my life?</a:t>
            </a:r>
          </a:p>
          <a:p>
            <a:pPr eaLnBrk="1" hangingPunct="1"/>
            <a:r>
              <a:rPr lang="en-US" dirty="0" smtClean="0"/>
              <a:t>How come I got diabetes?</a:t>
            </a:r>
          </a:p>
          <a:p>
            <a:pPr eaLnBrk="1" hangingPunct="1"/>
            <a:r>
              <a:rPr lang="en-US" dirty="0" smtClean="0"/>
              <a:t>Do I have to check my blood sugars?</a:t>
            </a:r>
          </a:p>
          <a:p>
            <a:pPr eaLnBrk="1" hangingPunct="1"/>
            <a:endParaRPr lang="en-US" dirty="0" smtClean="0"/>
          </a:p>
        </p:txBody>
      </p:sp>
    </p:spTree>
    <p:custDataLst>
      <p:tags r:id="rId1"/>
    </p:custDataLst>
    <p:extLst>
      <p:ext uri="{BB962C8B-B14F-4D97-AF65-F5344CB8AC3E}">
        <p14:creationId xmlns:p14="http://schemas.microsoft.com/office/powerpoint/2010/main" val="753741055"/>
      </p:ext>
    </p:extLst>
  </p:cSld>
  <p:clrMapOvr>
    <a:masterClrMapping/>
  </p:clrMapOvr>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Title 1"/>
          <p:cNvSpPr>
            <a:spLocks noGrp="1"/>
          </p:cNvSpPr>
          <p:nvPr>
            <p:ph type="title"/>
          </p:nvPr>
        </p:nvSpPr>
        <p:spPr>
          <a:xfrm>
            <a:off x="457200" y="152400"/>
            <a:ext cx="8229600" cy="1447800"/>
          </a:xfrm>
        </p:spPr>
        <p:txBody>
          <a:bodyPr>
            <a:normAutofit/>
          </a:bodyPr>
          <a:lstStyle/>
          <a:p>
            <a:r>
              <a:rPr lang="en-US" smtClean="0"/>
              <a:t>In Patient Strategies – Start Early, Focus on Survival Skills </a:t>
            </a:r>
          </a:p>
        </p:txBody>
      </p:sp>
      <p:sp>
        <p:nvSpPr>
          <p:cNvPr id="2" name="TextBox 1"/>
          <p:cNvSpPr txBox="1"/>
          <p:nvPr/>
        </p:nvSpPr>
        <p:spPr>
          <a:xfrm>
            <a:off x="3733800" y="4343400"/>
            <a:ext cx="3581400" cy="1384995"/>
          </a:xfrm>
          <a:prstGeom prst="rect">
            <a:avLst/>
          </a:prstGeom>
          <a:noFill/>
        </p:spPr>
        <p:txBody>
          <a:bodyPr wrap="square" rtlCol="0">
            <a:spAutoFit/>
          </a:bodyPr>
          <a:lstStyle/>
          <a:p>
            <a:r>
              <a:rPr lang="en-US" sz="2800" dirty="0" smtClean="0">
                <a:solidFill>
                  <a:srgbClr val="FF0000"/>
                </a:solidFill>
              </a:rPr>
              <a:t>Look for </a:t>
            </a:r>
            <a:br>
              <a:rPr lang="en-US" sz="2800" dirty="0" smtClean="0">
                <a:solidFill>
                  <a:srgbClr val="FF0000"/>
                </a:solidFill>
              </a:rPr>
            </a:br>
            <a:r>
              <a:rPr lang="en-US" sz="2800" dirty="0" smtClean="0">
                <a:solidFill>
                  <a:srgbClr val="FF0000"/>
                </a:solidFill>
              </a:rPr>
              <a:t>“teaching moment” opportunities</a:t>
            </a:r>
            <a:endParaRPr lang="en-US" sz="2800" dirty="0">
              <a:solidFill>
                <a:srgbClr val="FF0000"/>
              </a:solidFill>
            </a:endParaRP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4350" y="1828800"/>
            <a:ext cx="2819400" cy="4229100"/>
          </a:xfrm>
          <a:prstGeom prst="rect">
            <a:avLst/>
          </a:prstGeom>
        </p:spPr>
      </p:pic>
    </p:spTree>
    <p:custDataLst>
      <p:tags r:id="rId1"/>
    </p:custDataLst>
    <p:extLst>
      <p:ext uri="{BB962C8B-B14F-4D97-AF65-F5344CB8AC3E}">
        <p14:creationId xmlns:p14="http://schemas.microsoft.com/office/powerpoint/2010/main" val="11222031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Rectangle 2"/>
          <p:cNvSpPr>
            <a:spLocks noGrp="1" noChangeArrowheads="1"/>
          </p:cNvSpPr>
          <p:nvPr>
            <p:ph type="title"/>
          </p:nvPr>
        </p:nvSpPr>
        <p:spPr/>
        <p:txBody>
          <a:bodyPr/>
          <a:lstStyle/>
          <a:p>
            <a:pPr eaLnBrk="1" hangingPunct="1"/>
            <a:r>
              <a:rPr lang="en-US" sz="3600" smtClean="0"/>
              <a:t>I don’t want to!</a:t>
            </a:r>
          </a:p>
        </p:txBody>
      </p:sp>
      <p:sp>
        <p:nvSpPr>
          <p:cNvPr id="2" name="Content Placeholder 1"/>
          <p:cNvSpPr>
            <a:spLocks noGrp="1"/>
          </p:cNvSpPr>
          <p:nvPr>
            <p:ph sz="quarter" idx="1"/>
          </p:nvPr>
        </p:nvSpPr>
        <p:spPr/>
        <p:txBody>
          <a:bodyPr/>
          <a:lstStyle/>
          <a:p>
            <a:endParaRPr lang="en-US"/>
          </a:p>
        </p:txBody>
      </p:sp>
      <p:pic>
        <p:nvPicPr>
          <p:cNvPr id="1434627" name="Picture 3" descr="MCj00843500000[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38200" y="1371600"/>
            <a:ext cx="4887913" cy="5167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2330027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1" presetClass="entr" presetSubtype="0" fill="hold" nodeType="clickEffect">
                                  <p:stCondLst>
                                    <p:cond delay="0"/>
                                  </p:stCondLst>
                                  <p:iterate type="lt">
                                    <p:tmPct val="5000"/>
                                  </p:iterate>
                                  <p:childTnLst>
                                    <p:set>
                                      <p:cBhvr>
                                        <p:cTn id="6" dur="1" fill="hold">
                                          <p:stCondLst>
                                            <p:cond delay="0"/>
                                          </p:stCondLst>
                                        </p:cTn>
                                        <p:tgtEl>
                                          <p:spTgt spid="1434627"/>
                                        </p:tgtEl>
                                        <p:attrNameLst>
                                          <p:attrName>style.visibility</p:attrName>
                                        </p:attrNameLst>
                                      </p:cBhvr>
                                      <p:to>
                                        <p:strVal val="visible"/>
                                      </p:to>
                                    </p:set>
                                    <p:anim calcmode="lin" valueType="num">
                                      <p:cBhvr>
                                        <p:cTn id="7" dur="2000" fill="hold"/>
                                        <p:tgtEl>
                                          <p:spTgt spid="1434627"/>
                                        </p:tgtEl>
                                        <p:attrNameLst>
                                          <p:attrName>ppt_w</p:attrName>
                                        </p:attrNameLst>
                                      </p:cBhvr>
                                      <p:tavLst>
                                        <p:tav tm="0">
                                          <p:val>
                                            <p:fltVal val="0"/>
                                          </p:val>
                                        </p:tav>
                                        <p:tav tm="100000">
                                          <p:val>
                                            <p:strVal val="#ppt_w"/>
                                          </p:val>
                                        </p:tav>
                                      </p:tavLst>
                                    </p:anim>
                                    <p:anim calcmode="lin" valueType="num">
                                      <p:cBhvr>
                                        <p:cTn id="8" dur="2000" fill="hold"/>
                                        <p:tgtEl>
                                          <p:spTgt spid="1434627"/>
                                        </p:tgtEl>
                                        <p:attrNameLst>
                                          <p:attrName>ppt_h</p:attrName>
                                        </p:attrNameLst>
                                      </p:cBhvr>
                                      <p:tavLst>
                                        <p:tav tm="0">
                                          <p:val>
                                            <p:fltVal val="0"/>
                                          </p:val>
                                        </p:tav>
                                        <p:tav tm="100000">
                                          <p:val>
                                            <p:strVal val="#ppt_h"/>
                                          </p:val>
                                        </p:tav>
                                      </p:tavLst>
                                    </p:anim>
                                    <p:anim calcmode="lin" valueType="num">
                                      <p:cBhvr>
                                        <p:cTn id="9" dur="2000" fill="hold"/>
                                        <p:tgtEl>
                                          <p:spTgt spid="1434627"/>
                                        </p:tgtEl>
                                        <p:attrNameLst>
                                          <p:attrName>style.rotation</p:attrName>
                                        </p:attrNameLst>
                                      </p:cBhvr>
                                      <p:tavLst>
                                        <p:tav tm="0">
                                          <p:val>
                                            <p:fltVal val="90"/>
                                          </p:val>
                                        </p:tav>
                                        <p:tav tm="100000">
                                          <p:val>
                                            <p:fltVal val="0"/>
                                          </p:val>
                                        </p:tav>
                                      </p:tavLst>
                                    </p:anim>
                                    <p:animEffect transition="in" filter="fade">
                                      <p:cBhvr>
                                        <p:cTn id="10" dur="2000"/>
                                        <p:tgtEl>
                                          <p:spTgt spid="14346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Running into Roadblocks?</a:t>
            </a:r>
            <a:endParaRPr lang="en-US" dirty="0"/>
          </a:p>
        </p:txBody>
      </p:sp>
      <p:sp>
        <p:nvSpPr>
          <p:cNvPr id="4" name="Content Placeholder 3"/>
          <p:cNvSpPr>
            <a:spLocks noGrp="1"/>
          </p:cNvSpPr>
          <p:nvPr>
            <p:ph sz="quarter" idx="1"/>
          </p:nvPr>
        </p:nvSpPr>
        <p:spPr/>
        <p:txBody>
          <a:bodyPr>
            <a:normAutofit/>
          </a:bodyPr>
          <a:lstStyle/>
          <a:p>
            <a:r>
              <a:rPr lang="en-US" i="1" dirty="0" smtClean="0"/>
              <a:t>HUG Patients</a:t>
            </a:r>
            <a:endParaRPr lang="en-US" i="1" dirty="0"/>
          </a:p>
        </p:txBody>
      </p:sp>
      <p:sp>
        <p:nvSpPr>
          <p:cNvPr id="3" name="Text Placeholder 2"/>
          <p:cNvSpPr>
            <a:spLocks noGrp="1"/>
          </p:cNvSpPr>
          <p:nvPr>
            <p:ph type="body" sz="half" idx="4294967295"/>
          </p:nvPr>
        </p:nvSpPr>
        <p:spPr>
          <a:xfrm>
            <a:off x="4953000" y="1736997"/>
            <a:ext cx="3668712" cy="2377803"/>
          </a:xfrm>
          <a:ln w="57150">
            <a:solidFill>
              <a:schemeClr val="accent2">
                <a:lumMod val="50000"/>
              </a:schemeClr>
            </a:solidFill>
          </a:ln>
        </p:spPr>
        <p:txBody>
          <a:bodyPr>
            <a:normAutofit fontScale="77500" lnSpcReduction="20000"/>
          </a:bodyPr>
          <a:lstStyle/>
          <a:p>
            <a:r>
              <a:rPr lang="en-US" sz="3000" b="1" i="1" dirty="0">
                <a:solidFill>
                  <a:schemeClr val="accent2">
                    <a:lumMod val="50000"/>
                  </a:schemeClr>
                </a:solidFill>
              </a:rPr>
              <a:t>U</a:t>
            </a:r>
            <a:r>
              <a:rPr lang="en-US" sz="3000" b="1" i="1" dirty="0" smtClean="0">
                <a:solidFill>
                  <a:schemeClr val="accent2">
                    <a:lumMod val="50000"/>
                  </a:schemeClr>
                </a:solidFill>
              </a:rPr>
              <a:t>nconditional </a:t>
            </a:r>
            <a:r>
              <a:rPr lang="en-US" sz="3000" b="1" i="1" dirty="0">
                <a:solidFill>
                  <a:schemeClr val="accent2">
                    <a:lumMod val="50000"/>
                  </a:schemeClr>
                </a:solidFill>
              </a:rPr>
              <a:t>P</a:t>
            </a:r>
            <a:r>
              <a:rPr lang="en-US" sz="3000" b="1" i="1" dirty="0" smtClean="0">
                <a:solidFill>
                  <a:schemeClr val="accent2">
                    <a:lumMod val="50000"/>
                  </a:schemeClr>
                </a:solidFill>
              </a:rPr>
              <a:t>ositive </a:t>
            </a:r>
            <a:r>
              <a:rPr lang="en-US" sz="3000" b="1" i="1" dirty="0">
                <a:solidFill>
                  <a:schemeClr val="accent2">
                    <a:lumMod val="50000"/>
                  </a:schemeClr>
                </a:solidFill>
              </a:rPr>
              <a:t>R</a:t>
            </a:r>
            <a:r>
              <a:rPr lang="en-US" sz="3000" b="1" i="1" dirty="0" smtClean="0">
                <a:solidFill>
                  <a:schemeClr val="accent2">
                    <a:lumMod val="50000"/>
                  </a:schemeClr>
                </a:solidFill>
              </a:rPr>
              <a:t>egard – </a:t>
            </a:r>
          </a:p>
          <a:p>
            <a:pPr marL="0" indent="0">
              <a:buNone/>
            </a:pPr>
            <a:r>
              <a:rPr lang="en-US" i="1" dirty="0" smtClean="0">
                <a:solidFill>
                  <a:schemeClr val="accent2">
                    <a:lumMod val="50000"/>
                  </a:schemeClr>
                </a:solidFill>
              </a:rPr>
              <a:t>involves </a:t>
            </a:r>
            <a:r>
              <a:rPr lang="en-US" i="1" dirty="0">
                <a:solidFill>
                  <a:schemeClr val="accent2">
                    <a:lumMod val="50000"/>
                  </a:schemeClr>
                </a:solidFill>
              </a:rPr>
              <a:t>showing complete support and acceptance of a person no matter what that person says or does</a:t>
            </a:r>
            <a:r>
              <a:rPr lang="en-US" i="1" dirty="0" smtClean="0">
                <a:solidFill>
                  <a:schemeClr val="accent2">
                    <a:lumMod val="50000"/>
                  </a:schemeClr>
                </a:solidFill>
              </a:rPr>
              <a:t>.</a:t>
            </a:r>
          </a:p>
          <a:p>
            <a:pPr marL="274320" lvl="1" indent="0" algn="r">
              <a:buNone/>
            </a:pPr>
            <a:r>
              <a:rPr lang="en-US" i="1" dirty="0" smtClean="0">
                <a:solidFill>
                  <a:schemeClr val="accent2">
                    <a:lumMod val="50000"/>
                  </a:schemeClr>
                </a:solidFill>
              </a:rPr>
              <a:t>Carl Rogers</a:t>
            </a:r>
            <a:endParaRPr lang="en-US" i="1" dirty="0">
              <a:solidFill>
                <a:schemeClr val="accent2">
                  <a:lumMod val="50000"/>
                </a:schemeClr>
              </a:solidFill>
            </a:endParaRPr>
          </a:p>
        </p:txBody>
      </p:sp>
      <p:sp>
        <p:nvSpPr>
          <p:cNvPr id="5" name="Content Placeholder 4"/>
          <p:cNvSpPr>
            <a:spLocks noGrp="1"/>
          </p:cNvSpPr>
          <p:nvPr>
            <p:ph sz="quarter" idx="4294967295"/>
          </p:nvPr>
        </p:nvSpPr>
        <p:spPr>
          <a:xfrm>
            <a:off x="457200" y="2082240"/>
            <a:ext cx="4037012" cy="2333625"/>
          </a:xfrm>
        </p:spPr>
        <p:txBody>
          <a:bodyPr>
            <a:normAutofit fontScale="92500" lnSpcReduction="10000"/>
          </a:bodyPr>
          <a:lstStyle/>
          <a:p>
            <a:r>
              <a:rPr lang="en-US" sz="3200" dirty="0" smtClean="0">
                <a:solidFill>
                  <a:schemeClr val="accent6">
                    <a:lumMod val="50000"/>
                  </a:schemeClr>
                </a:solidFill>
              </a:rPr>
              <a:t>H</a:t>
            </a:r>
            <a:r>
              <a:rPr lang="en-US" dirty="0" smtClean="0"/>
              <a:t>elp with</a:t>
            </a:r>
          </a:p>
          <a:p>
            <a:r>
              <a:rPr lang="en-US" sz="2800" dirty="0" smtClean="0">
                <a:solidFill>
                  <a:schemeClr val="accent6">
                    <a:lumMod val="50000"/>
                  </a:schemeClr>
                </a:solidFill>
              </a:rPr>
              <a:t>U</a:t>
            </a:r>
            <a:r>
              <a:rPr lang="en-US" dirty="0" smtClean="0"/>
              <a:t>nconditional </a:t>
            </a:r>
          </a:p>
          <a:p>
            <a:r>
              <a:rPr lang="en-US" sz="2800" dirty="0">
                <a:solidFill>
                  <a:schemeClr val="accent6">
                    <a:lumMod val="50000"/>
                  </a:schemeClr>
                </a:solidFill>
              </a:rPr>
              <a:t>G</a:t>
            </a:r>
            <a:r>
              <a:rPr lang="en-US" dirty="0" smtClean="0"/>
              <a:t>uidance and Support</a:t>
            </a:r>
          </a:p>
          <a:p>
            <a:pPr marL="292608" lvl="1" indent="0" algn="r">
              <a:buNone/>
            </a:pPr>
            <a:r>
              <a:rPr lang="en-US" i="1" dirty="0" smtClean="0"/>
              <a:t>Anne Peters, MD, CDE</a:t>
            </a:r>
          </a:p>
          <a:p>
            <a:pPr marL="292608" lvl="1" indent="0" algn="r">
              <a:buNone/>
            </a:pPr>
            <a:r>
              <a:rPr lang="en-US" i="1" dirty="0" smtClean="0"/>
              <a:t>ADA Post Grad</a:t>
            </a:r>
            <a:endParaRPr lang="en-US" i="1" dirty="0"/>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05400" y="4428565"/>
            <a:ext cx="2706893" cy="1804595"/>
          </a:xfrm>
          <a:prstGeom prst="rect">
            <a:avLst/>
          </a:prstGeom>
        </p:spPr>
      </p:pic>
    </p:spTree>
    <p:custDataLst>
      <p:tags r:id="rId1"/>
    </p:custDataLst>
    <p:extLst>
      <p:ext uri="{BB962C8B-B14F-4D97-AF65-F5344CB8AC3E}">
        <p14:creationId xmlns:p14="http://schemas.microsoft.com/office/powerpoint/2010/main" val="5259819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p:txBody>
          <a:bodyPr/>
          <a:lstStyle/>
          <a:p>
            <a:pPr eaLnBrk="1" hangingPunct="1"/>
            <a:r>
              <a:rPr lang="en-US" dirty="0" smtClean="0"/>
              <a:t>Global Epidemic</a:t>
            </a:r>
          </a:p>
        </p:txBody>
      </p:sp>
      <p:sp>
        <p:nvSpPr>
          <p:cNvPr id="1366019" name="Rectangle 3"/>
          <p:cNvSpPr>
            <a:spLocks noGrp="1" noChangeArrowheads="1"/>
          </p:cNvSpPr>
          <p:nvPr>
            <p:ph sz="quarter" idx="1"/>
          </p:nvPr>
        </p:nvSpPr>
        <p:spPr/>
        <p:txBody>
          <a:bodyPr/>
          <a:lstStyle/>
          <a:p>
            <a:pPr eaLnBrk="1" hangingPunct="1"/>
            <a:r>
              <a:rPr lang="en-US" dirty="0" smtClean="0"/>
              <a:t>Every 10 seconds</a:t>
            </a:r>
          </a:p>
          <a:p>
            <a:pPr lvl="1" eaLnBrk="1" hangingPunct="1"/>
            <a:r>
              <a:rPr lang="en-US" dirty="0" smtClean="0"/>
              <a:t>1 person dies with diabetes</a:t>
            </a:r>
          </a:p>
          <a:p>
            <a:pPr lvl="1" eaLnBrk="1" hangingPunct="1"/>
            <a:r>
              <a:rPr lang="en-US" dirty="0" smtClean="0"/>
              <a:t>2 people develop diabetes</a:t>
            </a:r>
          </a:p>
          <a:p>
            <a:pPr eaLnBrk="1" hangingPunct="1"/>
            <a:r>
              <a:rPr lang="en-US" dirty="0" smtClean="0"/>
              <a:t>Every year</a:t>
            </a:r>
          </a:p>
          <a:p>
            <a:pPr lvl="1" eaLnBrk="1" hangingPunct="1"/>
            <a:r>
              <a:rPr lang="en-US" dirty="0" smtClean="0"/>
              <a:t>3 million deaths</a:t>
            </a:r>
          </a:p>
          <a:p>
            <a:pPr lvl="1" eaLnBrk="1" hangingPunct="1"/>
            <a:r>
              <a:rPr lang="en-US" dirty="0" smtClean="0"/>
              <a:t>6 million new cases</a:t>
            </a:r>
          </a:p>
          <a:p>
            <a:pPr eaLnBrk="1" hangingPunct="1"/>
            <a:r>
              <a:rPr lang="en-US" dirty="0" smtClean="0"/>
              <a:t> World Diabetes Day is November 14</a:t>
            </a:r>
          </a:p>
          <a:p>
            <a:pPr eaLnBrk="1" hangingPunct="1"/>
            <a:r>
              <a:rPr lang="en-US" dirty="0" smtClean="0"/>
              <a:t> March is ADA Sound the Alert Day “find people w/ undetected diabetes”</a:t>
            </a:r>
          </a:p>
          <a:p>
            <a:pPr eaLnBrk="1" hangingPunct="1"/>
            <a:endParaRPr lang="en-US" baseline="30000" dirty="0" smtClean="0"/>
          </a:p>
        </p:txBody>
      </p:sp>
      <p:pic>
        <p:nvPicPr>
          <p:cNvPr id="26628" name="Picture 6" descr="http://www.worlddiabetesday.org/files/images/dka.jpg">
            <a:hlinkClick r:id="rId4" tooltip="Understand diabetes and take control"/>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24600" y="1295400"/>
            <a:ext cx="2125663"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42803711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366019">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499"/>
                                          </p:stCondLst>
                                        </p:cTn>
                                        <p:tgtEl>
                                          <p:spTgt spid="1366019">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499"/>
                                          </p:stCondLst>
                                        </p:cTn>
                                        <p:tgtEl>
                                          <p:spTgt spid="1366019">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1366019">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499"/>
                                          </p:stCondLst>
                                        </p:cTn>
                                        <p:tgtEl>
                                          <p:spTgt spid="1366019">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499"/>
                                          </p:stCondLst>
                                        </p:cTn>
                                        <p:tgtEl>
                                          <p:spTgt spid="1366019">
                                            <p:txEl>
                                              <p:pRg st="5" end="5"/>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1366019">
                                            <p:txEl>
                                              <p:pRg st="6" end="6"/>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499"/>
                                          </p:stCondLst>
                                        </p:cTn>
                                        <p:tgtEl>
                                          <p:spTgt spid="1366019">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66019" grpId="0" build="p" autoUpdateAnimBg="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No one is Unmotivated</a:t>
            </a:r>
            <a:endParaRPr lang="en-US" dirty="0"/>
          </a:p>
        </p:txBody>
      </p:sp>
      <p:sp>
        <p:nvSpPr>
          <p:cNvPr id="7" name="Content Placeholder 6"/>
          <p:cNvSpPr>
            <a:spLocks noGrp="1"/>
          </p:cNvSpPr>
          <p:nvPr>
            <p:ph sz="quarter" idx="1"/>
          </p:nvPr>
        </p:nvSpPr>
        <p:spPr>
          <a:xfrm>
            <a:off x="457200" y="1371600"/>
            <a:ext cx="8229600" cy="4785360"/>
          </a:xfrm>
          <a:ln>
            <a:solidFill>
              <a:schemeClr val="accent1"/>
            </a:solidFill>
          </a:ln>
        </p:spPr>
        <p:txBody>
          <a:bodyPr>
            <a:normAutofit/>
          </a:bodyPr>
          <a:lstStyle/>
          <a:p>
            <a:pPr marL="0" indent="0">
              <a:buNone/>
            </a:pPr>
            <a:r>
              <a:rPr lang="en-US" sz="3200" dirty="0" smtClean="0"/>
              <a:t>…. to </a:t>
            </a:r>
            <a:r>
              <a:rPr lang="en-US" sz="3200" dirty="0"/>
              <a:t>lead and long and healthy </a:t>
            </a:r>
            <a:r>
              <a:rPr lang="en-US" sz="3200" dirty="0" smtClean="0"/>
              <a:t>life</a:t>
            </a:r>
          </a:p>
          <a:p>
            <a:pPr marL="0" indent="0">
              <a:buNone/>
            </a:pPr>
            <a:endParaRPr lang="en-US" sz="3200" dirty="0"/>
          </a:p>
          <a:p>
            <a:r>
              <a:rPr lang="en-US" sz="2800" b="1" dirty="0"/>
              <a:t>These are the 3 usual Critical Barriers</a:t>
            </a:r>
          </a:p>
          <a:p>
            <a:pPr lvl="1"/>
            <a:r>
              <a:rPr lang="en-US" sz="2800" dirty="0"/>
              <a:t>Perceived worthlessness</a:t>
            </a:r>
          </a:p>
          <a:p>
            <a:pPr lvl="1"/>
            <a:r>
              <a:rPr lang="en-US" sz="2800" dirty="0"/>
              <a:t>Too many personal obstacles</a:t>
            </a:r>
          </a:p>
          <a:p>
            <a:pPr lvl="1"/>
            <a:r>
              <a:rPr lang="en-US" sz="2800" dirty="0"/>
              <a:t>Absence of support and </a:t>
            </a:r>
            <a:r>
              <a:rPr lang="en-US" sz="2800" dirty="0" smtClean="0"/>
              <a:t>resources</a:t>
            </a:r>
          </a:p>
          <a:p>
            <a:pPr lvl="1"/>
            <a:endParaRPr lang="en-US" sz="2800" dirty="0"/>
          </a:p>
          <a:p>
            <a:pPr lvl="1"/>
            <a:endParaRPr lang="en-US" sz="2800" dirty="0" smtClean="0"/>
          </a:p>
          <a:p>
            <a:pPr marL="292608" lvl="1" indent="0" algn="r">
              <a:buNone/>
            </a:pPr>
            <a:r>
              <a:rPr lang="en-US" sz="2800" dirty="0" smtClean="0"/>
              <a:t>Bill </a:t>
            </a:r>
            <a:r>
              <a:rPr lang="en-US" sz="2800" dirty="0" err="1" smtClean="0"/>
              <a:t>Polonsky</a:t>
            </a:r>
            <a:r>
              <a:rPr lang="en-US" sz="2800" dirty="0" smtClean="0"/>
              <a:t>, PhD, CDE</a:t>
            </a:r>
            <a:endParaRPr lang="en-US" sz="2800" dirty="0"/>
          </a:p>
          <a:p>
            <a:pPr marL="246888" lvl="1" indent="0">
              <a:buNone/>
            </a:pPr>
            <a:endParaRPr lang="en-US" sz="2800" dirty="0"/>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19800" y="2362200"/>
            <a:ext cx="2363634" cy="1905000"/>
          </a:xfrm>
          <a:prstGeom prst="rect">
            <a:avLst/>
          </a:prstGeom>
        </p:spPr>
      </p:pic>
    </p:spTree>
    <p:custDataLst>
      <p:tags r:id="rId1"/>
    </p:custDataLst>
    <p:extLst>
      <p:ext uri="{BB962C8B-B14F-4D97-AF65-F5344CB8AC3E}">
        <p14:creationId xmlns:p14="http://schemas.microsoft.com/office/powerpoint/2010/main" val="19402135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Overcoming barriers</a:t>
            </a:r>
            <a:endParaRPr lang="en-US" dirty="0"/>
          </a:p>
        </p:txBody>
      </p:sp>
      <p:sp>
        <p:nvSpPr>
          <p:cNvPr id="3" name="Content Placeholder 2"/>
          <p:cNvSpPr>
            <a:spLocks noGrp="1"/>
          </p:cNvSpPr>
          <p:nvPr>
            <p:ph sz="quarter" idx="1"/>
          </p:nvPr>
        </p:nvSpPr>
        <p:spPr>
          <a:xfrm>
            <a:off x="457200" y="1295400"/>
            <a:ext cx="4343400" cy="4861560"/>
          </a:xfrm>
        </p:spPr>
        <p:txBody>
          <a:bodyPr>
            <a:normAutofit/>
          </a:bodyPr>
          <a:lstStyle/>
          <a:p>
            <a:r>
              <a:rPr lang="en-US" dirty="0"/>
              <a:t>Confront the key misbelief.  Ask the question, does </a:t>
            </a:r>
            <a:r>
              <a:rPr lang="en-US" dirty="0" err="1"/>
              <a:t>dm</a:t>
            </a:r>
            <a:r>
              <a:rPr lang="en-US" dirty="0"/>
              <a:t> cause complications?</a:t>
            </a:r>
          </a:p>
          <a:p>
            <a:r>
              <a:rPr lang="en-US" dirty="0"/>
              <a:t>Offer </a:t>
            </a:r>
            <a:r>
              <a:rPr lang="en-US" dirty="0" err="1"/>
              <a:t>pts</a:t>
            </a:r>
            <a:r>
              <a:rPr lang="en-US" dirty="0"/>
              <a:t> evidence based hope message –</a:t>
            </a:r>
          </a:p>
          <a:p>
            <a:r>
              <a:rPr lang="en-US" dirty="0"/>
              <a:t>Frequent contact </a:t>
            </a:r>
          </a:p>
          <a:p>
            <a:r>
              <a:rPr lang="en-US" dirty="0"/>
              <a:t>Paired glucose testing</a:t>
            </a:r>
          </a:p>
          <a:p>
            <a:endParaRPr lang="en-US" dirty="0"/>
          </a:p>
        </p:txBody>
      </p:sp>
      <p:sp>
        <p:nvSpPr>
          <p:cNvPr id="4" name="Content Placeholder 3"/>
          <p:cNvSpPr>
            <a:spLocks noGrp="1"/>
          </p:cNvSpPr>
          <p:nvPr>
            <p:ph sz="half" idx="4294967295"/>
          </p:nvPr>
        </p:nvSpPr>
        <p:spPr>
          <a:xfrm>
            <a:off x="4882307" y="1363980"/>
            <a:ext cx="3822700" cy="4648200"/>
          </a:xfrm>
        </p:spPr>
        <p:txBody>
          <a:bodyPr>
            <a:normAutofit fontScale="85000" lnSpcReduction="10000"/>
          </a:bodyPr>
          <a:lstStyle/>
          <a:p>
            <a:r>
              <a:rPr lang="en-US" dirty="0"/>
              <a:t>Ask </a:t>
            </a:r>
            <a:r>
              <a:rPr lang="en-US" dirty="0" err="1"/>
              <a:t>pt</a:t>
            </a:r>
            <a:r>
              <a:rPr lang="en-US" dirty="0"/>
              <a:t>, “Tell me 1 thing that is driving you crazy about your diabetes”</a:t>
            </a:r>
          </a:p>
          <a:p>
            <a:r>
              <a:rPr lang="en-US" dirty="0"/>
              <a:t>Discuss medication beliefs</a:t>
            </a:r>
          </a:p>
          <a:p>
            <a:r>
              <a:rPr lang="en-US" dirty="0"/>
              <a:t>To improve outcomes, see </a:t>
            </a:r>
            <a:r>
              <a:rPr lang="en-US" dirty="0" err="1"/>
              <a:t>pts</a:t>
            </a:r>
            <a:r>
              <a:rPr lang="en-US" dirty="0"/>
              <a:t> more </a:t>
            </a:r>
            <a:r>
              <a:rPr lang="en-US" dirty="0" smtClean="0"/>
              <a:t>often</a:t>
            </a:r>
          </a:p>
          <a:p>
            <a:endParaRPr lang="en-US" dirty="0"/>
          </a:p>
          <a:p>
            <a:pPr marL="0" lvl="1" indent="0">
              <a:spcBef>
                <a:spcPts val="600"/>
              </a:spcBef>
              <a:buClr>
                <a:schemeClr val="tx2"/>
              </a:buClr>
              <a:buSzPct val="73000"/>
              <a:buNone/>
            </a:pPr>
            <a:endParaRPr lang="en-US" sz="2800" dirty="0" smtClean="0"/>
          </a:p>
          <a:p>
            <a:pPr marL="0" lvl="1" indent="0" algn="r">
              <a:spcBef>
                <a:spcPts val="600"/>
              </a:spcBef>
              <a:buClr>
                <a:schemeClr val="tx2"/>
              </a:buClr>
              <a:buSzPct val="73000"/>
              <a:buNone/>
            </a:pPr>
            <a:r>
              <a:rPr lang="en-US" sz="2800" dirty="0" smtClean="0"/>
              <a:t>Bill </a:t>
            </a:r>
            <a:r>
              <a:rPr lang="en-US" sz="2800" dirty="0" err="1"/>
              <a:t>Polonsky</a:t>
            </a:r>
            <a:r>
              <a:rPr lang="en-US" sz="2800" dirty="0"/>
              <a:t>, PhD, CDE</a:t>
            </a:r>
          </a:p>
          <a:p>
            <a:endParaRPr lang="en-US" dirty="0"/>
          </a:p>
        </p:txBody>
      </p:sp>
    </p:spTree>
    <p:custDataLst>
      <p:tags r:id="rId1"/>
    </p:custDataLst>
    <p:extLst>
      <p:ext uri="{BB962C8B-B14F-4D97-AF65-F5344CB8AC3E}">
        <p14:creationId xmlns:p14="http://schemas.microsoft.com/office/powerpoint/2010/main" val="17959524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Rectangle 2"/>
          <p:cNvSpPr>
            <a:spLocks noGrp="1" noChangeArrowheads="1"/>
          </p:cNvSpPr>
          <p:nvPr>
            <p:ph type="title"/>
          </p:nvPr>
        </p:nvSpPr>
        <p:spPr/>
        <p:txBody>
          <a:bodyPr>
            <a:normAutofit/>
          </a:bodyPr>
          <a:lstStyle/>
          <a:p>
            <a:pPr eaLnBrk="1" hangingPunct="1"/>
            <a:r>
              <a:rPr lang="en-US" sz="3600" smtClean="0"/>
              <a:t>How Often Should I Check?</a:t>
            </a:r>
          </a:p>
        </p:txBody>
      </p:sp>
      <p:sp>
        <p:nvSpPr>
          <p:cNvPr id="1438724" name="Rectangle 4"/>
          <p:cNvSpPr>
            <a:spLocks noChangeArrowheads="1"/>
          </p:cNvSpPr>
          <p:nvPr/>
        </p:nvSpPr>
        <p:spPr bwMode="auto">
          <a:xfrm>
            <a:off x="465966" y="1219200"/>
            <a:ext cx="6773034" cy="4678363"/>
          </a:xfrm>
          <a:prstGeom prst="rect">
            <a:avLst/>
          </a:prstGeom>
          <a:noFill/>
          <a:ln w="9525">
            <a:noFill/>
            <a:miter lim="800000"/>
            <a:headEnd/>
            <a:tailEnd/>
          </a:ln>
          <a:effectLst/>
        </p:spPr>
        <p:txBody>
          <a:bodyPr/>
          <a:lstStyle/>
          <a:p>
            <a:pPr marL="342900" indent="-342900">
              <a:spcBef>
                <a:spcPct val="20000"/>
              </a:spcBef>
              <a:buClr>
                <a:schemeClr val="tx2"/>
              </a:buClr>
              <a:buSzPct val="60000"/>
              <a:buFont typeface="Wingdings" pitchFamily="2" charset="2"/>
              <a:buBlip>
                <a:blip r:embed="rId4"/>
              </a:buBlip>
              <a:defRPr/>
            </a:pPr>
            <a:r>
              <a:rPr lang="en-US" sz="3200" dirty="0">
                <a:latin typeface="Tahoma" pitchFamily="34" charset="0"/>
              </a:rPr>
              <a:t>Be realistic!!</a:t>
            </a:r>
          </a:p>
          <a:p>
            <a:pPr marL="342900" indent="-342900">
              <a:spcBef>
                <a:spcPct val="20000"/>
              </a:spcBef>
              <a:buClr>
                <a:schemeClr val="tx2"/>
              </a:buClr>
              <a:buSzPct val="60000"/>
              <a:buFont typeface="Wingdings" pitchFamily="2" charset="2"/>
              <a:buBlip>
                <a:blip r:embed="rId4"/>
              </a:buBlip>
              <a:defRPr/>
            </a:pPr>
            <a:r>
              <a:rPr lang="en-US" sz="3200" dirty="0">
                <a:latin typeface="Tahoma" pitchFamily="34" charset="0"/>
              </a:rPr>
              <a:t>Type 1 – </a:t>
            </a:r>
            <a:r>
              <a:rPr lang="en-US" sz="3200" dirty="0" smtClean="0">
                <a:latin typeface="Tahoma" pitchFamily="34" charset="0"/>
              </a:rPr>
              <a:t>as often as needed</a:t>
            </a:r>
            <a:endParaRPr lang="en-US" sz="3200" dirty="0">
              <a:latin typeface="Tahoma" pitchFamily="34" charset="0"/>
            </a:endParaRPr>
          </a:p>
          <a:p>
            <a:pPr marL="342900" indent="-342900">
              <a:spcBef>
                <a:spcPct val="20000"/>
              </a:spcBef>
              <a:buClr>
                <a:schemeClr val="tx2"/>
              </a:buClr>
              <a:buSzPct val="60000"/>
              <a:buFont typeface="Wingdings" pitchFamily="2" charset="2"/>
              <a:buBlip>
                <a:blip r:embed="rId4"/>
              </a:buBlip>
              <a:defRPr/>
            </a:pPr>
            <a:r>
              <a:rPr lang="en-US" sz="3200" dirty="0">
                <a:latin typeface="Tahoma" pitchFamily="34" charset="0"/>
              </a:rPr>
              <a:t>Type 2 </a:t>
            </a:r>
            <a:r>
              <a:rPr lang="en-US" sz="3200" dirty="0" smtClean="0">
                <a:latin typeface="Tahoma" pitchFamily="34" charset="0"/>
              </a:rPr>
              <a:t>– as needed</a:t>
            </a:r>
            <a:endParaRPr lang="en-US" sz="3200" dirty="0">
              <a:latin typeface="Tahoma" pitchFamily="34" charset="0"/>
            </a:endParaRPr>
          </a:p>
          <a:p>
            <a:pPr marL="342900" indent="-342900">
              <a:spcBef>
                <a:spcPct val="20000"/>
              </a:spcBef>
              <a:buClr>
                <a:schemeClr val="tx2"/>
              </a:buClr>
              <a:buSzPct val="60000"/>
              <a:buFont typeface="Wingdings" pitchFamily="2" charset="2"/>
              <a:buBlip>
                <a:blip r:embed="rId4"/>
              </a:buBlip>
              <a:defRPr/>
            </a:pPr>
            <a:r>
              <a:rPr lang="en-US" sz="3200" dirty="0">
                <a:latin typeface="Tahoma" pitchFamily="34" charset="0"/>
              </a:rPr>
              <a:t>Consider:</a:t>
            </a:r>
          </a:p>
          <a:p>
            <a:pPr marL="742950" lvl="1" indent="-285750">
              <a:spcBef>
                <a:spcPct val="20000"/>
              </a:spcBef>
              <a:buClr>
                <a:schemeClr val="folHlink"/>
              </a:buClr>
              <a:buSzPct val="55000"/>
              <a:buFont typeface="Wingdings" pitchFamily="2" charset="2"/>
              <a:buBlip>
                <a:blip r:embed="rId5"/>
              </a:buBlip>
              <a:defRPr/>
            </a:pPr>
            <a:r>
              <a:rPr lang="en-US" sz="3200" dirty="0">
                <a:latin typeface="Tahoma" pitchFamily="34" charset="0"/>
              </a:rPr>
              <a:t>Types and timing of meds</a:t>
            </a:r>
          </a:p>
          <a:p>
            <a:pPr marL="742950" lvl="1" indent="-285750">
              <a:spcBef>
                <a:spcPct val="20000"/>
              </a:spcBef>
              <a:buClr>
                <a:schemeClr val="folHlink"/>
              </a:buClr>
              <a:buSzPct val="55000"/>
              <a:buFont typeface="Wingdings" pitchFamily="2" charset="2"/>
              <a:buBlip>
                <a:blip r:embed="rId5"/>
              </a:buBlip>
              <a:defRPr/>
            </a:pPr>
            <a:r>
              <a:rPr lang="en-US" sz="3200" dirty="0">
                <a:latin typeface="Tahoma" pitchFamily="34" charset="0"/>
              </a:rPr>
              <a:t>Goals</a:t>
            </a:r>
          </a:p>
          <a:p>
            <a:pPr marL="742950" lvl="1" indent="-285750">
              <a:spcBef>
                <a:spcPct val="20000"/>
              </a:spcBef>
              <a:buClr>
                <a:schemeClr val="folHlink"/>
              </a:buClr>
              <a:buSzPct val="55000"/>
              <a:buFont typeface="Wingdings" pitchFamily="2" charset="2"/>
              <a:buBlip>
                <a:blip r:embed="rId5"/>
              </a:buBlip>
              <a:defRPr/>
            </a:pPr>
            <a:r>
              <a:rPr lang="en-US" sz="3200" dirty="0">
                <a:latin typeface="Tahoma" pitchFamily="34" charset="0"/>
              </a:rPr>
              <a:t>Ability (physical and emotional)</a:t>
            </a:r>
          </a:p>
          <a:p>
            <a:pPr marL="742950" lvl="1" indent="-285750">
              <a:spcBef>
                <a:spcPct val="20000"/>
              </a:spcBef>
              <a:buClr>
                <a:schemeClr val="folHlink"/>
              </a:buClr>
              <a:buSzPct val="55000"/>
              <a:buFont typeface="Wingdings" pitchFamily="2" charset="2"/>
              <a:buBlip>
                <a:blip r:embed="rId5"/>
              </a:buBlip>
              <a:defRPr/>
            </a:pPr>
            <a:r>
              <a:rPr lang="en-US" sz="3200" dirty="0">
                <a:latin typeface="Tahoma" pitchFamily="34" charset="0"/>
              </a:rPr>
              <a:t>Finances</a:t>
            </a:r>
          </a:p>
          <a:p>
            <a:pPr marL="342900" indent="-342900">
              <a:spcBef>
                <a:spcPct val="20000"/>
              </a:spcBef>
              <a:buClr>
                <a:schemeClr val="tx2"/>
              </a:buClr>
              <a:buSzPct val="60000"/>
              <a:buFont typeface="Wingdings" pitchFamily="2" charset="2"/>
              <a:buBlip>
                <a:blip r:embed="rId4"/>
              </a:buBlip>
              <a:defRPr/>
            </a:pPr>
            <a:endParaRPr lang="en-US" sz="2800" dirty="0">
              <a:effectLst>
                <a:outerShdw blurRad="38100" dist="38100" dir="2700000" algn="tl">
                  <a:srgbClr val="000000"/>
                </a:outerShdw>
              </a:effectLst>
              <a:latin typeface="Tahoma" pitchFamily="34" charset="0"/>
            </a:endParaRPr>
          </a:p>
        </p:txBody>
      </p:sp>
      <p:pic>
        <p:nvPicPr>
          <p:cNvPr id="3" name="Picture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629400" y="1204365"/>
            <a:ext cx="1828571" cy="1828571"/>
          </a:xfrm>
          <a:prstGeom prst="rect">
            <a:avLst/>
          </a:prstGeom>
        </p:spPr>
      </p:pic>
    </p:spTree>
    <p:custDataLst>
      <p:tags r:id="rId1"/>
    </p:custDataLst>
    <p:extLst>
      <p:ext uri="{BB962C8B-B14F-4D97-AF65-F5344CB8AC3E}">
        <p14:creationId xmlns:p14="http://schemas.microsoft.com/office/powerpoint/2010/main" val="42342941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Rectangle 2"/>
          <p:cNvSpPr>
            <a:spLocks noGrp="1" noChangeArrowheads="1"/>
          </p:cNvSpPr>
          <p:nvPr>
            <p:ph type="title"/>
          </p:nvPr>
        </p:nvSpPr>
        <p:spPr/>
        <p:txBody>
          <a:bodyPr/>
          <a:lstStyle/>
          <a:p>
            <a:pPr eaLnBrk="1" hangingPunct="1"/>
            <a:r>
              <a:rPr lang="en-US" smtClean="0"/>
              <a:t>How will it help me?</a:t>
            </a:r>
          </a:p>
        </p:txBody>
      </p:sp>
      <p:sp>
        <p:nvSpPr>
          <p:cNvPr id="1437699" name="Rectangle 3"/>
          <p:cNvSpPr>
            <a:spLocks noGrp="1" noChangeArrowheads="1"/>
          </p:cNvSpPr>
          <p:nvPr>
            <p:ph type="body" sz="half" idx="4294967295"/>
          </p:nvPr>
        </p:nvSpPr>
        <p:spPr>
          <a:xfrm>
            <a:off x="533400" y="1447800"/>
            <a:ext cx="5943600" cy="4953000"/>
          </a:xfrm>
        </p:spPr>
        <p:txBody>
          <a:bodyPr/>
          <a:lstStyle/>
          <a:p>
            <a:pPr eaLnBrk="1" hangingPunct="1">
              <a:lnSpc>
                <a:spcPct val="90000"/>
              </a:lnSpc>
              <a:defRPr/>
            </a:pPr>
            <a:r>
              <a:rPr lang="en-US" sz="2800" dirty="0" smtClean="0"/>
              <a:t>See if your treatment plan is working</a:t>
            </a:r>
          </a:p>
          <a:p>
            <a:pPr eaLnBrk="1" hangingPunct="1">
              <a:lnSpc>
                <a:spcPct val="90000"/>
              </a:lnSpc>
              <a:defRPr/>
            </a:pPr>
            <a:r>
              <a:rPr lang="en-US" sz="2800" dirty="0" smtClean="0"/>
              <a:t>Make decisions regarding food and/or med adjustment when exercising</a:t>
            </a:r>
          </a:p>
          <a:p>
            <a:pPr eaLnBrk="1" hangingPunct="1">
              <a:lnSpc>
                <a:spcPct val="90000"/>
              </a:lnSpc>
              <a:defRPr/>
            </a:pPr>
            <a:r>
              <a:rPr lang="en-US" sz="2800" dirty="0" smtClean="0"/>
              <a:t>Find out how that pizza affected your BG</a:t>
            </a:r>
          </a:p>
          <a:p>
            <a:pPr eaLnBrk="1" hangingPunct="1">
              <a:lnSpc>
                <a:spcPct val="90000"/>
              </a:lnSpc>
              <a:defRPr/>
            </a:pPr>
            <a:r>
              <a:rPr lang="en-US" sz="2800" dirty="0" smtClean="0"/>
              <a:t>Avoid unwanted weight gain</a:t>
            </a:r>
          </a:p>
          <a:p>
            <a:pPr eaLnBrk="1" hangingPunct="1">
              <a:lnSpc>
                <a:spcPct val="90000"/>
              </a:lnSpc>
              <a:defRPr/>
            </a:pPr>
            <a:r>
              <a:rPr lang="en-US" sz="2800" dirty="0" smtClean="0"/>
              <a:t>Enhanced athletic performance </a:t>
            </a:r>
          </a:p>
          <a:p>
            <a:pPr eaLnBrk="1" hangingPunct="1">
              <a:lnSpc>
                <a:spcPct val="90000"/>
              </a:lnSpc>
              <a:defRPr/>
            </a:pPr>
            <a:r>
              <a:rPr lang="en-US" sz="2800" dirty="0" smtClean="0"/>
              <a:t>Find patterns</a:t>
            </a:r>
          </a:p>
          <a:p>
            <a:pPr eaLnBrk="1" hangingPunct="1">
              <a:lnSpc>
                <a:spcPct val="90000"/>
              </a:lnSpc>
              <a:defRPr/>
            </a:pPr>
            <a:r>
              <a:rPr lang="en-US" sz="2800" dirty="0" smtClean="0"/>
              <a:t>Manage illness</a:t>
            </a:r>
          </a:p>
          <a:p>
            <a:pPr eaLnBrk="1" hangingPunct="1">
              <a:lnSpc>
                <a:spcPct val="90000"/>
              </a:lnSpc>
              <a:defRPr/>
            </a:pPr>
            <a:endParaRPr lang="en-US" sz="2400" dirty="0" smtClean="0"/>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664088" y="1752600"/>
            <a:ext cx="2088333" cy="2414257"/>
          </a:xfrm>
          <a:prstGeom prst="rect">
            <a:avLst/>
          </a:prstGeom>
        </p:spPr>
      </p:pic>
    </p:spTree>
    <p:custDataLst>
      <p:tags r:id="rId1"/>
    </p:custDataLst>
    <p:extLst>
      <p:ext uri="{BB962C8B-B14F-4D97-AF65-F5344CB8AC3E}">
        <p14:creationId xmlns:p14="http://schemas.microsoft.com/office/powerpoint/2010/main" val="28088748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763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55231" y="3155698"/>
            <a:ext cx="2243137"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7635"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57299" y="3149311"/>
            <a:ext cx="21717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7636"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21015" y="3149311"/>
            <a:ext cx="2243137"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7638" name="Rectangle 6"/>
          <p:cNvSpPr>
            <a:spLocks noChangeArrowheads="1"/>
          </p:cNvSpPr>
          <p:nvPr/>
        </p:nvSpPr>
        <p:spPr bwMode="auto">
          <a:xfrm>
            <a:off x="609600" y="5715000"/>
            <a:ext cx="81035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0" hangingPunct="0">
              <a:spcBef>
                <a:spcPts val="500"/>
              </a:spcBef>
              <a:spcAft>
                <a:spcPts val="500"/>
              </a:spcAft>
            </a:pPr>
            <a:r>
              <a:rPr lang="en-US" sz="2800" dirty="0">
                <a:latin typeface="Antique Olive" pitchFamily="34" charset="0"/>
              </a:rPr>
              <a:t>Customer Service (toll-free): </a:t>
            </a:r>
            <a:r>
              <a:rPr lang="en-US" sz="2800" dirty="0" smtClean="0">
                <a:latin typeface="Antique Olive" pitchFamily="34" charset="0"/>
              </a:rPr>
              <a:t>Look for 800 number</a:t>
            </a:r>
            <a:endParaRPr lang="en-US" b="1" dirty="0"/>
          </a:p>
        </p:txBody>
      </p:sp>
      <p:sp>
        <p:nvSpPr>
          <p:cNvPr id="197639" name="Text Box 7"/>
          <p:cNvSpPr txBox="1">
            <a:spLocks noChangeArrowheads="1"/>
          </p:cNvSpPr>
          <p:nvPr/>
        </p:nvSpPr>
        <p:spPr bwMode="auto">
          <a:xfrm>
            <a:off x="4017962" y="1412875"/>
            <a:ext cx="4406106" cy="1237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
              </a:spcBef>
              <a:buFontTx/>
              <a:buChar char="•"/>
            </a:pPr>
            <a:endParaRPr lang="en-US" dirty="0" smtClean="0">
              <a:latin typeface="Antique Olive" pitchFamily="34" charset="0"/>
            </a:endParaRPr>
          </a:p>
          <a:p>
            <a:pPr>
              <a:spcBef>
                <a:spcPct val="5000"/>
              </a:spcBef>
              <a:buFontTx/>
              <a:buChar char="•"/>
            </a:pPr>
            <a:r>
              <a:rPr lang="en-US" dirty="0" smtClean="0">
                <a:latin typeface="Antique Olive" pitchFamily="34" charset="0"/>
              </a:rPr>
              <a:t>0.3 </a:t>
            </a:r>
            <a:r>
              <a:rPr lang="en-US" dirty="0">
                <a:latin typeface="Antique Olive" pitchFamily="34" charset="0"/>
              </a:rPr>
              <a:t>microliters of blood</a:t>
            </a:r>
          </a:p>
          <a:p>
            <a:pPr>
              <a:spcBef>
                <a:spcPct val="5000"/>
              </a:spcBef>
              <a:buFontTx/>
              <a:buChar char="•"/>
            </a:pPr>
            <a:r>
              <a:rPr lang="en-US" dirty="0">
                <a:latin typeface="Antique Olive" pitchFamily="34" charset="0"/>
              </a:rPr>
              <a:t>minimal pain</a:t>
            </a:r>
          </a:p>
        </p:txBody>
      </p:sp>
      <p:pic>
        <p:nvPicPr>
          <p:cNvPr id="197640" name="Picture 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311919" y="1609977"/>
            <a:ext cx="2590800" cy="1254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533400" y="128774"/>
            <a:ext cx="8179700" cy="1284101"/>
          </a:xfrm>
        </p:spPr>
        <p:txBody>
          <a:bodyPr>
            <a:normAutofit fontScale="90000"/>
          </a:bodyPr>
          <a:lstStyle/>
          <a:p>
            <a:pPr>
              <a:spcBef>
                <a:spcPct val="50000"/>
              </a:spcBef>
            </a:pPr>
            <a:r>
              <a:rPr lang="en-US" b="1" dirty="0">
                <a:latin typeface="Antique Olive" pitchFamily="34" charset="0"/>
              </a:rPr>
              <a:t>New Meters – a little goes a long way</a:t>
            </a:r>
            <a:endParaRPr lang="en-US" dirty="0">
              <a:latin typeface="Antique Olive" pitchFamily="34" charset="0"/>
            </a:endParaRPr>
          </a:p>
        </p:txBody>
      </p:sp>
    </p:spTree>
    <p:custDataLst>
      <p:tags r:id="rId1"/>
    </p:custDataLst>
    <p:extLst>
      <p:ext uri="{BB962C8B-B14F-4D97-AF65-F5344CB8AC3E}">
        <p14:creationId xmlns:p14="http://schemas.microsoft.com/office/powerpoint/2010/main" val="3284024450"/>
      </p:ext>
    </p:extLst>
  </p:cSld>
  <p:clrMapOvr>
    <a:masterClrMapping/>
  </p:clrMapOvr>
  <p:transition/>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Rectangle 2"/>
          <p:cNvSpPr>
            <a:spLocks noGrp="1" noChangeArrowheads="1"/>
          </p:cNvSpPr>
          <p:nvPr>
            <p:ph type="title"/>
          </p:nvPr>
        </p:nvSpPr>
        <p:spPr/>
        <p:txBody>
          <a:bodyPr/>
          <a:lstStyle/>
          <a:p>
            <a:pPr eaLnBrk="1" hangingPunct="1"/>
            <a:r>
              <a:rPr lang="en-US" sz="4800" smtClean="0"/>
              <a:t>Foot Care</a:t>
            </a:r>
            <a:r>
              <a:rPr lang="en-US" smtClean="0"/>
              <a:t> </a:t>
            </a:r>
          </a:p>
        </p:txBody>
      </p:sp>
      <p:sp>
        <p:nvSpPr>
          <p:cNvPr id="1340419" name="Rectangle 3"/>
          <p:cNvSpPr>
            <a:spLocks noGrp="1" noChangeArrowheads="1"/>
          </p:cNvSpPr>
          <p:nvPr>
            <p:ph sz="quarter" idx="1"/>
          </p:nvPr>
        </p:nvSpPr>
        <p:spPr/>
        <p:txBody>
          <a:bodyPr/>
          <a:lstStyle/>
          <a:p>
            <a:pPr eaLnBrk="1" hangingPunct="1">
              <a:buFont typeface="Wingdings" pitchFamily="2" charset="2"/>
              <a:buNone/>
              <a:defRPr/>
            </a:pPr>
            <a:r>
              <a:rPr lang="en-US" sz="8800" smtClean="0"/>
              <a:t>Lift the sheets and look at the Feets!</a:t>
            </a:r>
          </a:p>
        </p:txBody>
      </p:sp>
    </p:spTree>
    <p:custDataLst>
      <p:tags r:id="rId1"/>
    </p:custDataLst>
    <p:extLst>
      <p:ext uri="{BB962C8B-B14F-4D97-AF65-F5344CB8AC3E}">
        <p14:creationId xmlns:p14="http://schemas.microsoft.com/office/powerpoint/2010/main" val="35624257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Rectangle 2"/>
          <p:cNvSpPr>
            <a:spLocks noGrp="1" noChangeArrowheads="1"/>
          </p:cNvSpPr>
          <p:nvPr>
            <p:ph type="title"/>
          </p:nvPr>
        </p:nvSpPr>
        <p:spPr/>
        <p:txBody>
          <a:bodyPr/>
          <a:lstStyle/>
          <a:p>
            <a:pPr eaLnBrk="1" hangingPunct="1"/>
            <a:r>
              <a:rPr lang="en-US" smtClean="0"/>
              <a:t>Foot Wounds</a:t>
            </a:r>
          </a:p>
        </p:txBody>
      </p:sp>
      <p:sp>
        <p:nvSpPr>
          <p:cNvPr id="1344515" name="Rectangle 3"/>
          <p:cNvSpPr>
            <a:spLocks noGrp="1" noChangeArrowheads="1"/>
          </p:cNvSpPr>
          <p:nvPr>
            <p:ph sz="quarter" idx="1"/>
          </p:nvPr>
        </p:nvSpPr>
        <p:spPr>
          <a:xfrm>
            <a:off x="1371600" y="4429546"/>
            <a:ext cx="7772400" cy="1661160"/>
          </a:xfrm>
        </p:spPr>
        <p:txBody>
          <a:bodyPr>
            <a:normAutofit/>
          </a:bodyPr>
          <a:lstStyle/>
          <a:p>
            <a:pPr eaLnBrk="1" hangingPunct="1">
              <a:buFont typeface="Wingdings" pitchFamily="2" charset="2"/>
              <a:buNone/>
              <a:defRPr/>
            </a:pPr>
            <a:r>
              <a:rPr lang="en-US" sz="2800" dirty="0" smtClean="0"/>
              <a:t>Blisters                Ulcers                  Bone infection</a:t>
            </a:r>
          </a:p>
          <a:p>
            <a:pPr eaLnBrk="1" hangingPunct="1">
              <a:buFont typeface="Wingdings" pitchFamily="2" charset="2"/>
              <a:buNone/>
              <a:defRPr/>
            </a:pPr>
            <a:r>
              <a:rPr lang="en-US" sz="2800" dirty="0" smtClean="0"/>
              <a:t>Calluses</a:t>
            </a:r>
          </a:p>
        </p:txBody>
      </p:sp>
      <p:pic>
        <p:nvPicPr>
          <p:cNvPr id="200708" name="Picture 4" descr="FootDeseased"/>
          <p:cNvPicPr>
            <a:picLocks noGrp="1" noChangeAspect="1" noChangeArrowheads="1"/>
          </p:cNvPicPr>
          <p:nvPr>
            <p:ph type="clipArt" sz="half" idx="4294967295"/>
          </p:nvPr>
        </p:nvPicPr>
        <p:blipFill>
          <a:blip r:embed="rId4">
            <a:extLst>
              <a:ext uri="{28A0092B-C50C-407E-A947-70E740481C1C}">
                <a14:useLocalDpi xmlns:a14="http://schemas.microsoft.com/office/drawing/2010/main" val="0"/>
              </a:ext>
            </a:extLst>
          </a:blip>
          <a:srcRect/>
          <a:stretch>
            <a:fillRect/>
          </a:stretch>
        </p:blipFill>
        <p:spPr>
          <a:xfrm>
            <a:off x="990600" y="1615681"/>
            <a:ext cx="7315200" cy="1866900"/>
          </a:xfrm>
          <a:noFill/>
          <a:extLst>
            <a:ext uri="{909E8E84-426E-40DD-AFC4-6F175D3DCCD1}">
              <a14:hiddenFill xmlns:a14="http://schemas.microsoft.com/office/drawing/2010/main">
                <a:solidFill>
                  <a:srgbClr val="FFFFFF"/>
                </a:solidFill>
              </a14:hiddenFill>
            </a:ext>
          </a:extLst>
        </p:spPr>
      </p:pic>
      <p:sp>
        <p:nvSpPr>
          <p:cNvPr id="200709" name="Line 5"/>
          <p:cNvSpPr>
            <a:spLocks noChangeShapeType="1"/>
          </p:cNvSpPr>
          <p:nvPr/>
        </p:nvSpPr>
        <p:spPr bwMode="auto">
          <a:xfrm flipV="1">
            <a:off x="1905000" y="3714750"/>
            <a:ext cx="0" cy="6858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00710" name="Line 6"/>
          <p:cNvSpPr>
            <a:spLocks noChangeShapeType="1"/>
          </p:cNvSpPr>
          <p:nvPr/>
        </p:nvSpPr>
        <p:spPr bwMode="auto">
          <a:xfrm flipV="1">
            <a:off x="4343400" y="3743746"/>
            <a:ext cx="0" cy="6858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00711" name="Line 7"/>
          <p:cNvSpPr>
            <a:spLocks noChangeShapeType="1"/>
          </p:cNvSpPr>
          <p:nvPr/>
        </p:nvSpPr>
        <p:spPr bwMode="auto">
          <a:xfrm flipV="1">
            <a:off x="6858000" y="3819946"/>
            <a:ext cx="0" cy="6096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Tree>
    <p:custDataLst>
      <p:tags r:id="rId1"/>
    </p:custDataLst>
    <p:extLst>
      <p:ext uri="{BB962C8B-B14F-4D97-AF65-F5344CB8AC3E}">
        <p14:creationId xmlns:p14="http://schemas.microsoft.com/office/powerpoint/2010/main" val="22161183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1730" name="Picture 2" descr="foot sor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535782230"/>
      </p:ext>
    </p:extLst>
  </p:cSld>
  <p:clrMapOvr>
    <a:masterClrMapping/>
  </p:clrMapOvr>
  <p:transition/>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2754" name="Picture 2" descr="post foot amp"/>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523362526"/>
      </p:ext>
    </p:extLst>
  </p:cSld>
  <p:clrMapOvr>
    <a:masterClrMapping/>
  </p:clrMapOvr>
  <p:transition/>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Rectangle 2"/>
          <p:cNvSpPr>
            <a:spLocks noGrp="1" noChangeArrowheads="1"/>
          </p:cNvSpPr>
          <p:nvPr>
            <p:ph type="title"/>
          </p:nvPr>
        </p:nvSpPr>
        <p:spPr/>
        <p:txBody>
          <a:bodyPr/>
          <a:lstStyle/>
          <a:p>
            <a:pPr eaLnBrk="1" hangingPunct="1"/>
            <a:r>
              <a:rPr lang="en-US" smtClean="0"/>
              <a:t>No Bathroom Surgery</a:t>
            </a:r>
          </a:p>
        </p:txBody>
      </p:sp>
      <p:pic>
        <p:nvPicPr>
          <p:cNvPr id="203779" name="Picture 3" descr="5th toe corn">
            <a:hlinkClick r:id="rId5"/>
          </p:cNvPr>
          <p:cNvPicPr>
            <a:picLocks noGrp="1" noChangeAspect="1" noChangeArrowheads="1"/>
          </p:cNvPicPr>
          <p:nvPr>
            <p:ph sz="quarter" idx="1"/>
          </p:nvPr>
        </p:nvPicPr>
        <p:blipFill>
          <a:blip r:embed="rId6">
            <a:extLst>
              <a:ext uri="{28A0092B-C50C-407E-A947-70E740481C1C}">
                <a14:useLocalDpi xmlns:a14="http://schemas.microsoft.com/office/drawing/2010/main" val="0"/>
              </a:ext>
            </a:extLst>
          </a:blip>
          <a:stretch>
            <a:fillRect/>
          </a:stretch>
        </p:blipFill>
        <p:spPr>
          <a:xfrm>
            <a:off x="2705100" y="1143000"/>
            <a:ext cx="3200400" cy="1714500"/>
          </a:xfrm>
        </p:spPr>
      </p:pic>
      <p:pic>
        <p:nvPicPr>
          <p:cNvPr id="203780" name="Picture 4" descr="Click to learn more about Corn Removers">
            <a:hlinkClick r:id="rId7"/>
          </p:cNvPr>
          <p:cNvPicPr>
            <a:picLocks noGrp="1" noChangeAspect="1" noChangeArrowheads="1"/>
          </p:cNvPicPr>
          <p:nvPr>
            <p:ph sz="quarter" idx="4294967295"/>
          </p:nvPr>
        </p:nvPicPr>
        <p:blipFill>
          <a:blip r:embed="rId8">
            <a:extLst>
              <a:ext uri="{28A0092B-C50C-407E-A947-70E740481C1C}">
                <a14:useLocalDpi xmlns:a14="http://schemas.microsoft.com/office/drawing/2010/main" val="0"/>
              </a:ext>
            </a:extLst>
          </a:blip>
          <a:srcRect/>
          <a:stretch>
            <a:fillRect/>
          </a:stretch>
        </p:blipFill>
        <p:spPr>
          <a:xfrm>
            <a:off x="6688138" y="1325562"/>
            <a:ext cx="1697037" cy="2667000"/>
          </a:xfrm>
        </p:spPr>
      </p:pic>
      <p:pic>
        <p:nvPicPr>
          <p:cNvPr id="203781" name="Picture 5" descr="MCj02328560000[1]"/>
          <p:cNvPicPr>
            <a:picLocks noGrp="1" noChangeAspect="1" noChangeArrowheads="1"/>
          </p:cNvPicPr>
          <p:nvPr>
            <p:ph sz="quarter" idx="4294967295"/>
          </p:nvPr>
        </p:nvPicPr>
        <p:blipFill>
          <a:blip r:embed="rId9" cstate="print">
            <a:extLst>
              <a:ext uri="{28A0092B-C50C-407E-A947-70E740481C1C}">
                <a14:useLocalDpi xmlns:a14="http://schemas.microsoft.com/office/drawing/2010/main" val="0"/>
              </a:ext>
            </a:extLst>
          </a:blip>
          <a:srcRect/>
          <a:stretch>
            <a:fillRect/>
          </a:stretch>
        </p:blipFill>
        <p:spPr>
          <a:xfrm rot="8129721">
            <a:off x="1017588" y="3647140"/>
            <a:ext cx="1622425" cy="2176462"/>
          </a:xfrm>
          <a:noFill/>
          <a:extLst>
            <a:ext uri="{909E8E84-426E-40DD-AFC4-6F175D3DCCD1}">
              <a14:hiddenFill xmlns:a14="http://schemas.microsoft.com/office/drawing/2010/main">
                <a:solidFill>
                  <a:srgbClr val="FFFFFF"/>
                </a:solidFill>
              </a14:hiddenFill>
            </a:ext>
          </a:extLst>
        </p:spPr>
      </p:pic>
      <p:pic>
        <p:nvPicPr>
          <p:cNvPr id="1741830" name="MPj03154670000[1].jpg">
            <a:hlinkClick r:id="" action="ppaction://media"/>
          </p:cNvPr>
          <p:cNvPicPr>
            <a:picLocks noGrp="1" noRot="1" noChangeAspect="1" noChangeArrowheads="1"/>
          </p:cNvPicPr>
          <p:nvPr>
            <p:ph sz="quarter" idx="4294967295"/>
            <a:videoFile r:link="rId2"/>
          </p:nvPr>
        </p:nvPicPr>
        <p:blipFill>
          <a:blip r:embed="rId10">
            <a:extLst>
              <a:ext uri="{28A0092B-C50C-407E-A947-70E740481C1C}">
                <a14:useLocalDpi xmlns:a14="http://schemas.microsoft.com/office/drawing/2010/main" val="0"/>
              </a:ext>
            </a:extLst>
          </a:blip>
          <a:srcRect/>
          <a:stretch>
            <a:fillRect/>
          </a:stretch>
        </p:blipFill>
        <p:spPr>
          <a:xfrm>
            <a:off x="6096000" y="4709550"/>
            <a:ext cx="2154237" cy="1411287"/>
          </a:xfrm>
        </p:spPr>
      </p:pic>
      <p:pic>
        <p:nvPicPr>
          <p:cNvPr id="203783" name="Picture 7" descr="MCj03511840000[1]"/>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3508375" y="2857500"/>
            <a:ext cx="1593850" cy="178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3784" name="Line 8"/>
          <p:cNvSpPr>
            <a:spLocks noChangeShapeType="1"/>
          </p:cNvSpPr>
          <p:nvPr/>
        </p:nvSpPr>
        <p:spPr bwMode="auto">
          <a:xfrm>
            <a:off x="630237" y="1167276"/>
            <a:ext cx="7620000" cy="5105400"/>
          </a:xfrm>
          <a:prstGeom prst="line">
            <a:avLst/>
          </a:prstGeom>
          <a:noFill/>
          <a:ln w="762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3785" name="Line 9"/>
          <p:cNvSpPr>
            <a:spLocks noChangeShapeType="1"/>
          </p:cNvSpPr>
          <p:nvPr/>
        </p:nvSpPr>
        <p:spPr bwMode="auto">
          <a:xfrm flipH="1">
            <a:off x="914400" y="1143000"/>
            <a:ext cx="7010400" cy="5129676"/>
          </a:xfrm>
          <a:prstGeom prst="line">
            <a:avLst/>
          </a:prstGeom>
          <a:noFill/>
          <a:ln w="762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Tree>
    <p:custDataLst>
      <p:tags r:id="rId1"/>
    </p:custDataLst>
    <p:extLst>
      <p:ext uri="{BB962C8B-B14F-4D97-AF65-F5344CB8AC3E}">
        <p14:creationId xmlns:p14="http://schemas.microsoft.com/office/powerpoint/2010/main" val="1738501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741830"/>
                    </p:tgtEl>
                  </p:cond>
                </p:stCondLst>
                <p:endSync evt="end" delay="0">
                  <p:rtn val="all"/>
                </p:endSync>
                <p:childTnLst>
                  <p:par>
                    <p:cTn id="3" fill="hold" nodeType="clickPar">
                      <p:stCondLst>
                        <p:cond delay="0"/>
                      </p:stCondLst>
                      <p:childTnLst>
                        <p:par>
                          <p:cTn id="4" fill="hold" nodeType="withGroup">
                            <p:stCondLst>
                              <p:cond delay="0"/>
                            </p:stCondLst>
                            <p:childTnLst>
                              <p:par>
                                <p:cTn id="5" presetID="2" presetClass="mediacall" presetSubtype="0" fill="hold" nodeType="clickEffect">
                                  <p:stCondLst>
                                    <p:cond delay="0"/>
                                  </p:stCondLst>
                                  <p:childTnLst>
                                    <p:cmd type="call" cmd="togglePause">
                                      <p:cBhvr>
                                        <p:cTn id="6" dur="1" fill="hold"/>
                                        <p:tgtEl>
                                          <p:spTgt spid="1741830"/>
                                        </p:tgtEl>
                                      </p:cBhvr>
                                    </p:cmd>
                                  </p:childTnLst>
                                </p:cTn>
                              </p:par>
                            </p:childTnLst>
                          </p:cTn>
                        </p:par>
                      </p:childTnLst>
                    </p:cTn>
                  </p:par>
                </p:childTnLst>
              </p:cTn>
              <p:nextCondLst>
                <p:cond evt="onClick" delay="0">
                  <p:tgtEl>
                    <p:spTgt spid="1741830"/>
                  </p:tgtEl>
                </p:cond>
              </p:nextCondLst>
            </p:seq>
            <p:video>
              <p:cMediaNode>
                <p:cTn id="7" fill="hold" display="0">
                  <p:stCondLst>
                    <p:cond delay="indefinite"/>
                  </p:stCondLst>
                  <p:endCondLst>
                    <p:cond evt="onNext" delay="0">
                      <p:tgtEl>
                        <p:sldTgt/>
                      </p:tgtEl>
                    </p:cond>
                    <p:cond evt="onPrev" delay="0">
                      <p:tgtEl>
                        <p:sldTgt/>
                      </p:tgtEl>
                    </p:cond>
                  </p:endCondLst>
                </p:cTn>
                <p:tgtEl>
                  <p:spTgt spid="1741830"/>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23950"/>
          </a:xfrm>
        </p:spPr>
        <p:txBody>
          <a:bodyPr>
            <a:normAutofit fontScale="90000"/>
          </a:bodyPr>
          <a:lstStyle/>
          <a:p>
            <a:pPr>
              <a:defRPr/>
            </a:pPr>
            <a:r>
              <a:rPr lang="en-US" dirty="0" smtClean="0"/>
              <a:t/>
            </a:r>
            <a:br>
              <a:rPr lang="en-US" dirty="0" smtClean="0"/>
            </a:br>
            <a:r>
              <a:rPr lang="en-US" dirty="0"/>
              <a:t>World D</a:t>
            </a:r>
            <a:r>
              <a:rPr lang="en-US" dirty="0" smtClean="0"/>
              <a:t>iabetes Day </a:t>
            </a:r>
            <a:r>
              <a:rPr lang="en-US" dirty="0"/>
              <a:t/>
            </a:r>
            <a:br>
              <a:rPr lang="en-US" dirty="0"/>
            </a:br>
            <a:r>
              <a:rPr lang="en-US" sz="3100" dirty="0"/>
              <a:t>November 14</a:t>
            </a:r>
          </a:p>
        </p:txBody>
      </p:sp>
      <p:pic>
        <p:nvPicPr>
          <p:cNvPr id="16389" name="Picture 2" descr="http://www.idf.org/sites/default/files/pictures/wdd12-poster-education-350px.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1378857"/>
            <a:ext cx="3333750" cy="468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0" name="Picture 3" descr="http://www.idf.org/sites/default/files/pictures/wdd12-poster-environment-350px.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81600" y="1371600"/>
            <a:ext cx="3333750"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21688678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Rectangle 1026"/>
          <p:cNvSpPr>
            <a:spLocks noGrp="1" noChangeArrowheads="1"/>
          </p:cNvSpPr>
          <p:nvPr>
            <p:ph type="title"/>
          </p:nvPr>
        </p:nvSpPr>
        <p:spPr>
          <a:xfrm>
            <a:off x="457200" y="196653"/>
            <a:ext cx="8229600" cy="1279526"/>
          </a:xfrm>
        </p:spPr>
        <p:txBody>
          <a:bodyPr>
            <a:normAutofit/>
          </a:bodyPr>
          <a:lstStyle/>
          <a:p>
            <a:pPr eaLnBrk="1" hangingPunct="1"/>
            <a:r>
              <a:rPr lang="en-US" sz="3200" dirty="0" smtClean="0"/>
              <a:t>5.07 monofilament = 10gms linear pressure </a:t>
            </a:r>
            <a:br>
              <a:rPr lang="en-US" sz="3200" dirty="0" smtClean="0"/>
            </a:br>
            <a:r>
              <a:rPr lang="en-US" sz="3200" dirty="0" smtClean="0"/>
              <a:t>If </a:t>
            </a:r>
            <a:r>
              <a:rPr lang="en-US" sz="3200" dirty="0" err="1" smtClean="0"/>
              <a:t>pt</a:t>
            </a:r>
            <a:r>
              <a:rPr lang="en-US" sz="3200" dirty="0" smtClean="0"/>
              <a:t> can’t feel pressure =  neuropathy</a:t>
            </a:r>
          </a:p>
        </p:txBody>
      </p:sp>
      <p:pic>
        <p:nvPicPr>
          <p:cNvPr id="204803" name="Picture 102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98308" y="1600200"/>
            <a:ext cx="5841815" cy="46118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04" name="Rectangle 1028"/>
          <p:cNvSpPr>
            <a:spLocks noChangeArrowheads="1"/>
          </p:cNvSpPr>
          <p:nvPr/>
        </p:nvSpPr>
        <p:spPr bwMode="auto">
          <a:xfrm>
            <a:off x="2656858" y="5063648"/>
            <a:ext cx="4648200" cy="861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b="1" dirty="0">
                <a:latin typeface="Arial" charset="0"/>
              </a:rPr>
              <a:t>Free Monofilaments</a:t>
            </a:r>
          </a:p>
          <a:p>
            <a:pPr algn="ctr" eaLnBrk="0" hangingPunct="0"/>
            <a:r>
              <a:rPr lang="en-US" b="1" dirty="0">
                <a:latin typeface="Arial" charset="0"/>
              </a:rPr>
              <a:t> http://www.hrsa.gov/leap/</a:t>
            </a:r>
            <a:endParaRPr lang="en-US" sz="3200" b="1" dirty="0">
              <a:latin typeface="Arial" charset="0"/>
            </a:endParaRPr>
          </a:p>
        </p:txBody>
      </p:sp>
    </p:spTree>
    <p:custDataLst>
      <p:tags r:id="rId1"/>
    </p:custDataLst>
    <p:extLst>
      <p:ext uri="{BB962C8B-B14F-4D97-AF65-F5344CB8AC3E}">
        <p14:creationId xmlns:p14="http://schemas.microsoft.com/office/powerpoint/2010/main" val="23955328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6563" name="Rectangle 1027"/>
          <p:cNvSpPr>
            <a:spLocks noGrp="1" noChangeArrowheads="1"/>
          </p:cNvSpPr>
          <p:nvPr>
            <p:ph sz="quarter" idx="1"/>
          </p:nvPr>
        </p:nvSpPr>
        <p:spPr>
          <a:xfrm>
            <a:off x="609600" y="1447800"/>
            <a:ext cx="8229600" cy="4937760"/>
          </a:xfrm>
        </p:spPr>
        <p:txBody>
          <a:bodyPr lIns="90477" tIns="44445" rIns="90477" bIns="44445">
            <a:normAutofit/>
          </a:bodyPr>
          <a:lstStyle/>
          <a:p>
            <a:pPr eaLnBrk="1" hangingPunct="1">
              <a:defRPr/>
            </a:pPr>
            <a:r>
              <a:rPr lang="en-US" dirty="0" smtClean="0"/>
              <a:t>Inspect and apply lotion to your feet every night before you go to bed.</a:t>
            </a:r>
          </a:p>
          <a:p>
            <a:pPr eaLnBrk="1" hangingPunct="1">
              <a:buFont typeface="Wingdings" pitchFamily="2" charset="2"/>
              <a:buNone/>
              <a:defRPr/>
            </a:pPr>
            <a:endParaRPr lang="en-US" dirty="0" smtClean="0"/>
          </a:p>
          <a:p>
            <a:pPr eaLnBrk="1" hangingPunct="1">
              <a:defRPr/>
            </a:pPr>
            <a:r>
              <a:rPr lang="en-US" dirty="0" smtClean="0"/>
              <a:t>Do NOT go barefoot, even in your house.  Always wear shoes!</a:t>
            </a:r>
          </a:p>
          <a:p>
            <a:pPr eaLnBrk="1" hangingPunct="1">
              <a:buFont typeface="Wingdings" pitchFamily="2" charset="2"/>
              <a:buNone/>
              <a:defRPr/>
            </a:pPr>
            <a:endParaRPr lang="en-US" dirty="0" smtClean="0"/>
          </a:p>
          <a:p>
            <a:pPr eaLnBrk="1" hangingPunct="1">
              <a:defRPr/>
            </a:pPr>
            <a:r>
              <a:rPr lang="en-US" dirty="0" smtClean="0"/>
              <a:t>Every time you see your doctor, take off your shoes and show your feet.</a:t>
            </a:r>
          </a:p>
          <a:p>
            <a:pPr eaLnBrk="1" hangingPunct="1">
              <a:buFont typeface="Wingdings" pitchFamily="2" charset="2"/>
              <a:buNone/>
              <a:defRPr/>
            </a:pPr>
            <a:endParaRPr lang="en-US" sz="2800" dirty="0" smtClean="0"/>
          </a:p>
        </p:txBody>
      </p:sp>
      <p:sp>
        <p:nvSpPr>
          <p:cNvPr id="4" name="Title 1"/>
          <p:cNvSpPr txBox="1">
            <a:spLocks/>
          </p:cNvSpPr>
          <p:nvPr/>
        </p:nvSpPr>
        <p:spPr>
          <a:xfrm>
            <a:off x="457200" y="152400"/>
            <a:ext cx="8229600" cy="990600"/>
          </a:xfrm>
          <a:prstGeom prst="rect">
            <a:avLst/>
          </a:prstGeom>
          <a:solidFill>
            <a:srgbClr val="B1D45A"/>
          </a:solidFill>
        </p:spPr>
        <p:txBody>
          <a:bodyPr vert="horz" anchor="b" anchorCtr="0">
            <a:normAutofit fontScale="92500"/>
          </a:bodyPr>
          <a:lstStyle>
            <a:lvl1pPr algn="l" rtl="0" eaLnBrk="1" latinLnBrk="0" hangingPunct="1">
              <a:spcBef>
                <a:spcPct val="0"/>
              </a:spcBef>
              <a:buNone/>
              <a:defRPr kumimoji="0" sz="4400" kern="1200">
                <a:solidFill>
                  <a:schemeClr val="tx1"/>
                </a:solidFill>
                <a:latin typeface="Calibri" panose="020F0502020204030204" pitchFamily="34" charset="0"/>
                <a:ea typeface="+mj-ea"/>
                <a:cs typeface="+mj-cs"/>
              </a:defRPr>
            </a:lvl1pPr>
          </a:lstStyle>
          <a:p>
            <a:pPr fontAlgn="auto">
              <a:spcAft>
                <a:spcPts val="0"/>
              </a:spcAft>
            </a:pPr>
            <a:r>
              <a:rPr lang="en-US" dirty="0" smtClean="0"/>
              <a:t>Three Most Important Foot Care Tips</a:t>
            </a:r>
          </a:p>
        </p:txBody>
      </p:sp>
      <p:sp>
        <p:nvSpPr>
          <p:cNvPr id="2" name="Title 1"/>
          <p:cNvSpPr>
            <a:spLocks noGrp="1"/>
          </p:cNvSpPr>
          <p:nvPr>
            <p:ph type="title"/>
          </p:nvPr>
        </p:nvSpPr>
        <p:spPr/>
        <p:txBody>
          <a:bodyPr/>
          <a:lstStyle/>
          <a:p>
            <a:r>
              <a:rPr lang="en-US" dirty="0" smtClean="0"/>
              <a:t>3 Most Important Foot Care Tips</a:t>
            </a:r>
            <a:endParaRPr lang="en-US" dirty="0"/>
          </a:p>
        </p:txBody>
      </p:sp>
    </p:spTree>
    <p:custDataLst>
      <p:tags r:id="rId1"/>
    </p:custDataLst>
    <p:extLst>
      <p:ext uri="{BB962C8B-B14F-4D97-AF65-F5344CB8AC3E}">
        <p14:creationId xmlns:p14="http://schemas.microsoft.com/office/powerpoint/2010/main" val="3432055069"/>
      </p:ext>
    </p:extLst>
  </p:cSld>
  <p:clrMapOvr>
    <a:masterClrMapping/>
  </p:clrMapOvr>
  <p:transition/>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ChangeArrowheads="1"/>
          </p:cNvSpPr>
          <p:nvPr>
            <p:ph type="title"/>
          </p:nvPr>
        </p:nvSpPr>
        <p:spPr/>
        <p:txBody>
          <a:bodyPr/>
          <a:lstStyle/>
          <a:p>
            <a:pPr eaLnBrk="1" hangingPunct="1">
              <a:defRPr/>
            </a:pPr>
            <a:r>
              <a:rPr lang="en-US" smtClean="0"/>
              <a:t>Life Study – Mrs. Jones</a:t>
            </a:r>
          </a:p>
        </p:txBody>
      </p:sp>
      <p:sp>
        <p:nvSpPr>
          <p:cNvPr id="1701891" name="Rectangle 3"/>
          <p:cNvSpPr>
            <a:spLocks noGrp="1" noChangeArrowheads="1"/>
          </p:cNvSpPr>
          <p:nvPr>
            <p:ph type="body" idx="1"/>
          </p:nvPr>
        </p:nvSpPr>
        <p:spPr>
          <a:xfrm>
            <a:off x="457200" y="1600200"/>
            <a:ext cx="3429000" cy="4525963"/>
          </a:xfrm>
        </p:spPr>
        <p:txBody>
          <a:bodyPr/>
          <a:lstStyle/>
          <a:p>
            <a:pPr eaLnBrk="1" hangingPunct="1">
              <a:lnSpc>
                <a:spcPct val="80000"/>
              </a:lnSpc>
              <a:buFont typeface="Wingdings" pitchFamily="2" charset="2"/>
              <a:buNone/>
              <a:defRPr/>
            </a:pPr>
            <a:r>
              <a:rPr lang="en-US" sz="2800" dirty="0" smtClean="0"/>
              <a:t> </a:t>
            </a:r>
          </a:p>
          <a:p>
            <a:pPr eaLnBrk="1" hangingPunct="1">
              <a:lnSpc>
                <a:spcPct val="80000"/>
              </a:lnSpc>
              <a:defRPr/>
            </a:pPr>
            <a:r>
              <a:rPr lang="en-US" sz="3600" dirty="0" smtClean="0"/>
              <a:t>How would we manage her BG in hospital?</a:t>
            </a:r>
          </a:p>
          <a:p>
            <a:pPr marL="0" indent="0" eaLnBrk="1" hangingPunct="1">
              <a:lnSpc>
                <a:spcPct val="80000"/>
              </a:lnSpc>
              <a:buFont typeface="Wingdings" pitchFamily="2" charset="2"/>
              <a:buNone/>
              <a:defRPr/>
            </a:pPr>
            <a:endParaRPr lang="en-US" sz="2800" dirty="0" smtClean="0"/>
          </a:p>
        </p:txBody>
      </p:sp>
      <p:pic>
        <p:nvPicPr>
          <p:cNvPr id="95236" name="Picture 1" descr="C:\Users\bev\AppData\Local\Microsoft\Windows\Temporary Internet Files\Content.IE5\8BF83FHH\MP900443920[1].jpg"/>
          <p:cNvPicPr>
            <a:picLocks noChangeAspect="1" noChangeArrowheads="1"/>
          </p:cNvPicPr>
          <p:nvPr>
            <p:custDataLst>
              <p:tags r:id="rId2"/>
            </p:custDataLst>
          </p:nvPr>
        </p:nvPicPr>
        <p:blipFill>
          <a:blip r:embed="rId5">
            <a:extLst>
              <a:ext uri="{28A0092B-C50C-407E-A947-70E740481C1C}">
                <a14:useLocalDpi xmlns:a14="http://schemas.microsoft.com/office/drawing/2010/main" val="0"/>
              </a:ext>
            </a:extLst>
          </a:blip>
          <a:srcRect/>
          <a:stretch>
            <a:fillRect/>
          </a:stretch>
        </p:blipFill>
        <p:spPr bwMode="auto">
          <a:xfrm>
            <a:off x="4419600" y="1600200"/>
            <a:ext cx="2914650" cy="4335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5815785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380366"/>
            <a:ext cx="8458200" cy="838199"/>
          </a:xfrm>
        </p:spPr>
        <p:txBody>
          <a:bodyPr>
            <a:normAutofit fontScale="90000"/>
          </a:bodyPr>
          <a:lstStyle/>
          <a:p>
            <a:pPr>
              <a:defRPr/>
            </a:pPr>
            <a:r>
              <a:rPr lang="en-US" dirty="0" smtClean="0"/>
              <a:t>How Much Insulin Does a Patient Need?</a:t>
            </a:r>
            <a:endParaRPr lang="en-US" dirty="0"/>
          </a:p>
        </p:txBody>
      </p:sp>
      <p:sp>
        <p:nvSpPr>
          <p:cNvPr id="5" name="Content Placeholder 4"/>
          <p:cNvSpPr>
            <a:spLocks noGrp="1"/>
          </p:cNvSpPr>
          <p:nvPr>
            <p:ph idx="1"/>
          </p:nvPr>
        </p:nvSpPr>
        <p:spPr>
          <a:xfrm>
            <a:off x="457200" y="1371600"/>
            <a:ext cx="8458200" cy="4952999"/>
          </a:xfrm>
        </p:spPr>
        <p:txBody>
          <a:bodyPr>
            <a:normAutofit/>
          </a:bodyPr>
          <a:lstStyle/>
          <a:p>
            <a:pPr>
              <a:defRPr/>
            </a:pPr>
            <a:r>
              <a:rPr lang="en-US" sz="2800" dirty="0" smtClean="0"/>
              <a:t>It depends, based on:</a:t>
            </a:r>
          </a:p>
          <a:p>
            <a:pPr lvl="1">
              <a:defRPr/>
            </a:pPr>
            <a:r>
              <a:rPr lang="en-US" sz="2800" dirty="0" smtClean="0"/>
              <a:t>Body weight </a:t>
            </a:r>
          </a:p>
          <a:p>
            <a:pPr lvl="2">
              <a:defRPr/>
            </a:pPr>
            <a:r>
              <a:rPr lang="en-US" sz="2800" dirty="0" err="1" smtClean="0"/>
              <a:t>Overwt</a:t>
            </a:r>
            <a:r>
              <a:rPr lang="en-US" sz="2800" dirty="0" smtClean="0"/>
              <a:t>, normal </a:t>
            </a:r>
            <a:r>
              <a:rPr lang="en-US" sz="2800" dirty="0" err="1" smtClean="0"/>
              <a:t>wt</a:t>
            </a:r>
            <a:r>
              <a:rPr lang="en-US" sz="2800" dirty="0" smtClean="0"/>
              <a:t>, or thin</a:t>
            </a:r>
          </a:p>
          <a:p>
            <a:pPr lvl="1">
              <a:defRPr/>
            </a:pPr>
            <a:r>
              <a:rPr lang="en-US" sz="2800" dirty="0"/>
              <a:t>F</a:t>
            </a:r>
            <a:r>
              <a:rPr lang="en-US" sz="2800" dirty="0" smtClean="0"/>
              <a:t>rail, elderly  </a:t>
            </a:r>
          </a:p>
          <a:p>
            <a:pPr lvl="1">
              <a:defRPr/>
            </a:pPr>
            <a:r>
              <a:rPr lang="en-US" sz="2800" dirty="0" smtClean="0"/>
              <a:t>Eating status</a:t>
            </a:r>
          </a:p>
          <a:p>
            <a:pPr lvl="2">
              <a:defRPr/>
            </a:pPr>
            <a:r>
              <a:rPr lang="en-US" sz="2800" dirty="0" smtClean="0"/>
              <a:t>Normal, poor intake or NPO  </a:t>
            </a:r>
          </a:p>
          <a:p>
            <a:pPr lvl="1">
              <a:defRPr/>
            </a:pPr>
            <a:r>
              <a:rPr lang="en-US" sz="2800" dirty="0" smtClean="0"/>
              <a:t>Renal or hepatic insufficiency</a:t>
            </a:r>
          </a:p>
          <a:p>
            <a:pPr lvl="1">
              <a:defRPr/>
            </a:pPr>
            <a:r>
              <a:rPr lang="en-US" sz="2800" dirty="0" smtClean="0"/>
              <a:t>Type of Diabetes</a:t>
            </a:r>
          </a:p>
          <a:p>
            <a:pPr lvl="1">
              <a:defRPr/>
            </a:pPr>
            <a:r>
              <a:rPr lang="en-US" sz="2800" dirty="0" smtClean="0"/>
              <a:t>Current meds; steroids, insulin, oral </a:t>
            </a:r>
            <a:r>
              <a:rPr lang="en-US" sz="2800" dirty="0" err="1" smtClean="0"/>
              <a:t>dm</a:t>
            </a:r>
            <a:r>
              <a:rPr lang="en-US" sz="2800" dirty="0" smtClean="0"/>
              <a:t> agents </a:t>
            </a:r>
          </a:p>
          <a:p>
            <a:pPr lvl="1">
              <a:defRPr/>
            </a:pPr>
            <a:r>
              <a:rPr lang="en-US" sz="2800" dirty="0" smtClean="0"/>
              <a:t>Infected or Septic</a:t>
            </a:r>
          </a:p>
          <a:p>
            <a:pPr lvl="1">
              <a:defRPr/>
            </a:pPr>
            <a:endParaRPr lang="en-US" dirty="0" smtClean="0"/>
          </a:p>
          <a:p>
            <a:pPr lvl="1">
              <a:defRPr/>
            </a:pPr>
            <a:endParaRPr lang="en-US" dirty="0"/>
          </a:p>
        </p:txBody>
      </p:sp>
      <p:pic>
        <p:nvPicPr>
          <p:cNvPr id="117764" name="Picture 4" descr="C:\Users\Beverly\AppData\Local\Microsoft\Windows\Temporary Internet Files\Content.IE5\R3N6ZB24\MP900341699[1].jpg"/>
          <p:cNvPicPr>
            <a:picLocks noChangeAspect="1" noChangeArrowheads="1"/>
          </p:cNvPicPr>
          <p:nvPr>
            <p:custDataLst>
              <p:tags r:id="rId2"/>
            </p:custDataLst>
          </p:nvPr>
        </p:nvPicPr>
        <p:blipFill>
          <a:blip r:embed="rId5">
            <a:extLst>
              <a:ext uri="{28A0092B-C50C-407E-A947-70E740481C1C}">
                <a14:useLocalDpi xmlns:a14="http://schemas.microsoft.com/office/drawing/2010/main" val="0"/>
              </a:ext>
            </a:extLst>
          </a:blip>
          <a:srcRect/>
          <a:stretch>
            <a:fillRect/>
          </a:stretch>
        </p:blipFill>
        <p:spPr bwMode="auto">
          <a:xfrm>
            <a:off x="6521450" y="1797050"/>
            <a:ext cx="2089150" cy="292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0546049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381000" y="152400"/>
            <a:ext cx="8229600" cy="868362"/>
          </a:xfrm>
        </p:spPr>
        <p:txBody>
          <a:bodyPr/>
          <a:lstStyle/>
          <a:p>
            <a:pPr>
              <a:defRPr/>
            </a:pPr>
            <a:r>
              <a:rPr lang="en-US" dirty="0" smtClean="0"/>
              <a:t>Now What?</a:t>
            </a:r>
            <a:endParaRPr lang="en-US" dirty="0"/>
          </a:p>
        </p:txBody>
      </p:sp>
      <p:sp>
        <p:nvSpPr>
          <p:cNvPr id="6" name="Text Placeholder 5"/>
          <p:cNvSpPr>
            <a:spLocks noGrp="1"/>
          </p:cNvSpPr>
          <p:nvPr>
            <p:ph type="body" sz="half" idx="1"/>
          </p:nvPr>
        </p:nvSpPr>
        <p:spPr>
          <a:xfrm>
            <a:off x="4495800" y="4191000"/>
            <a:ext cx="4038600" cy="2209800"/>
          </a:xfrm>
        </p:spPr>
        <p:txBody>
          <a:bodyPr/>
          <a:lstStyle/>
          <a:p>
            <a:pPr>
              <a:defRPr/>
            </a:pPr>
            <a:r>
              <a:rPr lang="en-US" dirty="0" smtClean="0"/>
              <a:t>You just gave 3 units of </a:t>
            </a:r>
            <a:r>
              <a:rPr lang="en-US" dirty="0" err="1" smtClean="0"/>
              <a:t>Aspart</a:t>
            </a:r>
            <a:r>
              <a:rPr lang="en-US" dirty="0" smtClean="0"/>
              <a:t> and patient needs to go to OR NOW!</a:t>
            </a:r>
          </a:p>
          <a:p>
            <a:pPr>
              <a:defRPr/>
            </a:pPr>
            <a:endParaRPr lang="en-US" dirty="0"/>
          </a:p>
          <a:p>
            <a:pPr>
              <a:defRPr/>
            </a:pPr>
            <a:endParaRPr lang="en-US" dirty="0"/>
          </a:p>
        </p:txBody>
      </p:sp>
      <p:sp>
        <p:nvSpPr>
          <p:cNvPr id="7" name="Content Placeholder 6"/>
          <p:cNvSpPr>
            <a:spLocks noGrp="1"/>
          </p:cNvSpPr>
          <p:nvPr>
            <p:ph sz="quarter" idx="2"/>
          </p:nvPr>
        </p:nvSpPr>
        <p:spPr>
          <a:xfrm>
            <a:off x="381000" y="1371600"/>
            <a:ext cx="4038600" cy="2185988"/>
          </a:xfrm>
        </p:spPr>
        <p:txBody>
          <a:bodyPr/>
          <a:lstStyle/>
          <a:p>
            <a:pPr>
              <a:defRPr/>
            </a:pPr>
            <a:r>
              <a:rPr lang="en-US" dirty="0" smtClean="0"/>
              <a:t>Nurse had an emergency and </a:t>
            </a:r>
            <a:r>
              <a:rPr lang="en-US" dirty="0" err="1" smtClean="0"/>
              <a:t>pt</a:t>
            </a:r>
            <a:r>
              <a:rPr lang="en-US" dirty="0" smtClean="0"/>
              <a:t> already ate lunch?</a:t>
            </a:r>
            <a:endParaRPr lang="en-US" dirty="0"/>
          </a:p>
        </p:txBody>
      </p:sp>
      <p:sp>
        <p:nvSpPr>
          <p:cNvPr id="8" name="Content Placeholder 7"/>
          <p:cNvSpPr>
            <a:spLocks noGrp="1"/>
          </p:cNvSpPr>
          <p:nvPr>
            <p:ph sz="quarter" idx="3"/>
          </p:nvPr>
        </p:nvSpPr>
        <p:spPr>
          <a:xfrm>
            <a:off x="4724400" y="1143000"/>
            <a:ext cx="4038600" cy="2187575"/>
          </a:xfrm>
        </p:spPr>
        <p:txBody>
          <a:bodyPr>
            <a:normAutofit fontScale="92500" lnSpcReduction="10000"/>
          </a:bodyPr>
          <a:lstStyle/>
          <a:p>
            <a:pPr>
              <a:defRPr/>
            </a:pPr>
            <a:r>
              <a:rPr lang="en-US" dirty="0" smtClean="0"/>
              <a:t>Nurse administered insulin and </a:t>
            </a:r>
            <a:r>
              <a:rPr lang="en-US" dirty="0" err="1" smtClean="0"/>
              <a:t>pt</a:t>
            </a:r>
            <a:r>
              <a:rPr lang="en-US" dirty="0" smtClean="0"/>
              <a:t> only ate a few bites of turkey and drank non sugar tea?</a:t>
            </a:r>
            <a:endParaRPr lang="en-US" dirty="0"/>
          </a:p>
        </p:txBody>
      </p:sp>
      <p:pic>
        <p:nvPicPr>
          <p:cNvPr id="110598" name="Picture 6" descr="C:\Users\bev\AppData\Local\Microsoft\Windows\Temporary Internet Files\Content.IE5\QRLBHQWV\MC900197809[1].wmf"/>
          <p:cNvPicPr>
            <a:picLocks noChangeAspect="1" noChangeArrowheads="1"/>
          </p:cNvPicPr>
          <p:nvPr>
            <p:custDataLst>
              <p:tags r:id="rId2"/>
            </p:custDataLst>
          </p:nvPr>
        </p:nvPicPr>
        <p:blipFill>
          <a:blip r:embed="rId5" cstate="print">
            <a:extLst>
              <a:ext uri="{28A0092B-C50C-407E-A947-70E740481C1C}">
                <a14:useLocalDpi xmlns:a14="http://schemas.microsoft.com/office/drawing/2010/main" val="0"/>
              </a:ext>
            </a:extLst>
          </a:blip>
          <a:srcRect/>
          <a:stretch>
            <a:fillRect/>
          </a:stretch>
        </p:blipFill>
        <p:spPr bwMode="auto">
          <a:xfrm>
            <a:off x="1371600" y="3019425"/>
            <a:ext cx="2895600" cy="3627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2274111656"/>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Medication for Discharge?</a:t>
            </a:r>
            <a:endParaRPr lang="en-US" dirty="0"/>
          </a:p>
        </p:txBody>
      </p:sp>
      <p:sp>
        <p:nvSpPr>
          <p:cNvPr id="4" name="Content Placeholder 3"/>
          <p:cNvSpPr>
            <a:spLocks noGrp="1"/>
          </p:cNvSpPr>
          <p:nvPr>
            <p:ph sz="quarter" idx="1"/>
          </p:nvPr>
        </p:nvSpPr>
        <p:spPr>
          <a:xfrm>
            <a:off x="4560252" y="1219200"/>
            <a:ext cx="4126547" cy="4937760"/>
          </a:xfrm>
        </p:spPr>
        <p:txBody>
          <a:bodyPr/>
          <a:lstStyle/>
          <a:p>
            <a:pPr>
              <a:defRPr/>
            </a:pPr>
            <a:r>
              <a:rPr lang="en-US" dirty="0" smtClean="0"/>
              <a:t>Mrs. Jones is improved and ready to go home.</a:t>
            </a:r>
          </a:p>
          <a:p>
            <a:pPr>
              <a:defRPr/>
            </a:pPr>
            <a:r>
              <a:rPr lang="en-US" dirty="0" smtClean="0"/>
              <a:t>What glucose management strategies for home?</a:t>
            </a:r>
          </a:p>
          <a:p>
            <a:pPr>
              <a:defRPr/>
            </a:pPr>
            <a:r>
              <a:rPr lang="en-US" dirty="0" smtClean="0"/>
              <a:t>Her A1c  is 9.3%</a:t>
            </a:r>
          </a:p>
          <a:p>
            <a:pPr>
              <a:defRPr/>
            </a:pPr>
            <a:endParaRPr lang="en-US" dirty="0"/>
          </a:p>
        </p:txBody>
      </p:sp>
      <p:pic>
        <p:nvPicPr>
          <p:cNvPr id="137220" name="Picture 1" descr="C:\Users\bev\AppData\Local\Microsoft\Windows\Temporary Internet Files\Content.IE5\INEAQAQO\MP900443643[1].jpg"/>
          <p:cNvPicPr>
            <a:picLocks noChangeAspect="1" noChangeArrowheads="1"/>
          </p:cNvPicPr>
          <p:nvPr>
            <p:custDataLst>
              <p:tags r:id="rId2"/>
            </p:custDataLst>
          </p:nvPr>
        </p:nvPicPr>
        <p:blipFill>
          <a:blip r:embed="rId5">
            <a:extLst>
              <a:ext uri="{28A0092B-C50C-407E-A947-70E740481C1C}">
                <a14:useLocalDpi xmlns:a14="http://schemas.microsoft.com/office/drawing/2010/main" val="0"/>
              </a:ext>
            </a:extLst>
          </a:blip>
          <a:srcRect/>
          <a:stretch>
            <a:fillRect/>
          </a:stretch>
        </p:blipFill>
        <p:spPr bwMode="auto">
          <a:xfrm>
            <a:off x="453390" y="1295400"/>
            <a:ext cx="4106863" cy="273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6881825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5" name="Straight Connector 24"/>
          <p:cNvCxnSpPr/>
          <p:nvPr/>
        </p:nvCxnSpPr>
        <p:spPr>
          <a:xfrm rot="5400000">
            <a:off x="6685757" y="3237706"/>
            <a:ext cx="381000" cy="1587"/>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rot="5400000">
            <a:off x="1580357" y="3237706"/>
            <a:ext cx="381000" cy="1587"/>
          </a:xfrm>
          <a:prstGeom prst="line">
            <a:avLst/>
          </a:prstGeom>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rot="5400000">
            <a:off x="4094957" y="3237706"/>
            <a:ext cx="381000" cy="1587"/>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rot="5400000">
            <a:off x="4022725" y="1933575"/>
            <a:ext cx="495300" cy="6350"/>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1752600" y="2222500"/>
            <a:ext cx="5105400"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rot="5400000">
            <a:off x="1562894" y="2412206"/>
            <a:ext cx="381000" cy="1588"/>
          </a:xfrm>
          <a:prstGeom prst="line">
            <a:avLst/>
          </a:prstGeom>
        </p:spPr>
        <p:style>
          <a:lnRef idx="1">
            <a:schemeClr val="accent1"/>
          </a:lnRef>
          <a:fillRef idx="0">
            <a:schemeClr val="accent1"/>
          </a:fillRef>
          <a:effectRef idx="0">
            <a:schemeClr val="accent1"/>
          </a:effectRef>
          <a:fontRef idx="minor">
            <a:schemeClr val="tx1"/>
          </a:fontRef>
        </p:style>
      </p:cxnSp>
      <p:sp>
        <p:nvSpPr>
          <p:cNvPr id="138248" name="TextBox 25"/>
          <p:cNvSpPr txBox="1">
            <a:spLocks noChangeArrowheads="1"/>
          </p:cNvSpPr>
          <p:nvPr/>
        </p:nvSpPr>
        <p:spPr bwMode="auto">
          <a:xfrm>
            <a:off x="990600" y="2603500"/>
            <a:ext cx="1608138" cy="460375"/>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sz="800">
                <a:solidFill>
                  <a:schemeClr val="tx1"/>
                </a:solidFill>
                <a:latin typeface="Garamond" pitchFamily="18" charset="0"/>
                <a:cs typeface="Arial" pitchFamily="34" charset="0"/>
              </a:defRPr>
            </a:lvl1pPr>
            <a:lvl2pPr marL="742950" indent="-285750" eaLnBrk="0" hangingPunct="0">
              <a:defRPr sz="800">
                <a:solidFill>
                  <a:schemeClr val="tx1"/>
                </a:solidFill>
                <a:latin typeface="Garamond" pitchFamily="18" charset="0"/>
                <a:cs typeface="Arial" pitchFamily="34" charset="0"/>
              </a:defRPr>
            </a:lvl2pPr>
            <a:lvl3pPr marL="1143000" indent="-228600" eaLnBrk="0" hangingPunct="0">
              <a:defRPr sz="800">
                <a:solidFill>
                  <a:schemeClr val="tx1"/>
                </a:solidFill>
                <a:latin typeface="Garamond" pitchFamily="18" charset="0"/>
                <a:cs typeface="Arial" pitchFamily="34" charset="0"/>
              </a:defRPr>
            </a:lvl3pPr>
            <a:lvl4pPr marL="1600200" indent="-228600" eaLnBrk="0" hangingPunct="0">
              <a:defRPr sz="800">
                <a:solidFill>
                  <a:schemeClr val="tx1"/>
                </a:solidFill>
                <a:latin typeface="Garamond" pitchFamily="18" charset="0"/>
                <a:cs typeface="Arial" pitchFamily="34" charset="0"/>
              </a:defRPr>
            </a:lvl4pPr>
            <a:lvl5pPr marL="2057400" indent="-228600" eaLnBrk="0" hangingPunct="0">
              <a:defRPr sz="800">
                <a:solidFill>
                  <a:schemeClr val="tx1"/>
                </a:solidFill>
                <a:latin typeface="Garamond" pitchFamily="18" charset="0"/>
                <a:cs typeface="Arial" pitchFamily="34" charset="0"/>
              </a:defRPr>
            </a:lvl5pPr>
            <a:lvl6pPr marL="2514600" indent="-228600" eaLnBrk="0" fontAlgn="base" hangingPunct="0">
              <a:spcBef>
                <a:spcPct val="0"/>
              </a:spcBef>
              <a:spcAft>
                <a:spcPct val="0"/>
              </a:spcAft>
              <a:defRPr sz="800">
                <a:solidFill>
                  <a:schemeClr val="tx1"/>
                </a:solidFill>
                <a:latin typeface="Garamond" pitchFamily="18" charset="0"/>
                <a:cs typeface="Arial" pitchFamily="34" charset="0"/>
              </a:defRPr>
            </a:lvl6pPr>
            <a:lvl7pPr marL="2971800" indent="-228600" eaLnBrk="0" fontAlgn="base" hangingPunct="0">
              <a:spcBef>
                <a:spcPct val="0"/>
              </a:spcBef>
              <a:spcAft>
                <a:spcPct val="0"/>
              </a:spcAft>
              <a:defRPr sz="800">
                <a:solidFill>
                  <a:schemeClr val="tx1"/>
                </a:solidFill>
                <a:latin typeface="Garamond" pitchFamily="18" charset="0"/>
                <a:cs typeface="Arial" pitchFamily="34" charset="0"/>
              </a:defRPr>
            </a:lvl7pPr>
            <a:lvl8pPr marL="3429000" indent="-228600" eaLnBrk="0" fontAlgn="base" hangingPunct="0">
              <a:spcBef>
                <a:spcPct val="0"/>
              </a:spcBef>
              <a:spcAft>
                <a:spcPct val="0"/>
              </a:spcAft>
              <a:defRPr sz="800">
                <a:solidFill>
                  <a:schemeClr val="tx1"/>
                </a:solidFill>
                <a:latin typeface="Garamond" pitchFamily="18" charset="0"/>
                <a:cs typeface="Arial" pitchFamily="34" charset="0"/>
              </a:defRPr>
            </a:lvl8pPr>
            <a:lvl9pPr marL="3886200" indent="-228600" eaLnBrk="0" fontAlgn="base" hangingPunct="0">
              <a:spcBef>
                <a:spcPct val="0"/>
              </a:spcBef>
              <a:spcAft>
                <a:spcPct val="0"/>
              </a:spcAft>
              <a:defRPr sz="800">
                <a:solidFill>
                  <a:schemeClr val="tx1"/>
                </a:solidFill>
                <a:latin typeface="Garamond" pitchFamily="18" charset="0"/>
                <a:cs typeface="Arial" pitchFamily="34" charset="0"/>
              </a:defRPr>
            </a:lvl9pPr>
          </a:lstStyle>
          <a:p>
            <a:pPr algn="ctr" eaLnBrk="1" hangingPunct="1"/>
            <a:r>
              <a:rPr lang="en-US" sz="2400">
                <a:solidFill>
                  <a:prstClr val="black"/>
                </a:solidFill>
                <a:latin typeface="Tahoma" pitchFamily="34" charset="0"/>
              </a:rPr>
              <a:t>A1C &lt; 7%</a:t>
            </a:r>
          </a:p>
        </p:txBody>
      </p:sp>
      <p:sp>
        <p:nvSpPr>
          <p:cNvPr id="138249" name="TextBox 27"/>
          <p:cNvSpPr txBox="1">
            <a:spLocks noChangeArrowheads="1"/>
          </p:cNvSpPr>
          <p:nvPr/>
        </p:nvSpPr>
        <p:spPr bwMode="auto">
          <a:xfrm>
            <a:off x="609600" y="3482975"/>
            <a:ext cx="2209800" cy="2308225"/>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800">
                <a:solidFill>
                  <a:schemeClr val="tx1"/>
                </a:solidFill>
                <a:latin typeface="Garamond" pitchFamily="18" charset="0"/>
                <a:cs typeface="Arial" pitchFamily="34" charset="0"/>
              </a:defRPr>
            </a:lvl1pPr>
            <a:lvl2pPr marL="742950" indent="-285750" eaLnBrk="0" hangingPunct="0">
              <a:defRPr sz="800">
                <a:solidFill>
                  <a:schemeClr val="tx1"/>
                </a:solidFill>
                <a:latin typeface="Garamond" pitchFamily="18" charset="0"/>
                <a:cs typeface="Arial" pitchFamily="34" charset="0"/>
              </a:defRPr>
            </a:lvl2pPr>
            <a:lvl3pPr marL="1143000" indent="-228600" eaLnBrk="0" hangingPunct="0">
              <a:defRPr sz="800">
                <a:solidFill>
                  <a:schemeClr val="tx1"/>
                </a:solidFill>
                <a:latin typeface="Garamond" pitchFamily="18" charset="0"/>
                <a:cs typeface="Arial" pitchFamily="34" charset="0"/>
              </a:defRPr>
            </a:lvl3pPr>
            <a:lvl4pPr marL="1600200" indent="-228600" eaLnBrk="0" hangingPunct="0">
              <a:defRPr sz="800">
                <a:solidFill>
                  <a:schemeClr val="tx1"/>
                </a:solidFill>
                <a:latin typeface="Garamond" pitchFamily="18" charset="0"/>
                <a:cs typeface="Arial" pitchFamily="34" charset="0"/>
              </a:defRPr>
            </a:lvl4pPr>
            <a:lvl5pPr marL="2057400" indent="-228600" eaLnBrk="0" hangingPunct="0">
              <a:defRPr sz="800">
                <a:solidFill>
                  <a:schemeClr val="tx1"/>
                </a:solidFill>
                <a:latin typeface="Garamond" pitchFamily="18" charset="0"/>
                <a:cs typeface="Arial" pitchFamily="34" charset="0"/>
              </a:defRPr>
            </a:lvl5pPr>
            <a:lvl6pPr marL="2514600" indent="-228600" eaLnBrk="0" fontAlgn="base" hangingPunct="0">
              <a:spcBef>
                <a:spcPct val="0"/>
              </a:spcBef>
              <a:spcAft>
                <a:spcPct val="0"/>
              </a:spcAft>
              <a:defRPr sz="800">
                <a:solidFill>
                  <a:schemeClr val="tx1"/>
                </a:solidFill>
                <a:latin typeface="Garamond" pitchFamily="18" charset="0"/>
                <a:cs typeface="Arial" pitchFamily="34" charset="0"/>
              </a:defRPr>
            </a:lvl6pPr>
            <a:lvl7pPr marL="2971800" indent="-228600" eaLnBrk="0" fontAlgn="base" hangingPunct="0">
              <a:spcBef>
                <a:spcPct val="0"/>
              </a:spcBef>
              <a:spcAft>
                <a:spcPct val="0"/>
              </a:spcAft>
              <a:defRPr sz="800">
                <a:solidFill>
                  <a:schemeClr val="tx1"/>
                </a:solidFill>
                <a:latin typeface="Garamond" pitchFamily="18" charset="0"/>
                <a:cs typeface="Arial" pitchFamily="34" charset="0"/>
              </a:defRPr>
            </a:lvl7pPr>
            <a:lvl8pPr marL="3429000" indent="-228600" eaLnBrk="0" fontAlgn="base" hangingPunct="0">
              <a:spcBef>
                <a:spcPct val="0"/>
              </a:spcBef>
              <a:spcAft>
                <a:spcPct val="0"/>
              </a:spcAft>
              <a:defRPr sz="800">
                <a:solidFill>
                  <a:schemeClr val="tx1"/>
                </a:solidFill>
                <a:latin typeface="Garamond" pitchFamily="18" charset="0"/>
                <a:cs typeface="Arial" pitchFamily="34" charset="0"/>
              </a:defRPr>
            </a:lvl8pPr>
            <a:lvl9pPr marL="3886200" indent="-228600" eaLnBrk="0" fontAlgn="base" hangingPunct="0">
              <a:spcBef>
                <a:spcPct val="0"/>
              </a:spcBef>
              <a:spcAft>
                <a:spcPct val="0"/>
              </a:spcAft>
              <a:defRPr sz="800">
                <a:solidFill>
                  <a:schemeClr val="tx1"/>
                </a:solidFill>
                <a:latin typeface="Garamond" pitchFamily="18" charset="0"/>
                <a:cs typeface="Arial" pitchFamily="34" charset="0"/>
              </a:defRPr>
            </a:lvl9pPr>
          </a:lstStyle>
          <a:p>
            <a:pPr algn="ctr" eaLnBrk="1" hangingPunct="1"/>
            <a:r>
              <a:rPr lang="en-US" sz="2400">
                <a:solidFill>
                  <a:prstClr val="black"/>
                </a:solidFill>
                <a:latin typeface="Tahoma" pitchFamily="34" charset="0"/>
              </a:rPr>
              <a:t>Re-start outpatient treatment regimen</a:t>
            </a:r>
          </a:p>
          <a:p>
            <a:pPr algn="ctr" eaLnBrk="1" hangingPunct="1"/>
            <a:r>
              <a:rPr lang="en-US" sz="2400">
                <a:solidFill>
                  <a:prstClr val="black"/>
                </a:solidFill>
                <a:latin typeface="Tahoma" pitchFamily="34" charset="0"/>
              </a:rPr>
              <a:t>(Orals and/or insulin)</a:t>
            </a:r>
          </a:p>
        </p:txBody>
      </p:sp>
      <p:cxnSp>
        <p:nvCxnSpPr>
          <p:cNvPr id="19" name="Straight Connector 18"/>
          <p:cNvCxnSpPr/>
          <p:nvPr/>
        </p:nvCxnSpPr>
        <p:spPr>
          <a:xfrm rot="5400000">
            <a:off x="4077494" y="2412206"/>
            <a:ext cx="381000" cy="1588"/>
          </a:xfrm>
          <a:prstGeom prst="line">
            <a:avLst/>
          </a:prstGeom>
        </p:spPr>
        <p:style>
          <a:lnRef idx="1">
            <a:schemeClr val="accent1"/>
          </a:lnRef>
          <a:fillRef idx="0">
            <a:schemeClr val="accent1"/>
          </a:fillRef>
          <a:effectRef idx="0">
            <a:schemeClr val="accent1"/>
          </a:effectRef>
          <a:fontRef idx="minor">
            <a:schemeClr val="tx1"/>
          </a:fontRef>
        </p:style>
      </p:cxnSp>
      <p:sp>
        <p:nvSpPr>
          <p:cNvPr id="138251" name="TextBox 29"/>
          <p:cNvSpPr txBox="1">
            <a:spLocks noChangeArrowheads="1"/>
          </p:cNvSpPr>
          <p:nvPr/>
        </p:nvSpPr>
        <p:spPr bwMode="auto">
          <a:xfrm>
            <a:off x="3352800" y="2603500"/>
            <a:ext cx="1870075" cy="460375"/>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sz="800">
                <a:solidFill>
                  <a:schemeClr val="tx1"/>
                </a:solidFill>
                <a:latin typeface="Garamond" pitchFamily="18" charset="0"/>
                <a:cs typeface="Arial" pitchFamily="34" charset="0"/>
              </a:defRPr>
            </a:lvl1pPr>
            <a:lvl2pPr marL="742950" indent="-285750" eaLnBrk="0" hangingPunct="0">
              <a:defRPr sz="800">
                <a:solidFill>
                  <a:schemeClr val="tx1"/>
                </a:solidFill>
                <a:latin typeface="Garamond" pitchFamily="18" charset="0"/>
                <a:cs typeface="Arial" pitchFamily="34" charset="0"/>
              </a:defRPr>
            </a:lvl2pPr>
            <a:lvl3pPr marL="1143000" indent="-228600" eaLnBrk="0" hangingPunct="0">
              <a:defRPr sz="800">
                <a:solidFill>
                  <a:schemeClr val="tx1"/>
                </a:solidFill>
                <a:latin typeface="Garamond" pitchFamily="18" charset="0"/>
                <a:cs typeface="Arial" pitchFamily="34" charset="0"/>
              </a:defRPr>
            </a:lvl3pPr>
            <a:lvl4pPr marL="1600200" indent="-228600" eaLnBrk="0" hangingPunct="0">
              <a:defRPr sz="800">
                <a:solidFill>
                  <a:schemeClr val="tx1"/>
                </a:solidFill>
                <a:latin typeface="Garamond" pitchFamily="18" charset="0"/>
                <a:cs typeface="Arial" pitchFamily="34" charset="0"/>
              </a:defRPr>
            </a:lvl4pPr>
            <a:lvl5pPr marL="2057400" indent="-228600" eaLnBrk="0" hangingPunct="0">
              <a:defRPr sz="800">
                <a:solidFill>
                  <a:schemeClr val="tx1"/>
                </a:solidFill>
                <a:latin typeface="Garamond" pitchFamily="18" charset="0"/>
                <a:cs typeface="Arial" pitchFamily="34" charset="0"/>
              </a:defRPr>
            </a:lvl5pPr>
            <a:lvl6pPr marL="2514600" indent="-228600" eaLnBrk="0" fontAlgn="base" hangingPunct="0">
              <a:spcBef>
                <a:spcPct val="0"/>
              </a:spcBef>
              <a:spcAft>
                <a:spcPct val="0"/>
              </a:spcAft>
              <a:defRPr sz="800">
                <a:solidFill>
                  <a:schemeClr val="tx1"/>
                </a:solidFill>
                <a:latin typeface="Garamond" pitchFamily="18" charset="0"/>
                <a:cs typeface="Arial" pitchFamily="34" charset="0"/>
              </a:defRPr>
            </a:lvl6pPr>
            <a:lvl7pPr marL="2971800" indent="-228600" eaLnBrk="0" fontAlgn="base" hangingPunct="0">
              <a:spcBef>
                <a:spcPct val="0"/>
              </a:spcBef>
              <a:spcAft>
                <a:spcPct val="0"/>
              </a:spcAft>
              <a:defRPr sz="800">
                <a:solidFill>
                  <a:schemeClr val="tx1"/>
                </a:solidFill>
                <a:latin typeface="Garamond" pitchFamily="18" charset="0"/>
                <a:cs typeface="Arial" pitchFamily="34" charset="0"/>
              </a:defRPr>
            </a:lvl7pPr>
            <a:lvl8pPr marL="3429000" indent="-228600" eaLnBrk="0" fontAlgn="base" hangingPunct="0">
              <a:spcBef>
                <a:spcPct val="0"/>
              </a:spcBef>
              <a:spcAft>
                <a:spcPct val="0"/>
              </a:spcAft>
              <a:defRPr sz="800">
                <a:solidFill>
                  <a:schemeClr val="tx1"/>
                </a:solidFill>
                <a:latin typeface="Garamond" pitchFamily="18" charset="0"/>
                <a:cs typeface="Arial" pitchFamily="34" charset="0"/>
              </a:defRPr>
            </a:lvl8pPr>
            <a:lvl9pPr marL="3886200" indent="-228600" eaLnBrk="0" fontAlgn="base" hangingPunct="0">
              <a:spcBef>
                <a:spcPct val="0"/>
              </a:spcBef>
              <a:spcAft>
                <a:spcPct val="0"/>
              </a:spcAft>
              <a:defRPr sz="800">
                <a:solidFill>
                  <a:schemeClr val="tx1"/>
                </a:solidFill>
                <a:latin typeface="Garamond" pitchFamily="18" charset="0"/>
                <a:cs typeface="Arial" pitchFamily="34" charset="0"/>
              </a:defRPr>
            </a:lvl9pPr>
          </a:lstStyle>
          <a:p>
            <a:pPr algn="ctr" eaLnBrk="1" hangingPunct="1"/>
            <a:r>
              <a:rPr lang="en-US" sz="2400">
                <a:solidFill>
                  <a:prstClr val="black"/>
                </a:solidFill>
                <a:latin typeface="Tahoma" pitchFamily="34" charset="0"/>
              </a:rPr>
              <a:t>A1C 7%-9%</a:t>
            </a:r>
          </a:p>
        </p:txBody>
      </p:sp>
      <p:sp>
        <p:nvSpPr>
          <p:cNvPr id="138252" name="TextBox 31"/>
          <p:cNvSpPr txBox="1">
            <a:spLocks noChangeArrowheads="1"/>
          </p:cNvSpPr>
          <p:nvPr/>
        </p:nvSpPr>
        <p:spPr bwMode="auto">
          <a:xfrm>
            <a:off x="2971800" y="3482975"/>
            <a:ext cx="2667000" cy="2308225"/>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800">
                <a:solidFill>
                  <a:schemeClr val="tx1"/>
                </a:solidFill>
                <a:latin typeface="Garamond" pitchFamily="18" charset="0"/>
                <a:cs typeface="Arial" pitchFamily="34" charset="0"/>
              </a:defRPr>
            </a:lvl1pPr>
            <a:lvl2pPr marL="742950" indent="-285750" eaLnBrk="0" hangingPunct="0">
              <a:defRPr sz="800">
                <a:solidFill>
                  <a:schemeClr val="tx1"/>
                </a:solidFill>
                <a:latin typeface="Garamond" pitchFamily="18" charset="0"/>
                <a:cs typeface="Arial" pitchFamily="34" charset="0"/>
              </a:defRPr>
            </a:lvl2pPr>
            <a:lvl3pPr marL="1143000" indent="-228600" eaLnBrk="0" hangingPunct="0">
              <a:defRPr sz="800">
                <a:solidFill>
                  <a:schemeClr val="tx1"/>
                </a:solidFill>
                <a:latin typeface="Garamond" pitchFamily="18" charset="0"/>
                <a:cs typeface="Arial" pitchFamily="34" charset="0"/>
              </a:defRPr>
            </a:lvl3pPr>
            <a:lvl4pPr marL="1600200" indent="-228600" eaLnBrk="0" hangingPunct="0">
              <a:defRPr sz="800">
                <a:solidFill>
                  <a:schemeClr val="tx1"/>
                </a:solidFill>
                <a:latin typeface="Garamond" pitchFamily="18" charset="0"/>
                <a:cs typeface="Arial" pitchFamily="34" charset="0"/>
              </a:defRPr>
            </a:lvl4pPr>
            <a:lvl5pPr marL="2057400" indent="-228600" eaLnBrk="0" hangingPunct="0">
              <a:defRPr sz="800">
                <a:solidFill>
                  <a:schemeClr val="tx1"/>
                </a:solidFill>
                <a:latin typeface="Garamond" pitchFamily="18" charset="0"/>
                <a:cs typeface="Arial" pitchFamily="34" charset="0"/>
              </a:defRPr>
            </a:lvl5pPr>
            <a:lvl6pPr marL="2514600" indent="-228600" eaLnBrk="0" fontAlgn="base" hangingPunct="0">
              <a:spcBef>
                <a:spcPct val="0"/>
              </a:spcBef>
              <a:spcAft>
                <a:spcPct val="0"/>
              </a:spcAft>
              <a:defRPr sz="800">
                <a:solidFill>
                  <a:schemeClr val="tx1"/>
                </a:solidFill>
                <a:latin typeface="Garamond" pitchFamily="18" charset="0"/>
                <a:cs typeface="Arial" pitchFamily="34" charset="0"/>
              </a:defRPr>
            </a:lvl6pPr>
            <a:lvl7pPr marL="2971800" indent="-228600" eaLnBrk="0" fontAlgn="base" hangingPunct="0">
              <a:spcBef>
                <a:spcPct val="0"/>
              </a:spcBef>
              <a:spcAft>
                <a:spcPct val="0"/>
              </a:spcAft>
              <a:defRPr sz="800">
                <a:solidFill>
                  <a:schemeClr val="tx1"/>
                </a:solidFill>
                <a:latin typeface="Garamond" pitchFamily="18" charset="0"/>
                <a:cs typeface="Arial" pitchFamily="34" charset="0"/>
              </a:defRPr>
            </a:lvl7pPr>
            <a:lvl8pPr marL="3429000" indent="-228600" eaLnBrk="0" fontAlgn="base" hangingPunct="0">
              <a:spcBef>
                <a:spcPct val="0"/>
              </a:spcBef>
              <a:spcAft>
                <a:spcPct val="0"/>
              </a:spcAft>
              <a:defRPr sz="800">
                <a:solidFill>
                  <a:schemeClr val="tx1"/>
                </a:solidFill>
                <a:latin typeface="Garamond" pitchFamily="18" charset="0"/>
                <a:cs typeface="Arial" pitchFamily="34" charset="0"/>
              </a:defRPr>
            </a:lvl8pPr>
            <a:lvl9pPr marL="3886200" indent="-228600" eaLnBrk="0" fontAlgn="base" hangingPunct="0">
              <a:spcBef>
                <a:spcPct val="0"/>
              </a:spcBef>
              <a:spcAft>
                <a:spcPct val="0"/>
              </a:spcAft>
              <a:defRPr sz="800">
                <a:solidFill>
                  <a:schemeClr val="tx1"/>
                </a:solidFill>
                <a:latin typeface="Garamond" pitchFamily="18" charset="0"/>
                <a:cs typeface="Arial" pitchFamily="34" charset="0"/>
              </a:defRPr>
            </a:lvl9pPr>
          </a:lstStyle>
          <a:p>
            <a:pPr algn="ctr" eaLnBrk="1" hangingPunct="1"/>
            <a:r>
              <a:rPr lang="en-US" sz="2400">
                <a:solidFill>
                  <a:prstClr val="black"/>
                </a:solidFill>
                <a:latin typeface="Tahoma" pitchFamily="34" charset="0"/>
              </a:rPr>
              <a:t>Re-start outpatient oral agents and D/C on glargine once daily at 50-80% of hospital dose </a:t>
            </a:r>
          </a:p>
        </p:txBody>
      </p:sp>
      <p:cxnSp>
        <p:nvCxnSpPr>
          <p:cNvPr id="23" name="Straight Connector 22"/>
          <p:cNvCxnSpPr/>
          <p:nvPr/>
        </p:nvCxnSpPr>
        <p:spPr>
          <a:xfrm rot="5400000">
            <a:off x="6668294" y="2412206"/>
            <a:ext cx="381000" cy="1588"/>
          </a:xfrm>
          <a:prstGeom prst="line">
            <a:avLst/>
          </a:prstGeom>
        </p:spPr>
        <p:style>
          <a:lnRef idx="1">
            <a:schemeClr val="accent1"/>
          </a:lnRef>
          <a:fillRef idx="0">
            <a:schemeClr val="accent1"/>
          </a:fillRef>
          <a:effectRef idx="0">
            <a:schemeClr val="accent1"/>
          </a:effectRef>
          <a:fontRef idx="minor">
            <a:schemeClr val="tx1"/>
          </a:fontRef>
        </p:style>
      </p:cxnSp>
      <p:sp>
        <p:nvSpPr>
          <p:cNvPr id="138254" name="TextBox 35"/>
          <p:cNvSpPr txBox="1">
            <a:spLocks noChangeArrowheads="1"/>
          </p:cNvSpPr>
          <p:nvPr/>
        </p:nvSpPr>
        <p:spPr bwMode="auto">
          <a:xfrm>
            <a:off x="6248400" y="2603500"/>
            <a:ext cx="1511300" cy="460375"/>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sz="800">
                <a:solidFill>
                  <a:schemeClr val="tx1"/>
                </a:solidFill>
                <a:latin typeface="Garamond" pitchFamily="18" charset="0"/>
                <a:cs typeface="Arial" pitchFamily="34" charset="0"/>
              </a:defRPr>
            </a:lvl1pPr>
            <a:lvl2pPr marL="742950" indent="-285750" eaLnBrk="0" hangingPunct="0">
              <a:defRPr sz="800">
                <a:solidFill>
                  <a:schemeClr val="tx1"/>
                </a:solidFill>
                <a:latin typeface="Garamond" pitchFamily="18" charset="0"/>
                <a:cs typeface="Arial" pitchFamily="34" charset="0"/>
              </a:defRPr>
            </a:lvl2pPr>
            <a:lvl3pPr marL="1143000" indent="-228600" eaLnBrk="0" hangingPunct="0">
              <a:defRPr sz="800">
                <a:solidFill>
                  <a:schemeClr val="tx1"/>
                </a:solidFill>
                <a:latin typeface="Garamond" pitchFamily="18" charset="0"/>
                <a:cs typeface="Arial" pitchFamily="34" charset="0"/>
              </a:defRPr>
            </a:lvl3pPr>
            <a:lvl4pPr marL="1600200" indent="-228600" eaLnBrk="0" hangingPunct="0">
              <a:defRPr sz="800">
                <a:solidFill>
                  <a:schemeClr val="tx1"/>
                </a:solidFill>
                <a:latin typeface="Garamond" pitchFamily="18" charset="0"/>
                <a:cs typeface="Arial" pitchFamily="34" charset="0"/>
              </a:defRPr>
            </a:lvl4pPr>
            <a:lvl5pPr marL="2057400" indent="-228600" eaLnBrk="0" hangingPunct="0">
              <a:defRPr sz="800">
                <a:solidFill>
                  <a:schemeClr val="tx1"/>
                </a:solidFill>
                <a:latin typeface="Garamond" pitchFamily="18" charset="0"/>
                <a:cs typeface="Arial" pitchFamily="34" charset="0"/>
              </a:defRPr>
            </a:lvl5pPr>
            <a:lvl6pPr marL="2514600" indent="-228600" eaLnBrk="0" fontAlgn="base" hangingPunct="0">
              <a:spcBef>
                <a:spcPct val="0"/>
              </a:spcBef>
              <a:spcAft>
                <a:spcPct val="0"/>
              </a:spcAft>
              <a:defRPr sz="800">
                <a:solidFill>
                  <a:schemeClr val="tx1"/>
                </a:solidFill>
                <a:latin typeface="Garamond" pitchFamily="18" charset="0"/>
                <a:cs typeface="Arial" pitchFamily="34" charset="0"/>
              </a:defRPr>
            </a:lvl6pPr>
            <a:lvl7pPr marL="2971800" indent="-228600" eaLnBrk="0" fontAlgn="base" hangingPunct="0">
              <a:spcBef>
                <a:spcPct val="0"/>
              </a:spcBef>
              <a:spcAft>
                <a:spcPct val="0"/>
              </a:spcAft>
              <a:defRPr sz="800">
                <a:solidFill>
                  <a:schemeClr val="tx1"/>
                </a:solidFill>
                <a:latin typeface="Garamond" pitchFamily="18" charset="0"/>
                <a:cs typeface="Arial" pitchFamily="34" charset="0"/>
              </a:defRPr>
            </a:lvl7pPr>
            <a:lvl8pPr marL="3429000" indent="-228600" eaLnBrk="0" fontAlgn="base" hangingPunct="0">
              <a:spcBef>
                <a:spcPct val="0"/>
              </a:spcBef>
              <a:spcAft>
                <a:spcPct val="0"/>
              </a:spcAft>
              <a:defRPr sz="800">
                <a:solidFill>
                  <a:schemeClr val="tx1"/>
                </a:solidFill>
                <a:latin typeface="Garamond" pitchFamily="18" charset="0"/>
                <a:cs typeface="Arial" pitchFamily="34" charset="0"/>
              </a:defRPr>
            </a:lvl8pPr>
            <a:lvl9pPr marL="3886200" indent="-228600" eaLnBrk="0" fontAlgn="base" hangingPunct="0">
              <a:spcBef>
                <a:spcPct val="0"/>
              </a:spcBef>
              <a:spcAft>
                <a:spcPct val="0"/>
              </a:spcAft>
              <a:defRPr sz="800">
                <a:solidFill>
                  <a:schemeClr val="tx1"/>
                </a:solidFill>
                <a:latin typeface="Garamond" pitchFamily="18" charset="0"/>
                <a:cs typeface="Arial" pitchFamily="34" charset="0"/>
              </a:defRPr>
            </a:lvl9pPr>
          </a:lstStyle>
          <a:p>
            <a:pPr algn="ctr" eaLnBrk="1" hangingPunct="1"/>
            <a:r>
              <a:rPr lang="en-US" sz="2400">
                <a:solidFill>
                  <a:prstClr val="black"/>
                </a:solidFill>
                <a:latin typeface="Tahoma" pitchFamily="34" charset="0"/>
              </a:rPr>
              <a:t>A1C &gt;9%</a:t>
            </a:r>
          </a:p>
        </p:txBody>
      </p:sp>
      <p:sp>
        <p:nvSpPr>
          <p:cNvPr id="138255" name="TextBox 37"/>
          <p:cNvSpPr txBox="1">
            <a:spLocks noChangeArrowheads="1"/>
          </p:cNvSpPr>
          <p:nvPr/>
        </p:nvSpPr>
        <p:spPr bwMode="auto">
          <a:xfrm>
            <a:off x="5791200" y="3430588"/>
            <a:ext cx="3124200" cy="2923877"/>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800">
                <a:solidFill>
                  <a:schemeClr val="tx1"/>
                </a:solidFill>
                <a:latin typeface="Garamond" pitchFamily="18" charset="0"/>
                <a:cs typeface="Arial" pitchFamily="34" charset="0"/>
              </a:defRPr>
            </a:lvl1pPr>
            <a:lvl2pPr marL="742950" indent="-285750" eaLnBrk="0" hangingPunct="0">
              <a:defRPr sz="800">
                <a:solidFill>
                  <a:schemeClr val="tx1"/>
                </a:solidFill>
                <a:latin typeface="Garamond" pitchFamily="18" charset="0"/>
                <a:cs typeface="Arial" pitchFamily="34" charset="0"/>
              </a:defRPr>
            </a:lvl2pPr>
            <a:lvl3pPr marL="1143000" indent="-228600" eaLnBrk="0" hangingPunct="0">
              <a:defRPr sz="800">
                <a:solidFill>
                  <a:schemeClr val="tx1"/>
                </a:solidFill>
                <a:latin typeface="Garamond" pitchFamily="18" charset="0"/>
                <a:cs typeface="Arial" pitchFamily="34" charset="0"/>
              </a:defRPr>
            </a:lvl3pPr>
            <a:lvl4pPr marL="1600200" indent="-228600" eaLnBrk="0" hangingPunct="0">
              <a:defRPr sz="800">
                <a:solidFill>
                  <a:schemeClr val="tx1"/>
                </a:solidFill>
                <a:latin typeface="Garamond" pitchFamily="18" charset="0"/>
                <a:cs typeface="Arial" pitchFamily="34" charset="0"/>
              </a:defRPr>
            </a:lvl4pPr>
            <a:lvl5pPr marL="2057400" indent="-228600" eaLnBrk="0" hangingPunct="0">
              <a:defRPr sz="800">
                <a:solidFill>
                  <a:schemeClr val="tx1"/>
                </a:solidFill>
                <a:latin typeface="Garamond" pitchFamily="18" charset="0"/>
                <a:cs typeface="Arial" pitchFamily="34" charset="0"/>
              </a:defRPr>
            </a:lvl5pPr>
            <a:lvl6pPr marL="2514600" indent="-228600" eaLnBrk="0" fontAlgn="base" hangingPunct="0">
              <a:spcBef>
                <a:spcPct val="0"/>
              </a:spcBef>
              <a:spcAft>
                <a:spcPct val="0"/>
              </a:spcAft>
              <a:defRPr sz="800">
                <a:solidFill>
                  <a:schemeClr val="tx1"/>
                </a:solidFill>
                <a:latin typeface="Garamond" pitchFamily="18" charset="0"/>
                <a:cs typeface="Arial" pitchFamily="34" charset="0"/>
              </a:defRPr>
            </a:lvl6pPr>
            <a:lvl7pPr marL="2971800" indent="-228600" eaLnBrk="0" fontAlgn="base" hangingPunct="0">
              <a:spcBef>
                <a:spcPct val="0"/>
              </a:spcBef>
              <a:spcAft>
                <a:spcPct val="0"/>
              </a:spcAft>
              <a:defRPr sz="800">
                <a:solidFill>
                  <a:schemeClr val="tx1"/>
                </a:solidFill>
                <a:latin typeface="Garamond" pitchFamily="18" charset="0"/>
                <a:cs typeface="Arial" pitchFamily="34" charset="0"/>
              </a:defRPr>
            </a:lvl7pPr>
            <a:lvl8pPr marL="3429000" indent="-228600" eaLnBrk="0" fontAlgn="base" hangingPunct="0">
              <a:spcBef>
                <a:spcPct val="0"/>
              </a:spcBef>
              <a:spcAft>
                <a:spcPct val="0"/>
              </a:spcAft>
              <a:defRPr sz="800">
                <a:solidFill>
                  <a:schemeClr val="tx1"/>
                </a:solidFill>
                <a:latin typeface="Garamond" pitchFamily="18" charset="0"/>
                <a:cs typeface="Arial" pitchFamily="34" charset="0"/>
              </a:defRPr>
            </a:lvl8pPr>
            <a:lvl9pPr marL="3886200" indent="-228600" eaLnBrk="0" fontAlgn="base" hangingPunct="0">
              <a:spcBef>
                <a:spcPct val="0"/>
              </a:spcBef>
              <a:spcAft>
                <a:spcPct val="0"/>
              </a:spcAft>
              <a:defRPr sz="800">
                <a:solidFill>
                  <a:schemeClr val="tx1"/>
                </a:solidFill>
                <a:latin typeface="Garamond" pitchFamily="18" charset="0"/>
                <a:cs typeface="Arial" pitchFamily="34" charset="0"/>
              </a:defRPr>
            </a:lvl9pPr>
          </a:lstStyle>
          <a:p>
            <a:pPr algn="ctr" eaLnBrk="1" hangingPunct="1"/>
            <a:r>
              <a:rPr lang="en-US" sz="2400" dirty="0">
                <a:solidFill>
                  <a:prstClr val="black"/>
                </a:solidFill>
                <a:latin typeface="Tahoma" pitchFamily="34" charset="0"/>
              </a:rPr>
              <a:t>D/C on basal bolus at same hospital dose.</a:t>
            </a:r>
          </a:p>
          <a:p>
            <a:pPr algn="ctr" eaLnBrk="1" hangingPunct="1"/>
            <a:endParaRPr lang="en-US" sz="1200" dirty="0">
              <a:solidFill>
                <a:prstClr val="black"/>
              </a:solidFill>
              <a:latin typeface="Tahoma" pitchFamily="34" charset="0"/>
            </a:endParaRPr>
          </a:p>
          <a:p>
            <a:pPr algn="ctr" eaLnBrk="1" hangingPunct="1"/>
            <a:r>
              <a:rPr lang="en-US" sz="2400" dirty="0">
                <a:solidFill>
                  <a:prstClr val="black"/>
                </a:solidFill>
                <a:latin typeface="Tahoma" pitchFamily="34" charset="0"/>
              </a:rPr>
              <a:t>Alternative: re-start oral agents and D/C on </a:t>
            </a:r>
            <a:r>
              <a:rPr lang="en-US" sz="2400" dirty="0" err="1">
                <a:solidFill>
                  <a:prstClr val="black"/>
                </a:solidFill>
                <a:latin typeface="Tahoma" pitchFamily="34" charset="0"/>
              </a:rPr>
              <a:t>glargine</a:t>
            </a:r>
            <a:r>
              <a:rPr lang="en-US" sz="2400" dirty="0">
                <a:solidFill>
                  <a:prstClr val="black"/>
                </a:solidFill>
                <a:latin typeface="Tahoma" pitchFamily="34" charset="0"/>
              </a:rPr>
              <a:t> once daily at 50-80% of hospital dose </a:t>
            </a:r>
          </a:p>
        </p:txBody>
      </p:sp>
      <p:sp>
        <p:nvSpPr>
          <p:cNvPr id="55312" name="Rectangle 29"/>
          <p:cNvSpPr>
            <a:spLocks noChangeArrowheads="1"/>
          </p:cNvSpPr>
          <p:nvPr/>
        </p:nvSpPr>
        <p:spPr bwMode="auto">
          <a:xfrm>
            <a:off x="1524000" y="152400"/>
            <a:ext cx="6451318"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defRPr/>
            </a:pPr>
            <a:r>
              <a:rPr lang="en-US" sz="3600" b="1" dirty="0">
                <a:latin typeface="Arial"/>
              </a:rPr>
              <a:t>Discharge insulin Algorithm </a:t>
            </a:r>
            <a:endParaRPr lang="en-US" sz="3600" dirty="0">
              <a:latin typeface="Arial"/>
            </a:endParaRPr>
          </a:p>
        </p:txBody>
      </p:sp>
      <p:sp>
        <p:nvSpPr>
          <p:cNvPr id="138257" name="TextBox 19"/>
          <p:cNvSpPr txBox="1">
            <a:spLocks noChangeArrowheads="1"/>
          </p:cNvSpPr>
          <p:nvPr/>
        </p:nvSpPr>
        <p:spPr bwMode="auto">
          <a:xfrm>
            <a:off x="2090738" y="1219200"/>
            <a:ext cx="4405312" cy="646113"/>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sz="800">
                <a:solidFill>
                  <a:schemeClr val="tx1"/>
                </a:solidFill>
                <a:latin typeface="Garamond" pitchFamily="18" charset="0"/>
                <a:cs typeface="Arial" pitchFamily="34" charset="0"/>
              </a:defRPr>
            </a:lvl1pPr>
            <a:lvl2pPr marL="742950" indent="-285750" eaLnBrk="0" hangingPunct="0">
              <a:defRPr sz="800">
                <a:solidFill>
                  <a:schemeClr val="tx1"/>
                </a:solidFill>
                <a:latin typeface="Garamond" pitchFamily="18" charset="0"/>
                <a:cs typeface="Arial" pitchFamily="34" charset="0"/>
              </a:defRPr>
            </a:lvl2pPr>
            <a:lvl3pPr marL="1143000" indent="-228600" eaLnBrk="0" hangingPunct="0">
              <a:defRPr sz="800">
                <a:solidFill>
                  <a:schemeClr val="tx1"/>
                </a:solidFill>
                <a:latin typeface="Garamond" pitchFamily="18" charset="0"/>
                <a:cs typeface="Arial" pitchFamily="34" charset="0"/>
              </a:defRPr>
            </a:lvl3pPr>
            <a:lvl4pPr marL="1600200" indent="-228600" eaLnBrk="0" hangingPunct="0">
              <a:defRPr sz="800">
                <a:solidFill>
                  <a:schemeClr val="tx1"/>
                </a:solidFill>
                <a:latin typeface="Garamond" pitchFamily="18" charset="0"/>
                <a:cs typeface="Arial" pitchFamily="34" charset="0"/>
              </a:defRPr>
            </a:lvl4pPr>
            <a:lvl5pPr marL="2057400" indent="-228600" eaLnBrk="0" hangingPunct="0">
              <a:defRPr sz="800">
                <a:solidFill>
                  <a:schemeClr val="tx1"/>
                </a:solidFill>
                <a:latin typeface="Garamond" pitchFamily="18" charset="0"/>
                <a:cs typeface="Arial" pitchFamily="34" charset="0"/>
              </a:defRPr>
            </a:lvl5pPr>
            <a:lvl6pPr marL="2514600" indent="-228600" eaLnBrk="0" fontAlgn="base" hangingPunct="0">
              <a:spcBef>
                <a:spcPct val="0"/>
              </a:spcBef>
              <a:spcAft>
                <a:spcPct val="0"/>
              </a:spcAft>
              <a:defRPr sz="800">
                <a:solidFill>
                  <a:schemeClr val="tx1"/>
                </a:solidFill>
                <a:latin typeface="Garamond" pitchFamily="18" charset="0"/>
                <a:cs typeface="Arial" pitchFamily="34" charset="0"/>
              </a:defRPr>
            </a:lvl6pPr>
            <a:lvl7pPr marL="2971800" indent="-228600" eaLnBrk="0" fontAlgn="base" hangingPunct="0">
              <a:spcBef>
                <a:spcPct val="0"/>
              </a:spcBef>
              <a:spcAft>
                <a:spcPct val="0"/>
              </a:spcAft>
              <a:defRPr sz="800">
                <a:solidFill>
                  <a:schemeClr val="tx1"/>
                </a:solidFill>
                <a:latin typeface="Garamond" pitchFamily="18" charset="0"/>
                <a:cs typeface="Arial" pitchFamily="34" charset="0"/>
              </a:defRPr>
            </a:lvl7pPr>
            <a:lvl8pPr marL="3429000" indent="-228600" eaLnBrk="0" fontAlgn="base" hangingPunct="0">
              <a:spcBef>
                <a:spcPct val="0"/>
              </a:spcBef>
              <a:spcAft>
                <a:spcPct val="0"/>
              </a:spcAft>
              <a:defRPr sz="800">
                <a:solidFill>
                  <a:schemeClr val="tx1"/>
                </a:solidFill>
                <a:latin typeface="Garamond" pitchFamily="18" charset="0"/>
                <a:cs typeface="Arial" pitchFamily="34" charset="0"/>
              </a:defRPr>
            </a:lvl8pPr>
            <a:lvl9pPr marL="3886200" indent="-228600" eaLnBrk="0" fontAlgn="base" hangingPunct="0">
              <a:spcBef>
                <a:spcPct val="0"/>
              </a:spcBef>
              <a:spcAft>
                <a:spcPct val="0"/>
              </a:spcAft>
              <a:defRPr sz="800">
                <a:solidFill>
                  <a:schemeClr val="tx1"/>
                </a:solidFill>
                <a:latin typeface="Garamond" pitchFamily="18" charset="0"/>
                <a:cs typeface="Arial" pitchFamily="34" charset="0"/>
              </a:defRPr>
            </a:lvl9pPr>
          </a:lstStyle>
          <a:p>
            <a:pPr algn="ctr" eaLnBrk="1" hangingPunct="1"/>
            <a:r>
              <a:rPr lang="en-US" sz="3600" dirty="0">
                <a:solidFill>
                  <a:prstClr val="black"/>
                </a:solidFill>
                <a:latin typeface="Tahoma" pitchFamily="34" charset="0"/>
              </a:rPr>
              <a:t>Discharge Treatment</a:t>
            </a:r>
          </a:p>
        </p:txBody>
      </p:sp>
      <p:sp>
        <p:nvSpPr>
          <p:cNvPr id="138258" name="Rectangle 5"/>
          <p:cNvSpPr>
            <a:spLocks noChangeArrowheads="1"/>
          </p:cNvSpPr>
          <p:nvPr/>
        </p:nvSpPr>
        <p:spPr bwMode="auto">
          <a:xfrm>
            <a:off x="533400" y="838200"/>
            <a:ext cx="8077200" cy="76200"/>
          </a:xfrm>
          <a:prstGeom prst="rect">
            <a:avLst/>
          </a:prstGeom>
          <a:gradFill rotWithShape="0">
            <a:gsLst>
              <a:gs pos="0">
                <a:srgbClr val="FF0000"/>
              </a:gs>
              <a:gs pos="100000">
                <a:srgbClr val="13017C"/>
              </a:gs>
            </a:gsLst>
            <a:lin ang="0" scaled="1"/>
          </a:gradFill>
          <a:ln>
            <a:noFill/>
          </a:ln>
          <a:effectLst>
            <a:outerShdw dist="35921" dir="2700000" algn="ctr" rotWithShape="0">
              <a:schemeClr val="bg2"/>
            </a:outerShdw>
          </a:effectLst>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prstClr val="black"/>
              </a:solidFill>
            </a:endParaRPr>
          </a:p>
        </p:txBody>
      </p:sp>
      <p:sp>
        <p:nvSpPr>
          <p:cNvPr id="138259" name="TextBox 1"/>
          <p:cNvSpPr txBox="1">
            <a:spLocks noChangeArrowheads="1"/>
          </p:cNvSpPr>
          <p:nvPr/>
        </p:nvSpPr>
        <p:spPr bwMode="auto">
          <a:xfrm>
            <a:off x="1257300" y="6238587"/>
            <a:ext cx="60198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800">
                <a:solidFill>
                  <a:schemeClr val="tx1"/>
                </a:solidFill>
                <a:latin typeface="Garamond" pitchFamily="18" charset="0"/>
                <a:cs typeface="Arial" pitchFamily="34" charset="0"/>
              </a:defRPr>
            </a:lvl1pPr>
            <a:lvl2pPr marL="742950" indent="-285750" eaLnBrk="0" hangingPunct="0">
              <a:defRPr sz="800">
                <a:solidFill>
                  <a:schemeClr val="tx1"/>
                </a:solidFill>
                <a:latin typeface="Garamond" pitchFamily="18" charset="0"/>
                <a:cs typeface="Arial" pitchFamily="34" charset="0"/>
              </a:defRPr>
            </a:lvl2pPr>
            <a:lvl3pPr marL="1143000" indent="-228600" eaLnBrk="0" hangingPunct="0">
              <a:defRPr sz="800">
                <a:solidFill>
                  <a:schemeClr val="tx1"/>
                </a:solidFill>
                <a:latin typeface="Garamond" pitchFamily="18" charset="0"/>
                <a:cs typeface="Arial" pitchFamily="34" charset="0"/>
              </a:defRPr>
            </a:lvl3pPr>
            <a:lvl4pPr marL="1600200" indent="-228600" eaLnBrk="0" hangingPunct="0">
              <a:defRPr sz="800">
                <a:solidFill>
                  <a:schemeClr val="tx1"/>
                </a:solidFill>
                <a:latin typeface="Garamond" pitchFamily="18" charset="0"/>
                <a:cs typeface="Arial" pitchFamily="34" charset="0"/>
              </a:defRPr>
            </a:lvl4pPr>
            <a:lvl5pPr marL="2057400" indent="-228600" eaLnBrk="0" hangingPunct="0">
              <a:defRPr sz="800">
                <a:solidFill>
                  <a:schemeClr val="tx1"/>
                </a:solidFill>
                <a:latin typeface="Garamond" pitchFamily="18" charset="0"/>
                <a:cs typeface="Arial" pitchFamily="34" charset="0"/>
              </a:defRPr>
            </a:lvl5pPr>
            <a:lvl6pPr marL="2514600" indent="-228600" eaLnBrk="0" fontAlgn="base" hangingPunct="0">
              <a:spcBef>
                <a:spcPct val="0"/>
              </a:spcBef>
              <a:spcAft>
                <a:spcPct val="0"/>
              </a:spcAft>
              <a:defRPr sz="800">
                <a:solidFill>
                  <a:schemeClr val="tx1"/>
                </a:solidFill>
                <a:latin typeface="Garamond" pitchFamily="18" charset="0"/>
                <a:cs typeface="Arial" pitchFamily="34" charset="0"/>
              </a:defRPr>
            </a:lvl6pPr>
            <a:lvl7pPr marL="2971800" indent="-228600" eaLnBrk="0" fontAlgn="base" hangingPunct="0">
              <a:spcBef>
                <a:spcPct val="0"/>
              </a:spcBef>
              <a:spcAft>
                <a:spcPct val="0"/>
              </a:spcAft>
              <a:defRPr sz="800">
                <a:solidFill>
                  <a:schemeClr val="tx1"/>
                </a:solidFill>
                <a:latin typeface="Garamond" pitchFamily="18" charset="0"/>
                <a:cs typeface="Arial" pitchFamily="34" charset="0"/>
              </a:defRPr>
            </a:lvl7pPr>
            <a:lvl8pPr marL="3429000" indent="-228600" eaLnBrk="0" fontAlgn="base" hangingPunct="0">
              <a:spcBef>
                <a:spcPct val="0"/>
              </a:spcBef>
              <a:spcAft>
                <a:spcPct val="0"/>
              </a:spcAft>
              <a:defRPr sz="800">
                <a:solidFill>
                  <a:schemeClr val="tx1"/>
                </a:solidFill>
                <a:latin typeface="Garamond" pitchFamily="18" charset="0"/>
                <a:cs typeface="Arial" pitchFamily="34" charset="0"/>
              </a:defRPr>
            </a:lvl8pPr>
            <a:lvl9pPr marL="3886200" indent="-228600" eaLnBrk="0" fontAlgn="base" hangingPunct="0">
              <a:spcBef>
                <a:spcPct val="0"/>
              </a:spcBef>
              <a:spcAft>
                <a:spcPct val="0"/>
              </a:spcAft>
              <a:defRPr sz="800">
                <a:solidFill>
                  <a:schemeClr val="tx1"/>
                </a:solidFill>
                <a:latin typeface="Garamond" pitchFamily="18" charset="0"/>
                <a:cs typeface="Arial" pitchFamily="34" charset="0"/>
              </a:defRPr>
            </a:lvl9pPr>
          </a:lstStyle>
          <a:p>
            <a:pPr eaLnBrk="1" hangingPunct="1"/>
            <a:r>
              <a:rPr lang="en-US" sz="1600" b="1" dirty="0">
                <a:solidFill>
                  <a:prstClr val="black"/>
                </a:solidFill>
                <a:hlinkClick r:id="rId4"/>
              </a:rPr>
              <a:t>Clinical Guidelines for the </a:t>
            </a:r>
            <a:r>
              <a:rPr lang="en-US" sz="1600" b="1" dirty="0" smtClean="0">
                <a:solidFill>
                  <a:prstClr val="black"/>
                </a:solidFill>
                <a:hlinkClick r:id="rId4"/>
              </a:rPr>
              <a:t>Management </a:t>
            </a:r>
            <a:r>
              <a:rPr lang="en-US" sz="1600" b="1" dirty="0">
                <a:solidFill>
                  <a:prstClr val="black"/>
                </a:solidFill>
                <a:hlinkClick r:id="rId4"/>
              </a:rPr>
              <a:t>of Hyperglycemia in Hospitalized Patients in a Non-Critical Care Setting</a:t>
            </a:r>
            <a:r>
              <a:rPr lang="en-US" sz="1600" dirty="0">
                <a:solidFill>
                  <a:prstClr val="black"/>
                </a:solidFill>
              </a:rPr>
              <a:t> </a:t>
            </a:r>
            <a:endParaRPr lang="en-US" sz="1600" i="1" dirty="0">
              <a:solidFill>
                <a:srgbClr val="FFFFCC"/>
              </a:solidFill>
              <a:latin typeface="Arial" pitchFamily="34" charset="0"/>
            </a:endParaRPr>
          </a:p>
        </p:txBody>
      </p:sp>
    </p:spTree>
    <p:custDataLst>
      <p:tags r:id="rId1"/>
    </p:custDataLst>
    <p:extLst>
      <p:ext uri="{BB962C8B-B14F-4D97-AF65-F5344CB8AC3E}">
        <p14:creationId xmlns:p14="http://schemas.microsoft.com/office/powerpoint/2010/main" val="9587156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52400" y="304800"/>
            <a:ext cx="8458200" cy="1143000"/>
          </a:xfrm>
        </p:spPr>
        <p:txBody>
          <a:bodyPr/>
          <a:lstStyle/>
          <a:p>
            <a:pPr>
              <a:defRPr/>
            </a:pPr>
            <a:r>
              <a:rPr lang="en-US" dirty="0" smtClean="0"/>
              <a:t>Discharge Teaching</a:t>
            </a:r>
            <a:endParaRPr lang="en-US" dirty="0"/>
          </a:p>
        </p:txBody>
      </p:sp>
      <p:sp>
        <p:nvSpPr>
          <p:cNvPr id="6" name="Text Placeholder 5"/>
          <p:cNvSpPr>
            <a:spLocks noGrp="1"/>
          </p:cNvSpPr>
          <p:nvPr>
            <p:ph type="body" sz="half" idx="2"/>
          </p:nvPr>
        </p:nvSpPr>
        <p:spPr>
          <a:xfrm>
            <a:off x="4652010" y="1600200"/>
            <a:ext cx="3733800" cy="4800600"/>
          </a:xfrm>
        </p:spPr>
        <p:txBody>
          <a:bodyPr/>
          <a:lstStyle/>
          <a:p>
            <a:pPr>
              <a:defRPr/>
            </a:pPr>
            <a:r>
              <a:rPr lang="en-US" dirty="0" smtClean="0"/>
              <a:t>What supplies will she need?</a:t>
            </a:r>
          </a:p>
          <a:p>
            <a:pPr>
              <a:defRPr/>
            </a:pPr>
            <a:r>
              <a:rPr lang="en-US" dirty="0" smtClean="0"/>
              <a:t>What top 5 things do we need to teach her?</a:t>
            </a:r>
          </a:p>
          <a:p>
            <a:pPr>
              <a:defRPr/>
            </a:pPr>
            <a:r>
              <a:rPr lang="en-US" dirty="0" smtClean="0"/>
              <a:t>What resources can we provide?</a:t>
            </a:r>
          </a:p>
          <a:p>
            <a:pPr>
              <a:defRPr/>
            </a:pPr>
            <a:r>
              <a:rPr lang="en-US" dirty="0" smtClean="0"/>
              <a:t>What referrals?</a:t>
            </a:r>
            <a:endParaRPr lang="en-US" dirty="0"/>
          </a:p>
        </p:txBody>
      </p:sp>
      <p:pic>
        <p:nvPicPr>
          <p:cNvPr id="139268" name="Picture 2" descr="C:\Users\Beverly\AppData\Local\Microsoft\Windows\Temporary Internet Files\Content.IE5\MLMNKHK6\MP900442639[1].jpg"/>
          <p:cNvPicPr>
            <a:picLocks noChangeAspect="1" noChangeArrowheads="1"/>
          </p:cNvPicPr>
          <p:nvPr>
            <p:custDataLst>
              <p:tags r:id="rId2"/>
            </p:custDataLst>
          </p:nvPr>
        </p:nvPicPr>
        <p:blipFill>
          <a:blip r:embed="rId5">
            <a:extLst>
              <a:ext uri="{28A0092B-C50C-407E-A947-70E740481C1C}">
                <a14:useLocalDpi xmlns:a14="http://schemas.microsoft.com/office/drawing/2010/main" val="0"/>
              </a:ext>
            </a:extLst>
          </a:blip>
          <a:srcRect/>
          <a:stretch>
            <a:fillRect/>
          </a:stretch>
        </p:blipFill>
        <p:spPr bwMode="auto">
          <a:xfrm>
            <a:off x="685800" y="1905000"/>
            <a:ext cx="3962400"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780938884"/>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5078" y="179070"/>
            <a:ext cx="8249322" cy="990600"/>
          </a:xfrm>
        </p:spPr>
        <p:txBody>
          <a:bodyPr/>
          <a:lstStyle/>
          <a:p>
            <a:pPr>
              <a:defRPr/>
            </a:pPr>
            <a:r>
              <a:rPr lang="en-US" dirty="0" smtClean="0"/>
              <a:t>5 Survival Skills</a:t>
            </a:r>
            <a:endParaRPr lang="en-US" dirty="0"/>
          </a:p>
        </p:txBody>
      </p:sp>
      <p:sp>
        <p:nvSpPr>
          <p:cNvPr id="3" name="Content Placeholder 2"/>
          <p:cNvSpPr>
            <a:spLocks noGrp="1"/>
          </p:cNvSpPr>
          <p:nvPr>
            <p:ph idx="1"/>
          </p:nvPr>
        </p:nvSpPr>
        <p:spPr>
          <a:xfrm>
            <a:off x="273648" y="1143000"/>
            <a:ext cx="6248400" cy="4953000"/>
          </a:xfrm>
        </p:spPr>
        <p:txBody>
          <a:bodyPr>
            <a:normAutofit fontScale="92500" lnSpcReduction="20000"/>
          </a:bodyPr>
          <a:lstStyle/>
          <a:p>
            <a:pPr marL="514350" indent="-514350">
              <a:buFont typeface="Wingdings" pitchFamily="2" charset="2"/>
              <a:buAutoNum type="arabicPeriod"/>
              <a:defRPr/>
            </a:pPr>
            <a:r>
              <a:rPr lang="en-US" dirty="0" smtClean="0"/>
              <a:t>Basics of Diabetes</a:t>
            </a:r>
          </a:p>
          <a:p>
            <a:pPr marL="514350" indent="-514350">
              <a:buFont typeface="Wingdings" pitchFamily="2" charset="2"/>
              <a:buAutoNum type="arabicPeriod"/>
              <a:defRPr/>
            </a:pPr>
            <a:r>
              <a:rPr lang="en-US" dirty="0" smtClean="0"/>
              <a:t>Can patient perform self blood glucose monitoring?  Do they need meter?</a:t>
            </a:r>
          </a:p>
          <a:p>
            <a:pPr marL="514350" indent="-514350">
              <a:buFont typeface="Wingdings" pitchFamily="2" charset="2"/>
              <a:buAutoNum type="arabicPeriod"/>
              <a:defRPr/>
            </a:pPr>
            <a:r>
              <a:rPr lang="en-US" dirty="0" smtClean="0"/>
              <a:t>Can </a:t>
            </a:r>
            <a:r>
              <a:rPr lang="en-US" dirty="0" err="1" smtClean="0"/>
              <a:t>pt</a:t>
            </a:r>
            <a:r>
              <a:rPr lang="en-US" dirty="0" smtClean="0"/>
              <a:t> safely take meds / insulin? Teach side effects.</a:t>
            </a:r>
          </a:p>
          <a:p>
            <a:pPr marL="514350" indent="-514350">
              <a:buFont typeface="Wingdings" pitchFamily="2" charset="2"/>
              <a:buAutoNum type="arabicPeriod"/>
              <a:defRPr/>
            </a:pPr>
            <a:r>
              <a:rPr lang="en-US" dirty="0" smtClean="0"/>
              <a:t>Meal Planning?</a:t>
            </a:r>
          </a:p>
          <a:p>
            <a:pPr marL="514350" indent="-514350">
              <a:buFont typeface="Wingdings" pitchFamily="2" charset="2"/>
              <a:buAutoNum type="arabicPeriod"/>
              <a:defRPr/>
            </a:pPr>
            <a:r>
              <a:rPr lang="en-US" dirty="0" smtClean="0"/>
              <a:t>Self Care including hypo prevent/treat</a:t>
            </a:r>
          </a:p>
          <a:p>
            <a:pPr>
              <a:defRPr/>
            </a:pPr>
            <a:r>
              <a:rPr lang="en-US" dirty="0" smtClean="0"/>
              <a:t> Follow-Up plan - Does </a:t>
            </a:r>
            <a:r>
              <a:rPr lang="en-US" dirty="0" err="1" smtClean="0"/>
              <a:t>pt</a:t>
            </a:r>
            <a:r>
              <a:rPr lang="en-US" dirty="0" smtClean="0"/>
              <a:t> know who to contact when need help?</a:t>
            </a:r>
          </a:p>
          <a:p>
            <a:pPr>
              <a:defRPr/>
            </a:pPr>
            <a:r>
              <a:rPr lang="en-US" dirty="0" smtClean="0">
                <a:solidFill>
                  <a:schemeClr val="tx2">
                    <a:lumMod val="50000"/>
                  </a:schemeClr>
                </a:solidFill>
              </a:rPr>
              <a:t>Diabetes Education, PCP and Endo</a:t>
            </a:r>
          </a:p>
          <a:p>
            <a:pPr marL="0" indent="0">
              <a:buNone/>
              <a:defRPr/>
            </a:pPr>
            <a:endParaRPr lang="en-US" dirty="0"/>
          </a:p>
        </p:txBody>
      </p:sp>
      <p:pic>
        <p:nvPicPr>
          <p:cNvPr id="4" name="Picture 3" descr="http://www.p-h.com/blog/wp-content/uploads/2011/06/balance.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81800" y="1010112"/>
            <a:ext cx="2162175" cy="521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8447359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9267" name="Rectangle 3"/>
          <p:cNvSpPr>
            <a:spLocks noGrp="1" noChangeArrowheads="1"/>
          </p:cNvSpPr>
          <p:nvPr>
            <p:ph sz="quarter" idx="1"/>
          </p:nvPr>
        </p:nvSpPr>
        <p:spPr>
          <a:xfrm>
            <a:off x="457200" y="1219200"/>
            <a:ext cx="3962400" cy="4937760"/>
          </a:xfrm>
        </p:spPr>
        <p:txBody>
          <a:bodyPr lIns="90488" tIns="44450" rIns="90488" bIns="44450"/>
          <a:lstStyle/>
          <a:p>
            <a:pPr eaLnBrk="1" hangingPunct="1">
              <a:defRPr/>
            </a:pPr>
            <a:r>
              <a:rPr lang="en-US" sz="2400" dirty="0" smtClean="0"/>
              <a:t>Bolus insulin with meals</a:t>
            </a:r>
          </a:p>
          <a:p>
            <a:pPr eaLnBrk="1" hangingPunct="1">
              <a:defRPr/>
            </a:pPr>
            <a:r>
              <a:rPr lang="en-US" sz="2400" dirty="0" smtClean="0"/>
              <a:t>Basal 1-2xs daily</a:t>
            </a:r>
          </a:p>
          <a:p>
            <a:pPr eaLnBrk="1" hangingPunct="1">
              <a:defRPr/>
            </a:pPr>
            <a:r>
              <a:rPr lang="en-US" sz="2400" dirty="0" smtClean="0"/>
              <a:t>Abdomen preferred injection site</a:t>
            </a:r>
          </a:p>
          <a:p>
            <a:pPr eaLnBrk="1" hangingPunct="1">
              <a:defRPr/>
            </a:pPr>
            <a:r>
              <a:rPr lang="en-US" sz="2400" dirty="0" smtClean="0"/>
              <a:t>Stay 1” away from previous site</a:t>
            </a:r>
          </a:p>
          <a:p>
            <a:pPr eaLnBrk="1" hangingPunct="1">
              <a:defRPr/>
            </a:pPr>
            <a:r>
              <a:rPr lang="en-US" sz="2400" dirty="0" smtClean="0"/>
              <a:t>Don’t re-use ultra fine syringes</a:t>
            </a:r>
          </a:p>
          <a:p>
            <a:pPr eaLnBrk="1" hangingPunct="1">
              <a:defRPr/>
            </a:pPr>
            <a:r>
              <a:rPr lang="en-US" sz="2400" dirty="0"/>
              <a:t>Keep unopened insulin in refrigerator</a:t>
            </a:r>
          </a:p>
          <a:p>
            <a:pPr eaLnBrk="1" hangingPunct="1">
              <a:defRPr/>
            </a:pPr>
            <a:endParaRPr lang="en-US" sz="2400" dirty="0" smtClean="0"/>
          </a:p>
        </p:txBody>
      </p:sp>
      <p:sp>
        <p:nvSpPr>
          <p:cNvPr id="1419268" name="Rectangle 4"/>
          <p:cNvSpPr>
            <a:spLocks noGrp="1" noChangeArrowheads="1"/>
          </p:cNvSpPr>
          <p:nvPr>
            <p:ph sz="half" idx="4294967295"/>
          </p:nvPr>
        </p:nvSpPr>
        <p:spPr>
          <a:xfrm>
            <a:off x="4951413" y="1371600"/>
            <a:ext cx="3735387" cy="5029200"/>
          </a:xfrm>
        </p:spPr>
        <p:txBody>
          <a:bodyPr lIns="90488" tIns="44450" rIns="90488" bIns="44450"/>
          <a:lstStyle/>
          <a:p>
            <a:pPr eaLnBrk="1" hangingPunct="1">
              <a:lnSpc>
                <a:spcPct val="90000"/>
              </a:lnSpc>
              <a:defRPr/>
            </a:pPr>
            <a:r>
              <a:rPr lang="en-US" sz="2400" dirty="0" smtClean="0">
                <a:solidFill>
                  <a:schemeClr val="tx2">
                    <a:lumMod val="75000"/>
                  </a:schemeClr>
                </a:solidFill>
              </a:rPr>
              <a:t>Toss opened insulin vial after 28 days</a:t>
            </a:r>
          </a:p>
          <a:p>
            <a:pPr eaLnBrk="1" hangingPunct="1">
              <a:lnSpc>
                <a:spcPct val="90000"/>
              </a:lnSpc>
              <a:defRPr/>
            </a:pPr>
            <a:r>
              <a:rPr lang="en-US" sz="2400" dirty="0" smtClean="0">
                <a:solidFill>
                  <a:schemeClr val="tx2">
                    <a:lumMod val="75000"/>
                  </a:schemeClr>
                </a:solidFill>
              </a:rPr>
              <a:t>Proper disposal</a:t>
            </a:r>
          </a:p>
          <a:p>
            <a:pPr eaLnBrk="1" hangingPunct="1">
              <a:lnSpc>
                <a:spcPct val="90000"/>
              </a:lnSpc>
              <a:defRPr/>
            </a:pPr>
            <a:r>
              <a:rPr lang="en-US" sz="2400" dirty="0" smtClean="0"/>
              <a:t>Review patients ability to withdraw and inject.</a:t>
            </a:r>
          </a:p>
          <a:p>
            <a:pPr eaLnBrk="1" hangingPunct="1">
              <a:lnSpc>
                <a:spcPct val="90000"/>
              </a:lnSpc>
              <a:defRPr/>
            </a:pPr>
            <a:r>
              <a:rPr lang="en-US" sz="2400" dirty="0" smtClean="0"/>
              <a:t>Side effects include hypoglycemia/</a:t>
            </a:r>
            <a:r>
              <a:rPr lang="en-US" sz="2400" dirty="0" err="1" smtClean="0"/>
              <a:t>wt</a:t>
            </a:r>
            <a:r>
              <a:rPr lang="en-US" sz="2400" dirty="0" smtClean="0"/>
              <a:t> gain</a:t>
            </a:r>
          </a:p>
          <a:p>
            <a:pPr lvl="2" eaLnBrk="1" hangingPunct="1">
              <a:lnSpc>
                <a:spcPct val="90000"/>
              </a:lnSpc>
              <a:defRPr/>
            </a:pPr>
            <a:endParaRPr lang="en-US" sz="1600" dirty="0" smtClean="0"/>
          </a:p>
          <a:p>
            <a:pPr lvl="2" eaLnBrk="1" hangingPunct="1">
              <a:lnSpc>
                <a:spcPct val="90000"/>
              </a:lnSpc>
              <a:defRPr/>
            </a:pPr>
            <a:endParaRPr lang="en-US" sz="1600" dirty="0" smtClean="0"/>
          </a:p>
        </p:txBody>
      </p:sp>
      <p:sp>
        <p:nvSpPr>
          <p:cNvPr id="2" name="Title 1"/>
          <p:cNvSpPr>
            <a:spLocks noGrp="1"/>
          </p:cNvSpPr>
          <p:nvPr>
            <p:ph type="title"/>
          </p:nvPr>
        </p:nvSpPr>
        <p:spPr/>
        <p:txBody>
          <a:bodyPr/>
          <a:lstStyle/>
          <a:p>
            <a:r>
              <a:rPr lang="en-US" dirty="0" smtClean="0"/>
              <a:t>Insulin Teaching Keys</a:t>
            </a:r>
            <a:endParaRPr lang="en-US" dirty="0"/>
          </a:p>
        </p:txBody>
      </p:sp>
    </p:spTree>
    <p:extLst>
      <p:ext uri="{BB962C8B-B14F-4D97-AF65-F5344CB8AC3E}">
        <p14:creationId xmlns:p14="http://schemas.microsoft.com/office/powerpoint/2010/main" val="347107699"/>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419268">
                                            <p:txEl>
                                              <p:pRg st="0" end="0"/>
                                            </p:txEl>
                                          </p:spTgt>
                                        </p:tgtEl>
                                        <p:attrNameLst>
                                          <p:attrName>style.visibility</p:attrName>
                                        </p:attrNameLst>
                                      </p:cBhvr>
                                      <p:to>
                                        <p:strVal val="visible"/>
                                      </p:to>
                                    </p:set>
                                    <p:anim calcmode="lin" valueType="num">
                                      <p:cBhvr additive="base">
                                        <p:cTn id="7" dur="2000" fill="hold"/>
                                        <p:tgtEl>
                                          <p:spTgt spid="1419268">
                                            <p:txEl>
                                              <p:pRg st="0" end="0"/>
                                            </p:txEl>
                                          </p:spTgt>
                                        </p:tgtEl>
                                        <p:attrNameLst>
                                          <p:attrName>ppt_x</p:attrName>
                                        </p:attrNameLst>
                                      </p:cBhvr>
                                      <p:tavLst>
                                        <p:tav tm="0">
                                          <p:val>
                                            <p:strVal val="#ppt_x"/>
                                          </p:val>
                                        </p:tav>
                                        <p:tav tm="100000">
                                          <p:val>
                                            <p:strVal val="#ppt_x"/>
                                          </p:val>
                                        </p:tav>
                                      </p:tavLst>
                                    </p:anim>
                                    <p:anim calcmode="lin" valueType="num">
                                      <p:cBhvr additive="base">
                                        <p:cTn id="8" dur="2000" fill="hold"/>
                                        <p:tgtEl>
                                          <p:spTgt spid="141926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419268">
                                            <p:txEl>
                                              <p:pRg st="1" end="1"/>
                                            </p:txEl>
                                          </p:spTgt>
                                        </p:tgtEl>
                                        <p:attrNameLst>
                                          <p:attrName>style.visibility</p:attrName>
                                        </p:attrNameLst>
                                      </p:cBhvr>
                                      <p:to>
                                        <p:strVal val="visible"/>
                                      </p:to>
                                    </p:set>
                                    <p:anim calcmode="lin" valueType="num">
                                      <p:cBhvr additive="base">
                                        <p:cTn id="13" dur="2000" fill="hold"/>
                                        <p:tgtEl>
                                          <p:spTgt spid="1419268">
                                            <p:txEl>
                                              <p:pRg st="1" end="1"/>
                                            </p:txEl>
                                          </p:spTgt>
                                        </p:tgtEl>
                                        <p:attrNameLst>
                                          <p:attrName>ppt_x</p:attrName>
                                        </p:attrNameLst>
                                      </p:cBhvr>
                                      <p:tavLst>
                                        <p:tav tm="0">
                                          <p:val>
                                            <p:strVal val="#ppt_x"/>
                                          </p:val>
                                        </p:tav>
                                        <p:tav tm="100000">
                                          <p:val>
                                            <p:strVal val="#ppt_x"/>
                                          </p:val>
                                        </p:tav>
                                      </p:tavLst>
                                    </p:anim>
                                    <p:anim calcmode="lin" valueType="num">
                                      <p:cBhvr additive="base">
                                        <p:cTn id="14" dur="2000" fill="hold"/>
                                        <p:tgtEl>
                                          <p:spTgt spid="1419268">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419268">
                                            <p:txEl>
                                              <p:pRg st="2" end="2"/>
                                            </p:txEl>
                                          </p:spTgt>
                                        </p:tgtEl>
                                        <p:attrNameLst>
                                          <p:attrName>style.visibility</p:attrName>
                                        </p:attrNameLst>
                                      </p:cBhvr>
                                      <p:to>
                                        <p:strVal val="visible"/>
                                      </p:to>
                                    </p:set>
                                    <p:anim calcmode="lin" valueType="num">
                                      <p:cBhvr additive="base">
                                        <p:cTn id="19" dur="2000" fill="hold"/>
                                        <p:tgtEl>
                                          <p:spTgt spid="1419268">
                                            <p:txEl>
                                              <p:pRg st="2" end="2"/>
                                            </p:txEl>
                                          </p:spTgt>
                                        </p:tgtEl>
                                        <p:attrNameLst>
                                          <p:attrName>ppt_x</p:attrName>
                                        </p:attrNameLst>
                                      </p:cBhvr>
                                      <p:tavLst>
                                        <p:tav tm="0">
                                          <p:val>
                                            <p:strVal val="#ppt_x"/>
                                          </p:val>
                                        </p:tav>
                                        <p:tav tm="100000">
                                          <p:val>
                                            <p:strVal val="#ppt_x"/>
                                          </p:val>
                                        </p:tav>
                                      </p:tavLst>
                                    </p:anim>
                                    <p:anim calcmode="lin" valueType="num">
                                      <p:cBhvr additive="base">
                                        <p:cTn id="20" dur="2000" fill="hold"/>
                                        <p:tgtEl>
                                          <p:spTgt spid="1419268">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419268">
                                            <p:txEl>
                                              <p:pRg st="3" end="3"/>
                                            </p:txEl>
                                          </p:spTgt>
                                        </p:tgtEl>
                                        <p:attrNameLst>
                                          <p:attrName>style.visibility</p:attrName>
                                        </p:attrNameLst>
                                      </p:cBhvr>
                                      <p:to>
                                        <p:strVal val="visible"/>
                                      </p:to>
                                    </p:set>
                                    <p:anim calcmode="lin" valueType="num">
                                      <p:cBhvr additive="base">
                                        <p:cTn id="25" dur="2000" fill="hold"/>
                                        <p:tgtEl>
                                          <p:spTgt spid="1419268">
                                            <p:txEl>
                                              <p:pRg st="3" end="3"/>
                                            </p:txEl>
                                          </p:spTgt>
                                        </p:tgtEl>
                                        <p:attrNameLst>
                                          <p:attrName>ppt_x</p:attrName>
                                        </p:attrNameLst>
                                      </p:cBhvr>
                                      <p:tavLst>
                                        <p:tav tm="0">
                                          <p:val>
                                            <p:strVal val="#ppt_x"/>
                                          </p:val>
                                        </p:tav>
                                        <p:tav tm="100000">
                                          <p:val>
                                            <p:strVal val="#ppt_x"/>
                                          </p:val>
                                        </p:tav>
                                      </p:tavLst>
                                    </p:anim>
                                    <p:anim calcmode="lin" valueType="num">
                                      <p:cBhvr additive="base">
                                        <p:cTn id="26" dur="2000" fill="hold"/>
                                        <p:tgtEl>
                                          <p:spTgt spid="1419268">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8" presetClass="emph" presetSubtype="0" fill="hold" nodeType="clickEffect">
                                  <p:stCondLst>
                                    <p:cond delay="0"/>
                                  </p:stCondLst>
                                  <p:childTnLst>
                                    <p:animRot by="21600000">
                                      <p:cBhvr>
                                        <p:cTn id="30" dur="2000" fill="hold"/>
                                        <p:tgtEl>
                                          <p:spTgt spid="1419268">
                                            <p:txEl>
                                              <p:pRg st="0" end="0"/>
                                            </p:txEl>
                                          </p:spTgt>
                                        </p:tgtEl>
                                        <p:attrNameLst>
                                          <p:attrName>r</p:attrName>
                                        </p:attrNameLst>
                                      </p:cBhvr>
                                    </p:animRot>
                                  </p:childTnLst>
                                </p:cTn>
                              </p:par>
                              <p:par>
                                <p:cTn id="31" presetID="8" presetClass="emph" presetSubtype="0" fill="hold" nodeType="withEffect">
                                  <p:stCondLst>
                                    <p:cond delay="0"/>
                                  </p:stCondLst>
                                  <p:childTnLst>
                                    <p:animRot by="21600000">
                                      <p:cBhvr>
                                        <p:cTn id="32" dur="2000" fill="hold"/>
                                        <p:tgtEl>
                                          <p:spTgt spid="1419268">
                                            <p:txEl>
                                              <p:pRg st="1" end="1"/>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19268"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p:txBody>
          <a:bodyPr>
            <a:normAutofit fontScale="90000"/>
          </a:bodyPr>
          <a:lstStyle/>
          <a:p>
            <a:pPr eaLnBrk="1" hangingPunct="1"/>
            <a:r>
              <a:rPr lang="en-US" sz="4000" dirty="0" smtClean="0"/>
              <a:t>Age-adjusted Diabetes Prevalence </a:t>
            </a:r>
            <a:r>
              <a:rPr lang="en-US" sz="2400" b="1" dirty="0" smtClean="0"/>
              <a:t/>
            </a:r>
            <a:br>
              <a:rPr lang="en-US" sz="2400" b="1" dirty="0" smtClean="0"/>
            </a:br>
            <a:r>
              <a:rPr lang="en-US" sz="2700" dirty="0" smtClean="0"/>
              <a:t>20 </a:t>
            </a:r>
            <a:r>
              <a:rPr lang="en-US" sz="2700" dirty="0" err="1" smtClean="0"/>
              <a:t>yrs</a:t>
            </a:r>
            <a:r>
              <a:rPr lang="en-US" sz="2700" dirty="0" smtClean="0"/>
              <a:t> or older, by race/ethnicity— U.S. 20014</a:t>
            </a:r>
          </a:p>
        </p:txBody>
      </p:sp>
      <p:pic>
        <p:nvPicPr>
          <p:cNvPr id="3" name="Picture 2"/>
          <p:cNvPicPr>
            <a:picLocks noChangeAspect="1"/>
          </p:cNvPicPr>
          <p:nvPr/>
        </p:nvPicPr>
        <p:blipFill>
          <a:blip r:embed="rId4"/>
          <a:stretch>
            <a:fillRect/>
          </a:stretch>
        </p:blipFill>
        <p:spPr>
          <a:xfrm>
            <a:off x="457200" y="1143000"/>
            <a:ext cx="7162800" cy="5067300"/>
          </a:xfrm>
          <a:prstGeom prst="rect">
            <a:avLst/>
          </a:prstGeom>
        </p:spPr>
      </p:pic>
      <p:pic>
        <p:nvPicPr>
          <p:cNvPr id="9221" name="Picture 5" descr="2xggxgv3[1]"/>
          <p:cNvPicPr>
            <a:picLocks noGrp="1" noChangeAspect="1" noChangeArrowheads="1"/>
          </p:cNvPicPr>
          <p:nvPr>
            <p:ph sz="quarter" idx="1"/>
          </p:nvPr>
        </p:nvPicPr>
        <p:blipFill>
          <a:blip r:embed="rId5" cstate="print">
            <a:extLst>
              <a:ext uri="{28A0092B-C50C-407E-A947-70E740481C1C}">
                <a14:useLocalDpi xmlns:a14="http://schemas.microsoft.com/office/drawing/2010/main" val="0"/>
              </a:ext>
            </a:extLst>
          </a:blip>
          <a:stretch>
            <a:fillRect/>
          </a:stretch>
        </p:blipFill>
        <p:spPr>
          <a:xfrm>
            <a:off x="7010400" y="1752600"/>
            <a:ext cx="1981200" cy="1320800"/>
          </a:xfr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2458635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15000" y="1447800"/>
            <a:ext cx="3200400" cy="3200400"/>
          </a:xfrm>
          <a:prstGeom prst="rect">
            <a:avLst/>
          </a:prstGeom>
        </p:spPr>
      </p:pic>
      <p:sp>
        <p:nvSpPr>
          <p:cNvPr id="5" name="Title 4"/>
          <p:cNvSpPr>
            <a:spLocks noGrp="1"/>
          </p:cNvSpPr>
          <p:nvPr>
            <p:ph type="title"/>
          </p:nvPr>
        </p:nvSpPr>
        <p:spPr>
          <a:xfrm>
            <a:off x="491490" y="419898"/>
            <a:ext cx="8195310" cy="746760"/>
          </a:xfrm>
        </p:spPr>
        <p:txBody>
          <a:bodyPr>
            <a:normAutofit fontScale="90000"/>
          </a:bodyPr>
          <a:lstStyle/>
          <a:p>
            <a:r>
              <a:rPr lang="en-US" dirty="0" smtClean="0"/>
              <a:t>Insulin Pens</a:t>
            </a:r>
            <a:endParaRPr lang="en-US" dirty="0"/>
          </a:p>
        </p:txBody>
      </p:sp>
      <p:sp>
        <p:nvSpPr>
          <p:cNvPr id="6" name="Content Placeholder 5"/>
          <p:cNvSpPr>
            <a:spLocks noGrp="1"/>
          </p:cNvSpPr>
          <p:nvPr>
            <p:ph idx="1"/>
          </p:nvPr>
        </p:nvSpPr>
        <p:spPr>
          <a:xfrm>
            <a:off x="457200" y="1295400"/>
            <a:ext cx="6248400" cy="5160336"/>
          </a:xfrm>
        </p:spPr>
        <p:txBody>
          <a:bodyPr>
            <a:normAutofit/>
          </a:bodyPr>
          <a:lstStyle/>
          <a:p>
            <a:pPr>
              <a:lnSpc>
                <a:spcPct val="90000"/>
              </a:lnSpc>
              <a:defRPr/>
            </a:pPr>
            <a:r>
              <a:rPr lang="en-US" sz="2400" dirty="0" smtClean="0"/>
              <a:t>Instructions</a:t>
            </a:r>
            <a:endParaRPr lang="en-US" sz="1800" dirty="0"/>
          </a:p>
          <a:p>
            <a:pPr lvl="2">
              <a:lnSpc>
                <a:spcPct val="90000"/>
              </a:lnSpc>
              <a:defRPr/>
            </a:pPr>
            <a:endParaRPr lang="en-US" sz="1800" dirty="0" smtClean="0"/>
          </a:p>
          <a:p>
            <a:pPr lvl="2">
              <a:lnSpc>
                <a:spcPct val="90000"/>
              </a:lnSpc>
              <a:defRPr/>
            </a:pPr>
            <a:r>
              <a:rPr lang="en-US" sz="2400" dirty="0" smtClean="0"/>
              <a:t>Prime </a:t>
            </a:r>
            <a:r>
              <a:rPr lang="en-US" sz="2400" dirty="0"/>
              <a:t>needle to assure accurate insulin dose given</a:t>
            </a:r>
          </a:p>
          <a:p>
            <a:pPr lvl="2">
              <a:lnSpc>
                <a:spcPct val="90000"/>
              </a:lnSpc>
              <a:defRPr/>
            </a:pPr>
            <a:r>
              <a:rPr lang="en-US" sz="2400" dirty="0"/>
              <a:t>Hold needle in for 5 seconds after injection</a:t>
            </a:r>
          </a:p>
          <a:p>
            <a:pPr lvl="2">
              <a:lnSpc>
                <a:spcPct val="90000"/>
              </a:lnSpc>
              <a:defRPr/>
            </a:pPr>
            <a:r>
              <a:rPr lang="en-US" sz="2400" dirty="0"/>
              <a:t>Roll 70/30 </a:t>
            </a:r>
            <a:r>
              <a:rPr lang="en-US" sz="2400" dirty="0" smtClean="0"/>
              <a:t>pens</a:t>
            </a:r>
          </a:p>
          <a:p>
            <a:pPr lvl="2">
              <a:lnSpc>
                <a:spcPct val="90000"/>
              </a:lnSpc>
              <a:defRPr/>
            </a:pPr>
            <a:r>
              <a:rPr lang="en-US" sz="2400" dirty="0" smtClean="0"/>
              <a:t>Replace large needle cap (white), </a:t>
            </a:r>
          </a:p>
          <a:p>
            <a:pPr lvl="3">
              <a:lnSpc>
                <a:spcPct val="90000"/>
              </a:lnSpc>
              <a:defRPr/>
            </a:pPr>
            <a:r>
              <a:rPr lang="en-US" sz="2000" dirty="0" smtClean="0"/>
              <a:t>Unscrew and remove needle after injection. Do not leave needle on pen</a:t>
            </a:r>
          </a:p>
          <a:p>
            <a:pPr marL="777240" lvl="3" indent="0">
              <a:lnSpc>
                <a:spcPct val="90000"/>
              </a:lnSpc>
              <a:buNone/>
              <a:defRPr/>
            </a:pPr>
            <a:endParaRPr lang="en-US" sz="2000" dirty="0" smtClean="0"/>
          </a:p>
          <a:p>
            <a:pPr marL="777240" lvl="3" indent="0">
              <a:lnSpc>
                <a:spcPct val="90000"/>
              </a:lnSpc>
              <a:buNone/>
              <a:defRPr/>
            </a:pPr>
            <a:endParaRPr lang="en-US" sz="1800" dirty="0"/>
          </a:p>
          <a:p>
            <a:pPr marL="530352" lvl="2" indent="0">
              <a:lnSpc>
                <a:spcPct val="90000"/>
              </a:lnSpc>
              <a:buNone/>
              <a:defRPr/>
            </a:pPr>
            <a:r>
              <a:rPr lang="en-US" sz="1800" b="1" dirty="0" smtClean="0">
                <a:solidFill>
                  <a:schemeClr val="tx2">
                    <a:lumMod val="50000"/>
                  </a:schemeClr>
                </a:solidFill>
              </a:rPr>
              <a:t>Remember that inpatient safety pen needles are different than home pen needles.</a:t>
            </a:r>
            <a:endParaRPr lang="en-US" sz="1800" b="1" dirty="0">
              <a:solidFill>
                <a:schemeClr val="tx2">
                  <a:lumMod val="50000"/>
                </a:schemeClr>
              </a:solidFill>
            </a:endParaRPr>
          </a:p>
          <a:p>
            <a:endParaRPr lang="en-US" dirty="0"/>
          </a:p>
        </p:txBody>
      </p:sp>
    </p:spTree>
    <p:extLst>
      <p:ext uri="{BB962C8B-B14F-4D97-AF65-F5344CB8AC3E}">
        <p14:creationId xmlns:p14="http://schemas.microsoft.com/office/powerpoint/2010/main" val="38563448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Rectangle 2"/>
          <p:cNvSpPr>
            <a:spLocks noGrp="1" noChangeArrowheads="1"/>
          </p:cNvSpPr>
          <p:nvPr>
            <p:ph type="title"/>
          </p:nvPr>
        </p:nvSpPr>
        <p:spPr/>
        <p:txBody>
          <a:bodyPr/>
          <a:lstStyle/>
          <a:p>
            <a:pPr eaLnBrk="1" hangingPunct="1"/>
            <a:r>
              <a:rPr lang="en-US" sz="3600" smtClean="0"/>
              <a:t>Sharps Disposal: Product and Info</a:t>
            </a:r>
          </a:p>
        </p:txBody>
      </p:sp>
      <p:sp>
        <p:nvSpPr>
          <p:cNvPr id="120835" name="Rectangle 3"/>
          <p:cNvSpPr>
            <a:spLocks noGrp="1" noChangeArrowheads="1"/>
          </p:cNvSpPr>
          <p:nvPr>
            <p:ph idx="1"/>
          </p:nvPr>
        </p:nvSpPr>
        <p:spPr>
          <a:xfrm>
            <a:off x="4191000" y="1295400"/>
            <a:ext cx="4114800" cy="5257800"/>
          </a:xfrm>
        </p:spPr>
        <p:txBody>
          <a:bodyPr>
            <a:normAutofit lnSpcReduction="10000"/>
          </a:bodyPr>
          <a:lstStyle/>
          <a:p>
            <a:pPr>
              <a:defRPr/>
            </a:pPr>
            <a:r>
              <a:rPr lang="en-US" sz="2400" dirty="0" smtClean="0"/>
              <a:t>Look in the Government section white pages for a household hazardous waste listing for your city or county. </a:t>
            </a:r>
          </a:p>
          <a:p>
            <a:pPr>
              <a:defRPr/>
            </a:pPr>
            <a:r>
              <a:rPr lang="en-US" sz="2400" dirty="0" smtClean="0"/>
              <a:t>Call 1-800-CLEANUP (1-800-253-2687) </a:t>
            </a:r>
          </a:p>
          <a:p>
            <a:pPr>
              <a:defRPr/>
            </a:pPr>
            <a:r>
              <a:rPr lang="en-US" sz="2400" dirty="0" smtClean="0"/>
              <a:t>Search for collection centers on the California Integrated Waste Management Board (CIWMB) Web site: </a:t>
            </a:r>
            <a:r>
              <a:rPr lang="en-US" sz="2400" u="sng" dirty="0" smtClean="0">
                <a:hlinkClick r:id="rId3"/>
              </a:rPr>
              <a:t>http://www.ciwmb.ca.gov/HHW/HealthCare/Collection/</a:t>
            </a:r>
            <a:endParaRPr lang="en-US" sz="2400" dirty="0" smtClean="0"/>
          </a:p>
          <a:p>
            <a:pPr>
              <a:defRPr/>
            </a:pPr>
            <a:r>
              <a:rPr lang="en-US" sz="2400" dirty="0" smtClean="0"/>
              <a:t/>
            </a:r>
            <a:br>
              <a:rPr lang="en-US" sz="2400" dirty="0" smtClean="0"/>
            </a:br>
            <a:endParaRPr lang="en-US" dirty="0" smtClean="0"/>
          </a:p>
        </p:txBody>
      </p:sp>
      <p:pic>
        <p:nvPicPr>
          <p:cNvPr id="149508" name="Picture 4" descr="Disposal by Mai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600200"/>
            <a:ext cx="3654425" cy="46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9509" name="Picture 5" descr="Needle Disposal"/>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57400" y="1724977"/>
            <a:ext cx="2286000" cy="155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95550287"/>
      </p:ext>
    </p:extLst>
  </p:cSld>
  <p:clrMapOvr>
    <a:masterClrMapping/>
  </p:clrMapOvr>
  <p:transition/>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Rectangle 2"/>
          <p:cNvSpPr>
            <a:spLocks noGrp="1" noChangeArrowheads="1"/>
          </p:cNvSpPr>
          <p:nvPr>
            <p:ph type="title"/>
          </p:nvPr>
        </p:nvSpPr>
        <p:spPr/>
        <p:txBody>
          <a:bodyPr>
            <a:normAutofit fontScale="90000"/>
          </a:bodyPr>
          <a:lstStyle/>
          <a:p>
            <a:pPr eaLnBrk="1" hangingPunct="1"/>
            <a:r>
              <a:rPr lang="en-US" sz="3600" smtClean="0"/>
              <a:t>Medical Waste Management Act Effective Sept 1, 2008</a:t>
            </a:r>
          </a:p>
        </p:txBody>
      </p:sp>
      <p:sp>
        <p:nvSpPr>
          <p:cNvPr id="1421315" name="Rectangle 3"/>
          <p:cNvSpPr>
            <a:spLocks noGrp="1" noChangeArrowheads="1"/>
          </p:cNvSpPr>
          <p:nvPr>
            <p:ph idx="1"/>
          </p:nvPr>
        </p:nvSpPr>
        <p:spPr/>
        <p:txBody>
          <a:bodyPr/>
          <a:lstStyle/>
          <a:p>
            <a:pPr eaLnBrk="1" hangingPunct="1">
              <a:defRPr/>
            </a:pPr>
            <a:r>
              <a:rPr lang="en-US" dirty="0" smtClean="0"/>
              <a:t>CA Senate Bill 1305 </a:t>
            </a:r>
          </a:p>
          <a:p>
            <a:pPr eaLnBrk="1" hangingPunct="1">
              <a:defRPr/>
            </a:pPr>
            <a:r>
              <a:rPr lang="en-US" dirty="0" smtClean="0"/>
              <a:t>New law requires proper disposal of home generated syringes, needles, lancets</a:t>
            </a:r>
          </a:p>
          <a:p>
            <a:pPr eaLnBrk="1" hangingPunct="1">
              <a:defRPr/>
            </a:pPr>
            <a:r>
              <a:rPr lang="en-US" dirty="0" smtClean="0"/>
              <a:t>Disposal in solid waste containers no longer permitted</a:t>
            </a:r>
          </a:p>
          <a:p>
            <a:pPr eaLnBrk="1" hangingPunct="1">
              <a:defRPr/>
            </a:pPr>
            <a:r>
              <a:rPr lang="en-US" dirty="0" smtClean="0"/>
              <a:t>EPA in 2004 also discourages sharps disposal in trash.</a:t>
            </a:r>
          </a:p>
          <a:p>
            <a:pPr eaLnBrk="1" hangingPunct="1">
              <a:defRPr/>
            </a:pPr>
            <a:endParaRPr lang="en-US" dirty="0" smtClean="0"/>
          </a:p>
        </p:txBody>
      </p:sp>
    </p:spTree>
    <p:extLst>
      <p:ext uri="{BB962C8B-B14F-4D97-AF65-F5344CB8AC3E}">
        <p14:creationId xmlns:p14="http://schemas.microsoft.com/office/powerpoint/2010/main" val="8596512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Mrs Jones – Teaching Priorities</a:t>
            </a:r>
            <a:endParaRPr lang="en-US" dirty="0"/>
          </a:p>
        </p:txBody>
      </p:sp>
      <p:sp>
        <p:nvSpPr>
          <p:cNvPr id="3" name="Content Placeholder 2"/>
          <p:cNvSpPr>
            <a:spLocks noGrp="1"/>
          </p:cNvSpPr>
          <p:nvPr>
            <p:ph sz="quarter" idx="1"/>
          </p:nvPr>
        </p:nvSpPr>
        <p:spPr/>
        <p:txBody>
          <a:bodyPr/>
          <a:lstStyle/>
          <a:p>
            <a:r>
              <a:rPr lang="en-US" dirty="0" smtClean="0"/>
              <a:t>Foot Care</a:t>
            </a:r>
          </a:p>
          <a:p>
            <a:r>
              <a:rPr lang="en-US" dirty="0" smtClean="0"/>
              <a:t>How to use meter</a:t>
            </a:r>
          </a:p>
          <a:p>
            <a:r>
              <a:rPr lang="en-US" dirty="0" smtClean="0"/>
              <a:t>Insulin Injections</a:t>
            </a:r>
          </a:p>
          <a:p>
            <a:r>
              <a:rPr lang="en-US" dirty="0" smtClean="0"/>
              <a:t>Signs of Hypo/Hyper</a:t>
            </a:r>
          </a:p>
          <a:p>
            <a:r>
              <a:rPr lang="en-US" dirty="0" smtClean="0"/>
              <a:t>When and who to call for help</a:t>
            </a:r>
          </a:p>
          <a:p>
            <a:r>
              <a:rPr lang="en-US" dirty="0" smtClean="0"/>
              <a:t>Follow-up Care</a:t>
            </a:r>
            <a:endParaRPr lang="en-US"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507107" y="1447800"/>
            <a:ext cx="2156833" cy="3048000"/>
          </a:xfrm>
          <a:prstGeom prst="rect">
            <a:avLst/>
          </a:prstGeom>
        </p:spPr>
      </p:pic>
    </p:spTree>
    <p:extLst>
      <p:ext uri="{BB962C8B-B14F-4D97-AF65-F5344CB8AC3E}">
        <p14:creationId xmlns:p14="http://schemas.microsoft.com/office/powerpoint/2010/main" val="42738765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Rectangle 2"/>
          <p:cNvSpPr>
            <a:spLocks noGrp="1" noChangeArrowheads="1"/>
          </p:cNvSpPr>
          <p:nvPr>
            <p:ph type="title"/>
          </p:nvPr>
        </p:nvSpPr>
        <p:spPr/>
        <p:txBody>
          <a:bodyPr/>
          <a:lstStyle/>
          <a:p>
            <a:pPr eaLnBrk="1" hangingPunct="1"/>
            <a:r>
              <a:rPr lang="en-US" smtClean="0"/>
              <a:t>When to Call Provider?*</a:t>
            </a:r>
          </a:p>
        </p:txBody>
      </p:sp>
      <p:sp>
        <p:nvSpPr>
          <p:cNvPr id="196611" name="Rectangle 3"/>
          <p:cNvSpPr>
            <a:spLocks noGrp="1" noChangeArrowheads="1"/>
          </p:cNvSpPr>
          <p:nvPr>
            <p:ph type="body" idx="1"/>
          </p:nvPr>
        </p:nvSpPr>
        <p:spPr>
          <a:xfrm>
            <a:off x="838200" y="1447800"/>
            <a:ext cx="5243513" cy="5105400"/>
          </a:xfrm>
        </p:spPr>
        <p:txBody>
          <a:bodyPr/>
          <a:lstStyle/>
          <a:p>
            <a:pPr eaLnBrk="1" hangingPunct="1">
              <a:defRPr/>
            </a:pPr>
            <a:r>
              <a:rPr lang="en-US" dirty="0" smtClean="0"/>
              <a:t> Blood glucose &lt;70</a:t>
            </a:r>
          </a:p>
          <a:p>
            <a:pPr eaLnBrk="1" hangingPunct="1">
              <a:defRPr/>
            </a:pPr>
            <a:r>
              <a:rPr lang="en-US" dirty="0" smtClean="0"/>
              <a:t> Blood glucose &gt; 250 twice in a day (adults)</a:t>
            </a:r>
          </a:p>
          <a:p>
            <a:pPr eaLnBrk="1" hangingPunct="1">
              <a:defRPr/>
            </a:pPr>
            <a:r>
              <a:rPr lang="en-US" dirty="0"/>
              <a:t> </a:t>
            </a:r>
            <a:r>
              <a:rPr lang="en-US" dirty="0" smtClean="0"/>
              <a:t>Blood glucose &gt;300 anytime, adults and </a:t>
            </a:r>
            <a:r>
              <a:rPr lang="en-US" dirty="0" err="1" smtClean="0"/>
              <a:t>peds</a:t>
            </a:r>
            <a:endParaRPr lang="en-US" dirty="0" smtClean="0"/>
          </a:p>
          <a:p>
            <a:pPr eaLnBrk="1" hangingPunct="1">
              <a:defRPr/>
            </a:pPr>
            <a:r>
              <a:rPr lang="en-US" dirty="0" smtClean="0"/>
              <a:t>*When sick</a:t>
            </a:r>
          </a:p>
          <a:p>
            <a:pPr algn="r" eaLnBrk="1" hangingPunct="1">
              <a:buFont typeface="Wingdings" pitchFamily="2" charset="2"/>
              <a:buNone/>
              <a:defRPr/>
            </a:pPr>
            <a:r>
              <a:rPr lang="en-US" dirty="0" smtClean="0"/>
              <a:t>*</a:t>
            </a:r>
            <a:r>
              <a:rPr lang="en-US" i="1" dirty="0" smtClean="0"/>
              <a:t>Individualize based on </a:t>
            </a:r>
            <a:r>
              <a:rPr lang="en-US" i="1" dirty="0" err="1" smtClean="0"/>
              <a:t>pt</a:t>
            </a:r>
            <a:r>
              <a:rPr lang="en-US" i="1" dirty="0" smtClean="0"/>
              <a:t>/provider</a:t>
            </a:r>
          </a:p>
        </p:txBody>
      </p:sp>
      <p:pic>
        <p:nvPicPr>
          <p:cNvPr id="193540" name="Picture 2" descr="C:\Users\bev\AppData\Local\Microsoft\Windows\Temporary Internet Files\Content.IE5\Q8COWR8N\MP900285149[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48400" y="1447800"/>
            <a:ext cx="2408238"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144917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381000" y="304800"/>
            <a:ext cx="8458200" cy="990600"/>
          </a:xfrm>
        </p:spPr>
        <p:txBody>
          <a:bodyPr>
            <a:noAutofit/>
          </a:bodyPr>
          <a:lstStyle/>
          <a:p>
            <a:pPr>
              <a:defRPr/>
            </a:pPr>
            <a:r>
              <a:rPr lang="en-US" sz="3200" dirty="0" smtClean="0"/>
              <a:t>Based on </a:t>
            </a:r>
            <a:r>
              <a:rPr lang="en-US" sz="3200" dirty="0" err="1" smtClean="0"/>
              <a:t>Mr</a:t>
            </a:r>
            <a:r>
              <a:rPr lang="en-US" sz="3200" dirty="0" smtClean="0"/>
              <a:t> R’s clinical picture – In hospital</a:t>
            </a:r>
            <a:br>
              <a:rPr lang="en-US" sz="3200" dirty="0" smtClean="0"/>
            </a:br>
            <a:r>
              <a:rPr lang="en-US" sz="3200" dirty="0" smtClean="0"/>
              <a:t>How Much Insulin Needed?</a:t>
            </a:r>
            <a:endParaRPr lang="en-US" sz="3200" dirty="0"/>
          </a:p>
        </p:txBody>
      </p:sp>
      <p:sp>
        <p:nvSpPr>
          <p:cNvPr id="7" name="Text Placeholder 6"/>
          <p:cNvSpPr>
            <a:spLocks noGrp="1"/>
          </p:cNvSpPr>
          <p:nvPr>
            <p:ph type="body" sz="half" idx="2"/>
          </p:nvPr>
        </p:nvSpPr>
        <p:spPr>
          <a:xfrm>
            <a:off x="4267200" y="1371600"/>
            <a:ext cx="3810000" cy="5265127"/>
          </a:xfrm>
        </p:spPr>
        <p:txBody>
          <a:bodyPr/>
          <a:lstStyle/>
          <a:p>
            <a:pPr>
              <a:defRPr/>
            </a:pPr>
            <a:r>
              <a:rPr lang="en-US" dirty="0" err="1" smtClean="0"/>
              <a:t>Creatinine</a:t>
            </a:r>
            <a:r>
              <a:rPr lang="en-US" dirty="0" smtClean="0"/>
              <a:t> 1.6</a:t>
            </a:r>
          </a:p>
          <a:p>
            <a:pPr>
              <a:defRPr/>
            </a:pPr>
            <a:r>
              <a:rPr lang="en-US" dirty="0" smtClean="0"/>
              <a:t>76 years old</a:t>
            </a:r>
          </a:p>
          <a:p>
            <a:pPr>
              <a:defRPr/>
            </a:pPr>
            <a:r>
              <a:rPr lang="en-US" dirty="0" smtClean="0"/>
              <a:t>Not very hungry</a:t>
            </a:r>
          </a:p>
          <a:p>
            <a:pPr>
              <a:defRPr/>
            </a:pPr>
            <a:r>
              <a:rPr lang="en-US" dirty="0" smtClean="0"/>
              <a:t>BMI 21</a:t>
            </a:r>
          </a:p>
          <a:p>
            <a:pPr>
              <a:defRPr/>
            </a:pPr>
            <a:r>
              <a:rPr lang="en-US" dirty="0" smtClean="0"/>
              <a:t>Weighs 80kg</a:t>
            </a:r>
          </a:p>
          <a:p>
            <a:pPr>
              <a:defRPr/>
            </a:pPr>
            <a:r>
              <a:rPr lang="en-US" dirty="0" smtClean="0"/>
              <a:t>Glucotrol 5mg at home</a:t>
            </a:r>
          </a:p>
          <a:p>
            <a:pPr>
              <a:defRPr/>
            </a:pPr>
            <a:r>
              <a:rPr lang="en-US" dirty="0" smtClean="0"/>
              <a:t>A1c 7.2%</a:t>
            </a:r>
          </a:p>
          <a:p>
            <a:pPr>
              <a:defRPr/>
            </a:pPr>
            <a:endParaRPr lang="en-US" dirty="0"/>
          </a:p>
        </p:txBody>
      </p:sp>
      <p:pic>
        <p:nvPicPr>
          <p:cNvPr id="141317" name="Picture 2" descr="C:\Users\bev\AppData\Local\Microsoft\Windows\Temporary Internet Files\Content.IE5\VXLVYFYY\MP900448297[1].jpg"/>
          <p:cNvPicPr>
            <a:picLocks noChangeAspect="1" noChangeArrowheads="1"/>
          </p:cNvPicPr>
          <p:nvPr>
            <p:custDataLst>
              <p:tags r:id="rId2"/>
            </p:custDataLst>
          </p:nvPr>
        </p:nvPicPr>
        <p:blipFill>
          <a:blip r:embed="rId5">
            <a:extLst>
              <a:ext uri="{28A0092B-C50C-407E-A947-70E740481C1C}">
                <a14:useLocalDpi xmlns:a14="http://schemas.microsoft.com/office/drawing/2010/main" val="0"/>
              </a:ext>
            </a:extLst>
          </a:blip>
          <a:srcRect/>
          <a:stretch>
            <a:fillRect/>
          </a:stretch>
        </p:blipFill>
        <p:spPr bwMode="auto">
          <a:xfrm>
            <a:off x="533400" y="1371600"/>
            <a:ext cx="3235960" cy="48539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69956806"/>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dirty="0" smtClean="0"/>
              <a:t>Calculate Daily  Insulin Needs</a:t>
            </a:r>
            <a:endParaRPr lang="en-US" dirty="0"/>
          </a:p>
        </p:txBody>
      </p:sp>
      <p:sp>
        <p:nvSpPr>
          <p:cNvPr id="7" name="Content Placeholder 6"/>
          <p:cNvSpPr>
            <a:spLocks noGrp="1"/>
          </p:cNvSpPr>
          <p:nvPr>
            <p:ph idx="1"/>
          </p:nvPr>
        </p:nvSpPr>
        <p:spPr>
          <a:xfrm>
            <a:off x="228600" y="1600200"/>
            <a:ext cx="7848600" cy="4901261"/>
          </a:xfrm>
        </p:spPr>
        <p:txBody>
          <a:bodyPr/>
          <a:lstStyle/>
          <a:p>
            <a:r>
              <a:rPr lang="en-US" dirty="0" smtClean="0"/>
              <a:t>Based on unique characteristics of </a:t>
            </a:r>
            <a:r>
              <a:rPr lang="en-US" dirty="0" err="1" smtClean="0"/>
              <a:t>pt</a:t>
            </a:r>
            <a:r>
              <a:rPr lang="en-US" dirty="0" smtClean="0"/>
              <a:t>, where would you start?</a:t>
            </a:r>
          </a:p>
          <a:p>
            <a:pPr lvl="1"/>
            <a:r>
              <a:rPr lang="en-US" dirty="0" smtClean="0"/>
              <a:t>Body </a:t>
            </a:r>
            <a:r>
              <a:rPr lang="en-US" dirty="0" err="1" smtClean="0"/>
              <a:t>wt</a:t>
            </a:r>
            <a:r>
              <a:rPr lang="en-US" dirty="0" smtClean="0"/>
              <a:t> in Kg x _________  = </a:t>
            </a:r>
            <a:r>
              <a:rPr lang="en-US" dirty="0" smtClean="0">
                <a:solidFill>
                  <a:srgbClr val="C00000"/>
                </a:solidFill>
              </a:rPr>
              <a:t>total daily dose</a:t>
            </a:r>
          </a:p>
          <a:p>
            <a:pPr lvl="1"/>
            <a:r>
              <a:rPr lang="en-US" dirty="0" smtClean="0"/>
              <a:t>May need more or less based on clinical presentation</a:t>
            </a:r>
          </a:p>
          <a:p>
            <a:pPr marL="457200" lvl="1" indent="0">
              <a:buNone/>
            </a:pPr>
            <a:endParaRPr lang="en-US" dirty="0" smtClean="0"/>
          </a:p>
          <a:p>
            <a:pPr marL="457200" lvl="1" indent="0">
              <a:buNone/>
            </a:pPr>
            <a:endParaRPr lang="en-US" dirty="0"/>
          </a:p>
          <a:p>
            <a:pPr marL="457200" lvl="1" indent="0">
              <a:buNone/>
            </a:pPr>
            <a:r>
              <a:rPr lang="en-US" sz="2800" dirty="0" smtClean="0"/>
              <a:t>Less 0.3 u/kg	</a:t>
            </a:r>
            <a:r>
              <a:rPr lang="en-US" sz="2800" dirty="0"/>
              <a:t> </a:t>
            </a:r>
            <a:r>
              <a:rPr lang="en-US" sz="2800" dirty="0" smtClean="0"/>
              <a:t>   0.5u/kg	        More 1.0 u/kg</a:t>
            </a:r>
          </a:p>
          <a:p>
            <a:pPr marL="457200" lvl="1" indent="0">
              <a:buNone/>
            </a:pPr>
            <a:endParaRPr lang="en-US" dirty="0"/>
          </a:p>
          <a:p>
            <a:pPr marL="457200" lvl="1" indent="0">
              <a:buNone/>
            </a:pPr>
            <a:r>
              <a:rPr lang="en-US" sz="2400" dirty="0" smtClean="0"/>
              <a:t>Thin, elderly, </a:t>
            </a:r>
            <a:r>
              <a:rPr lang="en-US" sz="2400" dirty="0" smtClean="0">
                <a:sym typeface="Wingdings" panose="05000000000000000000" pitchFamily="2" charset="2"/>
              </a:rPr>
              <a:t> </a:t>
            </a:r>
            <a:r>
              <a:rPr lang="en-US" sz="2400" dirty="0" err="1" smtClean="0">
                <a:sym typeface="Wingdings" panose="05000000000000000000" pitchFamily="2" charset="2"/>
              </a:rPr>
              <a:t>creat</a:t>
            </a:r>
            <a:r>
              <a:rPr lang="en-US" sz="2400" dirty="0" smtClean="0">
                <a:sym typeface="Wingdings" panose="05000000000000000000" pitchFamily="2" charset="2"/>
              </a:rPr>
              <a:t>     </a:t>
            </a:r>
            <a:r>
              <a:rPr lang="en-US" sz="2000" dirty="0">
                <a:sym typeface="Wingdings" panose="05000000000000000000" pitchFamily="2" charset="2"/>
              </a:rPr>
              <a:t> </a:t>
            </a:r>
            <a:r>
              <a:rPr lang="en-US" sz="2000" dirty="0" smtClean="0">
                <a:sym typeface="Wingdings" panose="05000000000000000000" pitchFamily="2" charset="2"/>
              </a:rPr>
              <a:t>    </a:t>
            </a:r>
            <a:r>
              <a:rPr lang="en-US" sz="2000" dirty="0" smtClean="0">
                <a:sym typeface="Wingdings" panose="05000000000000000000" pitchFamily="2" charset="2"/>
              </a:rPr>
              <a:t>             </a:t>
            </a:r>
            <a:r>
              <a:rPr lang="en-US" sz="2400" dirty="0" smtClean="0">
                <a:sym typeface="Wingdings" panose="05000000000000000000" pitchFamily="2" charset="2"/>
              </a:rPr>
              <a:t>Heavy</a:t>
            </a:r>
            <a:r>
              <a:rPr lang="en-US" sz="2400" dirty="0" smtClean="0">
                <a:sym typeface="Wingdings" panose="05000000000000000000" pitchFamily="2" charset="2"/>
              </a:rPr>
              <a:t>, infection, steroids</a:t>
            </a:r>
            <a:endParaRPr lang="en-US" sz="2000" dirty="0" smtClean="0"/>
          </a:p>
        </p:txBody>
      </p:sp>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96690" y="2216631"/>
            <a:ext cx="1764780" cy="2289600"/>
          </a:xfrm>
          <a:prstGeom prst="rect">
            <a:avLst/>
          </a:prstGeom>
        </p:spPr>
      </p:pic>
      <p:cxnSp>
        <p:nvCxnSpPr>
          <p:cNvPr id="3" name="Straight Arrow Connector 2"/>
          <p:cNvCxnSpPr/>
          <p:nvPr/>
        </p:nvCxnSpPr>
        <p:spPr bwMode="auto">
          <a:xfrm>
            <a:off x="609600" y="4800600"/>
            <a:ext cx="7269480" cy="0"/>
          </a:xfrm>
          <a:prstGeom prst="straightConnector1">
            <a:avLst/>
          </a:prstGeom>
          <a:solidFill>
            <a:schemeClr val="accent1"/>
          </a:solidFill>
          <a:ln w="50800" cap="flat" cmpd="sng" algn="ctr">
            <a:solidFill>
              <a:srgbClr val="C00000"/>
            </a:solidFill>
            <a:prstDash val="solid"/>
            <a:round/>
            <a:headEnd type="triangle"/>
            <a:tailEnd type="triangle"/>
          </a:ln>
          <a:effectLst/>
        </p:spPr>
      </p:cxnSp>
    </p:spTree>
    <p:custDataLst>
      <p:tags r:id="rId1"/>
    </p:custDataLst>
    <p:extLst>
      <p:ext uri="{BB962C8B-B14F-4D97-AF65-F5344CB8AC3E}">
        <p14:creationId xmlns:p14="http://schemas.microsoft.com/office/powerpoint/2010/main" val="27941466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304800" y="304800"/>
            <a:ext cx="7239000" cy="1304616"/>
          </a:xfrm>
        </p:spPr>
        <p:txBody>
          <a:bodyPr>
            <a:normAutofit fontScale="90000"/>
          </a:bodyPr>
          <a:lstStyle/>
          <a:p>
            <a:r>
              <a:rPr lang="en-US" dirty="0" smtClean="0"/>
              <a:t>Calculate Insulin Needs</a:t>
            </a:r>
            <a:br>
              <a:rPr lang="en-US" dirty="0" smtClean="0"/>
            </a:br>
            <a:r>
              <a:rPr lang="en-US" dirty="0" smtClean="0"/>
              <a:t>Basal/ insulin carb/ correct</a:t>
            </a:r>
            <a:endParaRPr lang="en-US" dirty="0"/>
          </a:p>
        </p:txBody>
      </p:sp>
      <p:sp>
        <p:nvSpPr>
          <p:cNvPr id="7" name="Content Placeholder 6"/>
          <p:cNvSpPr>
            <a:spLocks noGrp="1"/>
          </p:cNvSpPr>
          <p:nvPr>
            <p:ph idx="1"/>
          </p:nvPr>
        </p:nvSpPr>
        <p:spPr>
          <a:xfrm>
            <a:off x="457200" y="1981200"/>
            <a:ext cx="8243316" cy="4474536"/>
          </a:xfrm>
        </p:spPr>
        <p:txBody>
          <a:bodyPr/>
          <a:lstStyle/>
          <a:p>
            <a:r>
              <a:rPr lang="en-US" dirty="0" smtClean="0"/>
              <a:t>Body </a:t>
            </a:r>
            <a:r>
              <a:rPr lang="en-US" dirty="0" err="1" smtClean="0"/>
              <a:t>wt</a:t>
            </a:r>
            <a:r>
              <a:rPr lang="en-US" dirty="0" smtClean="0"/>
              <a:t> in Kg x 0.3</a:t>
            </a:r>
          </a:p>
          <a:p>
            <a:r>
              <a:rPr lang="en-US" dirty="0" smtClean="0"/>
              <a:t>80kg x 0.3 = 24 units daily</a:t>
            </a:r>
          </a:p>
          <a:p>
            <a:endParaRPr lang="en-US" dirty="0"/>
          </a:p>
          <a:p>
            <a:r>
              <a:rPr lang="en-US" dirty="0" smtClean="0"/>
              <a:t>Basal = 12 units</a:t>
            </a:r>
            <a:endParaRPr lang="en-US" dirty="0"/>
          </a:p>
          <a:p>
            <a:r>
              <a:rPr lang="en-US" dirty="0" smtClean="0"/>
              <a:t>Bolus =  12 units / 3 meals = 4 units each meal</a:t>
            </a:r>
            <a:endParaRPr lang="en-US" dirty="0"/>
          </a:p>
          <a:p>
            <a:r>
              <a:rPr lang="en-US" dirty="0" smtClean="0"/>
              <a:t> What if he is nauseated? </a:t>
            </a: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19800" y="304800"/>
            <a:ext cx="2680716" cy="3477922"/>
          </a:xfrm>
          <a:prstGeom prst="rect">
            <a:avLst/>
          </a:prstGeom>
        </p:spPr>
      </p:pic>
    </p:spTree>
    <p:custDataLst>
      <p:tags r:id="rId1"/>
    </p:custDataLst>
    <p:extLst>
      <p:ext uri="{BB962C8B-B14F-4D97-AF65-F5344CB8AC3E}">
        <p14:creationId xmlns:p14="http://schemas.microsoft.com/office/powerpoint/2010/main" val="34436924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wheel(1)">
                                      <p:cBhvr>
                                        <p:cTn id="7" dur="20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wheel(1)">
                                      <p:cBhvr>
                                        <p:cTn id="12" dur="2000"/>
                                        <p:tgtEl>
                                          <p:spTgt spid="7">
                                            <p:txEl>
                                              <p:pRg st="1" end="1"/>
                                            </p:txEl>
                                          </p:spTgt>
                                        </p:tgtEl>
                                      </p:cBhvr>
                                    </p:animEffect>
                                  </p:childTnLst>
                                </p:cTn>
                              </p:par>
                              <p:par>
                                <p:cTn id="13" presetID="21" presetClass="entr" presetSubtype="1" fill="hold" grpId="0" nodeType="withEffect">
                                  <p:stCondLst>
                                    <p:cond delay="0"/>
                                  </p:stCondLst>
                                  <p:childTnLst>
                                    <p:set>
                                      <p:cBhvr>
                                        <p:cTn id="14" dur="1" fill="hold">
                                          <p:stCondLst>
                                            <p:cond delay="0"/>
                                          </p:stCondLst>
                                        </p:cTn>
                                        <p:tgtEl>
                                          <p:spTgt spid="7">
                                            <p:txEl>
                                              <p:pRg st="3" end="3"/>
                                            </p:txEl>
                                          </p:spTgt>
                                        </p:tgtEl>
                                        <p:attrNameLst>
                                          <p:attrName>style.visibility</p:attrName>
                                        </p:attrNameLst>
                                      </p:cBhvr>
                                      <p:to>
                                        <p:strVal val="visible"/>
                                      </p:to>
                                    </p:set>
                                    <p:animEffect transition="in" filter="wheel(1)">
                                      <p:cBhvr>
                                        <p:cTn id="15" dur="2000"/>
                                        <p:tgtEl>
                                          <p:spTgt spid="7">
                                            <p:txEl>
                                              <p:pRg st="3" end="3"/>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1" presetClass="entr" presetSubtype="1" fill="hold" grpId="0" nodeType="clickEffect">
                                  <p:stCondLst>
                                    <p:cond delay="0"/>
                                  </p:stCondLst>
                                  <p:childTnLst>
                                    <p:set>
                                      <p:cBhvr>
                                        <p:cTn id="19" dur="1" fill="hold">
                                          <p:stCondLst>
                                            <p:cond delay="0"/>
                                          </p:stCondLst>
                                        </p:cTn>
                                        <p:tgtEl>
                                          <p:spTgt spid="7">
                                            <p:txEl>
                                              <p:pRg st="4" end="4"/>
                                            </p:txEl>
                                          </p:spTgt>
                                        </p:tgtEl>
                                        <p:attrNameLst>
                                          <p:attrName>style.visibility</p:attrName>
                                        </p:attrNameLst>
                                      </p:cBhvr>
                                      <p:to>
                                        <p:strVal val="visible"/>
                                      </p:to>
                                    </p:set>
                                    <p:animEffect transition="in" filter="wheel(1)">
                                      <p:cBhvr>
                                        <p:cTn id="20" dur="2000"/>
                                        <p:tgtEl>
                                          <p:spTgt spid="7">
                                            <p:txEl>
                                              <p:pRg st="4" end="4"/>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1" presetClass="entr" presetSubtype="1" fill="hold" grpId="0" nodeType="clickEffect">
                                  <p:stCondLst>
                                    <p:cond delay="0"/>
                                  </p:stCondLst>
                                  <p:childTnLst>
                                    <p:set>
                                      <p:cBhvr>
                                        <p:cTn id="24" dur="1" fill="hold">
                                          <p:stCondLst>
                                            <p:cond delay="0"/>
                                          </p:stCondLst>
                                        </p:cTn>
                                        <p:tgtEl>
                                          <p:spTgt spid="7">
                                            <p:txEl>
                                              <p:pRg st="5" end="5"/>
                                            </p:txEl>
                                          </p:spTgt>
                                        </p:tgtEl>
                                        <p:attrNameLst>
                                          <p:attrName>style.visibility</p:attrName>
                                        </p:attrNameLst>
                                      </p:cBhvr>
                                      <p:to>
                                        <p:strVal val="visible"/>
                                      </p:to>
                                    </p:set>
                                    <p:animEffect transition="in" filter="wheel(1)">
                                      <p:cBhvr>
                                        <p:cTn id="25" dur="2000"/>
                                        <p:tgtEl>
                                          <p:spTgt spid="7">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normAutofit fontScale="90000"/>
          </a:bodyPr>
          <a:lstStyle/>
          <a:p>
            <a:pPr>
              <a:defRPr/>
            </a:pPr>
            <a:r>
              <a:rPr lang="en-US" sz="4000" dirty="0" smtClean="0"/>
              <a:t>3 days poor intake, </a:t>
            </a:r>
            <a:r>
              <a:rPr lang="en-US" sz="4000" dirty="0" err="1" smtClean="0"/>
              <a:t>pt</a:t>
            </a:r>
            <a:r>
              <a:rPr lang="en-US" sz="4000" dirty="0" smtClean="0"/>
              <a:t> started on Tube Feeding</a:t>
            </a:r>
            <a:endParaRPr lang="en-US" sz="4000" dirty="0"/>
          </a:p>
        </p:txBody>
      </p:sp>
      <p:sp>
        <p:nvSpPr>
          <p:cNvPr id="4" name="Content Placeholder 3"/>
          <p:cNvSpPr>
            <a:spLocks noGrp="1"/>
          </p:cNvSpPr>
          <p:nvPr>
            <p:ph idx="1"/>
          </p:nvPr>
        </p:nvSpPr>
        <p:spPr>
          <a:xfrm>
            <a:off x="2971800" y="1600200"/>
            <a:ext cx="5486400" cy="4525963"/>
          </a:xfrm>
        </p:spPr>
        <p:txBody>
          <a:bodyPr>
            <a:normAutofit lnSpcReduction="10000"/>
          </a:bodyPr>
          <a:lstStyle/>
          <a:p>
            <a:pPr>
              <a:defRPr/>
            </a:pPr>
            <a:r>
              <a:rPr lang="en-US" dirty="0" smtClean="0"/>
              <a:t>If on continuous tube feeding, how would this change his insulin regimen?</a:t>
            </a:r>
          </a:p>
          <a:p>
            <a:pPr>
              <a:defRPr/>
            </a:pPr>
            <a:r>
              <a:rPr lang="en-US" dirty="0" smtClean="0"/>
              <a:t>If on intermittent tube feeding, how would this change his insulin regimen?</a:t>
            </a:r>
          </a:p>
          <a:p>
            <a:pPr>
              <a:defRPr/>
            </a:pPr>
            <a:r>
              <a:rPr lang="en-US" dirty="0" smtClean="0"/>
              <a:t>If patients tube feeding is interrupted, what precautions would you take?</a:t>
            </a:r>
          </a:p>
          <a:p>
            <a:pPr>
              <a:defRPr/>
            </a:pPr>
            <a:endParaRPr lang="en-US" dirty="0" smtClean="0"/>
          </a:p>
          <a:p>
            <a:pPr>
              <a:defRPr/>
            </a:pPr>
            <a:endParaRPr lang="en-US" dirty="0"/>
          </a:p>
          <a:p>
            <a:pPr lvl="1">
              <a:defRPr/>
            </a:pPr>
            <a:endParaRPr lang="en-US" dirty="0"/>
          </a:p>
        </p:txBody>
      </p:sp>
      <p:pic>
        <p:nvPicPr>
          <p:cNvPr id="145412" name="Picture 2" descr="C:\Users\Beverly\AppData\Local\Microsoft\Windows\Temporary Internet Files\Content.IE5\8BFCTWV8\MC900217854[1].wmf"/>
          <p:cNvPicPr>
            <a:picLocks noChangeAspect="1" noChangeArrowheads="1"/>
          </p:cNvPicPr>
          <p:nvPr>
            <p:custDataLst>
              <p:tags r:id="rId2"/>
            </p:custDataLst>
          </p:nvPr>
        </p:nvPicPr>
        <p:blipFill>
          <a:blip r:embed="rId5" cstate="print">
            <a:extLst>
              <a:ext uri="{28A0092B-C50C-407E-A947-70E740481C1C}">
                <a14:useLocalDpi xmlns:a14="http://schemas.microsoft.com/office/drawing/2010/main" val="0"/>
              </a:ext>
            </a:extLst>
          </a:blip>
          <a:srcRect/>
          <a:stretch>
            <a:fillRect/>
          </a:stretch>
        </p:blipFill>
        <p:spPr bwMode="auto">
          <a:xfrm>
            <a:off x="533400" y="1752600"/>
            <a:ext cx="213360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551657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83870" y="1295400"/>
            <a:ext cx="8431530" cy="5493812"/>
          </a:xfrm>
          <a:prstGeom prst="rect">
            <a:avLst/>
          </a:prstGeom>
        </p:spPr>
        <p:txBody>
          <a:bodyPr wrap="square">
            <a:spAutoFit/>
          </a:bodyPr>
          <a:lstStyle/>
          <a:p>
            <a:pPr eaLnBrk="1" hangingPunct="1">
              <a:lnSpc>
                <a:spcPct val="90000"/>
              </a:lnSpc>
              <a:defRPr/>
            </a:pPr>
            <a:r>
              <a:rPr lang="en-US" sz="2800" b="1" i="1" dirty="0">
                <a:solidFill>
                  <a:prstClr val="black"/>
                </a:solidFill>
                <a:latin typeface="Cambria" pitchFamily="18" charset="0"/>
              </a:rPr>
              <a:t>Continuous enteral nutrition (EN)</a:t>
            </a:r>
          </a:p>
          <a:p>
            <a:pPr marL="914400" lvl="1" indent="-457200">
              <a:lnSpc>
                <a:spcPct val="90000"/>
              </a:lnSpc>
              <a:buFont typeface="Arial" pitchFamily="34" charset="0"/>
              <a:buChar char="•"/>
              <a:defRPr/>
            </a:pPr>
            <a:r>
              <a:rPr lang="en-US" sz="2000" dirty="0" smtClean="0">
                <a:solidFill>
                  <a:prstClr val="black"/>
                </a:solidFill>
                <a:cs typeface="Arial" panose="020B0604020202020204" pitchFamily="34" charset="0"/>
              </a:rPr>
              <a:t>Basal insulin: once or twice daily</a:t>
            </a:r>
          </a:p>
          <a:p>
            <a:pPr marL="914400" lvl="1" indent="-457200">
              <a:lnSpc>
                <a:spcPct val="90000"/>
              </a:lnSpc>
              <a:buFont typeface="Arial" pitchFamily="34" charset="0"/>
              <a:buChar char="•"/>
              <a:defRPr/>
            </a:pPr>
            <a:r>
              <a:rPr lang="en-US" sz="2000" dirty="0" smtClean="0">
                <a:solidFill>
                  <a:prstClr val="black"/>
                </a:solidFill>
                <a:cs typeface="Arial" panose="020B0604020202020204" pitchFamily="34" charset="0"/>
              </a:rPr>
              <a:t>Prandial bolus insulin: to match the </a:t>
            </a:r>
            <a:r>
              <a:rPr lang="en-US" sz="2000" dirty="0" smtClean="0">
                <a:solidFill>
                  <a:prstClr val="black"/>
                </a:solidFill>
                <a:cs typeface="Arial" panose="020B0604020202020204" pitchFamily="34" charset="0"/>
              </a:rPr>
              <a:t>feeding or 70/30 mix BID</a:t>
            </a:r>
            <a:endParaRPr lang="en-US" sz="2000" dirty="0" smtClean="0">
              <a:solidFill>
                <a:prstClr val="black"/>
              </a:solidFill>
              <a:cs typeface="Arial" panose="020B0604020202020204" pitchFamily="34" charset="0"/>
            </a:endParaRPr>
          </a:p>
          <a:p>
            <a:pPr marL="914400" lvl="1" indent="-457200">
              <a:lnSpc>
                <a:spcPct val="90000"/>
              </a:lnSpc>
              <a:buFont typeface="Arial" pitchFamily="34" charset="0"/>
              <a:buChar char="•"/>
              <a:defRPr/>
            </a:pPr>
            <a:endParaRPr lang="en-US" dirty="0">
              <a:solidFill>
                <a:prstClr val="black"/>
              </a:solidFill>
              <a:cs typeface="Arial" panose="020B0604020202020204" pitchFamily="34" charset="0"/>
            </a:endParaRPr>
          </a:p>
          <a:p>
            <a:pPr eaLnBrk="1" hangingPunct="1">
              <a:lnSpc>
                <a:spcPct val="90000"/>
              </a:lnSpc>
              <a:defRPr/>
            </a:pPr>
            <a:r>
              <a:rPr lang="en-US" sz="2800" b="1" i="1" dirty="0">
                <a:solidFill>
                  <a:prstClr val="black"/>
                </a:solidFill>
                <a:latin typeface="Cambria" pitchFamily="18" charset="0"/>
              </a:rPr>
              <a:t>Cycled enteral </a:t>
            </a:r>
            <a:r>
              <a:rPr lang="en-US" sz="2800" b="1" i="1" dirty="0" smtClean="0">
                <a:solidFill>
                  <a:prstClr val="black"/>
                </a:solidFill>
                <a:latin typeface="Cambria" pitchFamily="18" charset="0"/>
              </a:rPr>
              <a:t>nutrition: </a:t>
            </a:r>
            <a:r>
              <a:rPr lang="en-US" dirty="0" smtClean="0">
                <a:solidFill>
                  <a:prstClr val="black"/>
                </a:solidFill>
                <a:cs typeface="Arial" panose="020B0604020202020204" pitchFamily="34" charset="0"/>
              </a:rPr>
              <a:t>Based on situation: </a:t>
            </a:r>
          </a:p>
          <a:p>
            <a:pPr marL="742950" lvl="1" indent="-285750" eaLnBrk="1" hangingPunct="1">
              <a:lnSpc>
                <a:spcPct val="90000"/>
              </a:lnSpc>
              <a:buFont typeface="Arial" panose="020B0604020202020204" pitchFamily="34" charset="0"/>
              <a:buChar char="•"/>
              <a:defRPr/>
            </a:pPr>
            <a:r>
              <a:rPr lang="en-US" sz="2000" dirty="0" smtClean="0">
                <a:solidFill>
                  <a:prstClr val="black"/>
                </a:solidFill>
                <a:cs typeface="Arial" panose="020B0604020202020204" pitchFamily="34" charset="0"/>
              </a:rPr>
              <a:t>Basal insulin </a:t>
            </a:r>
          </a:p>
          <a:p>
            <a:pPr marL="742950" lvl="1" indent="-285750" eaLnBrk="1" hangingPunct="1">
              <a:lnSpc>
                <a:spcPct val="90000"/>
              </a:lnSpc>
              <a:buFont typeface="Arial" panose="020B0604020202020204" pitchFamily="34" charset="0"/>
              <a:buChar char="•"/>
              <a:defRPr/>
            </a:pPr>
            <a:r>
              <a:rPr lang="en-US" sz="2000" dirty="0" smtClean="0">
                <a:solidFill>
                  <a:prstClr val="black"/>
                </a:solidFill>
                <a:cs typeface="Arial" panose="020B0604020202020204" pitchFamily="34" charset="0"/>
              </a:rPr>
              <a:t>Bolus insulin </a:t>
            </a:r>
            <a:r>
              <a:rPr lang="en-US" sz="2000" dirty="0">
                <a:solidFill>
                  <a:prstClr val="black"/>
                </a:solidFill>
                <a:cs typeface="Arial" panose="020B0604020202020204" pitchFamily="34" charset="0"/>
              </a:rPr>
              <a:t>administered q4 to 6 hours </a:t>
            </a:r>
            <a:r>
              <a:rPr lang="en-US" sz="2000" dirty="0" smtClean="0">
                <a:solidFill>
                  <a:prstClr val="black"/>
                </a:solidFill>
                <a:cs typeface="Arial" panose="020B0604020202020204" pitchFamily="34" charset="0"/>
              </a:rPr>
              <a:t> </a:t>
            </a:r>
          </a:p>
          <a:p>
            <a:pPr marL="742950" lvl="1" indent="-285750" eaLnBrk="1" hangingPunct="1">
              <a:lnSpc>
                <a:spcPct val="90000"/>
              </a:lnSpc>
              <a:buFont typeface="Arial" panose="020B0604020202020204" pitchFamily="34" charset="0"/>
              <a:buChar char="•"/>
              <a:defRPr/>
            </a:pPr>
            <a:r>
              <a:rPr lang="en-US" sz="2000" dirty="0" smtClean="0">
                <a:solidFill>
                  <a:prstClr val="black"/>
                </a:solidFill>
                <a:cs typeface="Arial" panose="020B0604020202020204" pitchFamily="34" charset="0"/>
              </a:rPr>
              <a:t>Correctional </a:t>
            </a:r>
            <a:r>
              <a:rPr lang="en-US" sz="2000" dirty="0">
                <a:solidFill>
                  <a:prstClr val="black"/>
                </a:solidFill>
                <a:cs typeface="Arial" panose="020B0604020202020204" pitchFamily="34" charset="0"/>
              </a:rPr>
              <a:t>insulin given for BG above </a:t>
            </a:r>
            <a:r>
              <a:rPr lang="en-US" sz="2000" dirty="0" smtClean="0">
                <a:solidFill>
                  <a:prstClr val="black"/>
                </a:solidFill>
                <a:cs typeface="Arial" panose="020B0604020202020204" pitchFamily="34" charset="0"/>
              </a:rPr>
              <a:t>goal</a:t>
            </a:r>
          </a:p>
          <a:p>
            <a:pPr marL="742950" lvl="1" indent="-285750" eaLnBrk="1" hangingPunct="1">
              <a:lnSpc>
                <a:spcPct val="90000"/>
              </a:lnSpc>
              <a:buFont typeface="Arial" panose="020B0604020202020204" pitchFamily="34" charset="0"/>
              <a:buChar char="•"/>
              <a:defRPr/>
            </a:pPr>
            <a:endParaRPr lang="en-US" dirty="0" smtClean="0">
              <a:solidFill>
                <a:prstClr val="black"/>
              </a:solidFill>
              <a:cs typeface="Arial" panose="020B0604020202020204" pitchFamily="34" charset="0"/>
            </a:endParaRPr>
          </a:p>
          <a:p>
            <a:pPr eaLnBrk="1" hangingPunct="1">
              <a:lnSpc>
                <a:spcPct val="90000"/>
              </a:lnSpc>
              <a:defRPr/>
            </a:pPr>
            <a:r>
              <a:rPr lang="en-US" sz="2800" b="1" i="1" dirty="0" smtClean="0">
                <a:solidFill>
                  <a:prstClr val="black"/>
                </a:solidFill>
                <a:latin typeface="Cambria" pitchFamily="18" charset="0"/>
              </a:rPr>
              <a:t>Bolus </a:t>
            </a:r>
            <a:r>
              <a:rPr lang="en-US" sz="2800" b="1" i="1" dirty="0">
                <a:solidFill>
                  <a:prstClr val="black"/>
                </a:solidFill>
                <a:latin typeface="Cambria" pitchFamily="18" charset="0"/>
              </a:rPr>
              <a:t>enteral nutrition</a:t>
            </a:r>
          </a:p>
          <a:p>
            <a:pPr marL="914400" lvl="1" indent="-457200">
              <a:lnSpc>
                <a:spcPct val="90000"/>
              </a:lnSpc>
              <a:buFont typeface="Arial" pitchFamily="34" charset="0"/>
              <a:buChar char="•"/>
              <a:defRPr/>
            </a:pPr>
            <a:r>
              <a:rPr lang="en-US" sz="2000" dirty="0">
                <a:solidFill>
                  <a:prstClr val="black"/>
                </a:solidFill>
                <a:cs typeface="Arial" panose="020B0604020202020204" pitchFamily="34" charset="0"/>
              </a:rPr>
              <a:t>Rapid acting analog or short acting insulin given prior to each </a:t>
            </a:r>
            <a:r>
              <a:rPr lang="en-US" sz="2000" dirty="0" smtClean="0">
                <a:solidFill>
                  <a:prstClr val="black"/>
                </a:solidFill>
                <a:cs typeface="Arial" panose="020B0604020202020204" pitchFamily="34" charset="0"/>
              </a:rPr>
              <a:t>bolus</a:t>
            </a:r>
          </a:p>
          <a:p>
            <a:pPr marL="914400" lvl="1" indent="-457200">
              <a:lnSpc>
                <a:spcPct val="90000"/>
              </a:lnSpc>
              <a:buFont typeface="Arial" pitchFamily="34" charset="0"/>
              <a:buChar char="•"/>
              <a:defRPr/>
            </a:pPr>
            <a:r>
              <a:rPr lang="en-US" sz="2000" dirty="0" smtClean="0">
                <a:solidFill>
                  <a:prstClr val="black"/>
                </a:solidFill>
                <a:cs typeface="Arial" panose="020B0604020202020204" pitchFamily="34" charset="0"/>
              </a:rPr>
              <a:t>May also </a:t>
            </a:r>
            <a:r>
              <a:rPr lang="en-US" sz="2000" dirty="0" smtClean="0">
                <a:solidFill>
                  <a:prstClr val="black"/>
                </a:solidFill>
                <a:cs typeface="Arial" panose="020B0604020202020204" pitchFamily="34" charset="0"/>
              </a:rPr>
              <a:t>need</a:t>
            </a:r>
            <a:r>
              <a:rPr lang="en-US" sz="2000" dirty="0" smtClean="0">
                <a:solidFill>
                  <a:prstClr val="black"/>
                </a:solidFill>
                <a:cs typeface="Arial" panose="020B0604020202020204" pitchFamily="34" charset="0"/>
              </a:rPr>
              <a:t> </a:t>
            </a:r>
            <a:r>
              <a:rPr lang="en-US" sz="2000" dirty="0" smtClean="0">
                <a:solidFill>
                  <a:prstClr val="black"/>
                </a:solidFill>
                <a:cs typeface="Arial" panose="020B0604020202020204" pitchFamily="34" charset="0"/>
              </a:rPr>
              <a:t>basal on board</a:t>
            </a:r>
          </a:p>
          <a:p>
            <a:pPr lvl="1">
              <a:lnSpc>
                <a:spcPct val="90000"/>
              </a:lnSpc>
              <a:defRPr/>
            </a:pPr>
            <a:endParaRPr lang="en-US" dirty="0">
              <a:solidFill>
                <a:prstClr val="black"/>
              </a:solidFill>
              <a:cs typeface="Arial" panose="020B0604020202020204" pitchFamily="34" charset="0"/>
            </a:endParaRPr>
          </a:p>
          <a:p>
            <a:pPr lvl="1">
              <a:lnSpc>
                <a:spcPct val="90000"/>
              </a:lnSpc>
              <a:defRPr/>
            </a:pPr>
            <a:endParaRPr lang="en-US" sz="2800" dirty="0" smtClean="0">
              <a:solidFill>
                <a:prstClr val="black"/>
              </a:solidFill>
              <a:cs typeface="Arial" panose="020B0604020202020204" pitchFamily="34" charset="0"/>
            </a:endParaRPr>
          </a:p>
          <a:p>
            <a:pPr lvl="1">
              <a:lnSpc>
                <a:spcPct val="90000"/>
              </a:lnSpc>
              <a:defRPr/>
            </a:pPr>
            <a:r>
              <a:rPr lang="en-US" sz="2800" dirty="0" smtClean="0">
                <a:solidFill>
                  <a:prstClr val="black"/>
                </a:solidFill>
                <a:cs typeface="Arial" panose="020B0604020202020204" pitchFamily="34" charset="0"/>
              </a:rPr>
              <a:t>If </a:t>
            </a:r>
            <a:r>
              <a:rPr lang="en-US" sz="2800" dirty="0" smtClean="0">
                <a:solidFill>
                  <a:prstClr val="black"/>
                </a:solidFill>
                <a:cs typeface="Arial" panose="020B0604020202020204" pitchFamily="34" charset="0"/>
              </a:rPr>
              <a:t>tube pulled out, consider hanging IV D10%  </a:t>
            </a:r>
          </a:p>
          <a:p>
            <a:pPr marL="457200" indent="-457200" eaLnBrk="1" hangingPunct="1">
              <a:lnSpc>
                <a:spcPct val="90000"/>
              </a:lnSpc>
              <a:buFont typeface="Arial" pitchFamily="34" charset="0"/>
              <a:buChar char="•"/>
              <a:defRPr/>
            </a:pPr>
            <a:endParaRPr lang="en-US" dirty="0" smtClean="0">
              <a:solidFill>
                <a:prstClr val="black"/>
              </a:solidFill>
              <a:latin typeface="Arial"/>
            </a:endParaRPr>
          </a:p>
          <a:p>
            <a:pPr algn="ctr" eaLnBrk="1" hangingPunct="1">
              <a:lnSpc>
                <a:spcPct val="90000"/>
              </a:lnSpc>
              <a:defRPr/>
            </a:pPr>
            <a:r>
              <a:rPr lang="en-US" b="1" dirty="0" smtClean="0">
                <a:solidFill>
                  <a:prstClr val="black"/>
                </a:solidFill>
              </a:rPr>
              <a:t> </a:t>
            </a:r>
            <a:endParaRPr lang="en-US" sz="2000" dirty="0">
              <a:solidFill>
                <a:prstClr val="black"/>
              </a:solidFill>
              <a:latin typeface="Arial"/>
            </a:endParaRPr>
          </a:p>
        </p:txBody>
      </p:sp>
      <p:sp>
        <p:nvSpPr>
          <p:cNvPr id="5" name="Rectangle 2"/>
          <p:cNvSpPr>
            <a:spLocks noGrp="1" noChangeArrowheads="1"/>
          </p:cNvSpPr>
          <p:nvPr>
            <p:ph type="title"/>
          </p:nvPr>
        </p:nvSpPr>
        <p:spPr>
          <a:effectLst>
            <a:outerShdw blurRad="63500" dist="38099" dir="2700000" algn="ctr" rotWithShape="0">
              <a:schemeClr val="tx1">
                <a:alpha val="74997"/>
              </a:schemeClr>
            </a:outerShdw>
          </a:effectLst>
        </p:spPr>
        <p:txBody>
          <a:bodyPr lIns="92075" tIns="46038" rIns="92075" bIns="46038">
            <a:noAutofit/>
          </a:bodyPr>
          <a:lstStyle/>
          <a:p>
            <a:pPr eaLnBrk="1" hangingPunct="1">
              <a:defRPr/>
            </a:pPr>
            <a:r>
              <a:rPr lang="en-US" sz="3200" dirty="0">
                <a:solidFill>
                  <a:schemeClr val="tx2">
                    <a:lumMod val="50000"/>
                  </a:schemeClr>
                </a:solidFill>
              </a:rPr>
              <a:t>Glycemic Management </a:t>
            </a:r>
            <a:r>
              <a:rPr lang="en-US" sz="3200" dirty="0" smtClean="0">
                <a:solidFill>
                  <a:schemeClr val="tx2">
                    <a:lumMod val="50000"/>
                  </a:schemeClr>
                </a:solidFill>
              </a:rPr>
              <a:t>During Enteral </a:t>
            </a:r>
            <a:r>
              <a:rPr lang="en-US" sz="3200" dirty="0">
                <a:solidFill>
                  <a:schemeClr val="tx2">
                    <a:lumMod val="50000"/>
                  </a:schemeClr>
                </a:solidFill>
              </a:rPr>
              <a:t>Nutrition</a:t>
            </a:r>
          </a:p>
        </p:txBody>
      </p:sp>
    </p:spTree>
    <p:custDataLst>
      <p:tags r:id="rId1"/>
    </p:custDataLst>
    <p:extLst>
      <p:ext uri="{BB962C8B-B14F-4D97-AF65-F5344CB8AC3E}">
        <p14:creationId xmlns:p14="http://schemas.microsoft.com/office/powerpoint/2010/main" val="181662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 name="ARTICULATE_SLIDE_COUNT" val="236"/>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2.xml><?xml version="1.0" encoding="utf-8"?>
<p:tagLst xmlns:a="http://schemas.openxmlformats.org/drawingml/2006/main" xmlns:r="http://schemas.openxmlformats.org/officeDocument/2006/relationships" xmlns:p="http://schemas.openxmlformats.org/presentationml/2006/main">
  <p:tag name="AUDIO_ID" val="968"/>
  <p:tag name="ELAPSEDTIME" val="113.7"/>
  <p:tag name="ANNOTATION_TYPE_1" val="0"/>
  <p:tag name="ANNOTATION_START_1" val="23.1"/>
  <p:tag name="ANNOTATION_END_1" val="44.8"/>
  <p:tag name="ANNOTATION_TOP_1" val="124.2"/>
  <p:tag name="ANNOTATION_LEFT_1" val="174.4"/>
  <p:tag name="ANNOTATION_WIDTH_1" val="111.8"/>
  <p:tag name="ANNOTATION_HEIGHT_1" val="111.5"/>
  <p:tag name="ANNOTATION_ANIMATION_1" val="3"/>
  <p:tag name="ANNOTATION_ROTATION_1" val="0"/>
  <p:tag name="ANNOTATION_SUB_TYPE_1" val="2"/>
  <p:tag name="ANNOTATION_LOOP_COUNT_1" val="1"/>
  <p:tag name="ANNOTATION_BOX_RADIUS_1" val="0"/>
  <p:tag name="ANNOTATION_SCALE_1" val="125"/>
  <p:tag name="ANNOTATION_BORDER_ALPHA_1" val="100"/>
  <p:tag name="ANNOTATION_BORDER_COLOR_1" val="16777215"/>
  <p:tag name="ANNOTATION_FILL_COLOR_1" val="683492"/>
  <p:tag name="ANNOTATION_FILL_ALPHA_1" val="100"/>
  <p:tag name="ANNOTATION_BORDER_WIDTH_1" val="2"/>
  <p:tag name="ANNOTATION_TYPE_2" val="0"/>
  <p:tag name="ANNOTATION_START_2" val="44.8"/>
  <p:tag name="ANNOTATION_END_2" val="73.9"/>
  <p:tag name="ANNOTATION_TOP_2" val="220.8"/>
  <p:tag name="ANNOTATION_LEFT_2" val="176.6"/>
  <p:tag name="ANNOTATION_WIDTH_2" val="111.8"/>
  <p:tag name="ANNOTATION_HEIGHT_2" val="111.5"/>
  <p:tag name="ANNOTATION_ANIMATION_2" val="3"/>
  <p:tag name="ANNOTATION_ROTATION_2" val="0"/>
  <p:tag name="ANNOTATION_SUB_TYPE_2" val="2"/>
  <p:tag name="ANNOTATION_LOOP_COUNT_2" val="1"/>
  <p:tag name="ANNOTATION_BOX_RADIUS_2" val="0"/>
  <p:tag name="ANNOTATION_SCALE_2" val="125"/>
  <p:tag name="ANNOTATION_BORDER_ALPHA_2" val="100"/>
  <p:tag name="ANNOTATION_BORDER_COLOR_2" val="16777215"/>
  <p:tag name="ANNOTATION_FILL_COLOR_2" val="683492"/>
  <p:tag name="ANNOTATION_FILL_ALPHA_2" val="100"/>
  <p:tag name="ANNOTATION_BORDER_WIDTH_2" val="2"/>
  <p:tag name="ANNOTATION_TYPE_3" val="0"/>
  <p:tag name="ANNOTATION_START_3" val="73.9"/>
  <p:tag name="ANNOTATION_TOP_3" val="326.4"/>
  <p:tag name="ANNOTATION_LEFT_3" val="183.3"/>
  <p:tag name="ANNOTATION_WIDTH_3" val="111.8"/>
  <p:tag name="ANNOTATION_HEIGHT_3" val="111.5"/>
  <p:tag name="ANNOTATION_ANIMATION_3" val="3"/>
  <p:tag name="ANNOTATION_ROTATION_3" val="0"/>
  <p:tag name="ANNOTATION_SUB_TYPE_3" val="2"/>
  <p:tag name="ANNOTATION_LOOP_COUNT_3" val="1"/>
  <p:tag name="ANNOTATION_BOX_RADIUS_3" val="0"/>
  <p:tag name="ANNOTATION_SCALE_3" val="125"/>
  <p:tag name="ANNOTATION_BORDER_ALPHA_3" val="100"/>
  <p:tag name="ANNOTATION_BORDER_COLOR_3" val="16777215"/>
  <p:tag name="ANNOTATION_FILL_COLOR_3" val="683492"/>
  <p:tag name="ANNOTATION_FILL_ALPHA_3" val="100"/>
  <p:tag name="ANNOTATION_BORDER_WIDTH_3" val="2"/>
  <p:tag name="ANNOTATION_COUNT" val="3"/>
  <p:tag name="ARTICULATE_SLIDE_GUID" val="be1f2a4c-d2aa-43c7-9a28-d5375b18673b"/>
  <p:tag name="ARTICULATE_SLIDE_NAV" val="65"/>
  <p:tag name="ARTICULATE_SLIDE_THUMBNAIL_REFRESH" val="1"/>
</p:tagLst>
</file>

<file path=ppt/tags/tag103.xml><?xml version="1.0" encoding="utf-8"?>
<p:tagLst xmlns:a="http://schemas.openxmlformats.org/drawingml/2006/main" xmlns:r="http://schemas.openxmlformats.org/officeDocument/2006/relationships" xmlns:p="http://schemas.openxmlformats.org/presentationml/2006/main">
  <p:tag name="ARTICULATE_IMAGE_RECOLOR" val="0"/>
  <p:tag name="ARTICULATE_PUBLISH_MODE" val="1"/>
</p:tagLst>
</file>

<file path=ppt/tags/tag104.xml><?xml version="1.0" encoding="utf-8"?>
<p:tagLst xmlns:a="http://schemas.openxmlformats.org/drawingml/2006/main" xmlns:r="http://schemas.openxmlformats.org/officeDocument/2006/relationships" xmlns:p="http://schemas.openxmlformats.org/presentationml/2006/main">
  <p:tag name="AUDIO_ID" val="1081"/>
  <p:tag name="ELAPSEDTIME" val="140.3"/>
  <p:tag name="ANNOTATION_TYPE_1" val="0"/>
  <p:tag name="ANNOTATION_START_1" val="10.2"/>
  <p:tag name="ANNOTATION_END_1" val="31.6"/>
  <p:tag name="ANNOTATION_TOP_1" val="106.3"/>
  <p:tag name="ANNOTATION_LEFT_1" val="35.0"/>
  <p:tag name="ANNOTATION_WIDTH_1" val="111.8"/>
  <p:tag name="ANNOTATION_HEIGHT_1" val="111.5"/>
  <p:tag name="ANNOTATION_ANIMATION_1" val="3"/>
  <p:tag name="ANNOTATION_ROTATION_1" val="0"/>
  <p:tag name="ANNOTATION_SUB_TYPE_1" val="2"/>
  <p:tag name="ANNOTATION_LOOP_COUNT_1" val="1"/>
  <p:tag name="ANNOTATION_BOX_RADIUS_1" val="0"/>
  <p:tag name="ANNOTATION_SCALE_1" val="125"/>
  <p:tag name="ANNOTATION_BORDER_ALPHA_1" val="100"/>
  <p:tag name="ANNOTATION_BORDER_COLOR_1" val="16777215"/>
  <p:tag name="ANNOTATION_FILL_COLOR_1" val="683492"/>
  <p:tag name="ANNOTATION_FILL_ALPHA_1" val="100"/>
  <p:tag name="ANNOTATION_BORDER_WIDTH_1" val="2"/>
  <p:tag name="ANNOTATION_TYPE_2" val="0"/>
  <p:tag name="ANNOTATION_START_2" val="31.6"/>
  <p:tag name="ANNOTATION_END_2" val="43.5"/>
  <p:tag name="ANNOTATION_TOP_2" val="150.9"/>
  <p:tag name="ANNOTATION_LEFT_2" val="52.2"/>
  <p:tag name="ANNOTATION_WIDTH_2" val="111.8"/>
  <p:tag name="ANNOTATION_HEIGHT_2" val="111.5"/>
  <p:tag name="ANNOTATION_ANIMATION_2" val="3"/>
  <p:tag name="ANNOTATION_ROTATION_2" val="0"/>
  <p:tag name="ANNOTATION_SUB_TYPE_2" val="2"/>
  <p:tag name="ANNOTATION_LOOP_COUNT_2" val="1"/>
  <p:tag name="ANNOTATION_BOX_RADIUS_2" val="0"/>
  <p:tag name="ANNOTATION_SCALE_2" val="125"/>
  <p:tag name="ANNOTATION_BORDER_ALPHA_2" val="100"/>
  <p:tag name="ANNOTATION_BORDER_COLOR_2" val="16777215"/>
  <p:tag name="ANNOTATION_FILL_COLOR_2" val="683492"/>
  <p:tag name="ANNOTATION_FILL_ALPHA_2" val="100"/>
  <p:tag name="ANNOTATION_BORDER_WIDTH_2" val="2"/>
  <p:tag name="ANNOTATION_TYPE_3" val="0"/>
  <p:tag name="ANNOTATION_START_3" val="43.5"/>
  <p:tag name="ANNOTATION_END_3" val="52.2"/>
  <p:tag name="ANNOTATION_TOP_3" val="174.7"/>
  <p:tag name="ANNOTATION_LEFT_3" val="24.6"/>
  <p:tag name="ANNOTATION_WIDTH_3" val="111.8"/>
  <p:tag name="ANNOTATION_HEIGHT_3" val="111.5"/>
  <p:tag name="ANNOTATION_ANIMATION_3" val="3"/>
  <p:tag name="ANNOTATION_ROTATION_3" val="0"/>
  <p:tag name="ANNOTATION_SUB_TYPE_3" val="2"/>
  <p:tag name="ANNOTATION_LOOP_COUNT_3" val="1"/>
  <p:tag name="ANNOTATION_BOX_RADIUS_3" val="0"/>
  <p:tag name="ANNOTATION_SCALE_3" val="125"/>
  <p:tag name="ANNOTATION_BORDER_ALPHA_3" val="100"/>
  <p:tag name="ANNOTATION_BORDER_COLOR_3" val="16777215"/>
  <p:tag name="ANNOTATION_FILL_COLOR_3" val="683492"/>
  <p:tag name="ANNOTATION_FILL_ALPHA_3" val="100"/>
  <p:tag name="ANNOTATION_BORDER_WIDTH_3" val="2"/>
  <p:tag name="ANNOTATION_TYPE_4" val="0"/>
  <p:tag name="ANNOTATION_START_4" val="52.2"/>
  <p:tag name="ANNOTATION_END_4" val="64.3"/>
  <p:tag name="ANNOTATION_TOP_4" val="208.9"/>
  <p:tag name="ANNOTATION_LEFT_4" val="61.8"/>
  <p:tag name="ANNOTATION_WIDTH_4" val="111.8"/>
  <p:tag name="ANNOTATION_HEIGHT_4" val="111.5"/>
  <p:tag name="ANNOTATION_ANIMATION_4" val="3"/>
  <p:tag name="ANNOTATION_ROTATION_4" val="0"/>
  <p:tag name="ANNOTATION_SUB_TYPE_4" val="2"/>
  <p:tag name="ANNOTATION_LOOP_COUNT_4" val="1"/>
  <p:tag name="ANNOTATION_BOX_RADIUS_4" val="0"/>
  <p:tag name="ANNOTATION_SCALE_4" val="125"/>
  <p:tag name="ANNOTATION_BORDER_ALPHA_4" val="100"/>
  <p:tag name="ANNOTATION_BORDER_COLOR_4" val="16777215"/>
  <p:tag name="ANNOTATION_FILL_COLOR_4" val="683492"/>
  <p:tag name="ANNOTATION_FILL_ALPHA_4" val="100"/>
  <p:tag name="ANNOTATION_BORDER_WIDTH_4" val="2"/>
  <p:tag name="ANNOTATION_TYPE_5" val="0"/>
  <p:tag name="ANNOTATION_START_5" val="64.3"/>
  <p:tag name="ANNOTATION_END_5" val="78.9"/>
  <p:tag name="ANNOTATION_TOP_5" val="258.0"/>
  <p:tag name="ANNOTATION_LEFT_5" val="42.5"/>
  <p:tag name="ANNOTATION_WIDTH_5" val="111.8"/>
  <p:tag name="ANNOTATION_HEIGHT_5" val="111.5"/>
  <p:tag name="ANNOTATION_ANIMATION_5" val="3"/>
  <p:tag name="ANNOTATION_ROTATION_5" val="0"/>
  <p:tag name="ANNOTATION_SUB_TYPE_5" val="2"/>
  <p:tag name="ANNOTATION_LOOP_COUNT_5" val="1"/>
  <p:tag name="ANNOTATION_BOX_RADIUS_5" val="0"/>
  <p:tag name="ANNOTATION_SCALE_5" val="125"/>
  <p:tag name="ANNOTATION_BORDER_ALPHA_5" val="100"/>
  <p:tag name="ANNOTATION_BORDER_COLOR_5" val="16777215"/>
  <p:tag name="ANNOTATION_FILL_COLOR_5" val="683492"/>
  <p:tag name="ANNOTATION_FILL_ALPHA_5" val="100"/>
  <p:tag name="ANNOTATION_BORDER_WIDTH_5" val="2"/>
  <p:tag name="ANNOTATION_TYPE_6" val="0"/>
  <p:tag name="ANNOTATION_START_6" val="78.9"/>
  <p:tag name="ANNOTATION_END_6" val="88.0"/>
  <p:tag name="ANNOTATION_TOP_6" val="299.6"/>
  <p:tag name="ANNOTATION_LEFT_6" val="48.4"/>
  <p:tag name="ANNOTATION_WIDTH_6" val="111.8"/>
  <p:tag name="ANNOTATION_HEIGHT_6" val="111.5"/>
  <p:tag name="ANNOTATION_ANIMATION_6" val="3"/>
  <p:tag name="ANNOTATION_ROTATION_6" val="0"/>
  <p:tag name="ANNOTATION_SUB_TYPE_6" val="2"/>
  <p:tag name="ANNOTATION_LOOP_COUNT_6" val="1"/>
  <p:tag name="ANNOTATION_BOX_RADIUS_6" val="0"/>
  <p:tag name="ANNOTATION_SCALE_6" val="125"/>
  <p:tag name="ANNOTATION_BORDER_ALPHA_6" val="100"/>
  <p:tag name="ANNOTATION_BORDER_COLOR_6" val="16777215"/>
  <p:tag name="ANNOTATION_FILL_COLOR_6" val="683492"/>
  <p:tag name="ANNOTATION_FILL_ALPHA_6" val="100"/>
  <p:tag name="ANNOTATION_BORDER_WIDTH_6" val="2"/>
  <p:tag name="ANNOTATION_TYPE_7" val="0"/>
  <p:tag name="ANNOTATION_START_7" val="88.0"/>
  <p:tag name="ANNOTATION_TOP_7" val="357.6"/>
  <p:tag name="ANNOTATION_LEFT_7" val="52.9"/>
  <p:tag name="ANNOTATION_WIDTH_7" val="111.8"/>
  <p:tag name="ANNOTATION_HEIGHT_7" val="111.5"/>
  <p:tag name="ANNOTATION_ANIMATION_7" val="3"/>
  <p:tag name="ANNOTATION_ROTATION_7" val="0"/>
  <p:tag name="ANNOTATION_SUB_TYPE_7" val="2"/>
  <p:tag name="ANNOTATION_LOOP_COUNT_7" val="1"/>
  <p:tag name="ANNOTATION_BOX_RADIUS_7" val="0"/>
  <p:tag name="ANNOTATION_SCALE_7" val="125"/>
  <p:tag name="ANNOTATION_BORDER_ALPHA_7" val="100"/>
  <p:tag name="ANNOTATION_BORDER_COLOR_7" val="16777215"/>
  <p:tag name="ANNOTATION_FILL_COLOR_7" val="683492"/>
  <p:tag name="ANNOTATION_FILL_ALPHA_7" val="100"/>
  <p:tag name="ANNOTATION_BORDER_WIDTH_7" val="2"/>
  <p:tag name="ANNOTATION_COUNT" val="7"/>
  <p:tag name="ARTICULATE_SLIDE_GUID" val="434ed0ef-004e-4412-9dc0-946b4a1acf2c"/>
  <p:tag name="ARTICULATE_SLIDE_NAV" val="66"/>
  <p:tag name="ARTICULATE_SLIDE_THUMBNAIL_REFRESH" val="1"/>
</p:tagLst>
</file>

<file path=ppt/tags/tag105.xml><?xml version="1.0" encoding="utf-8"?>
<p:tagLst xmlns:a="http://schemas.openxmlformats.org/drawingml/2006/main" xmlns:r="http://schemas.openxmlformats.org/officeDocument/2006/relationships" xmlns:p="http://schemas.openxmlformats.org/presentationml/2006/main">
  <p:tag name="AUDIO_ID" val="975"/>
  <p:tag name="ELAPSEDTIME" val="33.1"/>
  <p:tag name="ANNOTATION_TYPE_1" val="0"/>
  <p:tag name="ANNOTATION_START_1" val="4.5"/>
  <p:tag name="ANNOTATION_END_1" val="14.0"/>
  <p:tag name="ANNOTATION_TOP_1" val="139.8"/>
  <p:tag name="ANNOTATION_LEFT_1" val="244.4"/>
  <p:tag name="ANNOTATION_WIDTH_1" val="111.8"/>
  <p:tag name="ANNOTATION_HEIGHT_1" val="111.5"/>
  <p:tag name="ANNOTATION_ANIMATION_1" val="3"/>
  <p:tag name="ANNOTATION_ROTATION_1" val="0"/>
  <p:tag name="ANNOTATION_SUB_TYPE_1" val="2"/>
  <p:tag name="ANNOTATION_LOOP_COUNT_1" val="1"/>
  <p:tag name="ANNOTATION_BOX_RADIUS_1" val="0"/>
  <p:tag name="ANNOTATION_SCALE_1" val="125"/>
  <p:tag name="ANNOTATION_BORDER_ALPHA_1" val="100"/>
  <p:tag name="ANNOTATION_BORDER_COLOR_1" val="16777215"/>
  <p:tag name="ANNOTATION_FILL_COLOR_1" val="683492"/>
  <p:tag name="ANNOTATION_FILL_ALPHA_1" val="100"/>
  <p:tag name="ANNOTATION_BORDER_WIDTH_1" val="2"/>
  <p:tag name="ANNOTATION_TYPE_2" val="0"/>
  <p:tag name="ANNOTATION_START_2" val="14.0"/>
  <p:tag name="ANNOTATION_END_2" val="18.6"/>
  <p:tag name="ANNOTATION_TOP_2" val="173.2"/>
  <p:tag name="ANNOTATION_LEFT_2" val="256.3"/>
  <p:tag name="ANNOTATION_WIDTH_2" val="111.8"/>
  <p:tag name="ANNOTATION_HEIGHT_2" val="111.5"/>
  <p:tag name="ANNOTATION_ANIMATION_2" val="3"/>
  <p:tag name="ANNOTATION_ROTATION_2" val="0"/>
  <p:tag name="ANNOTATION_SUB_TYPE_2" val="2"/>
  <p:tag name="ANNOTATION_LOOP_COUNT_2" val="1"/>
  <p:tag name="ANNOTATION_BOX_RADIUS_2" val="0"/>
  <p:tag name="ANNOTATION_SCALE_2" val="125"/>
  <p:tag name="ANNOTATION_BORDER_ALPHA_2" val="100"/>
  <p:tag name="ANNOTATION_BORDER_COLOR_2" val="16777215"/>
  <p:tag name="ANNOTATION_FILL_COLOR_2" val="683492"/>
  <p:tag name="ANNOTATION_FILL_ALPHA_2" val="100"/>
  <p:tag name="ANNOTATION_BORDER_WIDTH_2" val="2"/>
  <p:tag name="ANNOTATION_TYPE_3" val="0"/>
  <p:tag name="ANNOTATION_START_3" val="18.6"/>
  <p:tag name="ANNOTATION_END_3" val="19.9"/>
  <p:tag name="ANNOTATION_TOP_3" val="214.1"/>
  <p:tag name="ANNOTATION_LEFT_3" val="271.2"/>
  <p:tag name="ANNOTATION_WIDTH_3" val="111.8"/>
  <p:tag name="ANNOTATION_HEIGHT_3" val="111.5"/>
  <p:tag name="ANNOTATION_ANIMATION_3" val="3"/>
  <p:tag name="ANNOTATION_ROTATION_3" val="0"/>
  <p:tag name="ANNOTATION_SUB_TYPE_3" val="2"/>
  <p:tag name="ANNOTATION_LOOP_COUNT_3" val="1"/>
  <p:tag name="ANNOTATION_BOX_RADIUS_3" val="0"/>
  <p:tag name="ANNOTATION_SCALE_3" val="125"/>
  <p:tag name="ANNOTATION_BORDER_ALPHA_3" val="100"/>
  <p:tag name="ANNOTATION_BORDER_COLOR_3" val="16777215"/>
  <p:tag name="ANNOTATION_FILL_COLOR_3" val="683492"/>
  <p:tag name="ANNOTATION_FILL_ALPHA_3" val="100"/>
  <p:tag name="ANNOTATION_BORDER_WIDTH_3" val="2"/>
  <p:tag name="ANNOTATION_TYPE_4" val="0"/>
  <p:tag name="ANNOTATION_START_4" val="19.9"/>
  <p:tag name="ANNOTATION_END_4" val="20.9"/>
  <p:tag name="ANNOTATION_TOP_4" val="244.6"/>
  <p:tag name="ANNOTATION_LEFT_4" val="263.0"/>
  <p:tag name="ANNOTATION_WIDTH_4" val="111.8"/>
  <p:tag name="ANNOTATION_HEIGHT_4" val="111.5"/>
  <p:tag name="ANNOTATION_ANIMATION_4" val="3"/>
  <p:tag name="ANNOTATION_ROTATION_4" val="0"/>
  <p:tag name="ANNOTATION_SUB_TYPE_4" val="2"/>
  <p:tag name="ANNOTATION_LOOP_COUNT_4" val="1"/>
  <p:tag name="ANNOTATION_BOX_RADIUS_4" val="0"/>
  <p:tag name="ANNOTATION_SCALE_4" val="125"/>
  <p:tag name="ANNOTATION_BORDER_ALPHA_4" val="100"/>
  <p:tag name="ANNOTATION_BORDER_COLOR_4" val="16777215"/>
  <p:tag name="ANNOTATION_FILL_COLOR_4" val="683492"/>
  <p:tag name="ANNOTATION_FILL_ALPHA_4" val="100"/>
  <p:tag name="ANNOTATION_BORDER_WIDTH_4" val="2"/>
  <p:tag name="ANNOTATION_TYPE_5" val="0"/>
  <p:tag name="ANNOTATION_START_5" val="20.9"/>
  <p:tag name="ANNOTATION_TOP_5" val="271.4"/>
  <p:tag name="ANNOTATION_LEFT_5" val="267.5"/>
  <p:tag name="ANNOTATION_WIDTH_5" val="111.8"/>
  <p:tag name="ANNOTATION_HEIGHT_5" val="111.5"/>
  <p:tag name="ANNOTATION_ANIMATION_5" val="3"/>
  <p:tag name="ANNOTATION_ROTATION_5" val="0"/>
  <p:tag name="ANNOTATION_SUB_TYPE_5" val="2"/>
  <p:tag name="ANNOTATION_LOOP_COUNT_5" val="1"/>
  <p:tag name="ANNOTATION_BOX_RADIUS_5" val="0"/>
  <p:tag name="ANNOTATION_SCALE_5" val="125"/>
  <p:tag name="ANNOTATION_BORDER_ALPHA_5" val="100"/>
  <p:tag name="ANNOTATION_BORDER_COLOR_5" val="16777215"/>
  <p:tag name="ANNOTATION_FILL_COLOR_5" val="683492"/>
  <p:tag name="ANNOTATION_FILL_ALPHA_5" val="100"/>
  <p:tag name="ANNOTATION_BORDER_WIDTH_5" val="2"/>
  <p:tag name="ANNOTATION_COUNT" val="5"/>
  <p:tag name="ARTICULATE_SLIDE_GUID" val="5b401608-6c49-43ad-b851-694ea6ae03be"/>
  <p:tag name="ARTICULATE_SLIDE_NAV" val="77"/>
  <p:tag name="ARTICULATE_SLIDE_THUMBNAIL_REFRESH" val="1"/>
</p:tagLst>
</file>

<file path=ppt/tags/tag106.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bev\AppData\Local\Temp\articulate\presenter\imgtemp\uYjpsAaP_files\slide0001_image001.jpg"/>
</p:tagLst>
</file>

<file path=ppt/tags/tag10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8.xml><?xml version="1.0" encoding="utf-8"?>
<p:tagLst xmlns:a="http://schemas.openxmlformats.org/drawingml/2006/main" xmlns:r="http://schemas.openxmlformats.org/officeDocument/2006/relationships" xmlns:p="http://schemas.openxmlformats.org/presentationml/2006/main">
  <p:tag name="ARTICULATE_SLIDE_GUID" val="53df12b5-614c-4dcd-828d-dff0398e09fe"/>
  <p:tag name="ANNOTATION_TYPE_4" val="0"/>
  <p:tag name="ANNOTATION_START_4" val="21.3"/>
  <p:tag name="ANNOTATION_TOP_4" val="267.5"/>
  <p:tag name="ANNOTATION_LEFT_4" val="326.8"/>
  <p:tag name="ANNOTATION_WIDTH_4" val="109.9"/>
  <p:tag name="ANNOTATION_HEIGHT_4" val="109.6"/>
  <p:tag name="ANNOTATION_ANIMATION_4" val="3"/>
  <p:tag name="ANNOTATION_ROTATION_4" val="0"/>
  <p:tag name="ANNOTATION_SUB_TYPE_4" val="2"/>
  <p:tag name="ANNOTATION_LOOP_COUNT_4" val="1"/>
  <p:tag name="ANNOTATION_BOX_RADIUS_4" val="0"/>
  <p:tag name="ANNOTATION_SCALE_4" val="125"/>
  <p:tag name="ANNOTATION_BORDER_ALPHA_4" val="100"/>
  <p:tag name="ANNOTATION_BORDER_COLOR_4" val="16777215"/>
  <p:tag name="ANNOTATION_FILL_COLOR_4" val="683492"/>
  <p:tag name="ANNOTATION_FILL_ALPHA_4" val="100"/>
  <p:tag name="ANNOTATION_BORDER_WIDTH_4" val="2"/>
  <p:tag name="AUDIO_ID" val="1049"/>
  <p:tag name="ELAPSEDTIME" val="40.2"/>
  <p:tag name="ANNOTATION_TYPE_1" val="0"/>
  <p:tag name="ANNOTATION_START_1" val="7.4"/>
  <p:tag name="ANNOTATION_END_1" val="9.1"/>
  <p:tag name="ANNOTATION_TOP_1" val="89.2"/>
  <p:tag name="ANNOTATION_LEFT_1" val="110.7"/>
  <p:tag name="ANNOTATION_WIDTH_1" val="109.9"/>
  <p:tag name="ANNOTATION_HEIGHT_1" val="109.6"/>
  <p:tag name="ANNOTATION_ANIMATION_1" val="3"/>
  <p:tag name="ANNOTATION_ROTATION_1" val="0"/>
  <p:tag name="ANNOTATION_SUB_TYPE_1" val="2"/>
  <p:tag name="ANNOTATION_LOOP_COUNT_1" val="1"/>
  <p:tag name="ANNOTATION_BOX_RADIUS_1" val="0"/>
  <p:tag name="ANNOTATION_SCALE_1" val="125"/>
  <p:tag name="ANNOTATION_BORDER_ALPHA_1" val="100"/>
  <p:tag name="ANNOTATION_BORDER_COLOR_1" val="16777215"/>
  <p:tag name="ANNOTATION_FILL_COLOR_1" val="683492"/>
  <p:tag name="ANNOTATION_FILL_ALPHA_1" val="100"/>
  <p:tag name="ANNOTATION_BORDER_WIDTH_1" val="2"/>
  <p:tag name="ANNOTATION_TYPE_2" val="0"/>
  <p:tag name="ANNOTATION_START_2" val="9.1"/>
  <p:tag name="ANNOTATION_END_2" val="17.3"/>
  <p:tag name="ANNOTATION_TOP_2" val="130.8"/>
  <p:tag name="ANNOTATION_LEFT_2" val="317.3"/>
  <p:tag name="ANNOTATION_WIDTH_2" val="109.9"/>
  <p:tag name="ANNOTATION_HEIGHT_2" val="109.6"/>
  <p:tag name="ANNOTATION_ANIMATION_2" val="3"/>
  <p:tag name="ANNOTATION_ROTATION_2" val="0"/>
  <p:tag name="ANNOTATION_SUB_TYPE_2" val="2"/>
  <p:tag name="ANNOTATION_LOOP_COUNT_2" val="1"/>
  <p:tag name="ANNOTATION_BOX_RADIUS_2" val="0"/>
  <p:tag name="ANNOTATION_SCALE_2" val="125"/>
  <p:tag name="ANNOTATION_BORDER_ALPHA_2" val="100"/>
  <p:tag name="ANNOTATION_BORDER_COLOR_2" val="16777215"/>
  <p:tag name="ANNOTATION_FILL_COLOR_2" val="683492"/>
  <p:tag name="ANNOTATION_FILL_ALPHA_2" val="100"/>
  <p:tag name="ANNOTATION_BORDER_WIDTH_2" val="2"/>
  <p:tag name="ANNOTATION_TYPE_3" val="0"/>
  <p:tag name="ANNOTATION_START_3" val="17.3"/>
  <p:tag name="ANNOTATION_TOP_3" val="211.2"/>
  <p:tag name="ANNOTATION_LEFT_3" val="321.0"/>
  <p:tag name="ANNOTATION_WIDTH_3" val="109.9"/>
  <p:tag name="ANNOTATION_HEIGHT_3" val="109.6"/>
  <p:tag name="ANNOTATION_ANIMATION_3" val="3"/>
  <p:tag name="ANNOTATION_ROTATION_3" val="0"/>
  <p:tag name="ANNOTATION_SUB_TYPE_3" val="2"/>
  <p:tag name="ANNOTATION_LOOP_COUNT_3" val="1"/>
  <p:tag name="ANNOTATION_BOX_RADIUS_3" val="0"/>
  <p:tag name="ANNOTATION_SCALE_3" val="125"/>
  <p:tag name="ANNOTATION_BORDER_ALPHA_3" val="100"/>
  <p:tag name="ANNOTATION_BORDER_COLOR_3" val="16777215"/>
  <p:tag name="ANNOTATION_FILL_COLOR_3" val="683492"/>
  <p:tag name="ANNOTATION_FILL_ALPHA_3" val="100"/>
  <p:tag name="ANNOTATION_BORDER_WIDTH_3" val="2"/>
  <p:tag name="ANNOTATION_COUNT" val="3"/>
  <p:tag name="ARTICULATE_SLIDE_NAV" val="80"/>
  <p:tag name="ARTICULATE_SLIDE_THUMBNAIL_REFRESH" val="1"/>
</p:tagLst>
</file>

<file path=ppt/tags/tag109.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bev\AppData\Local\Temp\articulate\presenter\imgtemp\zs4vIo2y_files\slide0001_image001.jpg"/>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5.xml><?xml version="1.0" encoding="utf-8"?>
<p:tagLst xmlns:a="http://schemas.openxmlformats.org/drawingml/2006/main" xmlns:r="http://schemas.openxmlformats.org/officeDocument/2006/relationships" xmlns:p="http://schemas.openxmlformats.org/presentationml/2006/main">
  <p:tag name="ARTICULATE_SLIDE_GUID" val="5b748c1b-b5eb-4c7b-962e-3e7ba25068c0"/>
  <p:tag name="AUDIO_ID" val="1096"/>
  <p:tag name="ELAPSEDTIME" val="169.3"/>
  <p:tag name="ANNOTATION_TYPE_1" val="2"/>
  <p:tag name="ANNOTATION_START_1" val="9.8"/>
  <p:tag name="ANNOTATION_END_1" val="9.8"/>
  <p:tag name="ANNOTATION_TOP_1" val="-37.2"/>
  <p:tag name="ANNOTATION_LEFT_1" val="-37.3"/>
  <p:tag name="ANNOTATION_WIDTH_1" val="650.5"/>
  <p:tag name="ANNOTATION_HEIGHT_1" val="506.4"/>
  <p:tag name="ANNOTATION_ANIMATION_1" val="4"/>
  <p:tag name="ANNOTATION_ROTATION_1" val="0"/>
  <p:tag name="ANNOTATION_SUB_TYPE_1" val="11"/>
  <p:tag name="ANNOTATION_LOOP_COUNT_1" val="1"/>
  <p:tag name="ANNOTATION_BOX_RADIUS_1" val="0"/>
  <p:tag name="ANNOTATION_SCALE_1" val="0"/>
  <p:tag name="ANNOTATION_BORDER_ALPHA_1" val="100"/>
  <p:tag name="ANNOTATION_BORDER_COLOR_1" val="16777215"/>
  <p:tag name="ANNOTATION_FILL_COLOR_1" val="855309"/>
  <p:tag name="ANNOTATION_FILL_ALPHA_1" val="50"/>
  <p:tag name="ANNOTATION_BORDER_WIDTH_1" val="2"/>
  <p:tag name="ANNOTATION_TYPE_2" val="2"/>
  <p:tag name="ANNOTATION_START_2" val="9.8"/>
  <p:tag name="ANNOTATION_END_2" val="43.0"/>
  <p:tag name="ANNOTATION_TOP_2" val="96.7"/>
  <p:tag name="ANNOTATION_LEFT_2" val="43.2"/>
  <p:tag name="ANNOTATION_WIDTH_2" val="461.2"/>
  <p:tag name="ANNOTATION_HEIGHT_2" val="69.1"/>
  <p:tag name="ANNOTATION_ANIMATION_2" val="4"/>
  <p:tag name="ANNOTATION_ROTATION_2" val="0"/>
  <p:tag name="ANNOTATION_SUB_TYPE_2" val="11"/>
  <p:tag name="ANNOTATION_LOOP_COUNT_2" val="1"/>
  <p:tag name="ANNOTATION_BOX_RADIUS_2" val="5"/>
  <p:tag name="ANNOTATION_SCALE_2" val="0"/>
  <p:tag name="ANNOTATION_BORDER_ALPHA_2" val="100"/>
  <p:tag name="ANNOTATION_BORDER_COLOR_2" val="16777215"/>
  <p:tag name="ANNOTATION_FILL_COLOR_2" val="855309"/>
  <p:tag name="ANNOTATION_FILL_ALPHA_2" val="50"/>
  <p:tag name="ANNOTATION_BORDER_WIDTH_2" val="2"/>
  <p:tag name="ANNOTATION_TYPE_3" val="2"/>
  <p:tag name="ANNOTATION_START_3" val="43.0"/>
  <p:tag name="ANNOTATION_END_3" val="47.0"/>
  <p:tag name="ANNOTATION_TOP_3" val="-37.2"/>
  <p:tag name="ANNOTATION_LEFT_3" val="-37.3"/>
  <p:tag name="ANNOTATION_WIDTH_3" val="650.5"/>
  <p:tag name="ANNOTATION_HEIGHT_3" val="506.4"/>
  <p:tag name="ANNOTATION_ANIMATION_3" val="4"/>
  <p:tag name="ANNOTATION_ROTATION_3" val="0"/>
  <p:tag name="ANNOTATION_SUB_TYPE_3" val="11"/>
  <p:tag name="ANNOTATION_LOOP_COUNT_3" val="1"/>
  <p:tag name="ANNOTATION_BOX_RADIUS_3" val="0"/>
  <p:tag name="ANNOTATION_SCALE_3" val="0"/>
  <p:tag name="ANNOTATION_BORDER_ALPHA_3" val="100"/>
  <p:tag name="ANNOTATION_BORDER_COLOR_3" val="16777215"/>
  <p:tag name="ANNOTATION_FILL_COLOR_3" val="855309"/>
  <p:tag name="ANNOTATION_FILL_ALPHA_3" val="50"/>
  <p:tag name="ANNOTATION_BORDER_WIDTH_3" val="2"/>
  <p:tag name="ANNOTATION_TYPE_4" val="2"/>
  <p:tag name="ANNOTATION_START_4" val="47.0"/>
  <p:tag name="ANNOTATION_END_4" val="47.0"/>
  <p:tag name="ANNOTATION_TOP_4" val="-37.2"/>
  <p:tag name="ANNOTATION_LEFT_4" val="-37.3"/>
  <p:tag name="ANNOTATION_WIDTH_4" val="650.5"/>
  <p:tag name="ANNOTATION_HEIGHT_4" val="506.4"/>
  <p:tag name="ANNOTATION_ANIMATION_4" val="4"/>
  <p:tag name="ANNOTATION_ROTATION_4" val="0"/>
  <p:tag name="ANNOTATION_SUB_TYPE_4" val="11"/>
  <p:tag name="ANNOTATION_LOOP_COUNT_4" val="1"/>
  <p:tag name="ANNOTATION_BOX_RADIUS_4" val="0"/>
  <p:tag name="ANNOTATION_SCALE_4" val="0"/>
  <p:tag name="ANNOTATION_BORDER_ALPHA_4" val="100"/>
  <p:tag name="ANNOTATION_BORDER_COLOR_4" val="16777215"/>
  <p:tag name="ANNOTATION_FILL_COLOR_4" val="855309"/>
  <p:tag name="ANNOTATION_FILL_ALPHA_4" val="50"/>
  <p:tag name="ANNOTATION_BORDER_WIDTH_4" val="2"/>
  <p:tag name="ANNOTATION_TYPE_5" val="2"/>
  <p:tag name="ANNOTATION_START_5" val="47.0"/>
  <p:tag name="ANNOTATION_END_5" val="62.1"/>
  <p:tag name="ANNOTATION_TOP_5" val="169.5"/>
  <p:tag name="ANNOTATION_LEFT_5" val="30.6"/>
  <p:tag name="ANNOTATION_WIDTH_5" val="500.7"/>
  <p:tag name="ANNOTATION_HEIGHT_5" val="66.9"/>
  <p:tag name="ANNOTATION_ANIMATION_5" val="4"/>
  <p:tag name="ANNOTATION_ROTATION_5" val="0"/>
  <p:tag name="ANNOTATION_SUB_TYPE_5" val="11"/>
  <p:tag name="ANNOTATION_LOOP_COUNT_5" val="1"/>
  <p:tag name="ANNOTATION_BOX_RADIUS_5" val="5"/>
  <p:tag name="ANNOTATION_SCALE_5" val="0"/>
  <p:tag name="ANNOTATION_BORDER_ALPHA_5" val="100"/>
  <p:tag name="ANNOTATION_BORDER_COLOR_5" val="16777215"/>
  <p:tag name="ANNOTATION_FILL_COLOR_5" val="855309"/>
  <p:tag name="ANNOTATION_FILL_ALPHA_5" val="50"/>
  <p:tag name="ANNOTATION_BORDER_WIDTH_5" val="2"/>
  <p:tag name="ANNOTATION_TYPE_6" val="2"/>
  <p:tag name="ANNOTATION_START_6" val="62.1"/>
  <p:tag name="ANNOTATION_END_6" val="62.1"/>
  <p:tag name="ANNOTATION_TOP_6" val="-37.2"/>
  <p:tag name="ANNOTATION_LEFT_6" val="-37.3"/>
  <p:tag name="ANNOTATION_WIDTH_6" val="650.5"/>
  <p:tag name="ANNOTATION_HEIGHT_6" val="506.4"/>
  <p:tag name="ANNOTATION_ANIMATION_6" val="4"/>
  <p:tag name="ANNOTATION_ROTATION_6" val="0"/>
  <p:tag name="ANNOTATION_SUB_TYPE_6" val="11"/>
  <p:tag name="ANNOTATION_LOOP_COUNT_6" val="1"/>
  <p:tag name="ANNOTATION_BOX_RADIUS_6" val="0"/>
  <p:tag name="ANNOTATION_SCALE_6" val="0"/>
  <p:tag name="ANNOTATION_BORDER_ALPHA_6" val="100"/>
  <p:tag name="ANNOTATION_BORDER_COLOR_6" val="16777215"/>
  <p:tag name="ANNOTATION_FILL_COLOR_6" val="855309"/>
  <p:tag name="ANNOTATION_FILL_ALPHA_6" val="50"/>
  <p:tag name="ANNOTATION_BORDER_WIDTH_6" val="2"/>
  <p:tag name="ANNOTATION_TYPE_7" val="2"/>
  <p:tag name="ANNOTATION_START_7" val="62.1"/>
  <p:tag name="ANNOTATION_END_7" val="74.2"/>
  <p:tag name="ANNOTATION_TOP_7" val="237.9"/>
  <p:tag name="ANNOTATION_LEFT_7" val="39.5"/>
  <p:tag name="ANNOTATION_WIDTH_7" val="364.4"/>
  <p:tag name="ANNOTATION_HEIGHT_7" val="44.6"/>
  <p:tag name="ANNOTATION_ANIMATION_7" val="4"/>
  <p:tag name="ANNOTATION_ROTATION_7" val="0"/>
  <p:tag name="ANNOTATION_SUB_TYPE_7" val="11"/>
  <p:tag name="ANNOTATION_LOOP_COUNT_7" val="1"/>
  <p:tag name="ANNOTATION_BOX_RADIUS_7" val="5"/>
  <p:tag name="ANNOTATION_SCALE_7" val="0"/>
  <p:tag name="ANNOTATION_BORDER_ALPHA_7" val="100"/>
  <p:tag name="ANNOTATION_BORDER_COLOR_7" val="16777215"/>
  <p:tag name="ANNOTATION_FILL_COLOR_7" val="855309"/>
  <p:tag name="ANNOTATION_FILL_ALPHA_7" val="50"/>
  <p:tag name="ANNOTATION_BORDER_WIDTH_7" val="2"/>
  <p:tag name="ANNOTATION_TYPE_8" val="2"/>
  <p:tag name="ANNOTATION_START_8" val="74.2"/>
  <p:tag name="ANNOTATION_END_8" val="77.5"/>
  <p:tag name="ANNOTATION_TOP_8" val="-37.2"/>
  <p:tag name="ANNOTATION_LEFT_8" val="-37.3"/>
  <p:tag name="ANNOTATION_WIDTH_8" val="650.5"/>
  <p:tag name="ANNOTATION_HEIGHT_8" val="506.4"/>
  <p:tag name="ANNOTATION_ANIMATION_8" val="4"/>
  <p:tag name="ANNOTATION_ROTATION_8" val="0"/>
  <p:tag name="ANNOTATION_SUB_TYPE_8" val="11"/>
  <p:tag name="ANNOTATION_LOOP_COUNT_8" val="1"/>
  <p:tag name="ANNOTATION_BOX_RADIUS_8" val="0"/>
  <p:tag name="ANNOTATION_SCALE_8" val="0"/>
  <p:tag name="ANNOTATION_BORDER_ALPHA_8" val="100"/>
  <p:tag name="ANNOTATION_BORDER_COLOR_8" val="16777215"/>
  <p:tag name="ANNOTATION_FILL_COLOR_8" val="855309"/>
  <p:tag name="ANNOTATION_FILL_ALPHA_8" val="50"/>
  <p:tag name="ANNOTATION_BORDER_WIDTH_8" val="2"/>
  <p:tag name="ANNOTATION_TYPE_9" val="2"/>
  <p:tag name="ANNOTATION_START_9" val="77.5"/>
  <p:tag name="ANNOTATION_END_9" val="77.5"/>
  <p:tag name="ANNOTATION_TOP_9" val="-37.2"/>
  <p:tag name="ANNOTATION_LEFT_9" val="-37.3"/>
  <p:tag name="ANNOTATION_WIDTH_9" val="650.5"/>
  <p:tag name="ANNOTATION_HEIGHT_9" val="506.4"/>
  <p:tag name="ANNOTATION_ANIMATION_9" val="4"/>
  <p:tag name="ANNOTATION_ROTATION_9" val="0"/>
  <p:tag name="ANNOTATION_SUB_TYPE_9" val="11"/>
  <p:tag name="ANNOTATION_LOOP_COUNT_9" val="1"/>
  <p:tag name="ANNOTATION_BOX_RADIUS_9" val="0"/>
  <p:tag name="ANNOTATION_SCALE_9" val="0"/>
  <p:tag name="ANNOTATION_BORDER_ALPHA_9" val="100"/>
  <p:tag name="ANNOTATION_BORDER_COLOR_9" val="16777215"/>
  <p:tag name="ANNOTATION_FILL_COLOR_9" val="855309"/>
  <p:tag name="ANNOTATION_FILL_ALPHA_9" val="50"/>
  <p:tag name="ANNOTATION_BORDER_WIDTH_9" val="2"/>
  <p:tag name="ANNOTATION_TYPE_10" val="2"/>
  <p:tag name="ANNOTATION_START_10" val="77.5"/>
  <p:tag name="ANNOTATION_END_10" val="110.7"/>
  <p:tag name="ANNOTATION_TOP_10" val="265.4"/>
  <p:tag name="ANNOTATION_LEFT_10" val="22.4"/>
  <p:tag name="ANNOTATION_WIDTH_10" val="465.0"/>
  <p:tag name="ANNOTATION_HEIGHT_10" val="72.9"/>
  <p:tag name="ANNOTATION_ANIMATION_10" val="4"/>
  <p:tag name="ANNOTATION_ROTATION_10" val="0"/>
  <p:tag name="ANNOTATION_SUB_TYPE_10" val="11"/>
  <p:tag name="ANNOTATION_LOOP_COUNT_10" val="1"/>
  <p:tag name="ANNOTATION_BOX_RADIUS_10" val="5"/>
  <p:tag name="ANNOTATION_SCALE_10" val="0"/>
  <p:tag name="ANNOTATION_BORDER_ALPHA_10" val="100"/>
  <p:tag name="ANNOTATION_BORDER_COLOR_10" val="16777215"/>
  <p:tag name="ANNOTATION_FILL_COLOR_10" val="855309"/>
  <p:tag name="ANNOTATION_FILL_ALPHA_10" val="50"/>
  <p:tag name="ANNOTATION_BORDER_WIDTH_10" val="2"/>
  <p:tag name="ANNOTATION_TYPE_11" val="2"/>
  <p:tag name="ANNOTATION_START_11" val="110.7"/>
  <p:tag name="ANNOTATION_TOP_11" val="-37.2"/>
  <p:tag name="ANNOTATION_LEFT_11" val="-37.3"/>
  <p:tag name="ANNOTATION_WIDTH_11" val="650.5"/>
  <p:tag name="ANNOTATION_HEIGHT_11" val="506.4"/>
  <p:tag name="ANNOTATION_ANIMATION_11" val="4"/>
  <p:tag name="ANNOTATION_ROTATION_11" val="0"/>
  <p:tag name="ANNOTATION_SUB_TYPE_11" val="11"/>
  <p:tag name="ANNOTATION_LOOP_COUNT_11" val="1"/>
  <p:tag name="ANNOTATION_BOX_RADIUS_11" val="0"/>
  <p:tag name="ANNOTATION_SCALE_11" val="0"/>
  <p:tag name="ANNOTATION_BORDER_ALPHA_11" val="100"/>
  <p:tag name="ANNOTATION_BORDER_COLOR_11" val="16777215"/>
  <p:tag name="ANNOTATION_FILL_COLOR_11" val="855309"/>
  <p:tag name="ANNOTATION_FILL_ALPHA_11" val="50"/>
  <p:tag name="ANNOTATION_BORDER_WIDTH_11" val="2"/>
  <p:tag name="ANNOTATION_COUNT" val="11"/>
  <p:tag name="ARTICULATE_SLIDE_NAV" val="11"/>
  <p:tag name="ARTICULATE_SLIDE_THUMBNAIL_REFRESH" val="1"/>
</p:tagLst>
</file>

<file path=ppt/tags/tag206.xml><?xml version="1.0" encoding="utf-8"?>
<p:tagLst xmlns:a="http://schemas.openxmlformats.org/drawingml/2006/main" xmlns:r="http://schemas.openxmlformats.org/officeDocument/2006/relationships" xmlns:p="http://schemas.openxmlformats.org/presentationml/2006/main">
  <p:tag name="AUDIO_ID" val="379"/>
  <p:tag name="ELAPSEDTIME" val="314.2"/>
  <p:tag name="ANNOTATION_TYPE_1" val="2"/>
  <p:tag name="ANNOTATION_START_1" val="14.4"/>
  <p:tag name="ANNOTATION_END_1" val="14.4"/>
  <p:tag name="ANNOTATION_TOP_1" val="-37.2"/>
  <p:tag name="ANNOTATION_LEFT_1" val="-37.3"/>
  <p:tag name="ANNOTATION_WIDTH_1" val="650.5"/>
  <p:tag name="ANNOTATION_HEIGHT_1" val="506.4"/>
  <p:tag name="ANNOTATION_ANIMATION_1" val="4"/>
  <p:tag name="ANNOTATION_ROTATION_1" val="0"/>
  <p:tag name="ANNOTATION_SUB_TYPE_1" val="11"/>
  <p:tag name="ANNOTATION_LOOP_COUNT_1" val="1"/>
  <p:tag name="ANNOTATION_BOX_RADIUS_1" val="0"/>
  <p:tag name="ANNOTATION_SCALE_1" val="0"/>
  <p:tag name="ANNOTATION_BORDER_ALPHA_1" val="100"/>
  <p:tag name="ANNOTATION_BORDER_COLOR_1" val="16777215"/>
  <p:tag name="ANNOTATION_FILL_COLOR_1" val="855309"/>
  <p:tag name="ANNOTATION_FILL_ALPHA_1" val="50"/>
  <p:tag name="ANNOTATION_BORDER_WIDTH_1" val="2"/>
  <p:tag name="ANNOTATION_TYPE_2" val="2"/>
  <p:tag name="ANNOTATION_START_2" val="14.4"/>
  <p:tag name="ANNOTATION_END_2" val="71.0"/>
  <p:tag name="ANNOTATION_TOP_2" val="55.8"/>
  <p:tag name="ANNOTATION_LEFT_2" val="11.2"/>
  <p:tag name="ANNOTATION_WIDTH_2" val="553.6"/>
  <p:tag name="ANNOTATION_HEIGHT_2" val="143.5"/>
  <p:tag name="ANNOTATION_ANIMATION_2" val="4"/>
  <p:tag name="ANNOTATION_ROTATION_2" val="0"/>
  <p:tag name="ANNOTATION_SUB_TYPE_2" val="11"/>
  <p:tag name="ANNOTATION_LOOP_COUNT_2" val="1"/>
  <p:tag name="ANNOTATION_BOX_RADIUS_2" val="5"/>
  <p:tag name="ANNOTATION_SCALE_2" val="0"/>
  <p:tag name="ANNOTATION_BORDER_ALPHA_2" val="100"/>
  <p:tag name="ANNOTATION_BORDER_COLOR_2" val="16777215"/>
  <p:tag name="ANNOTATION_FILL_COLOR_2" val="855309"/>
  <p:tag name="ANNOTATION_FILL_ALPHA_2" val="50"/>
  <p:tag name="ANNOTATION_BORDER_WIDTH_2" val="2"/>
  <p:tag name="ANNOTATION_TYPE_3" val="2"/>
  <p:tag name="ANNOTATION_START_3" val="71.0"/>
  <p:tag name="ANNOTATION_END_3" val="72.9"/>
  <p:tag name="ANNOTATION_TOP_3" val="-37.2"/>
  <p:tag name="ANNOTATION_LEFT_3" val="-37.3"/>
  <p:tag name="ANNOTATION_WIDTH_3" val="650.5"/>
  <p:tag name="ANNOTATION_HEIGHT_3" val="506.4"/>
  <p:tag name="ANNOTATION_ANIMATION_3" val="4"/>
  <p:tag name="ANNOTATION_ROTATION_3" val="0"/>
  <p:tag name="ANNOTATION_SUB_TYPE_3" val="11"/>
  <p:tag name="ANNOTATION_LOOP_COUNT_3" val="1"/>
  <p:tag name="ANNOTATION_BOX_RADIUS_3" val="0"/>
  <p:tag name="ANNOTATION_SCALE_3" val="0"/>
  <p:tag name="ANNOTATION_BORDER_ALPHA_3" val="100"/>
  <p:tag name="ANNOTATION_BORDER_COLOR_3" val="16777215"/>
  <p:tag name="ANNOTATION_FILL_COLOR_3" val="855309"/>
  <p:tag name="ANNOTATION_FILL_ALPHA_3" val="50"/>
  <p:tag name="ANNOTATION_BORDER_WIDTH_3" val="2"/>
  <p:tag name="ANNOTATION_TYPE_4" val="2"/>
  <p:tag name="ANNOTATION_START_4" val="72.9"/>
  <p:tag name="ANNOTATION_END_4" val="72.9"/>
  <p:tag name="ANNOTATION_TOP_4" val="-37.2"/>
  <p:tag name="ANNOTATION_LEFT_4" val="-37.3"/>
  <p:tag name="ANNOTATION_WIDTH_4" val="650.5"/>
  <p:tag name="ANNOTATION_HEIGHT_4" val="506.4"/>
  <p:tag name="ANNOTATION_ANIMATION_4" val="4"/>
  <p:tag name="ANNOTATION_ROTATION_4" val="0"/>
  <p:tag name="ANNOTATION_SUB_TYPE_4" val="11"/>
  <p:tag name="ANNOTATION_LOOP_COUNT_4" val="1"/>
  <p:tag name="ANNOTATION_BOX_RADIUS_4" val="0"/>
  <p:tag name="ANNOTATION_SCALE_4" val="0"/>
  <p:tag name="ANNOTATION_BORDER_ALPHA_4" val="100"/>
  <p:tag name="ANNOTATION_BORDER_COLOR_4" val="16777215"/>
  <p:tag name="ANNOTATION_FILL_COLOR_4" val="855309"/>
  <p:tag name="ANNOTATION_FILL_ALPHA_4" val="50"/>
  <p:tag name="ANNOTATION_BORDER_WIDTH_4" val="2"/>
  <p:tag name="ANNOTATION_TYPE_5" val="2"/>
  <p:tag name="ANNOTATION_START_5" val="72.9"/>
  <p:tag name="ANNOTATION_END_5" val="74.3"/>
  <p:tag name="ANNOTATION_TOP_5" val="322.0"/>
  <p:tag name="ANNOTATION_LEFT_5" val="22.4"/>
  <p:tag name="ANNOTATION_WIDTH_5" val="292.1"/>
  <p:tag name="ANNOTATION_HEIGHT_5" val="11.9"/>
  <p:tag name="ANNOTATION_ANIMATION_5" val="4"/>
  <p:tag name="ANNOTATION_ROTATION_5" val="0"/>
  <p:tag name="ANNOTATION_SUB_TYPE_5" val="11"/>
  <p:tag name="ANNOTATION_LOOP_COUNT_5" val="1"/>
  <p:tag name="ANNOTATION_BOX_RADIUS_5" val="5"/>
  <p:tag name="ANNOTATION_SCALE_5" val="0"/>
  <p:tag name="ANNOTATION_BORDER_ALPHA_5" val="100"/>
  <p:tag name="ANNOTATION_BORDER_COLOR_5" val="16777215"/>
  <p:tag name="ANNOTATION_FILL_COLOR_5" val="855309"/>
  <p:tag name="ANNOTATION_FILL_ALPHA_5" val="50"/>
  <p:tag name="ANNOTATION_BORDER_WIDTH_5" val="2"/>
  <p:tag name="ANNOTATION_TYPE_6" val="2"/>
  <p:tag name="ANNOTATION_START_6" val="74.3"/>
  <p:tag name="ANNOTATION_END_6" val="74.3"/>
  <p:tag name="ANNOTATION_TOP_6" val="-37.2"/>
  <p:tag name="ANNOTATION_LEFT_6" val="-37.3"/>
  <p:tag name="ANNOTATION_WIDTH_6" val="650.5"/>
  <p:tag name="ANNOTATION_HEIGHT_6" val="506.4"/>
  <p:tag name="ANNOTATION_ANIMATION_6" val="4"/>
  <p:tag name="ANNOTATION_ROTATION_6" val="0"/>
  <p:tag name="ANNOTATION_SUB_TYPE_6" val="11"/>
  <p:tag name="ANNOTATION_LOOP_COUNT_6" val="1"/>
  <p:tag name="ANNOTATION_BOX_RADIUS_6" val="0"/>
  <p:tag name="ANNOTATION_SCALE_6" val="0"/>
  <p:tag name="ANNOTATION_BORDER_ALPHA_6" val="100"/>
  <p:tag name="ANNOTATION_BORDER_COLOR_6" val="16777215"/>
  <p:tag name="ANNOTATION_FILL_COLOR_6" val="855309"/>
  <p:tag name="ANNOTATION_FILL_ALPHA_6" val="50"/>
  <p:tag name="ANNOTATION_BORDER_WIDTH_6" val="2"/>
  <p:tag name="ANNOTATION_TYPE_7" val="2"/>
  <p:tag name="ANNOTATION_START_7" val="74.3"/>
  <p:tag name="ANNOTATION_END_7" val="75.1"/>
  <p:tag name="ANNOTATION_TOP_7" val="339.8"/>
  <p:tag name="ANNOTATION_LEFT_7" val="321.2"/>
  <p:tag name="ANNOTATION_WIDTH_7" val="17.1"/>
  <p:tag name="ANNOTATION_HEIGHT_7" val="14.1"/>
  <p:tag name="ANNOTATION_ANIMATION_7" val="4"/>
  <p:tag name="ANNOTATION_ROTATION_7" val="0"/>
  <p:tag name="ANNOTATION_SUB_TYPE_7" val="11"/>
  <p:tag name="ANNOTATION_LOOP_COUNT_7" val="1"/>
  <p:tag name="ANNOTATION_BOX_RADIUS_7" val="5"/>
  <p:tag name="ANNOTATION_SCALE_7" val="0"/>
  <p:tag name="ANNOTATION_BORDER_ALPHA_7" val="100"/>
  <p:tag name="ANNOTATION_BORDER_COLOR_7" val="16777215"/>
  <p:tag name="ANNOTATION_FILL_COLOR_7" val="855309"/>
  <p:tag name="ANNOTATION_FILL_ALPHA_7" val="50"/>
  <p:tag name="ANNOTATION_BORDER_WIDTH_7" val="2"/>
  <p:tag name="ANNOTATION_TYPE_8" val="2"/>
  <p:tag name="ANNOTATION_START_8" val="75.1"/>
  <p:tag name="ANNOTATION_END_8" val="76.8"/>
  <p:tag name="ANNOTATION_TOP_8" val="-37.2"/>
  <p:tag name="ANNOTATION_LEFT_8" val="-37.3"/>
  <p:tag name="ANNOTATION_WIDTH_8" val="650.5"/>
  <p:tag name="ANNOTATION_HEIGHT_8" val="506.4"/>
  <p:tag name="ANNOTATION_ANIMATION_8" val="4"/>
  <p:tag name="ANNOTATION_ROTATION_8" val="0"/>
  <p:tag name="ANNOTATION_SUB_TYPE_8" val="11"/>
  <p:tag name="ANNOTATION_LOOP_COUNT_8" val="1"/>
  <p:tag name="ANNOTATION_BOX_RADIUS_8" val="0"/>
  <p:tag name="ANNOTATION_SCALE_8" val="0"/>
  <p:tag name="ANNOTATION_BORDER_ALPHA_8" val="100"/>
  <p:tag name="ANNOTATION_BORDER_COLOR_8" val="16777215"/>
  <p:tag name="ANNOTATION_FILL_COLOR_8" val="855309"/>
  <p:tag name="ANNOTATION_FILL_ALPHA_8" val="50"/>
  <p:tag name="ANNOTATION_BORDER_WIDTH_8" val="2"/>
  <p:tag name="ANNOTATION_TYPE_9" val="2"/>
  <p:tag name="ANNOTATION_START_9" val="76.8"/>
  <p:tag name="ANNOTATION_END_9" val="76.8"/>
  <p:tag name="ANNOTATION_TOP_9" val="-37.2"/>
  <p:tag name="ANNOTATION_LEFT_9" val="-37.3"/>
  <p:tag name="ANNOTATION_WIDTH_9" val="650.5"/>
  <p:tag name="ANNOTATION_HEIGHT_9" val="506.4"/>
  <p:tag name="ANNOTATION_ANIMATION_9" val="4"/>
  <p:tag name="ANNOTATION_ROTATION_9" val="0"/>
  <p:tag name="ANNOTATION_SUB_TYPE_9" val="11"/>
  <p:tag name="ANNOTATION_LOOP_COUNT_9" val="1"/>
  <p:tag name="ANNOTATION_BOX_RADIUS_9" val="0"/>
  <p:tag name="ANNOTATION_SCALE_9" val="0"/>
  <p:tag name="ANNOTATION_BORDER_ALPHA_9" val="100"/>
  <p:tag name="ANNOTATION_BORDER_COLOR_9" val="16777215"/>
  <p:tag name="ANNOTATION_FILL_COLOR_9" val="855309"/>
  <p:tag name="ANNOTATION_FILL_ALPHA_9" val="50"/>
  <p:tag name="ANNOTATION_BORDER_WIDTH_9" val="2"/>
  <p:tag name="ANNOTATION_TYPE_10" val="2"/>
  <p:tag name="ANNOTATION_START_10" val="76.8"/>
  <p:tag name="ANNOTATION_END_10" val="78.1"/>
  <p:tag name="ANNOTATION_TOP_10" val="302.6"/>
  <p:tag name="ANNOTATION_LEFT_10" val="22.4"/>
  <p:tag name="ANNOTATION_WIDTH_10" val="142.3"/>
  <p:tag name="ANNOTATION_HEIGHT_10" val="10.4"/>
  <p:tag name="ANNOTATION_ANIMATION_10" val="4"/>
  <p:tag name="ANNOTATION_ROTATION_10" val="0"/>
  <p:tag name="ANNOTATION_SUB_TYPE_10" val="11"/>
  <p:tag name="ANNOTATION_LOOP_COUNT_10" val="1"/>
  <p:tag name="ANNOTATION_BOX_RADIUS_10" val="5"/>
  <p:tag name="ANNOTATION_SCALE_10" val="0"/>
  <p:tag name="ANNOTATION_BORDER_ALPHA_10" val="100"/>
  <p:tag name="ANNOTATION_BORDER_COLOR_10" val="16777215"/>
  <p:tag name="ANNOTATION_FILL_COLOR_10" val="855309"/>
  <p:tag name="ANNOTATION_FILL_ALPHA_10" val="50"/>
  <p:tag name="ANNOTATION_BORDER_WIDTH_10" val="2"/>
  <p:tag name="ANNOTATION_TYPE_11" val="2"/>
  <p:tag name="ANNOTATION_START_11" val="78.1"/>
  <p:tag name="ANNOTATION_END_11" val="78.1"/>
  <p:tag name="ANNOTATION_TOP_11" val="-37.2"/>
  <p:tag name="ANNOTATION_LEFT_11" val="-37.3"/>
  <p:tag name="ANNOTATION_WIDTH_11" val="650.5"/>
  <p:tag name="ANNOTATION_HEIGHT_11" val="506.4"/>
  <p:tag name="ANNOTATION_ANIMATION_11" val="4"/>
  <p:tag name="ANNOTATION_ROTATION_11" val="0"/>
  <p:tag name="ANNOTATION_SUB_TYPE_11" val="11"/>
  <p:tag name="ANNOTATION_LOOP_COUNT_11" val="1"/>
  <p:tag name="ANNOTATION_BOX_RADIUS_11" val="0"/>
  <p:tag name="ANNOTATION_SCALE_11" val="0"/>
  <p:tag name="ANNOTATION_BORDER_ALPHA_11" val="100"/>
  <p:tag name="ANNOTATION_BORDER_COLOR_11" val="16777215"/>
  <p:tag name="ANNOTATION_FILL_COLOR_11" val="855309"/>
  <p:tag name="ANNOTATION_FILL_ALPHA_11" val="50"/>
  <p:tag name="ANNOTATION_BORDER_WIDTH_11" val="2"/>
  <p:tag name="ANNOTATION_TYPE_12" val="2"/>
  <p:tag name="ANNOTATION_START_12" val="78.1"/>
  <p:tag name="ANNOTATION_END_12" val="79.7"/>
  <p:tag name="ANNOTATION_TOP_12" val="314.5"/>
  <p:tag name="ANNOTATION_LEFT_12" val="172.1"/>
  <p:tag name="ANNOTATION_WIDTH_12" val="245.9"/>
  <p:tag name="ANNOTATION_HEIGHT_12" val="94.4"/>
  <p:tag name="ANNOTATION_ANIMATION_12" val="4"/>
  <p:tag name="ANNOTATION_ROTATION_12" val="0"/>
  <p:tag name="ANNOTATION_SUB_TYPE_12" val="11"/>
  <p:tag name="ANNOTATION_LOOP_COUNT_12" val="1"/>
  <p:tag name="ANNOTATION_BOX_RADIUS_12" val="5"/>
  <p:tag name="ANNOTATION_SCALE_12" val="0"/>
  <p:tag name="ANNOTATION_BORDER_ALPHA_12" val="100"/>
  <p:tag name="ANNOTATION_BORDER_COLOR_12" val="16777215"/>
  <p:tag name="ANNOTATION_FILL_COLOR_12" val="855309"/>
  <p:tag name="ANNOTATION_FILL_ALPHA_12" val="50"/>
  <p:tag name="ANNOTATION_BORDER_WIDTH_12" val="2"/>
  <p:tag name="ANNOTATION_TYPE_13" val="2"/>
  <p:tag name="ANNOTATION_START_13" val="79.7"/>
  <p:tag name="ANNOTATION_END_13" val="83.0"/>
  <p:tag name="ANNOTATION_TOP_13" val="-37.2"/>
  <p:tag name="ANNOTATION_LEFT_13" val="-37.3"/>
  <p:tag name="ANNOTATION_WIDTH_13" val="650.5"/>
  <p:tag name="ANNOTATION_HEIGHT_13" val="506.4"/>
  <p:tag name="ANNOTATION_ANIMATION_13" val="4"/>
  <p:tag name="ANNOTATION_ROTATION_13" val="0"/>
  <p:tag name="ANNOTATION_SUB_TYPE_13" val="11"/>
  <p:tag name="ANNOTATION_LOOP_COUNT_13" val="1"/>
  <p:tag name="ANNOTATION_BOX_RADIUS_13" val="0"/>
  <p:tag name="ANNOTATION_SCALE_13" val="0"/>
  <p:tag name="ANNOTATION_BORDER_ALPHA_13" val="100"/>
  <p:tag name="ANNOTATION_BORDER_COLOR_13" val="16777215"/>
  <p:tag name="ANNOTATION_FILL_COLOR_13" val="855309"/>
  <p:tag name="ANNOTATION_FILL_ALPHA_13" val="50"/>
  <p:tag name="ANNOTATION_BORDER_WIDTH_13" val="2"/>
  <p:tag name="ANNOTATION_TYPE_14" val="2"/>
  <p:tag name="ANNOTATION_START_14" val="83.0"/>
  <p:tag name="ANNOTATION_END_14" val="83.0"/>
  <p:tag name="ANNOTATION_TOP_14" val="-37.2"/>
  <p:tag name="ANNOTATION_LEFT_14" val="-37.3"/>
  <p:tag name="ANNOTATION_WIDTH_14" val="650.5"/>
  <p:tag name="ANNOTATION_HEIGHT_14" val="506.4"/>
  <p:tag name="ANNOTATION_ANIMATION_14" val="4"/>
  <p:tag name="ANNOTATION_ROTATION_14" val="0"/>
  <p:tag name="ANNOTATION_SUB_TYPE_14" val="11"/>
  <p:tag name="ANNOTATION_LOOP_COUNT_14" val="1"/>
  <p:tag name="ANNOTATION_BOX_RADIUS_14" val="0"/>
  <p:tag name="ANNOTATION_SCALE_14" val="0"/>
  <p:tag name="ANNOTATION_BORDER_ALPHA_14" val="100"/>
  <p:tag name="ANNOTATION_BORDER_COLOR_14" val="16777215"/>
  <p:tag name="ANNOTATION_FILL_COLOR_14" val="855309"/>
  <p:tag name="ANNOTATION_FILL_ALPHA_14" val="50"/>
  <p:tag name="ANNOTATION_BORDER_WIDTH_14" val="2"/>
  <p:tag name="ANNOTATION_TYPE_15" val="2"/>
  <p:tag name="ANNOTATION_START_15" val="83.0"/>
  <p:tag name="ANNOTATION_END_15" val="113.7"/>
  <p:tag name="ANNOTATION_TOP_15" val="327.9"/>
  <p:tag name="ANNOTATION_LEFT_15" val="70.8"/>
  <p:tag name="ANNOTATION_WIDTH_15" val="488.8"/>
  <p:tag name="ANNOTATION_HEIGHT_15" val="64.7"/>
  <p:tag name="ANNOTATION_ANIMATION_15" val="4"/>
  <p:tag name="ANNOTATION_ROTATION_15" val="0"/>
  <p:tag name="ANNOTATION_SUB_TYPE_15" val="11"/>
  <p:tag name="ANNOTATION_LOOP_COUNT_15" val="1"/>
  <p:tag name="ANNOTATION_BOX_RADIUS_15" val="5"/>
  <p:tag name="ANNOTATION_SCALE_15" val="0"/>
  <p:tag name="ANNOTATION_BORDER_ALPHA_15" val="100"/>
  <p:tag name="ANNOTATION_BORDER_COLOR_15" val="16777215"/>
  <p:tag name="ANNOTATION_FILL_COLOR_15" val="855309"/>
  <p:tag name="ANNOTATION_FILL_ALPHA_15" val="50"/>
  <p:tag name="ANNOTATION_BORDER_WIDTH_15" val="2"/>
  <p:tag name="ANNOTATION_TYPE_16" val="2"/>
  <p:tag name="ANNOTATION_START_16" val="113.7"/>
  <p:tag name="ANNOTATION_END_16" val="177.0"/>
  <p:tag name="ANNOTATION_TOP_16" val="-37.2"/>
  <p:tag name="ANNOTATION_LEFT_16" val="-37.3"/>
  <p:tag name="ANNOTATION_WIDTH_16" val="650.5"/>
  <p:tag name="ANNOTATION_HEIGHT_16" val="506.4"/>
  <p:tag name="ANNOTATION_ANIMATION_16" val="4"/>
  <p:tag name="ANNOTATION_ROTATION_16" val="0"/>
  <p:tag name="ANNOTATION_SUB_TYPE_16" val="11"/>
  <p:tag name="ANNOTATION_LOOP_COUNT_16" val="1"/>
  <p:tag name="ANNOTATION_BOX_RADIUS_16" val="0"/>
  <p:tag name="ANNOTATION_SCALE_16" val="0"/>
  <p:tag name="ANNOTATION_BORDER_ALPHA_16" val="100"/>
  <p:tag name="ANNOTATION_BORDER_COLOR_16" val="16777215"/>
  <p:tag name="ANNOTATION_FILL_COLOR_16" val="855309"/>
  <p:tag name="ANNOTATION_FILL_ALPHA_16" val="50"/>
  <p:tag name="ANNOTATION_BORDER_WIDTH_16" val="2"/>
  <p:tag name="ANNOTATION_TYPE_17" val="2"/>
  <p:tag name="ANNOTATION_START_17" val="177.0"/>
  <p:tag name="ANNOTATION_END_17" val="177.0"/>
  <p:tag name="ANNOTATION_TOP_17" val="-37.2"/>
  <p:tag name="ANNOTATION_LEFT_17" val="-37.3"/>
  <p:tag name="ANNOTATION_WIDTH_17" val="650.5"/>
  <p:tag name="ANNOTATION_HEIGHT_17" val="506.4"/>
  <p:tag name="ANNOTATION_ANIMATION_17" val="4"/>
  <p:tag name="ANNOTATION_ROTATION_17" val="0"/>
  <p:tag name="ANNOTATION_SUB_TYPE_17" val="11"/>
  <p:tag name="ANNOTATION_LOOP_COUNT_17" val="1"/>
  <p:tag name="ANNOTATION_BOX_RADIUS_17" val="0"/>
  <p:tag name="ANNOTATION_SCALE_17" val="0"/>
  <p:tag name="ANNOTATION_BORDER_ALPHA_17" val="100"/>
  <p:tag name="ANNOTATION_BORDER_COLOR_17" val="16777215"/>
  <p:tag name="ANNOTATION_FILL_COLOR_17" val="855309"/>
  <p:tag name="ANNOTATION_FILL_ALPHA_17" val="50"/>
  <p:tag name="ANNOTATION_BORDER_WIDTH_17" val="2"/>
  <p:tag name="ANNOTATION_TYPE_18" val="2"/>
  <p:tag name="ANNOTATION_START_18" val="177.0"/>
  <p:tag name="ANNOTATION_END_18" val="207.5"/>
  <p:tag name="ANNOTATION_TOP_18" val="177.0"/>
  <p:tag name="ANNOTATION_LEFT_18" val="15.6"/>
  <p:tag name="ANNOTATION_WIDTH_18" val="465.7"/>
  <p:tag name="ANNOTATION_HEIGHT_18" val="57.3"/>
  <p:tag name="ANNOTATION_ANIMATION_18" val="4"/>
  <p:tag name="ANNOTATION_ROTATION_18" val="0"/>
  <p:tag name="ANNOTATION_SUB_TYPE_18" val="11"/>
  <p:tag name="ANNOTATION_LOOP_COUNT_18" val="1"/>
  <p:tag name="ANNOTATION_BOX_RADIUS_18" val="5"/>
  <p:tag name="ANNOTATION_SCALE_18" val="0"/>
  <p:tag name="ANNOTATION_BORDER_ALPHA_18" val="100"/>
  <p:tag name="ANNOTATION_BORDER_COLOR_18" val="16777215"/>
  <p:tag name="ANNOTATION_FILL_COLOR_18" val="855309"/>
  <p:tag name="ANNOTATION_FILL_ALPHA_18" val="50"/>
  <p:tag name="ANNOTATION_BORDER_WIDTH_18" val="2"/>
  <p:tag name="ANNOTATION_TYPE_19" val="2"/>
  <p:tag name="ANNOTATION_START_19" val="207.5"/>
  <p:tag name="ANNOTATION_END_19" val="216.9"/>
  <p:tag name="ANNOTATION_TOP_19" val="-37.2"/>
  <p:tag name="ANNOTATION_LEFT_19" val="-37.3"/>
  <p:tag name="ANNOTATION_WIDTH_19" val="650.5"/>
  <p:tag name="ANNOTATION_HEIGHT_19" val="506.4"/>
  <p:tag name="ANNOTATION_ANIMATION_19" val="4"/>
  <p:tag name="ANNOTATION_ROTATION_19" val="0"/>
  <p:tag name="ANNOTATION_SUB_TYPE_19" val="11"/>
  <p:tag name="ANNOTATION_LOOP_COUNT_19" val="1"/>
  <p:tag name="ANNOTATION_BOX_RADIUS_19" val="0"/>
  <p:tag name="ANNOTATION_SCALE_19" val="0"/>
  <p:tag name="ANNOTATION_BORDER_ALPHA_19" val="100"/>
  <p:tag name="ANNOTATION_BORDER_COLOR_19" val="16777215"/>
  <p:tag name="ANNOTATION_FILL_COLOR_19" val="855309"/>
  <p:tag name="ANNOTATION_FILL_ALPHA_19" val="50"/>
  <p:tag name="ANNOTATION_BORDER_WIDTH_19" val="2"/>
  <p:tag name="ANNOTATION_TYPE_20" val="2"/>
  <p:tag name="ANNOTATION_START_20" val="216.9"/>
  <p:tag name="ANNOTATION_END_20" val="216.9"/>
  <p:tag name="ANNOTATION_TOP_20" val="-37.2"/>
  <p:tag name="ANNOTATION_LEFT_20" val="-37.3"/>
  <p:tag name="ANNOTATION_WIDTH_20" val="650.5"/>
  <p:tag name="ANNOTATION_HEIGHT_20" val="506.4"/>
  <p:tag name="ANNOTATION_ANIMATION_20" val="4"/>
  <p:tag name="ANNOTATION_ROTATION_20" val="0"/>
  <p:tag name="ANNOTATION_SUB_TYPE_20" val="11"/>
  <p:tag name="ANNOTATION_LOOP_COUNT_20" val="1"/>
  <p:tag name="ANNOTATION_BOX_RADIUS_20" val="0"/>
  <p:tag name="ANNOTATION_SCALE_20" val="0"/>
  <p:tag name="ANNOTATION_BORDER_ALPHA_20" val="100"/>
  <p:tag name="ANNOTATION_BORDER_COLOR_20" val="16777215"/>
  <p:tag name="ANNOTATION_FILL_COLOR_20" val="855309"/>
  <p:tag name="ANNOTATION_FILL_ALPHA_20" val="50"/>
  <p:tag name="ANNOTATION_BORDER_WIDTH_20" val="2"/>
  <p:tag name="ANNOTATION_TYPE_21" val="2"/>
  <p:tag name="ANNOTATION_START_21" val="216.9"/>
  <p:tag name="ANNOTATION_END_21" val="251.0"/>
  <p:tag name="ANNOTATION_TOP_21" val="240.9"/>
  <p:tag name="ANNOTATION_LEFT_21" val="28.3"/>
  <p:tag name="ANNOTATION_WIDTH_21" val="437.4"/>
  <p:tag name="ANNOTATION_HEIGHT_21" val="39.4"/>
  <p:tag name="ANNOTATION_ANIMATION_21" val="4"/>
  <p:tag name="ANNOTATION_ROTATION_21" val="0"/>
  <p:tag name="ANNOTATION_SUB_TYPE_21" val="11"/>
  <p:tag name="ANNOTATION_LOOP_COUNT_21" val="1"/>
  <p:tag name="ANNOTATION_BOX_RADIUS_21" val="5"/>
  <p:tag name="ANNOTATION_SCALE_21" val="0"/>
  <p:tag name="ANNOTATION_BORDER_ALPHA_21" val="100"/>
  <p:tag name="ANNOTATION_BORDER_COLOR_21" val="16777215"/>
  <p:tag name="ANNOTATION_FILL_COLOR_21" val="855309"/>
  <p:tag name="ANNOTATION_FILL_ALPHA_21" val="50"/>
  <p:tag name="ANNOTATION_BORDER_WIDTH_21" val="2"/>
  <p:tag name="ANNOTATION_TYPE_22" val="2"/>
  <p:tag name="ANNOTATION_START_22" val="251.0"/>
  <p:tag name="ANNOTATION_END_22" val="261.5"/>
  <p:tag name="ANNOTATION_TOP_22" val="-37.2"/>
  <p:tag name="ANNOTATION_LEFT_22" val="-37.3"/>
  <p:tag name="ANNOTATION_WIDTH_22" val="650.5"/>
  <p:tag name="ANNOTATION_HEIGHT_22" val="506.4"/>
  <p:tag name="ANNOTATION_ANIMATION_22" val="4"/>
  <p:tag name="ANNOTATION_ROTATION_22" val="0"/>
  <p:tag name="ANNOTATION_SUB_TYPE_22" val="11"/>
  <p:tag name="ANNOTATION_LOOP_COUNT_22" val="1"/>
  <p:tag name="ANNOTATION_BOX_RADIUS_22" val="0"/>
  <p:tag name="ANNOTATION_SCALE_22" val="0"/>
  <p:tag name="ANNOTATION_BORDER_ALPHA_22" val="100"/>
  <p:tag name="ANNOTATION_BORDER_COLOR_22" val="16777215"/>
  <p:tag name="ANNOTATION_FILL_COLOR_22" val="855309"/>
  <p:tag name="ANNOTATION_FILL_ALPHA_22" val="50"/>
  <p:tag name="ANNOTATION_BORDER_WIDTH_22" val="2"/>
  <p:tag name="ANNOTATION_TYPE_23" val="2"/>
  <p:tag name="ANNOTATION_START_23" val="261.5"/>
  <p:tag name="ANNOTATION_END_23" val="261.5"/>
  <p:tag name="ANNOTATION_TOP_23" val="-37.2"/>
  <p:tag name="ANNOTATION_LEFT_23" val="-37.3"/>
  <p:tag name="ANNOTATION_WIDTH_23" val="650.5"/>
  <p:tag name="ANNOTATION_HEIGHT_23" val="506.4"/>
  <p:tag name="ANNOTATION_ANIMATION_23" val="4"/>
  <p:tag name="ANNOTATION_ROTATION_23" val="0"/>
  <p:tag name="ANNOTATION_SUB_TYPE_23" val="11"/>
  <p:tag name="ANNOTATION_LOOP_COUNT_23" val="1"/>
  <p:tag name="ANNOTATION_BOX_RADIUS_23" val="0"/>
  <p:tag name="ANNOTATION_SCALE_23" val="0"/>
  <p:tag name="ANNOTATION_BORDER_ALPHA_23" val="100"/>
  <p:tag name="ANNOTATION_BORDER_COLOR_23" val="16777215"/>
  <p:tag name="ANNOTATION_FILL_COLOR_23" val="855309"/>
  <p:tag name="ANNOTATION_FILL_ALPHA_23" val="50"/>
  <p:tag name="ANNOTATION_BORDER_WIDTH_23" val="2"/>
  <p:tag name="ANNOTATION_TYPE_24" val="2"/>
  <p:tag name="ANNOTATION_START_24" val="261.5"/>
  <p:tag name="ANNOTATION_END_24" val="303.9"/>
  <p:tag name="ANNOTATION_TOP_24" val="270.7"/>
  <p:tag name="ANNOTATION_LEFT_24" val="29.8"/>
  <p:tag name="ANNOTATION_WIDTH_24" val="245.9"/>
  <p:tag name="ANNOTATION_HEIGHT_24" val="51.3"/>
  <p:tag name="ANNOTATION_ANIMATION_24" val="4"/>
  <p:tag name="ANNOTATION_ROTATION_24" val="0"/>
  <p:tag name="ANNOTATION_SUB_TYPE_24" val="11"/>
  <p:tag name="ANNOTATION_LOOP_COUNT_24" val="1"/>
  <p:tag name="ANNOTATION_BOX_RADIUS_24" val="5"/>
  <p:tag name="ANNOTATION_SCALE_24" val="0"/>
  <p:tag name="ANNOTATION_BORDER_ALPHA_24" val="100"/>
  <p:tag name="ANNOTATION_BORDER_COLOR_24" val="16777215"/>
  <p:tag name="ANNOTATION_FILL_COLOR_24" val="855309"/>
  <p:tag name="ANNOTATION_FILL_ALPHA_24" val="50"/>
  <p:tag name="ANNOTATION_BORDER_WIDTH_24" val="2"/>
  <p:tag name="ANNOTATION_TYPE_25" val="2"/>
  <p:tag name="ANNOTATION_START_25" val="303.9"/>
  <p:tag name="ANNOTATION_TOP_25" val="-37.2"/>
  <p:tag name="ANNOTATION_LEFT_25" val="-37.3"/>
  <p:tag name="ANNOTATION_WIDTH_25" val="650.5"/>
  <p:tag name="ANNOTATION_HEIGHT_25" val="506.4"/>
  <p:tag name="ANNOTATION_ANIMATION_25" val="4"/>
  <p:tag name="ANNOTATION_ROTATION_25" val="0"/>
  <p:tag name="ANNOTATION_SUB_TYPE_25" val="11"/>
  <p:tag name="ANNOTATION_LOOP_COUNT_25" val="1"/>
  <p:tag name="ANNOTATION_BOX_RADIUS_25" val="0"/>
  <p:tag name="ANNOTATION_SCALE_25" val="0"/>
  <p:tag name="ANNOTATION_BORDER_ALPHA_25" val="100"/>
  <p:tag name="ANNOTATION_BORDER_COLOR_25" val="16777215"/>
  <p:tag name="ANNOTATION_FILL_COLOR_25" val="855309"/>
  <p:tag name="ANNOTATION_FILL_ALPHA_25" val="50"/>
  <p:tag name="ANNOTATION_BORDER_WIDTH_25" val="2"/>
  <p:tag name="ANNOTATION_COUNT" val="25"/>
  <p:tag name="ARTICULATE_SLIDE_THUMBNAIL_REFRESH" val="1"/>
</p:tagLst>
</file>

<file path=ppt/tags/tag207.xml><?xml version="1.0" encoding="utf-8"?>
<p:tagLst xmlns:a="http://schemas.openxmlformats.org/drawingml/2006/main" xmlns:r="http://schemas.openxmlformats.org/officeDocument/2006/relationships" xmlns:p="http://schemas.openxmlformats.org/presentationml/2006/main">
  <p:tag name="ARTICULATE_SLIDE_GUID" val="0d5972af-7aac-4ce0-af54-58ea79138f0c"/>
  <p:tag name="ANNOTATION_TYPE_13" val="2"/>
  <p:tag name="ANNOTATION_START_13" val="247.4"/>
  <p:tag name="ANNOTATION_END_13" val="252.4"/>
  <p:tag name="ANNOTATION_TOP_13" val="-37.2"/>
  <p:tag name="ANNOTATION_LEFT_13" val="-37.3"/>
  <p:tag name="ANNOTATION_WIDTH_13" val="650.5"/>
  <p:tag name="ANNOTATION_HEIGHT_13" val="506.4"/>
  <p:tag name="ANNOTATION_ANIMATION_13" val="4"/>
  <p:tag name="ANNOTATION_ROTATION_13" val="0"/>
  <p:tag name="ANNOTATION_SUB_TYPE_13" val="11"/>
  <p:tag name="ANNOTATION_LOOP_COUNT_13" val="1"/>
  <p:tag name="ANNOTATION_BOX_RADIUS_13" val="0"/>
  <p:tag name="ANNOTATION_SCALE_13" val="0"/>
  <p:tag name="ANNOTATION_BORDER_ALPHA_13" val="100"/>
  <p:tag name="ANNOTATION_BORDER_COLOR_13" val="16777215"/>
  <p:tag name="ANNOTATION_FILL_COLOR_13" val="855309"/>
  <p:tag name="ANNOTATION_FILL_ALPHA_13" val="50"/>
  <p:tag name="ANNOTATION_BORDER_WIDTH_13" val="2"/>
  <p:tag name="ANNOTATION_TYPE_14" val="2"/>
  <p:tag name="ANNOTATION_START_14" val="252.4"/>
  <p:tag name="ANNOTATION_END_14" val="252.4"/>
  <p:tag name="ANNOTATION_TOP_14" val="-37.2"/>
  <p:tag name="ANNOTATION_LEFT_14" val="-37.3"/>
  <p:tag name="ANNOTATION_WIDTH_14" val="650.5"/>
  <p:tag name="ANNOTATION_HEIGHT_14" val="506.4"/>
  <p:tag name="ANNOTATION_ANIMATION_14" val="4"/>
  <p:tag name="ANNOTATION_ROTATION_14" val="0"/>
  <p:tag name="ANNOTATION_SUB_TYPE_14" val="11"/>
  <p:tag name="ANNOTATION_LOOP_COUNT_14" val="1"/>
  <p:tag name="ANNOTATION_BOX_RADIUS_14" val="0"/>
  <p:tag name="ANNOTATION_SCALE_14" val="0"/>
  <p:tag name="ANNOTATION_BORDER_ALPHA_14" val="100"/>
  <p:tag name="ANNOTATION_BORDER_COLOR_14" val="16777215"/>
  <p:tag name="ANNOTATION_FILL_COLOR_14" val="855309"/>
  <p:tag name="ANNOTATION_FILL_ALPHA_14" val="50"/>
  <p:tag name="ANNOTATION_BORDER_WIDTH_14" val="2"/>
  <p:tag name="ANNOTATION_TYPE_15" val="2"/>
  <p:tag name="ANNOTATION_START_15" val="252.4"/>
  <p:tag name="ANNOTATION_END_15" val="270.2"/>
  <p:tag name="ANNOTATION_TOP_15" val="310.1"/>
  <p:tag name="ANNOTATION_LEFT_15" val="49.9"/>
  <p:tag name="ANNOTATION_WIDTH_15" val="520.1"/>
  <p:tag name="ANNOTATION_HEIGHT_15" val="52.0"/>
  <p:tag name="ANNOTATION_ANIMATION_15" val="4"/>
  <p:tag name="ANNOTATION_ROTATION_15" val="0"/>
  <p:tag name="ANNOTATION_SUB_TYPE_15" val="11"/>
  <p:tag name="ANNOTATION_LOOP_COUNT_15" val="1"/>
  <p:tag name="ANNOTATION_BOX_RADIUS_15" val="5"/>
  <p:tag name="ANNOTATION_SCALE_15" val="0"/>
  <p:tag name="ANNOTATION_BORDER_ALPHA_15" val="100"/>
  <p:tag name="ANNOTATION_BORDER_COLOR_15" val="16777215"/>
  <p:tag name="ANNOTATION_FILL_COLOR_15" val="855309"/>
  <p:tag name="ANNOTATION_FILL_ALPHA_15" val="50"/>
  <p:tag name="ANNOTATION_BORDER_WIDTH_15" val="2"/>
  <p:tag name="ANNOTATION_TYPE_16" val="2"/>
  <p:tag name="ANNOTATION_START_16" val="270.2"/>
  <p:tag name="ANNOTATION_END_16" val="273.9"/>
  <p:tag name="ANNOTATION_TOP_16" val="-37.2"/>
  <p:tag name="ANNOTATION_LEFT_16" val="-37.3"/>
  <p:tag name="ANNOTATION_WIDTH_16" val="650.5"/>
  <p:tag name="ANNOTATION_HEIGHT_16" val="506.4"/>
  <p:tag name="ANNOTATION_ANIMATION_16" val="4"/>
  <p:tag name="ANNOTATION_ROTATION_16" val="0"/>
  <p:tag name="ANNOTATION_SUB_TYPE_16" val="11"/>
  <p:tag name="ANNOTATION_LOOP_COUNT_16" val="1"/>
  <p:tag name="ANNOTATION_BOX_RADIUS_16" val="0"/>
  <p:tag name="ANNOTATION_SCALE_16" val="0"/>
  <p:tag name="ANNOTATION_BORDER_ALPHA_16" val="100"/>
  <p:tag name="ANNOTATION_BORDER_COLOR_16" val="16777215"/>
  <p:tag name="ANNOTATION_FILL_COLOR_16" val="855309"/>
  <p:tag name="ANNOTATION_FILL_ALPHA_16" val="50"/>
  <p:tag name="ANNOTATION_BORDER_WIDTH_16" val="2"/>
  <p:tag name="ANNOTATION_TYPE_17" val="2"/>
  <p:tag name="ANNOTATION_START_17" val="273.9"/>
  <p:tag name="ANNOTATION_END_17" val="273.9"/>
  <p:tag name="ANNOTATION_TOP_17" val="-37.2"/>
  <p:tag name="ANNOTATION_LEFT_17" val="-37.3"/>
  <p:tag name="ANNOTATION_WIDTH_17" val="650.5"/>
  <p:tag name="ANNOTATION_HEIGHT_17" val="506.4"/>
  <p:tag name="ANNOTATION_ANIMATION_17" val="4"/>
  <p:tag name="ANNOTATION_ROTATION_17" val="0"/>
  <p:tag name="ANNOTATION_SUB_TYPE_17" val="11"/>
  <p:tag name="ANNOTATION_LOOP_COUNT_17" val="1"/>
  <p:tag name="ANNOTATION_BOX_RADIUS_17" val="0"/>
  <p:tag name="ANNOTATION_SCALE_17" val="0"/>
  <p:tag name="ANNOTATION_BORDER_ALPHA_17" val="100"/>
  <p:tag name="ANNOTATION_BORDER_COLOR_17" val="16777215"/>
  <p:tag name="ANNOTATION_FILL_COLOR_17" val="855309"/>
  <p:tag name="ANNOTATION_FILL_ALPHA_17" val="50"/>
  <p:tag name="ANNOTATION_BORDER_WIDTH_17" val="2"/>
  <p:tag name="ANNOTATION_TYPE_18" val="2"/>
  <p:tag name="ANNOTATION_START_18" val="273.9"/>
  <p:tag name="ANNOTATION_END_18" val="296.5"/>
  <p:tag name="ANNOTATION_TOP_18" val="359.1"/>
  <p:tag name="ANNOTATION_LEFT_18" val="38.0"/>
  <p:tag name="ANNOTATION_WIDTH_18" val="528.3"/>
  <p:tag name="ANNOTATION_HEIGHT_18" val="43.1"/>
  <p:tag name="ANNOTATION_ANIMATION_18" val="4"/>
  <p:tag name="ANNOTATION_ROTATION_18" val="0"/>
  <p:tag name="ANNOTATION_SUB_TYPE_18" val="11"/>
  <p:tag name="ANNOTATION_LOOP_COUNT_18" val="1"/>
  <p:tag name="ANNOTATION_BOX_RADIUS_18" val="5"/>
  <p:tag name="ANNOTATION_SCALE_18" val="0"/>
  <p:tag name="ANNOTATION_BORDER_ALPHA_18" val="100"/>
  <p:tag name="ANNOTATION_BORDER_COLOR_18" val="16777215"/>
  <p:tag name="ANNOTATION_FILL_COLOR_18" val="855309"/>
  <p:tag name="ANNOTATION_FILL_ALPHA_18" val="50"/>
  <p:tag name="ANNOTATION_BORDER_WIDTH_18" val="2"/>
  <p:tag name="ANNOTATION_TYPE_19" val="2"/>
  <p:tag name="ANNOTATION_START_19" val="296.5"/>
  <p:tag name="ANNOTATION_TOP_19" val="-37.2"/>
  <p:tag name="ANNOTATION_LEFT_19" val="-37.3"/>
  <p:tag name="ANNOTATION_WIDTH_19" val="650.5"/>
  <p:tag name="ANNOTATION_HEIGHT_19" val="506.4"/>
  <p:tag name="ANNOTATION_ANIMATION_19" val="4"/>
  <p:tag name="ANNOTATION_ROTATION_19" val="0"/>
  <p:tag name="ANNOTATION_SUB_TYPE_19" val="11"/>
  <p:tag name="ANNOTATION_LOOP_COUNT_19" val="1"/>
  <p:tag name="ANNOTATION_BOX_RADIUS_19" val="0"/>
  <p:tag name="ANNOTATION_SCALE_19" val="0"/>
  <p:tag name="ANNOTATION_BORDER_ALPHA_19" val="100"/>
  <p:tag name="ANNOTATION_BORDER_COLOR_19" val="16777215"/>
  <p:tag name="ANNOTATION_FILL_COLOR_19" val="855309"/>
  <p:tag name="ANNOTATION_FILL_ALPHA_19" val="50"/>
  <p:tag name="ANNOTATION_BORDER_WIDTH_19" val="2"/>
  <p:tag name="AUDIO_ID" val="1307"/>
  <p:tag name="ELAPSEDTIME" val="249.4"/>
  <p:tag name="ANNOTATION_TYPE_1" val="0"/>
  <p:tag name="ANNOTATION_START_1" val="57.5"/>
  <p:tag name="ANNOTATION_END_1" val="65.1"/>
  <p:tag name="ANNOTATION_TOP_1" val="89.2"/>
  <p:tag name="ANNOTATION_LEFT_1" val="48.4"/>
  <p:tag name="ANNOTATION_WIDTH_1" val="109.9"/>
  <p:tag name="ANNOTATION_HEIGHT_1" val="109.6"/>
  <p:tag name="ANNOTATION_ANIMATION_1" val="3"/>
  <p:tag name="ANNOTATION_ROTATION_1" val="0"/>
  <p:tag name="ANNOTATION_SUB_TYPE_1" val="2"/>
  <p:tag name="ANNOTATION_LOOP_COUNT_1" val="1"/>
  <p:tag name="ANNOTATION_BOX_RADIUS_1" val="0"/>
  <p:tag name="ANNOTATION_SCALE_1" val="125"/>
  <p:tag name="ANNOTATION_BORDER_ALPHA_1" val="100"/>
  <p:tag name="ANNOTATION_BORDER_COLOR_1" val="16777215"/>
  <p:tag name="ANNOTATION_FILL_COLOR_1" val="683492"/>
  <p:tag name="ANNOTATION_FILL_ALPHA_1" val="100"/>
  <p:tag name="ANNOTATION_BORDER_WIDTH_1" val="2"/>
  <p:tag name="ANNOTATION_TYPE_2" val="0"/>
  <p:tag name="ANNOTATION_START_2" val="65.1"/>
  <p:tag name="ANNOTATION_END_2" val="77.2"/>
  <p:tag name="ANNOTATION_TOP_2" val="96.5"/>
  <p:tag name="ANNOTATION_LEFT_2" val="299.7"/>
  <p:tag name="ANNOTATION_WIDTH_2" val="109.9"/>
  <p:tag name="ANNOTATION_HEIGHT_2" val="109.6"/>
  <p:tag name="ANNOTATION_ANIMATION_2" val="3"/>
  <p:tag name="ANNOTATION_ROTATION_2" val="0"/>
  <p:tag name="ANNOTATION_SUB_TYPE_2" val="2"/>
  <p:tag name="ANNOTATION_LOOP_COUNT_2" val="1"/>
  <p:tag name="ANNOTATION_BOX_RADIUS_2" val="0"/>
  <p:tag name="ANNOTATION_SCALE_2" val="125"/>
  <p:tag name="ANNOTATION_BORDER_ALPHA_2" val="100"/>
  <p:tag name="ANNOTATION_BORDER_COLOR_2" val="16777215"/>
  <p:tag name="ANNOTATION_FILL_COLOR_2" val="683492"/>
  <p:tag name="ANNOTATION_FILL_ALPHA_2" val="100"/>
  <p:tag name="ANNOTATION_BORDER_WIDTH_2" val="2"/>
  <p:tag name="ANNOTATION_TYPE_3" val="0"/>
  <p:tag name="ANNOTATION_START_3" val="77.2"/>
  <p:tag name="ANNOTATION_END_3" val="88.7"/>
  <p:tag name="ANNOTATION_TOP_3" val="135.2"/>
  <p:tag name="ANNOTATION_LEFT_3" val="60.8"/>
  <p:tag name="ANNOTATION_WIDTH_3" val="109.9"/>
  <p:tag name="ANNOTATION_HEIGHT_3" val="109.6"/>
  <p:tag name="ANNOTATION_ANIMATION_3" val="3"/>
  <p:tag name="ANNOTATION_ROTATION_3" val="0"/>
  <p:tag name="ANNOTATION_SUB_TYPE_3" val="2"/>
  <p:tag name="ANNOTATION_LOOP_COUNT_3" val="1"/>
  <p:tag name="ANNOTATION_BOX_RADIUS_3" val="0"/>
  <p:tag name="ANNOTATION_SCALE_3" val="125"/>
  <p:tag name="ANNOTATION_BORDER_ALPHA_3" val="100"/>
  <p:tag name="ANNOTATION_BORDER_COLOR_3" val="16777215"/>
  <p:tag name="ANNOTATION_FILL_COLOR_3" val="683492"/>
  <p:tag name="ANNOTATION_FILL_ALPHA_3" val="100"/>
  <p:tag name="ANNOTATION_BORDER_WIDTH_3" val="2"/>
  <p:tag name="ANNOTATION_TYPE_4" val="0"/>
  <p:tag name="ANNOTATION_START_4" val="88.7"/>
  <p:tag name="ANNOTATION_END_4" val="92.5"/>
  <p:tag name="ANNOTATION_TOP_4" val="152.8"/>
  <p:tag name="ANNOTATION_LEFT_4" val="278.5"/>
  <p:tag name="ANNOTATION_WIDTH_4" val="109.9"/>
  <p:tag name="ANNOTATION_HEIGHT_4" val="109.6"/>
  <p:tag name="ANNOTATION_ANIMATION_4" val="3"/>
  <p:tag name="ANNOTATION_ROTATION_4" val="0"/>
  <p:tag name="ANNOTATION_SUB_TYPE_4" val="2"/>
  <p:tag name="ANNOTATION_LOOP_COUNT_4" val="1"/>
  <p:tag name="ANNOTATION_BOX_RADIUS_4" val="0"/>
  <p:tag name="ANNOTATION_SCALE_4" val="125"/>
  <p:tag name="ANNOTATION_BORDER_ALPHA_4" val="100"/>
  <p:tag name="ANNOTATION_BORDER_COLOR_4" val="16777215"/>
  <p:tag name="ANNOTATION_FILL_COLOR_4" val="683492"/>
  <p:tag name="ANNOTATION_FILL_ALPHA_4" val="100"/>
  <p:tag name="ANNOTATION_BORDER_WIDTH_4" val="2"/>
  <p:tag name="ANNOTATION_TYPE_5" val="0"/>
  <p:tag name="ANNOTATION_START_5" val="92.5"/>
  <p:tag name="ANNOTATION_END_5" val="103.8"/>
  <p:tag name="ANNOTATION_TOP_5" val="209.1"/>
  <p:tag name="ANNOTATION_LEFT_5" val="50.6"/>
  <p:tag name="ANNOTATION_WIDTH_5" val="109.9"/>
  <p:tag name="ANNOTATION_HEIGHT_5" val="109.6"/>
  <p:tag name="ANNOTATION_ANIMATION_5" val="3"/>
  <p:tag name="ANNOTATION_ROTATION_5" val="0"/>
  <p:tag name="ANNOTATION_SUB_TYPE_5" val="2"/>
  <p:tag name="ANNOTATION_LOOP_COUNT_5" val="1"/>
  <p:tag name="ANNOTATION_BOX_RADIUS_5" val="0"/>
  <p:tag name="ANNOTATION_SCALE_5" val="125"/>
  <p:tag name="ANNOTATION_BORDER_ALPHA_5" val="100"/>
  <p:tag name="ANNOTATION_BORDER_COLOR_5" val="16777215"/>
  <p:tag name="ANNOTATION_FILL_COLOR_5" val="683492"/>
  <p:tag name="ANNOTATION_FILL_ALPHA_5" val="100"/>
  <p:tag name="ANNOTATION_BORDER_WIDTH_5" val="2"/>
  <p:tag name="ANNOTATION_TYPE_6" val="0"/>
  <p:tag name="ANNOTATION_START_6" val="103.8"/>
  <p:tag name="ANNOTATION_END_6" val="119.1"/>
  <p:tag name="ANNOTATION_TOP_6" val="196.6"/>
  <p:tag name="ANNOTATION_LEFT_6" val="327.6"/>
  <p:tag name="ANNOTATION_WIDTH_6" val="109.9"/>
  <p:tag name="ANNOTATION_HEIGHT_6" val="109.6"/>
  <p:tag name="ANNOTATION_ANIMATION_6" val="3"/>
  <p:tag name="ANNOTATION_ROTATION_6" val="0"/>
  <p:tag name="ANNOTATION_SUB_TYPE_6" val="2"/>
  <p:tag name="ANNOTATION_LOOP_COUNT_6" val="1"/>
  <p:tag name="ANNOTATION_BOX_RADIUS_6" val="0"/>
  <p:tag name="ANNOTATION_SCALE_6" val="125"/>
  <p:tag name="ANNOTATION_BORDER_ALPHA_6" val="100"/>
  <p:tag name="ANNOTATION_BORDER_COLOR_6" val="16777215"/>
  <p:tag name="ANNOTATION_FILL_COLOR_6" val="683492"/>
  <p:tag name="ANNOTATION_FILL_ALPHA_6" val="100"/>
  <p:tag name="ANNOTATION_BORDER_WIDTH_6" val="2"/>
  <p:tag name="ANNOTATION_TYPE_7" val="0"/>
  <p:tag name="ANNOTATION_START_7" val="119.1"/>
  <p:tag name="ANNOTATION_END_7" val="136.2"/>
  <p:tag name="ANNOTATION_TOP_7" val="217.8"/>
  <p:tag name="ANNOTATION_LEFT_7" val="325.4"/>
  <p:tag name="ANNOTATION_WIDTH_7" val="109.9"/>
  <p:tag name="ANNOTATION_HEIGHT_7" val="109.6"/>
  <p:tag name="ANNOTATION_ANIMATION_7" val="3"/>
  <p:tag name="ANNOTATION_ROTATION_7" val="0"/>
  <p:tag name="ANNOTATION_SUB_TYPE_7" val="2"/>
  <p:tag name="ANNOTATION_LOOP_COUNT_7" val="1"/>
  <p:tag name="ANNOTATION_BOX_RADIUS_7" val="0"/>
  <p:tag name="ANNOTATION_SCALE_7" val="125"/>
  <p:tag name="ANNOTATION_BORDER_ALPHA_7" val="100"/>
  <p:tag name="ANNOTATION_BORDER_COLOR_7" val="16777215"/>
  <p:tag name="ANNOTATION_FILL_COLOR_7" val="683492"/>
  <p:tag name="ANNOTATION_FILL_ALPHA_7" val="100"/>
  <p:tag name="ANNOTATION_BORDER_WIDTH_7" val="2"/>
  <p:tag name="ANNOTATION_TYPE_8" val="0"/>
  <p:tag name="ANNOTATION_START_8" val="136.2"/>
  <p:tag name="ANNOTATION_END_8" val="164.3"/>
  <p:tag name="ANNOTATION_TOP_8" val="240.5"/>
  <p:tag name="ANNOTATION_LEFT_8" val="326.1"/>
  <p:tag name="ANNOTATION_WIDTH_8" val="109.9"/>
  <p:tag name="ANNOTATION_HEIGHT_8" val="109.6"/>
  <p:tag name="ANNOTATION_ANIMATION_8" val="3"/>
  <p:tag name="ANNOTATION_ROTATION_8" val="0"/>
  <p:tag name="ANNOTATION_SUB_TYPE_8" val="2"/>
  <p:tag name="ANNOTATION_LOOP_COUNT_8" val="1"/>
  <p:tag name="ANNOTATION_BOX_RADIUS_8" val="0"/>
  <p:tag name="ANNOTATION_SCALE_8" val="125"/>
  <p:tag name="ANNOTATION_BORDER_ALPHA_8" val="100"/>
  <p:tag name="ANNOTATION_BORDER_COLOR_8" val="16777215"/>
  <p:tag name="ANNOTATION_FILL_COLOR_8" val="683492"/>
  <p:tag name="ANNOTATION_FILL_ALPHA_8" val="100"/>
  <p:tag name="ANNOTATION_BORDER_WIDTH_8" val="2"/>
  <p:tag name="ANNOTATION_TYPE_9" val="0"/>
  <p:tag name="ANNOTATION_START_9" val="164.3"/>
  <p:tag name="ANNOTATION_END_9" val="178.9"/>
  <p:tag name="ANNOTATION_TOP_9" val="270.5"/>
  <p:tag name="ANNOTATION_LEFT_9" val="49.8"/>
  <p:tag name="ANNOTATION_WIDTH_9" val="109.9"/>
  <p:tag name="ANNOTATION_HEIGHT_9" val="109.6"/>
  <p:tag name="ANNOTATION_ANIMATION_9" val="3"/>
  <p:tag name="ANNOTATION_ROTATION_9" val="0"/>
  <p:tag name="ANNOTATION_SUB_TYPE_9" val="2"/>
  <p:tag name="ANNOTATION_LOOP_COUNT_9" val="1"/>
  <p:tag name="ANNOTATION_BOX_RADIUS_9" val="0"/>
  <p:tag name="ANNOTATION_SCALE_9" val="125"/>
  <p:tag name="ANNOTATION_BORDER_ALPHA_9" val="100"/>
  <p:tag name="ANNOTATION_BORDER_COLOR_9" val="16777215"/>
  <p:tag name="ANNOTATION_FILL_COLOR_9" val="683492"/>
  <p:tag name="ANNOTATION_FILL_ALPHA_9" val="100"/>
  <p:tag name="ANNOTATION_BORDER_WIDTH_9" val="2"/>
  <p:tag name="ANNOTATION_TYPE_10" val="0"/>
  <p:tag name="ANNOTATION_START_10" val="178.9"/>
  <p:tag name="ANNOTATION_END_10" val="205.1"/>
  <p:tag name="ANNOTATION_TOP_10" val="320.9"/>
  <p:tag name="ANNOTATION_LEFT_10" val="46.9"/>
  <p:tag name="ANNOTATION_WIDTH_10" val="109.9"/>
  <p:tag name="ANNOTATION_HEIGHT_10" val="109.6"/>
  <p:tag name="ANNOTATION_ANIMATION_10" val="3"/>
  <p:tag name="ANNOTATION_ROTATION_10" val="0"/>
  <p:tag name="ANNOTATION_SUB_TYPE_10" val="2"/>
  <p:tag name="ANNOTATION_LOOP_COUNT_10" val="1"/>
  <p:tag name="ANNOTATION_BOX_RADIUS_10" val="0"/>
  <p:tag name="ANNOTATION_SCALE_10" val="125"/>
  <p:tag name="ANNOTATION_BORDER_ALPHA_10" val="100"/>
  <p:tag name="ANNOTATION_BORDER_COLOR_10" val="16777215"/>
  <p:tag name="ANNOTATION_FILL_COLOR_10" val="683492"/>
  <p:tag name="ANNOTATION_FILL_ALPHA_10" val="100"/>
  <p:tag name="ANNOTATION_BORDER_WIDTH_10" val="2"/>
  <p:tag name="ANNOTATION_TYPE_11" val="0"/>
  <p:tag name="ANNOTATION_START_11" val="205.1"/>
  <p:tag name="ANNOTATION_END_11" val="223.7"/>
  <p:tag name="ANNOTATION_TOP_11" val="364.8"/>
  <p:tag name="ANNOTATION_LEFT_11" val="51.3"/>
  <p:tag name="ANNOTATION_WIDTH_11" val="109.9"/>
  <p:tag name="ANNOTATION_HEIGHT_11" val="109.6"/>
  <p:tag name="ANNOTATION_ANIMATION_11" val="3"/>
  <p:tag name="ANNOTATION_ROTATION_11" val="0"/>
  <p:tag name="ANNOTATION_SUB_TYPE_11" val="2"/>
  <p:tag name="ANNOTATION_LOOP_COUNT_11" val="1"/>
  <p:tag name="ANNOTATION_BOX_RADIUS_11" val="0"/>
  <p:tag name="ANNOTATION_SCALE_11" val="125"/>
  <p:tag name="ANNOTATION_BORDER_ALPHA_11" val="100"/>
  <p:tag name="ANNOTATION_BORDER_COLOR_11" val="16777215"/>
  <p:tag name="ANNOTATION_FILL_COLOR_11" val="683492"/>
  <p:tag name="ANNOTATION_FILL_ALPHA_11" val="100"/>
  <p:tag name="ANNOTATION_BORDER_WIDTH_11" val="2"/>
  <p:tag name="ANNOTATION_TYPE_12" val="0"/>
  <p:tag name="ANNOTATION_START_12" val="223.7"/>
  <p:tag name="ANNOTATION_TOP_12" val="405.7"/>
  <p:tag name="ANNOTATION_LEFT_12" val="55.7"/>
  <p:tag name="ANNOTATION_WIDTH_12" val="109.9"/>
  <p:tag name="ANNOTATION_HEIGHT_12" val="109.6"/>
  <p:tag name="ANNOTATION_ANIMATION_12" val="3"/>
  <p:tag name="ANNOTATION_ROTATION_12" val="0"/>
  <p:tag name="ANNOTATION_SUB_TYPE_12" val="2"/>
  <p:tag name="ANNOTATION_LOOP_COUNT_12" val="1"/>
  <p:tag name="ANNOTATION_BOX_RADIUS_12" val="0"/>
  <p:tag name="ANNOTATION_SCALE_12" val="125"/>
  <p:tag name="ANNOTATION_BORDER_ALPHA_12" val="100"/>
  <p:tag name="ANNOTATION_BORDER_COLOR_12" val="16777215"/>
  <p:tag name="ANNOTATION_FILL_COLOR_12" val="683492"/>
  <p:tag name="ANNOTATION_FILL_ALPHA_12" val="100"/>
  <p:tag name="ANNOTATION_BORDER_WIDTH_12" val="2"/>
  <p:tag name="ANNOTATION_COUNT" val="12"/>
  <p:tag name="ARTICULATE_SLIDE_NAV" val="11"/>
  <p:tag name="ARTICULATE_SLIDE_THUMBNAIL_REFRESH" val="1"/>
</p:tagLst>
</file>

<file path=ppt/tags/tag208.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MARGIN_1" val="0"/>
  <p:tag name="MARGIN_2" val="36"/>
  <p:tag name="MARGIN_3" val="72"/>
  <p:tag name="MARGIN_4" val="108"/>
  <p:tag name="MARGIN_5" val="144"/>
  <p:tag name="FONT_SIZE" val="12"/>
</p:tagLst>
</file>

<file path=ppt/tags/tag209.xml><?xml version="1.0" encoding="utf-8"?>
<p:tagLst xmlns:a="http://schemas.openxmlformats.org/drawingml/2006/main" xmlns:r="http://schemas.openxmlformats.org/officeDocument/2006/relationships" xmlns:p="http://schemas.openxmlformats.org/presentationml/2006/main">
  <p:tag name="ANNOTATION_TYPE_1" val="2"/>
  <p:tag name="ANNOTATION_START_1" val="63.6"/>
  <p:tag name="ANNOTATION_END_1" val="63.6"/>
  <p:tag name="ANNOTATION_TOP_1" val="-29.9"/>
  <p:tag name="ANNOTATION_LEFT_1" val="-30.0"/>
  <p:tag name="ANNOTATION_WIDTH_1" val="635.9"/>
  <p:tag name="ANNOTATION_HEIGHT_1" val="491.8"/>
  <p:tag name="ANNOTATION_ANIMATION_1" val="4"/>
  <p:tag name="ANNOTATION_ROTATION_1" val="0"/>
  <p:tag name="ANNOTATION_SUB_TYPE_1" val="11"/>
  <p:tag name="ANNOTATION_LOOP_COUNT_1" val="1"/>
  <p:tag name="ANNOTATION_BOX_RADIUS_1" val="0"/>
  <p:tag name="ANNOTATION_SCALE_1" val="0"/>
  <p:tag name="ANNOTATION_BORDER_ALPHA_1" val="100"/>
  <p:tag name="ANNOTATION_BORDER_COLOR_1" val="16777215"/>
  <p:tag name="ANNOTATION_FILL_COLOR_1" val="855309"/>
  <p:tag name="ANNOTATION_FILL_ALPHA_1" val="50"/>
  <p:tag name="ANNOTATION_BORDER_WIDTH_1" val="2"/>
  <p:tag name="ANNOTATION_TYPE_2" val="2"/>
  <p:tag name="ANNOTATION_START_2" val="63.6"/>
  <p:tag name="ANNOTATION_END_2" val="73.1"/>
  <p:tag name="ANNOTATION_TOP_2" val="215.1"/>
  <p:tag name="ANNOTATION_LEFT_2" val="53.3"/>
  <p:tag name="ANNOTATION_WIDTH_2" val="211.0"/>
  <p:tag name="ANNOTATION_HEIGHT_2" val="184.6"/>
  <p:tag name="ANNOTATION_ANIMATION_2" val="4"/>
  <p:tag name="ANNOTATION_ROTATION_2" val="0"/>
  <p:tag name="ANNOTATION_SUB_TYPE_2" val="11"/>
  <p:tag name="ANNOTATION_LOOP_COUNT_2" val="1"/>
  <p:tag name="ANNOTATION_BOX_RADIUS_2" val="5"/>
  <p:tag name="ANNOTATION_SCALE_2" val="0"/>
  <p:tag name="ANNOTATION_BORDER_ALPHA_2" val="100"/>
  <p:tag name="ANNOTATION_BORDER_COLOR_2" val="16777215"/>
  <p:tag name="ANNOTATION_FILL_COLOR_2" val="855309"/>
  <p:tag name="ANNOTATION_FILL_ALPHA_2" val="50"/>
  <p:tag name="ANNOTATION_BORDER_WIDTH_2" val="2"/>
  <p:tag name="ANNOTATION_TYPE_3" val="2"/>
  <p:tag name="ANNOTATION_START_3" val="73.1"/>
  <p:tag name="ANNOTATION_TOP_3" val="-29.9"/>
  <p:tag name="ANNOTATION_LEFT_3" val="-30.0"/>
  <p:tag name="ANNOTATION_WIDTH_3" val="635.9"/>
  <p:tag name="ANNOTATION_HEIGHT_3" val="491.8"/>
  <p:tag name="ANNOTATION_ANIMATION_3" val="4"/>
  <p:tag name="ANNOTATION_ROTATION_3" val="0"/>
  <p:tag name="ANNOTATION_SUB_TYPE_3" val="11"/>
  <p:tag name="ANNOTATION_LOOP_COUNT_3" val="1"/>
  <p:tag name="ANNOTATION_BOX_RADIUS_3" val="0"/>
  <p:tag name="ANNOTATION_SCALE_3" val="0"/>
  <p:tag name="ANNOTATION_BORDER_ALPHA_3" val="100"/>
  <p:tag name="ANNOTATION_BORDER_COLOR_3" val="16777215"/>
  <p:tag name="ANNOTATION_FILL_COLOR_3" val="855309"/>
  <p:tag name="ANNOTATION_FILL_ALPHA_3" val="50"/>
  <p:tag name="ANNOTATION_BORDER_WIDTH_3" val="2"/>
  <p:tag name="ARTICULATE_SLIDE_GUID" val="25192703-e8a9-4f24-9876-aea4a9abb970"/>
  <p:tag name="AUDIO_ID" val="1281"/>
  <p:tag name="TIMELINE" val="42.2/55.9/59.4/75.2"/>
  <p:tag name="ELAPSEDTIME" val="119.3"/>
  <p:tag name="ANNOTATION_COUNT" val="0"/>
  <p:tag name="ARTICULATE_SLIDE_NAV" val="13"/>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0.xml><?xml version="1.0" encoding="utf-8"?>
<p:tagLst xmlns:a="http://schemas.openxmlformats.org/drawingml/2006/main" xmlns:r="http://schemas.openxmlformats.org/officeDocument/2006/relationships" xmlns:p="http://schemas.openxmlformats.org/presentationml/2006/main">
  <p:tag name="ARTICULATE_IMAGE_RECOLOR" val="0"/>
  <p:tag name="ARTICULATE_PUBLISH_MODE" val="1"/>
</p:tagLst>
</file>

<file path=ppt/tags/tag211.xml><?xml version="1.0" encoding="utf-8"?>
<p:tagLst xmlns:a="http://schemas.openxmlformats.org/drawingml/2006/main" xmlns:r="http://schemas.openxmlformats.org/officeDocument/2006/relationships" xmlns:p="http://schemas.openxmlformats.org/presentationml/2006/main">
  <p:tag name="ARTICULATE_SLIDE_GUID" val="a7e47ca5-99fa-4b7c-bb52-b4a6c431d638"/>
  <p:tag name="AUDIO_ID" val="1282"/>
  <p:tag name="TIMELINE" val="3.3/6.5"/>
  <p:tag name="ELAPSEDTIME" val="110.7"/>
  <p:tag name="ANNOTATION_TYPE_1" val="0"/>
  <p:tag name="ANNOTATION_START_1" val="11.5"/>
  <p:tag name="ANNOTATION_END_1" val="13.5"/>
  <p:tag name="ANNOTATION_TOP_1" val="131.6"/>
  <p:tag name="ANNOTATION_LEFT_1" val="44.7"/>
  <p:tag name="ANNOTATION_WIDTH_1" val="111.8"/>
  <p:tag name="ANNOTATION_HEIGHT_1" val="111.5"/>
  <p:tag name="ANNOTATION_ANIMATION_1" val="3"/>
  <p:tag name="ANNOTATION_ROTATION_1" val="0"/>
  <p:tag name="ANNOTATION_SUB_TYPE_1" val="2"/>
  <p:tag name="ANNOTATION_LOOP_COUNT_1" val="1"/>
  <p:tag name="ANNOTATION_BOX_RADIUS_1" val="0"/>
  <p:tag name="ANNOTATION_SCALE_1" val="125"/>
  <p:tag name="ANNOTATION_BORDER_ALPHA_1" val="100"/>
  <p:tag name="ANNOTATION_BORDER_COLOR_1" val="16777215"/>
  <p:tag name="ANNOTATION_FILL_COLOR_1" val="683492"/>
  <p:tag name="ANNOTATION_FILL_ALPHA_1" val="100"/>
  <p:tag name="ANNOTATION_BORDER_WIDTH_1" val="2"/>
  <p:tag name="ANNOTATION_TYPE_2" val="0"/>
  <p:tag name="ANNOTATION_START_2" val="13.5"/>
  <p:tag name="ANNOTATION_END_2" val="37.2"/>
  <p:tag name="ANNOTATION_TOP_2" val="181.4"/>
  <p:tag name="ANNOTATION_LEFT_2" val="67.1"/>
  <p:tag name="ANNOTATION_WIDTH_2" val="111.8"/>
  <p:tag name="ANNOTATION_HEIGHT_2" val="111.5"/>
  <p:tag name="ANNOTATION_ANIMATION_2" val="3"/>
  <p:tag name="ANNOTATION_ROTATION_2" val="0"/>
  <p:tag name="ANNOTATION_SUB_TYPE_2" val="2"/>
  <p:tag name="ANNOTATION_LOOP_COUNT_2" val="1"/>
  <p:tag name="ANNOTATION_BOX_RADIUS_2" val="0"/>
  <p:tag name="ANNOTATION_SCALE_2" val="125"/>
  <p:tag name="ANNOTATION_BORDER_ALPHA_2" val="100"/>
  <p:tag name="ANNOTATION_BORDER_COLOR_2" val="16777215"/>
  <p:tag name="ANNOTATION_FILL_COLOR_2" val="683492"/>
  <p:tag name="ANNOTATION_FILL_ALPHA_2" val="100"/>
  <p:tag name="ANNOTATION_BORDER_WIDTH_2" val="2"/>
  <p:tag name="ANNOTATION_TYPE_3" val="0"/>
  <p:tag name="ANNOTATION_START_3" val="37.2"/>
  <p:tag name="ANNOTATION_END_3" val="58.9"/>
  <p:tag name="ANNOTATION_TOP_3" val="218.6"/>
  <p:tag name="ANNOTATION_LEFT_3" val="48.4"/>
  <p:tag name="ANNOTATION_WIDTH_3" val="111.8"/>
  <p:tag name="ANNOTATION_HEIGHT_3" val="111.5"/>
  <p:tag name="ANNOTATION_ANIMATION_3" val="3"/>
  <p:tag name="ANNOTATION_ROTATION_3" val="0"/>
  <p:tag name="ANNOTATION_SUB_TYPE_3" val="2"/>
  <p:tag name="ANNOTATION_LOOP_COUNT_3" val="1"/>
  <p:tag name="ANNOTATION_BOX_RADIUS_3" val="0"/>
  <p:tag name="ANNOTATION_SCALE_3" val="125"/>
  <p:tag name="ANNOTATION_BORDER_ALPHA_3" val="100"/>
  <p:tag name="ANNOTATION_BORDER_COLOR_3" val="16777215"/>
  <p:tag name="ANNOTATION_FILL_COLOR_3" val="683492"/>
  <p:tag name="ANNOTATION_FILL_ALPHA_3" val="100"/>
  <p:tag name="ANNOTATION_BORDER_WIDTH_3" val="2"/>
  <p:tag name="ANNOTATION_TYPE_4" val="0"/>
  <p:tag name="ANNOTATION_START_4" val="58.9"/>
  <p:tag name="ANNOTATION_END_4" val="83.5"/>
  <p:tag name="ANNOTATION_TOP_4" val="243.9"/>
  <p:tag name="ANNOTATION_LEFT_4" val="50.7"/>
  <p:tag name="ANNOTATION_WIDTH_4" val="111.8"/>
  <p:tag name="ANNOTATION_HEIGHT_4" val="111.5"/>
  <p:tag name="ANNOTATION_ANIMATION_4" val="3"/>
  <p:tag name="ANNOTATION_ROTATION_4" val="0"/>
  <p:tag name="ANNOTATION_SUB_TYPE_4" val="2"/>
  <p:tag name="ANNOTATION_LOOP_COUNT_4" val="1"/>
  <p:tag name="ANNOTATION_BOX_RADIUS_4" val="0"/>
  <p:tag name="ANNOTATION_SCALE_4" val="125"/>
  <p:tag name="ANNOTATION_BORDER_ALPHA_4" val="100"/>
  <p:tag name="ANNOTATION_BORDER_COLOR_4" val="16777215"/>
  <p:tag name="ANNOTATION_FILL_COLOR_4" val="683492"/>
  <p:tag name="ANNOTATION_FILL_ALPHA_4" val="100"/>
  <p:tag name="ANNOTATION_BORDER_WIDTH_4" val="2"/>
  <p:tag name="ANNOTATION_TYPE_5" val="0"/>
  <p:tag name="ANNOTATION_START_5" val="83.5"/>
  <p:tag name="ANNOTATION_TOP_5" val="314.5"/>
  <p:tag name="ANNOTATION_LEFT_5" val="40.2"/>
  <p:tag name="ANNOTATION_WIDTH_5" val="111.8"/>
  <p:tag name="ANNOTATION_HEIGHT_5" val="111.5"/>
  <p:tag name="ANNOTATION_ANIMATION_5" val="3"/>
  <p:tag name="ANNOTATION_ROTATION_5" val="0"/>
  <p:tag name="ANNOTATION_SUB_TYPE_5" val="2"/>
  <p:tag name="ANNOTATION_LOOP_COUNT_5" val="1"/>
  <p:tag name="ANNOTATION_BOX_RADIUS_5" val="0"/>
  <p:tag name="ANNOTATION_SCALE_5" val="125"/>
  <p:tag name="ANNOTATION_BORDER_ALPHA_5" val="100"/>
  <p:tag name="ANNOTATION_BORDER_COLOR_5" val="16777215"/>
  <p:tag name="ANNOTATION_FILL_COLOR_5" val="683492"/>
  <p:tag name="ANNOTATION_FILL_ALPHA_5" val="100"/>
  <p:tag name="ANNOTATION_BORDER_WIDTH_5" val="2"/>
  <p:tag name="ANNOTATION_COUNT" val="5"/>
  <p:tag name="ARTICULATE_SLIDE_NAV" val="14"/>
  <p:tag name="ARTICULATE_SLIDE_THUMBNAIL_REFRESH" val="1"/>
</p:tagLst>
</file>

<file path=ppt/tags/tag212.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MARGIN_1" val="0"/>
  <p:tag name="MARGIN_2" val="36"/>
  <p:tag name="MARGIN_3" val="72"/>
  <p:tag name="MARGIN_4" val="108"/>
  <p:tag name="MARGIN_5" val="144"/>
  <p:tag name="FONT_SIZE" val="12"/>
</p:tagLst>
</file>

<file path=ppt/tags/tag213.xml><?xml version="1.0" encoding="utf-8"?>
<p:tagLst xmlns:a="http://schemas.openxmlformats.org/drawingml/2006/main" xmlns:r="http://schemas.openxmlformats.org/officeDocument/2006/relationships" xmlns:p="http://schemas.openxmlformats.org/presentationml/2006/main">
  <p:tag name="ANNOTATION_TYPE_5" val="2"/>
  <p:tag name="ANNOTATION_START_5" val="63.9"/>
  <p:tag name="ANNOTATION_END_5" val="63.9"/>
  <p:tag name="ANNOTATION_TOP_5" val="-29.9"/>
  <p:tag name="ANNOTATION_LEFT_5" val="-30.0"/>
  <p:tag name="ANNOTATION_WIDTH_5" val="635.9"/>
  <p:tag name="ANNOTATION_HEIGHT_5" val="491.8"/>
  <p:tag name="ANNOTATION_ANIMATION_5" val="4"/>
  <p:tag name="ANNOTATION_ROTATION_5" val="0"/>
  <p:tag name="ANNOTATION_SUB_TYPE_5" val="11"/>
  <p:tag name="ANNOTATION_LOOP_COUNT_5" val="1"/>
  <p:tag name="ANNOTATION_BOX_RADIUS_5" val="0"/>
  <p:tag name="ANNOTATION_SCALE_5" val="0"/>
  <p:tag name="ANNOTATION_BORDER_ALPHA_5" val="100"/>
  <p:tag name="ANNOTATION_BORDER_COLOR_5" val="16777215"/>
  <p:tag name="ANNOTATION_FILL_COLOR_5" val="855309"/>
  <p:tag name="ANNOTATION_FILL_ALPHA_5" val="50"/>
  <p:tag name="ANNOTATION_BORDER_WIDTH_5" val="2"/>
  <p:tag name="ANNOTATION_TYPE_6" val="2"/>
  <p:tag name="ANNOTATION_START_6" val="63.9"/>
  <p:tag name="ANNOTATION_TOP_6" val="141.0"/>
  <p:tag name="ANNOTATION_LEFT_6" val="50.3"/>
  <p:tag name="ANNOTATION_WIDTH_6" val="473.5"/>
  <p:tag name="ANNOTATION_HEIGHT_6" val="34.1"/>
  <p:tag name="ANNOTATION_ANIMATION_6" val="4"/>
  <p:tag name="ANNOTATION_ROTATION_6" val="0"/>
  <p:tag name="ANNOTATION_SUB_TYPE_6" val="11"/>
  <p:tag name="ANNOTATION_LOOP_COUNT_6" val="1"/>
  <p:tag name="ANNOTATION_BOX_RADIUS_6" val="5"/>
  <p:tag name="ANNOTATION_SCALE_6" val="0"/>
  <p:tag name="ANNOTATION_BORDER_ALPHA_6" val="100"/>
  <p:tag name="ANNOTATION_BORDER_COLOR_6" val="16777215"/>
  <p:tag name="ANNOTATION_FILL_COLOR_6" val="855309"/>
  <p:tag name="ANNOTATION_FILL_ALPHA_6" val="50"/>
  <p:tag name="ANNOTATION_BORDER_WIDTH_6" val="2"/>
  <p:tag name="ARTICULATE_SLIDE_GUID" val="00acf3e7-4bf1-4c24-8355-0caea8c10a8e"/>
  <p:tag name="AUDIO_ID" val="1283"/>
  <p:tag name="TIMELINE" val="2.3"/>
  <p:tag name="ELAPSEDTIME" val="73.8"/>
  <p:tag name="ANNOTATION_TYPE_1" val="0"/>
  <p:tag name="ANNOTATION_START_1" val="10.5"/>
  <p:tag name="ANNOTATION_END_1" val="26.6"/>
  <p:tag name="ANNOTATION_TOP_1" val="157.6"/>
  <p:tag name="ANNOTATION_LEFT_1" val="54.4"/>
  <p:tag name="ANNOTATION_WIDTH_1" val="111.8"/>
  <p:tag name="ANNOTATION_HEIGHT_1" val="111.5"/>
  <p:tag name="ANNOTATION_ANIMATION_1" val="3"/>
  <p:tag name="ANNOTATION_ROTATION_1" val="0"/>
  <p:tag name="ANNOTATION_SUB_TYPE_1" val="2"/>
  <p:tag name="ANNOTATION_LOOP_COUNT_1" val="1"/>
  <p:tag name="ANNOTATION_BOX_RADIUS_1" val="0"/>
  <p:tag name="ANNOTATION_SCALE_1" val="125"/>
  <p:tag name="ANNOTATION_BORDER_ALPHA_1" val="100"/>
  <p:tag name="ANNOTATION_BORDER_COLOR_1" val="16777215"/>
  <p:tag name="ANNOTATION_FILL_COLOR_1" val="683492"/>
  <p:tag name="ANNOTATION_FILL_ALPHA_1" val="100"/>
  <p:tag name="ANNOTATION_BORDER_WIDTH_1" val="2"/>
  <p:tag name="ANNOTATION_TYPE_2" val="0"/>
  <p:tag name="ANNOTATION_START_2" val="26.6"/>
  <p:tag name="ANNOTATION_END_2" val="39.5"/>
  <p:tag name="ANNOTATION_TOP_2" val="195.6"/>
  <p:tag name="ANNOTATION_LEFT_2" val="61.1"/>
  <p:tag name="ANNOTATION_WIDTH_2" val="111.8"/>
  <p:tag name="ANNOTATION_HEIGHT_2" val="111.5"/>
  <p:tag name="ANNOTATION_ANIMATION_2" val="3"/>
  <p:tag name="ANNOTATION_ROTATION_2" val="0"/>
  <p:tag name="ANNOTATION_SUB_TYPE_2" val="2"/>
  <p:tag name="ANNOTATION_LOOP_COUNT_2" val="1"/>
  <p:tag name="ANNOTATION_BOX_RADIUS_2" val="0"/>
  <p:tag name="ANNOTATION_SCALE_2" val="125"/>
  <p:tag name="ANNOTATION_BORDER_ALPHA_2" val="100"/>
  <p:tag name="ANNOTATION_BORDER_COLOR_2" val="16777215"/>
  <p:tag name="ANNOTATION_FILL_COLOR_2" val="683492"/>
  <p:tag name="ANNOTATION_FILL_ALPHA_2" val="100"/>
  <p:tag name="ANNOTATION_BORDER_WIDTH_2" val="2"/>
  <p:tag name="ANNOTATION_TYPE_3" val="0"/>
  <p:tag name="ANNOTATION_START_3" val="39.5"/>
  <p:tag name="ANNOTATION_END_3" val="47.4"/>
  <p:tag name="ANNOTATION_TOP_3" val="226.8"/>
  <p:tag name="ANNOTATION_LEFT_3" val="44.7"/>
  <p:tag name="ANNOTATION_WIDTH_3" val="111.8"/>
  <p:tag name="ANNOTATION_HEIGHT_3" val="111.5"/>
  <p:tag name="ANNOTATION_ANIMATION_3" val="3"/>
  <p:tag name="ANNOTATION_ROTATION_3" val="0"/>
  <p:tag name="ANNOTATION_SUB_TYPE_3" val="2"/>
  <p:tag name="ANNOTATION_LOOP_COUNT_3" val="1"/>
  <p:tag name="ANNOTATION_BOX_RADIUS_3" val="0"/>
  <p:tag name="ANNOTATION_SCALE_3" val="125"/>
  <p:tag name="ANNOTATION_BORDER_ALPHA_3" val="100"/>
  <p:tag name="ANNOTATION_BORDER_COLOR_3" val="16777215"/>
  <p:tag name="ANNOTATION_FILL_COLOR_3" val="683492"/>
  <p:tag name="ANNOTATION_FILL_ALPHA_3" val="100"/>
  <p:tag name="ANNOTATION_BORDER_WIDTH_3" val="2"/>
  <p:tag name="ANNOTATION_TYPE_4" val="0"/>
  <p:tag name="ANNOTATION_START_4" val="47.4"/>
  <p:tag name="ANNOTATION_TOP_4" val="285.5"/>
  <p:tag name="ANNOTATION_LEFT_4" val="58.9"/>
  <p:tag name="ANNOTATION_WIDTH_4" val="111.8"/>
  <p:tag name="ANNOTATION_HEIGHT_4" val="111.5"/>
  <p:tag name="ANNOTATION_ANIMATION_4" val="3"/>
  <p:tag name="ANNOTATION_ROTATION_4" val="0"/>
  <p:tag name="ANNOTATION_SUB_TYPE_4" val="2"/>
  <p:tag name="ANNOTATION_LOOP_COUNT_4" val="1"/>
  <p:tag name="ANNOTATION_BOX_RADIUS_4" val="0"/>
  <p:tag name="ANNOTATION_SCALE_4" val="125"/>
  <p:tag name="ANNOTATION_BORDER_ALPHA_4" val="100"/>
  <p:tag name="ANNOTATION_BORDER_COLOR_4" val="16777215"/>
  <p:tag name="ANNOTATION_FILL_COLOR_4" val="683492"/>
  <p:tag name="ANNOTATION_FILL_ALPHA_4" val="100"/>
  <p:tag name="ANNOTATION_BORDER_WIDTH_4" val="2"/>
  <p:tag name="ANNOTATION_COUNT" val="4"/>
  <p:tag name="ARTICULATE_SLIDE_NAV" val="15"/>
  <p:tag name="ARTICULATE_SLIDE_THUMBNAIL_REFRESH" val="1"/>
</p:tagLst>
</file>

<file path=ppt/tags/tag214.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MARGIN_1" val="0"/>
  <p:tag name="MARGIN_2" val="36"/>
  <p:tag name="MARGIN_3" val="72"/>
  <p:tag name="MARGIN_4" val="108"/>
  <p:tag name="MARGIN_5" val="144"/>
  <p:tag name="FONT_SIZE" val="12"/>
</p:tagLst>
</file>

<file path=ppt/tags/tag215.xml><?xml version="1.0" encoding="utf-8"?>
<p:tagLst xmlns:a="http://schemas.openxmlformats.org/drawingml/2006/main" xmlns:r="http://schemas.openxmlformats.org/officeDocument/2006/relationships" xmlns:p="http://schemas.openxmlformats.org/presentationml/2006/main">
  <p:tag name="ARTICULATE_SLIDE_GUID" val="2a3008f8-7f50-42af-bbd7-38413addd399"/>
  <p:tag name="AUDIO_ID" val="1284"/>
  <p:tag name="TIMELINE" val="10.6"/>
  <p:tag name="ELAPSEDTIME" val="140.1"/>
  <p:tag name="ANNOTATION_TYPE_1" val="0"/>
  <p:tag name="ANNOTATION_START_1" val="44.7"/>
  <p:tag name="ANNOTATION_END_1" val="63.2"/>
  <p:tag name="ANNOTATION_TOP_1" val="164.3"/>
  <p:tag name="ANNOTATION_LEFT_1" val="55.9"/>
  <p:tag name="ANNOTATION_WIDTH_1" val="111.8"/>
  <p:tag name="ANNOTATION_HEIGHT_1" val="111.5"/>
  <p:tag name="ANNOTATION_ANIMATION_1" val="3"/>
  <p:tag name="ANNOTATION_ROTATION_1" val="0"/>
  <p:tag name="ANNOTATION_SUB_TYPE_1" val="2"/>
  <p:tag name="ANNOTATION_LOOP_COUNT_1" val="1"/>
  <p:tag name="ANNOTATION_BOX_RADIUS_1" val="0"/>
  <p:tag name="ANNOTATION_SCALE_1" val="125"/>
  <p:tag name="ANNOTATION_BORDER_ALPHA_1" val="100"/>
  <p:tag name="ANNOTATION_BORDER_COLOR_1" val="16777215"/>
  <p:tag name="ANNOTATION_FILL_COLOR_1" val="683492"/>
  <p:tag name="ANNOTATION_FILL_ALPHA_1" val="100"/>
  <p:tag name="ANNOTATION_BORDER_WIDTH_1" val="2"/>
  <p:tag name="ANNOTATION_TYPE_2" val="0"/>
  <p:tag name="ANNOTATION_START_2" val="63.2"/>
  <p:tag name="ANNOTATION_END_2" val="68.2"/>
  <p:tag name="ANNOTATION_TOP_2" val="197.8"/>
  <p:tag name="ANNOTATION_LEFT_2" val="45.5"/>
  <p:tag name="ANNOTATION_WIDTH_2" val="111.8"/>
  <p:tag name="ANNOTATION_HEIGHT_2" val="111.5"/>
  <p:tag name="ANNOTATION_ANIMATION_2" val="3"/>
  <p:tag name="ANNOTATION_ROTATION_2" val="0"/>
  <p:tag name="ANNOTATION_SUB_TYPE_2" val="2"/>
  <p:tag name="ANNOTATION_LOOP_COUNT_2" val="1"/>
  <p:tag name="ANNOTATION_BOX_RADIUS_2" val="0"/>
  <p:tag name="ANNOTATION_SCALE_2" val="125"/>
  <p:tag name="ANNOTATION_BORDER_ALPHA_2" val="100"/>
  <p:tag name="ANNOTATION_BORDER_COLOR_2" val="16777215"/>
  <p:tag name="ANNOTATION_FILL_COLOR_2" val="683492"/>
  <p:tag name="ANNOTATION_FILL_ALPHA_2" val="100"/>
  <p:tag name="ANNOTATION_BORDER_WIDTH_2" val="2"/>
  <p:tag name="ANNOTATION_TYPE_3" val="0"/>
  <p:tag name="ANNOTATION_START_3" val="68.2"/>
  <p:tag name="ANNOTATION_END_3" val="74.9"/>
  <p:tag name="ANNOTATION_TOP_3" val="263.2"/>
  <p:tag name="ANNOTATION_LEFT_3" val="64.8"/>
  <p:tag name="ANNOTATION_WIDTH_3" val="111.8"/>
  <p:tag name="ANNOTATION_HEIGHT_3" val="111.5"/>
  <p:tag name="ANNOTATION_ANIMATION_3" val="3"/>
  <p:tag name="ANNOTATION_ROTATION_3" val="0"/>
  <p:tag name="ANNOTATION_SUB_TYPE_3" val="2"/>
  <p:tag name="ANNOTATION_LOOP_COUNT_3" val="1"/>
  <p:tag name="ANNOTATION_BOX_RADIUS_3" val="0"/>
  <p:tag name="ANNOTATION_SCALE_3" val="125"/>
  <p:tag name="ANNOTATION_BORDER_ALPHA_3" val="100"/>
  <p:tag name="ANNOTATION_BORDER_COLOR_3" val="16777215"/>
  <p:tag name="ANNOTATION_FILL_COLOR_3" val="683492"/>
  <p:tag name="ANNOTATION_FILL_ALPHA_3" val="100"/>
  <p:tag name="ANNOTATION_BORDER_WIDTH_3" val="2"/>
  <p:tag name="ANNOTATION_TYPE_4" val="0"/>
  <p:tag name="ANNOTATION_START_4" val="74.9"/>
  <p:tag name="ANNOTATION_END_4" val="92.0"/>
  <p:tag name="ANNOTATION_TOP_4" val="327.9"/>
  <p:tag name="ANNOTATION_LEFT_4" val="60.4"/>
  <p:tag name="ANNOTATION_WIDTH_4" val="111.8"/>
  <p:tag name="ANNOTATION_HEIGHT_4" val="111.5"/>
  <p:tag name="ANNOTATION_ANIMATION_4" val="3"/>
  <p:tag name="ANNOTATION_ROTATION_4" val="0"/>
  <p:tag name="ANNOTATION_SUB_TYPE_4" val="2"/>
  <p:tag name="ANNOTATION_LOOP_COUNT_4" val="1"/>
  <p:tag name="ANNOTATION_BOX_RADIUS_4" val="0"/>
  <p:tag name="ANNOTATION_SCALE_4" val="125"/>
  <p:tag name="ANNOTATION_BORDER_ALPHA_4" val="100"/>
  <p:tag name="ANNOTATION_BORDER_COLOR_4" val="16777215"/>
  <p:tag name="ANNOTATION_FILL_COLOR_4" val="683492"/>
  <p:tag name="ANNOTATION_FILL_ALPHA_4" val="100"/>
  <p:tag name="ANNOTATION_BORDER_WIDTH_4" val="2"/>
  <p:tag name="ANNOTATION_TYPE_5" val="0"/>
  <p:tag name="ANNOTATION_START_5" val="92.0"/>
  <p:tag name="ANNOTATION_TOP_5" val="360.6"/>
  <p:tag name="ANNOTATION_LEFT_5" val="52.9"/>
  <p:tag name="ANNOTATION_WIDTH_5" val="111.8"/>
  <p:tag name="ANNOTATION_HEIGHT_5" val="111.5"/>
  <p:tag name="ANNOTATION_ANIMATION_5" val="3"/>
  <p:tag name="ANNOTATION_ROTATION_5" val="0"/>
  <p:tag name="ANNOTATION_SUB_TYPE_5" val="2"/>
  <p:tag name="ANNOTATION_LOOP_COUNT_5" val="1"/>
  <p:tag name="ANNOTATION_BOX_RADIUS_5" val="0"/>
  <p:tag name="ANNOTATION_SCALE_5" val="125"/>
  <p:tag name="ANNOTATION_BORDER_ALPHA_5" val="100"/>
  <p:tag name="ANNOTATION_BORDER_COLOR_5" val="16777215"/>
  <p:tag name="ANNOTATION_FILL_COLOR_5" val="683492"/>
  <p:tag name="ANNOTATION_FILL_ALPHA_5" val="100"/>
  <p:tag name="ANNOTATION_BORDER_WIDTH_5" val="2"/>
  <p:tag name="ANNOTATION_COUNT" val="5"/>
  <p:tag name="ARTICULATE_SLIDE_NAV" val="16"/>
  <p:tag name="ARTICULATE_SLIDE_THUMBNAIL_REFRESH" val="1"/>
</p:tagLst>
</file>

<file path=ppt/tags/tag216.xml><?xml version="1.0" encoding="utf-8"?>
<p:tagLst xmlns:a="http://schemas.openxmlformats.org/drawingml/2006/main" xmlns:r="http://schemas.openxmlformats.org/officeDocument/2006/relationships" xmlns:p="http://schemas.openxmlformats.org/presentationml/2006/main">
  <p:tag name="AUDIO_ID" val="1291"/>
  <p:tag name="TIMELINE" val="41.1/51.3/59.2/73.4/90.6/112.6"/>
  <p:tag name="ELAPSEDTIME" val="135.7"/>
  <p:tag name="ANNOTATION_COUNT" val="0"/>
  <p:tag name="ARTICULATE_SLIDE_NAV" val="17"/>
  <p:tag name="ARTICULATE_SLIDE_THUMBNAIL_REFRESH" val="1"/>
</p:tagLst>
</file>

<file path=ppt/tags/tag217.xml><?xml version="1.0" encoding="utf-8"?>
<p:tagLst xmlns:a="http://schemas.openxmlformats.org/drawingml/2006/main" xmlns:r="http://schemas.openxmlformats.org/officeDocument/2006/relationships" xmlns:p="http://schemas.openxmlformats.org/presentationml/2006/main">
  <p:tag name="AUDIO_ID" val="1301"/>
  <p:tag name="ELAPSEDTIME" val="108.2"/>
  <p:tag name="ANNOTATION_COUNT" val="0"/>
  <p:tag name="ARTICULATE_SLIDE_NAV" val="18"/>
  <p:tag name="ARTICULATE_SLIDE_THUMBNAIL_REFRESH" val="1"/>
</p:tagLst>
</file>

<file path=ppt/tags/tag218.xml><?xml version="1.0" encoding="utf-8"?>
<p:tagLst xmlns:a="http://schemas.openxmlformats.org/drawingml/2006/main" xmlns:r="http://schemas.openxmlformats.org/officeDocument/2006/relationships" xmlns:p="http://schemas.openxmlformats.org/presentationml/2006/main">
  <p:tag name="AUDIO_ID" val="1097"/>
  <p:tag name="TIMELINE" val="18.2/25.3/34.5"/>
  <p:tag name="ELAPSEDTIME" val="83.8"/>
  <p:tag name="ANNOTATION_TYPE_1" val="2"/>
  <p:tag name="ANNOTATION_START_1" val="14.2"/>
  <p:tag name="ANNOTATION_END_1" val="16.6"/>
  <p:tag name="ANNOTATION_TOP_1" val="-29.9"/>
  <p:tag name="ANNOTATION_LEFT_1" val="-30.0"/>
  <p:tag name="ANNOTATION_WIDTH_1" val="635.9"/>
  <p:tag name="ANNOTATION_HEIGHT_1" val="491.8"/>
  <p:tag name="ANNOTATION_ANIMATION_1" val="4"/>
  <p:tag name="ANNOTATION_ROTATION_1" val="0"/>
  <p:tag name="ANNOTATION_SUB_TYPE_1" val="11"/>
  <p:tag name="ANNOTATION_LOOP_COUNT_1" val="1"/>
  <p:tag name="ANNOTATION_BOX_RADIUS_1" val="0"/>
  <p:tag name="ANNOTATION_SCALE_1" val="0"/>
  <p:tag name="ANNOTATION_BORDER_ALPHA_1" val="100"/>
  <p:tag name="ANNOTATION_BORDER_COLOR_1" val="16777215"/>
  <p:tag name="ANNOTATION_FILL_COLOR_1" val="855309"/>
  <p:tag name="ANNOTATION_FILL_ALPHA_1" val="50"/>
  <p:tag name="ANNOTATION_BORDER_WIDTH_1" val="2"/>
  <p:tag name="ANNOTATION_TYPE_2" val="2"/>
  <p:tag name="ANNOTATION_START_2" val="16.6"/>
  <p:tag name="ANNOTATION_TOP_2" val="-29.9"/>
  <p:tag name="ANNOTATION_LEFT_2" val="-30.0"/>
  <p:tag name="ANNOTATION_WIDTH_2" val="635.9"/>
  <p:tag name="ANNOTATION_HEIGHT_2" val="491.8"/>
  <p:tag name="ANNOTATION_ANIMATION_2" val="4"/>
  <p:tag name="ANNOTATION_ROTATION_2" val="0"/>
  <p:tag name="ANNOTATION_SUB_TYPE_2" val="11"/>
  <p:tag name="ANNOTATION_LOOP_COUNT_2" val="1"/>
  <p:tag name="ANNOTATION_BOX_RADIUS_2" val="0"/>
  <p:tag name="ANNOTATION_SCALE_2" val="0"/>
  <p:tag name="ANNOTATION_BORDER_ALPHA_2" val="100"/>
  <p:tag name="ANNOTATION_BORDER_COLOR_2" val="16777215"/>
  <p:tag name="ANNOTATION_FILL_COLOR_2" val="855309"/>
  <p:tag name="ANNOTATION_FILL_ALPHA_2" val="50"/>
  <p:tag name="ANNOTATION_BORDER_WIDTH_2" val="2"/>
  <p:tag name="ANNOTATION_COUNT" val="2"/>
  <p:tag name="ARTICULATE_SLIDE_GUID" val="83a10f98-2f17-42e1-a27c-4c716513ebe8"/>
  <p:tag name="ARTICULATE_SLIDE_NAV" val="19"/>
  <p:tag name="ARTICULATE_SLIDE_THUMBNAIL_REFRESH" val="1"/>
</p:tagLst>
</file>

<file path=ppt/tags/tag219.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Beverly\AppData\Local\Temp\articulate\presenter\imgtemp\oixJ7YTv_files\slide0001_image001.jpg"/>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0.xml><?xml version="1.0" encoding="utf-8"?>
<p:tagLst xmlns:a="http://schemas.openxmlformats.org/drawingml/2006/main" xmlns:r="http://schemas.openxmlformats.org/officeDocument/2006/relationships" xmlns:p="http://schemas.openxmlformats.org/presentationml/2006/main">
  <p:tag name="ARTICULATE_IMAGE_RECOLOR" val="0"/>
  <p:tag name="ARTICULATE_PUBLISH_MODE" val="1"/>
</p:tagLst>
</file>

<file path=ppt/tags/tag221.xml><?xml version="1.0" encoding="utf-8"?>
<p:tagLst xmlns:a="http://schemas.openxmlformats.org/drawingml/2006/main" xmlns:r="http://schemas.openxmlformats.org/officeDocument/2006/relationships" xmlns:p="http://schemas.openxmlformats.org/presentationml/2006/main">
  <p:tag name="AUDIO_ID" val="1098"/>
  <p:tag name="TIMELINE" val="5.8/7.7/12.9/42.6"/>
  <p:tag name="ELAPSEDTIME" val="88.2"/>
  <p:tag name="ANNOTATION_COUNT" val="0"/>
  <p:tag name="ARTICULATE_SLIDE_GUID" val="597fe866-976d-4dc6-98bc-018ee4e7b971"/>
  <p:tag name="ARTICULATE_SLIDE_NAV" val="20"/>
  <p:tag name="ARTICULATE_SLIDE_THUMBNAIL_REFRESH" val="1"/>
</p:tagLst>
</file>

<file path=ppt/tags/tag222.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MARGIN_1" val="0"/>
  <p:tag name="MARGIN_2" val="36"/>
  <p:tag name="MARGIN_3" val="72"/>
  <p:tag name="MARGIN_4" val="108"/>
  <p:tag name="MARGIN_5" val="144"/>
  <p:tag name="FONT_SIZE" val="12"/>
</p:tagLst>
</file>

<file path=ppt/tags/tag223.xml><?xml version="1.0" encoding="utf-8"?>
<p:tagLst xmlns:a="http://schemas.openxmlformats.org/drawingml/2006/main" xmlns:r="http://schemas.openxmlformats.org/officeDocument/2006/relationships" xmlns:p="http://schemas.openxmlformats.org/presentationml/2006/main">
  <p:tag name="AUDIO_ID" val="1100"/>
  <p:tag name="ELAPSEDTIME" val="53.0"/>
  <p:tag name="ANNOTATION_COUNT" val="0"/>
  <p:tag name="ARTICULATE_SLIDE_GUID" val="8087e083-6bdc-4777-b735-5d25f19f3664"/>
  <p:tag name="ARTICULATE_SLIDE_NAV" val="22"/>
  <p:tag name="ARTICULATE_SLIDE_THUMBNAIL_REFRESH" val="1"/>
</p:tagLst>
</file>

<file path=ppt/tags/tag224.xml><?xml version="1.0" encoding="utf-8"?>
<p:tagLst xmlns:a="http://schemas.openxmlformats.org/drawingml/2006/main" xmlns:r="http://schemas.openxmlformats.org/officeDocument/2006/relationships" xmlns:p="http://schemas.openxmlformats.org/presentationml/2006/main">
  <p:tag name="AUDIO_ID" val="1101"/>
  <p:tag name="TIMELINE" val="4.1"/>
  <p:tag name="ELAPSEDTIME" val="50.7"/>
  <p:tag name="ANNOTATION_COUNT" val="0"/>
  <p:tag name="ARTICULATE_SLIDE_GUID" val="6eb23a9f-5837-4efe-8d09-a67da754ea66"/>
  <p:tag name="ARTICULATE_SLIDE_NAV" val="23"/>
  <p:tag name="ARTICULATE_SLIDE_THUMBNAIL_REFRESH" val="1"/>
</p:tagLst>
</file>

<file path=ppt/tags/tag225.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MARGIN_1" val="0"/>
  <p:tag name="MARGIN_2" val="36"/>
  <p:tag name="MARGIN_3" val="72"/>
  <p:tag name="MARGIN_4" val="108"/>
  <p:tag name="MARGIN_5" val="144"/>
  <p:tag name="FONT_SIZE" val="12"/>
</p:tagLst>
</file>

<file path=ppt/tags/tag226.xml><?xml version="1.0" encoding="utf-8"?>
<p:tagLst xmlns:a="http://schemas.openxmlformats.org/drawingml/2006/main" xmlns:r="http://schemas.openxmlformats.org/officeDocument/2006/relationships" xmlns:p="http://schemas.openxmlformats.org/presentationml/2006/main">
  <p:tag name="AUDIO_ID" val="1292"/>
  <p:tag name="TIMELINE" val="32.6/37.6/42.2/48.9/56.5/81.7"/>
  <p:tag name="ELAPSEDTIME" val="96.1"/>
  <p:tag name="ANNOTATION_COUNT" val="0"/>
  <p:tag name="ARTICULATE_SLIDE_NAV" val="27"/>
  <p:tag name="ARTICULATE_SLIDE_THUMBNAIL_REFRESH" val="1"/>
</p:tagLst>
</file>

<file path=ppt/tags/tag2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2.xml><?xml version="1.0" encoding="utf-8"?>
<p:tagLst xmlns:a="http://schemas.openxmlformats.org/drawingml/2006/main" xmlns:r="http://schemas.openxmlformats.org/officeDocument/2006/relationships" xmlns:p="http://schemas.openxmlformats.org/presentationml/2006/main">
  <p:tag name="AUDIO_ID" val="1302"/>
  <p:tag name="ELAPSEDTIME" val="139.3"/>
  <p:tag name="ANNOTATION_COUNT" val="0"/>
  <p:tag name="ARTICULATE_SLIDE_NAV" val="28"/>
  <p:tag name="ARTICULATE_SLIDE_THUMBNAIL_REFRESH" val="1"/>
</p:tagLst>
</file>

<file path=ppt/tags/tag233.xml><?xml version="1.0" encoding="utf-8"?>
<p:tagLst xmlns:a="http://schemas.openxmlformats.org/drawingml/2006/main" xmlns:r="http://schemas.openxmlformats.org/officeDocument/2006/relationships" xmlns:p="http://schemas.openxmlformats.org/presentationml/2006/main">
  <p:tag name="AUDIO_ID" val="1272"/>
  <p:tag name="ELAPSEDTIME" val="127.6"/>
  <p:tag name="ANNOTATION_TYPE_1" val="2"/>
  <p:tag name="ANNOTATION_START_1" val="33.3"/>
  <p:tag name="ANNOTATION_END_1" val="33.3"/>
  <p:tag name="ANNOTATION_TOP_1" val="-37.2"/>
  <p:tag name="ANNOTATION_LEFT_1" val="-37.3"/>
  <p:tag name="ANNOTATION_WIDTH_1" val="650.5"/>
  <p:tag name="ANNOTATION_HEIGHT_1" val="506.4"/>
  <p:tag name="ANNOTATION_ANIMATION_1" val="4"/>
  <p:tag name="ANNOTATION_ROTATION_1" val="0"/>
  <p:tag name="ANNOTATION_SUB_TYPE_1" val="11"/>
  <p:tag name="ANNOTATION_LOOP_COUNT_1" val="1"/>
  <p:tag name="ANNOTATION_BOX_RADIUS_1" val="0"/>
  <p:tag name="ANNOTATION_SCALE_1" val="0"/>
  <p:tag name="ANNOTATION_BORDER_ALPHA_1" val="100"/>
  <p:tag name="ANNOTATION_BORDER_COLOR_1" val="16777215"/>
  <p:tag name="ANNOTATION_FILL_COLOR_1" val="855309"/>
  <p:tag name="ANNOTATION_FILL_ALPHA_1" val="50"/>
  <p:tag name="ANNOTATION_BORDER_WIDTH_1" val="2"/>
  <p:tag name="ANNOTATION_TYPE_2" val="2"/>
  <p:tag name="ANNOTATION_START_2" val="33.3"/>
  <p:tag name="ANNOTATION_END_2" val="53.4"/>
  <p:tag name="ANNOTATION_TOP_2" val="26.0"/>
  <p:tag name="ANNOTATION_LEFT_2" val="15.6"/>
  <p:tag name="ANNOTATION_WIDTH_2" val="555.1"/>
  <p:tag name="ANNOTATION_HEIGHT_2" val="104.8"/>
  <p:tag name="ANNOTATION_ANIMATION_2" val="4"/>
  <p:tag name="ANNOTATION_ROTATION_2" val="0"/>
  <p:tag name="ANNOTATION_SUB_TYPE_2" val="11"/>
  <p:tag name="ANNOTATION_LOOP_COUNT_2" val="1"/>
  <p:tag name="ANNOTATION_BOX_RADIUS_2" val="5"/>
  <p:tag name="ANNOTATION_SCALE_2" val="0"/>
  <p:tag name="ANNOTATION_BORDER_ALPHA_2" val="100"/>
  <p:tag name="ANNOTATION_BORDER_COLOR_2" val="16777215"/>
  <p:tag name="ANNOTATION_FILL_COLOR_2" val="855309"/>
  <p:tag name="ANNOTATION_FILL_ALPHA_2" val="50"/>
  <p:tag name="ANNOTATION_BORDER_WIDTH_2" val="2"/>
  <p:tag name="ANNOTATION_TYPE_3" val="2"/>
  <p:tag name="ANNOTATION_START_3" val="53.4"/>
  <p:tag name="ANNOTATION_END_3" val="66.7"/>
  <p:tag name="ANNOTATION_TOP_3" val="-37.2"/>
  <p:tag name="ANNOTATION_LEFT_3" val="-37.3"/>
  <p:tag name="ANNOTATION_WIDTH_3" val="650.5"/>
  <p:tag name="ANNOTATION_HEIGHT_3" val="506.4"/>
  <p:tag name="ANNOTATION_ANIMATION_3" val="4"/>
  <p:tag name="ANNOTATION_ROTATION_3" val="0"/>
  <p:tag name="ANNOTATION_SUB_TYPE_3" val="11"/>
  <p:tag name="ANNOTATION_LOOP_COUNT_3" val="1"/>
  <p:tag name="ANNOTATION_BOX_RADIUS_3" val="0"/>
  <p:tag name="ANNOTATION_SCALE_3" val="0"/>
  <p:tag name="ANNOTATION_BORDER_ALPHA_3" val="100"/>
  <p:tag name="ANNOTATION_BORDER_COLOR_3" val="16777215"/>
  <p:tag name="ANNOTATION_FILL_COLOR_3" val="855309"/>
  <p:tag name="ANNOTATION_FILL_ALPHA_3" val="50"/>
  <p:tag name="ANNOTATION_BORDER_WIDTH_3" val="2"/>
  <p:tag name="ANNOTATION_TYPE_4" val="2"/>
  <p:tag name="ANNOTATION_START_4" val="66.7"/>
  <p:tag name="ANNOTATION_END_4" val="66.7"/>
  <p:tag name="ANNOTATION_TOP_4" val="-37.2"/>
  <p:tag name="ANNOTATION_LEFT_4" val="-37.3"/>
  <p:tag name="ANNOTATION_WIDTH_4" val="650.5"/>
  <p:tag name="ANNOTATION_HEIGHT_4" val="506.4"/>
  <p:tag name="ANNOTATION_ANIMATION_4" val="4"/>
  <p:tag name="ANNOTATION_ROTATION_4" val="0"/>
  <p:tag name="ANNOTATION_SUB_TYPE_4" val="11"/>
  <p:tag name="ANNOTATION_LOOP_COUNT_4" val="1"/>
  <p:tag name="ANNOTATION_BOX_RADIUS_4" val="0"/>
  <p:tag name="ANNOTATION_SCALE_4" val="0"/>
  <p:tag name="ANNOTATION_BORDER_ALPHA_4" val="100"/>
  <p:tag name="ANNOTATION_BORDER_COLOR_4" val="16777215"/>
  <p:tag name="ANNOTATION_FILL_COLOR_4" val="855309"/>
  <p:tag name="ANNOTATION_FILL_ALPHA_4" val="50"/>
  <p:tag name="ANNOTATION_BORDER_WIDTH_4" val="2"/>
  <p:tag name="ANNOTATION_TYPE_5" val="2"/>
  <p:tag name="ANNOTATION_START_5" val="66.7"/>
  <p:tag name="ANNOTATION_END_5" val="82.0"/>
  <p:tag name="ANNOTATION_TOP_5" val="131.6"/>
  <p:tag name="ANNOTATION_LEFT_5" val="20.1"/>
  <p:tag name="ANNOTATION_WIDTH_5" val="401.6"/>
  <p:tag name="ANNOTATION_HEIGHT_5" val="95.9"/>
  <p:tag name="ANNOTATION_ANIMATION_5" val="4"/>
  <p:tag name="ANNOTATION_ROTATION_5" val="0"/>
  <p:tag name="ANNOTATION_SUB_TYPE_5" val="11"/>
  <p:tag name="ANNOTATION_LOOP_COUNT_5" val="1"/>
  <p:tag name="ANNOTATION_BOX_RADIUS_5" val="5"/>
  <p:tag name="ANNOTATION_SCALE_5" val="0"/>
  <p:tag name="ANNOTATION_BORDER_ALPHA_5" val="100"/>
  <p:tag name="ANNOTATION_BORDER_COLOR_5" val="16777215"/>
  <p:tag name="ANNOTATION_FILL_COLOR_5" val="855309"/>
  <p:tag name="ANNOTATION_FILL_ALPHA_5" val="50"/>
  <p:tag name="ANNOTATION_BORDER_WIDTH_5" val="2"/>
  <p:tag name="ANNOTATION_TYPE_6" val="2"/>
  <p:tag name="ANNOTATION_START_6" val="82.0"/>
  <p:tag name="ANNOTATION_END_6" val="86.6"/>
  <p:tag name="ANNOTATION_TOP_6" val="-37.2"/>
  <p:tag name="ANNOTATION_LEFT_6" val="-37.3"/>
  <p:tag name="ANNOTATION_WIDTH_6" val="650.5"/>
  <p:tag name="ANNOTATION_HEIGHT_6" val="506.4"/>
  <p:tag name="ANNOTATION_ANIMATION_6" val="4"/>
  <p:tag name="ANNOTATION_ROTATION_6" val="0"/>
  <p:tag name="ANNOTATION_SUB_TYPE_6" val="11"/>
  <p:tag name="ANNOTATION_LOOP_COUNT_6" val="1"/>
  <p:tag name="ANNOTATION_BOX_RADIUS_6" val="0"/>
  <p:tag name="ANNOTATION_SCALE_6" val="0"/>
  <p:tag name="ANNOTATION_BORDER_ALPHA_6" val="100"/>
  <p:tag name="ANNOTATION_BORDER_COLOR_6" val="16777215"/>
  <p:tag name="ANNOTATION_FILL_COLOR_6" val="855309"/>
  <p:tag name="ANNOTATION_FILL_ALPHA_6" val="50"/>
  <p:tag name="ANNOTATION_BORDER_WIDTH_6" val="2"/>
  <p:tag name="ANNOTATION_TYPE_7" val="2"/>
  <p:tag name="ANNOTATION_START_7" val="86.6"/>
  <p:tag name="ANNOTATION_END_7" val="86.6"/>
  <p:tag name="ANNOTATION_TOP_7" val="-37.2"/>
  <p:tag name="ANNOTATION_LEFT_7" val="-37.3"/>
  <p:tag name="ANNOTATION_WIDTH_7" val="650.5"/>
  <p:tag name="ANNOTATION_HEIGHT_7" val="506.4"/>
  <p:tag name="ANNOTATION_ANIMATION_7" val="4"/>
  <p:tag name="ANNOTATION_ROTATION_7" val="0"/>
  <p:tag name="ANNOTATION_SUB_TYPE_7" val="11"/>
  <p:tag name="ANNOTATION_LOOP_COUNT_7" val="1"/>
  <p:tag name="ANNOTATION_BOX_RADIUS_7" val="0"/>
  <p:tag name="ANNOTATION_SCALE_7" val="0"/>
  <p:tag name="ANNOTATION_BORDER_ALPHA_7" val="100"/>
  <p:tag name="ANNOTATION_BORDER_COLOR_7" val="16777215"/>
  <p:tag name="ANNOTATION_FILL_COLOR_7" val="855309"/>
  <p:tag name="ANNOTATION_FILL_ALPHA_7" val="50"/>
  <p:tag name="ANNOTATION_BORDER_WIDTH_7" val="2"/>
  <p:tag name="ANNOTATION_TYPE_8" val="2"/>
  <p:tag name="ANNOTATION_START_8" val="86.6"/>
  <p:tag name="ANNOTATION_END_8" val="93.4"/>
  <p:tag name="ANNOTATION_TOP_8" val="217.1"/>
  <p:tag name="ANNOTATION_LEFT_8" val="18.6"/>
  <p:tag name="ANNOTATION_WIDTH_8" val="421.8"/>
  <p:tag name="ANNOTATION_HEIGHT_8" val="86.3"/>
  <p:tag name="ANNOTATION_ANIMATION_8" val="4"/>
  <p:tag name="ANNOTATION_ROTATION_8" val="0"/>
  <p:tag name="ANNOTATION_SUB_TYPE_8" val="11"/>
  <p:tag name="ANNOTATION_LOOP_COUNT_8" val="1"/>
  <p:tag name="ANNOTATION_BOX_RADIUS_8" val="5"/>
  <p:tag name="ANNOTATION_SCALE_8" val="0"/>
  <p:tag name="ANNOTATION_BORDER_ALPHA_8" val="100"/>
  <p:tag name="ANNOTATION_BORDER_COLOR_8" val="16777215"/>
  <p:tag name="ANNOTATION_FILL_COLOR_8" val="855309"/>
  <p:tag name="ANNOTATION_FILL_ALPHA_8" val="50"/>
  <p:tag name="ANNOTATION_BORDER_WIDTH_8" val="2"/>
  <p:tag name="ANNOTATION_TYPE_9" val="2"/>
  <p:tag name="ANNOTATION_START_9" val="93.4"/>
  <p:tag name="ANNOTATION_END_9" val="108.5"/>
  <p:tag name="ANNOTATION_TOP_9" val="-37.2"/>
  <p:tag name="ANNOTATION_LEFT_9" val="-37.3"/>
  <p:tag name="ANNOTATION_WIDTH_9" val="650.5"/>
  <p:tag name="ANNOTATION_HEIGHT_9" val="506.4"/>
  <p:tag name="ANNOTATION_ANIMATION_9" val="4"/>
  <p:tag name="ANNOTATION_ROTATION_9" val="0"/>
  <p:tag name="ANNOTATION_SUB_TYPE_9" val="11"/>
  <p:tag name="ANNOTATION_LOOP_COUNT_9" val="1"/>
  <p:tag name="ANNOTATION_BOX_RADIUS_9" val="0"/>
  <p:tag name="ANNOTATION_SCALE_9" val="0"/>
  <p:tag name="ANNOTATION_BORDER_ALPHA_9" val="100"/>
  <p:tag name="ANNOTATION_BORDER_COLOR_9" val="16777215"/>
  <p:tag name="ANNOTATION_FILL_COLOR_9" val="855309"/>
  <p:tag name="ANNOTATION_FILL_ALPHA_9" val="50"/>
  <p:tag name="ANNOTATION_BORDER_WIDTH_9" val="2"/>
  <p:tag name="ANNOTATION_TYPE_10" val="0"/>
  <p:tag name="ANNOTATION_START_10" val="108.5"/>
  <p:tag name="ANNOTATION_TOP_10" val="321.2"/>
  <p:tag name="ANNOTATION_LEFT_10" val="23.8"/>
  <p:tag name="ANNOTATION_WIDTH_10" val="111.8"/>
  <p:tag name="ANNOTATION_HEIGHT_10" val="111.5"/>
  <p:tag name="ANNOTATION_ANIMATION_10" val="3"/>
  <p:tag name="ANNOTATION_ROTATION_10" val="0"/>
  <p:tag name="ANNOTATION_SUB_TYPE_10" val="2"/>
  <p:tag name="ANNOTATION_LOOP_COUNT_10" val="1"/>
  <p:tag name="ANNOTATION_BOX_RADIUS_10" val="0"/>
  <p:tag name="ANNOTATION_SCALE_10" val="125"/>
  <p:tag name="ANNOTATION_BORDER_ALPHA_10" val="100"/>
  <p:tag name="ANNOTATION_BORDER_COLOR_10" val="16777215"/>
  <p:tag name="ANNOTATION_FILL_COLOR_10" val="683492"/>
  <p:tag name="ANNOTATION_FILL_ALPHA_10" val="100"/>
  <p:tag name="ANNOTATION_BORDER_WIDTH_10" val="2"/>
  <p:tag name="ANNOTATION_COUNT" val="10"/>
  <p:tag name="ARTICULATE_SLIDE_NAV" val="40"/>
  <p:tag name="ARTICULATE_SLIDE_THUMBNAIL_REFRESH" val="1"/>
</p:tagLst>
</file>

<file path=ppt/tags/tag234.xml><?xml version="1.0" encoding="utf-8"?>
<p:tagLst xmlns:a="http://schemas.openxmlformats.org/drawingml/2006/main" xmlns:r="http://schemas.openxmlformats.org/officeDocument/2006/relationships" xmlns:p="http://schemas.openxmlformats.org/presentationml/2006/main">
  <p:tag name="AUDIO_ID" val="1273"/>
  <p:tag name="ELAPSEDTIME" val="125.1"/>
  <p:tag name="ANNOTATION_TYPE_1" val="0"/>
  <p:tag name="ANNOTATION_START_1" val="6.1"/>
  <p:tag name="ANNOTATION_END_1" val="34.5"/>
  <p:tag name="ANNOTATION_TOP_1" val="156.1"/>
  <p:tag name="ANNOTATION_LEFT_1" val="29.8"/>
  <p:tag name="ANNOTATION_WIDTH_1" val="111.8"/>
  <p:tag name="ANNOTATION_HEIGHT_1" val="111.5"/>
  <p:tag name="ANNOTATION_ANIMATION_1" val="3"/>
  <p:tag name="ANNOTATION_ROTATION_1" val="0"/>
  <p:tag name="ANNOTATION_SUB_TYPE_1" val="2"/>
  <p:tag name="ANNOTATION_LOOP_COUNT_1" val="1"/>
  <p:tag name="ANNOTATION_BOX_RADIUS_1" val="0"/>
  <p:tag name="ANNOTATION_SCALE_1" val="125"/>
  <p:tag name="ANNOTATION_BORDER_ALPHA_1" val="100"/>
  <p:tag name="ANNOTATION_BORDER_COLOR_1" val="16777215"/>
  <p:tag name="ANNOTATION_FILL_COLOR_1" val="683492"/>
  <p:tag name="ANNOTATION_FILL_ALPHA_1" val="100"/>
  <p:tag name="ANNOTATION_BORDER_WIDTH_1" val="2"/>
  <p:tag name="ANNOTATION_TYPE_2" val="0"/>
  <p:tag name="ANNOTATION_START_2" val="34.5"/>
  <p:tag name="ANNOTATION_END_2" val="78.3"/>
  <p:tag name="ANNOTATION_TOP_2" val="208.9"/>
  <p:tag name="ANNOTATION_LEFT_2" val="29.8"/>
  <p:tag name="ANNOTATION_WIDTH_2" val="111.8"/>
  <p:tag name="ANNOTATION_HEIGHT_2" val="111.5"/>
  <p:tag name="ANNOTATION_ANIMATION_2" val="3"/>
  <p:tag name="ANNOTATION_ROTATION_2" val="0"/>
  <p:tag name="ANNOTATION_SUB_TYPE_2" val="2"/>
  <p:tag name="ANNOTATION_LOOP_COUNT_2" val="1"/>
  <p:tag name="ANNOTATION_BOX_RADIUS_2" val="0"/>
  <p:tag name="ANNOTATION_SCALE_2" val="125"/>
  <p:tag name="ANNOTATION_BORDER_ALPHA_2" val="100"/>
  <p:tag name="ANNOTATION_BORDER_COLOR_2" val="16777215"/>
  <p:tag name="ANNOTATION_FILL_COLOR_2" val="683492"/>
  <p:tag name="ANNOTATION_FILL_ALPHA_2" val="100"/>
  <p:tag name="ANNOTATION_BORDER_WIDTH_2" val="2"/>
  <p:tag name="ANNOTATION_TYPE_3" val="0"/>
  <p:tag name="ANNOTATION_START_3" val="78.3"/>
  <p:tag name="ANNOTATION_END_3" val="83.6"/>
  <p:tag name="ANNOTATION_TOP_3" val="270.7"/>
  <p:tag name="ANNOTATION_LEFT_3" val="33.5"/>
  <p:tag name="ANNOTATION_WIDTH_3" val="111.8"/>
  <p:tag name="ANNOTATION_HEIGHT_3" val="111.5"/>
  <p:tag name="ANNOTATION_ANIMATION_3" val="3"/>
  <p:tag name="ANNOTATION_ROTATION_3" val="0"/>
  <p:tag name="ANNOTATION_SUB_TYPE_3" val="2"/>
  <p:tag name="ANNOTATION_LOOP_COUNT_3" val="1"/>
  <p:tag name="ANNOTATION_BOX_RADIUS_3" val="0"/>
  <p:tag name="ANNOTATION_SCALE_3" val="125"/>
  <p:tag name="ANNOTATION_BORDER_ALPHA_3" val="100"/>
  <p:tag name="ANNOTATION_BORDER_COLOR_3" val="16777215"/>
  <p:tag name="ANNOTATION_FILL_COLOR_3" val="683492"/>
  <p:tag name="ANNOTATION_FILL_ALPHA_3" val="100"/>
  <p:tag name="ANNOTATION_BORDER_WIDTH_3" val="2"/>
  <p:tag name="ANNOTATION_TYPE_4" val="0"/>
  <p:tag name="ANNOTATION_START_4" val="83.6"/>
  <p:tag name="ANNOTATION_TOP_4" val="311.5"/>
  <p:tag name="ANNOTATION_LEFT_4" val="29.8"/>
  <p:tag name="ANNOTATION_WIDTH_4" val="111.8"/>
  <p:tag name="ANNOTATION_HEIGHT_4" val="111.5"/>
  <p:tag name="ANNOTATION_ANIMATION_4" val="3"/>
  <p:tag name="ANNOTATION_ROTATION_4" val="0"/>
  <p:tag name="ANNOTATION_SUB_TYPE_4" val="2"/>
  <p:tag name="ANNOTATION_LOOP_COUNT_4" val="1"/>
  <p:tag name="ANNOTATION_BOX_RADIUS_4" val="0"/>
  <p:tag name="ANNOTATION_SCALE_4" val="125"/>
  <p:tag name="ANNOTATION_BORDER_ALPHA_4" val="100"/>
  <p:tag name="ANNOTATION_BORDER_COLOR_4" val="16777215"/>
  <p:tag name="ANNOTATION_FILL_COLOR_4" val="683492"/>
  <p:tag name="ANNOTATION_FILL_ALPHA_4" val="100"/>
  <p:tag name="ANNOTATION_BORDER_WIDTH_4" val="2"/>
  <p:tag name="ANNOTATION_COUNT" val="4"/>
  <p:tag name="ARTICULATE_SLIDE_NAV" val="41"/>
  <p:tag name="ARTICULATE_SLIDE_THUMBNAIL_REFRESH" val="1"/>
</p:tagLst>
</file>

<file path=ppt/tags/tag235.xml><?xml version="1.0" encoding="utf-8"?>
<p:tagLst xmlns:a="http://schemas.openxmlformats.org/drawingml/2006/main" xmlns:r="http://schemas.openxmlformats.org/officeDocument/2006/relationships" xmlns:p="http://schemas.openxmlformats.org/presentationml/2006/main">
  <p:tag name="AUDIO_ID" val="1295"/>
  <p:tag name="TIMELINE" val="20.2/37.4/45.3/61.3/69.7/90.2"/>
  <p:tag name="ELAPSEDTIME" val="132.0"/>
  <p:tag name="ANNOTATION_COUNT" val="0"/>
  <p:tag name="ARTICULATE_SLIDE_NAV" val="42"/>
  <p:tag name="ARTICULATE_SLIDE_THUMBNAIL_REFRESH" val="1"/>
</p:tagLst>
</file>

<file path=ppt/tags/tag2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7.xml><?xml version="1.0" encoding="utf-8"?>
<p:tagLst xmlns:a="http://schemas.openxmlformats.org/drawingml/2006/main" xmlns:r="http://schemas.openxmlformats.org/officeDocument/2006/relationships" xmlns:p="http://schemas.openxmlformats.org/presentationml/2006/main">
  <p:tag name="AUDIO_ID" val="1138"/>
  <p:tag name="ELAPSEDTIME" val="32.7"/>
  <p:tag name="ANNOTATION_COUNT" val="0"/>
  <p:tag name="ARTICULATE_SLIDE_GUID" val="bd9d9f41-8afd-4bfa-8715-5f2de13cee9a"/>
  <p:tag name="ARTICULATE_SLIDE_NAV" val="34"/>
  <p:tag name="ARTICULATE_SLIDE_THUMBNAIL_REFRESH" val="1"/>
</p:tagLst>
</file>

<file path=ppt/tags/tag238.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Beverly\AppData\Local\Temp\articulate\presenter\imgtemp\fPVED7Ym_files\slide0001_image001.jpg"/>
</p:tagLst>
</file>

<file path=ppt/tags/tag239.xml><?xml version="1.0" encoding="utf-8"?>
<p:tagLst xmlns:a="http://schemas.openxmlformats.org/drawingml/2006/main" xmlns:r="http://schemas.openxmlformats.org/officeDocument/2006/relationships" xmlns:p="http://schemas.openxmlformats.org/presentationml/2006/main">
  <p:tag name="AUDIO_ID" val="1106"/>
  <p:tag name="TIMELINE" val="83.9/116.6/118.2/138.2/173.6/198.3"/>
  <p:tag name="ELAPSEDTIME" val="489.6"/>
  <p:tag name="ANNOTATION_TYPE_1" val="2"/>
  <p:tag name="ANNOTATION_START_1" val="71.1"/>
  <p:tag name="ANNOTATION_END_1" val="71.1"/>
  <p:tag name="ANNOTATION_TOP_1" val="-29.9"/>
  <p:tag name="ANNOTATION_LEFT_1" val="-30.0"/>
  <p:tag name="ANNOTATION_WIDTH_1" val="635.9"/>
  <p:tag name="ANNOTATION_HEIGHT_1" val="491.8"/>
  <p:tag name="ANNOTATION_ANIMATION_1" val="4"/>
  <p:tag name="ANNOTATION_ROTATION_1" val="0"/>
  <p:tag name="ANNOTATION_SUB_TYPE_1" val="11"/>
  <p:tag name="ANNOTATION_LOOP_COUNT_1" val="1"/>
  <p:tag name="ANNOTATION_BOX_RADIUS_1" val="0"/>
  <p:tag name="ANNOTATION_SCALE_1" val="0"/>
  <p:tag name="ANNOTATION_BORDER_ALPHA_1" val="100"/>
  <p:tag name="ANNOTATION_BORDER_COLOR_1" val="16777215"/>
  <p:tag name="ANNOTATION_FILL_COLOR_1" val="855309"/>
  <p:tag name="ANNOTATION_FILL_ALPHA_1" val="50"/>
  <p:tag name="ANNOTATION_BORDER_WIDTH_1" val="2"/>
  <p:tag name="ANNOTATION_TYPE_2" val="2"/>
  <p:tag name="ANNOTATION_START_2" val="71.1"/>
  <p:tag name="ANNOTATION_END_2" val="80.0"/>
  <p:tag name="ANNOTATION_TOP_2" val="66.9"/>
  <p:tag name="ANNOTATION_LEFT_2" val="45.6"/>
  <p:tag name="ANNOTATION_WIDTH_2" val="195.4"/>
  <p:tag name="ANNOTATION_HEIGHT_2" val="63.9"/>
  <p:tag name="ANNOTATION_ANIMATION_2" val="4"/>
  <p:tag name="ANNOTATION_ROTATION_2" val="0"/>
  <p:tag name="ANNOTATION_SUB_TYPE_2" val="11"/>
  <p:tag name="ANNOTATION_LOOP_COUNT_2" val="1"/>
  <p:tag name="ANNOTATION_BOX_RADIUS_2" val="5"/>
  <p:tag name="ANNOTATION_SCALE_2" val="0"/>
  <p:tag name="ANNOTATION_BORDER_ALPHA_2" val="100"/>
  <p:tag name="ANNOTATION_BORDER_COLOR_2" val="16777215"/>
  <p:tag name="ANNOTATION_FILL_COLOR_2" val="855309"/>
  <p:tag name="ANNOTATION_FILL_ALPHA_2" val="50"/>
  <p:tag name="ANNOTATION_BORDER_WIDTH_2" val="2"/>
  <p:tag name="ANNOTATION_TYPE_3" val="2"/>
  <p:tag name="ANNOTATION_START_3" val="80.0"/>
  <p:tag name="ANNOTATION_END_3" val="90.6"/>
  <p:tag name="ANNOTATION_TOP_3" val="-29.9"/>
  <p:tag name="ANNOTATION_LEFT_3" val="-30.0"/>
  <p:tag name="ANNOTATION_WIDTH_3" val="635.9"/>
  <p:tag name="ANNOTATION_HEIGHT_3" val="491.8"/>
  <p:tag name="ANNOTATION_ANIMATION_3" val="4"/>
  <p:tag name="ANNOTATION_ROTATION_3" val="0"/>
  <p:tag name="ANNOTATION_SUB_TYPE_3" val="11"/>
  <p:tag name="ANNOTATION_LOOP_COUNT_3" val="1"/>
  <p:tag name="ANNOTATION_BOX_RADIUS_3" val="0"/>
  <p:tag name="ANNOTATION_SCALE_3" val="0"/>
  <p:tag name="ANNOTATION_BORDER_ALPHA_3" val="100"/>
  <p:tag name="ANNOTATION_BORDER_COLOR_3" val="16777215"/>
  <p:tag name="ANNOTATION_FILL_COLOR_3" val="855309"/>
  <p:tag name="ANNOTATION_FILL_ALPHA_3" val="50"/>
  <p:tag name="ANNOTATION_BORDER_WIDTH_3" val="2"/>
  <p:tag name="ANNOTATION_TYPE_4" val="2"/>
  <p:tag name="ANNOTATION_START_4" val="90.6"/>
  <p:tag name="ANNOTATION_END_4" val="90.6"/>
  <p:tag name="ANNOTATION_TOP_4" val="-29.9"/>
  <p:tag name="ANNOTATION_LEFT_4" val="-30.0"/>
  <p:tag name="ANNOTATION_WIDTH_4" val="635.9"/>
  <p:tag name="ANNOTATION_HEIGHT_4" val="491.8"/>
  <p:tag name="ANNOTATION_ANIMATION_4" val="4"/>
  <p:tag name="ANNOTATION_ROTATION_4" val="0"/>
  <p:tag name="ANNOTATION_SUB_TYPE_4" val="11"/>
  <p:tag name="ANNOTATION_LOOP_COUNT_4" val="1"/>
  <p:tag name="ANNOTATION_BOX_RADIUS_4" val="0"/>
  <p:tag name="ANNOTATION_SCALE_4" val="0"/>
  <p:tag name="ANNOTATION_BORDER_ALPHA_4" val="100"/>
  <p:tag name="ANNOTATION_BORDER_COLOR_4" val="16777215"/>
  <p:tag name="ANNOTATION_FILL_COLOR_4" val="855309"/>
  <p:tag name="ANNOTATION_FILL_ALPHA_4" val="50"/>
  <p:tag name="ANNOTATION_BORDER_WIDTH_4" val="2"/>
  <p:tag name="ANNOTATION_TYPE_5" val="2"/>
  <p:tag name="ANNOTATION_START_5" val="90.6"/>
  <p:tag name="ANNOTATION_END_5" val="123.0"/>
  <p:tag name="ANNOTATION_TOP_5" val="193.6"/>
  <p:tag name="ANNOTATION_LEFT_5" val="25.2"/>
  <p:tag name="ANNOTATION_WIDTH_5" val="185.8"/>
  <p:tag name="ANNOTATION_HEIGHT_5" val="164.9"/>
  <p:tag name="ANNOTATION_ANIMATION_5" val="4"/>
  <p:tag name="ANNOTATION_ROTATION_5" val="0"/>
  <p:tag name="ANNOTATION_SUB_TYPE_5" val="11"/>
  <p:tag name="ANNOTATION_LOOP_COUNT_5" val="1"/>
  <p:tag name="ANNOTATION_BOX_RADIUS_5" val="5"/>
  <p:tag name="ANNOTATION_SCALE_5" val="0"/>
  <p:tag name="ANNOTATION_BORDER_ALPHA_5" val="100"/>
  <p:tag name="ANNOTATION_BORDER_COLOR_5" val="16777215"/>
  <p:tag name="ANNOTATION_FILL_COLOR_5" val="855309"/>
  <p:tag name="ANNOTATION_FILL_ALPHA_5" val="50"/>
  <p:tag name="ANNOTATION_BORDER_WIDTH_5" val="2"/>
  <p:tag name="ANNOTATION_TYPE_6" val="2"/>
  <p:tag name="ANNOTATION_START_6" val="123.0"/>
  <p:tag name="ANNOTATION_END_6" val="123.0"/>
  <p:tag name="ANNOTATION_TOP_6" val="-29.9"/>
  <p:tag name="ANNOTATION_LEFT_6" val="-30.0"/>
  <p:tag name="ANNOTATION_WIDTH_6" val="635.9"/>
  <p:tag name="ANNOTATION_HEIGHT_6" val="491.8"/>
  <p:tag name="ANNOTATION_ANIMATION_6" val="4"/>
  <p:tag name="ANNOTATION_ROTATION_6" val="0"/>
  <p:tag name="ANNOTATION_SUB_TYPE_6" val="11"/>
  <p:tag name="ANNOTATION_LOOP_COUNT_6" val="1"/>
  <p:tag name="ANNOTATION_BOX_RADIUS_6" val="0"/>
  <p:tag name="ANNOTATION_SCALE_6" val="0"/>
  <p:tag name="ANNOTATION_BORDER_ALPHA_6" val="100"/>
  <p:tag name="ANNOTATION_BORDER_COLOR_6" val="16777215"/>
  <p:tag name="ANNOTATION_FILL_COLOR_6" val="855309"/>
  <p:tag name="ANNOTATION_FILL_ALPHA_6" val="50"/>
  <p:tag name="ANNOTATION_BORDER_WIDTH_6" val="2"/>
  <p:tag name="ANNOTATION_TYPE_7" val="2"/>
  <p:tag name="ANNOTATION_START_7" val="123.0"/>
  <p:tag name="ANNOTATION_END_7" val="143.7"/>
  <p:tag name="ANNOTATION_TOP_7" val="161.3"/>
  <p:tag name="ANNOTATION_LEFT_7" val="363.8"/>
  <p:tag name="ANNOTATION_WIDTH_7" val="137.9"/>
  <p:tag name="ANNOTATION_HEIGHT_7" val="83.7"/>
  <p:tag name="ANNOTATION_ANIMATION_7" val="4"/>
  <p:tag name="ANNOTATION_ROTATION_7" val="0"/>
  <p:tag name="ANNOTATION_SUB_TYPE_7" val="11"/>
  <p:tag name="ANNOTATION_LOOP_COUNT_7" val="1"/>
  <p:tag name="ANNOTATION_BOX_RADIUS_7" val="5"/>
  <p:tag name="ANNOTATION_SCALE_7" val="0"/>
  <p:tag name="ANNOTATION_BORDER_ALPHA_7" val="100"/>
  <p:tag name="ANNOTATION_BORDER_COLOR_7" val="16777215"/>
  <p:tag name="ANNOTATION_FILL_COLOR_7" val="855309"/>
  <p:tag name="ANNOTATION_FILL_ALPHA_7" val="50"/>
  <p:tag name="ANNOTATION_BORDER_WIDTH_7" val="2"/>
  <p:tag name="ANNOTATION_TYPE_8" val="2"/>
  <p:tag name="ANNOTATION_START_8" val="143.7"/>
  <p:tag name="ANNOTATION_END_8" val="143.7"/>
  <p:tag name="ANNOTATION_TOP_8" val="-29.9"/>
  <p:tag name="ANNOTATION_LEFT_8" val="-30.0"/>
  <p:tag name="ANNOTATION_WIDTH_8" val="635.9"/>
  <p:tag name="ANNOTATION_HEIGHT_8" val="491.8"/>
  <p:tag name="ANNOTATION_ANIMATION_8" val="4"/>
  <p:tag name="ANNOTATION_ROTATION_8" val="0"/>
  <p:tag name="ANNOTATION_SUB_TYPE_8" val="11"/>
  <p:tag name="ANNOTATION_LOOP_COUNT_8" val="1"/>
  <p:tag name="ANNOTATION_BOX_RADIUS_8" val="0"/>
  <p:tag name="ANNOTATION_SCALE_8" val="0"/>
  <p:tag name="ANNOTATION_BORDER_ALPHA_8" val="100"/>
  <p:tag name="ANNOTATION_BORDER_COLOR_8" val="16777215"/>
  <p:tag name="ANNOTATION_FILL_COLOR_8" val="855309"/>
  <p:tag name="ANNOTATION_FILL_ALPHA_8" val="50"/>
  <p:tag name="ANNOTATION_BORDER_WIDTH_8" val="2"/>
  <p:tag name="ANNOTATION_TYPE_9" val="2"/>
  <p:tag name="ANNOTATION_START_9" val="143.7"/>
  <p:tag name="ANNOTATION_END_9" val="177.8"/>
  <p:tag name="ANNOTATION_TOP_9" val="245.0"/>
  <p:tag name="ANNOTATION_LEFT_9" val="207.4"/>
  <p:tag name="ANNOTATION_WIDTH_9" val="320.1"/>
  <p:tag name="ANNOTATION_HEIGHT_9" val="71.1"/>
  <p:tag name="ANNOTATION_ANIMATION_9" val="4"/>
  <p:tag name="ANNOTATION_ROTATION_9" val="0"/>
  <p:tag name="ANNOTATION_SUB_TYPE_9" val="11"/>
  <p:tag name="ANNOTATION_LOOP_COUNT_9" val="1"/>
  <p:tag name="ANNOTATION_BOX_RADIUS_9" val="5"/>
  <p:tag name="ANNOTATION_SCALE_9" val="0"/>
  <p:tag name="ANNOTATION_BORDER_ALPHA_9" val="100"/>
  <p:tag name="ANNOTATION_BORDER_COLOR_9" val="16777215"/>
  <p:tag name="ANNOTATION_FILL_COLOR_9" val="855309"/>
  <p:tag name="ANNOTATION_FILL_ALPHA_9" val="50"/>
  <p:tag name="ANNOTATION_BORDER_WIDTH_9" val="2"/>
  <p:tag name="ANNOTATION_TYPE_10" val="2"/>
  <p:tag name="ANNOTATION_START_10" val="177.8"/>
  <p:tag name="ANNOTATION_END_10" val="177.8"/>
  <p:tag name="ANNOTATION_TOP_10" val="-29.9"/>
  <p:tag name="ANNOTATION_LEFT_10" val="-30.0"/>
  <p:tag name="ANNOTATION_WIDTH_10" val="635.9"/>
  <p:tag name="ANNOTATION_HEIGHT_10" val="491.8"/>
  <p:tag name="ANNOTATION_ANIMATION_10" val="4"/>
  <p:tag name="ANNOTATION_ROTATION_10" val="0"/>
  <p:tag name="ANNOTATION_SUB_TYPE_10" val="11"/>
  <p:tag name="ANNOTATION_LOOP_COUNT_10" val="1"/>
  <p:tag name="ANNOTATION_BOX_RADIUS_10" val="0"/>
  <p:tag name="ANNOTATION_SCALE_10" val="0"/>
  <p:tag name="ANNOTATION_BORDER_ALPHA_10" val="100"/>
  <p:tag name="ANNOTATION_BORDER_COLOR_10" val="16777215"/>
  <p:tag name="ANNOTATION_FILL_COLOR_10" val="855309"/>
  <p:tag name="ANNOTATION_FILL_ALPHA_10" val="50"/>
  <p:tag name="ANNOTATION_BORDER_WIDTH_10" val="2"/>
  <p:tag name="ANNOTATION_TYPE_11" val="2"/>
  <p:tag name="ANNOTATION_START_11" val="177.8"/>
  <p:tag name="ANNOTATION_END_11" val="201.2"/>
  <p:tag name="ANNOTATION_TOP_11" val="298.2"/>
  <p:tag name="ANNOTATION_LEFT_11" val="374.0"/>
  <p:tag name="ANNOTATION_WIDTH_11" val="178.0"/>
  <p:tag name="ANNOTATION_HEIGHT_11" val="87.8"/>
  <p:tag name="ANNOTATION_ANIMATION_11" val="4"/>
  <p:tag name="ANNOTATION_ROTATION_11" val="0"/>
  <p:tag name="ANNOTATION_SUB_TYPE_11" val="11"/>
  <p:tag name="ANNOTATION_LOOP_COUNT_11" val="1"/>
  <p:tag name="ANNOTATION_BOX_RADIUS_11" val="5"/>
  <p:tag name="ANNOTATION_SCALE_11" val="0"/>
  <p:tag name="ANNOTATION_BORDER_ALPHA_11" val="100"/>
  <p:tag name="ANNOTATION_BORDER_COLOR_11" val="16777215"/>
  <p:tag name="ANNOTATION_FILL_COLOR_11" val="855309"/>
  <p:tag name="ANNOTATION_FILL_ALPHA_11" val="50"/>
  <p:tag name="ANNOTATION_BORDER_WIDTH_11" val="2"/>
  <p:tag name="ANNOTATION_TYPE_12" val="2"/>
  <p:tag name="ANNOTATION_START_12" val="201.2"/>
  <p:tag name="ANNOTATION_END_12" val="201.2"/>
  <p:tag name="ANNOTATION_TOP_12" val="-29.9"/>
  <p:tag name="ANNOTATION_LEFT_12" val="-30.0"/>
  <p:tag name="ANNOTATION_WIDTH_12" val="635.9"/>
  <p:tag name="ANNOTATION_HEIGHT_12" val="491.8"/>
  <p:tag name="ANNOTATION_ANIMATION_12" val="4"/>
  <p:tag name="ANNOTATION_ROTATION_12" val="0"/>
  <p:tag name="ANNOTATION_SUB_TYPE_12" val="11"/>
  <p:tag name="ANNOTATION_LOOP_COUNT_12" val="1"/>
  <p:tag name="ANNOTATION_BOX_RADIUS_12" val="0"/>
  <p:tag name="ANNOTATION_SCALE_12" val="0"/>
  <p:tag name="ANNOTATION_BORDER_ALPHA_12" val="100"/>
  <p:tag name="ANNOTATION_BORDER_COLOR_12" val="16777215"/>
  <p:tag name="ANNOTATION_FILL_COLOR_12" val="855309"/>
  <p:tag name="ANNOTATION_FILL_ALPHA_12" val="50"/>
  <p:tag name="ANNOTATION_BORDER_WIDTH_12" val="2"/>
  <p:tag name="ANNOTATION_TYPE_13" val="2"/>
  <p:tag name="ANNOTATION_START_13" val="201.2"/>
  <p:tag name="ANNOTATION_END_13" val="218.5"/>
  <p:tag name="ANNOTATION_TOP_13" val="81.9"/>
  <p:tag name="ANNOTATION_LEFT_13" val="243.3"/>
  <p:tag name="ANNOTATION_WIDTH_13" val="233.8"/>
  <p:tag name="ANNOTATION_HEIGHT_13" val="91.4"/>
  <p:tag name="ANNOTATION_ANIMATION_13" val="4"/>
  <p:tag name="ANNOTATION_ROTATION_13" val="0"/>
  <p:tag name="ANNOTATION_SUB_TYPE_13" val="11"/>
  <p:tag name="ANNOTATION_LOOP_COUNT_13" val="1"/>
  <p:tag name="ANNOTATION_BOX_RADIUS_13" val="5"/>
  <p:tag name="ANNOTATION_SCALE_13" val="0"/>
  <p:tag name="ANNOTATION_BORDER_ALPHA_13" val="100"/>
  <p:tag name="ANNOTATION_BORDER_COLOR_13" val="16777215"/>
  <p:tag name="ANNOTATION_FILL_COLOR_13" val="855309"/>
  <p:tag name="ANNOTATION_FILL_ALPHA_13" val="50"/>
  <p:tag name="ANNOTATION_BORDER_WIDTH_13" val="2"/>
  <p:tag name="ANNOTATION_TYPE_14" val="2"/>
  <p:tag name="ANNOTATION_START_14" val="218.5"/>
  <p:tag name="ANNOTATION_END_14" val="230.5"/>
  <p:tag name="ANNOTATION_TOP_14" val="-29.9"/>
  <p:tag name="ANNOTATION_LEFT_14" val="-30.0"/>
  <p:tag name="ANNOTATION_WIDTH_14" val="635.9"/>
  <p:tag name="ANNOTATION_HEIGHT_14" val="491.8"/>
  <p:tag name="ANNOTATION_ANIMATION_14" val="4"/>
  <p:tag name="ANNOTATION_ROTATION_14" val="0"/>
  <p:tag name="ANNOTATION_SUB_TYPE_14" val="11"/>
  <p:tag name="ANNOTATION_LOOP_COUNT_14" val="1"/>
  <p:tag name="ANNOTATION_BOX_RADIUS_14" val="0"/>
  <p:tag name="ANNOTATION_SCALE_14" val="0"/>
  <p:tag name="ANNOTATION_BORDER_ALPHA_14" val="100"/>
  <p:tag name="ANNOTATION_BORDER_COLOR_14" val="16777215"/>
  <p:tag name="ANNOTATION_FILL_COLOR_14" val="855309"/>
  <p:tag name="ANNOTATION_FILL_ALPHA_14" val="50"/>
  <p:tag name="ANNOTATION_BORDER_WIDTH_14" val="2"/>
  <p:tag name="ANNOTATION_TYPE_15" val="2"/>
  <p:tag name="ANNOTATION_START_15" val="230.5"/>
  <p:tag name="ANNOTATION_END_15" val="230.5"/>
  <p:tag name="ANNOTATION_TOP_15" val="-29.9"/>
  <p:tag name="ANNOTATION_LEFT_15" val="-30.0"/>
  <p:tag name="ANNOTATION_WIDTH_15" val="635.9"/>
  <p:tag name="ANNOTATION_HEIGHT_15" val="491.8"/>
  <p:tag name="ANNOTATION_ANIMATION_15" val="4"/>
  <p:tag name="ANNOTATION_ROTATION_15" val="0"/>
  <p:tag name="ANNOTATION_SUB_TYPE_15" val="11"/>
  <p:tag name="ANNOTATION_LOOP_COUNT_15" val="1"/>
  <p:tag name="ANNOTATION_BOX_RADIUS_15" val="0"/>
  <p:tag name="ANNOTATION_SCALE_15" val="0"/>
  <p:tag name="ANNOTATION_BORDER_ALPHA_15" val="100"/>
  <p:tag name="ANNOTATION_BORDER_COLOR_15" val="16777215"/>
  <p:tag name="ANNOTATION_FILL_COLOR_15" val="855309"/>
  <p:tag name="ANNOTATION_FILL_ALPHA_15" val="50"/>
  <p:tag name="ANNOTATION_BORDER_WIDTH_15" val="2"/>
  <p:tag name="ANNOTATION_TYPE_16" val="2"/>
  <p:tag name="ANNOTATION_START_16" val="230.5"/>
  <p:tag name="ANNOTATION_END_16" val="285.4"/>
  <p:tag name="ANNOTATION_TOP_16" val="366.3"/>
  <p:tag name="ANNOTATION_LEFT_16" val="284.1"/>
  <p:tag name="ANNOTATION_WIDTH_16" val="235.0"/>
  <p:tag name="ANNOTATION_HEIGHT_16" val="66.3"/>
  <p:tag name="ANNOTATION_ANIMATION_16" val="4"/>
  <p:tag name="ANNOTATION_ROTATION_16" val="0"/>
  <p:tag name="ANNOTATION_SUB_TYPE_16" val="11"/>
  <p:tag name="ANNOTATION_LOOP_COUNT_16" val="1"/>
  <p:tag name="ANNOTATION_BOX_RADIUS_16" val="5"/>
  <p:tag name="ANNOTATION_SCALE_16" val="0"/>
  <p:tag name="ANNOTATION_BORDER_ALPHA_16" val="100"/>
  <p:tag name="ANNOTATION_BORDER_COLOR_16" val="16777215"/>
  <p:tag name="ANNOTATION_FILL_COLOR_16" val="855309"/>
  <p:tag name="ANNOTATION_FILL_ALPHA_16" val="50"/>
  <p:tag name="ANNOTATION_BORDER_WIDTH_16" val="2"/>
  <p:tag name="ANNOTATION_TYPE_17" val="2"/>
  <p:tag name="ANNOTATION_START_17" val="285.4"/>
  <p:tag name="ANNOTATION_END_17" val="285.4"/>
  <p:tag name="ANNOTATION_TOP_17" val="-29.9"/>
  <p:tag name="ANNOTATION_LEFT_17" val="-30.0"/>
  <p:tag name="ANNOTATION_WIDTH_17" val="635.9"/>
  <p:tag name="ANNOTATION_HEIGHT_17" val="491.8"/>
  <p:tag name="ANNOTATION_ANIMATION_17" val="4"/>
  <p:tag name="ANNOTATION_ROTATION_17" val="0"/>
  <p:tag name="ANNOTATION_SUB_TYPE_17" val="11"/>
  <p:tag name="ANNOTATION_LOOP_COUNT_17" val="1"/>
  <p:tag name="ANNOTATION_BOX_RADIUS_17" val="0"/>
  <p:tag name="ANNOTATION_SCALE_17" val="0"/>
  <p:tag name="ANNOTATION_BORDER_ALPHA_17" val="100"/>
  <p:tag name="ANNOTATION_BORDER_COLOR_17" val="16777215"/>
  <p:tag name="ANNOTATION_FILL_COLOR_17" val="855309"/>
  <p:tag name="ANNOTATION_FILL_ALPHA_17" val="50"/>
  <p:tag name="ANNOTATION_BORDER_WIDTH_17" val="2"/>
  <p:tag name="ANNOTATION_TYPE_18" val="2"/>
  <p:tag name="ANNOTATION_START_18" val="285.4"/>
  <p:tag name="ANNOTATION_END_18" val="358.0"/>
  <p:tag name="ANNOTATION_TOP_18" val="68.1"/>
  <p:tag name="ANNOTATION_LEFT_18" val="33.0"/>
  <p:tag name="ANNOTATION_WIDTH_18" val="190.0"/>
  <p:tag name="ANNOTATION_HEIGHT_18" val="75.9"/>
  <p:tag name="ANNOTATION_ANIMATION_18" val="4"/>
  <p:tag name="ANNOTATION_ROTATION_18" val="0"/>
  <p:tag name="ANNOTATION_SUB_TYPE_18" val="11"/>
  <p:tag name="ANNOTATION_LOOP_COUNT_18" val="1"/>
  <p:tag name="ANNOTATION_BOX_RADIUS_18" val="5"/>
  <p:tag name="ANNOTATION_SCALE_18" val="0"/>
  <p:tag name="ANNOTATION_BORDER_ALPHA_18" val="100"/>
  <p:tag name="ANNOTATION_BORDER_COLOR_18" val="16777215"/>
  <p:tag name="ANNOTATION_FILL_COLOR_18" val="855309"/>
  <p:tag name="ANNOTATION_FILL_ALPHA_18" val="50"/>
  <p:tag name="ANNOTATION_BORDER_WIDTH_18" val="2"/>
  <p:tag name="ANNOTATION_TYPE_19" val="2"/>
  <p:tag name="ANNOTATION_START_19" val="358.0"/>
  <p:tag name="ANNOTATION_END_19" val="358.0"/>
  <p:tag name="ANNOTATION_TOP_19" val="-29.9"/>
  <p:tag name="ANNOTATION_LEFT_19" val="-30.0"/>
  <p:tag name="ANNOTATION_WIDTH_19" val="635.9"/>
  <p:tag name="ANNOTATION_HEIGHT_19" val="491.8"/>
  <p:tag name="ANNOTATION_ANIMATION_19" val="4"/>
  <p:tag name="ANNOTATION_ROTATION_19" val="0"/>
  <p:tag name="ANNOTATION_SUB_TYPE_19" val="11"/>
  <p:tag name="ANNOTATION_LOOP_COUNT_19" val="1"/>
  <p:tag name="ANNOTATION_BOX_RADIUS_19" val="0"/>
  <p:tag name="ANNOTATION_SCALE_19" val="0"/>
  <p:tag name="ANNOTATION_BORDER_ALPHA_19" val="100"/>
  <p:tag name="ANNOTATION_BORDER_COLOR_19" val="16777215"/>
  <p:tag name="ANNOTATION_FILL_COLOR_19" val="855309"/>
  <p:tag name="ANNOTATION_FILL_ALPHA_19" val="50"/>
  <p:tag name="ANNOTATION_BORDER_WIDTH_19" val="2"/>
  <p:tag name="ANNOTATION_TYPE_20" val="2"/>
  <p:tag name="ANNOTATION_START_20" val="358.0"/>
  <p:tag name="ANNOTATION_END_20" val="400.8"/>
  <p:tag name="ANNOTATION_TOP_20" val="379.4"/>
  <p:tag name="ANNOTATION_LEFT_20" val="304.5"/>
  <p:tag name="ANNOTATION_WIDTH_20" val="189.4"/>
  <p:tag name="ANNOTATION_HEIGHT_20" val="49.6"/>
  <p:tag name="ANNOTATION_ANIMATION_20" val="4"/>
  <p:tag name="ANNOTATION_ROTATION_20" val="0"/>
  <p:tag name="ANNOTATION_SUB_TYPE_20" val="11"/>
  <p:tag name="ANNOTATION_LOOP_COUNT_20" val="1"/>
  <p:tag name="ANNOTATION_BOX_RADIUS_20" val="5"/>
  <p:tag name="ANNOTATION_SCALE_20" val="0"/>
  <p:tag name="ANNOTATION_BORDER_ALPHA_20" val="100"/>
  <p:tag name="ANNOTATION_BORDER_COLOR_20" val="16777215"/>
  <p:tag name="ANNOTATION_FILL_COLOR_20" val="855309"/>
  <p:tag name="ANNOTATION_FILL_ALPHA_20" val="50"/>
  <p:tag name="ANNOTATION_BORDER_WIDTH_20" val="2"/>
  <p:tag name="ANNOTATION_TYPE_21" val="2"/>
  <p:tag name="ANNOTATION_START_21" val="400.8"/>
  <p:tag name="ANNOTATION_END_21" val="400.8"/>
  <p:tag name="ANNOTATION_TOP_21" val="-29.9"/>
  <p:tag name="ANNOTATION_LEFT_21" val="-30.0"/>
  <p:tag name="ANNOTATION_WIDTH_21" val="635.9"/>
  <p:tag name="ANNOTATION_HEIGHT_21" val="491.8"/>
  <p:tag name="ANNOTATION_ANIMATION_21" val="4"/>
  <p:tag name="ANNOTATION_ROTATION_21" val="0"/>
  <p:tag name="ANNOTATION_SUB_TYPE_21" val="11"/>
  <p:tag name="ANNOTATION_LOOP_COUNT_21" val="1"/>
  <p:tag name="ANNOTATION_BOX_RADIUS_21" val="0"/>
  <p:tag name="ANNOTATION_SCALE_21" val="0"/>
  <p:tag name="ANNOTATION_BORDER_ALPHA_21" val="100"/>
  <p:tag name="ANNOTATION_BORDER_COLOR_21" val="16777215"/>
  <p:tag name="ANNOTATION_FILL_COLOR_21" val="855309"/>
  <p:tag name="ANNOTATION_FILL_ALPHA_21" val="50"/>
  <p:tag name="ANNOTATION_BORDER_WIDTH_21" val="2"/>
  <p:tag name="ANNOTATION_TYPE_22" val="2"/>
  <p:tag name="ANNOTATION_START_22" val="400.8"/>
  <p:tag name="ANNOTATION_END_22" val="426.6"/>
  <p:tag name="ANNOTATION_TOP_22" val="9.6"/>
  <p:tag name="ANNOTATION_LEFT_22" val="139.7"/>
  <p:tag name="ANNOTATION_WIDTH_22" val="305.1"/>
  <p:tag name="ANNOTATION_HEIGHT_22" val="38.2"/>
  <p:tag name="ANNOTATION_ANIMATION_22" val="4"/>
  <p:tag name="ANNOTATION_ROTATION_22" val="0"/>
  <p:tag name="ANNOTATION_SUB_TYPE_22" val="11"/>
  <p:tag name="ANNOTATION_LOOP_COUNT_22" val="1"/>
  <p:tag name="ANNOTATION_BOX_RADIUS_22" val="5"/>
  <p:tag name="ANNOTATION_SCALE_22" val="0"/>
  <p:tag name="ANNOTATION_BORDER_ALPHA_22" val="100"/>
  <p:tag name="ANNOTATION_BORDER_COLOR_22" val="16777215"/>
  <p:tag name="ANNOTATION_FILL_COLOR_22" val="855309"/>
  <p:tag name="ANNOTATION_FILL_ALPHA_22" val="50"/>
  <p:tag name="ANNOTATION_BORDER_WIDTH_22" val="2"/>
  <p:tag name="ANNOTATION_TYPE_23" val="2"/>
  <p:tag name="ANNOTATION_START_23" val="426.6"/>
  <p:tag name="ANNOTATION_END_23" val="426.6"/>
  <p:tag name="ANNOTATION_TOP_23" val="-29.9"/>
  <p:tag name="ANNOTATION_LEFT_23" val="-30.0"/>
  <p:tag name="ANNOTATION_WIDTH_23" val="635.9"/>
  <p:tag name="ANNOTATION_HEIGHT_23" val="491.8"/>
  <p:tag name="ANNOTATION_ANIMATION_23" val="4"/>
  <p:tag name="ANNOTATION_ROTATION_23" val="0"/>
  <p:tag name="ANNOTATION_SUB_TYPE_23" val="11"/>
  <p:tag name="ANNOTATION_LOOP_COUNT_23" val="1"/>
  <p:tag name="ANNOTATION_BOX_RADIUS_23" val="0"/>
  <p:tag name="ANNOTATION_SCALE_23" val="0"/>
  <p:tag name="ANNOTATION_BORDER_ALPHA_23" val="100"/>
  <p:tag name="ANNOTATION_BORDER_COLOR_23" val="16777215"/>
  <p:tag name="ANNOTATION_FILL_COLOR_23" val="855309"/>
  <p:tag name="ANNOTATION_FILL_ALPHA_23" val="50"/>
  <p:tag name="ANNOTATION_BORDER_WIDTH_23" val="2"/>
  <p:tag name="ANNOTATION_TYPE_24" val="2"/>
  <p:tag name="ANNOTATION_START_24" val="426.6"/>
  <p:tag name="ANNOTATION_END_24" val="460.0"/>
  <p:tag name="ANNOTATION_TOP_24" val="395.6"/>
  <p:tag name="ANNOTATION_LEFT_24" val="308.7"/>
  <p:tag name="ANNOTATION_WIDTH_24" val="171.4"/>
  <p:tag name="ANNOTATION_HEIGHT_24" val="29.9"/>
  <p:tag name="ANNOTATION_ANIMATION_24" val="4"/>
  <p:tag name="ANNOTATION_ROTATION_24" val="0"/>
  <p:tag name="ANNOTATION_SUB_TYPE_24" val="11"/>
  <p:tag name="ANNOTATION_LOOP_COUNT_24" val="1"/>
  <p:tag name="ANNOTATION_BOX_RADIUS_24" val="5"/>
  <p:tag name="ANNOTATION_SCALE_24" val="0"/>
  <p:tag name="ANNOTATION_BORDER_ALPHA_24" val="100"/>
  <p:tag name="ANNOTATION_BORDER_COLOR_24" val="16777215"/>
  <p:tag name="ANNOTATION_FILL_COLOR_24" val="855309"/>
  <p:tag name="ANNOTATION_FILL_ALPHA_24" val="50"/>
  <p:tag name="ANNOTATION_BORDER_WIDTH_24" val="2"/>
  <p:tag name="ANNOTATION_TYPE_25" val="2"/>
  <p:tag name="ANNOTATION_START_25" val="460.0"/>
  <p:tag name="ANNOTATION_TOP_25" val="-29.9"/>
  <p:tag name="ANNOTATION_LEFT_25" val="-30.0"/>
  <p:tag name="ANNOTATION_WIDTH_25" val="635.9"/>
  <p:tag name="ANNOTATION_HEIGHT_25" val="491.8"/>
  <p:tag name="ANNOTATION_ANIMATION_25" val="4"/>
  <p:tag name="ANNOTATION_ROTATION_25" val="0"/>
  <p:tag name="ANNOTATION_SUB_TYPE_25" val="11"/>
  <p:tag name="ANNOTATION_LOOP_COUNT_25" val="1"/>
  <p:tag name="ANNOTATION_BOX_RADIUS_25" val="0"/>
  <p:tag name="ANNOTATION_SCALE_25" val="0"/>
  <p:tag name="ANNOTATION_BORDER_ALPHA_25" val="100"/>
  <p:tag name="ANNOTATION_BORDER_COLOR_25" val="16777215"/>
  <p:tag name="ANNOTATION_FILL_COLOR_25" val="855309"/>
  <p:tag name="ANNOTATION_FILL_ALPHA_25" val="50"/>
  <p:tag name="ANNOTATION_BORDER_WIDTH_25" val="2"/>
  <p:tag name="ANNOTATION_COUNT" val="25"/>
  <p:tag name="ARTICULATE_SLIDE_GUID" val="5882dd19-77fc-4eab-9b51-e877b0f2929e"/>
  <p:tag name="ARTICULATE_SLIDE_NAV" val="35"/>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0.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Beverly\AppData\Local\Temp\articulate\presenter\imgtemp\AVzvAmfh_files\slide0001_image001.png"/>
</p:tagLst>
</file>

<file path=ppt/tags/tag241.xml><?xml version="1.0" encoding="utf-8"?>
<p:tagLst xmlns:a="http://schemas.openxmlformats.org/drawingml/2006/main" xmlns:r="http://schemas.openxmlformats.org/officeDocument/2006/relationships" xmlns:p="http://schemas.openxmlformats.org/presentationml/2006/main">
  <p:tag name="ARTICULATE_PUBLISH_MODE" val="2"/>
</p:tagLst>
</file>

<file path=ppt/tags/tag242.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BULLET_10" val="8226"/>
  <p:tag name="BULLET_11" val="8226"/>
  <p:tag name="BULLET_12" val="8226"/>
  <p:tag name="BULLET_13" val="8226"/>
  <p:tag name="BULLET_14" val="8226"/>
  <p:tag name="BULLET_15" val="8226"/>
  <p:tag name="BULLET_16" val="8226"/>
  <p:tag name="BULLET_17" val="8226"/>
  <p:tag name="BULLET_18" val="8226"/>
  <p:tag name="MARGIN_1" val="0"/>
  <p:tag name="MARGIN_2" val="36"/>
  <p:tag name="MARGIN_3" val="72"/>
  <p:tag name="MARGIN_4" val="108"/>
  <p:tag name="MARGIN_5" val="144"/>
  <p:tag name="FONT_SIZE" val="12"/>
</p:tagLst>
</file>

<file path=ppt/tags/tag243.xml><?xml version="1.0" encoding="utf-8"?>
<p:tagLst xmlns:a="http://schemas.openxmlformats.org/drawingml/2006/main" xmlns:r="http://schemas.openxmlformats.org/officeDocument/2006/relationships" xmlns:p="http://schemas.openxmlformats.org/presentationml/2006/main">
  <p:tag name="AUDIO_ID" val="1107"/>
  <p:tag name="ELAPSEDTIME" val="174.3"/>
  <p:tag name="ANNOTATION_TYPE_1" val="2"/>
  <p:tag name="ANNOTATION_START_1" val="56.0"/>
  <p:tag name="ANNOTATION_END_1" val="56.0"/>
  <p:tag name="ANNOTATION_TOP_1" val="-29.9"/>
  <p:tag name="ANNOTATION_LEFT_1" val="-30.0"/>
  <p:tag name="ANNOTATION_WIDTH_1" val="635.9"/>
  <p:tag name="ANNOTATION_HEIGHT_1" val="491.8"/>
  <p:tag name="ANNOTATION_ANIMATION_1" val="4"/>
  <p:tag name="ANNOTATION_ROTATION_1" val="0"/>
  <p:tag name="ANNOTATION_SUB_TYPE_1" val="11"/>
  <p:tag name="ANNOTATION_LOOP_COUNT_1" val="1"/>
  <p:tag name="ANNOTATION_BOX_RADIUS_1" val="0"/>
  <p:tag name="ANNOTATION_SCALE_1" val="0"/>
  <p:tag name="ANNOTATION_BORDER_ALPHA_1" val="100"/>
  <p:tag name="ANNOTATION_BORDER_COLOR_1" val="16777215"/>
  <p:tag name="ANNOTATION_FILL_COLOR_1" val="855309"/>
  <p:tag name="ANNOTATION_FILL_ALPHA_1" val="50"/>
  <p:tag name="ANNOTATION_BORDER_WIDTH_1" val="2"/>
  <p:tag name="ANNOTATION_TYPE_2" val="2"/>
  <p:tag name="ANNOTATION_START_2" val="56.0"/>
  <p:tag name="ANNOTATION_END_2" val="70.4"/>
  <p:tag name="ANNOTATION_TOP_2" val="391.4"/>
  <p:tag name="ANNOTATION_LEFT_2" val="52.7"/>
  <p:tag name="ANNOTATION_WIDTH_2" val="378.8"/>
  <p:tag name="ANNOTATION_HEIGHT_2" val="25.7"/>
  <p:tag name="ANNOTATION_ANIMATION_2" val="4"/>
  <p:tag name="ANNOTATION_ROTATION_2" val="0"/>
  <p:tag name="ANNOTATION_SUB_TYPE_2" val="11"/>
  <p:tag name="ANNOTATION_LOOP_COUNT_2" val="1"/>
  <p:tag name="ANNOTATION_BOX_RADIUS_2" val="5"/>
  <p:tag name="ANNOTATION_SCALE_2" val="0"/>
  <p:tag name="ANNOTATION_BORDER_ALPHA_2" val="100"/>
  <p:tag name="ANNOTATION_BORDER_COLOR_2" val="16777215"/>
  <p:tag name="ANNOTATION_FILL_COLOR_2" val="855309"/>
  <p:tag name="ANNOTATION_FILL_ALPHA_2" val="50"/>
  <p:tag name="ANNOTATION_BORDER_WIDTH_2" val="2"/>
  <p:tag name="ANNOTATION_TYPE_3" val="2"/>
  <p:tag name="ANNOTATION_START_3" val="70.4"/>
  <p:tag name="ANNOTATION_END_3" val="75.2"/>
  <p:tag name="ANNOTATION_TOP_3" val="-29.9"/>
  <p:tag name="ANNOTATION_LEFT_3" val="-30.0"/>
  <p:tag name="ANNOTATION_WIDTH_3" val="635.9"/>
  <p:tag name="ANNOTATION_HEIGHT_3" val="491.8"/>
  <p:tag name="ANNOTATION_ANIMATION_3" val="4"/>
  <p:tag name="ANNOTATION_ROTATION_3" val="0"/>
  <p:tag name="ANNOTATION_SUB_TYPE_3" val="11"/>
  <p:tag name="ANNOTATION_LOOP_COUNT_3" val="1"/>
  <p:tag name="ANNOTATION_BOX_RADIUS_3" val="0"/>
  <p:tag name="ANNOTATION_SCALE_3" val="0"/>
  <p:tag name="ANNOTATION_BORDER_ALPHA_3" val="100"/>
  <p:tag name="ANNOTATION_BORDER_COLOR_3" val="16777215"/>
  <p:tag name="ANNOTATION_FILL_COLOR_3" val="855309"/>
  <p:tag name="ANNOTATION_FILL_ALPHA_3" val="50"/>
  <p:tag name="ANNOTATION_BORDER_WIDTH_3" val="2"/>
  <p:tag name="ANNOTATION_TYPE_4" val="2"/>
  <p:tag name="ANNOTATION_START_4" val="75.2"/>
  <p:tag name="ANNOTATION_END_4" val="75.2"/>
  <p:tag name="ANNOTATION_TOP_4" val="-29.9"/>
  <p:tag name="ANNOTATION_LEFT_4" val="-30.0"/>
  <p:tag name="ANNOTATION_WIDTH_4" val="635.9"/>
  <p:tag name="ANNOTATION_HEIGHT_4" val="491.8"/>
  <p:tag name="ANNOTATION_ANIMATION_4" val="4"/>
  <p:tag name="ANNOTATION_ROTATION_4" val="0"/>
  <p:tag name="ANNOTATION_SUB_TYPE_4" val="11"/>
  <p:tag name="ANNOTATION_LOOP_COUNT_4" val="1"/>
  <p:tag name="ANNOTATION_BOX_RADIUS_4" val="0"/>
  <p:tag name="ANNOTATION_SCALE_4" val="0"/>
  <p:tag name="ANNOTATION_BORDER_ALPHA_4" val="100"/>
  <p:tag name="ANNOTATION_BORDER_COLOR_4" val="16777215"/>
  <p:tag name="ANNOTATION_FILL_COLOR_4" val="855309"/>
  <p:tag name="ANNOTATION_FILL_ALPHA_4" val="50"/>
  <p:tag name="ANNOTATION_BORDER_WIDTH_4" val="2"/>
  <p:tag name="ANNOTATION_TYPE_5" val="2"/>
  <p:tag name="ANNOTATION_START_5" val="75.2"/>
  <p:tag name="ANNOTATION_END_5" val="108.7"/>
  <p:tag name="ANNOTATION_TOP_5" val="256.9"/>
  <p:tag name="ANNOTATION_LEFT_5" val="70.1"/>
  <p:tag name="ANNOTATION_WIDTH_5" val="429.2"/>
  <p:tag name="ANNOTATION_HEIGHT_5" val="35.3"/>
  <p:tag name="ANNOTATION_ANIMATION_5" val="4"/>
  <p:tag name="ANNOTATION_ROTATION_5" val="0"/>
  <p:tag name="ANNOTATION_SUB_TYPE_5" val="11"/>
  <p:tag name="ANNOTATION_LOOP_COUNT_5" val="1"/>
  <p:tag name="ANNOTATION_BOX_RADIUS_5" val="5"/>
  <p:tag name="ANNOTATION_SCALE_5" val="0"/>
  <p:tag name="ANNOTATION_BORDER_ALPHA_5" val="100"/>
  <p:tag name="ANNOTATION_BORDER_COLOR_5" val="16777215"/>
  <p:tag name="ANNOTATION_FILL_COLOR_5" val="855309"/>
  <p:tag name="ANNOTATION_FILL_ALPHA_5" val="50"/>
  <p:tag name="ANNOTATION_BORDER_WIDTH_5" val="2"/>
  <p:tag name="ANNOTATION_TYPE_6" val="2"/>
  <p:tag name="ANNOTATION_START_6" val="108.7"/>
  <p:tag name="ANNOTATION_END_6" val="119.0"/>
  <p:tag name="ANNOTATION_TOP_6" val="-29.9"/>
  <p:tag name="ANNOTATION_LEFT_6" val="-30.0"/>
  <p:tag name="ANNOTATION_WIDTH_6" val="635.9"/>
  <p:tag name="ANNOTATION_HEIGHT_6" val="491.8"/>
  <p:tag name="ANNOTATION_ANIMATION_6" val="4"/>
  <p:tag name="ANNOTATION_ROTATION_6" val="0"/>
  <p:tag name="ANNOTATION_SUB_TYPE_6" val="11"/>
  <p:tag name="ANNOTATION_LOOP_COUNT_6" val="1"/>
  <p:tag name="ANNOTATION_BOX_RADIUS_6" val="0"/>
  <p:tag name="ANNOTATION_SCALE_6" val="0"/>
  <p:tag name="ANNOTATION_BORDER_ALPHA_6" val="100"/>
  <p:tag name="ANNOTATION_BORDER_COLOR_6" val="16777215"/>
  <p:tag name="ANNOTATION_FILL_COLOR_6" val="855309"/>
  <p:tag name="ANNOTATION_FILL_ALPHA_6" val="50"/>
  <p:tag name="ANNOTATION_BORDER_WIDTH_6" val="2"/>
  <p:tag name="ANNOTATION_TYPE_7" val="2"/>
  <p:tag name="ANNOTATION_START_7" val="119.0"/>
  <p:tag name="ANNOTATION_END_7" val="119.0"/>
  <p:tag name="ANNOTATION_TOP_7" val="-29.9"/>
  <p:tag name="ANNOTATION_LEFT_7" val="-30.0"/>
  <p:tag name="ANNOTATION_WIDTH_7" val="635.9"/>
  <p:tag name="ANNOTATION_HEIGHT_7" val="491.8"/>
  <p:tag name="ANNOTATION_ANIMATION_7" val="4"/>
  <p:tag name="ANNOTATION_ROTATION_7" val="0"/>
  <p:tag name="ANNOTATION_SUB_TYPE_7" val="11"/>
  <p:tag name="ANNOTATION_LOOP_COUNT_7" val="1"/>
  <p:tag name="ANNOTATION_BOX_RADIUS_7" val="0"/>
  <p:tag name="ANNOTATION_SCALE_7" val="0"/>
  <p:tag name="ANNOTATION_BORDER_ALPHA_7" val="100"/>
  <p:tag name="ANNOTATION_BORDER_COLOR_7" val="16777215"/>
  <p:tag name="ANNOTATION_FILL_COLOR_7" val="855309"/>
  <p:tag name="ANNOTATION_FILL_ALPHA_7" val="50"/>
  <p:tag name="ANNOTATION_BORDER_WIDTH_7" val="2"/>
  <p:tag name="ANNOTATION_TYPE_8" val="2"/>
  <p:tag name="ANNOTATION_START_8" val="119.0"/>
  <p:tag name="ANNOTATION_END_8" val="151.5"/>
  <p:tag name="ANNOTATION_TOP_8" val="283.8"/>
  <p:tag name="ANNOTATION_LEFT_8" val="35.4"/>
  <p:tag name="ANNOTATION_WIDTH_8" val="507.1"/>
  <p:tag name="ANNOTATION_HEIGHT_8" val="46.0"/>
  <p:tag name="ANNOTATION_ANIMATION_8" val="4"/>
  <p:tag name="ANNOTATION_ROTATION_8" val="0"/>
  <p:tag name="ANNOTATION_SUB_TYPE_8" val="11"/>
  <p:tag name="ANNOTATION_LOOP_COUNT_8" val="1"/>
  <p:tag name="ANNOTATION_BOX_RADIUS_8" val="5"/>
  <p:tag name="ANNOTATION_SCALE_8" val="0"/>
  <p:tag name="ANNOTATION_BORDER_ALPHA_8" val="100"/>
  <p:tag name="ANNOTATION_BORDER_COLOR_8" val="16777215"/>
  <p:tag name="ANNOTATION_FILL_COLOR_8" val="855309"/>
  <p:tag name="ANNOTATION_FILL_ALPHA_8" val="50"/>
  <p:tag name="ANNOTATION_BORDER_WIDTH_8" val="2"/>
  <p:tag name="ANNOTATION_TYPE_9" val="2"/>
  <p:tag name="ANNOTATION_START_9" val="151.5"/>
  <p:tag name="ANNOTATION_END_9" val="164.5"/>
  <p:tag name="ANNOTATION_TOP_9" val="-29.9"/>
  <p:tag name="ANNOTATION_LEFT_9" val="-30.0"/>
  <p:tag name="ANNOTATION_WIDTH_9" val="635.9"/>
  <p:tag name="ANNOTATION_HEIGHT_9" val="491.8"/>
  <p:tag name="ANNOTATION_ANIMATION_9" val="4"/>
  <p:tag name="ANNOTATION_ROTATION_9" val="0"/>
  <p:tag name="ANNOTATION_SUB_TYPE_9" val="11"/>
  <p:tag name="ANNOTATION_LOOP_COUNT_9" val="1"/>
  <p:tag name="ANNOTATION_BOX_RADIUS_9" val="0"/>
  <p:tag name="ANNOTATION_SCALE_9" val="0"/>
  <p:tag name="ANNOTATION_BORDER_ALPHA_9" val="100"/>
  <p:tag name="ANNOTATION_BORDER_COLOR_9" val="16777215"/>
  <p:tag name="ANNOTATION_FILL_COLOR_9" val="855309"/>
  <p:tag name="ANNOTATION_FILL_ALPHA_9" val="50"/>
  <p:tag name="ANNOTATION_BORDER_WIDTH_9" val="2"/>
  <p:tag name="ANNOTATION_TYPE_10" val="2"/>
  <p:tag name="ANNOTATION_START_10" val="164.5"/>
  <p:tag name="ANNOTATION_END_10" val="164.5"/>
  <p:tag name="ANNOTATION_TOP_10" val="-29.9"/>
  <p:tag name="ANNOTATION_LEFT_10" val="-30.0"/>
  <p:tag name="ANNOTATION_WIDTH_10" val="635.9"/>
  <p:tag name="ANNOTATION_HEIGHT_10" val="491.8"/>
  <p:tag name="ANNOTATION_ANIMATION_10" val="4"/>
  <p:tag name="ANNOTATION_ROTATION_10" val="0"/>
  <p:tag name="ANNOTATION_SUB_TYPE_10" val="11"/>
  <p:tag name="ANNOTATION_LOOP_COUNT_10" val="1"/>
  <p:tag name="ANNOTATION_BOX_RADIUS_10" val="0"/>
  <p:tag name="ANNOTATION_SCALE_10" val="0"/>
  <p:tag name="ANNOTATION_BORDER_ALPHA_10" val="100"/>
  <p:tag name="ANNOTATION_BORDER_COLOR_10" val="16777215"/>
  <p:tag name="ANNOTATION_FILL_COLOR_10" val="855309"/>
  <p:tag name="ANNOTATION_FILL_ALPHA_10" val="50"/>
  <p:tag name="ANNOTATION_BORDER_WIDTH_10" val="2"/>
  <p:tag name="ANNOTATION_TYPE_11" val="2"/>
  <p:tag name="ANNOTATION_START_11" val="164.5"/>
  <p:tag name="ANNOTATION_END_11" val="172.1"/>
  <p:tag name="ANNOTATION_TOP_11" val="328.6"/>
  <p:tag name="ANNOTATION_LEFT_11" val="30.6"/>
  <p:tag name="ANNOTATION_WIDTH_11" val="535.2"/>
  <p:tag name="ANNOTATION_HEIGHT_11" val="39.4"/>
  <p:tag name="ANNOTATION_ANIMATION_11" val="4"/>
  <p:tag name="ANNOTATION_ROTATION_11" val="0"/>
  <p:tag name="ANNOTATION_SUB_TYPE_11" val="11"/>
  <p:tag name="ANNOTATION_LOOP_COUNT_11" val="1"/>
  <p:tag name="ANNOTATION_BOX_RADIUS_11" val="5"/>
  <p:tag name="ANNOTATION_SCALE_11" val="0"/>
  <p:tag name="ANNOTATION_BORDER_ALPHA_11" val="100"/>
  <p:tag name="ANNOTATION_BORDER_COLOR_11" val="16777215"/>
  <p:tag name="ANNOTATION_FILL_COLOR_11" val="855309"/>
  <p:tag name="ANNOTATION_FILL_ALPHA_11" val="50"/>
  <p:tag name="ANNOTATION_BORDER_WIDTH_11" val="2"/>
  <p:tag name="ANNOTATION_TYPE_12" val="2"/>
  <p:tag name="ANNOTATION_START_12" val="172.1"/>
  <p:tag name="ANNOTATION_TOP_12" val="-29.9"/>
  <p:tag name="ANNOTATION_LEFT_12" val="-30.0"/>
  <p:tag name="ANNOTATION_WIDTH_12" val="635.9"/>
  <p:tag name="ANNOTATION_HEIGHT_12" val="491.8"/>
  <p:tag name="ANNOTATION_ANIMATION_12" val="4"/>
  <p:tag name="ANNOTATION_ROTATION_12" val="0"/>
  <p:tag name="ANNOTATION_SUB_TYPE_12" val="11"/>
  <p:tag name="ANNOTATION_LOOP_COUNT_12" val="1"/>
  <p:tag name="ANNOTATION_BOX_RADIUS_12" val="0"/>
  <p:tag name="ANNOTATION_SCALE_12" val="0"/>
  <p:tag name="ANNOTATION_BORDER_ALPHA_12" val="100"/>
  <p:tag name="ANNOTATION_BORDER_COLOR_12" val="16777215"/>
  <p:tag name="ANNOTATION_FILL_COLOR_12" val="855309"/>
  <p:tag name="ANNOTATION_FILL_ALPHA_12" val="50"/>
  <p:tag name="ANNOTATION_BORDER_WIDTH_12" val="2"/>
  <p:tag name="ANNOTATION_COUNT" val="12"/>
  <p:tag name="ARTICULATE_SLIDE_GUID" val="9005716c-d32b-475a-b292-af3195e3fcac"/>
  <p:tag name="ARTICULATE_SLIDE_NAV" val="36"/>
  <p:tag name="ARTICULATE_SLIDE_THUMBNAIL_REFRESH" val="1"/>
</p:tagLst>
</file>

<file path=ppt/tags/tag244.xml><?xml version="1.0" encoding="utf-8"?>
<p:tagLst xmlns:a="http://schemas.openxmlformats.org/drawingml/2006/main" xmlns:r="http://schemas.openxmlformats.org/officeDocument/2006/relationships" xmlns:p="http://schemas.openxmlformats.org/presentationml/2006/main">
  <p:tag name="AUDIO_ID" val="1107"/>
  <p:tag name="ELAPSEDTIME" val="174.3"/>
  <p:tag name="ANNOTATION_TYPE_1" val="2"/>
  <p:tag name="ANNOTATION_START_1" val="56.0"/>
  <p:tag name="ANNOTATION_END_1" val="56.0"/>
  <p:tag name="ANNOTATION_TOP_1" val="-29.9"/>
  <p:tag name="ANNOTATION_LEFT_1" val="-30.0"/>
  <p:tag name="ANNOTATION_WIDTH_1" val="635.9"/>
  <p:tag name="ANNOTATION_HEIGHT_1" val="491.8"/>
  <p:tag name="ANNOTATION_ANIMATION_1" val="4"/>
  <p:tag name="ANNOTATION_ROTATION_1" val="0"/>
  <p:tag name="ANNOTATION_SUB_TYPE_1" val="11"/>
  <p:tag name="ANNOTATION_LOOP_COUNT_1" val="1"/>
  <p:tag name="ANNOTATION_BOX_RADIUS_1" val="0"/>
  <p:tag name="ANNOTATION_SCALE_1" val="0"/>
  <p:tag name="ANNOTATION_BORDER_ALPHA_1" val="100"/>
  <p:tag name="ANNOTATION_BORDER_COLOR_1" val="16777215"/>
  <p:tag name="ANNOTATION_FILL_COLOR_1" val="855309"/>
  <p:tag name="ANNOTATION_FILL_ALPHA_1" val="50"/>
  <p:tag name="ANNOTATION_BORDER_WIDTH_1" val="2"/>
  <p:tag name="ANNOTATION_TYPE_2" val="2"/>
  <p:tag name="ANNOTATION_START_2" val="56.0"/>
  <p:tag name="ANNOTATION_END_2" val="70.4"/>
  <p:tag name="ANNOTATION_TOP_2" val="391.4"/>
  <p:tag name="ANNOTATION_LEFT_2" val="52.7"/>
  <p:tag name="ANNOTATION_WIDTH_2" val="378.8"/>
  <p:tag name="ANNOTATION_HEIGHT_2" val="25.7"/>
  <p:tag name="ANNOTATION_ANIMATION_2" val="4"/>
  <p:tag name="ANNOTATION_ROTATION_2" val="0"/>
  <p:tag name="ANNOTATION_SUB_TYPE_2" val="11"/>
  <p:tag name="ANNOTATION_LOOP_COUNT_2" val="1"/>
  <p:tag name="ANNOTATION_BOX_RADIUS_2" val="5"/>
  <p:tag name="ANNOTATION_SCALE_2" val="0"/>
  <p:tag name="ANNOTATION_BORDER_ALPHA_2" val="100"/>
  <p:tag name="ANNOTATION_BORDER_COLOR_2" val="16777215"/>
  <p:tag name="ANNOTATION_FILL_COLOR_2" val="855309"/>
  <p:tag name="ANNOTATION_FILL_ALPHA_2" val="50"/>
  <p:tag name="ANNOTATION_BORDER_WIDTH_2" val="2"/>
  <p:tag name="ANNOTATION_TYPE_3" val="2"/>
  <p:tag name="ANNOTATION_START_3" val="70.4"/>
  <p:tag name="ANNOTATION_END_3" val="75.2"/>
  <p:tag name="ANNOTATION_TOP_3" val="-29.9"/>
  <p:tag name="ANNOTATION_LEFT_3" val="-30.0"/>
  <p:tag name="ANNOTATION_WIDTH_3" val="635.9"/>
  <p:tag name="ANNOTATION_HEIGHT_3" val="491.8"/>
  <p:tag name="ANNOTATION_ANIMATION_3" val="4"/>
  <p:tag name="ANNOTATION_ROTATION_3" val="0"/>
  <p:tag name="ANNOTATION_SUB_TYPE_3" val="11"/>
  <p:tag name="ANNOTATION_LOOP_COUNT_3" val="1"/>
  <p:tag name="ANNOTATION_BOX_RADIUS_3" val="0"/>
  <p:tag name="ANNOTATION_SCALE_3" val="0"/>
  <p:tag name="ANNOTATION_BORDER_ALPHA_3" val="100"/>
  <p:tag name="ANNOTATION_BORDER_COLOR_3" val="16777215"/>
  <p:tag name="ANNOTATION_FILL_COLOR_3" val="855309"/>
  <p:tag name="ANNOTATION_FILL_ALPHA_3" val="50"/>
  <p:tag name="ANNOTATION_BORDER_WIDTH_3" val="2"/>
  <p:tag name="ANNOTATION_TYPE_4" val="2"/>
  <p:tag name="ANNOTATION_START_4" val="75.2"/>
  <p:tag name="ANNOTATION_END_4" val="75.2"/>
  <p:tag name="ANNOTATION_TOP_4" val="-29.9"/>
  <p:tag name="ANNOTATION_LEFT_4" val="-30.0"/>
  <p:tag name="ANNOTATION_WIDTH_4" val="635.9"/>
  <p:tag name="ANNOTATION_HEIGHT_4" val="491.8"/>
  <p:tag name="ANNOTATION_ANIMATION_4" val="4"/>
  <p:tag name="ANNOTATION_ROTATION_4" val="0"/>
  <p:tag name="ANNOTATION_SUB_TYPE_4" val="11"/>
  <p:tag name="ANNOTATION_LOOP_COUNT_4" val="1"/>
  <p:tag name="ANNOTATION_BOX_RADIUS_4" val="0"/>
  <p:tag name="ANNOTATION_SCALE_4" val="0"/>
  <p:tag name="ANNOTATION_BORDER_ALPHA_4" val="100"/>
  <p:tag name="ANNOTATION_BORDER_COLOR_4" val="16777215"/>
  <p:tag name="ANNOTATION_FILL_COLOR_4" val="855309"/>
  <p:tag name="ANNOTATION_FILL_ALPHA_4" val="50"/>
  <p:tag name="ANNOTATION_BORDER_WIDTH_4" val="2"/>
  <p:tag name="ANNOTATION_TYPE_5" val="2"/>
  <p:tag name="ANNOTATION_START_5" val="75.2"/>
  <p:tag name="ANNOTATION_END_5" val="108.7"/>
  <p:tag name="ANNOTATION_TOP_5" val="256.9"/>
  <p:tag name="ANNOTATION_LEFT_5" val="70.1"/>
  <p:tag name="ANNOTATION_WIDTH_5" val="429.2"/>
  <p:tag name="ANNOTATION_HEIGHT_5" val="35.3"/>
  <p:tag name="ANNOTATION_ANIMATION_5" val="4"/>
  <p:tag name="ANNOTATION_ROTATION_5" val="0"/>
  <p:tag name="ANNOTATION_SUB_TYPE_5" val="11"/>
  <p:tag name="ANNOTATION_LOOP_COUNT_5" val="1"/>
  <p:tag name="ANNOTATION_BOX_RADIUS_5" val="5"/>
  <p:tag name="ANNOTATION_SCALE_5" val="0"/>
  <p:tag name="ANNOTATION_BORDER_ALPHA_5" val="100"/>
  <p:tag name="ANNOTATION_BORDER_COLOR_5" val="16777215"/>
  <p:tag name="ANNOTATION_FILL_COLOR_5" val="855309"/>
  <p:tag name="ANNOTATION_FILL_ALPHA_5" val="50"/>
  <p:tag name="ANNOTATION_BORDER_WIDTH_5" val="2"/>
  <p:tag name="ANNOTATION_TYPE_6" val="2"/>
  <p:tag name="ANNOTATION_START_6" val="108.7"/>
  <p:tag name="ANNOTATION_END_6" val="119.0"/>
  <p:tag name="ANNOTATION_TOP_6" val="-29.9"/>
  <p:tag name="ANNOTATION_LEFT_6" val="-30.0"/>
  <p:tag name="ANNOTATION_WIDTH_6" val="635.9"/>
  <p:tag name="ANNOTATION_HEIGHT_6" val="491.8"/>
  <p:tag name="ANNOTATION_ANIMATION_6" val="4"/>
  <p:tag name="ANNOTATION_ROTATION_6" val="0"/>
  <p:tag name="ANNOTATION_SUB_TYPE_6" val="11"/>
  <p:tag name="ANNOTATION_LOOP_COUNT_6" val="1"/>
  <p:tag name="ANNOTATION_BOX_RADIUS_6" val="0"/>
  <p:tag name="ANNOTATION_SCALE_6" val="0"/>
  <p:tag name="ANNOTATION_BORDER_ALPHA_6" val="100"/>
  <p:tag name="ANNOTATION_BORDER_COLOR_6" val="16777215"/>
  <p:tag name="ANNOTATION_FILL_COLOR_6" val="855309"/>
  <p:tag name="ANNOTATION_FILL_ALPHA_6" val="50"/>
  <p:tag name="ANNOTATION_BORDER_WIDTH_6" val="2"/>
  <p:tag name="ANNOTATION_TYPE_7" val="2"/>
  <p:tag name="ANNOTATION_START_7" val="119.0"/>
  <p:tag name="ANNOTATION_END_7" val="119.0"/>
  <p:tag name="ANNOTATION_TOP_7" val="-29.9"/>
  <p:tag name="ANNOTATION_LEFT_7" val="-30.0"/>
  <p:tag name="ANNOTATION_WIDTH_7" val="635.9"/>
  <p:tag name="ANNOTATION_HEIGHT_7" val="491.8"/>
  <p:tag name="ANNOTATION_ANIMATION_7" val="4"/>
  <p:tag name="ANNOTATION_ROTATION_7" val="0"/>
  <p:tag name="ANNOTATION_SUB_TYPE_7" val="11"/>
  <p:tag name="ANNOTATION_LOOP_COUNT_7" val="1"/>
  <p:tag name="ANNOTATION_BOX_RADIUS_7" val="0"/>
  <p:tag name="ANNOTATION_SCALE_7" val="0"/>
  <p:tag name="ANNOTATION_BORDER_ALPHA_7" val="100"/>
  <p:tag name="ANNOTATION_BORDER_COLOR_7" val="16777215"/>
  <p:tag name="ANNOTATION_FILL_COLOR_7" val="855309"/>
  <p:tag name="ANNOTATION_FILL_ALPHA_7" val="50"/>
  <p:tag name="ANNOTATION_BORDER_WIDTH_7" val="2"/>
  <p:tag name="ANNOTATION_TYPE_8" val="2"/>
  <p:tag name="ANNOTATION_START_8" val="119.0"/>
  <p:tag name="ANNOTATION_END_8" val="151.5"/>
  <p:tag name="ANNOTATION_TOP_8" val="283.8"/>
  <p:tag name="ANNOTATION_LEFT_8" val="35.4"/>
  <p:tag name="ANNOTATION_WIDTH_8" val="507.1"/>
  <p:tag name="ANNOTATION_HEIGHT_8" val="46.0"/>
  <p:tag name="ANNOTATION_ANIMATION_8" val="4"/>
  <p:tag name="ANNOTATION_ROTATION_8" val="0"/>
  <p:tag name="ANNOTATION_SUB_TYPE_8" val="11"/>
  <p:tag name="ANNOTATION_LOOP_COUNT_8" val="1"/>
  <p:tag name="ANNOTATION_BOX_RADIUS_8" val="5"/>
  <p:tag name="ANNOTATION_SCALE_8" val="0"/>
  <p:tag name="ANNOTATION_BORDER_ALPHA_8" val="100"/>
  <p:tag name="ANNOTATION_BORDER_COLOR_8" val="16777215"/>
  <p:tag name="ANNOTATION_FILL_COLOR_8" val="855309"/>
  <p:tag name="ANNOTATION_FILL_ALPHA_8" val="50"/>
  <p:tag name="ANNOTATION_BORDER_WIDTH_8" val="2"/>
  <p:tag name="ANNOTATION_TYPE_9" val="2"/>
  <p:tag name="ANNOTATION_START_9" val="151.5"/>
  <p:tag name="ANNOTATION_END_9" val="164.5"/>
  <p:tag name="ANNOTATION_TOP_9" val="-29.9"/>
  <p:tag name="ANNOTATION_LEFT_9" val="-30.0"/>
  <p:tag name="ANNOTATION_WIDTH_9" val="635.9"/>
  <p:tag name="ANNOTATION_HEIGHT_9" val="491.8"/>
  <p:tag name="ANNOTATION_ANIMATION_9" val="4"/>
  <p:tag name="ANNOTATION_ROTATION_9" val="0"/>
  <p:tag name="ANNOTATION_SUB_TYPE_9" val="11"/>
  <p:tag name="ANNOTATION_LOOP_COUNT_9" val="1"/>
  <p:tag name="ANNOTATION_BOX_RADIUS_9" val="0"/>
  <p:tag name="ANNOTATION_SCALE_9" val="0"/>
  <p:tag name="ANNOTATION_BORDER_ALPHA_9" val="100"/>
  <p:tag name="ANNOTATION_BORDER_COLOR_9" val="16777215"/>
  <p:tag name="ANNOTATION_FILL_COLOR_9" val="855309"/>
  <p:tag name="ANNOTATION_FILL_ALPHA_9" val="50"/>
  <p:tag name="ANNOTATION_BORDER_WIDTH_9" val="2"/>
  <p:tag name="ANNOTATION_TYPE_10" val="2"/>
  <p:tag name="ANNOTATION_START_10" val="164.5"/>
  <p:tag name="ANNOTATION_END_10" val="164.5"/>
  <p:tag name="ANNOTATION_TOP_10" val="-29.9"/>
  <p:tag name="ANNOTATION_LEFT_10" val="-30.0"/>
  <p:tag name="ANNOTATION_WIDTH_10" val="635.9"/>
  <p:tag name="ANNOTATION_HEIGHT_10" val="491.8"/>
  <p:tag name="ANNOTATION_ANIMATION_10" val="4"/>
  <p:tag name="ANNOTATION_ROTATION_10" val="0"/>
  <p:tag name="ANNOTATION_SUB_TYPE_10" val="11"/>
  <p:tag name="ANNOTATION_LOOP_COUNT_10" val="1"/>
  <p:tag name="ANNOTATION_BOX_RADIUS_10" val="0"/>
  <p:tag name="ANNOTATION_SCALE_10" val="0"/>
  <p:tag name="ANNOTATION_BORDER_ALPHA_10" val="100"/>
  <p:tag name="ANNOTATION_BORDER_COLOR_10" val="16777215"/>
  <p:tag name="ANNOTATION_FILL_COLOR_10" val="855309"/>
  <p:tag name="ANNOTATION_FILL_ALPHA_10" val="50"/>
  <p:tag name="ANNOTATION_BORDER_WIDTH_10" val="2"/>
  <p:tag name="ANNOTATION_TYPE_11" val="2"/>
  <p:tag name="ANNOTATION_START_11" val="164.5"/>
  <p:tag name="ANNOTATION_END_11" val="172.1"/>
  <p:tag name="ANNOTATION_TOP_11" val="328.6"/>
  <p:tag name="ANNOTATION_LEFT_11" val="30.6"/>
  <p:tag name="ANNOTATION_WIDTH_11" val="535.2"/>
  <p:tag name="ANNOTATION_HEIGHT_11" val="39.4"/>
  <p:tag name="ANNOTATION_ANIMATION_11" val="4"/>
  <p:tag name="ANNOTATION_ROTATION_11" val="0"/>
  <p:tag name="ANNOTATION_SUB_TYPE_11" val="11"/>
  <p:tag name="ANNOTATION_LOOP_COUNT_11" val="1"/>
  <p:tag name="ANNOTATION_BOX_RADIUS_11" val="5"/>
  <p:tag name="ANNOTATION_SCALE_11" val="0"/>
  <p:tag name="ANNOTATION_BORDER_ALPHA_11" val="100"/>
  <p:tag name="ANNOTATION_BORDER_COLOR_11" val="16777215"/>
  <p:tag name="ANNOTATION_FILL_COLOR_11" val="855309"/>
  <p:tag name="ANNOTATION_FILL_ALPHA_11" val="50"/>
  <p:tag name="ANNOTATION_BORDER_WIDTH_11" val="2"/>
  <p:tag name="ANNOTATION_TYPE_12" val="2"/>
  <p:tag name="ANNOTATION_START_12" val="172.1"/>
  <p:tag name="ANNOTATION_TOP_12" val="-29.9"/>
  <p:tag name="ANNOTATION_LEFT_12" val="-30.0"/>
  <p:tag name="ANNOTATION_WIDTH_12" val="635.9"/>
  <p:tag name="ANNOTATION_HEIGHT_12" val="491.8"/>
  <p:tag name="ANNOTATION_ANIMATION_12" val="4"/>
  <p:tag name="ANNOTATION_ROTATION_12" val="0"/>
  <p:tag name="ANNOTATION_SUB_TYPE_12" val="11"/>
  <p:tag name="ANNOTATION_LOOP_COUNT_12" val="1"/>
  <p:tag name="ANNOTATION_BOX_RADIUS_12" val="0"/>
  <p:tag name="ANNOTATION_SCALE_12" val="0"/>
  <p:tag name="ANNOTATION_BORDER_ALPHA_12" val="100"/>
  <p:tag name="ANNOTATION_BORDER_COLOR_12" val="16777215"/>
  <p:tag name="ANNOTATION_FILL_COLOR_12" val="855309"/>
  <p:tag name="ANNOTATION_FILL_ALPHA_12" val="50"/>
  <p:tag name="ANNOTATION_BORDER_WIDTH_12" val="2"/>
  <p:tag name="ANNOTATION_COUNT" val="12"/>
  <p:tag name="ARTICULATE_SLIDE_GUID" val="9005716c-d32b-475a-b292-af3195e3fcac"/>
  <p:tag name="ARTICULATE_SLIDE_NAV" val="36"/>
  <p:tag name="ARTICULATE_SLIDE_THUMBNAIL_REFRESH" val="1"/>
</p:tagLst>
</file>

<file path=ppt/tags/tag245.xml><?xml version="1.0" encoding="utf-8"?>
<p:tagLst xmlns:a="http://schemas.openxmlformats.org/drawingml/2006/main" xmlns:r="http://schemas.openxmlformats.org/officeDocument/2006/relationships" xmlns:p="http://schemas.openxmlformats.org/presentationml/2006/main">
  <p:tag name="AUDIO_ID" val="1242"/>
  <p:tag name="ELAPSEDTIME" val="118.4"/>
  <p:tag name="ANNOTATION_TYPE_1" val="2"/>
  <p:tag name="ANNOTATION_START_1" val="75.9"/>
  <p:tag name="ANNOTATION_END_1" val="75.9"/>
  <p:tag name="ANNOTATION_TOP_1" val="-29.9"/>
  <p:tag name="ANNOTATION_LEFT_1" val="-30.0"/>
  <p:tag name="ANNOTATION_WIDTH_1" val="635.9"/>
  <p:tag name="ANNOTATION_HEIGHT_1" val="491.8"/>
  <p:tag name="ANNOTATION_ANIMATION_1" val="4"/>
  <p:tag name="ANNOTATION_ROTATION_1" val="0"/>
  <p:tag name="ANNOTATION_SUB_TYPE_1" val="11"/>
  <p:tag name="ANNOTATION_LOOP_COUNT_1" val="1"/>
  <p:tag name="ANNOTATION_BOX_RADIUS_1" val="0"/>
  <p:tag name="ANNOTATION_SCALE_1" val="0"/>
  <p:tag name="ANNOTATION_BORDER_ALPHA_1" val="100"/>
  <p:tag name="ANNOTATION_BORDER_COLOR_1" val="16777215"/>
  <p:tag name="ANNOTATION_FILL_COLOR_1" val="855309"/>
  <p:tag name="ANNOTATION_FILL_ALPHA_1" val="50"/>
  <p:tag name="ANNOTATION_BORDER_WIDTH_1" val="2"/>
  <p:tag name="ANNOTATION_TYPE_2" val="2"/>
  <p:tag name="ANNOTATION_START_2" val="75.9"/>
  <p:tag name="ANNOTATION_END_2" val="111.3"/>
  <p:tag name="ANNOTATION_TOP_2" val="348.9"/>
  <p:tag name="ANNOTATION_LEFT_2" val="23.4"/>
  <p:tag name="ANNOTATION_WIDTH_2" val="530.4"/>
  <p:tag name="ANNOTATION_HEIGHT_2" val="69.3"/>
  <p:tag name="ANNOTATION_ANIMATION_2" val="4"/>
  <p:tag name="ANNOTATION_ROTATION_2" val="0"/>
  <p:tag name="ANNOTATION_SUB_TYPE_2" val="11"/>
  <p:tag name="ANNOTATION_LOOP_COUNT_2" val="1"/>
  <p:tag name="ANNOTATION_BOX_RADIUS_2" val="5"/>
  <p:tag name="ANNOTATION_SCALE_2" val="0"/>
  <p:tag name="ANNOTATION_BORDER_ALPHA_2" val="100"/>
  <p:tag name="ANNOTATION_BORDER_COLOR_2" val="16777215"/>
  <p:tag name="ANNOTATION_FILL_COLOR_2" val="855309"/>
  <p:tag name="ANNOTATION_FILL_ALPHA_2" val="50"/>
  <p:tag name="ANNOTATION_BORDER_WIDTH_2" val="2"/>
  <p:tag name="ANNOTATION_TYPE_3" val="2"/>
  <p:tag name="ANNOTATION_START_3" val="111.3"/>
  <p:tag name="ANNOTATION_TOP_3" val="-29.9"/>
  <p:tag name="ANNOTATION_LEFT_3" val="-30.0"/>
  <p:tag name="ANNOTATION_WIDTH_3" val="635.9"/>
  <p:tag name="ANNOTATION_HEIGHT_3" val="491.8"/>
  <p:tag name="ANNOTATION_ANIMATION_3" val="4"/>
  <p:tag name="ANNOTATION_ROTATION_3" val="0"/>
  <p:tag name="ANNOTATION_SUB_TYPE_3" val="11"/>
  <p:tag name="ANNOTATION_LOOP_COUNT_3" val="1"/>
  <p:tag name="ANNOTATION_BOX_RADIUS_3" val="0"/>
  <p:tag name="ANNOTATION_SCALE_3" val="0"/>
  <p:tag name="ANNOTATION_BORDER_ALPHA_3" val="100"/>
  <p:tag name="ANNOTATION_BORDER_COLOR_3" val="16777215"/>
  <p:tag name="ANNOTATION_FILL_COLOR_3" val="855309"/>
  <p:tag name="ANNOTATION_FILL_ALPHA_3" val="50"/>
  <p:tag name="ANNOTATION_BORDER_WIDTH_3" val="2"/>
  <p:tag name="ANNOTATION_COUNT" val="3"/>
  <p:tag name="ARTICULATE_SLIDE_GUID" val="6c16ccf4-ff33-4f20-821c-3ddab4a6edf8"/>
  <p:tag name="ARTICULATE_SLIDE_NAV" val="37"/>
  <p:tag name="ARTICULATE_SLIDE_THUMBNAIL_REFRESH" val="1"/>
</p:tagLst>
</file>

<file path=ppt/tags/tag2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7.xml><?xml version="1.0" encoding="utf-8"?>
<p:tagLst xmlns:a="http://schemas.openxmlformats.org/drawingml/2006/main" xmlns:r="http://schemas.openxmlformats.org/officeDocument/2006/relationships" xmlns:p="http://schemas.openxmlformats.org/presentationml/2006/main">
  <p:tag name="AUDIO_ID" val="1294"/>
  <p:tag name="TIMELINE" val="23.7/50.1/57.4/74.0/80.5/97.4"/>
  <p:tag name="ELAPSEDTIME" val="131.5"/>
  <p:tag name="ANNOTATION_COUNT" val="0"/>
  <p:tag name="ARTICULATE_SLIDE_NAV" val="39"/>
  <p:tag name="ARTICULATE_SLIDE_THUMBNAIL_REFRESH" val="1"/>
</p:tagLst>
</file>

<file path=ppt/tags/tag248.xml><?xml version="1.0" encoding="utf-8"?>
<p:tagLst xmlns:a="http://schemas.openxmlformats.org/drawingml/2006/main" xmlns:r="http://schemas.openxmlformats.org/officeDocument/2006/relationships" xmlns:p="http://schemas.openxmlformats.org/presentationml/2006/main">
  <p:tag name="AUDIO_ID" val="1303"/>
  <p:tag name="ELAPSEDTIME" val="206.3"/>
  <p:tag name="ANNOTATION_TYPE_1" val="2"/>
  <p:tag name="ANNOTATION_START_1" val="73.1"/>
  <p:tag name="ANNOTATION_END_1" val="73.1"/>
  <p:tag name="ANNOTATION_TOP_1" val="-37.2"/>
  <p:tag name="ANNOTATION_LEFT_1" val="-37.3"/>
  <p:tag name="ANNOTATION_WIDTH_1" val="650.5"/>
  <p:tag name="ANNOTATION_HEIGHT_1" val="506.4"/>
  <p:tag name="ANNOTATION_ANIMATION_1" val="4"/>
  <p:tag name="ANNOTATION_ROTATION_1" val="0"/>
  <p:tag name="ANNOTATION_SUB_TYPE_1" val="11"/>
  <p:tag name="ANNOTATION_LOOP_COUNT_1" val="1"/>
  <p:tag name="ANNOTATION_BOX_RADIUS_1" val="0"/>
  <p:tag name="ANNOTATION_SCALE_1" val="0"/>
  <p:tag name="ANNOTATION_BORDER_ALPHA_1" val="100"/>
  <p:tag name="ANNOTATION_BORDER_COLOR_1" val="16777215"/>
  <p:tag name="ANNOTATION_FILL_COLOR_1" val="855309"/>
  <p:tag name="ANNOTATION_FILL_ALPHA_1" val="50"/>
  <p:tag name="ANNOTATION_BORDER_WIDTH_1" val="2"/>
  <p:tag name="ANNOTATION_TYPE_2" val="2"/>
  <p:tag name="ANNOTATION_START_2" val="73.1"/>
  <p:tag name="ANNOTATION_END_2" val="82.6"/>
  <p:tag name="ANNOTATION_TOP_2" val="194.8"/>
  <p:tag name="ANNOTATION_LEFT_2" val="175.1"/>
  <p:tag name="ANNOTATION_WIDTH_2" val="134.9"/>
  <p:tag name="ANNOTATION_HEIGHT_2" val="38.7"/>
  <p:tag name="ANNOTATION_ANIMATION_2" val="4"/>
  <p:tag name="ANNOTATION_ROTATION_2" val="0"/>
  <p:tag name="ANNOTATION_SUB_TYPE_2" val="11"/>
  <p:tag name="ANNOTATION_LOOP_COUNT_2" val="1"/>
  <p:tag name="ANNOTATION_BOX_RADIUS_2" val="5"/>
  <p:tag name="ANNOTATION_SCALE_2" val="0"/>
  <p:tag name="ANNOTATION_BORDER_ALPHA_2" val="100"/>
  <p:tag name="ANNOTATION_BORDER_COLOR_2" val="16777215"/>
  <p:tag name="ANNOTATION_FILL_COLOR_2" val="855309"/>
  <p:tag name="ANNOTATION_FILL_ALPHA_2" val="50"/>
  <p:tag name="ANNOTATION_BORDER_WIDTH_2" val="2"/>
  <p:tag name="ANNOTATION_TYPE_3" val="2"/>
  <p:tag name="ANNOTATION_START_3" val="82.6"/>
  <p:tag name="ANNOTATION_END_3" val="90.8"/>
  <p:tag name="ANNOTATION_TOP_3" val="-37.2"/>
  <p:tag name="ANNOTATION_LEFT_3" val="-37.3"/>
  <p:tag name="ANNOTATION_WIDTH_3" val="650.5"/>
  <p:tag name="ANNOTATION_HEIGHT_3" val="506.4"/>
  <p:tag name="ANNOTATION_ANIMATION_3" val="4"/>
  <p:tag name="ANNOTATION_ROTATION_3" val="0"/>
  <p:tag name="ANNOTATION_SUB_TYPE_3" val="11"/>
  <p:tag name="ANNOTATION_LOOP_COUNT_3" val="1"/>
  <p:tag name="ANNOTATION_BOX_RADIUS_3" val="0"/>
  <p:tag name="ANNOTATION_SCALE_3" val="0"/>
  <p:tag name="ANNOTATION_BORDER_ALPHA_3" val="100"/>
  <p:tag name="ANNOTATION_BORDER_COLOR_3" val="16777215"/>
  <p:tag name="ANNOTATION_FILL_COLOR_3" val="855309"/>
  <p:tag name="ANNOTATION_FILL_ALPHA_3" val="50"/>
  <p:tag name="ANNOTATION_BORDER_WIDTH_3" val="2"/>
  <p:tag name="ANNOTATION_TYPE_4" val="2"/>
  <p:tag name="ANNOTATION_START_4" val="90.8"/>
  <p:tag name="ANNOTATION_END_4" val="90.8"/>
  <p:tag name="ANNOTATION_TOP_4" val="-37.2"/>
  <p:tag name="ANNOTATION_LEFT_4" val="-37.3"/>
  <p:tag name="ANNOTATION_WIDTH_4" val="650.5"/>
  <p:tag name="ANNOTATION_HEIGHT_4" val="506.4"/>
  <p:tag name="ANNOTATION_ANIMATION_4" val="4"/>
  <p:tag name="ANNOTATION_ROTATION_4" val="0"/>
  <p:tag name="ANNOTATION_SUB_TYPE_4" val="11"/>
  <p:tag name="ANNOTATION_LOOP_COUNT_4" val="1"/>
  <p:tag name="ANNOTATION_BOX_RADIUS_4" val="0"/>
  <p:tag name="ANNOTATION_SCALE_4" val="0"/>
  <p:tag name="ANNOTATION_BORDER_ALPHA_4" val="100"/>
  <p:tag name="ANNOTATION_BORDER_COLOR_4" val="16777215"/>
  <p:tag name="ANNOTATION_FILL_COLOR_4" val="855309"/>
  <p:tag name="ANNOTATION_FILL_ALPHA_4" val="50"/>
  <p:tag name="ANNOTATION_BORDER_WIDTH_4" val="2"/>
  <p:tag name="ANNOTATION_TYPE_5" val="2"/>
  <p:tag name="ANNOTATION_START_5" val="90.8"/>
  <p:tag name="ANNOTATION_END_5" val="99.9"/>
  <p:tag name="ANNOTATION_TOP_5" val="100.4"/>
  <p:tag name="ANNOTATION_LEFT_5" val="391.9"/>
  <p:tag name="ANNOTATION_WIDTH_5" val="122.9"/>
  <p:tag name="ANNOTATION_HEIGHT_5" val="39.4"/>
  <p:tag name="ANNOTATION_ANIMATION_5" val="4"/>
  <p:tag name="ANNOTATION_ROTATION_5" val="0"/>
  <p:tag name="ANNOTATION_SUB_TYPE_5" val="11"/>
  <p:tag name="ANNOTATION_LOOP_COUNT_5" val="1"/>
  <p:tag name="ANNOTATION_BOX_RADIUS_5" val="5"/>
  <p:tag name="ANNOTATION_SCALE_5" val="0"/>
  <p:tag name="ANNOTATION_BORDER_ALPHA_5" val="100"/>
  <p:tag name="ANNOTATION_BORDER_COLOR_5" val="16777215"/>
  <p:tag name="ANNOTATION_FILL_COLOR_5" val="855309"/>
  <p:tag name="ANNOTATION_FILL_ALPHA_5" val="50"/>
  <p:tag name="ANNOTATION_BORDER_WIDTH_5" val="2"/>
  <p:tag name="ANNOTATION_TYPE_6" val="2"/>
  <p:tag name="ANNOTATION_START_6" val="99.9"/>
  <p:tag name="ANNOTATION_END_6" val="104.1"/>
  <p:tag name="ANNOTATION_TOP_6" val="-37.2"/>
  <p:tag name="ANNOTATION_LEFT_6" val="-37.3"/>
  <p:tag name="ANNOTATION_WIDTH_6" val="650.5"/>
  <p:tag name="ANNOTATION_HEIGHT_6" val="506.4"/>
  <p:tag name="ANNOTATION_ANIMATION_6" val="4"/>
  <p:tag name="ANNOTATION_ROTATION_6" val="0"/>
  <p:tag name="ANNOTATION_SUB_TYPE_6" val="11"/>
  <p:tag name="ANNOTATION_LOOP_COUNT_6" val="1"/>
  <p:tag name="ANNOTATION_BOX_RADIUS_6" val="0"/>
  <p:tag name="ANNOTATION_SCALE_6" val="0"/>
  <p:tag name="ANNOTATION_BORDER_ALPHA_6" val="100"/>
  <p:tag name="ANNOTATION_BORDER_COLOR_6" val="16777215"/>
  <p:tag name="ANNOTATION_FILL_COLOR_6" val="855309"/>
  <p:tag name="ANNOTATION_FILL_ALPHA_6" val="50"/>
  <p:tag name="ANNOTATION_BORDER_WIDTH_6" val="2"/>
  <p:tag name="ANNOTATION_TYPE_7" val="2"/>
  <p:tag name="ANNOTATION_START_7" val="104.1"/>
  <p:tag name="ANNOTATION_END_7" val="104.1"/>
  <p:tag name="ANNOTATION_TOP_7" val="-37.2"/>
  <p:tag name="ANNOTATION_LEFT_7" val="-37.3"/>
  <p:tag name="ANNOTATION_WIDTH_7" val="650.5"/>
  <p:tag name="ANNOTATION_HEIGHT_7" val="506.4"/>
  <p:tag name="ANNOTATION_ANIMATION_7" val="4"/>
  <p:tag name="ANNOTATION_ROTATION_7" val="0"/>
  <p:tag name="ANNOTATION_SUB_TYPE_7" val="11"/>
  <p:tag name="ANNOTATION_LOOP_COUNT_7" val="1"/>
  <p:tag name="ANNOTATION_BOX_RADIUS_7" val="0"/>
  <p:tag name="ANNOTATION_SCALE_7" val="0"/>
  <p:tag name="ANNOTATION_BORDER_ALPHA_7" val="100"/>
  <p:tag name="ANNOTATION_BORDER_COLOR_7" val="16777215"/>
  <p:tag name="ANNOTATION_FILL_COLOR_7" val="855309"/>
  <p:tag name="ANNOTATION_FILL_ALPHA_7" val="50"/>
  <p:tag name="ANNOTATION_BORDER_WIDTH_7" val="2"/>
  <p:tag name="ANNOTATION_TYPE_8" val="2"/>
  <p:tag name="ANNOTATION_START_8" val="104.1"/>
  <p:tag name="ANNOTATION_END_8" val="112.7"/>
  <p:tag name="ANNOTATION_TOP_8" val="126.4"/>
  <p:tag name="ANNOTATION_LEFT_8" val="251.9"/>
  <p:tag name="ANNOTATION_WIDTH_8" val="196.0"/>
  <p:tag name="ANNOTATION_HEIGHT_8" val="42.4"/>
  <p:tag name="ANNOTATION_ANIMATION_8" val="4"/>
  <p:tag name="ANNOTATION_ROTATION_8" val="0"/>
  <p:tag name="ANNOTATION_SUB_TYPE_8" val="11"/>
  <p:tag name="ANNOTATION_LOOP_COUNT_8" val="1"/>
  <p:tag name="ANNOTATION_BOX_RADIUS_8" val="5"/>
  <p:tag name="ANNOTATION_SCALE_8" val="0"/>
  <p:tag name="ANNOTATION_BORDER_ALPHA_8" val="100"/>
  <p:tag name="ANNOTATION_BORDER_COLOR_8" val="16777215"/>
  <p:tag name="ANNOTATION_FILL_COLOR_8" val="855309"/>
  <p:tag name="ANNOTATION_FILL_ALPHA_8" val="50"/>
  <p:tag name="ANNOTATION_BORDER_WIDTH_8" val="2"/>
  <p:tag name="ANNOTATION_TYPE_9" val="2"/>
  <p:tag name="ANNOTATION_START_9" val="112.7"/>
  <p:tag name="ANNOTATION_TOP_9" val="-37.2"/>
  <p:tag name="ANNOTATION_LEFT_9" val="-37.3"/>
  <p:tag name="ANNOTATION_WIDTH_9" val="650.5"/>
  <p:tag name="ANNOTATION_HEIGHT_9" val="506.4"/>
  <p:tag name="ANNOTATION_ANIMATION_9" val="4"/>
  <p:tag name="ANNOTATION_ROTATION_9" val="0"/>
  <p:tag name="ANNOTATION_SUB_TYPE_9" val="11"/>
  <p:tag name="ANNOTATION_LOOP_COUNT_9" val="1"/>
  <p:tag name="ANNOTATION_BOX_RADIUS_9" val="0"/>
  <p:tag name="ANNOTATION_SCALE_9" val="0"/>
  <p:tag name="ANNOTATION_BORDER_ALPHA_9" val="100"/>
  <p:tag name="ANNOTATION_BORDER_COLOR_9" val="16777215"/>
  <p:tag name="ANNOTATION_FILL_COLOR_9" val="855309"/>
  <p:tag name="ANNOTATION_FILL_ALPHA_9" val="50"/>
  <p:tag name="ANNOTATION_BORDER_WIDTH_9" val="2"/>
  <p:tag name="ANNOTATION_COUNT" val="9"/>
  <p:tag name="ARTICULATE_SLIDE_NAV" val="43"/>
  <p:tag name="ARTICULATE_SLIDE_THUMBNAIL_REFRESH" val="1"/>
</p:tagLst>
</file>

<file path=ppt/tags/tag249.xml><?xml version="1.0" encoding="utf-8"?>
<p:tagLst xmlns:a="http://schemas.openxmlformats.org/drawingml/2006/main" xmlns:r="http://schemas.openxmlformats.org/officeDocument/2006/relationships" xmlns:p="http://schemas.openxmlformats.org/presentationml/2006/main">
  <p:tag name="AUDIO_ID" val="1314"/>
  <p:tag name="TIMELINE" val="6.7/36.7/69.0"/>
  <p:tag name="ELAPSEDTIME" val="104.2"/>
  <p:tag name="ANNOTATION_TYPE_1" val="0"/>
  <p:tag name="ANNOTATION_START_1" val="11.0"/>
  <p:tag name="ANNOTATION_END_1" val="22.4"/>
  <p:tag name="ANNOTATION_TOP_1" val="116.2"/>
  <p:tag name="ANNOTATION_LEFT_1" val="117.3"/>
  <p:tag name="ANNOTATION_WIDTH_1" val="109.9"/>
  <p:tag name="ANNOTATION_HEIGHT_1" val="109.6"/>
  <p:tag name="ANNOTATION_ANIMATION_1" val="3"/>
  <p:tag name="ANNOTATION_ROTATION_1" val="0"/>
  <p:tag name="ANNOTATION_SUB_TYPE_1" val="2"/>
  <p:tag name="ANNOTATION_LOOP_COUNT_1" val="1"/>
  <p:tag name="ANNOTATION_BOX_RADIUS_1" val="0"/>
  <p:tag name="ANNOTATION_SCALE_1" val="125"/>
  <p:tag name="ANNOTATION_BORDER_ALPHA_1" val="100"/>
  <p:tag name="ANNOTATION_BORDER_COLOR_1" val="16777215"/>
  <p:tag name="ANNOTATION_FILL_COLOR_1" val="683492"/>
  <p:tag name="ANNOTATION_FILL_ALPHA_1" val="100"/>
  <p:tag name="ANNOTATION_BORDER_WIDTH_1" val="2"/>
  <p:tag name="ANNOTATION_TYPE_2" val="0"/>
  <p:tag name="ANNOTATION_START_2" val="22.4"/>
  <p:tag name="ANNOTATION_END_2" val="30.0"/>
  <p:tag name="ANNOTATION_TOP_2" val="93.6"/>
  <p:tag name="ANNOTATION_LEFT_2" val="56.4"/>
  <p:tag name="ANNOTATION_WIDTH_2" val="109.9"/>
  <p:tag name="ANNOTATION_HEIGHT_2" val="109.6"/>
  <p:tag name="ANNOTATION_ANIMATION_2" val="3"/>
  <p:tag name="ANNOTATION_ROTATION_2" val="0"/>
  <p:tag name="ANNOTATION_SUB_TYPE_2" val="2"/>
  <p:tag name="ANNOTATION_LOOP_COUNT_2" val="1"/>
  <p:tag name="ANNOTATION_BOX_RADIUS_2" val="0"/>
  <p:tag name="ANNOTATION_SCALE_2" val="125"/>
  <p:tag name="ANNOTATION_BORDER_ALPHA_2" val="100"/>
  <p:tag name="ANNOTATION_BORDER_COLOR_2" val="16777215"/>
  <p:tag name="ANNOTATION_FILL_COLOR_2" val="683492"/>
  <p:tag name="ANNOTATION_FILL_ALPHA_2" val="100"/>
  <p:tag name="ANNOTATION_BORDER_WIDTH_2" val="2"/>
  <p:tag name="ANNOTATION_TYPE_3" val="0"/>
  <p:tag name="ANNOTATION_START_3" val="30.0"/>
  <p:tag name="ANNOTATION_END_3" val="41.2"/>
  <p:tag name="ANNOTATION_TOP_3" val="97.2"/>
  <p:tag name="ANNOTATION_LEFT_3" val="250.6"/>
  <p:tag name="ANNOTATION_WIDTH_3" val="109.9"/>
  <p:tag name="ANNOTATION_HEIGHT_3" val="109.6"/>
  <p:tag name="ANNOTATION_ANIMATION_3" val="3"/>
  <p:tag name="ANNOTATION_ROTATION_3" val="0"/>
  <p:tag name="ANNOTATION_SUB_TYPE_3" val="2"/>
  <p:tag name="ANNOTATION_LOOP_COUNT_3" val="1"/>
  <p:tag name="ANNOTATION_BOX_RADIUS_3" val="0"/>
  <p:tag name="ANNOTATION_SCALE_3" val="125"/>
  <p:tag name="ANNOTATION_BORDER_ALPHA_3" val="100"/>
  <p:tag name="ANNOTATION_BORDER_COLOR_3" val="16777215"/>
  <p:tag name="ANNOTATION_FILL_COLOR_3" val="683492"/>
  <p:tag name="ANNOTATION_FILL_ALPHA_3" val="100"/>
  <p:tag name="ANNOTATION_BORDER_WIDTH_3" val="2"/>
  <p:tag name="ANNOTATION_TYPE_4" val="0"/>
  <p:tag name="ANNOTATION_START_4" val="41.2"/>
  <p:tag name="ANNOTATION_END_4" val="47.5"/>
  <p:tag name="ANNOTATION_TOP_4" val="188.6"/>
  <p:tag name="ANNOTATION_LEFT_4" val="57.9"/>
  <p:tag name="ANNOTATION_WIDTH_4" val="109.9"/>
  <p:tag name="ANNOTATION_HEIGHT_4" val="109.6"/>
  <p:tag name="ANNOTATION_ANIMATION_4" val="3"/>
  <p:tag name="ANNOTATION_ROTATION_4" val="0"/>
  <p:tag name="ANNOTATION_SUB_TYPE_4" val="2"/>
  <p:tag name="ANNOTATION_LOOP_COUNT_4" val="1"/>
  <p:tag name="ANNOTATION_BOX_RADIUS_4" val="0"/>
  <p:tag name="ANNOTATION_SCALE_4" val="125"/>
  <p:tag name="ANNOTATION_BORDER_ALPHA_4" val="100"/>
  <p:tag name="ANNOTATION_BORDER_COLOR_4" val="16777215"/>
  <p:tag name="ANNOTATION_FILL_COLOR_4" val="683492"/>
  <p:tag name="ANNOTATION_FILL_ALPHA_4" val="100"/>
  <p:tag name="ANNOTATION_BORDER_WIDTH_4" val="2"/>
  <p:tag name="ANNOTATION_TYPE_5" val="0"/>
  <p:tag name="ANNOTATION_START_5" val="47.5"/>
  <p:tag name="ANNOTATION_END_5" val="55.5"/>
  <p:tag name="ANNOTATION_TOP_5" val="228.1"/>
  <p:tag name="ANNOTATION_LEFT_5" val="68.2"/>
  <p:tag name="ANNOTATION_WIDTH_5" val="109.9"/>
  <p:tag name="ANNOTATION_HEIGHT_5" val="109.6"/>
  <p:tag name="ANNOTATION_ANIMATION_5" val="3"/>
  <p:tag name="ANNOTATION_ROTATION_5" val="0"/>
  <p:tag name="ANNOTATION_SUB_TYPE_5" val="2"/>
  <p:tag name="ANNOTATION_LOOP_COUNT_5" val="1"/>
  <p:tag name="ANNOTATION_BOX_RADIUS_5" val="0"/>
  <p:tag name="ANNOTATION_SCALE_5" val="125"/>
  <p:tag name="ANNOTATION_BORDER_ALPHA_5" val="100"/>
  <p:tag name="ANNOTATION_BORDER_COLOR_5" val="16777215"/>
  <p:tag name="ANNOTATION_FILL_COLOR_5" val="683492"/>
  <p:tag name="ANNOTATION_FILL_ALPHA_5" val="100"/>
  <p:tag name="ANNOTATION_BORDER_WIDTH_5" val="2"/>
  <p:tag name="ANNOTATION_TYPE_6" val="0"/>
  <p:tag name="ANNOTATION_START_6" val="55.5"/>
  <p:tag name="ANNOTATION_END_6" val="63.6"/>
  <p:tag name="ANNOTATION_TOP_6" val="253.6"/>
  <p:tag name="ANNOTATION_LEFT_6" val="80.6"/>
  <p:tag name="ANNOTATION_WIDTH_6" val="109.9"/>
  <p:tag name="ANNOTATION_HEIGHT_6" val="109.6"/>
  <p:tag name="ANNOTATION_ANIMATION_6" val="3"/>
  <p:tag name="ANNOTATION_ROTATION_6" val="0"/>
  <p:tag name="ANNOTATION_SUB_TYPE_6" val="2"/>
  <p:tag name="ANNOTATION_LOOP_COUNT_6" val="1"/>
  <p:tag name="ANNOTATION_BOX_RADIUS_6" val="0"/>
  <p:tag name="ANNOTATION_SCALE_6" val="125"/>
  <p:tag name="ANNOTATION_BORDER_ALPHA_6" val="100"/>
  <p:tag name="ANNOTATION_BORDER_COLOR_6" val="16777215"/>
  <p:tag name="ANNOTATION_FILL_COLOR_6" val="683492"/>
  <p:tag name="ANNOTATION_FILL_ALPHA_6" val="100"/>
  <p:tag name="ANNOTATION_BORDER_WIDTH_6" val="2"/>
  <p:tag name="ANNOTATION_TYPE_7" val="0"/>
  <p:tag name="ANNOTATION_START_7" val="63.6"/>
  <p:tag name="ANNOTATION_END_7" val="73.2"/>
  <p:tag name="ANNOTATION_TOP_7" val="273.4"/>
  <p:tag name="ANNOTATION_LEFT_7" val="89.4"/>
  <p:tag name="ANNOTATION_WIDTH_7" val="109.9"/>
  <p:tag name="ANNOTATION_HEIGHT_7" val="109.6"/>
  <p:tag name="ANNOTATION_ANIMATION_7" val="3"/>
  <p:tag name="ANNOTATION_ROTATION_7" val="0"/>
  <p:tag name="ANNOTATION_SUB_TYPE_7" val="2"/>
  <p:tag name="ANNOTATION_LOOP_COUNT_7" val="1"/>
  <p:tag name="ANNOTATION_BOX_RADIUS_7" val="0"/>
  <p:tag name="ANNOTATION_SCALE_7" val="125"/>
  <p:tag name="ANNOTATION_BORDER_ALPHA_7" val="100"/>
  <p:tag name="ANNOTATION_BORDER_COLOR_7" val="16777215"/>
  <p:tag name="ANNOTATION_FILL_COLOR_7" val="683492"/>
  <p:tag name="ANNOTATION_FILL_ALPHA_7" val="100"/>
  <p:tag name="ANNOTATION_BORDER_WIDTH_7" val="2"/>
  <p:tag name="ANNOTATION_TYPE_8" val="0"/>
  <p:tag name="ANNOTATION_START_8" val="73.2"/>
  <p:tag name="ANNOTATION_END_8" val="87.6"/>
  <p:tag name="ANNOTATION_TOP_8" val="349.4"/>
  <p:tag name="ANNOTATION_LEFT_8" val="66.0"/>
  <p:tag name="ANNOTATION_WIDTH_8" val="109.9"/>
  <p:tag name="ANNOTATION_HEIGHT_8" val="109.6"/>
  <p:tag name="ANNOTATION_ANIMATION_8" val="3"/>
  <p:tag name="ANNOTATION_ROTATION_8" val="0"/>
  <p:tag name="ANNOTATION_SUB_TYPE_8" val="2"/>
  <p:tag name="ANNOTATION_LOOP_COUNT_8" val="1"/>
  <p:tag name="ANNOTATION_BOX_RADIUS_8" val="0"/>
  <p:tag name="ANNOTATION_SCALE_8" val="125"/>
  <p:tag name="ANNOTATION_BORDER_ALPHA_8" val="100"/>
  <p:tag name="ANNOTATION_BORDER_COLOR_8" val="16777215"/>
  <p:tag name="ANNOTATION_FILL_COLOR_8" val="683492"/>
  <p:tag name="ANNOTATION_FILL_ALPHA_8" val="100"/>
  <p:tag name="ANNOTATION_BORDER_WIDTH_8" val="2"/>
  <p:tag name="ANNOTATION_TYPE_9" val="0"/>
  <p:tag name="ANNOTATION_START_9" val="87.6"/>
  <p:tag name="ANNOTATION_TOP_9" val="376.4"/>
  <p:tag name="ANNOTATION_LEFT_9" val="68.9"/>
  <p:tag name="ANNOTATION_WIDTH_9" val="109.9"/>
  <p:tag name="ANNOTATION_HEIGHT_9" val="109.6"/>
  <p:tag name="ANNOTATION_ANIMATION_9" val="3"/>
  <p:tag name="ANNOTATION_ROTATION_9" val="0"/>
  <p:tag name="ANNOTATION_SUB_TYPE_9" val="2"/>
  <p:tag name="ANNOTATION_LOOP_COUNT_9" val="1"/>
  <p:tag name="ANNOTATION_BOX_RADIUS_9" val="0"/>
  <p:tag name="ANNOTATION_SCALE_9" val="125"/>
  <p:tag name="ANNOTATION_BORDER_ALPHA_9" val="100"/>
  <p:tag name="ANNOTATION_BORDER_COLOR_9" val="16777215"/>
  <p:tag name="ANNOTATION_FILL_COLOR_9" val="683492"/>
  <p:tag name="ANNOTATION_FILL_ALPHA_9" val="100"/>
  <p:tag name="ANNOTATION_BORDER_WIDTH_9" val="2"/>
  <p:tag name="ANNOTATION_COUNT" val="9"/>
  <p:tag name="ARTICULATE_SLIDE_GUID" val="cc8141c5-0f74-4eeb-a055-5cacdb5a870b"/>
  <p:tag name="ARTICULATE_SLIDE_NAV" val="54"/>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0.xml><?xml version="1.0" encoding="utf-8"?>
<p:tagLst xmlns:a="http://schemas.openxmlformats.org/drawingml/2006/main" xmlns:r="http://schemas.openxmlformats.org/officeDocument/2006/relationships" xmlns:p="http://schemas.openxmlformats.org/presentationml/2006/main">
  <p:tag name="ARTICULATE_PUBLISH_MODE" val="2"/>
</p:tagLst>
</file>

<file path=ppt/tags/tag251.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BULLET_10" val="8226"/>
  <p:tag name="MARGIN_1" val="0"/>
  <p:tag name="MARGIN_2" val="36"/>
  <p:tag name="MARGIN_3" val="72"/>
  <p:tag name="MARGIN_4" val="108"/>
  <p:tag name="MARGIN_5" val="144"/>
  <p:tag name="FONT_SIZE" val="12"/>
</p:tagLst>
</file>

<file path=ppt/tags/tag252.xml><?xml version="1.0" encoding="utf-8"?>
<p:tagLst xmlns:a="http://schemas.openxmlformats.org/drawingml/2006/main" xmlns:r="http://schemas.openxmlformats.org/officeDocument/2006/relationships" xmlns:p="http://schemas.openxmlformats.org/presentationml/2006/main">
  <p:tag name="AUDIO_ID" val="1315"/>
  <p:tag name="ELAPSEDTIME" val="115.2"/>
  <p:tag name="ANNOTATION_TYPE_1" val="0"/>
  <p:tag name="ANNOTATION_START_1" val="7.7"/>
  <p:tag name="ANNOTATION_END_1" val="22.7"/>
  <p:tag name="ANNOTATION_TOP_1" val="148.4"/>
  <p:tag name="ANNOTATION_LEFT_1" val="43.2"/>
  <p:tag name="ANNOTATION_WIDTH_1" val="109.9"/>
  <p:tag name="ANNOTATION_HEIGHT_1" val="109.6"/>
  <p:tag name="ANNOTATION_ANIMATION_1" val="3"/>
  <p:tag name="ANNOTATION_ROTATION_1" val="0"/>
  <p:tag name="ANNOTATION_SUB_TYPE_1" val="2"/>
  <p:tag name="ANNOTATION_LOOP_COUNT_1" val="1"/>
  <p:tag name="ANNOTATION_BOX_RADIUS_1" val="0"/>
  <p:tag name="ANNOTATION_SCALE_1" val="125"/>
  <p:tag name="ANNOTATION_BORDER_ALPHA_1" val="100"/>
  <p:tag name="ANNOTATION_BORDER_COLOR_1" val="16777215"/>
  <p:tag name="ANNOTATION_FILL_COLOR_1" val="683492"/>
  <p:tag name="ANNOTATION_FILL_ALPHA_1" val="100"/>
  <p:tag name="ANNOTATION_BORDER_WIDTH_1" val="2"/>
  <p:tag name="ANNOTATION_TYPE_2" val="0"/>
  <p:tag name="ANNOTATION_START_2" val="22.7"/>
  <p:tag name="ANNOTATION_END_2" val="25.5"/>
  <p:tag name="ANNOTATION_TOP_2" val="149.8"/>
  <p:tag name="ANNOTATION_LEFT_2" val="182.5"/>
  <p:tag name="ANNOTATION_WIDTH_2" val="109.9"/>
  <p:tag name="ANNOTATION_HEIGHT_2" val="109.6"/>
  <p:tag name="ANNOTATION_ANIMATION_2" val="3"/>
  <p:tag name="ANNOTATION_ROTATION_2" val="0"/>
  <p:tag name="ANNOTATION_SUB_TYPE_2" val="2"/>
  <p:tag name="ANNOTATION_LOOP_COUNT_2" val="1"/>
  <p:tag name="ANNOTATION_BOX_RADIUS_2" val="0"/>
  <p:tag name="ANNOTATION_SCALE_2" val="125"/>
  <p:tag name="ANNOTATION_BORDER_ALPHA_2" val="100"/>
  <p:tag name="ANNOTATION_BORDER_COLOR_2" val="16777215"/>
  <p:tag name="ANNOTATION_FILL_COLOR_2" val="683492"/>
  <p:tag name="ANNOTATION_FILL_ALPHA_2" val="100"/>
  <p:tag name="ANNOTATION_BORDER_WIDTH_2" val="2"/>
  <p:tag name="ANNOTATION_TYPE_3" val="0"/>
  <p:tag name="ANNOTATION_START_3" val="25.5"/>
  <p:tag name="ANNOTATION_END_3" val="33.7"/>
  <p:tag name="ANNOTATION_TOP_3" val="151.3"/>
  <p:tag name="ANNOTATION_LEFT_3" val="251.4"/>
  <p:tag name="ANNOTATION_WIDTH_3" val="109.9"/>
  <p:tag name="ANNOTATION_HEIGHT_3" val="109.6"/>
  <p:tag name="ANNOTATION_ANIMATION_3" val="3"/>
  <p:tag name="ANNOTATION_ROTATION_3" val="0"/>
  <p:tag name="ANNOTATION_SUB_TYPE_3" val="2"/>
  <p:tag name="ANNOTATION_LOOP_COUNT_3" val="1"/>
  <p:tag name="ANNOTATION_BOX_RADIUS_3" val="0"/>
  <p:tag name="ANNOTATION_SCALE_3" val="125"/>
  <p:tag name="ANNOTATION_BORDER_ALPHA_3" val="100"/>
  <p:tag name="ANNOTATION_BORDER_COLOR_3" val="16777215"/>
  <p:tag name="ANNOTATION_FILL_COLOR_3" val="683492"/>
  <p:tag name="ANNOTATION_FILL_ALPHA_3" val="100"/>
  <p:tag name="ANNOTATION_BORDER_WIDTH_3" val="2"/>
  <p:tag name="ANNOTATION_TYPE_4" val="0"/>
  <p:tag name="ANNOTATION_START_4" val="33.7"/>
  <p:tag name="ANNOTATION_END_4" val="56.2"/>
  <p:tag name="ANNOTATION_TOP_4" val="192.2"/>
  <p:tag name="ANNOTATION_LEFT_4" val="41.0"/>
  <p:tag name="ANNOTATION_WIDTH_4" val="109.9"/>
  <p:tag name="ANNOTATION_HEIGHT_4" val="109.6"/>
  <p:tag name="ANNOTATION_ANIMATION_4" val="3"/>
  <p:tag name="ANNOTATION_ROTATION_4" val="0"/>
  <p:tag name="ANNOTATION_SUB_TYPE_4" val="2"/>
  <p:tag name="ANNOTATION_LOOP_COUNT_4" val="1"/>
  <p:tag name="ANNOTATION_BOX_RADIUS_4" val="0"/>
  <p:tag name="ANNOTATION_SCALE_4" val="125"/>
  <p:tag name="ANNOTATION_BORDER_ALPHA_4" val="100"/>
  <p:tag name="ANNOTATION_BORDER_COLOR_4" val="16777215"/>
  <p:tag name="ANNOTATION_FILL_COLOR_4" val="683492"/>
  <p:tag name="ANNOTATION_FILL_ALPHA_4" val="100"/>
  <p:tag name="ANNOTATION_BORDER_WIDTH_4" val="2"/>
  <p:tag name="ANNOTATION_TYPE_5" val="0"/>
  <p:tag name="ANNOTATION_START_5" val="56.2"/>
  <p:tag name="ANNOTATION_END_5" val="59.2"/>
  <p:tag name="ANNOTATION_TOP_5" val="190.8"/>
  <p:tag name="ANNOTATION_LEFT_5" val="410.4"/>
  <p:tag name="ANNOTATION_WIDTH_5" val="109.9"/>
  <p:tag name="ANNOTATION_HEIGHT_5" val="109.6"/>
  <p:tag name="ANNOTATION_ANIMATION_5" val="3"/>
  <p:tag name="ANNOTATION_ROTATION_5" val="0"/>
  <p:tag name="ANNOTATION_SUB_TYPE_5" val="2"/>
  <p:tag name="ANNOTATION_LOOP_COUNT_5" val="1"/>
  <p:tag name="ANNOTATION_BOX_RADIUS_5" val="0"/>
  <p:tag name="ANNOTATION_SCALE_5" val="125"/>
  <p:tag name="ANNOTATION_BORDER_ALPHA_5" val="100"/>
  <p:tag name="ANNOTATION_BORDER_COLOR_5" val="16777215"/>
  <p:tag name="ANNOTATION_FILL_COLOR_5" val="683492"/>
  <p:tag name="ANNOTATION_FILL_ALPHA_5" val="100"/>
  <p:tag name="ANNOTATION_BORDER_WIDTH_5" val="2"/>
  <p:tag name="ANNOTATION_TYPE_6" val="0"/>
  <p:tag name="ANNOTATION_START_6" val="59.2"/>
  <p:tag name="ANNOTATION_END_6" val="67.2"/>
  <p:tag name="ANNOTATION_TOP_6" val="263.9"/>
  <p:tag name="ANNOTATION_LEFT_6" val="41.0"/>
  <p:tag name="ANNOTATION_WIDTH_6" val="109.9"/>
  <p:tag name="ANNOTATION_HEIGHT_6" val="109.6"/>
  <p:tag name="ANNOTATION_ANIMATION_6" val="3"/>
  <p:tag name="ANNOTATION_ROTATION_6" val="0"/>
  <p:tag name="ANNOTATION_SUB_TYPE_6" val="2"/>
  <p:tag name="ANNOTATION_LOOP_COUNT_6" val="1"/>
  <p:tag name="ANNOTATION_BOX_RADIUS_6" val="0"/>
  <p:tag name="ANNOTATION_SCALE_6" val="125"/>
  <p:tag name="ANNOTATION_BORDER_ALPHA_6" val="100"/>
  <p:tag name="ANNOTATION_BORDER_COLOR_6" val="16777215"/>
  <p:tag name="ANNOTATION_FILL_COLOR_6" val="683492"/>
  <p:tag name="ANNOTATION_FILL_ALPHA_6" val="100"/>
  <p:tag name="ANNOTATION_BORDER_WIDTH_6" val="2"/>
  <p:tag name="ANNOTATION_TYPE_7" val="0"/>
  <p:tag name="ANNOTATION_START_7" val="67.2"/>
  <p:tag name="ANNOTATION_END_7" val="91.3"/>
  <p:tag name="ANNOTATION_TOP_7" val="292.4"/>
  <p:tag name="ANNOTATION_LEFT_7" val="82.8"/>
  <p:tag name="ANNOTATION_WIDTH_7" val="109.9"/>
  <p:tag name="ANNOTATION_HEIGHT_7" val="109.6"/>
  <p:tag name="ANNOTATION_ANIMATION_7" val="3"/>
  <p:tag name="ANNOTATION_ROTATION_7" val="0"/>
  <p:tag name="ANNOTATION_SUB_TYPE_7" val="2"/>
  <p:tag name="ANNOTATION_LOOP_COUNT_7" val="1"/>
  <p:tag name="ANNOTATION_BOX_RADIUS_7" val="0"/>
  <p:tag name="ANNOTATION_SCALE_7" val="125"/>
  <p:tag name="ANNOTATION_BORDER_ALPHA_7" val="100"/>
  <p:tag name="ANNOTATION_BORDER_COLOR_7" val="16777215"/>
  <p:tag name="ANNOTATION_FILL_COLOR_7" val="683492"/>
  <p:tag name="ANNOTATION_FILL_ALPHA_7" val="100"/>
  <p:tag name="ANNOTATION_BORDER_WIDTH_7" val="2"/>
  <p:tag name="ANNOTATION_TYPE_8" val="0"/>
  <p:tag name="ANNOTATION_START_8" val="91.3"/>
  <p:tag name="ANNOTATION_TOP_8" val="358.2"/>
  <p:tag name="ANNOTATION_LEFT_8" val="77.7"/>
  <p:tag name="ANNOTATION_WIDTH_8" val="109.9"/>
  <p:tag name="ANNOTATION_HEIGHT_8" val="109.6"/>
  <p:tag name="ANNOTATION_ANIMATION_8" val="3"/>
  <p:tag name="ANNOTATION_ROTATION_8" val="0"/>
  <p:tag name="ANNOTATION_SUB_TYPE_8" val="2"/>
  <p:tag name="ANNOTATION_LOOP_COUNT_8" val="1"/>
  <p:tag name="ANNOTATION_BOX_RADIUS_8" val="0"/>
  <p:tag name="ANNOTATION_SCALE_8" val="125"/>
  <p:tag name="ANNOTATION_BORDER_ALPHA_8" val="100"/>
  <p:tag name="ANNOTATION_BORDER_COLOR_8" val="16777215"/>
  <p:tag name="ANNOTATION_FILL_COLOR_8" val="683492"/>
  <p:tag name="ANNOTATION_FILL_ALPHA_8" val="100"/>
  <p:tag name="ANNOTATION_BORDER_WIDTH_8" val="2"/>
  <p:tag name="ANNOTATION_COUNT" val="8"/>
  <p:tag name="ARTICULATE_SLIDE_GUID" val="054c8395-f944-4642-a4b8-fcca939d0063"/>
  <p:tag name="ARTICULATE_SLIDE_NAV" val="55"/>
  <p:tag name="ARTICULATE_SLIDE_THUMBNAIL_REFRESH" val="1"/>
</p:tagLst>
</file>

<file path=ppt/tags/tag253.xml><?xml version="1.0" encoding="utf-8"?>
<p:tagLst xmlns:a="http://schemas.openxmlformats.org/drawingml/2006/main" xmlns:r="http://schemas.openxmlformats.org/officeDocument/2006/relationships" xmlns:p="http://schemas.openxmlformats.org/presentationml/2006/main">
  <p:tag name="ANNOTATION_TYPE_1" val="0"/>
  <p:tag name="ANNOTATION_START_1" val="17.5"/>
  <p:tag name="ANNOTATION_END_1" val="89.3"/>
  <p:tag name="ANNOTATION_TOP_1" val="171.0"/>
  <p:tag name="ANNOTATION_LEFT_1" val="367.4"/>
  <p:tag name="ANNOTATION_WIDTH_1" val="111.8"/>
  <p:tag name="ANNOTATION_HEIGHT_1" val="111.5"/>
  <p:tag name="ANNOTATION_ANIMATION_1" val="3"/>
  <p:tag name="ANNOTATION_ROTATION_1" val="0"/>
  <p:tag name="ANNOTATION_SUB_TYPE_1" val="2"/>
  <p:tag name="ANNOTATION_LOOP_COUNT_1" val="1"/>
  <p:tag name="ANNOTATION_BOX_RADIUS_1" val="0"/>
  <p:tag name="ANNOTATION_SCALE_1" val="125"/>
  <p:tag name="ANNOTATION_BORDER_ALPHA_1" val="100"/>
  <p:tag name="ANNOTATION_BORDER_COLOR_1" val="16777215"/>
  <p:tag name="ANNOTATION_FILL_COLOR_1" val="683492"/>
  <p:tag name="ANNOTATION_FILL_ALPHA_1" val="100"/>
  <p:tag name="ANNOTATION_BORDER_WIDTH_1" val="2"/>
  <p:tag name="ANNOTATION_TYPE_2" val="0"/>
  <p:tag name="ANNOTATION_START_2" val="89.3"/>
  <p:tag name="ANNOTATION_TOP_2" val="257.3"/>
  <p:tag name="ANNOTATION_LEFT_2" val="367.4"/>
  <p:tag name="ANNOTATION_WIDTH_2" val="111.8"/>
  <p:tag name="ANNOTATION_HEIGHT_2" val="111.5"/>
  <p:tag name="ANNOTATION_ANIMATION_2" val="3"/>
  <p:tag name="ANNOTATION_ROTATION_2" val="0"/>
  <p:tag name="ANNOTATION_SUB_TYPE_2" val="2"/>
  <p:tag name="ANNOTATION_LOOP_COUNT_2" val="1"/>
  <p:tag name="ANNOTATION_BOX_RADIUS_2" val="0"/>
  <p:tag name="ANNOTATION_SCALE_2" val="125"/>
  <p:tag name="ANNOTATION_BORDER_ALPHA_2" val="100"/>
  <p:tag name="ANNOTATION_BORDER_COLOR_2" val="16777215"/>
  <p:tag name="ANNOTATION_FILL_COLOR_2" val="683492"/>
  <p:tag name="ANNOTATION_FILL_ALPHA_2" val="100"/>
  <p:tag name="ANNOTATION_BORDER_WIDTH_2" val="2"/>
  <p:tag name="AUDIO_ID" val="1296"/>
  <p:tag name="TIMELINE" val="13.7/22.0/45.9/49.1/65.2/89.9"/>
  <p:tag name="ELAPSEDTIME" val="109.8"/>
  <p:tag name="ANNOTATION_COUNT" val="0"/>
  <p:tag name="ARTICULATE_SLIDE_NAV" val="48"/>
  <p:tag name="ARTICULATE_SLIDE_THUMBNAIL_REFRESH" val="1"/>
</p:tagLst>
</file>

<file path=ppt/tags/tag254.xml><?xml version="1.0" encoding="utf-8"?>
<p:tagLst xmlns:a="http://schemas.openxmlformats.org/drawingml/2006/main" xmlns:r="http://schemas.openxmlformats.org/officeDocument/2006/relationships" xmlns:p="http://schemas.openxmlformats.org/presentationml/2006/main">
  <p:tag name="AUDIO_ID" val="1274"/>
  <p:tag name="TIMELINE" val="3.1/8.6/53.0/67.5"/>
  <p:tag name="ELAPSEDTIME" val="101.3"/>
  <p:tag name="ANNOTATION_TYPE_1" val="2"/>
  <p:tag name="ANNOTATION_START_1" val="18.7"/>
  <p:tag name="ANNOTATION_END_1" val="18.7"/>
  <p:tag name="ANNOTATION_TOP_1" val="-37.2"/>
  <p:tag name="ANNOTATION_LEFT_1" val="-37.3"/>
  <p:tag name="ANNOTATION_WIDTH_1" val="650.5"/>
  <p:tag name="ANNOTATION_HEIGHT_1" val="506.4"/>
  <p:tag name="ANNOTATION_ANIMATION_1" val="4"/>
  <p:tag name="ANNOTATION_ROTATION_1" val="0"/>
  <p:tag name="ANNOTATION_SUB_TYPE_1" val="11"/>
  <p:tag name="ANNOTATION_LOOP_COUNT_1" val="1"/>
  <p:tag name="ANNOTATION_BOX_RADIUS_1" val="0"/>
  <p:tag name="ANNOTATION_SCALE_1" val="0"/>
  <p:tag name="ANNOTATION_BORDER_ALPHA_1" val="100"/>
  <p:tag name="ANNOTATION_BORDER_COLOR_1" val="16777215"/>
  <p:tag name="ANNOTATION_FILL_COLOR_1" val="855309"/>
  <p:tag name="ANNOTATION_FILL_ALPHA_1" val="50"/>
  <p:tag name="ANNOTATION_BORDER_WIDTH_1" val="2"/>
  <p:tag name="ANNOTATION_TYPE_2" val="2"/>
  <p:tag name="ANNOTATION_START_2" val="18.7"/>
  <p:tag name="ANNOTATION_END_2" val="50.1"/>
  <p:tag name="ANNOTATION_TOP_2" val="210.4"/>
  <p:tag name="ANNOTATION_LEFT_2" val="41.7"/>
  <p:tag name="ANNOTATION_WIDTH_2" val="397.9"/>
  <p:tag name="ANNOTATION_HEIGHT_2" val="60.2"/>
  <p:tag name="ANNOTATION_ANIMATION_2" val="4"/>
  <p:tag name="ANNOTATION_ROTATION_2" val="0"/>
  <p:tag name="ANNOTATION_SUB_TYPE_2" val="11"/>
  <p:tag name="ANNOTATION_LOOP_COUNT_2" val="1"/>
  <p:tag name="ANNOTATION_BOX_RADIUS_2" val="5"/>
  <p:tag name="ANNOTATION_SCALE_2" val="0"/>
  <p:tag name="ANNOTATION_BORDER_ALPHA_2" val="100"/>
  <p:tag name="ANNOTATION_BORDER_COLOR_2" val="16777215"/>
  <p:tag name="ANNOTATION_FILL_COLOR_2" val="855309"/>
  <p:tag name="ANNOTATION_FILL_ALPHA_2" val="50"/>
  <p:tag name="ANNOTATION_BORDER_WIDTH_2" val="2"/>
  <p:tag name="ANNOTATION_TYPE_3" val="2"/>
  <p:tag name="ANNOTATION_START_3" val="50.1"/>
  <p:tag name="ANNOTATION_TOP_3" val="-37.2"/>
  <p:tag name="ANNOTATION_LEFT_3" val="-37.3"/>
  <p:tag name="ANNOTATION_WIDTH_3" val="650.5"/>
  <p:tag name="ANNOTATION_HEIGHT_3" val="506.4"/>
  <p:tag name="ANNOTATION_ANIMATION_3" val="4"/>
  <p:tag name="ANNOTATION_ROTATION_3" val="0"/>
  <p:tag name="ANNOTATION_SUB_TYPE_3" val="11"/>
  <p:tag name="ANNOTATION_LOOP_COUNT_3" val="1"/>
  <p:tag name="ANNOTATION_BOX_RADIUS_3" val="0"/>
  <p:tag name="ANNOTATION_SCALE_3" val="0"/>
  <p:tag name="ANNOTATION_BORDER_ALPHA_3" val="100"/>
  <p:tag name="ANNOTATION_BORDER_COLOR_3" val="16777215"/>
  <p:tag name="ANNOTATION_FILL_COLOR_3" val="855309"/>
  <p:tag name="ANNOTATION_FILL_ALPHA_3" val="50"/>
  <p:tag name="ANNOTATION_BORDER_WIDTH_3" val="2"/>
  <p:tag name="ANNOTATION_COUNT" val="3"/>
  <p:tag name="ARTICULATE_SLIDE_NAV" val="45"/>
  <p:tag name="ARTICULATE_SLIDE_THUMBNAIL_REFRESH" val="1"/>
</p:tagLst>
</file>

<file path=ppt/tags/tag255.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BULLET_10" val="8226"/>
  <p:tag name="MARGIN_1" val="0"/>
  <p:tag name="MARGIN_2" val="36"/>
  <p:tag name="MARGIN_3" val="72"/>
  <p:tag name="MARGIN_4" val="108"/>
  <p:tag name="MARGIN_5" val="144"/>
  <p:tag name="FONT_SIZE" val="12"/>
</p:tagLst>
</file>

<file path=ppt/tags/tag256.xml><?xml version="1.0" encoding="utf-8"?>
<p:tagLst xmlns:a="http://schemas.openxmlformats.org/drawingml/2006/main" xmlns:r="http://schemas.openxmlformats.org/officeDocument/2006/relationships" xmlns:p="http://schemas.openxmlformats.org/presentationml/2006/main">
  <p:tag name="ANNOTATION_TYPE_1" val="0"/>
  <p:tag name="ANNOTATION_START_1" val="17.5"/>
  <p:tag name="ANNOTATION_END_1" val="89.3"/>
  <p:tag name="ANNOTATION_TOP_1" val="171.0"/>
  <p:tag name="ANNOTATION_LEFT_1" val="367.4"/>
  <p:tag name="ANNOTATION_WIDTH_1" val="111.8"/>
  <p:tag name="ANNOTATION_HEIGHT_1" val="111.5"/>
  <p:tag name="ANNOTATION_ANIMATION_1" val="3"/>
  <p:tag name="ANNOTATION_ROTATION_1" val="0"/>
  <p:tag name="ANNOTATION_SUB_TYPE_1" val="2"/>
  <p:tag name="ANNOTATION_LOOP_COUNT_1" val="1"/>
  <p:tag name="ANNOTATION_BOX_RADIUS_1" val="0"/>
  <p:tag name="ANNOTATION_SCALE_1" val="125"/>
  <p:tag name="ANNOTATION_BORDER_ALPHA_1" val="100"/>
  <p:tag name="ANNOTATION_BORDER_COLOR_1" val="16777215"/>
  <p:tag name="ANNOTATION_FILL_COLOR_1" val="683492"/>
  <p:tag name="ANNOTATION_FILL_ALPHA_1" val="100"/>
  <p:tag name="ANNOTATION_BORDER_WIDTH_1" val="2"/>
  <p:tag name="ANNOTATION_TYPE_2" val="0"/>
  <p:tag name="ANNOTATION_START_2" val="89.3"/>
  <p:tag name="ANNOTATION_TOP_2" val="257.3"/>
  <p:tag name="ANNOTATION_LEFT_2" val="367.4"/>
  <p:tag name="ANNOTATION_WIDTH_2" val="111.8"/>
  <p:tag name="ANNOTATION_HEIGHT_2" val="111.5"/>
  <p:tag name="ANNOTATION_ANIMATION_2" val="3"/>
  <p:tag name="ANNOTATION_ROTATION_2" val="0"/>
  <p:tag name="ANNOTATION_SUB_TYPE_2" val="2"/>
  <p:tag name="ANNOTATION_LOOP_COUNT_2" val="1"/>
  <p:tag name="ANNOTATION_BOX_RADIUS_2" val="0"/>
  <p:tag name="ANNOTATION_SCALE_2" val="125"/>
  <p:tag name="ANNOTATION_BORDER_ALPHA_2" val="100"/>
  <p:tag name="ANNOTATION_BORDER_COLOR_2" val="16777215"/>
  <p:tag name="ANNOTATION_FILL_COLOR_2" val="683492"/>
  <p:tag name="ANNOTATION_FILL_ALPHA_2" val="100"/>
  <p:tag name="ANNOTATION_BORDER_WIDTH_2" val="2"/>
  <p:tag name="AUDIO_ID" val="1296"/>
  <p:tag name="TIMELINE" val="13.7/22.0/45.9/49.1/65.2/89.9"/>
  <p:tag name="ELAPSEDTIME" val="109.8"/>
  <p:tag name="ANNOTATION_COUNT" val="0"/>
  <p:tag name="ARTICULATE_SLIDE_NAV" val="48"/>
  <p:tag name="ARTICULATE_SLIDE_THUMBNAIL_REFRESH" val="1"/>
</p:tagLst>
</file>

<file path=ppt/tags/tag25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9.xml><?xml version="1.0" encoding="utf-8"?>
<p:tagLst xmlns:a="http://schemas.openxmlformats.org/drawingml/2006/main" xmlns:r="http://schemas.openxmlformats.org/officeDocument/2006/relationships" xmlns:p="http://schemas.openxmlformats.org/presentationml/2006/main">
  <p:tag name="AUDIO_ID" val="779"/>
  <p:tag name="ELAPSEDTIME" val="48.9"/>
  <p:tag name="ANNOTATION_COUNT" val="0"/>
  <p:tag name="ARTICULATE_SLIDE_GUID" val="369531dc-7805-4cd8-a941-17fee4380c8e"/>
  <p:tag name="ARTICULATE_SLIDE_NAV" val="5"/>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0.xml><?xml version="1.0" encoding="utf-8"?>
<p:tagLst xmlns:a="http://schemas.openxmlformats.org/drawingml/2006/main" xmlns:r="http://schemas.openxmlformats.org/officeDocument/2006/relationships" xmlns:p="http://schemas.openxmlformats.org/presentationml/2006/main">
  <p:tag name="AUDIO_ID" val="1005"/>
  <p:tag name="ELAPSEDTIME" val="85.1"/>
  <p:tag name="ANNOTATION_TYPE_1" val="2"/>
  <p:tag name="ANNOTATION_START_1" val="13.7"/>
  <p:tag name="ANNOTATION_END_1" val="13.7"/>
  <p:tag name="ANNOTATION_TOP_1" val="-37.2"/>
  <p:tag name="ANNOTATION_LEFT_1" val="-37.3"/>
  <p:tag name="ANNOTATION_WIDTH_1" val="650.5"/>
  <p:tag name="ANNOTATION_HEIGHT_1" val="506.4"/>
  <p:tag name="ANNOTATION_ANIMATION_1" val="4"/>
  <p:tag name="ANNOTATION_ROTATION_1" val="0"/>
  <p:tag name="ANNOTATION_SUB_TYPE_1" val="11"/>
  <p:tag name="ANNOTATION_LOOP_COUNT_1" val="1"/>
  <p:tag name="ANNOTATION_BOX_RADIUS_1" val="0"/>
  <p:tag name="ANNOTATION_SCALE_1" val="0"/>
  <p:tag name="ANNOTATION_BORDER_ALPHA_1" val="100"/>
  <p:tag name="ANNOTATION_BORDER_COLOR_1" val="16777215"/>
  <p:tag name="ANNOTATION_FILL_COLOR_1" val="855309"/>
  <p:tag name="ANNOTATION_FILL_ALPHA_1" val="50"/>
  <p:tag name="ANNOTATION_BORDER_WIDTH_1" val="2"/>
  <p:tag name="ANNOTATION_TYPE_2" val="2"/>
  <p:tag name="ANNOTATION_START_2" val="13.7"/>
  <p:tag name="ANNOTATION_END_2" val="27.9"/>
  <p:tag name="ANNOTATION_TOP_2" val="107.8"/>
  <p:tag name="ANNOTATION_LEFT_2" val="46.9"/>
  <p:tag name="ANNOTATION_WIDTH_2" val="353.9"/>
  <p:tag name="ANNOTATION_HEIGHT_2" val="105.6"/>
  <p:tag name="ANNOTATION_ANIMATION_2" val="4"/>
  <p:tag name="ANNOTATION_ROTATION_2" val="0"/>
  <p:tag name="ANNOTATION_SUB_TYPE_2" val="11"/>
  <p:tag name="ANNOTATION_LOOP_COUNT_2" val="1"/>
  <p:tag name="ANNOTATION_BOX_RADIUS_2" val="5"/>
  <p:tag name="ANNOTATION_SCALE_2" val="0"/>
  <p:tag name="ANNOTATION_BORDER_ALPHA_2" val="100"/>
  <p:tag name="ANNOTATION_BORDER_COLOR_2" val="16777215"/>
  <p:tag name="ANNOTATION_FILL_COLOR_2" val="855309"/>
  <p:tag name="ANNOTATION_FILL_ALPHA_2" val="50"/>
  <p:tag name="ANNOTATION_BORDER_WIDTH_2" val="2"/>
  <p:tag name="ANNOTATION_TYPE_3" val="2"/>
  <p:tag name="ANNOTATION_START_3" val="27.9"/>
  <p:tag name="ANNOTATION_END_3" val="31.6"/>
  <p:tag name="ANNOTATION_TOP_3" val="-37.2"/>
  <p:tag name="ANNOTATION_LEFT_3" val="-37.3"/>
  <p:tag name="ANNOTATION_WIDTH_3" val="650.5"/>
  <p:tag name="ANNOTATION_HEIGHT_3" val="506.4"/>
  <p:tag name="ANNOTATION_ANIMATION_3" val="4"/>
  <p:tag name="ANNOTATION_ROTATION_3" val="0"/>
  <p:tag name="ANNOTATION_SUB_TYPE_3" val="11"/>
  <p:tag name="ANNOTATION_LOOP_COUNT_3" val="1"/>
  <p:tag name="ANNOTATION_BOX_RADIUS_3" val="0"/>
  <p:tag name="ANNOTATION_SCALE_3" val="0"/>
  <p:tag name="ANNOTATION_BORDER_ALPHA_3" val="100"/>
  <p:tag name="ANNOTATION_BORDER_COLOR_3" val="16777215"/>
  <p:tag name="ANNOTATION_FILL_COLOR_3" val="855309"/>
  <p:tag name="ANNOTATION_FILL_ALPHA_3" val="50"/>
  <p:tag name="ANNOTATION_BORDER_WIDTH_3" val="2"/>
  <p:tag name="ANNOTATION_TYPE_4" val="2"/>
  <p:tag name="ANNOTATION_START_4" val="31.6"/>
  <p:tag name="ANNOTATION_END_4" val="31.6"/>
  <p:tag name="ANNOTATION_TOP_4" val="-37.2"/>
  <p:tag name="ANNOTATION_LEFT_4" val="-37.3"/>
  <p:tag name="ANNOTATION_WIDTH_4" val="650.5"/>
  <p:tag name="ANNOTATION_HEIGHT_4" val="506.4"/>
  <p:tag name="ANNOTATION_ANIMATION_4" val="4"/>
  <p:tag name="ANNOTATION_ROTATION_4" val="0"/>
  <p:tag name="ANNOTATION_SUB_TYPE_4" val="11"/>
  <p:tag name="ANNOTATION_LOOP_COUNT_4" val="1"/>
  <p:tag name="ANNOTATION_BOX_RADIUS_4" val="0"/>
  <p:tag name="ANNOTATION_SCALE_4" val="0"/>
  <p:tag name="ANNOTATION_BORDER_ALPHA_4" val="100"/>
  <p:tag name="ANNOTATION_BORDER_COLOR_4" val="16777215"/>
  <p:tag name="ANNOTATION_FILL_COLOR_4" val="855309"/>
  <p:tag name="ANNOTATION_FILL_ALPHA_4" val="50"/>
  <p:tag name="ANNOTATION_BORDER_WIDTH_4" val="2"/>
  <p:tag name="ANNOTATION_TYPE_5" val="2"/>
  <p:tag name="ANNOTATION_START_5" val="31.6"/>
  <p:tag name="ANNOTATION_END_5" val="71.0"/>
  <p:tag name="ANNOTATION_TOP_5" val="200.0"/>
  <p:tag name="ANNOTATION_LEFT_5" val="36.5"/>
  <p:tag name="ANNOTATION_WIDTH_5" val="348.0"/>
  <p:tag name="ANNOTATION_HEIGHT_5" val="180.7"/>
  <p:tag name="ANNOTATION_ANIMATION_5" val="4"/>
  <p:tag name="ANNOTATION_ROTATION_5" val="0"/>
  <p:tag name="ANNOTATION_SUB_TYPE_5" val="11"/>
  <p:tag name="ANNOTATION_LOOP_COUNT_5" val="1"/>
  <p:tag name="ANNOTATION_BOX_RADIUS_5" val="5"/>
  <p:tag name="ANNOTATION_SCALE_5" val="0"/>
  <p:tag name="ANNOTATION_BORDER_ALPHA_5" val="100"/>
  <p:tag name="ANNOTATION_BORDER_COLOR_5" val="16777215"/>
  <p:tag name="ANNOTATION_FILL_COLOR_5" val="855309"/>
  <p:tag name="ANNOTATION_FILL_ALPHA_5" val="50"/>
  <p:tag name="ANNOTATION_BORDER_WIDTH_5" val="2"/>
  <p:tag name="ANNOTATION_TYPE_6" val="2"/>
  <p:tag name="ANNOTATION_START_6" val="71.0"/>
  <p:tag name="ANNOTATION_TOP_6" val="-37.2"/>
  <p:tag name="ANNOTATION_LEFT_6" val="-37.3"/>
  <p:tag name="ANNOTATION_WIDTH_6" val="650.5"/>
  <p:tag name="ANNOTATION_HEIGHT_6" val="506.4"/>
  <p:tag name="ANNOTATION_ANIMATION_6" val="4"/>
  <p:tag name="ANNOTATION_ROTATION_6" val="0"/>
  <p:tag name="ANNOTATION_SUB_TYPE_6" val="11"/>
  <p:tag name="ANNOTATION_LOOP_COUNT_6" val="1"/>
  <p:tag name="ANNOTATION_BOX_RADIUS_6" val="0"/>
  <p:tag name="ANNOTATION_SCALE_6" val="0"/>
  <p:tag name="ANNOTATION_BORDER_ALPHA_6" val="100"/>
  <p:tag name="ANNOTATION_BORDER_COLOR_6" val="16777215"/>
  <p:tag name="ANNOTATION_FILL_COLOR_6" val="855309"/>
  <p:tag name="ANNOTATION_FILL_ALPHA_6" val="50"/>
  <p:tag name="ANNOTATION_BORDER_WIDTH_6" val="2"/>
  <p:tag name="ANNOTATION_COUNT" val="6"/>
  <p:tag name="ARTICULATE_SLIDE_GUID" val="e8212437-1871-4693-8e9c-93ed178075a6"/>
  <p:tag name="ARTICULATE_SLIDE_NAV" val="6"/>
  <p:tag name="ARTICULATE_SLIDE_THUMBNAIL_REFRESH" val="1"/>
</p:tagLst>
</file>

<file path=ppt/tags/tag61.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bev\AppData\Local\Temp\articulate\presenter\imgtemp\ai2Rn1fD_files\slide0001_image001.jpg"/>
</p:tagLst>
</file>

<file path=ppt/tags/tag62.xml><?xml version="1.0" encoding="utf-8"?>
<p:tagLst xmlns:a="http://schemas.openxmlformats.org/drawingml/2006/main" xmlns:r="http://schemas.openxmlformats.org/officeDocument/2006/relationships" xmlns:p="http://schemas.openxmlformats.org/presentationml/2006/main">
  <p:tag name="AUDIO_ID" val="980"/>
  <p:tag name="ELAPSEDTIME" val="105.7"/>
  <p:tag name="ANNOTATION_TYPE_1" val="0"/>
  <p:tag name="ANNOTATION_START_1" val="13.1"/>
  <p:tag name="ANNOTATION_END_1" val="14.5"/>
  <p:tag name="ANNOTATION_TOP_1" val="148.0"/>
  <p:tag name="ANNOTATION_LEFT_1" val="311.5"/>
  <p:tag name="ANNOTATION_WIDTH_1" val="111.8"/>
  <p:tag name="ANNOTATION_HEIGHT_1" val="111.5"/>
  <p:tag name="ANNOTATION_ANIMATION_1" val="3"/>
  <p:tag name="ANNOTATION_ROTATION_1" val="0"/>
  <p:tag name="ANNOTATION_SUB_TYPE_1" val="2"/>
  <p:tag name="ANNOTATION_LOOP_COUNT_1" val="1"/>
  <p:tag name="ANNOTATION_BOX_RADIUS_1" val="0"/>
  <p:tag name="ANNOTATION_SCALE_1" val="125"/>
  <p:tag name="ANNOTATION_BORDER_ALPHA_1" val="100"/>
  <p:tag name="ANNOTATION_BORDER_COLOR_1" val="16777215"/>
  <p:tag name="ANNOTATION_FILL_COLOR_1" val="683492"/>
  <p:tag name="ANNOTATION_FILL_ALPHA_1" val="100"/>
  <p:tag name="ANNOTATION_BORDER_WIDTH_1" val="2"/>
  <p:tag name="ANNOTATION_TYPE_2" val="0"/>
  <p:tag name="ANNOTATION_START_2" val="14.5"/>
  <p:tag name="ANNOTATION_END_2" val="41.9"/>
  <p:tag name="ANNOTATION_TOP_2" val="221.6"/>
  <p:tag name="ANNOTATION_LEFT_2" val="459.0"/>
  <p:tag name="ANNOTATION_WIDTH_2" val="111.8"/>
  <p:tag name="ANNOTATION_HEIGHT_2" val="111.5"/>
  <p:tag name="ANNOTATION_ANIMATION_2" val="3"/>
  <p:tag name="ANNOTATION_ROTATION_2" val="0"/>
  <p:tag name="ANNOTATION_SUB_TYPE_2" val="2"/>
  <p:tag name="ANNOTATION_LOOP_COUNT_2" val="1"/>
  <p:tag name="ANNOTATION_BOX_RADIUS_2" val="0"/>
  <p:tag name="ANNOTATION_SCALE_2" val="125"/>
  <p:tag name="ANNOTATION_BORDER_ALPHA_2" val="100"/>
  <p:tag name="ANNOTATION_BORDER_COLOR_2" val="16777215"/>
  <p:tag name="ANNOTATION_FILL_COLOR_2" val="683492"/>
  <p:tag name="ANNOTATION_FILL_ALPHA_2" val="100"/>
  <p:tag name="ANNOTATION_BORDER_WIDTH_2" val="2"/>
  <p:tag name="ANNOTATION_TYPE_3" val="0"/>
  <p:tag name="ANNOTATION_START_3" val="41.9"/>
  <p:tag name="ANNOTATION_END_3" val="65.0"/>
  <p:tag name="ANNOTATION_TOP_3" val="190.3"/>
  <p:tag name="ANNOTATION_LEFT_3" val="73.8"/>
  <p:tag name="ANNOTATION_WIDTH_3" val="111.8"/>
  <p:tag name="ANNOTATION_HEIGHT_3" val="111.5"/>
  <p:tag name="ANNOTATION_ANIMATION_3" val="3"/>
  <p:tag name="ANNOTATION_ROTATION_3" val="0"/>
  <p:tag name="ANNOTATION_SUB_TYPE_3" val="2"/>
  <p:tag name="ANNOTATION_LOOP_COUNT_3" val="1"/>
  <p:tag name="ANNOTATION_BOX_RADIUS_3" val="0"/>
  <p:tag name="ANNOTATION_SCALE_3" val="125"/>
  <p:tag name="ANNOTATION_BORDER_ALPHA_3" val="100"/>
  <p:tag name="ANNOTATION_BORDER_COLOR_3" val="16777215"/>
  <p:tag name="ANNOTATION_FILL_COLOR_3" val="683492"/>
  <p:tag name="ANNOTATION_FILL_ALPHA_3" val="100"/>
  <p:tag name="ANNOTATION_BORDER_WIDTH_3" val="2"/>
  <p:tag name="ANNOTATION_TYPE_4" val="0"/>
  <p:tag name="ANNOTATION_START_4" val="65.0"/>
  <p:tag name="ANNOTATION_TOP_4" val="152.4"/>
  <p:tag name="ANNOTATION_LEFT_4" val="200.4"/>
  <p:tag name="ANNOTATION_WIDTH_4" val="111.8"/>
  <p:tag name="ANNOTATION_HEIGHT_4" val="111.5"/>
  <p:tag name="ANNOTATION_ANIMATION_4" val="3"/>
  <p:tag name="ANNOTATION_ROTATION_4" val="0"/>
  <p:tag name="ANNOTATION_SUB_TYPE_4" val="2"/>
  <p:tag name="ANNOTATION_LOOP_COUNT_4" val="1"/>
  <p:tag name="ANNOTATION_BOX_RADIUS_4" val="0"/>
  <p:tag name="ANNOTATION_SCALE_4" val="125"/>
  <p:tag name="ANNOTATION_BORDER_ALPHA_4" val="100"/>
  <p:tag name="ANNOTATION_BORDER_COLOR_4" val="16777215"/>
  <p:tag name="ANNOTATION_FILL_COLOR_4" val="683492"/>
  <p:tag name="ANNOTATION_FILL_ALPHA_4" val="100"/>
  <p:tag name="ANNOTATION_BORDER_WIDTH_4" val="2"/>
  <p:tag name="ANNOTATION_COUNT" val="4"/>
  <p:tag name="ARTICULATE_SLIDE_GUID" val="791650bb-f617-4668-b6b6-09abab036f26"/>
  <p:tag name="ARTICULATE_SLIDE_NAV" val="9"/>
  <p:tag name="ARTICULATE_SLIDE_THUMBNAIL_REFRESH" val="1"/>
</p:tagLst>
</file>

<file path=ppt/tags/tag63.xml><?xml version="1.0" encoding="utf-8"?>
<p:tagLst xmlns:a="http://schemas.openxmlformats.org/drawingml/2006/main" xmlns:r="http://schemas.openxmlformats.org/officeDocument/2006/relationships" xmlns:p="http://schemas.openxmlformats.org/presentationml/2006/main">
  <p:tag name="BULLET_1" val="8226"/>
  <p:tag name="MARGIN_1" val="0"/>
  <p:tag name="MARGIN_2" val="36"/>
  <p:tag name="MARGIN_3" val="72"/>
  <p:tag name="MARGIN_4" val="108"/>
  <p:tag name="MARGIN_5" val="144"/>
  <p:tag name="FONT_SIZE" val="12"/>
</p:tagLst>
</file>

<file path=ppt/tags/tag64.xml><?xml version="1.0" encoding="utf-8"?>
<p:tagLst xmlns:a="http://schemas.openxmlformats.org/drawingml/2006/main" xmlns:r="http://schemas.openxmlformats.org/officeDocument/2006/relationships" xmlns:p="http://schemas.openxmlformats.org/presentationml/2006/main">
  <p:tag name="ANNOTATION_TYPE_8" val="2"/>
  <p:tag name="ANNOTATION_START_8" val="35.0"/>
  <p:tag name="ANNOTATION_END_8" val="35.0"/>
  <p:tag name="ANNOTATION_TOP_8" val="-29.9"/>
  <p:tag name="ANNOTATION_LEFT_8" val="-30.0"/>
  <p:tag name="ANNOTATION_WIDTH_8" val="635.9"/>
  <p:tag name="ANNOTATION_HEIGHT_8" val="491.8"/>
  <p:tag name="ANNOTATION_ANIMATION_8" val="4"/>
  <p:tag name="ANNOTATION_ROTATION_8" val="0"/>
  <p:tag name="ANNOTATION_SUB_TYPE_8" val="11"/>
  <p:tag name="ANNOTATION_LOOP_COUNT_8" val="1"/>
  <p:tag name="ANNOTATION_BOX_RADIUS_8" val="0"/>
  <p:tag name="ANNOTATION_SCALE_8" val="0"/>
  <p:tag name="ANNOTATION_BORDER_ALPHA_8" val="100"/>
  <p:tag name="ANNOTATION_BORDER_COLOR_8" val="16777215"/>
  <p:tag name="ANNOTATION_FILL_COLOR_8" val="855309"/>
  <p:tag name="ANNOTATION_FILL_ALPHA_8" val="50"/>
  <p:tag name="ANNOTATION_BORDER_WIDTH_8" val="2"/>
  <p:tag name="ANNOTATION_TYPE_9" val="2"/>
  <p:tag name="ANNOTATION_START_9" val="35.0"/>
  <p:tag name="ANNOTATION_END_9" val="45.5"/>
  <p:tag name="ANNOTATION_TOP_9" val="180.4"/>
  <p:tag name="ANNOTATION_LEFT_9" val="87.5"/>
  <p:tag name="ANNOTATION_WIDTH_9" val="163.0"/>
  <p:tag name="ANNOTATION_HEIGHT_9" val="193.6"/>
  <p:tag name="ANNOTATION_ANIMATION_9" val="4"/>
  <p:tag name="ANNOTATION_ROTATION_9" val="0"/>
  <p:tag name="ANNOTATION_SUB_TYPE_9" val="11"/>
  <p:tag name="ANNOTATION_LOOP_COUNT_9" val="1"/>
  <p:tag name="ANNOTATION_BOX_RADIUS_9" val="5"/>
  <p:tag name="ANNOTATION_SCALE_9" val="0"/>
  <p:tag name="ANNOTATION_BORDER_ALPHA_9" val="100"/>
  <p:tag name="ANNOTATION_BORDER_COLOR_9" val="16777215"/>
  <p:tag name="ANNOTATION_FILL_COLOR_9" val="855309"/>
  <p:tag name="ANNOTATION_FILL_ALPHA_9" val="50"/>
  <p:tag name="ANNOTATION_BORDER_WIDTH_9" val="2"/>
  <p:tag name="ANNOTATION_TYPE_10" val="2"/>
  <p:tag name="ANNOTATION_START_10" val="45.5"/>
  <p:tag name="ANNOTATION_END_10" val="50.1"/>
  <p:tag name="ANNOTATION_TOP_10" val="-29.9"/>
  <p:tag name="ANNOTATION_LEFT_10" val="-30.0"/>
  <p:tag name="ANNOTATION_WIDTH_10" val="635.9"/>
  <p:tag name="ANNOTATION_HEIGHT_10" val="491.8"/>
  <p:tag name="ANNOTATION_ANIMATION_10" val="4"/>
  <p:tag name="ANNOTATION_ROTATION_10" val="0"/>
  <p:tag name="ANNOTATION_SUB_TYPE_10" val="11"/>
  <p:tag name="ANNOTATION_LOOP_COUNT_10" val="1"/>
  <p:tag name="ANNOTATION_BOX_RADIUS_10" val="0"/>
  <p:tag name="ANNOTATION_SCALE_10" val="0"/>
  <p:tag name="ANNOTATION_BORDER_ALPHA_10" val="100"/>
  <p:tag name="ANNOTATION_BORDER_COLOR_10" val="16777215"/>
  <p:tag name="ANNOTATION_FILL_COLOR_10" val="855309"/>
  <p:tag name="ANNOTATION_FILL_ALPHA_10" val="50"/>
  <p:tag name="ANNOTATION_BORDER_WIDTH_10" val="2"/>
  <p:tag name="ANNOTATION_TYPE_11" val="2"/>
  <p:tag name="ANNOTATION_START_11" val="50.1"/>
  <p:tag name="ANNOTATION_END_11" val="50.1"/>
  <p:tag name="ANNOTATION_TOP_11" val="-29.9"/>
  <p:tag name="ANNOTATION_LEFT_11" val="-30.0"/>
  <p:tag name="ANNOTATION_WIDTH_11" val="635.9"/>
  <p:tag name="ANNOTATION_HEIGHT_11" val="491.8"/>
  <p:tag name="ANNOTATION_ANIMATION_11" val="4"/>
  <p:tag name="ANNOTATION_ROTATION_11" val="0"/>
  <p:tag name="ANNOTATION_SUB_TYPE_11" val="11"/>
  <p:tag name="ANNOTATION_LOOP_COUNT_11" val="1"/>
  <p:tag name="ANNOTATION_BOX_RADIUS_11" val="0"/>
  <p:tag name="ANNOTATION_SCALE_11" val="0"/>
  <p:tag name="ANNOTATION_BORDER_ALPHA_11" val="100"/>
  <p:tag name="ANNOTATION_BORDER_COLOR_11" val="16777215"/>
  <p:tag name="ANNOTATION_FILL_COLOR_11" val="855309"/>
  <p:tag name="ANNOTATION_FILL_ALPHA_11" val="50"/>
  <p:tag name="ANNOTATION_BORDER_WIDTH_11" val="2"/>
  <p:tag name="ANNOTATION_TYPE_12" val="2"/>
  <p:tag name="ANNOTATION_START_12" val="50.1"/>
  <p:tag name="ANNOTATION_END_12" val="63.7"/>
  <p:tag name="ANNOTATION_TOP_12" val="212.7"/>
  <p:tag name="ANNOTATION_LEFT_12" val="284.1"/>
  <p:tag name="ANNOTATION_WIDTH_12" val="107.3"/>
  <p:tag name="ANNOTATION_HEIGHT_12" val="160.7"/>
  <p:tag name="ANNOTATION_ANIMATION_12" val="4"/>
  <p:tag name="ANNOTATION_ROTATION_12" val="0"/>
  <p:tag name="ANNOTATION_SUB_TYPE_12" val="11"/>
  <p:tag name="ANNOTATION_LOOP_COUNT_12" val="1"/>
  <p:tag name="ANNOTATION_BOX_RADIUS_12" val="5"/>
  <p:tag name="ANNOTATION_SCALE_12" val="0"/>
  <p:tag name="ANNOTATION_BORDER_ALPHA_12" val="100"/>
  <p:tag name="ANNOTATION_BORDER_COLOR_12" val="16777215"/>
  <p:tag name="ANNOTATION_FILL_COLOR_12" val="855309"/>
  <p:tag name="ANNOTATION_FILL_ALPHA_12" val="50"/>
  <p:tag name="ANNOTATION_BORDER_WIDTH_12" val="2"/>
  <p:tag name="ANNOTATION_TYPE_13" val="2"/>
  <p:tag name="ANNOTATION_START_13" val="63.7"/>
  <p:tag name="ANNOTATION_END_13" val="63.7"/>
  <p:tag name="ANNOTATION_TOP_13" val="-29.9"/>
  <p:tag name="ANNOTATION_LEFT_13" val="-30.0"/>
  <p:tag name="ANNOTATION_WIDTH_13" val="635.9"/>
  <p:tag name="ANNOTATION_HEIGHT_13" val="491.8"/>
  <p:tag name="ANNOTATION_ANIMATION_13" val="4"/>
  <p:tag name="ANNOTATION_ROTATION_13" val="0"/>
  <p:tag name="ANNOTATION_SUB_TYPE_13" val="11"/>
  <p:tag name="ANNOTATION_LOOP_COUNT_13" val="1"/>
  <p:tag name="ANNOTATION_BOX_RADIUS_13" val="0"/>
  <p:tag name="ANNOTATION_SCALE_13" val="0"/>
  <p:tag name="ANNOTATION_BORDER_ALPHA_13" val="100"/>
  <p:tag name="ANNOTATION_BORDER_COLOR_13" val="16777215"/>
  <p:tag name="ANNOTATION_FILL_COLOR_13" val="855309"/>
  <p:tag name="ANNOTATION_FILL_ALPHA_13" val="50"/>
  <p:tag name="ANNOTATION_BORDER_WIDTH_13" val="2"/>
  <p:tag name="ANNOTATION_TYPE_14" val="2"/>
  <p:tag name="ANNOTATION_START_14" val="63.7"/>
  <p:tag name="ANNOTATION_END_14" val="102.7"/>
  <p:tag name="ANNOTATION_TOP_14" val="106.4"/>
  <p:tag name="ANNOTATION_LEFT_14" val="389.0"/>
  <p:tag name="ANNOTATION_WIDTH_14" val="175.0"/>
  <p:tag name="ANNOTATION_HEIGHT_14" val="281.4"/>
  <p:tag name="ANNOTATION_ANIMATION_14" val="4"/>
  <p:tag name="ANNOTATION_ROTATION_14" val="0"/>
  <p:tag name="ANNOTATION_SUB_TYPE_14" val="11"/>
  <p:tag name="ANNOTATION_LOOP_COUNT_14" val="1"/>
  <p:tag name="ANNOTATION_BOX_RADIUS_14" val="5"/>
  <p:tag name="ANNOTATION_SCALE_14" val="0"/>
  <p:tag name="ANNOTATION_BORDER_ALPHA_14" val="100"/>
  <p:tag name="ANNOTATION_BORDER_COLOR_14" val="16777215"/>
  <p:tag name="ANNOTATION_FILL_COLOR_14" val="855309"/>
  <p:tag name="ANNOTATION_FILL_ALPHA_14" val="50"/>
  <p:tag name="ANNOTATION_BORDER_WIDTH_14" val="2"/>
  <p:tag name="ANNOTATION_TYPE_15" val="2"/>
  <p:tag name="ANNOTATION_START_15" val="102.7"/>
  <p:tag name="ANNOTATION_TOP_15" val="-29.9"/>
  <p:tag name="ANNOTATION_LEFT_15" val="-30.0"/>
  <p:tag name="ANNOTATION_WIDTH_15" val="635.9"/>
  <p:tag name="ANNOTATION_HEIGHT_15" val="491.8"/>
  <p:tag name="ANNOTATION_ANIMATION_15" val="4"/>
  <p:tag name="ANNOTATION_ROTATION_15" val="0"/>
  <p:tag name="ANNOTATION_SUB_TYPE_15" val="11"/>
  <p:tag name="ANNOTATION_LOOP_COUNT_15" val="1"/>
  <p:tag name="ANNOTATION_BOX_RADIUS_15" val="0"/>
  <p:tag name="ANNOTATION_SCALE_15" val="0"/>
  <p:tag name="ANNOTATION_BORDER_ALPHA_15" val="100"/>
  <p:tag name="ANNOTATION_BORDER_COLOR_15" val="16777215"/>
  <p:tag name="ANNOTATION_FILL_COLOR_15" val="855309"/>
  <p:tag name="ANNOTATION_FILL_ALPHA_15" val="50"/>
  <p:tag name="ANNOTATION_BORDER_WIDTH_15" val="2"/>
  <p:tag name="AUDIO_ID" val="1008"/>
  <p:tag name="ELAPSEDTIME" val="66.0"/>
  <p:tag name="ANNOTATION_TYPE_1" val="2"/>
  <p:tag name="ANNOTATION_START_1" val="19.8"/>
  <p:tag name="ANNOTATION_END_1" val="19.8"/>
  <p:tag name="ANNOTATION_TOP_1" val="-37.2"/>
  <p:tag name="ANNOTATION_LEFT_1" val="-37.3"/>
  <p:tag name="ANNOTATION_WIDTH_1" val="650.5"/>
  <p:tag name="ANNOTATION_HEIGHT_1" val="506.4"/>
  <p:tag name="ANNOTATION_ANIMATION_1" val="4"/>
  <p:tag name="ANNOTATION_ROTATION_1" val="0"/>
  <p:tag name="ANNOTATION_SUB_TYPE_1" val="11"/>
  <p:tag name="ANNOTATION_LOOP_COUNT_1" val="1"/>
  <p:tag name="ANNOTATION_BOX_RADIUS_1" val="0"/>
  <p:tag name="ANNOTATION_SCALE_1" val="0"/>
  <p:tag name="ANNOTATION_BORDER_ALPHA_1" val="100"/>
  <p:tag name="ANNOTATION_BORDER_COLOR_1" val="16777215"/>
  <p:tag name="ANNOTATION_FILL_COLOR_1" val="855309"/>
  <p:tag name="ANNOTATION_FILL_ALPHA_1" val="50"/>
  <p:tag name="ANNOTATION_BORDER_WIDTH_1" val="2"/>
  <p:tag name="ANNOTATION_TYPE_2" val="2"/>
  <p:tag name="ANNOTATION_START_2" val="19.8"/>
  <p:tag name="ANNOTATION_END_2" val="44.7"/>
  <p:tag name="ANNOTATION_TOP_2" val="169.5"/>
  <p:tag name="ANNOTATION_LEFT_2" val="104.3"/>
  <p:tag name="ANNOTATION_WIDTH_2" val="140.1"/>
  <p:tag name="ANNOTATION_HEIGHT_2" val="204.5"/>
  <p:tag name="ANNOTATION_ANIMATION_2" val="4"/>
  <p:tag name="ANNOTATION_ROTATION_2" val="0"/>
  <p:tag name="ANNOTATION_SUB_TYPE_2" val="11"/>
  <p:tag name="ANNOTATION_LOOP_COUNT_2" val="1"/>
  <p:tag name="ANNOTATION_BOX_RADIUS_2" val="5"/>
  <p:tag name="ANNOTATION_SCALE_2" val="0"/>
  <p:tag name="ANNOTATION_BORDER_ALPHA_2" val="100"/>
  <p:tag name="ANNOTATION_BORDER_COLOR_2" val="16777215"/>
  <p:tag name="ANNOTATION_FILL_COLOR_2" val="855309"/>
  <p:tag name="ANNOTATION_FILL_ALPHA_2" val="50"/>
  <p:tag name="ANNOTATION_BORDER_WIDTH_2" val="2"/>
  <p:tag name="ANNOTATION_TYPE_3" val="2"/>
  <p:tag name="ANNOTATION_START_3" val="44.7"/>
  <p:tag name="ANNOTATION_END_3" val="44.7"/>
  <p:tag name="ANNOTATION_TOP_3" val="-37.2"/>
  <p:tag name="ANNOTATION_LEFT_3" val="-37.3"/>
  <p:tag name="ANNOTATION_WIDTH_3" val="650.5"/>
  <p:tag name="ANNOTATION_HEIGHT_3" val="506.4"/>
  <p:tag name="ANNOTATION_ANIMATION_3" val="4"/>
  <p:tag name="ANNOTATION_ROTATION_3" val="0"/>
  <p:tag name="ANNOTATION_SUB_TYPE_3" val="11"/>
  <p:tag name="ANNOTATION_LOOP_COUNT_3" val="1"/>
  <p:tag name="ANNOTATION_BOX_RADIUS_3" val="0"/>
  <p:tag name="ANNOTATION_SCALE_3" val="0"/>
  <p:tag name="ANNOTATION_BORDER_ALPHA_3" val="100"/>
  <p:tag name="ANNOTATION_BORDER_COLOR_3" val="16777215"/>
  <p:tag name="ANNOTATION_FILL_COLOR_3" val="855309"/>
  <p:tag name="ANNOTATION_FILL_ALPHA_3" val="50"/>
  <p:tag name="ANNOTATION_BORDER_WIDTH_3" val="2"/>
  <p:tag name="ANNOTATION_TYPE_4" val="2"/>
  <p:tag name="ANNOTATION_START_4" val="44.7"/>
  <p:tag name="ANNOTATION_END_4" val="49.1"/>
  <p:tag name="ANNOTATION_TOP_4" val="210.4"/>
  <p:tag name="ANNOTATION_LEFT_4" val="276.5"/>
  <p:tag name="ANNOTATION_WIDTH_4" val="101.3"/>
  <p:tag name="ANNOTATION_HEIGHT_4" val="160.6"/>
  <p:tag name="ANNOTATION_ANIMATION_4" val="4"/>
  <p:tag name="ANNOTATION_ROTATION_4" val="0"/>
  <p:tag name="ANNOTATION_SUB_TYPE_4" val="11"/>
  <p:tag name="ANNOTATION_LOOP_COUNT_4" val="1"/>
  <p:tag name="ANNOTATION_BOX_RADIUS_4" val="5"/>
  <p:tag name="ANNOTATION_SCALE_4" val="0"/>
  <p:tag name="ANNOTATION_BORDER_ALPHA_4" val="100"/>
  <p:tag name="ANNOTATION_BORDER_COLOR_4" val="16777215"/>
  <p:tag name="ANNOTATION_FILL_COLOR_4" val="855309"/>
  <p:tag name="ANNOTATION_FILL_ALPHA_4" val="50"/>
  <p:tag name="ANNOTATION_BORDER_WIDTH_4" val="2"/>
  <p:tag name="ANNOTATION_TYPE_5" val="2"/>
  <p:tag name="ANNOTATION_START_5" val="49.1"/>
  <p:tag name="ANNOTATION_END_5" val="49.1"/>
  <p:tag name="ANNOTATION_TOP_5" val="-37.2"/>
  <p:tag name="ANNOTATION_LEFT_5" val="-37.3"/>
  <p:tag name="ANNOTATION_WIDTH_5" val="650.5"/>
  <p:tag name="ANNOTATION_HEIGHT_5" val="506.4"/>
  <p:tag name="ANNOTATION_ANIMATION_5" val="4"/>
  <p:tag name="ANNOTATION_ROTATION_5" val="0"/>
  <p:tag name="ANNOTATION_SUB_TYPE_5" val="11"/>
  <p:tag name="ANNOTATION_LOOP_COUNT_5" val="1"/>
  <p:tag name="ANNOTATION_BOX_RADIUS_5" val="0"/>
  <p:tag name="ANNOTATION_SCALE_5" val="0"/>
  <p:tag name="ANNOTATION_BORDER_ALPHA_5" val="100"/>
  <p:tag name="ANNOTATION_BORDER_COLOR_5" val="16777215"/>
  <p:tag name="ANNOTATION_FILL_COLOR_5" val="855309"/>
  <p:tag name="ANNOTATION_FILL_ALPHA_5" val="50"/>
  <p:tag name="ANNOTATION_BORDER_WIDTH_5" val="2"/>
  <p:tag name="ANNOTATION_TYPE_6" val="2"/>
  <p:tag name="ANNOTATION_START_6" val="49.1"/>
  <p:tag name="ANNOTATION_END_6" val="53.1"/>
  <p:tag name="ANNOTATION_TOP_6" val="128.6"/>
  <p:tag name="ANNOTATION_LEFT_6" val="394.2"/>
  <p:tag name="ANNOTATION_WIDTH_6" val="161.7"/>
  <p:tag name="ANNOTATION_HEIGHT_6" val="254.3"/>
  <p:tag name="ANNOTATION_ANIMATION_6" val="4"/>
  <p:tag name="ANNOTATION_ROTATION_6" val="0"/>
  <p:tag name="ANNOTATION_SUB_TYPE_6" val="11"/>
  <p:tag name="ANNOTATION_LOOP_COUNT_6" val="1"/>
  <p:tag name="ANNOTATION_BOX_RADIUS_6" val="5"/>
  <p:tag name="ANNOTATION_SCALE_6" val="0"/>
  <p:tag name="ANNOTATION_BORDER_ALPHA_6" val="100"/>
  <p:tag name="ANNOTATION_BORDER_COLOR_6" val="16777215"/>
  <p:tag name="ANNOTATION_FILL_COLOR_6" val="855309"/>
  <p:tag name="ANNOTATION_FILL_ALPHA_6" val="50"/>
  <p:tag name="ANNOTATION_BORDER_WIDTH_6" val="2"/>
  <p:tag name="ANNOTATION_TYPE_7" val="2"/>
  <p:tag name="ANNOTATION_START_7" val="53.1"/>
  <p:tag name="ANNOTATION_TOP_7" val="-37.2"/>
  <p:tag name="ANNOTATION_LEFT_7" val="-37.3"/>
  <p:tag name="ANNOTATION_WIDTH_7" val="650.5"/>
  <p:tag name="ANNOTATION_HEIGHT_7" val="506.4"/>
  <p:tag name="ANNOTATION_ANIMATION_7" val="4"/>
  <p:tag name="ANNOTATION_ROTATION_7" val="0"/>
  <p:tag name="ANNOTATION_SUB_TYPE_7" val="11"/>
  <p:tag name="ANNOTATION_LOOP_COUNT_7" val="1"/>
  <p:tag name="ANNOTATION_BOX_RADIUS_7" val="0"/>
  <p:tag name="ANNOTATION_SCALE_7" val="0"/>
  <p:tag name="ANNOTATION_BORDER_ALPHA_7" val="100"/>
  <p:tag name="ANNOTATION_BORDER_COLOR_7" val="16777215"/>
  <p:tag name="ANNOTATION_FILL_COLOR_7" val="855309"/>
  <p:tag name="ANNOTATION_FILL_ALPHA_7" val="50"/>
  <p:tag name="ANNOTATION_BORDER_WIDTH_7" val="2"/>
  <p:tag name="ANNOTATION_COUNT" val="7"/>
  <p:tag name="ARTICULATE_SLIDE_GUID" val="45778bf7-0acb-4ffc-a5c6-b115e20af9ce"/>
  <p:tag name="ARTICULATE_SLIDE_NAV" val="10"/>
  <p:tag name="ARTICULATE_SLIDE_THUMBNAIL_REFRESH" val="1"/>
</p:tagLst>
</file>

<file path=ppt/tags/tag65.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BULLET_10" val="8226"/>
  <p:tag name="BULLET_11" val="8226"/>
  <p:tag name="BULLET_12" val="8226"/>
  <p:tag name="BULLET_13" val="8226"/>
  <p:tag name="BULLET_14" val="8226"/>
  <p:tag name="BULLET_15" val="8226"/>
  <p:tag name="MARGIN_1" val="0"/>
  <p:tag name="MARGIN_2" val="36"/>
  <p:tag name="MARGIN_3" val="72"/>
  <p:tag name="MARGIN_4" val="108"/>
  <p:tag name="MARGIN_5" val="144"/>
  <p:tag name="FONT_SIZE" val="12"/>
</p:tagLst>
</file>

<file path=ppt/tags/tag66.xml><?xml version="1.0" encoding="utf-8"?>
<p:tagLst xmlns:a="http://schemas.openxmlformats.org/drawingml/2006/main" xmlns:r="http://schemas.openxmlformats.org/officeDocument/2006/relationships" xmlns:p="http://schemas.openxmlformats.org/presentationml/2006/main">
  <p:tag name="ANNOTATION_TYPE_9" val="2"/>
  <p:tag name="ANNOTATION_START_9" val="176.1"/>
  <p:tag name="ANNOTATION_END_9" val="189.3"/>
  <p:tag name="ANNOTATION_TOP_9" val="167.3"/>
  <p:tag name="ANNOTATION_LEFT_9" val="30.0"/>
  <p:tag name="ANNOTATION_WIDTH_9" val="400.4"/>
  <p:tag name="ANNOTATION_HEIGHT_9" val="122.5"/>
  <p:tag name="ANNOTATION_ANIMATION_9" val="4"/>
  <p:tag name="ANNOTATION_ROTATION_9" val="0"/>
  <p:tag name="ANNOTATION_SUB_TYPE_9" val="11"/>
  <p:tag name="ANNOTATION_LOOP_COUNT_9" val="1"/>
  <p:tag name="ANNOTATION_BOX_RADIUS_9" val="5"/>
  <p:tag name="ANNOTATION_SCALE_9" val="0"/>
  <p:tag name="ANNOTATION_BORDER_ALPHA_9" val="100"/>
  <p:tag name="ANNOTATION_BORDER_COLOR_9" val="16777215"/>
  <p:tag name="ANNOTATION_FILL_COLOR_9" val="855309"/>
  <p:tag name="ANNOTATION_FILL_ALPHA_9" val="50"/>
  <p:tag name="ANNOTATION_BORDER_WIDTH_9" val="2"/>
  <p:tag name="ANNOTATION_TYPE_10" val="2"/>
  <p:tag name="ANNOTATION_START_10" val="189.3"/>
  <p:tag name="ANNOTATION_END_10" val="202.7"/>
  <p:tag name="ANNOTATION_TOP_10" val="-29.9"/>
  <p:tag name="ANNOTATION_LEFT_10" val="-30.0"/>
  <p:tag name="ANNOTATION_WIDTH_10" val="635.9"/>
  <p:tag name="ANNOTATION_HEIGHT_10" val="491.8"/>
  <p:tag name="ANNOTATION_ANIMATION_10" val="4"/>
  <p:tag name="ANNOTATION_ROTATION_10" val="0"/>
  <p:tag name="ANNOTATION_SUB_TYPE_10" val="11"/>
  <p:tag name="ANNOTATION_LOOP_COUNT_10" val="1"/>
  <p:tag name="ANNOTATION_BOX_RADIUS_10" val="0"/>
  <p:tag name="ANNOTATION_SCALE_10" val="0"/>
  <p:tag name="ANNOTATION_BORDER_ALPHA_10" val="100"/>
  <p:tag name="ANNOTATION_BORDER_COLOR_10" val="16777215"/>
  <p:tag name="ANNOTATION_FILL_COLOR_10" val="855309"/>
  <p:tag name="ANNOTATION_FILL_ALPHA_10" val="50"/>
  <p:tag name="ANNOTATION_BORDER_WIDTH_10" val="2"/>
  <p:tag name="ANNOTATION_TYPE_11" val="2"/>
  <p:tag name="ANNOTATION_START_11" val="202.7"/>
  <p:tag name="ANNOTATION_END_11" val="202.7"/>
  <p:tag name="ANNOTATION_TOP_11" val="-29.9"/>
  <p:tag name="ANNOTATION_LEFT_11" val="-30.0"/>
  <p:tag name="ANNOTATION_WIDTH_11" val="635.9"/>
  <p:tag name="ANNOTATION_HEIGHT_11" val="491.8"/>
  <p:tag name="ANNOTATION_ANIMATION_11" val="4"/>
  <p:tag name="ANNOTATION_ROTATION_11" val="0"/>
  <p:tag name="ANNOTATION_SUB_TYPE_11" val="11"/>
  <p:tag name="ANNOTATION_LOOP_COUNT_11" val="1"/>
  <p:tag name="ANNOTATION_BOX_RADIUS_11" val="0"/>
  <p:tag name="ANNOTATION_SCALE_11" val="0"/>
  <p:tag name="ANNOTATION_BORDER_ALPHA_11" val="100"/>
  <p:tag name="ANNOTATION_BORDER_COLOR_11" val="16777215"/>
  <p:tag name="ANNOTATION_FILL_COLOR_11" val="855309"/>
  <p:tag name="ANNOTATION_FILL_ALPHA_11" val="50"/>
  <p:tag name="ANNOTATION_BORDER_WIDTH_11" val="2"/>
  <p:tag name="ANNOTATION_TYPE_12" val="2"/>
  <p:tag name="ANNOTATION_START_12" val="202.7"/>
  <p:tag name="ANNOTATION_END_12" val="213.0"/>
  <p:tag name="ANNOTATION_TOP_12" val="168.5"/>
  <p:tag name="ANNOTATION_LEFT_12" val="19.2"/>
  <p:tag name="ANNOTATION_WIDTH_12" val="411.2"/>
  <p:tag name="ANNOTATION_HEIGHT_12" val="120.7"/>
  <p:tag name="ANNOTATION_ANIMATION_12" val="4"/>
  <p:tag name="ANNOTATION_ROTATION_12" val="0"/>
  <p:tag name="ANNOTATION_SUB_TYPE_12" val="11"/>
  <p:tag name="ANNOTATION_LOOP_COUNT_12" val="1"/>
  <p:tag name="ANNOTATION_BOX_RADIUS_12" val="5"/>
  <p:tag name="ANNOTATION_SCALE_12" val="0"/>
  <p:tag name="ANNOTATION_BORDER_ALPHA_12" val="100"/>
  <p:tag name="ANNOTATION_BORDER_COLOR_12" val="16777215"/>
  <p:tag name="ANNOTATION_FILL_COLOR_12" val="855309"/>
  <p:tag name="ANNOTATION_FILL_ALPHA_12" val="50"/>
  <p:tag name="ANNOTATION_BORDER_WIDTH_12" val="2"/>
  <p:tag name="ANNOTATION_TYPE_13" val="2"/>
  <p:tag name="ANNOTATION_START_13" val="213.0"/>
  <p:tag name="ANNOTATION_TOP_13" val="-29.9"/>
  <p:tag name="ANNOTATION_LEFT_13" val="-30.0"/>
  <p:tag name="ANNOTATION_WIDTH_13" val="635.9"/>
  <p:tag name="ANNOTATION_HEIGHT_13" val="491.8"/>
  <p:tag name="ANNOTATION_ANIMATION_13" val="4"/>
  <p:tag name="ANNOTATION_ROTATION_13" val="0"/>
  <p:tag name="ANNOTATION_SUB_TYPE_13" val="11"/>
  <p:tag name="ANNOTATION_LOOP_COUNT_13" val="1"/>
  <p:tag name="ANNOTATION_BOX_RADIUS_13" val="0"/>
  <p:tag name="ANNOTATION_SCALE_13" val="0"/>
  <p:tag name="ANNOTATION_BORDER_ALPHA_13" val="100"/>
  <p:tag name="ANNOTATION_BORDER_COLOR_13" val="16777215"/>
  <p:tag name="ANNOTATION_FILL_COLOR_13" val="855309"/>
  <p:tag name="ANNOTATION_FILL_ALPHA_13" val="50"/>
  <p:tag name="ANNOTATION_BORDER_WIDTH_13" val="2"/>
  <p:tag name="AUDIO_ID" val="1070"/>
  <p:tag name="ELAPSEDTIME" val="126.4"/>
  <p:tag name="ANNOTATION_TYPE_1" val="2"/>
  <p:tag name="ANNOTATION_START_1" val="14.0"/>
  <p:tag name="ANNOTATION_END_1" val="14.0"/>
  <p:tag name="ANNOTATION_TOP_1" val="-37.2"/>
  <p:tag name="ANNOTATION_LEFT_1" val="-37.3"/>
  <p:tag name="ANNOTATION_WIDTH_1" val="650.5"/>
  <p:tag name="ANNOTATION_HEIGHT_1" val="506.4"/>
  <p:tag name="ANNOTATION_ANIMATION_1" val="4"/>
  <p:tag name="ANNOTATION_ROTATION_1" val="0"/>
  <p:tag name="ANNOTATION_SUB_TYPE_1" val="11"/>
  <p:tag name="ANNOTATION_LOOP_COUNT_1" val="1"/>
  <p:tag name="ANNOTATION_BOX_RADIUS_1" val="0"/>
  <p:tag name="ANNOTATION_SCALE_1" val="0"/>
  <p:tag name="ANNOTATION_BORDER_ALPHA_1" val="100"/>
  <p:tag name="ANNOTATION_BORDER_COLOR_1" val="16777215"/>
  <p:tag name="ANNOTATION_FILL_COLOR_1" val="855309"/>
  <p:tag name="ANNOTATION_FILL_ALPHA_1" val="50"/>
  <p:tag name="ANNOTATION_BORDER_WIDTH_1" val="2"/>
  <p:tag name="ANNOTATION_TYPE_2" val="2"/>
  <p:tag name="ANNOTATION_START_2" val="14.0"/>
  <p:tag name="ANNOTATION_END_2" val="56.5"/>
  <p:tag name="ANNOTATION_TOP_2" val="91.5"/>
  <p:tag name="ANNOTATION_LEFT_2" val="20.1"/>
  <p:tag name="ANNOTATION_WIDTH_2" val="400.9"/>
  <p:tag name="ANNOTATION_HEIGHT_2" val="117.5"/>
  <p:tag name="ANNOTATION_ANIMATION_2" val="4"/>
  <p:tag name="ANNOTATION_ROTATION_2" val="0"/>
  <p:tag name="ANNOTATION_SUB_TYPE_2" val="11"/>
  <p:tag name="ANNOTATION_LOOP_COUNT_2" val="1"/>
  <p:tag name="ANNOTATION_BOX_RADIUS_2" val="5"/>
  <p:tag name="ANNOTATION_SCALE_2" val="0"/>
  <p:tag name="ANNOTATION_BORDER_ALPHA_2" val="100"/>
  <p:tag name="ANNOTATION_BORDER_COLOR_2" val="16777215"/>
  <p:tag name="ANNOTATION_FILL_COLOR_2" val="855309"/>
  <p:tag name="ANNOTATION_FILL_ALPHA_2" val="50"/>
  <p:tag name="ANNOTATION_BORDER_WIDTH_2" val="2"/>
  <p:tag name="ANNOTATION_TYPE_3" val="2"/>
  <p:tag name="ANNOTATION_START_3" val="56.5"/>
  <p:tag name="ANNOTATION_END_3" val="59.5"/>
  <p:tag name="ANNOTATION_TOP_3" val="-37.2"/>
  <p:tag name="ANNOTATION_LEFT_3" val="-37.3"/>
  <p:tag name="ANNOTATION_WIDTH_3" val="650.5"/>
  <p:tag name="ANNOTATION_HEIGHT_3" val="506.4"/>
  <p:tag name="ANNOTATION_ANIMATION_3" val="4"/>
  <p:tag name="ANNOTATION_ROTATION_3" val="0"/>
  <p:tag name="ANNOTATION_SUB_TYPE_3" val="11"/>
  <p:tag name="ANNOTATION_LOOP_COUNT_3" val="1"/>
  <p:tag name="ANNOTATION_BOX_RADIUS_3" val="0"/>
  <p:tag name="ANNOTATION_SCALE_3" val="0"/>
  <p:tag name="ANNOTATION_BORDER_ALPHA_3" val="100"/>
  <p:tag name="ANNOTATION_BORDER_COLOR_3" val="16777215"/>
  <p:tag name="ANNOTATION_FILL_COLOR_3" val="855309"/>
  <p:tag name="ANNOTATION_FILL_ALPHA_3" val="50"/>
  <p:tag name="ANNOTATION_BORDER_WIDTH_3" val="2"/>
  <p:tag name="ANNOTATION_TYPE_4" val="2"/>
  <p:tag name="ANNOTATION_START_4" val="59.5"/>
  <p:tag name="ANNOTATION_END_4" val="59.5"/>
  <p:tag name="ANNOTATION_TOP_4" val="-37.2"/>
  <p:tag name="ANNOTATION_LEFT_4" val="-37.3"/>
  <p:tag name="ANNOTATION_WIDTH_4" val="650.5"/>
  <p:tag name="ANNOTATION_HEIGHT_4" val="506.4"/>
  <p:tag name="ANNOTATION_ANIMATION_4" val="4"/>
  <p:tag name="ANNOTATION_ROTATION_4" val="0"/>
  <p:tag name="ANNOTATION_SUB_TYPE_4" val="11"/>
  <p:tag name="ANNOTATION_LOOP_COUNT_4" val="1"/>
  <p:tag name="ANNOTATION_BOX_RADIUS_4" val="0"/>
  <p:tag name="ANNOTATION_SCALE_4" val="0"/>
  <p:tag name="ANNOTATION_BORDER_ALPHA_4" val="100"/>
  <p:tag name="ANNOTATION_BORDER_COLOR_4" val="16777215"/>
  <p:tag name="ANNOTATION_FILL_COLOR_4" val="855309"/>
  <p:tag name="ANNOTATION_FILL_ALPHA_4" val="50"/>
  <p:tag name="ANNOTATION_BORDER_WIDTH_4" val="2"/>
  <p:tag name="ANNOTATION_TYPE_5" val="2"/>
  <p:tag name="ANNOTATION_START_5" val="59.5"/>
  <p:tag name="ANNOTATION_END_5" val="79.2"/>
  <p:tag name="ANNOTATION_TOP_5" val="194.8"/>
  <p:tag name="ANNOTATION_LEFT_5" val="11.9"/>
  <p:tag name="ANNOTATION_WIDTH_5" val="401.6"/>
  <p:tag name="ANNOTATION_HEIGHT_5" val="162.8"/>
  <p:tag name="ANNOTATION_ANIMATION_5" val="4"/>
  <p:tag name="ANNOTATION_ROTATION_5" val="0"/>
  <p:tag name="ANNOTATION_SUB_TYPE_5" val="11"/>
  <p:tag name="ANNOTATION_LOOP_COUNT_5" val="1"/>
  <p:tag name="ANNOTATION_BOX_RADIUS_5" val="5"/>
  <p:tag name="ANNOTATION_SCALE_5" val="0"/>
  <p:tag name="ANNOTATION_BORDER_ALPHA_5" val="100"/>
  <p:tag name="ANNOTATION_BORDER_COLOR_5" val="16777215"/>
  <p:tag name="ANNOTATION_FILL_COLOR_5" val="855309"/>
  <p:tag name="ANNOTATION_FILL_ALPHA_5" val="50"/>
  <p:tag name="ANNOTATION_BORDER_WIDTH_5" val="2"/>
  <p:tag name="ANNOTATION_TYPE_6" val="2"/>
  <p:tag name="ANNOTATION_START_6" val="79.2"/>
  <p:tag name="ANNOTATION_END_6" val="97.7"/>
  <p:tag name="ANNOTATION_TOP_6" val="-37.2"/>
  <p:tag name="ANNOTATION_LEFT_6" val="-37.3"/>
  <p:tag name="ANNOTATION_WIDTH_6" val="650.5"/>
  <p:tag name="ANNOTATION_HEIGHT_6" val="506.4"/>
  <p:tag name="ANNOTATION_ANIMATION_6" val="4"/>
  <p:tag name="ANNOTATION_ROTATION_6" val="0"/>
  <p:tag name="ANNOTATION_SUB_TYPE_6" val="11"/>
  <p:tag name="ANNOTATION_LOOP_COUNT_6" val="1"/>
  <p:tag name="ANNOTATION_BOX_RADIUS_6" val="0"/>
  <p:tag name="ANNOTATION_SCALE_6" val="0"/>
  <p:tag name="ANNOTATION_BORDER_ALPHA_6" val="100"/>
  <p:tag name="ANNOTATION_BORDER_COLOR_6" val="16777215"/>
  <p:tag name="ANNOTATION_FILL_COLOR_6" val="855309"/>
  <p:tag name="ANNOTATION_FILL_ALPHA_6" val="50"/>
  <p:tag name="ANNOTATION_BORDER_WIDTH_6" val="2"/>
  <p:tag name="ANNOTATION_TYPE_7" val="2"/>
  <p:tag name="ANNOTATION_START_7" val="97.7"/>
  <p:tag name="ANNOTATION_END_7" val="97.7"/>
  <p:tag name="ANNOTATION_TOP_7" val="-37.2"/>
  <p:tag name="ANNOTATION_LEFT_7" val="-37.3"/>
  <p:tag name="ANNOTATION_WIDTH_7" val="650.5"/>
  <p:tag name="ANNOTATION_HEIGHT_7" val="506.4"/>
  <p:tag name="ANNOTATION_ANIMATION_7" val="4"/>
  <p:tag name="ANNOTATION_ROTATION_7" val="0"/>
  <p:tag name="ANNOTATION_SUB_TYPE_7" val="11"/>
  <p:tag name="ANNOTATION_LOOP_COUNT_7" val="1"/>
  <p:tag name="ANNOTATION_BOX_RADIUS_7" val="0"/>
  <p:tag name="ANNOTATION_SCALE_7" val="0"/>
  <p:tag name="ANNOTATION_BORDER_ALPHA_7" val="100"/>
  <p:tag name="ANNOTATION_BORDER_COLOR_7" val="16777215"/>
  <p:tag name="ANNOTATION_FILL_COLOR_7" val="855309"/>
  <p:tag name="ANNOTATION_FILL_ALPHA_7" val="50"/>
  <p:tag name="ANNOTATION_BORDER_WIDTH_7" val="2"/>
  <p:tag name="ANNOTATION_TYPE_8" val="2"/>
  <p:tag name="ANNOTATION_START_8" val="97.7"/>
  <p:tag name="ANNOTATION_TOP_8" val="303.4"/>
  <p:tag name="ANNOTATION_LEFT_8" val="244.4"/>
  <p:tag name="ANNOTATION_WIDTH_8" val="316.7"/>
  <p:tag name="ANNOTATION_HEIGHT_8" val="113.8"/>
  <p:tag name="ANNOTATION_ANIMATION_8" val="4"/>
  <p:tag name="ANNOTATION_ROTATION_8" val="0"/>
  <p:tag name="ANNOTATION_SUB_TYPE_8" val="11"/>
  <p:tag name="ANNOTATION_LOOP_COUNT_8" val="1"/>
  <p:tag name="ANNOTATION_BOX_RADIUS_8" val="5"/>
  <p:tag name="ANNOTATION_SCALE_8" val="0"/>
  <p:tag name="ANNOTATION_BORDER_ALPHA_8" val="100"/>
  <p:tag name="ANNOTATION_BORDER_COLOR_8" val="16777215"/>
  <p:tag name="ANNOTATION_FILL_COLOR_8" val="855309"/>
  <p:tag name="ANNOTATION_FILL_ALPHA_8" val="50"/>
  <p:tag name="ANNOTATION_BORDER_WIDTH_8" val="2"/>
  <p:tag name="ANNOTATION_COUNT" val="8"/>
  <p:tag name="ARTICULATE_SLIDE_GUID" val="53064219-143e-4a9a-baa7-259993d9e063"/>
  <p:tag name="ARTICULATE_SLIDE_NAV" val="12"/>
  <p:tag name="ARTICULATE_SLIDE_THUMBNAIL_REFRESH" val="1"/>
</p:tagLst>
</file>

<file path=ppt/tags/tag6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8.xml><?xml version="1.0" encoding="utf-8"?>
<p:tagLst xmlns:a="http://schemas.openxmlformats.org/drawingml/2006/main" xmlns:r="http://schemas.openxmlformats.org/officeDocument/2006/relationships" xmlns:p="http://schemas.openxmlformats.org/presentationml/2006/main">
  <p:tag name="ANNOTATION_TYPE_5" val="2"/>
  <p:tag name="ANNOTATION_START_5" val="30.9"/>
  <p:tag name="ANNOTATION_TOP_5" val="284.8"/>
  <p:tag name="ANNOTATION_LEFT_5" val="24.6"/>
  <p:tag name="ANNOTATION_WIDTH_5" val="303.3"/>
  <p:tag name="ANNOTATION_HEIGHT_5" val="121.9"/>
  <p:tag name="ANNOTATION_ANIMATION_5" val="4"/>
  <p:tag name="ANNOTATION_ROTATION_5" val="0"/>
  <p:tag name="ANNOTATION_SUB_TYPE_5" val="11"/>
  <p:tag name="ANNOTATION_LOOP_COUNT_5" val="1"/>
  <p:tag name="ANNOTATION_BOX_RADIUS_5" val="5"/>
  <p:tag name="ANNOTATION_SCALE_5" val="0"/>
  <p:tag name="ANNOTATION_BORDER_ALPHA_5" val="100"/>
  <p:tag name="ANNOTATION_BORDER_COLOR_5" val="16777215"/>
  <p:tag name="ANNOTATION_FILL_COLOR_5" val="855309"/>
  <p:tag name="ANNOTATION_FILL_ALPHA_5" val="50"/>
  <p:tag name="ANNOTATION_BORDER_WIDTH_5" val="2"/>
  <p:tag name="AUDIO_ID" val="999"/>
  <p:tag name="ELAPSEDTIME" val="55.0"/>
  <p:tag name="ANNOTATION_TYPE_1" val="2"/>
  <p:tag name="ANNOTATION_START_1" val="6.4"/>
  <p:tag name="ANNOTATION_END_1" val="6.4"/>
  <p:tag name="ANNOTATION_TOP_1" val="-37.2"/>
  <p:tag name="ANNOTATION_LEFT_1" val="-37.3"/>
  <p:tag name="ANNOTATION_WIDTH_1" val="650.5"/>
  <p:tag name="ANNOTATION_HEIGHT_1" val="506.4"/>
  <p:tag name="ANNOTATION_ANIMATION_1" val="4"/>
  <p:tag name="ANNOTATION_ROTATION_1" val="0"/>
  <p:tag name="ANNOTATION_SUB_TYPE_1" val="11"/>
  <p:tag name="ANNOTATION_LOOP_COUNT_1" val="1"/>
  <p:tag name="ANNOTATION_BOX_RADIUS_1" val="0"/>
  <p:tag name="ANNOTATION_SCALE_1" val="0"/>
  <p:tag name="ANNOTATION_BORDER_ALPHA_1" val="100"/>
  <p:tag name="ANNOTATION_BORDER_COLOR_1" val="16777215"/>
  <p:tag name="ANNOTATION_FILL_COLOR_1" val="855309"/>
  <p:tag name="ANNOTATION_FILL_ALPHA_1" val="50"/>
  <p:tag name="ANNOTATION_BORDER_WIDTH_1" val="2"/>
  <p:tag name="ANNOTATION_TYPE_2" val="2"/>
  <p:tag name="ANNOTATION_START_2" val="6.4"/>
  <p:tag name="ANNOTATION_END_2" val="38.5"/>
  <p:tag name="ANNOTATION_TOP_2" val="120.5"/>
  <p:tag name="ANNOTATION_LEFT_2" val="20.9"/>
  <p:tag name="ANNOTATION_WIDTH_2" val="427.7"/>
  <p:tag name="ANNOTATION_HEIGHT_2" val="171.8"/>
  <p:tag name="ANNOTATION_ANIMATION_2" val="4"/>
  <p:tag name="ANNOTATION_ROTATION_2" val="0"/>
  <p:tag name="ANNOTATION_SUB_TYPE_2" val="11"/>
  <p:tag name="ANNOTATION_LOOP_COUNT_2" val="1"/>
  <p:tag name="ANNOTATION_BOX_RADIUS_2" val="5"/>
  <p:tag name="ANNOTATION_SCALE_2" val="0"/>
  <p:tag name="ANNOTATION_BORDER_ALPHA_2" val="100"/>
  <p:tag name="ANNOTATION_BORDER_COLOR_2" val="16777215"/>
  <p:tag name="ANNOTATION_FILL_COLOR_2" val="855309"/>
  <p:tag name="ANNOTATION_FILL_ALPHA_2" val="50"/>
  <p:tag name="ANNOTATION_BORDER_WIDTH_2" val="2"/>
  <p:tag name="ANNOTATION_TYPE_3" val="2"/>
  <p:tag name="ANNOTATION_START_3" val="38.5"/>
  <p:tag name="ANNOTATION_END_3" val="38.5"/>
  <p:tag name="ANNOTATION_TOP_3" val="-37.2"/>
  <p:tag name="ANNOTATION_LEFT_3" val="-37.3"/>
  <p:tag name="ANNOTATION_WIDTH_3" val="650.5"/>
  <p:tag name="ANNOTATION_HEIGHT_3" val="506.4"/>
  <p:tag name="ANNOTATION_ANIMATION_3" val="4"/>
  <p:tag name="ANNOTATION_ROTATION_3" val="0"/>
  <p:tag name="ANNOTATION_SUB_TYPE_3" val="11"/>
  <p:tag name="ANNOTATION_LOOP_COUNT_3" val="1"/>
  <p:tag name="ANNOTATION_BOX_RADIUS_3" val="0"/>
  <p:tag name="ANNOTATION_SCALE_3" val="0"/>
  <p:tag name="ANNOTATION_BORDER_ALPHA_3" val="100"/>
  <p:tag name="ANNOTATION_BORDER_COLOR_3" val="16777215"/>
  <p:tag name="ANNOTATION_FILL_COLOR_3" val="855309"/>
  <p:tag name="ANNOTATION_FILL_ALPHA_3" val="50"/>
  <p:tag name="ANNOTATION_BORDER_WIDTH_3" val="2"/>
  <p:tag name="ANNOTATION_TYPE_4" val="2"/>
  <p:tag name="ANNOTATION_START_4" val="38.5"/>
  <p:tag name="ANNOTATION_TOP_4" val="293.0"/>
  <p:tag name="ANNOTATION_LEFT_4" val="26.1"/>
  <p:tag name="ANNOTATION_WIDTH_4" val="324.1"/>
  <p:tag name="ANNOTATION_HEIGHT_4" val="107.8"/>
  <p:tag name="ANNOTATION_ANIMATION_4" val="4"/>
  <p:tag name="ANNOTATION_ROTATION_4" val="0"/>
  <p:tag name="ANNOTATION_SUB_TYPE_4" val="11"/>
  <p:tag name="ANNOTATION_LOOP_COUNT_4" val="1"/>
  <p:tag name="ANNOTATION_BOX_RADIUS_4" val="5"/>
  <p:tag name="ANNOTATION_SCALE_4" val="0"/>
  <p:tag name="ANNOTATION_BORDER_ALPHA_4" val="100"/>
  <p:tag name="ANNOTATION_BORDER_COLOR_4" val="16777215"/>
  <p:tag name="ANNOTATION_FILL_COLOR_4" val="855309"/>
  <p:tag name="ANNOTATION_FILL_ALPHA_4" val="50"/>
  <p:tag name="ANNOTATION_BORDER_WIDTH_4" val="2"/>
  <p:tag name="ANNOTATION_COUNT" val="4"/>
  <p:tag name="ARTICULATE_SLIDE_GUID" val="11387a30-6237-4351-83af-6b411cf682cc"/>
  <p:tag name="ARTICULATE_SLIDE_NAV" val="15"/>
  <p:tag name="ARTICULATE_SLIDE_THUMBNAIL_REFRESH" val="1"/>
</p:tagLst>
</file>

<file path=ppt/tags/tag6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6.xml><?xml version="1.0" encoding="utf-8"?>
<p:tagLst xmlns:a="http://schemas.openxmlformats.org/drawingml/2006/main" xmlns:r="http://schemas.openxmlformats.org/officeDocument/2006/relationships" xmlns:p="http://schemas.openxmlformats.org/presentationml/2006/main">
  <p:tag name="AUDIO_ID" val="930"/>
  <p:tag name="ELAPSEDTIME" val="26.5"/>
  <p:tag name="ANNOTATION_COUNT" val="0"/>
  <p:tag name="ARTICULATE_SLIDE_GUID" val="a62fc6e0-5372-47ab-ad24-9adc4b994720"/>
  <p:tag name="ARTICULATE_SLIDE_NAV" val="21"/>
</p:tagLst>
</file>

<file path=ppt/tags/tag87.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bev\AppData\Local\Temp\articulate\presenter\imgtemp\ZUc5ibqo_files\slide0001_image001.jpg"/>
</p:tagLst>
</file>

<file path=ppt/tags/tag88.xml><?xml version="1.0" encoding="utf-8"?>
<p:tagLst xmlns:a="http://schemas.openxmlformats.org/drawingml/2006/main" xmlns:r="http://schemas.openxmlformats.org/officeDocument/2006/relationships" xmlns:p="http://schemas.openxmlformats.org/presentationml/2006/main">
  <p:tag name="AUDIO_ID" val="936"/>
  <p:tag name="ELAPSEDTIME" val="152.4"/>
  <p:tag name="ANNOTATION_TYPE_1" val="0"/>
  <p:tag name="ANNOTATION_START_1" val="6.1"/>
  <p:tag name="ANNOTATION_END_1" val="8.1"/>
  <p:tag name="ANNOTATION_TOP_1" val="159.9"/>
  <p:tag name="ANNOTATION_LEFT_1" val="60.4"/>
  <p:tag name="ANNOTATION_WIDTH_1" val="111.8"/>
  <p:tag name="ANNOTATION_HEIGHT_1" val="111.5"/>
  <p:tag name="ANNOTATION_ANIMATION_1" val="3"/>
  <p:tag name="ANNOTATION_ROTATION_1" val="0"/>
  <p:tag name="ANNOTATION_SUB_TYPE_1" val="2"/>
  <p:tag name="ANNOTATION_LOOP_COUNT_1" val="1"/>
  <p:tag name="ANNOTATION_BOX_RADIUS_1" val="0"/>
  <p:tag name="ANNOTATION_SCALE_1" val="125"/>
  <p:tag name="ANNOTATION_BORDER_ALPHA_1" val="100"/>
  <p:tag name="ANNOTATION_BORDER_COLOR_1" val="16777215"/>
  <p:tag name="ANNOTATION_FILL_COLOR_1" val="683492"/>
  <p:tag name="ANNOTATION_FILL_ALPHA_1" val="100"/>
  <p:tag name="ANNOTATION_BORDER_WIDTH_1" val="2"/>
  <p:tag name="ANNOTATION_TYPE_2" val="0"/>
  <p:tag name="ANNOTATION_START_2" val="8.1"/>
  <p:tag name="ANNOTATION_END_2" val="19.6"/>
  <p:tag name="ANNOTATION_TOP_2" val="184.4"/>
  <p:tag name="ANNOTATION_LEFT_2" val="94.6"/>
  <p:tag name="ANNOTATION_WIDTH_2" val="111.8"/>
  <p:tag name="ANNOTATION_HEIGHT_2" val="111.5"/>
  <p:tag name="ANNOTATION_ANIMATION_2" val="3"/>
  <p:tag name="ANNOTATION_ROTATION_2" val="0"/>
  <p:tag name="ANNOTATION_SUB_TYPE_2" val="2"/>
  <p:tag name="ANNOTATION_LOOP_COUNT_2" val="1"/>
  <p:tag name="ANNOTATION_BOX_RADIUS_2" val="0"/>
  <p:tag name="ANNOTATION_SCALE_2" val="125"/>
  <p:tag name="ANNOTATION_BORDER_ALPHA_2" val="100"/>
  <p:tag name="ANNOTATION_BORDER_COLOR_2" val="16777215"/>
  <p:tag name="ANNOTATION_FILL_COLOR_2" val="683492"/>
  <p:tag name="ANNOTATION_FILL_ALPHA_2" val="100"/>
  <p:tag name="ANNOTATION_BORDER_WIDTH_2" val="2"/>
  <p:tag name="ANNOTATION_TYPE_3" val="0"/>
  <p:tag name="ANNOTATION_START_3" val="19.6"/>
  <p:tag name="ANNOTATION_END_3" val="35.2"/>
  <p:tag name="ANNOTATION_TOP_3" val="188.1"/>
  <p:tag name="ANNOTATION_LEFT_3" val="283.2"/>
  <p:tag name="ANNOTATION_WIDTH_3" val="111.8"/>
  <p:tag name="ANNOTATION_HEIGHT_3" val="111.5"/>
  <p:tag name="ANNOTATION_ANIMATION_3" val="3"/>
  <p:tag name="ANNOTATION_ROTATION_3" val="0"/>
  <p:tag name="ANNOTATION_SUB_TYPE_3" val="2"/>
  <p:tag name="ANNOTATION_LOOP_COUNT_3" val="1"/>
  <p:tag name="ANNOTATION_BOX_RADIUS_3" val="0"/>
  <p:tag name="ANNOTATION_SCALE_3" val="125"/>
  <p:tag name="ANNOTATION_BORDER_ALPHA_3" val="100"/>
  <p:tag name="ANNOTATION_BORDER_COLOR_3" val="16777215"/>
  <p:tag name="ANNOTATION_FILL_COLOR_3" val="683492"/>
  <p:tag name="ANNOTATION_FILL_ALPHA_3" val="100"/>
  <p:tag name="ANNOTATION_BORDER_WIDTH_3" val="2"/>
  <p:tag name="ANNOTATION_TYPE_4" val="0"/>
  <p:tag name="ANNOTATION_START_4" val="35.2"/>
  <p:tag name="ANNOTATION_END_4" val="72.1"/>
  <p:tag name="ANNOTATION_TOP_4" val="210.4"/>
  <p:tag name="ANNOTATION_LEFT_4" val="76.0"/>
  <p:tag name="ANNOTATION_WIDTH_4" val="111.8"/>
  <p:tag name="ANNOTATION_HEIGHT_4" val="111.5"/>
  <p:tag name="ANNOTATION_ANIMATION_4" val="3"/>
  <p:tag name="ANNOTATION_ROTATION_4" val="0"/>
  <p:tag name="ANNOTATION_SUB_TYPE_4" val="2"/>
  <p:tag name="ANNOTATION_LOOP_COUNT_4" val="1"/>
  <p:tag name="ANNOTATION_BOX_RADIUS_4" val="0"/>
  <p:tag name="ANNOTATION_SCALE_4" val="125"/>
  <p:tag name="ANNOTATION_BORDER_ALPHA_4" val="100"/>
  <p:tag name="ANNOTATION_BORDER_COLOR_4" val="16777215"/>
  <p:tag name="ANNOTATION_FILL_COLOR_4" val="683492"/>
  <p:tag name="ANNOTATION_FILL_ALPHA_4" val="100"/>
  <p:tag name="ANNOTATION_BORDER_WIDTH_4" val="2"/>
  <p:tag name="ANNOTATION_TYPE_5" val="0"/>
  <p:tag name="ANNOTATION_START_5" val="72.1"/>
  <p:tag name="ANNOTATION_END_5" val="80.9"/>
  <p:tag name="ANNOTATION_TOP_5" val="248.3"/>
  <p:tag name="ANNOTATION_LEFT_5" val="74.5"/>
  <p:tag name="ANNOTATION_WIDTH_5" val="111.8"/>
  <p:tag name="ANNOTATION_HEIGHT_5" val="111.5"/>
  <p:tag name="ANNOTATION_ANIMATION_5" val="3"/>
  <p:tag name="ANNOTATION_ROTATION_5" val="0"/>
  <p:tag name="ANNOTATION_SUB_TYPE_5" val="2"/>
  <p:tag name="ANNOTATION_LOOP_COUNT_5" val="1"/>
  <p:tag name="ANNOTATION_BOX_RADIUS_5" val="0"/>
  <p:tag name="ANNOTATION_SCALE_5" val="125"/>
  <p:tag name="ANNOTATION_BORDER_ALPHA_5" val="100"/>
  <p:tag name="ANNOTATION_BORDER_COLOR_5" val="16777215"/>
  <p:tag name="ANNOTATION_FILL_COLOR_5" val="683492"/>
  <p:tag name="ANNOTATION_FILL_ALPHA_5" val="100"/>
  <p:tag name="ANNOTATION_BORDER_WIDTH_5" val="2"/>
  <p:tag name="ANNOTATION_TYPE_6" val="0"/>
  <p:tag name="ANNOTATION_START_6" val="80.9"/>
  <p:tag name="ANNOTATION_END_6" val="99.9"/>
  <p:tag name="ANNOTATION_TOP_6" val="271.4"/>
  <p:tag name="ANNOTATION_LEFT_6" val="167.7"/>
  <p:tag name="ANNOTATION_WIDTH_6" val="111.8"/>
  <p:tag name="ANNOTATION_HEIGHT_6" val="111.5"/>
  <p:tag name="ANNOTATION_ANIMATION_6" val="3"/>
  <p:tag name="ANNOTATION_ROTATION_6" val="0"/>
  <p:tag name="ANNOTATION_SUB_TYPE_6" val="2"/>
  <p:tag name="ANNOTATION_LOOP_COUNT_6" val="1"/>
  <p:tag name="ANNOTATION_BOX_RADIUS_6" val="0"/>
  <p:tag name="ANNOTATION_SCALE_6" val="125"/>
  <p:tag name="ANNOTATION_BORDER_ALPHA_6" val="100"/>
  <p:tag name="ANNOTATION_BORDER_COLOR_6" val="16777215"/>
  <p:tag name="ANNOTATION_FILL_COLOR_6" val="683492"/>
  <p:tag name="ANNOTATION_FILL_ALPHA_6" val="100"/>
  <p:tag name="ANNOTATION_BORDER_WIDTH_6" val="2"/>
  <p:tag name="ANNOTATION_TYPE_7" val="0"/>
  <p:tag name="ANNOTATION_START_7" val="99.9"/>
  <p:tag name="ANNOTATION_END_7" val="121.2"/>
  <p:tag name="ANNOTATION_TOP_7" val="341.3"/>
  <p:tag name="ANNOTATION_LEFT_7" val="61.8"/>
  <p:tag name="ANNOTATION_WIDTH_7" val="111.8"/>
  <p:tag name="ANNOTATION_HEIGHT_7" val="111.5"/>
  <p:tag name="ANNOTATION_ANIMATION_7" val="3"/>
  <p:tag name="ANNOTATION_ROTATION_7" val="0"/>
  <p:tag name="ANNOTATION_SUB_TYPE_7" val="2"/>
  <p:tag name="ANNOTATION_LOOP_COUNT_7" val="1"/>
  <p:tag name="ANNOTATION_BOX_RADIUS_7" val="0"/>
  <p:tag name="ANNOTATION_SCALE_7" val="125"/>
  <p:tag name="ANNOTATION_BORDER_ALPHA_7" val="100"/>
  <p:tag name="ANNOTATION_BORDER_COLOR_7" val="16777215"/>
  <p:tag name="ANNOTATION_FILL_COLOR_7" val="683492"/>
  <p:tag name="ANNOTATION_FILL_ALPHA_7" val="100"/>
  <p:tag name="ANNOTATION_BORDER_WIDTH_7" val="2"/>
  <p:tag name="ANNOTATION_TYPE_8" val="0"/>
  <p:tag name="ANNOTATION_START_8" val="121.2"/>
  <p:tag name="ANNOTATION_TOP_8" val="403.0"/>
  <p:tag name="ANNOTATION_LEFT_8" val="59.6"/>
  <p:tag name="ANNOTATION_WIDTH_8" val="111.8"/>
  <p:tag name="ANNOTATION_HEIGHT_8" val="111.5"/>
  <p:tag name="ANNOTATION_ANIMATION_8" val="3"/>
  <p:tag name="ANNOTATION_ROTATION_8" val="0"/>
  <p:tag name="ANNOTATION_SUB_TYPE_8" val="2"/>
  <p:tag name="ANNOTATION_LOOP_COUNT_8" val="1"/>
  <p:tag name="ANNOTATION_BOX_RADIUS_8" val="0"/>
  <p:tag name="ANNOTATION_SCALE_8" val="125"/>
  <p:tag name="ANNOTATION_BORDER_ALPHA_8" val="100"/>
  <p:tag name="ANNOTATION_BORDER_COLOR_8" val="16777215"/>
  <p:tag name="ANNOTATION_FILL_COLOR_8" val="683492"/>
  <p:tag name="ANNOTATION_FILL_ALPHA_8" val="100"/>
  <p:tag name="ANNOTATION_BORDER_WIDTH_8" val="2"/>
  <p:tag name="ANNOTATION_COUNT" val="8"/>
  <p:tag name="ARTICULATE_SLIDE_GUID" val="a96a1ed7-0d01-4dff-8827-7ad074e1e9c7"/>
  <p:tag name="ARTICULATE_SLIDE_NAV" val="37"/>
  <p:tag name="ARTICULATE_SLIDE_THUMBNAIL_REFRESH" val="1"/>
</p:tagLst>
</file>

<file path=ppt/tags/tag89.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bev\AppData\Local\Temp\articulate\presenter\imgtemp\03yw1HcC_files\slide0001_image001.jpg"/>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0.xml><?xml version="1.0" encoding="utf-8"?>
<p:tagLst xmlns:a="http://schemas.openxmlformats.org/drawingml/2006/main" xmlns:r="http://schemas.openxmlformats.org/officeDocument/2006/relationships" xmlns:p="http://schemas.openxmlformats.org/presentationml/2006/main">
  <p:tag name="AUDIO_ID" val="1060"/>
  <p:tag name="ELAPSEDTIME" val="289.3"/>
  <p:tag name="ANNOTATION_TYPE_1" val="2"/>
  <p:tag name="ANNOTATION_START_1" val="28.0"/>
  <p:tag name="ANNOTATION_END_1" val="28.0"/>
  <p:tag name="ANNOTATION_TOP_1" val="-37.2"/>
  <p:tag name="ANNOTATION_LEFT_1" val="-37.3"/>
  <p:tag name="ANNOTATION_WIDTH_1" val="650.5"/>
  <p:tag name="ANNOTATION_HEIGHT_1" val="506.4"/>
  <p:tag name="ANNOTATION_ANIMATION_1" val="4"/>
  <p:tag name="ANNOTATION_ROTATION_1" val="0"/>
  <p:tag name="ANNOTATION_SUB_TYPE_1" val="11"/>
  <p:tag name="ANNOTATION_LOOP_COUNT_1" val="1"/>
  <p:tag name="ANNOTATION_BOX_RADIUS_1" val="0"/>
  <p:tag name="ANNOTATION_SCALE_1" val="0"/>
  <p:tag name="ANNOTATION_BORDER_ALPHA_1" val="100"/>
  <p:tag name="ANNOTATION_BORDER_COLOR_1" val="16777215"/>
  <p:tag name="ANNOTATION_FILL_COLOR_1" val="855309"/>
  <p:tag name="ANNOTATION_FILL_ALPHA_1" val="50"/>
  <p:tag name="ANNOTATION_BORDER_WIDTH_1" val="2"/>
  <p:tag name="ANNOTATION_TYPE_2" val="2"/>
  <p:tag name="ANNOTATION_START_2" val="28.0"/>
  <p:tag name="ANNOTATION_END_2" val="84.7"/>
  <p:tag name="ANNOTATION_TOP_2" val="58.0"/>
  <p:tag name="ANNOTATION_LEFT_2" val="20.9"/>
  <p:tag name="ANNOTATION_WIDTH_2" val="254.8"/>
  <p:tag name="ANNOTATION_HEIGHT_2" val="140.5"/>
  <p:tag name="ANNOTATION_ANIMATION_2" val="4"/>
  <p:tag name="ANNOTATION_ROTATION_2" val="0"/>
  <p:tag name="ANNOTATION_SUB_TYPE_2" val="11"/>
  <p:tag name="ANNOTATION_LOOP_COUNT_2" val="1"/>
  <p:tag name="ANNOTATION_BOX_RADIUS_2" val="5"/>
  <p:tag name="ANNOTATION_SCALE_2" val="0"/>
  <p:tag name="ANNOTATION_BORDER_ALPHA_2" val="100"/>
  <p:tag name="ANNOTATION_BORDER_COLOR_2" val="16777215"/>
  <p:tag name="ANNOTATION_FILL_COLOR_2" val="855309"/>
  <p:tag name="ANNOTATION_FILL_ALPHA_2" val="50"/>
  <p:tag name="ANNOTATION_BORDER_WIDTH_2" val="2"/>
  <p:tag name="ANNOTATION_TYPE_3" val="2"/>
  <p:tag name="ANNOTATION_START_3" val="84.7"/>
  <p:tag name="ANNOTATION_END_3" val="88.5"/>
  <p:tag name="ANNOTATION_TOP_3" val="-37.2"/>
  <p:tag name="ANNOTATION_LEFT_3" val="-37.3"/>
  <p:tag name="ANNOTATION_WIDTH_3" val="650.5"/>
  <p:tag name="ANNOTATION_HEIGHT_3" val="506.4"/>
  <p:tag name="ANNOTATION_ANIMATION_3" val="4"/>
  <p:tag name="ANNOTATION_ROTATION_3" val="0"/>
  <p:tag name="ANNOTATION_SUB_TYPE_3" val="11"/>
  <p:tag name="ANNOTATION_LOOP_COUNT_3" val="1"/>
  <p:tag name="ANNOTATION_BOX_RADIUS_3" val="0"/>
  <p:tag name="ANNOTATION_SCALE_3" val="0"/>
  <p:tag name="ANNOTATION_BORDER_ALPHA_3" val="100"/>
  <p:tag name="ANNOTATION_BORDER_COLOR_3" val="16777215"/>
  <p:tag name="ANNOTATION_FILL_COLOR_3" val="855309"/>
  <p:tag name="ANNOTATION_FILL_ALPHA_3" val="50"/>
  <p:tag name="ANNOTATION_BORDER_WIDTH_3" val="2"/>
  <p:tag name="ANNOTATION_TYPE_4" val="2"/>
  <p:tag name="ANNOTATION_START_4" val="88.5"/>
  <p:tag name="ANNOTATION_END_4" val="88.5"/>
  <p:tag name="ANNOTATION_TOP_4" val="-37.2"/>
  <p:tag name="ANNOTATION_LEFT_4" val="-37.3"/>
  <p:tag name="ANNOTATION_WIDTH_4" val="650.5"/>
  <p:tag name="ANNOTATION_HEIGHT_4" val="506.4"/>
  <p:tag name="ANNOTATION_ANIMATION_4" val="4"/>
  <p:tag name="ANNOTATION_ROTATION_4" val="0"/>
  <p:tag name="ANNOTATION_SUB_TYPE_4" val="11"/>
  <p:tag name="ANNOTATION_LOOP_COUNT_4" val="1"/>
  <p:tag name="ANNOTATION_BOX_RADIUS_4" val="0"/>
  <p:tag name="ANNOTATION_SCALE_4" val="0"/>
  <p:tag name="ANNOTATION_BORDER_ALPHA_4" val="100"/>
  <p:tag name="ANNOTATION_BORDER_COLOR_4" val="16777215"/>
  <p:tag name="ANNOTATION_FILL_COLOR_4" val="855309"/>
  <p:tag name="ANNOTATION_FILL_ALPHA_4" val="50"/>
  <p:tag name="ANNOTATION_BORDER_WIDTH_4" val="2"/>
  <p:tag name="ANNOTATION_TYPE_5" val="2"/>
  <p:tag name="ANNOTATION_START_5" val="88.5"/>
  <p:tag name="ANNOTATION_END_5" val="217.5"/>
  <p:tag name="ANNOTATION_TOP_5" val="61.0"/>
  <p:tag name="ANNOTATION_LEFT_5" val="273.5"/>
  <p:tag name="ANNOTATION_WIDTH_5" val="282.4"/>
  <p:tag name="ANNOTATION_HEIGHT_5" val="182.9"/>
  <p:tag name="ANNOTATION_ANIMATION_5" val="4"/>
  <p:tag name="ANNOTATION_ROTATION_5" val="0"/>
  <p:tag name="ANNOTATION_SUB_TYPE_5" val="11"/>
  <p:tag name="ANNOTATION_LOOP_COUNT_5" val="1"/>
  <p:tag name="ANNOTATION_BOX_RADIUS_5" val="5"/>
  <p:tag name="ANNOTATION_SCALE_5" val="0"/>
  <p:tag name="ANNOTATION_BORDER_ALPHA_5" val="100"/>
  <p:tag name="ANNOTATION_BORDER_COLOR_5" val="16777215"/>
  <p:tag name="ANNOTATION_FILL_COLOR_5" val="855309"/>
  <p:tag name="ANNOTATION_FILL_ALPHA_5" val="50"/>
  <p:tag name="ANNOTATION_BORDER_WIDTH_5" val="2"/>
  <p:tag name="ANNOTATION_TYPE_6" val="2"/>
  <p:tag name="ANNOTATION_START_6" val="217.5"/>
  <p:tag name="ANNOTATION_END_6" val="219.7"/>
  <p:tag name="ANNOTATION_TOP_6" val="-37.2"/>
  <p:tag name="ANNOTATION_LEFT_6" val="-37.3"/>
  <p:tag name="ANNOTATION_WIDTH_6" val="650.5"/>
  <p:tag name="ANNOTATION_HEIGHT_6" val="506.4"/>
  <p:tag name="ANNOTATION_ANIMATION_6" val="4"/>
  <p:tag name="ANNOTATION_ROTATION_6" val="0"/>
  <p:tag name="ANNOTATION_SUB_TYPE_6" val="11"/>
  <p:tag name="ANNOTATION_LOOP_COUNT_6" val="1"/>
  <p:tag name="ANNOTATION_BOX_RADIUS_6" val="0"/>
  <p:tag name="ANNOTATION_SCALE_6" val="0"/>
  <p:tag name="ANNOTATION_BORDER_ALPHA_6" val="100"/>
  <p:tag name="ANNOTATION_BORDER_COLOR_6" val="16777215"/>
  <p:tag name="ANNOTATION_FILL_COLOR_6" val="855309"/>
  <p:tag name="ANNOTATION_FILL_ALPHA_6" val="50"/>
  <p:tag name="ANNOTATION_BORDER_WIDTH_6" val="2"/>
  <p:tag name="ANNOTATION_TYPE_7" val="2"/>
  <p:tag name="ANNOTATION_START_7" val="219.7"/>
  <p:tag name="ANNOTATION_END_7" val="219.7"/>
  <p:tag name="ANNOTATION_TOP_7" val="-37.2"/>
  <p:tag name="ANNOTATION_LEFT_7" val="-37.3"/>
  <p:tag name="ANNOTATION_WIDTH_7" val="650.5"/>
  <p:tag name="ANNOTATION_HEIGHT_7" val="506.4"/>
  <p:tag name="ANNOTATION_ANIMATION_7" val="4"/>
  <p:tag name="ANNOTATION_ROTATION_7" val="0"/>
  <p:tag name="ANNOTATION_SUB_TYPE_7" val="11"/>
  <p:tag name="ANNOTATION_LOOP_COUNT_7" val="1"/>
  <p:tag name="ANNOTATION_BOX_RADIUS_7" val="0"/>
  <p:tag name="ANNOTATION_SCALE_7" val="0"/>
  <p:tag name="ANNOTATION_BORDER_ALPHA_7" val="100"/>
  <p:tag name="ANNOTATION_BORDER_COLOR_7" val="16777215"/>
  <p:tag name="ANNOTATION_FILL_COLOR_7" val="855309"/>
  <p:tag name="ANNOTATION_FILL_ALPHA_7" val="50"/>
  <p:tag name="ANNOTATION_BORDER_WIDTH_7" val="2"/>
  <p:tag name="ANNOTATION_TYPE_8" val="2"/>
  <p:tag name="ANNOTATION_START_8" val="219.7"/>
  <p:tag name="ANNOTATION_END_8" val="249.7"/>
  <p:tag name="ANNOTATION_TOP_8" val="242.4"/>
  <p:tag name="ANNOTATION_LEFT_8" val="262.3"/>
  <p:tag name="ANNOTATION_WIDTH_8" val="272.7"/>
  <p:tag name="ANNOTATION_HEIGHT_8" val="157.6"/>
  <p:tag name="ANNOTATION_ANIMATION_8" val="4"/>
  <p:tag name="ANNOTATION_ROTATION_8" val="0"/>
  <p:tag name="ANNOTATION_SUB_TYPE_8" val="11"/>
  <p:tag name="ANNOTATION_LOOP_COUNT_8" val="1"/>
  <p:tag name="ANNOTATION_BOX_RADIUS_8" val="5"/>
  <p:tag name="ANNOTATION_SCALE_8" val="0"/>
  <p:tag name="ANNOTATION_BORDER_ALPHA_8" val="100"/>
  <p:tag name="ANNOTATION_BORDER_COLOR_8" val="16777215"/>
  <p:tag name="ANNOTATION_FILL_COLOR_8" val="855309"/>
  <p:tag name="ANNOTATION_FILL_ALPHA_8" val="50"/>
  <p:tag name="ANNOTATION_BORDER_WIDTH_8" val="2"/>
  <p:tag name="ANNOTATION_TYPE_9" val="2"/>
  <p:tag name="ANNOTATION_START_9" val="249.7"/>
  <p:tag name="ANNOTATION_TOP_9" val="-37.2"/>
  <p:tag name="ANNOTATION_LEFT_9" val="-37.3"/>
  <p:tag name="ANNOTATION_WIDTH_9" val="650.5"/>
  <p:tag name="ANNOTATION_HEIGHT_9" val="506.4"/>
  <p:tag name="ANNOTATION_ANIMATION_9" val="4"/>
  <p:tag name="ANNOTATION_ROTATION_9" val="0"/>
  <p:tag name="ANNOTATION_SUB_TYPE_9" val="11"/>
  <p:tag name="ANNOTATION_LOOP_COUNT_9" val="1"/>
  <p:tag name="ANNOTATION_BOX_RADIUS_9" val="0"/>
  <p:tag name="ANNOTATION_SCALE_9" val="0"/>
  <p:tag name="ANNOTATION_BORDER_ALPHA_9" val="100"/>
  <p:tag name="ANNOTATION_BORDER_COLOR_9" val="16777215"/>
  <p:tag name="ANNOTATION_FILL_COLOR_9" val="855309"/>
  <p:tag name="ANNOTATION_FILL_ALPHA_9" val="50"/>
  <p:tag name="ANNOTATION_BORDER_WIDTH_9" val="2"/>
  <p:tag name="ANNOTATION_COUNT" val="9"/>
  <p:tag name="ARTICULATE_SLIDE_GUID" val="4e4259d1-cd93-4951-bb9b-dc8686389c1a"/>
  <p:tag name="ARTICULATE_SLIDE_NAV" val="29"/>
</p:tagLst>
</file>

<file path=ppt/tags/tag91.xml><?xml version="1.0" encoding="utf-8"?>
<p:tagLst xmlns:a="http://schemas.openxmlformats.org/drawingml/2006/main" xmlns:r="http://schemas.openxmlformats.org/officeDocument/2006/relationships" xmlns:p="http://schemas.openxmlformats.org/presentationml/2006/main">
  <p:tag name="ARTICULATE_IMAGE_RECOLOR" val="0"/>
  <p:tag name="ARTICULATE_PUBLISH_MODE" val="1"/>
</p:tagLst>
</file>

<file path=ppt/tags/tag92.xml><?xml version="1.0" encoding="utf-8"?>
<p:tagLst xmlns:a="http://schemas.openxmlformats.org/drawingml/2006/main" xmlns:r="http://schemas.openxmlformats.org/officeDocument/2006/relationships" xmlns:p="http://schemas.openxmlformats.org/presentationml/2006/main">
  <p:tag name="AUDIO_ID" val="1043"/>
  <p:tag name="ELAPSEDTIME" val="16.9"/>
  <p:tag name="ANNOTATION_COUNT" val="0"/>
  <p:tag name="ARTICULATE_SLIDE_GUID" val="dfaea927-4797-4725-a3ab-2a8d1bd303de"/>
  <p:tag name="ARTICULATE_SLIDE_NAV" val="56"/>
</p:tagLst>
</file>

<file path=ppt/tags/tag93.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bev\AppData\Local\Temp\articulate\presenter\imgtemp\f9OWnOz0_files\slide0001_image001.jpg"/>
</p:tagLst>
</file>

<file path=ppt/tags/tag94.xml><?xml version="1.0" encoding="utf-8"?>
<p:tagLst xmlns:a="http://schemas.openxmlformats.org/drawingml/2006/main" xmlns:r="http://schemas.openxmlformats.org/officeDocument/2006/relationships" xmlns:p="http://schemas.openxmlformats.org/presentationml/2006/main">
  <p:tag name="AUDIO_ID" val="1029"/>
  <p:tag name="ELAPSEDTIME" val="200.8"/>
  <p:tag name="ANNOTATION_TYPE_1" val="2"/>
  <p:tag name="ANNOTATION_START_1" val="26.4"/>
  <p:tag name="ANNOTATION_END_1" val="26.4"/>
  <p:tag name="ANNOTATION_TOP_1" val="-37.2"/>
  <p:tag name="ANNOTATION_LEFT_1" val="-37.3"/>
  <p:tag name="ANNOTATION_WIDTH_1" val="650.5"/>
  <p:tag name="ANNOTATION_HEIGHT_1" val="506.4"/>
  <p:tag name="ANNOTATION_ANIMATION_1" val="4"/>
  <p:tag name="ANNOTATION_ROTATION_1" val="0"/>
  <p:tag name="ANNOTATION_SUB_TYPE_1" val="11"/>
  <p:tag name="ANNOTATION_LOOP_COUNT_1" val="1"/>
  <p:tag name="ANNOTATION_BOX_RADIUS_1" val="0"/>
  <p:tag name="ANNOTATION_SCALE_1" val="0"/>
  <p:tag name="ANNOTATION_BORDER_ALPHA_1" val="100"/>
  <p:tag name="ANNOTATION_BORDER_COLOR_1" val="16777215"/>
  <p:tag name="ANNOTATION_FILL_COLOR_1" val="855309"/>
  <p:tag name="ANNOTATION_FILL_ALPHA_1" val="50"/>
  <p:tag name="ANNOTATION_BORDER_WIDTH_1" val="2"/>
  <p:tag name="ANNOTATION_TYPE_2" val="2"/>
  <p:tag name="ANNOTATION_START_2" val="26.4"/>
  <p:tag name="ANNOTATION_END_2" val="73.3"/>
  <p:tag name="ANNOTATION_TOP_2" val="140.5"/>
  <p:tag name="ANNOTATION_LEFT_2" val="45.5"/>
  <p:tag name="ANNOTATION_WIDTH_2" val="136.4"/>
  <p:tag name="ANNOTATION_HEIGHT_2" val="241.7"/>
  <p:tag name="ANNOTATION_ANIMATION_2" val="4"/>
  <p:tag name="ANNOTATION_ROTATION_2" val="0"/>
  <p:tag name="ANNOTATION_SUB_TYPE_2" val="11"/>
  <p:tag name="ANNOTATION_LOOP_COUNT_2" val="1"/>
  <p:tag name="ANNOTATION_BOX_RADIUS_2" val="5"/>
  <p:tag name="ANNOTATION_SCALE_2" val="0"/>
  <p:tag name="ANNOTATION_BORDER_ALPHA_2" val="100"/>
  <p:tag name="ANNOTATION_BORDER_COLOR_2" val="16777215"/>
  <p:tag name="ANNOTATION_FILL_COLOR_2" val="855309"/>
  <p:tag name="ANNOTATION_FILL_ALPHA_2" val="50"/>
  <p:tag name="ANNOTATION_BORDER_WIDTH_2" val="2"/>
  <p:tag name="ANNOTATION_TYPE_3" val="2"/>
  <p:tag name="ANNOTATION_START_3" val="73.3"/>
  <p:tag name="ANNOTATION_END_3" val="73.3"/>
  <p:tag name="ANNOTATION_TOP_3" val="-37.2"/>
  <p:tag name="ANNOTATION_LEFT_3" val="-37.3"/>
  <p:tag name="ANNOTATION_WIDTH_3" val="650.5"/>
  <p:tag name="ANNOTATION_HEIGHT_3" val="506.4"/>
  <p:tag name="ANNOTATION_ANIMATION_3" val="4"/>
  <p:tag name="ANNOTATION_ROTATION_3" val="0"/>
  <p:tag name="ANNOTATION_SUB_TYPE_3" val="11"/>
  <p:tag name="ANNOTATION_LOOP_COUNT_3" val="1"/>
  <p:tag name="ANNOTATION_BOX_RADIUS_3" val="0"/>
  <p:tag name="ANNOTATION_SCALE_3" val="0"/>
  <p:tag name="ANNOTATION_BORDER_ALPHA_3" val="100"/>
  <p:tag name="ANNOTATION_BORDER_COLOR_3" val="16777215"/>
  <p:tag name="ANNOTATION_FILL_COLOR_3" val="855309"/>
  <p:tag name="ANNOTATION_FILL_ALPHA_3" val="50"/>
  <p:tag name="ANNOTATION_BORDER_WIDTH_3" val="2"/>
  <p:tag name="ANNOTATION_TYPE_4" val="2"/>
  <p:tag name="ANNOTATION_START_4" val="73.3"/>
  <p:tag name="ANNOTATION_END_4" val="119.0"/>
  <p:tag name="ANNOTATION_TOP_4" val="148.0"/>
  <p:tag name="ANNOTATION_LEFT_4" val="187.0"/>
  <p:tag name="ANNOTATION_WIDTH_4" val="175.1"/>
  <p:tag name="ANNOTATION_HEIGHT_4" val="239.4"/>
  <p:tag name="ANNOTATION_ANIMATION_4" val="4"/>
  <p:tag name="ANNOTATION_ROTATION_4" val="0"/>
  <p:tag name="ANNOTATION_SUB_TYPE_4" val="11"/>
  <p:tag name="ANNOTATION_LOOP_COUNT_4" val="1"/>
  <p:tag name="ANNOTATION_BOX_RADIUS_4" val="5"/>
  <p:tag name="ANNOTATION_SCALE_4" val="0"/>
  <p:tag name="ANNOTATION_BORDER_ALPHA_4" val="100"/>
  <p:tag name="ANNOTATION_BORDER_COLOR_4" val="16777215"/>
  <p:tag name="ANNOTATION_FILL_COLOR_4" val="855309"/>
  <p:tag name="ANNOTATION_FILL_ALPHA_4" val="50"/>
  <p:tag name="ANNOTATION_BORDER_WIDTH_4" val="2"/>
  <p:tag name="ANNOTATION_TYPE_5" val="2"/>
  <p:tag name="ANNOTATION_START_5" val="119.0"/>
  <p:tag name="ANNOTATION_END_5" val="121.7"/>
  <p:tag name="ANNOTATION_TOP_5" val="-37.2"/>
  <p:tag name="ANNOTATION_LEFT_5" val="-37.3"/>
  <p:tag name="ANNOTATION_WIDTH_5" val="650.5"/>
  <p:tag name="ANNOTATION_HEIGHT_5" val="506.4"/>
  <p:tag name="ANNOTATION_ANIMATION_5" val="4"/>
  <p:tag name="ANNOTATION_ROTATION_5" val="0"/>
  <p:tag name="ANNOTATION_SUB_TYPE_5" val="11"/>
  <p:tag name="ANNOTATION_LOOP_COUNT_5" val="1"/>
  <p:tag name="ANNOTATION_BOX_RADIUS_5" val="0"/>
  <p:tag name="ANNOTATION_SCALE_5" val="0"/>
  <p:tag name="ANNOTATION_BORDER_ALPHA_5" val="100"/>
  <p:tag name="ANNOTATION_BORDER_COLOR_5" val="16777215"/>
  <p:tag name="ANNOTATION_FILL_COLOR_5" val="855309"/>
  <p:tag name="ANNOTATION_FILL_ALPHA_5" val="50"/>
  <p:tag name="ANNOTATION_BORDER_WIDTH_5" val="2"/>
  <p:tag name="ANNOTATION_TYPE_6" val="2"/>
  <p:tag name="ANNOTATION_START_6" val="121.7"/>
  <p:tag name="ANNOTATION_END_6" val="121.7"/>
  <p:tag name="ANNOTATION_TOP_6" val="-37.2"/>
  <p:tag name="ANNOTATION_LEFT_6" val="-37.3"/>
  <p:tag name="ANNOTATION_WIDTH_6" val="650.5"/>
  <p:tag name="ANNOTATION_HEIGHT_6" val="506.4"/>
  <p:tag name="ANNOTATION_ANIMATION_6" val="4"/>
  <p:tag name="ANNOTATION_ROTATION_6" val="0"/>
  <p:tag name="ANNOTATION_SUB_TYPE_6" val="11"/>
  <p:tag name="ANNOTATION_LOOP_COUNT_6" val="1"/>
  <p:tag name="ANNOTATION_BOX_RADIUS_6" val="0"/>
  <p:tag name="ANNOTATION_SCALE_6" val="0"/>
  <p:tag name="ANNOTATION_BORDER_ALPHA_6" val="100"/>
  <p:tag name="ANNOTATION_BORDER_COLOR_6" val="16777215"/>
  <p:tag name="ANNOTATION_FILL_COLOR_6" val="855309"/>
  <p:tag name="ANNOTATION_FILL_ALPHA_6" val="50"/>
  <p:tag name="ANNOTATION_BORDER_WIDTH_6" val="2"/>
  <p:tag name="ANNOTATION_TYPE_7" val="2"/>
  <p:tag name="ANNOTATION_START_7" val="121.7"/>
  <p:tag name="ANNOTATION_END_7" val="147.2"/>
  <p:tag name="ANNOTATION_TOP_7" val="150.9"/>
  <p:tag name="ANNOTATION_LEFT_7" val="356.2"/>
  <p:tag name="ANNOTATION_WIDTH_7" val="210.9"/>
  <p:tag name="ANNOTATION_HEIGHT_7" val="258.8"/>
  <p:tag name="ANNOTATION_ANIMATION_7" val="4"/>
  <p:tag name="ANNOTATION_ROTATION_7" val="0"/>
  <p:tag name="ANNOTATION_SUB_TYPE_7" val="11"/>
  <p:tag name="ANNOTATION_LOOP_COUNT_7" val="1"/>
  <p:tag name="ANNOTATION_BOX_RADIUS_7" val="5"/>
  <p:tag name="ANNOTATION_SCALE_7" val="0"/>
  <p:tag name="ANNOTATION_BORDER_ALPHA_7" val="100"/>
  <p:tag name="ANNOTATION_BORDER_COLOR_7" val="16777215"/>
  <p:tag name="ANNOTATION_FILL_COLOR_7" val="855309"/>
  <p:tag name="ANNOTATION_FILL_ALPHA_7" val="50"/>
  <p:tag name="ANNOTATION_BORDER_WIDTH_7" val="2"/>
  <p:tag name="ANNOTATION_TYPE_8" val="2"/>
  <p:tag name="ANNOTATION_START_8" val="147.2"/>
  <p:tag name="ANNOTATION_TOP_8" val="-37.2"/>
  <p:tag name="ANNOTATION_LEFT_8" val="-37.3"/>
  <p:tag name="ANNOTATION_WIDTH_8" val="650.5"/>
  <p:tag name="ANNOTATION_HEIGHT_8" val="506.4"/>
  <p:tag name="ANNOTATION_ANIMATION_8" val="4"/>
  <p:tag name="ANNOTATION_ROTATION_8" val="0"/>
  <p:tag name="ANNOTATION_SUB_TYPE_8" val="11"/>
  <p:tag name="ANNOTATION_LOOP_COUNT_8" val="1"/>
  <p:tag name="ANNOTATION_BOX_RADIUS_8" val="0"/>
  <p:tag name="ANNOTATION_SCALE_8" val="0"/>
  <p:tag name="ANNOTATION_BORDER_ALPHA_8" val="100"/>
  <p:tag name="ANNOTATION_BORDER_COLOR_8" val="16777215"/>
  <p:tag name="ANNOTATION_FILL_COLOR_8" val="855309"/>
  <p:tag name="ANNOTATION_FILL_ALPHA_8" val="50"/>
  <p:tag name="ANNOTATION_BORDER_WIDTH_8" val="2"/>
  <p:tag name="ANNOTATION_COUNT" val="8"/>
  <p:tag name="ARTICULATE_SLIDE_GUID" val="5bbb7af5-d9d9-47d5-88d5-080ea02f45ed"/>
  <p:tag name="ARTICULATE_SLIDE_NAV" val="57"/>
  <p:tag name="ARTICULATE_SLIDE_THUMBNAIL_REFRESH" val="1"/>
</p:tagLst>
</file>

<file path=ppt/tags/tag95.xml><?xml version="1.0" encoding="utf-8"?>
<p:tagLst xmlns:a="http://schemas.openxmlformats.org/drawingml/2006/main" xmlns:r="http://schemas.openxmlformats.org/officeDocument/2006/relationships" xmlns:p="http://schemas.openxmlformats.org/presentationml/2006/main">
  <p:tag name="AUDIO_ID" val="965"/>
  <p:tag name="ELAPSEDTIME" val="86.9"/>
  <p:tag name="ANNOTATION_TYPE_1" val="0"/>
  <p:tag name="ANNOTATION_START_1" val="4.8"/>
  <p:tag name="ANNOTATION_END_1" val="8.2"/>
  <p:tag name="ANNOTATION_TOP_1" val="48.3"/>
  <p:tag name="ANNOTATION_LEFT_1" val="110.3"/>
  <p:tag name="ANNOTATION_WIDTH_1" val="111.8"/>
  <p:tag name="ANNOTATION_HEIGHT_1" val="111.5"/>
  <p:tag name="ANNOTATION_ANIMATION_1" val="3"/>
  <p:tag name="ANNOTATION_ROTATION_1" val="0"/>
  <p:tag name="ANNOTATION_SUB_TYPE_1" val="2"/>
  <p:tag name="ANNOTATION_LOOP_COUNT_1" val="1"/>
  <p:tag name="ANNOTATION_BOX_RADIUS_1" val="0"/>
  <p:tag name="ANNOTATION_SCALE_1" val="125"/>
  <p:tag name="ANNOTATION_BORDER_ALPHA_1" val="100"/>
  <p:tag name="ANNOTATION_BORDER_COLOR_1" val="16777215"/>
  <p:tag name="ANNOTATION_FILL_COLOR_1" val="683492"/>
  <p:tag name="ANNOTATION_FILL_ALPHA_1" val="100"/>
  <p:tag name="ANNOTATION_BORDER_WIDTH_1" val="2"/>
  <p:tag name="ANNOTATION_TYPE_2" val="0"/>
  <p:tag name="ANNOTATION_START_2" val="8.2"/>
  <p:tag name="ANNOTATION_END_2" val="19.1"/>
  <p:tag name="ANNOTATION_TOP_2" val="140.5"/>
  <p:tag name="ANNOTATION_LEFT_2" val="304.0"/>
  <p:tag name="ANNOTATION_WIDTH_2" val="111.8"/>
  <p:tag name="ANNOTATION_HEIGHT_2" val="111.5"/>
  <p:tag name="ANNOTATION_ANIMATION_2" val="3"/>
  <p:tag name="ANNOTATION_ROTATION_2" val="0"/>
  <p:tag name="ANNOTATION_SUB_TYPE_2" val="2"/>
  <p:tag name="ANNOTATION_LOOP_COUNT_2" val="1"/>
  <p:tag name="ANNOTATION_BOX_RADIUS_2" val="0"/>
  <p:tag name="ANNOTATION_SCALE_2" val="125"/>
  <p:tag name="ANNOTATION_BORDER_ALPHA_2" val="100"/>
  <p:tag name="ANNOTATION_BORDER_COLOR_2" val="16777215"/>
  <p:tag name="ANNOTATION_FILL_COLOR_2" val="683492"/>
  <p:tag name="ANNOTATION_FILL_ALPHA_2" val="100"/>
  <p:tag name="ANNOTATION_BORDER_WIDTH_2" val="2"/>
  <p:tag name="ANNOTATION_TYPE_3" val="0"/>
  <p:tag name="ANNOTATION_START_3" val="19.1"/>
  <p:tag name="ANNOTATION_END_3" val="46.0"/>
  <p:tag name="ANNOTATION_TOP_3" val="220.1"/>
  <p:tag name="ANNOTATION_LEFT_3" val="318.2"/>
  <p:tag name="ANNOTATION_WIDTH_3" val="111.8"/>
  <p:tag name="ANNOTATION_HEIGHT_3" val="111.5"/>
  <p:tag name="ANNOTATION_ANIMATION_3" val="3"/>
  <p:tag name="ANNOTATION_ROTATION_3" val="0"/>
  <p:tag name="ANNOTATION_SUB_TYPE_3" val="2"/>
  <p:tag name="ANNOTATION_LOOP_COUNT_3" val="1"/>
  <p:tag name="ANNOTATION_BOX_RADIUS_3" val="0"/>
  <p:tag name="ANNOTATION_SCALE_3" val="125"/>
  <p:tag name="ANNOTATION_BORDER_ALPHA_3" val="100"/>
  <p:tag name="ANNOTATION_BORDER_COLOR_3" val="16777215"/>
  <p:tag name="ANNOTATION_FILL_COLOR_3" val="683492"/>
  <p:tag name="ANNOTATION_FILL_ALPHA_3" val="100"/>
  <p:tag name="ANNOTATION_BORDER_WIDTH_3" val="2"/>
  <p:tag name="ANNOTATION_TYPE_4" val="0"/>
  <p:tag name="ANNOTATION_START_4" val="46.0"/>
  <p:tag name="ANNOTATION_END_4" val="70.5"/>
  <p:tag name="ANNOTATION_TOP_4" val="317.5"/>
  <p:tag name="ANNOTATION_LEFT_4" val="336.1"/>
  <p:tag name="ANNOTATION_WIDTH_4" val="111.8"/>
  <p:tag name="ANNOTATION_HEIGHT_4" val="111.5"/>
  <p:tag name="ANNOTATION_ANIMATION_4" val="3"/>
  <p:tag name="ANNOTATION_ROTATION_4" val="0"/>
  <p:tag name="ANNOTATION_SUB_TYPE_4" val="2"/>
  <p:tag name="ANNOTATION_LOOP_COUNT_4" val="1"/>
  <p:tag name="ANNOTATION_BOX_RADIUS_4" val="0"/>
  <p:tag name="ANNOTATION_SCALE_4" val="125"/>
  <p:tag name="ANNOTATION_BORDER_ALPHA_4" val="100"/>
  <p:tag name="ANNOTATION_BORDER_COLOR_4" val="16777215"/>
  <p:tag name="ANNOTATION_FILL_COLOR_4" val="683492"/>
  <p:tag name="ANNOTATION_FILL_ALPHA_4" val="100"/>
  <p:tag name="ANNOTATION_BORDER_WIDTH_4" val="2"/>
  <p:tag name="ANNOTATION_TYPE_5" val="0"/>
  <p:tag name="ANNOTATION_START_5" val="70.5"/>
  <p:tag name="ANNOTATION_TOP_5" val="369.5"/>
  <p:tag name="ANNOTATION_LEFT_5" val="315.9"/>
  <p:tag name="ANNOTATION_WIDTH_5" val="111.8"/>
  <p:tag name="ANNOTATION_HEIGHT_5" val="111.5"/>
  <p:tag name="ANNOTATION_ANIMATION_5" val="3"/>
  <p:tag name="ANNOTATION_ROTATION_5" val="0"/>
  <p:tag name="ANNOTATION_SUB_TYPE_5" val="2"/>
  <p:tag name="ANNOTATION_LOOP_COUNT_5" val="1"/>
  <p:tag name="ANNOTATION_BOX_RADIUS_5" val="0"/>
  <p:tag name="ANNOTATION_SCALE_5" val="125"/>
  <p:tag name="ANNOTATION_BORDER_ALPHA_5" val="100"/>
  <p:tag name="ANNOTATION_BORDER_COLOR_5" val="16777215"/>
  <p:tag name="ANNOTATION_FILL_COLOR_5" val="683492"/>
  <p:tag name="ANNOTATION_FILL_ALPHA_5" val="100"/>
  <p:tag name="ANNOTATION_BORDER_WIDTH_5" val="2"/>
  <p:tag name="ANNOTATION_COUNT" val="5"/>
  <p:tag name="ARTICULATE_SLIDE_GUID" val="d8130487-4997-40c1-b29a-1518eb653368"/>
  <p:tag name="ARTICULATE_SLIDE_NAV" val="58"/>
</p:tagLst>
</file>

<file path=ppt/tags/tag96.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bev\AppData\Local\Temp\articulate\presenter\imgtemp\zd1qdtxA_files\slide0001_image001.jpg"/>
</p:tagLst>
</file>

<file path=ppt/tags/tag97.xml><?xml version="1.0" encoding="utf-8"?>
<p:tagLst xmlns:a="http://schemas.openxmlformats.org/drawingml/2006/main" xmlns:r="http://schemas.openxmlformats.org/officeDocument/2006/relationships" xmlns:p="http://schemas.openxmlformats.org/presentationml/2006/main">
  <p:tag name="ARTICULATE_SLIDE_GUID" val="0a800209-6e3b-4403-b220-39592d0fb7cb"/>
  <p:tag name="AUDIO_ID" val="1062"/>
  <p:tag name="ELAPSEDTIME" val="170.0"/>
  <p:tag name="ANNOTATION_TYPE_1" val="0"/>
  <p:tag name="ANNOTATION_START_1" val="19.6"/>
  <p:tag name="ANNOTATION_END_1" val="48.2"/>
  <p:tag name="ANNOTATION_TOP_1" val="108.2"/>
  <p:tag name="ANNOTATION_LEFT_1" val="66.0"/>
  <p:tag name="ANNOTATION_WIDTH_1" val="109.9"/>
  <p:tag name="ANNOTATION_HEIGHT_1" val="109.6"/>
  <p:tag name="ANNOTATION_ANIMATION_1" val="3"/>
  <p:tag name="ANNOTATION_ROTATION_1" val="0"/>
  <p:tag name="ANNOTATION_SUB_TYPE_1" val="2"/>
  <p:tag name="ANNOTATION_LOOP_COUNT_1" val="1"/>
  <p:tag name="ANNOTATION_BOX_RADIUS_1" val="0"/>
  <p:tag name="ANNOTATION_SCALE_1" val="125"/>
  <p:tag name="ANNOTATION_BORDER_ALPHA_1" val="100"/>
  <p:tag name="ANNOTATION_BORDER_COLOR_1" val="16777215"/>
  <p:tag name="ANNOTATION_FILL_COLOR_1" val="683492"/>
  <p:tag name="ANNOTATION_FILL_ALPHA_1" val="100"/>
  <p:tag name="ANNOTATION_BORDER_WIDTH_1" val="2"/>
  <p:tag name="ANNOTATION_TYPE_2" val="0"/>
  <p:tag name="ANNOTATION_START_2" val="48.2"/>
  <p:tag name="ANNOTATION_END_2" val="81.0"/>
  <p:tag name="ANNOTATION_TOP_2" val="176.9"/>
  <p:tag name="ANNOTATION_LEFT_2" val="53.5"/>
  <p:tag name="ANNOTATION_WIDTH_2" val="109.9"/>
  <p:tag name="ANNOTATION_HEIGHT_2" val="109.6"/>
  <p:tag name="ANNOTATION_ANIMATION_2" val="3"/>
  <p:tag name="ANNOTATION_ROTATION_2" val="0"/>
  <p:tag name="ANNOTATION_SUB_TYPE_2" val="2"/>
  <p:tag name="ANNOTATION_LOOP_COUNT_2" val="1"/>
  <p:tag name="ANNOTATION_BOX_RADIUS_2" val="0"/>
  <p:tag name="ANNOTATION_SCALE_2" val="125"/>
  <p:tag name="ANNOTATION_BORDER_ALPHA_2" val="100"/>
  <p:tag name="ANNOTATION_BORDER_COLOR_2" val="16777215"/>
  <p:tag name="ANNOTATION_FILL_COLOR_2" val="683492"/>
  <p:tag name="ANNOTATION_FILL_ALPHA_2" val="100"/>
  <p:tag name="ANNOTATION_BORDER_WIDTH_2" val="2"/>
  <p:tag name="ANNOTATION_TYPE_3" val="0"/>
  <p:tag name="ANNOTATION_START_3" val="81.0"/>
  <p:tag name="ANNOTATION_END_3" val="114.3"/>
  <p:tag name="ANNOTATION_TOP_3" val="209.1"/>
  <p:tag name="ANNOTATION_LEFT_3" val="56.4"/>
  <p:tag name="ANNOTATION_WIDTH_3" val="109.9"/>
  <p:tag name="ANNOTATION_HEIGHT_3" val="109.6"/>
  <p:tag name="ANNOTATION_ANIMATION_3" val="3"/>
  <p:tag name="ANNOTATION_ROTATION_3" val="0"/>
  <p:tag name="ANNOTATION_SUB_TYPE_3" val="2"/>
  <p:tag name="ANNOTATION_LOOP_COUNT_3" val="1"/>
  <p:tag name="ANNOTATION_BOX_RADIUS_3" val="0"/>
  <p:tag name="ANNOTATION_SCALE_3" val="125"/>
  <p:tag name="ANNOTATION_BORDER_ALPHA_3" val="100"/>
  <p:tag name="ANNOTATION_BORDER_COLOR_3" val="16777215"/>
  <p:tag name="ANNOTATION_FILL_COLOR_3" val="683492"/>
  <p:tag name="ANNOTATION_FILL_ALPHA_3" val="100"/>
  <p:tag name="ANNOTATION_BORDER_WIDTH_3" val="2"/>
  <p:tag name="ANNOTATION_TYPE_4" val="0"/>
  <p:tag name="ANNOTATION_START_4" val="114.3"/>
  <p:tag name="ANNOTATION_TOP_4" val="284.3"/>
  <p:tag name="ANNOTATION_LEFT_4" val="50.6"/>
  <p:tag name="ANNOTATION_WIDTH_4" val="109.9"/>
  <p:tag name="ANNOTATION_HEIGHT_4" val="109.6"/>
  <p:tag name="ANNOTATION_ANIMATION_4" val="3"/>
  <p:tag name="ANNOTATION_ROTATION_4" val="0"/>
  <p:tag name="ANNOTATION_SUB_TYPE_4" val="2"/>
  <p:tag name="ANNOTATION_LOOP_COUNT_4" val="1"/>
  <p:tag name="ANNOTATION_BOX_RADIUS_4" val="0"/>
  <p:tag name="ANNOTATION_SCALE_4" val="125"/>
  <p:tag name="ANNOTATION_BORDER_ALPHA_4" val="100"/>
  <p:tag name="ANNOTATION_BORDER_COLOR_4" val="16777215"/>
  <p:tag name="ANNOTATION_FILL_COLOR_4" val="683492"/>
  <p:tag name="ANNOTATION_FILL_ALPHA_4" val="100"/>
  <p:tag name="ANNOTATION_BORDER_WIDTH_4" val="2"/>
  <p:tag name="ANNOTATION_COUNT" val="4"/>
  <p:tag name="ARTICULATE_SLIDE_NAV" val="59"/>
</p:tagLst>
</file>

<file path=ppt/tags/tag98.xml><?xml version="1.0" encoding="utf-8"?>
<p:tagLst xmlns:a="http://schemas.openxmlformats.org/drawingml/2006/main" xmlns:r="http://schemas.openxmlformats.org/officeDocument/2006/relationships" xmlns:p="http://schemas.openxmlformats.org/presentationml/2006/main">
  <p:tag name="AUDIO_ID" val="945"/>
  <p:tag name="ELAPSEDTIME" val="68.4"/>
  <p:tag name="ANNOTATION_TYPE_1" val="0"/>
  <p:tag name="ANNOTATION_START_1" val="17.5"/>
  <p:tag name="ANNOTATION_END_1" val="18.7"/>
  <p:tag name="ANNOTATION_TOP_1" val="240.2"/>
  <p:tag name="ANNOTATION_LEFT_1" val="330.1"/>
  <p:tag name="ANNOTATION_WIDTH_1" val="111.8"/>
  <p:tag name="ANNOTATION_HEIGHT_1" val="111.5"/>
  <p:tag name="ANNOTATION_ANIMATION_1" val="3"/>
  <p:tag name="ANNOTATION_ROTATION_1" val="0"/>
  <p:tag name="ANNOTATION_SUB_TYPE_1" val="2"/>
  <p:tag name="ANNOTATION_LOOP_COUNT_1" val="1"/>
  <p:tag name="ANNOTATION_BOX_RADIUS_1" val="0"/>
  <p:tag name="ANNOTATION_SCALE_1" val="125"/>
  <p:tag name="ANNOTATION_BORDER_ALPHA_1" val="100"/>
  <p:tag name="ANNOTATION_BORDER_COLOR_1" val="16777215"/>
  <p:tag name="ANNOTATION_FILL_COLOR_1" val="683492"/>
  <p:tag name="ANNOTATION_FILL_ALPHA_1" val="100"/>
  <p:tag name="ANNOTATION_BORDER_WIDTH_1" val="2"/>
  <p:tag name="ANNOTATION_TYPE_2" val="0"/>
  <p:tag name="ANNOTATION_START_2" val="18.7"/>
  <p:tag name="ANNOTATION_END_2" val="20.2"/>
  <p:tag name="ANNOTATION_TOP_2" val="283.3"/>
  <p:tag name="ANNOTATION_LEFT_2" val="330.1"/>
  <p:tag name="ANNOTATION_WIDTH_2" val="111.8"/>
  <p:tag name="ANNOTATION_HEIGHT_2" val="111.5"/>
  <p:tag name="ANNOTATION_ANIMATION_2" val="3"/>
  <p:tag name="ANNOTATION_ROTATION_2" val="0"/>
  <p:tag name="ANNOTATION_SUB_TYPE_2" val="2"/>
  <p:tag name="ANNOTATION_LOOP_COUNT_2" val="1"/>
  <p:tag name="ANNOTATION_BOX_RADIUS_2" val="0"/>
  <p:tag name="ANNOTATION_SCALE_2" val="125"/>
  <p:tag name="ANNOTATION_BORDER_ALPHA_2" val="100"/>
  <p:tag name="ANNOTATION_BORDER_COLOR_2" val="16777215"/>
  <p:tag name="ANNOTATION_FILL_COLOR_2" val="683492"/>
  <p:tag name="ANNOTATION_FILL_ALPHA_2" val="100"/>
  <p:tag name="ANNOTATION_BORDER_WIDTH_2" val="2"/>
  <p:tag name="ANNOTATION_TYPE_3" val="0"/>
  <p:tag name="ANNOTATION_START_3" val="20.2"/>
  <p:tag name="ANNOTATION_END_3" val="54.6"/>
  <p:tag name="ANNOTATION_TOP_3" val="323.4"/>
  <p:tag name="ANNOTATION_LEFT_3" val="319.7"/>
  <p:tag name="ANNOTATION_WIDTH_3" val="111.8"/>
  <p:tag name="ANNOTATION_HEIGHT_3" val="111.5"/>
  <p:tag name="ANNOTATION_ANIMATION_3" val="3"/>
  <p:tag name="ANNOTATION_ROTATION_3" val="0"/>
  <p:tag name="ANNOTATION_SUB_TYPE_3" val="2"/>
  <p:tag name="ANNOTATION_LOOP_COUNT_3" val="1"/>
  <p:tag name="ANNOTATION_BOX_RADIUS_3" val="0"/>
  <p:tag name="ANNOTATION_SCALE_3" val="125"/>
  <p:tag name="ANNOTATION_BORDER_ALPHA_3" val="100"/>
  <p:tag name="ANNOTATION_BORDER_COLOR_3" val="16777215"/>
  <p:tag name="ANNOTATION_FILL_COLOR_3" val="683492"/>
  <p:tag name="ANNOTATION_FILL_ALPHA_3" val="100"/>
  <p:tag name="ANNOTATION_BORDER_WIDTH_3" val="2"/>
  <p:tag name="ANNOTATION_TYPE_4" val="0"/>
  <p:tag name="ANNOTATION_START_4" val="54.6"/>
  <p:tag name="ANNOTATION_TOP_4" val="385.9"/>
  <p:tag name="ANNOTATION_LEFT_4" val="299.5"/>
  <p:tag name="ANNOTATION_WIDTH_4" val="111.8"/>
  <p:tag name="ANNOTATION_HEIGHT_4" val="111.5"/>
  <p:tag name="ANNOTATION_ANIMATION_4" val="3"/>
  <p:tag name="ANNOTATION_ROTATION_4" val="0"/>
  <p:tag name="ANNOTATION_SUB_TYPE_4" val="2"/>
  <p:tag name="ANNOTATION_LOOP_COUNT_4" val="1"/>
  <p:tag name="ANNOTATION_BOX_RADIUS_4" val="0"/>
  <p:tag name="ANNOTATION_SCALE_4" val="125"/>
  <p:tag name="ANNOTATION_BORDER_ALPHA_4" val="100"/>
  <p:tag name="ANNOTATION_BORDER_COLOR_4" val="16777215"/>
  <p:tag name="ANNOTATION_FILL_COLOR_4" val="683492"/>
  <p:tag name="ANNOTATION_FILL_ALPHA_4" val="100"/>
  <p:tag name="ANNOTATION_BORDER_WIDTH_4" val="2"/>
  <p:tag name="ANNOTATION_COUNT" val="4"/>
  <p:tag name="ARTICULATE_SLIDE_GUID" val="93f91334-b2ea-4a79-8f1b-bd9d1eeadb45"/>
  <p:tag name="ARTICULATE_SLIDE_NAV" val="60"/>
  <p:tag name="ARTICULATE_SLIDE_THUMBNAIL_REFRESH" val="1"/>
</p:tagLst>
</file>

<file path=ppt/tags/tag99.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bev\AppData\Local\Temp\articulate\presenter\imgtemp\fFGynshw_files\slide0001_image001.jpg"/>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1_Origin">
  <a:themeElements>
    <a:clrScheme name="Origin">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fontScheme name="Origin">
      <a:majorFont>
        <a:latin typeface="Bookman Old Style"/>
        <a:ea typeface=""/>
        <a:cs typeface=""/>
        <a:font script="Grek" typeface="Cambria"/>
        <a:font script="Cyrl" typeface="Cambria"/>
        <a:font script="Jpan" typeface="HG明朝E"/>
        <a:font script="Hang" typeface="돋움"/>
        <a:font script="Hans" typeface="宋体"/>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a:ea typeface=""/>
        <a:cs typeface=""/>
        <a:font script="Grek" typeface="Calibri"/>
        <a:font script="Cyrl" typeface="Calibri"/>
        <a:font script="Jpan" typeface="ＭＳ Ｐゴシック"/>
        <a:font script="Hang" typeface="맑은 고딕"/>
        <a:font script="Hans" typeface="华文新魏"/>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rigin">
      <a:fillStyleLst>
        <a:solidFill>
          <a:schemeClr val="phClr"/>
        </a:solidFill>
        <a:gradFill rotWithShape="1">
          <a:gsLst>
            <a:gs pos="0">
              <a:schemeClr val="phClr">
                <a:tint val="45000"/>
                <a:satMod val="200000"/>
              </a:schemeClr>
            </a:gs>
            <a:gs pos="30000">
              <a:schemeClr val="phClr">
                <a:tint val="61000"/>
                <a:satMod val="200000"/>
              </a:schemeClr>
            </a:gs>
            <a:gs pos="45000">
              <a:schemeClr val="phClr">
                <a:tint val="66000"/>
                <a:satMod val="200000"/>
              </a:schemeClr>
            </a:gs>
            <a:gs pos="55000">
              <a:schemeClr val="phClr">
                <a:tint val="66000"/>
                <a:satMod val="200000"/>
              </a:schemeClr>
            </a:gs>
            <a:gs pos="73000">
              <a:schemeClr val="phClr">
                <a:tint val="61000"/>
                <a:satMod val="200000"/>
              </a:schemeClr>
            </a:gs>
            <a:gs pos="100000">
              <a:schemeClr val="phClr">
                <a:tint val="45000"/>
                <a:satMod val="200000"/>
              </a:schemeClr>
            </a:gs>
          </a:gsLst>
          <a:lin ang="950000" scaled="1"/>
        </a:gradFill>
        <a:gradFill rotWithShape="1">
          <a:gsLst>
            <a:gs pos="0">
              <a:schemeClr val="phClr">
                <a:shade val="63000"/>
              </a:schemeClr>
            </a:gs>
            <a:gs pos="30000">
              <a:schemeClr val="phClr">
                <a:shade val="90000"/>
                <a:satMod val="110000"/>
              </a:schemeClr>
            </a:gs>
            <a:gs pos="45000">
              <a:schemeClr val="phClr">
                <a:shade val="100000"/>
                <a:satMod val="118000"/>
              </a:schemeClr>
            </a:gs>
            <a:gs pos="55000">
              <a:schemeClr val="phClr">
                <a:shade val="100000"/>
                <a:satMod val="118000"/>
              </a:schemeClr>
            </a:gs>
            <a:gs pos="73000">
              <a:schemeClr val="phClr">
                <a:shade val="90000"/>
                <a:satMod val="110000"/>
              </a:schemeClr>
            </a:gs>
            <a:gs pos="100000">
              <a:schemeClr val="phClr">
                <a:shade val="63000"/>
              </a:schemeClr>
            </a:gs>
          </a:gsLst>
          <a:lin ang="950000" scaled="1"/>
        </a:gradFill>
      </a:fillStyleLst>
      <a:lnStyleLst>
        <a:ln w="9525"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3000" dir="5400000" rotWithShape="0">
              <a:srgbClr val="000000">
                <a:alpha val="40000"/>
              </a:srgbClr>
            </a:outerShdw>
          </a:effectLst>
          <a:scene3d>
            <a:camera prst="orthographicFront" fov="0">
              <a:rot lat="0" lon="0" rev="0"/>
            </a:camera>
            <a:lightRig rig="balanced" dir="t">
              <a:rot lat="0" lon="0" rev="0"/>
            </a:lightRig>
          </a:scene3d>
          <a:sp3d prstMaterial="matte">
            <a:bevelT w="0" h="0"/>
            <a:contourClr>
              <a:schemeClr val="phClr">
                <a:tint val="100000"/>
                <a:shade val="100000"/>
                <a:hueMod val="100000"/>
                <a:satMod val="100000"/>
              </a:schemeClr>
            </a:contourClr>
          </a:sp3d>
        </a:effectStyle>
        <a:effectStyle>
          <a:effectLst>
            <a:outerShdw blurRad="50800" dist="25400" dir="5400000" rotWithShape="0">
              <a:srgbClr val="000000">
                <a:alpha val="50000"/>
              </a:srgbClr>
            </a:outerShdw>
          </a:effectLst>
          <a:scene3d>
            <a:camera prst="orthographicFront" fov="0">
              <a:rot lat="0" lon="0" rev="0"/>
            </a:camera>
            <a:lightRig rig="soft" dir="t">
              <a:rot lat="0" lon="0" rev="2700000"/>
            </a:lightRig>
          </a:scene3d>
          <a:sp3d prstMaterial="matte">
            <a:bevelT w="50800" h="50800"/>
            <a:contourClr>
              <a:schemeClr val="phClr"/>
            </a:contourClr>
          </a:sp3d>
        </a:effectStyle>
      </a:effectStyleLst>
      <a:bgFillStyleLst>
        <a:solidFill>
          <a:schemeClr val="phClr"/>
        </a:solidFill>
        <a:gradFill rotWithShape="1">
          <a:gsLst>
            <a:gs pos="0">
              <a:schemeClr val="phClr">
                <a:shade val="60000"/>
                <a:satMod val="300000"/>
              </a:schemeClr>
            </a:gs>
            <a:gs pos="30000">
              <a:schemeClr val="phClr">
                <a:shade val="80000"/>
                <a:satMod val="230000"/>
              </a:schemeClr>
            </a:gs>
            <a:gs pos="100000">
              <a:schemeClr val="phClr">
                <a:tint val="97000"/>
                <a:satMod val="220000"/>
              </a:schemeClr>
            </a:gs>
          </a:gsLst>
          <a:lin ang="16200000" scaled="1"/>
        </a:gradFill>
        <a:blipFill>
          <a:blip xmlns:r="http://schemas.openxmlformats.org/officeDocument/2006/relationships" r:embed="rId1">
            <a:duotone>
              <a:schemeClr val="phClr">
                <a:shade val="6000"/>
                <a:satMod val="120000"/>
              </a:schemeClr>
              <a:schemeClr val="phClr">
                <a:tint val="90000"/>
              </a:schemeClr>
            </a:duotone>
          </a:blip>
          <a:tile tx="0" ty="0" sx="35000" sy="40000" flip="x" algn="tl"/>
        </a:blipFill>
      </a:bgFillStyleLst>
    </a:fmtScheme>
  </a:themeElements>
  <a:objectDefaults/>
  <a:extraClrSchemeLst/>
</a:theme>
</file>

<file path=ppt/theme/theme2.xml><?xml version="1.0" encoding="utf-8"?>
<a:theme xmlns:a="http://schemas.openxmlformats.org/drawingml/2006/main" name="Origin">
  <a:themeElements>
    <a:clrScheme name="Origin">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fontScheme name="Origin">
      <a:majorFont>
        <a:latin typeface="Bookman Old Style"/>
        <a:ea typeface=""/>
        <a:cs typeface=""/>
        <a:font script="Grek" typeface="Cambria"/>
        <a:font script="Cyrl" typeface="Cambria"/>
        <a:font script="Jpan" typeface="HG明朝E"/>
        <a:font script="Hang" typeface="돋움"/>
        <a:font script="Hans" typeface="宋体"/>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a:ea typeface=""/>
        <a:cs typeface=""/>
        <a:font script="Grek" typeface="Calibri"/>
        <a:font script="Cyrl" typeface="Calibri"/>
        <a:font script="Jpan" typeface="ＭＳ Ｐゴシック"/>
        <a:font script="Hang" typeface="맑은 고딕"/>
        <a:font script="Hans" typeface="华文新魏"/>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rigin">
      <a:fillStyleLst>
        <a:solidFill>
          <a:schemeClr val="phClr"/>
        </a:solidFill>
        <a:gradFill rotWithShape="1">
          <a:gsLst>
            <a:gs pos="0">
              <a:schemeClr val="phClr">
                <a:tint val="45000"/>
                <a:satMod val="200000"/>
              </a:schemeClr>
            </a:gs>
            <a:gs pos="30000">
              <a:schemeClr val="phClr">
                <a:tint val="61000"/>
                <a:satMod val="200000"/>
              </a:schemeClr>
            </a:gs>
            <a:gs pos="45000">
              <a:schemeClr val="phClr">
                <a:tint val="66000"/>
                <a:satMod val="200000"/>
              </a:schemeClr>
            </a:gs>
            <a:gs pos="55000">
              <a:schemeClr val="phClr">
                <a:tint val="66000"/>
                <a:satMod val="200000"/>
              </a:schemeClr>
            </a:gs>
            <a:gs pos="73000">
              <a:schemeClr val="phClr">
                <a:tint val="61000"/>
                <a:satMod val="200000"/>
              </a:schemeClr>
            </a:gs>
            <a:gs pos="100000">
              <a:schemeClr val="phClr">
                <a:tint val="45000"/>
                <a:satMod val="200000"/>
              </a:schemeClr>
            </a:gs>
          </a:gsLst>
          <a:lin ang="950000" scaled="1"/>
        </a:gradFill>
        <a:gradFill rotWithShape="1">
          <a:gsLst>
            <a:gs pos="0">
              <a:schemeClr val="phClr">
                <a:shade val="63000"/>
              </a:schemeClr>
            </a:gs>
            <a:gs pos="30000">
              <a:schemeClr val="phClr">
                <a:shade val="90000"/>
                <a:satMod val="110000"/>
              </a:schemeClr>
            </a:gs>
            <a:gs pos="45000">
              <a:schemeClr val="phClr">
                <a:shade val="100000"/>
                <a:satMod val="118000"/>
              </a:schemeClr>
            </a:gs>
            <a:gs pos="55000">
              <a:schemeClr val="phClr">
                <a:shade val="100000"/>
                <a:satMod val="118000"/>
              </a:schemeClr>
            </a:gs>
            <a:gs pos="73000">
              <a:schemeClr val="phClr">
                <a:shade val="90000"/>
                <a:satMod val="110000"/>
              </a:schemeClr>
            </a:gs>
            <a:gs pos="100000">
              <a:schemeClr val="phClr">
                <a:shade val="63000"/>
              </a:schemeClr>
            </a:gs>
          </a:gsLst>
          <a:lin ang="950000" scaled="1"/>
        </a:gradFill>
      </a:fillStyleLst>
      <a:lnStyleLst>
        <a:ln w="9525"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3000" dir="5400000" rotWithShape="0">
              <a:srgbClr val="000000">
                <a:alpha val="40000"/>
              </a:srgbClr>
            </a:outerShdw>
          </a:effectLst>
          <a:scene3d>
            <a:camera prst="orthographicFront" fov="0">
              <a:rot lat="0" lon="0" rev="0"/>
            </a:camera>
            <a:lightRig rig="balanced" dir="t">
              <a:rot lat="0" lon="0" rev="0"/>
            </a:lightRig>
          </a:scene3d>
          <a:sp3d prstMaterial="matte">
            <a:bevelT w="0" h="0"/>
            <a:contourClr>
              <a:schemeClr val="phClr">
                <a:tint val="100000"/>
                <a:shade val="100000"/>
                <a:hueMod val="100000"/>
                <a:satMod val="100000"/>
              </a:schemeClr>
            </a:contourClr>
          </a:sp3d>
        </a:effectStyle>
        <a:effectStyle>
          <a:effectLst>
            <a:outerShdw blurRad="50800" dist="25400" dir="5400000" rotWithShape="0">
              <a:srgbClr val="000000">
                <a:alpha val="50000"/>
              </a:srgbClr>
            </a:outerShdw>
          </a:effectLst>
          <a:scene3d>
            <a:camera prst="orthographicFront" fov="0">
              <a:rot lat="0" lon="0" rev="0"/>
            </a:camera>
            <a:lightRig rig="soft" dir="t">
              <a:rot lat="0" lon="0" rev="2700000"/>
            </a:lightRig>
          </a:scene3d>
          <a:sp3d prstMaterial="matte">
            <a:bevelT w="50800" h="50800"/>
            <a:contourClr>
              <a:schemeClr val="phClr"/>
            </a:contourClr>
          </a:sp3d>
        </a:effectStyle>
      </a:effectStyleLst>
      <a:bgFillStyleLst>
        <a:solidFill>
          <a:schemeClr val="phClr"/>
        </a:solidFill>
        <a:gradFill rotWithShape="1">
          <a:gsLst>
            <a:gs pos="0">
              <a:schemeClr val="phClr">
                <a:shade val="60000"/>
                <a:satMod val="300000"/>
              </a:schemeClr>
            </a:gs>
            <a:gs pos="30000">
              <a:schemeClr val="phClr">
                <a:shade val="80000"/>
                <a:satMod val="230000"/>
              </a:schemeClr>
            </a:gs>
            <a:gs pos="100000">
              <a:schemeClr val="phClr">
                <a:tint val="97000"/>
                <a:satMod val="220000"/>
              </a:schemeClr>
            </a:gs>
          </a:gsLst>
          <a:lin ang="16200000" scaled="1"/>
        </a:gradFill>
        <a:blipFill>
          <a:blip xmlns:r="http://schemas.openxmlformats.org/officeDocument/2006/relationships" r:embed="rId1">
            <a:duotone>
              <a:schemeClr val="phClr">
                <a:shade val="6000"/>
                <a:satMod val="120000"/>
              </a:schemeClr>
              <a:schemeClr val="phClr">
                <a:tint val="90000"/>
              </a:schemeClr>
            </a:duotone>
          </a:blip>
          <a:tile tx="0" ty="0" sx="35000" sy="40000" flip="x" algn="tl"/>
        </a:blip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15635</TotalTime>
  <Pages>98</Pages>
  <Words>10803</Words>
  <Application>Microsoft Office PowerPoint</Application>
  <PresentationFormat>Letter Paper (8.5x11 in)</PresentationFormat>
  <Paragraphs>2112</Paragraphs>
  <Slides>236</Slides>
  <Notes>148</Notes>
  <HiddenSlides>0</HiddenSlides>
  <MMClips>4</MMClips>
  <ScaleCrop>false</ScaleCrop>
  <HeadingPairs>
    <vt:vector size="8" baseType="variant">
      <vt:variant>
        <vt:lpstr>Fonts Used</vt:lpstr>
      </vt:variant>
      <vt:variant>
        <vt:i4>20</vt:i4>
      </vt:variant>
      <vt:variant>
        <vt:lpstr>Theme</vt:lpstr>
      </vt:variant>
      <vt:variant>
        <vt:i4>2</vt:i4>
      </vt:variant>
      <vt:variant>
        <vt:lpstr>Embedded OLE Servers</vt:lpstr>
      </vt:variant>
      <vt:variant>
        <vt:i4>4</vt:i4>
      </vt:variant>
      <vt:variant>
        <vt:lpstr>Slide Titles</vt:lpstr>
      </vt:variant>
      <vt:variant>
        <vt:i4>236</vt:i4>
      </vt:variant>
    </vt:vector>
  </HeadingPairs>
  <TitlesOfParts>
    <vt:vector size="262" baseType="lpstr">
      <vt:lpstr>ＭＳ Ｐゴシック</vt:lpstr>
      <vt:lpstr>SimSun</vt:lpstr>
      <vt:lpstr>Antique Olive</vt:lpstr>
      <vt:lpstr>Arial</vt:lpstr>
      <vt:lpstr>Arial Black</vt:lpstr>
      <vt:lpstr>Arial Narrow</vt:lpstr>
      <vt:lpstr>Calibri</vt:lpstr>
      <vt:lpstr>Cambria</vt:lpstr>
      <vt:lpstr>Courier New</vt:lpstr>
      <vt:lpstr>Garamond</vt:lpstr>
      <vt:lpstr>Gill Sans MT</vt:lpstr>
      <vt:lpstr>Helvetica</vt:lpstr>
      <vt:lpstr>Monotype Sorts</vt:lpstr>
      <vt:lpstr>Symbol</vt:lpstr>
      <vt:lpstr>Tahoma</vt:lpstr>
      <vt:lpstr>Tempus Sans ITC</vt:lpstr>
      <vt:lpstr>Times</vt:lpstr>
      <vt:lpstr>Times New Roman</vt:lpstr>
      <vt:lpstr>Wingdings</vt:lpstr>
      <vt:lpstr>Wingdings 3</vt:lpstr>
      <vt:lpstr>1_Origin</vt:lpstr>
      <vt:lpstr>Origin</vt:lpstr>
      <vt:lpstr>Clip</vt:lpstr>
      <vt:lpstr>Chart</vt:lpstr>
      <vt:lpstr>Document</vt:lpstr>
      <vt:lpstr>Photo Editor Photo</vt:lpstr>
      <vt:lpstr>Welcome to  Diabetes in the 21st Century </vt:lpstr>
      <vt:lpstr>Diabetes in the 21st Century:  A Clinical and Educational Update</vt:lpstr>
      <vt:lpstr>CDC Announces</vt:lpstr>
      <vt:lpstr>Diabetes in America 2014</vt:lpstr>
      <vt:lpstr> My Boys –Robert and Jackson</vt:lpstr>
      <vt:lpstr>Type 2 in Kids </vt:lpstr>
      <vt:lpstr>Global Epidemic</vt:lpstr>
      <vt:lpstr> World Diabetes Day  November 14</vt:lpstr>
      <vt:lpstr>Age-adjusted Diabetes Prevalence  20 yrs or older, by race/ethnicity— U.S. 20014</vt:lpstr>
      <vt:lpstr>  Why Should Zip Code Determine Life Expectancy?</vt:lpstr>
      <vt:lpstr>Free Live Webinars and Live Seminars at DiabetesEd.net</vt:lpstr>
      <vt:lpstr>PowerPoint Presentation</vt:lpstr>
      <vt:lpstr>PowerPoint Presentation</vt:lpstr>
      <vt:lpstr>Role of the Pancreas Endocrine Functions</vt:lpstr>
      <vt:lpstr>PowerPoint Presentation</vt:lpstr>
      <vt:lpstr>Hormones Effect on Glucose</vt:lpstr>
      <vt:lpstr>GLP-1 Effects in Humans Understanding the Natural Role of Incretins</vt:lpstr>
      <vt:lpstr>Bariatric Surgery</vt:lpstr>
      <vt:lpstr>Natural History of Diabetes</vt:lpstr>
      <vt:lpstr>Signs of Diabetes</vt:lpstr>
      <vt:lpstr>Diabetes Classifications</vt:lpstr>
      <vt:lpstr>Case Study </vt:lpstr>
      <vt:lpstr>PowerPoint Presentation</vt:lpstr>
      <vt:lpstr>PowerPoint Presentation</vt:lpstr>
      <vt:lpstr>Type 1 Rates Increasing Globally</vt:lpstr>
      <vt:lpstr>PowerPoint Presentation</vt:lpstr>
      <vt:lpstr>Type 1 – 10% of all Diabetes Genetics and Risk Factors</vt:lpstr>
      <vt:lpstr>Incidence of Type 1 in Youth  </vt:lpstr>
      <vt:lpstr>Autoantibodies Assoc w/ Type 1</vt:lpstr>
      <vt:lpstr>Type 1 Diabetes Associated with other immune conditions</vt:lpstr>
      <vt:lpstr>What Does Type 1 Look Like?</vt:lpstr>
      <vt:lpstr>Ms. Idaho and Ms America – Pumpin’ It</vt:lpstr>
      <vt:lpstr>Medalist Study – Harvard Joslin Diabetes Center </vt:lpstr>
      <vt:lpstr>Type 1 Summary</vt:lpstr>
      <vt:lpstr>Type 1 in Hospital </vt:lpstr>
      <vt:lpstr>PowerPoint Presentation</vt:lpstr>
      <vt:lpstr>PowerPoint Presentation</vt:lpstr>
      <vt:lpstr>Visceral Fat –  “Endocrine Organ”</vt:lpstr>
      <vt:lpstr>Natural Progression of Type 2 Diabetes</vt:lpstr>
      <vt:lpstr>Cardio Metabolic Risk  -  5 Hypers -</vt:lpstr>
      <vt:lpstr>Diabetes 2 - Who is at Risk?  (ADA Clinical Practice Guidelines)</vt:lpstr>
      <vt:lpstr>Diabetes 2 - Who is at Risk?  (ADA Clinical Practice Guidelines)</vt:lpstr>
      <vt:lpstr>Acanthosis Nigricans (AN)  </vt:lpstr>
      <vt:lpstr>Acanthosis Nigricans</vt:lpstr>
      <vt:lpstr>Diabetes Detectives Needed</vt:lpstr>
      <vt:lpstr>Ominous Octet</vt:lpstr>
      <vt:lpstr>Comparison of Type 1 and Type 2</vt:lpstr>
      <vt:lpstr>Diabetes is also associated with: </vt:lpstr>
      <vt:lpstr>Gestational DM ~ 7% of all Pregnancies</vt:lpstr>
      <vt:lpstr>Diabetes in pregnant mothers associated with …</vt:lpstr>
      <vt:lpstr>Postnatal Health:  Maternal Behavior</vt:lpstr>
      <vt:lpstr>Start Metformin therapy</vt:lpstr>
      <vt:lpstr>Other Causes of Hyperglycemia</vt:lpstr>
      <vt:lpstr>Regardless of the cause, hyperglycemia needs to be treated.</vt:lpstr>
      <vt:lpstr>Flash Mob – World Diabetes Day to Beat It</vt:lpstr>
      <vt:lpstr>Diabetes Bingo - “DiaBingo” Shout out Right Answer</vt:lpstr>
      <vt:lpstr>DiaBingo</vt:lpstr>
      <vt:lpstr>Glucose Management and Hospitalized Patients  </vt:lpstr>
      <vt:lpstr>Hospitals and Hyperglycemia –  What’s the Big Deal? </vt:lpstr>
      <vt:lpstr>Hyperglycemia*: A Common Comorbidity in Medical-Surgical Patients in a Community Hospital</vt:lpstr>
      <vt:lpstr>Effect of Hyperglycemia  on Hospital Mortality</vt:lpstr>
      <vt:lpstr>BG Above Normal = Trouble</vt:lpstr>
      <vt:lpstr>WHAT SHOULD WE AIM FOR?</vt:lpstr>
      <vt:lpstr>  Management of Hyperglycemia and Diabetes </vt:lpstr>
      <vt:lpstr>Life Study – Mrs. Jones</vt:lpstr>
      <vt:lpstr>What Do You Say? Mrs. Jones asks you</vt:lpstr>
      <vt:lpstr>In Patient Strategies – Start Early, Focus on Survival Skills </vt:lpstr>
      <vt:lpstr>I don’t want to!</vt:lpstr>
      <vt:lpstr>Running into Roadblocks?</vt:lpstr>
      <vt:lpstr>No one is Unmotivated</vt:lpstr>
      <vt:lpstr>Overcoming barriers</vt:lpstr>
      <vt:lpstr>How Often Should I Check?</vt:lpstr>
      <vt:lpstr>How will it help me?</vt:lpstr>
      <vt:lpstr>New Meters – a little goes a long way</vt:lpstr>
      <vt:lpstr>Foot Care </vt:lpstr>
      <vt:lpstr>Foot Wounds</vt:lpstr>
      <vt:lpstr>PowerPoint Presentation</vt:lpstr>
      <vt:lpstr>PowerPoint Presentation</vt:lpstr>
      <vt:lpstr>No Bathroom Surgery</vt:lpstr>
      <vt:lpstr>5.07 monofilament = 10gms linear pressure  If pt can’t feel pressure =  neuropathy</vt:lpstr>
      <vt:lpstr>3 Most Important Foot Care Tips</vt:lpstr>
      <vt:lpstr>Life Study – Mrs. Jones</vt:lpstr>
      <vt:lpstr>How Much Insulin Does a Patient Need?</vt:lpstr>
      <vt:lpstr>Now What?</vt:lpstr>
      <vt:lpstr>Medication for Discharge?</vt:lpstr>
      <vt:lpstr>PowerPoint Presentation</vt:lpstr>
      <vt:lpstr>Discharge Teaching</vt:lpstr>
      <vt:lpstr>5 Survival Skills</vt:lpstr>
      <vt:lpstr>Insulin Teaching Keys</vt:lpstr>
      <vt:lpstr>Insulin Pens</vt:lpstr>
      <vt:lpstr>Sharps Disposal: Product and Info</vt:lpstr>
      <vt:lpstr>Medical Waste Management Act Effective Sept 1, 2008</vt:lpstr>
      <vt:lpstr>Mrs Jones – Teaching Priorities</vt:lpstr>
      <vt:lpstr>When to Call Provider?*</vt:lpstr>
      <vt:lpstr>Based on Mr R’s clinical picture – In hospital How Much Insulin Needed?</vt:lpstr>
      <vt:lpstr>Calculate Daily  Insulin Needs</vt:lpstr>
      <vt:lpstr>Calculate Insulin Needs Basal/ insulin carb/ correct</vt:lpstr>
      <vt:lpstr>3 days poor intake, pt started on Tube Feeding</vt:lpstr>
      <vt:lpstr>Glycemic Management During Enteral Nutrition</vt:lpstr>
      <vt:lpstr>BG Running High? </vt:lpstr>
      <vt:lpstr>Calculate Daily  Insulin Needs</vt:lpstr>
      <vt:lpstr>Intensify Insulin therapy or start insulin Drip</vt:lpstr>
      <vt:lpstr>Bottom Line</vt:lpstr>
      <vt:lpstr>Diabetes Self-Management</vt:lpstr>
      <vt:lpstr>Financial Advisor</vt:lpstr>
      <vt:lpstr>Can we stop pre diabetes from progressing?</vt:lpstr>
      <vt:lpstr>Diabetes Prevention Program</vt:lpstr>
      <vt:lpstr>Weight loss and Prevention</vt:lpstr>
      <vt:lpstr>PowerPoint Presentation</vt:lpstr>
      <vt:lpstr>   Control Matters</vt:lpstr>
      <vt:lpstr>Complications - Why?</vt:lpstr>
      <vt:lpstr>Diabetes Complications</vt:lpstr>
      <vt:lpstr>Goals of Care</vt:lpstr>
      <vt:lpstr>ABCs of Diabetes –  </vt:lpstr>
      <vt:lpstr>     A1c and Estimated Avg Glucose (eAG) 2008 </vt:lpstr>
      <vt:lpstr>PowerPoint Presentation</vt:lpstr>
      <vt:lpstr>“Legacy Effect”</vt:lpstr>
      <vt:lpstr>Diabetes Care Guidelines- ADA</vt:lpstr>
      <vt:lpstr>Vaccinations- Immunizations</vt:lpstr>
      <vt:lpstr>Mr. Jones -  What are Your Recommendations?</vt:lpstr>
      <vt:lpstr>Diabetes Bingo “DiaBingo” Shout out Right Answer</vt:lpstr>
      <vt:lpstr>DiaBingo- G</vt:lpstr>
      <vt:lpstr> Insulin Therapy From Ants to Analogs:  </vt:lpstr>
      <vt:lpstr> Insulin – the Ultimate Hormone Replacement Therapy  </vt:lpstr>
      <vt:lpstr>PowerPoint Presentation</vt:lpstr>
      <vt:lpstr>PowerPoint Presentation</vt:lpstr>
      <vt:lpstr>Insulin Finally Available - 1922</vt:lpstr>
      <vt:lpstr>The Miracle of Insulin</vt:lpstr>
      <vt:lpstr>The Nobel Prize in Physiology or Medicine 1923</vt:lpstr>
      <vt:lpstr>Psychological Insulin Resistance (PIR)</vt:lpstr>
      <vt:lpstr>Needle Size often a Barrier Size Does Matter</vt:lpstr>
      <vt:lpstr>Physiologic Insulin Secretion:    24-Hour Profile </vt:lpstr>
      <vt:lpstr>Insulin Action Teams</vt:lpstr>
      <vt:lpstr>Case Study </vt:lpstr>
      <vt:lpstr>Cost Per Vial in Northern CA</vt:lpstr>
      <vt:lpstr>PowerPoint Presentation</vt:lpstr>
      <vt:lpstr>Afrezza – Inhaled Insulin –  Approved 2014</vt:lpstr>
      <vt:lpstr>Bolus Insulins   (½ of total daily dose ÷ meals)</vt:lpstr>
      <vt:lpstr>Afrezza Dosing and Considerations</vt:lpstr>
      <vt:lpstr>Afrezza Inhaler</vt:lpstr>
      <vt:lpstr>Bolus Insulin Summary</vt:lpstr>
      <vt:lpstr>Bolus Insulin Timing</vt:lpstr>
      <vt:lpstr>Bolus – Insulin Sliding Scale  Starts at 150, 2 units for every 50 mg/dl &gt;150</vt:lpstr>
      <vt:lpstr>Basal Insulins  (½ of total daily dose) </vt:lpstr>
      <vt:lpstr>Basal Insulin Summary</vt:lpstr>
      <vt:lpstr>Basal Only   Type 2, 60kg – A1c 8.7%</vt:lpstr>
      <vt:lpstr>PowerPoint Presentation</vt:lpstr>
      <vt:lpstr>Combo Sub-Q Insulin</vt:lpstr>
      <vt:lpstr>10u 70/30 BID Patterns? Changes needed?</vt:lpstr>
      <vt:lpstr>Pattern Management    </vt:lpstr>
      <vt:lpstr>Pattern Management</vt:lpstr>
      <vt:lpstr>Type 2 – New diagnosis – No meds  Patterns? Questions</vt:lpstr>
      <vt:lpstr>Type 2 – Amaryl 4mg AM, 10u Lantus pm</vt:lpstr>
      <vt:lpstr>Basal Bolus – What Adjustments?   Pt weighs 80kg</vt:lpstr>
      <vt:lpstr>Intensive Diabetes Therapy Insulin Dosing Strategy </vt:lpstr>
      <vt:lpstr>Intensive Diabetes Therapy Insulin Dosing Strategy </vt:lpstr>
      <vt:lpstr>Intensive Diabetes Therapy Insulin Dosing Strategy </vt:lpstr>
      <vt:lpstr>Basal Bolus – Using 50/50 Rule - Pt weighs 80kg</vt:lpstr>
      <vt:lpstr>Diabetes Bingo - “DiaBingo” Shout out Right Answer</vt:lpstr>
      <vt:lpstr>DiaBingo - I</vt:lpstr>
      <vt:lpstr>PowerPoint Presentation</vt:lpstr>
      <vt:lpstr>Obesity in America</vt:lpstr>
      <vt:lpstr>Bigger Meals, Bigger Kids</vt:lpstr>
      <vt:lpstr>Average American Consumes 25 teaspoons of sugar a day (400 cals)</vt:lpstr>
      <vt:lpstr>BMI – Visual Image</vt:lpstr>
      <vt:lpstr>Medical Nutrition Therapy – ADA 2014 Updates</vt:lpstr>
      <vt:lpstr>Medical Nutrition Therapy – ADA 2014</vt:lpstr>
      <vt:lpstr>Sodium, Fat and Fiber</vt:lpstr>
      <vt:lpstr>Approach Depends on Patient</vt:lpstr>
      <vt:lpstr>Losing 2-8kg Early in diagnosis Type 2 Helpful  ADA 2014</vt:lpstr>
      <vt:lpstr>Successful weight loss strategies include</vt:lpstr>
      <vt:lpstr>Diabetes Prevention Program  Focus on fat = wt loss success</vt:lpstr>
      <vt:lpstr>Public Health Issue?</vt:lpstr>
      <vt:lpstr>How nutrients affect blood sugar</vt:lpstr>
      <vt:lpstr>Teaching About Eating Healthy</vt:lpstr>
      <vt:lpstr>Move toward the Tomato</vt:lpstr>
      <vt:lpstr>ADA recommendation Eat Less Junk Food &amp; Sugary Drinks –</vt:lpstr>
      <vt:lpstr>10 Superfoods</vt:lpstr>
      <vt:lpstr>USDA Food Pyramid www.myplate.gov</vt:lpstr>
      <vt:lpstr>Another plate example</vt:lpstr>
      <vt:lpstr>Mindful Eating</vt:lpstr>
      <vt:lpstr>PowerPoint Presentation</vt:lpstr>
      <vt:lpstr>Carbs affect Post meal Blood Glucose</vt:lpstr>
      <vt:lpstr>Carbohydrate Needs for  Most Adults</vt:lpstr>
      <vt:lpstr>Choose Healthy Carbs </vt:lpstr>
      <vt:lpstr>Handy Meal Plan  </vt:lpstr>
      <vt:lpstr>Carb Counting - Starch</vt:lpstr>
      <vt:lpstr>Carb counting- fruit</vt:lpstr>
      <vt:lpstr>Carb Counting - Milk</vt:lpstr>
      <vt:lpstr>Carb  Counting - Sweets</vt:lpstr>
      <vt:lpstr>Using Alcohol Safely</vt:lpstr>
      <vt:lpstr>Ms. Gonzales’ Daily Meal plan</vt:lpstr>
      <vt:lpstr>Resources</vt:lpstr>
      <vt:lpstr>Resources</vt:lpstr>
      <vt:lpstr>Diabetes Bingo - “DiaBingo” Shout out Right Answer</vt:lpstr>
      <vt:lpstr>DiaBingo - N</vt:lpstr>
      <vt:lpstr>Diabetes Meds for Type 2:  Objectives</vt:lpstr>
      <vt:lpstr>Diabetes Agents Considerations</vt:lpstr>
      <vt:lpstr>PowerPoint Presentation</vt:lpstr>
      <vt:lpstr>Action/Classes of Type 2 Meds</vt:lpstr>
      <vt:lpstr>Biguanides – Suppressor Metformin (Glucophage®)</vt:lpstr>
      <vt:lpstr>Biguanides - Metformin</vt:lpstr>
      <vt:lpstr>Biguanides - Metformin</vt:lpstr>
      <vt:lpstr>Considerations Biguanide - Metformin (Glucophage®)</vt:lpstr>
      <vt:lpstr>Metformin – How does it rate?  </vt:lpstr>
      <vt:lpstr>What is next step?</vt:lpstr>
      <vt:lpstr> Sulfonylureas – </vt:lpstr>
      <vt:lpstr>Sulfonylureas - Squirts</vt:lpstr>
      <vt:lpstr>Sulfonylureas: 2nd Generation</vt:lpstr>
      <vt:lpstr>Sulfonylureas</vt:lpstr>
      <vt:lpstr>Squirters – How does they rate?  </vt:lpstr>
      <vt:lpstr>What Medications Cause Hypoglycemia?</vt:lpstr>
      <vt:lpstr>Hypoglycemia = “Limiting Factor”</vt:lpstr>
      <vt:lpstr>Hypoglycemic Symptoms</vt:lpstr>
      <vt:lpstr>Treatment of Hypoglycemia</vt:lpstr>
      <vt:lpstr>15 - 20 Gms Carb Sources</vt:lpstr>
      <vt:lpstr>What questions?</vt:lpstr>
      <vt:lpstr>DPP-4 Inhibitors – “Incretin Enhancers”  Januvia (sitagliptin) – Tradjenta (linagliptin)  Onglyza (saxagliptin)  Nesina (alogliptin) </vt:lpstr>
      <vt:lpstr>PowerPoint Presentation</vt:lpstr>
      <vt:lpstr>DPP-IV Inhibitors – How do they rate?  </vt:lpstr>
      <vt:lpstr>If on Metformin and Sulfonylurea – BG still high, other options?  Pt overweight.</vt:lpstr>
      <vt:lpstr>Incretin Mimetics –  “Gut Hormone Imitators” GLP-1 Agonists</vt:lpstr>
      <vt:lpstr>GLP-1 Effects in Humans Understanding the Natural Role of Incretins</vt:lpstr>
      <vt:lpstr>Incretin Mimetics Exenatide (Byetta), Exenatide XR (Bydureon)</vt:lpstr>
      <vt:lpstr>Incretin Mimetics –  Albiglutide - Tanzeum</vt:lpstr>
      <vt:lpstr>Incretin Mimetics - GLP-1 Analog Liraglutide (Victoza)</vt:lpstr>
      <vt:lpstr>For all the Previous GLP-1 Agonists</vt:lpstr>
      <vt:lpstr>Incretin Mimetics – How do they rate?  </vt:lpstr>
      <vt:lpstr>Next Step?</vt:lpstr>
      <vt:lpstr> SGLT2 Inhibitors- “Glucoretics” </vt:lpstr>
      <vt:lpstr>Considerations</vt:lpstr>
      <vt:lpstr>SGLT2 Inhibitors- How do they rate?  </vt:lpstr>
      <vt:lpstr>PowerPoint Presentation</vt:lpstr>
      <vt:lpstr>TZDs – How do they rate?  </vt:lpstr>
      <vt:lpstr> Keeping Healthy in Long Run</vt:lpstr>
      <vt:lpstr>Thank You</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Diabetes, tools and tips of the trade</dc:title>
  <dc:creator>IMT</dc:creator>
  <cp:lastModifiedBy>beverly</cp:lastModifiedBy>
  <cp:revision>755</cp:revision>
  <cp:lastPrinted>2014-06-29T17:39:19Z</cp:lastPrinted>
  <dcterms:created xsi:type="dcterms:W3CDTF">1998-04-16T17:55:30Z</dcterms:created>
  <dcterms:modified xsi:type="dcterms:W3CDTF">2014-10-05T16:41:10Z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UseProject">
    <vt:lpwstr>1</vt:lpwstr>
  </property>
  <property fmtid="{D5CDD505-2E9C-101B-9397-08002B2CF9AE}" pid="3" name="ArticulatePath">
    <vt:lpwstr>slide day 1, BAE 2014</vt:lpwstr>
  </property>
  <property fmtid="{D5CDD505-2E9C-101B-9397-08002B2CF9AE}" pid="4" name="ArticulateGUID">
    <vt:lpwstr>EE6B221D-B0CB-4627-BF3F-ED28F05C5E61</vt:lpwstr>
  </property>
  <property fmtid="{D5CDD505-2E9C-101B-9397-08002B2CF9AE}" pid="5" name="ArticulateProjectFull">
    <vt:lpwstr>C:\Users\bev\Dropbox\A DES Admin Folder\Diabetes in the 21st Century Secured Gigs\Hosp Secured Gigs\John Muir\21 Century John Muir 2014.ppta</vt:lpwstr>
  </property>
</Properties>
</file>