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 ContentType="image/tif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1.xml" ContentType="application/vnd.openxmlformats-officedocument.presentationml.tags+xml"/>
  <Override PartName="/ppt/notesSlides/notesSlide11.xml" ContentType="application/vnd.openxmlformats-officedocument.presentationml.notesSlide+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notesSlides/notesSlide14.xml" ContentType="application/vnd.openxmlformats-officedocument.presentationml.notesSlide+xml"/>
  <Override PartName="/ppt/tags/tag25.xml" ContentType="application/vnd.openxmlformats-officedocument.presentationml.tags+xml"/>
  <Override PartName="/ppt/notesSlides/notesSlide15.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6.xml" ContentType="application/vnd.openxmlformats-officedocument.presentationml.notesSlide+xml"/>
  <Override PartName="/ppt/tags/tag29.xml" ContentType="application/vnd.openxmlformats-officedocument.presentationml.tags+xml"/>
  <Override PartName="/ppt/notesSlides/notesSlide17.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8.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9.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20.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21.xml" ContentType="application/vnd.openxmlformats-officedocument.presentationml.notesSlide+xml"/>
  <Override PartName="/ppt/tags/tag38.xml" ContentType="application/vnd.openxmlformats-officedocument.presentationml.tags+xml"/>
  <Override PartName="/ppt/notesSlides/notesSlide22.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23.xml" ContentType="application/vnd.openxmlformats-officedocument.presentationml.notesSlide+xml"/>
  <Override PartName="/ppt/tags/tag41.xml" ContentType="application/vnd.openxmlformats-officedocument.presentationml.tags+xml"/>
  <Override PartName="/ppt/notesSlides/notesSlide24.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25.xml" ContentType="application/vnd.openxmlformats-officedocument.presentationml.notesSlide+xml"/>
  <Override PartName="/ppt/tags/tag46.xml" ContentType="application/vnd.openxmlformats-officedocument.presentationml.tags+xml"/>
  <Override PartName="/ppt/notesSlides/notesSlide26.xml" ContentType="application/vnd.openxmlformats-officedocument.presentationml.notesSlide+xml"/>
  <Override PartName="/ppt/tags/tag47.xml" ContentType="application/vnd.openxmlformats-officedocument.presentationml.tags+xml"/>
  <Override PartName="/ppt/notesSlides/notesSlide27.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28.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29.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30.xml" ContentType="application/vnd.openxmlformats-officedocument.presentationml.notesSlide+xml"/>
  <Override PartName="/ppt/tags/tag58.xml" ContentType="application/vnd.openxmlformats-officedocument.presentationml.tags+xml"/>
  <Override PartName="/ppt/notesSlides/notesSlide31.xml" ContentType="application/vnd.openxmlformats-officedocument.presentationml.notesSlide+xml"/>
  <Override PartName="/ppt/tags/tag59.xml" ContentType="application/vnd.openxmlformats-officedocument.presentationml.tags+xml"/>
  <Override PartName="/ppt/notesSlides/notesSlide32.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33.xml" ContentType="application/vnd.openxmlformats-officedocument.presentationml.notesSlide+xml"/>
  <Override PartName="/ppt/tags/tag62.xml" ContentType="application/vnd.openxmlformats-officedocument.presentationml.tags+xml"/>
  <Override PartName="/ppt/notesSlides/notesSlide34.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35.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36.xml" ContentType="application/vnd.openxmlformats-officedocument.presentationml.notesSlide+xml"/>
  <Override PartName="/ppt/tags/tag67.xml" ContentType="application/vnd.openxmlformats-officedocument.presentationml.tags+xml"/>
  <Override PartName="/ppt/notesSlides/notesSlide37.xml" ContentType="application/vnd.openxmlformats-officedocument.presentationml.notesSlide+xml"/>
  <Override PartName="/ppt/tags/tag68.xml" ContentType="application/vnd.openxmlformats-officedocument.presentationml.tags+xml"/>
  <Override PartName="/ppt/notesSlides/notesSlide38.xml" ContentType="application/vnd.openxmlformats-officedocument.presentationml.notesSlide+xml"/>
  <Override PartName="/ppt/tags/tag69.xml" ContentType="application/vnd.openxmlformats-officedocument.presentationml.tags+xml"/>
  <Override PartName="/ppt/notesSlides/notesSlide39.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40.xml" ContentType="application/vnd.openxmlformats-officedocument.presentationml.notesSlide+xml"/>
  <Override PartName="/ppt/tags/tag72.xml" ContentType="application/vnd.openxmlformats-officedocument.presentationml.tags+xml"/>
  <Override PartName="/ppt/notesSlides/notesSlide41.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42.xml" ContentType="application/vnd.openxmlformats-officedocument.presentationml.notesSlide+xml"/>
  <Override PartName="/ppt/tags/tag77.xml" ContentType="application/vnd.openxmlformats-officedocument.presentationml.tags+xml"/>
  <Override PartName="/ppt/notesSlides/notesSlide43.xml" ContentType="application/vnd.openxmlformats-officedocument.presentationml.notesSlide+xml"/>
  <Override PartName="/ppt/tags/tag78.xml" ContentType="application/vnd.openxmlformats-officedocument.presentationml.tags+xml"/>
  <Override PartName="/ppt/notesSlides/notesSlide44.xml" ContentType="application/vnd.openxmlformats-officedocument.presentationml.notesSlide+xml"/>
  <Override PartName="/ppt/tags/tag79.xml" ContentType="application/vnd.openxmlformats-officedocument.presentationml.tags+xml"/>
  <Override PartName="/ppt/notesSlides/notesSlide45.xml" ContentType="application/vnd.openxmlformats-officedocument.presentationml.notesSlide+xml"/>
  <Override PartName="/ppt/tags/tag80.xml" ContentType="application/vnd.openxmlformats-officedocument.presentationml.tags+xml"/>
  <Override PartName="/ppt/notesSlides/notesSlide46.xml" ContentType="application/vnd.openxmlformats-officedocument.presentationml.notesSlide+xml"/>
  <Override PartName="/ppt/tags/tag81.xml" ContentType="application/vnd.openxmlformats-officedocument.presentationml.tags+xml"/>
  <Override PartName="/ppt/notesSlides/notesSlide47.xml" ContentType="application/vnd.openxmlformats-officedocument.presentationml.notesSlide+xml"/>
  <Override PartName="/ppt/tags/tag82.xml" ContentType="application/vnd.openxmlformats-officedocument.presentationml.tags+xml"/>
  <Override PartName="/ppt/notesSlides/notesSlide48.xml" ContentType="application/vnd.openxmlformats-officedocument.presentationml.notesSlide+xml"/>
  <Override PartName="/ppt/tags/tag83.xml" ContentType="application/vnd.openxmlformats-officedocument.presentationml.tags+xml"/>
  <Override PartName="/ppt/notesSlides/notesSlide49.xml" ContentType="application/vnd.openxmlformats-officedocument.presentationml.notesSlide+xml"/>
  <Override PartName="/ppt/tags/tag84.xml" ContentType="application/vnd.openxmlformats-officedocument.presentationml.tags+xml"/>
  <Override PartName="/ppt/notesSlides/notesSlide50.xml" ContentType="application/vnd.openxmlformats-officedocument.presentationml.notesSlide+xml"/>
  <Override PartName="/ppt/tags/tag85.xml" ContentType="application/vnd.openxmlformats-officedocument.presentationml.tags+xml"/>
  <Override PartName="/ppt/notesSlides/notesSlide51.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notesSlides/notesSlide52.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notesSlides/notesSlide53.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54.xml" ContentType="application/vnd.openxmlformats-officedocument.presentationml.notesSlide+xml"/>
  <Override PartName="/ppt/tags/tag92.xml" ContentType="application/vnd.openxmlformats-officedocument.presentationml.tags+xml"/>
  <Override PartName="/ppt/notesSlides/notesSlide55.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56.xml" ContentType="application/vnd.openxmlformats-officedocument.presentationml.notesSlide+xml"/>
  <Override PartName="/ppt/tags/tag95.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96.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notesSlides/notesSlide61.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62.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63.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64.xml" ContentType="application/vnd.openxmlformats-officedocument.presentationml.notesSlide+xml"/>
  <Override PartName="/ppt/tags/tag105.xml" ContentType="application/vnd.openxmlformats-officedocument.presentationml.tags+xml"/>
  <Override PartName="/ppt/notesSlides/notesSlide65.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66.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67.xml" ContentType="application/vnd.openxmlformats-officedocument.presentationml.notesSlide+xml"/>
  <Override PartName="/ppt/tags/tag113.xml" ContentType="application/vnd.openxmlformats-officedocument.presentationml.tags+xml"/>
  <Override PartName="/ppt/notesSlides/notesSlide68.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notesSlides/notesSlide69.xml" ContentType="application/vnd.openxmlformats-officedocument.presentationml.notesSlide+xml"/>
  <Override PartName="/ppt/tags/tag116.xml" ContentType="application/vnd.openxmlformats-officedocument.presentationml.tags+xml"/>
  <Override PartName="/ppt/notesSlides/notesSlide70.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notesSlides/notesSlide71.xml" ContentType="application/vnd.openxmlformats-officedocument.presentationml.notesSlide+xml"/>
  <Override PartName="/ppt/tags/tag119.xml" ContentType="application/vnd.openxmlformats-officedocument.presentationml.tags+xml"/>
  <Override PartName="/ppt/notesSlides/notesSlide72.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notesSlides/notesSlide73.xml" ContentType="application/vnd.openxmlformats-officedocument.presentationml.notesSlide+xml"/>
  <Override PartName="/ppt/tags/tag122.xml" ContentType="application/vnd.openxmlformats-officedocument.presentationml.tags+xml"/>
  <Override PartName="/ppt/notesSlides/notesSlide74.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75.xml" ContentType="application/vnd.openxmlformats-officedocument.presentationml.notesSlide+xml"/>
  <Override PartName="/ppt/tags/tag130.xml" ContentType="application/vnd.openxmlformats-officedocument.presentationml.tags+xml"/>
  <Override PartName="/ppt/notesSlides/notesSlide76.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notesSlides/notesSlide77.xml" ContentType="application/vnd.openxmlformats-officedocument.presentationml.notesSlide+xml"/>
  <Override PartName="/ppt/tags/tag133.xml" ContentType="application/vnd.openxmlformats-officedocument.presentationml.tags+xml"/>
  <Override PartName="/ppt/notesSlides/notesSlide78.xml" ContentType="application/vnd.openxmlformats-officedocument.presentationml.notesSlide+xml"/>
  <Override PartName="/ppt/tags/tag134.xml" ContentType="application/vnd.openxmlformats-officedocument.presentationml.tags+xml"/>
  <Override PartName="/ppt/notesSlides/notesSlide79.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80.xml" ContentType="application/vnd.openxmlformats-officedocument.presentationml.notesSlide+xml"/>
  <Override PartName="/ppt/tags/tag139.xml" ContentType="application/vnd.openxmlformats-officedocument.presentationml.tags+xml"/>
  <Override PartName="/ppt/notesSlides/notesSlide81.xml" ContentType="application/vnd.openxmlformats-officedocument.presentationml.notesSlide+xml"/>
  <Override PartName="/ppt/tags/tag140.xml" ContentType="application/vnd.openxmlformats-officedocument.presentationml.tags+xml"/>
  <Override PartName="/ppt/notesSlides/notesSlide82.xml" ContentType="application/vnd.openxmlformats-officedocument.presentationml.notesSlide+xml"/>
  <Override PartName="/ppt/tags/tag141.xml" ContentType="application/vnd.openxmlformats-officedocument.presentationml.tags+xml"/>
  <Override PartName="/ppt/notesSlides/notesSlide83.xml" ContentType="application/vnd.openxmlformats-officedocument.presentationml.notesSlide+xml"/>
  <Override PartName="/ppt/tags/tag142.xml" ContentType="application/vnd.openxmlformats-officedocument.presentationml.tags+xml"/>
  <Override PartName="/ppt/notesSlides/notesSlide84.xml" ContentType="application/vnd.openxmlformats-officedocument.presentationml.notesSlide+xml"/>
  <Override PartName="/ppt/tags/tag143.xml" ContentType="application/vnd.openxmlformats-officedocument.presentationml.tags+xml"/>
  <Override PartName="/ppt/notesSlides/notesSlide85.xml" ContentType="application/vnd.openxmlformats-officedocument.presentationml.notesSlide+xml"/>
  <Override PartName="/ppt/tags/tag144.xml" ContentType="application/vnd.openxmlformats-officedocument.presentationml.tags+xml"/>
  <Override PartName="/ppt/notesSlides/notesSlide86.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notesSlides/notesSlide87.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notesSlides/notesSlide88.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notesSlides/notesSlide89.xml" ContentType="application/vnd.openxmlformats-officedocument.presentationml.notesSlide+xml"/>
  <Override PartName="/ppt/tags/tag151.xml" ContentType="application/vnd.openxmlformats-officedocument.presentationml.tags+xml"/>
  <Override PartName="/ppt/notesSlides/notesSlide90.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91.xml" ContentType="application/vnd.openxmlformats-officedocument.presentationml.notesSlide+xml"/>
  <Override PartName="/ppt/tags/tag155.xml" ContentType="application/vnd.openxmlformats-officedocument.presentationml.tags+xml"/>
  <Override PartName="/ppt/notesSlides/notesSlide92.xml" ContentType="application/vnd.openxmlformats-officedocument.presentationml.notesSlide+xml"/>
  <Override PartName="/ppt/tags/tag156.xml" ContentType="application/vnd.openxmlformats-officedocument.presentationml.tags+xml"/>
  <Override PartName="/ppt/notesSlides/notesSlide93.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notesSlides/notesSlide94.xml" ContentType="application/vnd.openxmlformats-officedocument.presentationml.notesSlide+xml"/>
  <Override PartName="/ppt/tags/tag160.xml" ContentType="application/vnd.openxmlformats-officedocument.presentationml.tags+xml"/>
  <Override PartName="/ppt/notesSlides/notesSlide95.xml" ContentType="application/vnd.openxmlformats-officedocument.presentationml.notesSlide+xml"/>
  <Override PartName="/ppt/tags/tag161.xml" ContentType="application/vnd.openxmlformats-officedocument.presentationml.tags+xml"/>
  <Override PartName="/ppt/notesSlides/notesSlide96.xml" ContentType="application/vnd.openxmlformats-officedocument.presentationml.notesSlide+xml"/>
  <Override PartName="/ppt/tags/tag162.xml" ContentType="application/vnd.openxmlformats-officedocument.presentationml.tags+xml"/>
  <Override PartName="/ppt/notesSlides/notesSlide97.xml" ContentType="application/vnd.openxmlformats-officedocument.presentationml.notesSlide+xml"/>
  <Override PartName="/ppt/tags/tag163.xml" ContentType="application/vnd.openxmlformats-officedocument.presentationml.tags+xml"/>
  <Override PartName="/ppt/notesSlides/notesSlide98.xml" ContentType="application/vnd.openxmlformats-officedocument.presentationml.notesSlide+xml"/>
  <Override PartName="/ppt/tags/tag164.xml" ContentType="application/vnd.openxmlformats-officedocument.presentationml.tags+xml"/>
  <Override PartName="/ppt/notesSlides/notesSlide99.xml" ContentType="application/vnd.openxmlformats-officedocument.presentationml.notesSlide+xml"/>
  <Override PartName="/ppt/tags/tag165.xml" ContentType="application/vnd.openxmlformats-officedocument.presentationml.tags+xml"/>
  <Override PartName="/ppt/notesSlides/notesSlide100.xml" ContentType="application/vnd.openxmlformats-officedocument.presentationml.notesSlide+xml"/>
  <Override PartName="/ppt/tags/tag166.xml" ContentType="application/vnd.openxmlformats-officedocument.presentationml.tags+xml"/>
  <Override PartName="/ppt/notesSlides/notesSlide101.xml" ContentType="application/vnd.openxmlformats-officedocument.presentationml.notesSlide+xml"/>
  <Override PartName="/ppt/tags/tag167.xml" ContentType="application/vnd.openxmlformats-officedocument.presentationml.tags+xml"/>
  <Override PartName="/ppt/notesSlides/notesSlide102.xml" ContentType="application/vnd.openxmlformats-officedocument.presentationml.notesSlide+xml"/>
  <Override PartName="/ppt/tags/tag168.xml" ContentType="application/vnd.openxmlformats-officedocument.presentationml.tags+xml"/>
  <Override PartName="/ppt/notesSlides/notesSlide103.xml" ContentType="application/vnd.openxmlformats-officedocument.presentationml.notesSlide+xml"/>
  <Override PartName="/ppt/tags/tag169.xml" ContentType="application/vnd.openxmlformats-officedocument.presentationml.tags+xml"/>
  <Override PartName="/ppt/notesSlides/notesSlide104.xml" ContentType="application/vnd.openxmlformats-officedocument.presentationml.notesSlide+xml"/>
  <Override PartName="/ppt/tags/tag170.xml" ContentType="application/vnd.openxmlformats-officedocument.presentationml.tags+xml"/>
  <Override PartName="/ppt/notesSlides/notesSlide105.xml" ContentType="application/vnd.openxmlformats-officedocument.presentationml.notesSlide+xml"/>
  <Override PartName="/ppt/tags/tag171.xml" ContentType="application/vnd.openxmlformats-officedocument.presentationml.tags+xml"/>
  <Override PartName="/ppt/notesSlides/notesSlide106.xml" ContentType="application/vnd.openxmlformats-officedocument.presentationml.notesSlide+xml"/>
  <Override PartName="/ppt/tags/tag172.xml" ContentType="application/vnd.openxmlformats-officedocument.presentationml.tags+xml"/>
  <Override PartName="/ppt/notesSlides/notesSlide107.xml" ContentType="application/vnd.openxmlformats-officedocument.presentationml.notesSlide+xml"/>
  <Override PartName="/ppt/tags/tag173.xml" ContentType="application/vnd.openxmlformats-officedocument.presentationml.tags+xml"/>
  <Override PartName="/ppt/notesSlides/notesSlide108.xml" ContentType="application/vnd.openxmlformats-officedocument.presentationml.notesSlide+xml"/>
  <Override PartName="/ppt/tags/tag174.xml" ContentType="application/vnd.openxmlformats-officedocument.presentationml.tags+xml"/>
  <Override PartName="/ppt/notesSlides/notesSlide109.xml" ContentType="application/vnd.openxmlformats-officedocument.presentationml.notesSlide+xml"/>
  <Override PartName="/ppt/tags/tag175.xml" ContentType="application/vnd.openxmlformats-officedocument.presentationml.tags+xml"/>
  <Override PartName="/ppt/notesSlides/notesSlide110.xml" ContentType="application/vnd.openxmlformats-officedocument.presentationml.notesSlide+xml"/>
  <Override PartName="/ppt/tags/tag176.xml" ContentType="application/vnd.openxmlformats-officedocument.presentationml.tags+xml"/>
  <Override PartName="/ppt/notesSlides/notesSlide111.xml" ContentType="application/vnd.openxmlformats-officedocument.presentationml.notesSlide+xml"/>
  <Override PartName="/ppt/tags/tag177.xml" ContentType="application/vnd.openxmlformats-officedocument.presentationml.tags+xml"/>
  <Override PartName="/ppt/notesSlides/notesSlide112.xml" ContentType="application/vnd.openxmlformats-officedocument.presentationml.notesSlide+xml"/>
  <Override PartName="/ppt/tags/tag178.xml" ContentType="application/vnd.openxmlformats-officedocument.presentationml.tags+xml"/>
  <Override PartName="/ppt/notesSlides/notesSlide113.xml" ContentType="application/vnd.openxmlformats-officedocument.presentationml.notesSlide+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notesSlides/notesSlide114.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115.xml" ContentType="application/vnd.openxmlformats-officedocument.presentationml.notesSlid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notesSlides/notesSlide116.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117.xml" ContentType="application/vnd.openxmlformats-officedocument.presentationml.notesSlide+xml"/>
  <Override PartName="/ppt/tags/tag210.xml" ContentType="application/vnd.openxmlformats-officedocument.presentationml.tags+xml"/>
  <Override PartName="/ppt/tags/tag211.xml" ContentType="application/vnd.openxmlformats-officedocument.presentationml.tags+xml"/>
  <Override PartName="/ppt/notesSlides/notesSlide118.xml" ContentType="application/vnd.openxmlformats-officedocument.presentationml.notesSlide+xml"/>
  <Override PartName="/ppt/tags/tag212.xml" ContentType="application/vnd.openxmlformats-officedocument.presentationml.tags+xml"/>
  <Override PartName="/ppt/notesSlides/notesSlide119.xml" ContentType="application/vnd.openxmlformats-officedocument.presentationml.notesSlide+xml"/>
  <Override PartName="/ppt/tags/tag213.xml" ContentType="application/vnd.openxmlformats-officedocument.presentationml.tags+xml"/>
  <Override PartName="/ppt/notesSlides/notesSlide120.xml" ContentType="application/vnd.openxmlformats-officedocument.presentationml.notesSlide+xml"/>
  <Override PartName="/ppt/tags/tag214.xml" ContentType="application/vnd.openxmlformats-officedocument.presentationml.tags+xml"/>
  <Override PartName="/ppt/tags/tag215.xml" ContentType="application/vnd.openxmlformats-officedocument.presentationml.tags+xml"/>
  <Override PartName="/ppt/notesSlides/notesSlide121.xml" ContentType="application/vnd.openxmlformats-officedocument.presentationml.notesSlide+xml"/>
  <Override PartName="/ppt/tags/tag216.xml" ContentType="application/vnd.openxmlformats-officedocument.presentationml.tags+xml"/>
  <Override PartName="/ppt/notesSlides/notesSlide122.xml" ContentType="application/vnd.openxmlformats-officedocument.presentationml.notesSlide+xml"/>
  <Override PartName="/ppt/tags/tag217.xml" ContentType="application/vnd.openxmlformats-officedocument.presentationml.tags+xml"/>
  <Override PartName="/ppt/notesSlides/notesSlide123.xml" ContentType="application/vnd.openxmlformats-officedocument.presentationml.notesSlide+xml"/>
  <Override PartName="/ppt/tags/tag218.xml" ContentType="application/vnd.openxmlformats-officedocument.presentationml.tags+xml"/>
  <Override PartName="/ppt/notesSlides/notesSlide124.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notesSlides/notesSlide125.xml" ContentType="application/vnd.openxmlformats-officedocument.presentationml.notesSlide+xml"/>
  <Override PartName="/ppt/tags/tag222.xml" ContentType="application/vnd.openxmlformats-officedocument.presentationml.tags+xml"/>
  <Override PartName="/ppt/notesSlides/notesSlide126.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notesSlides/notesSlide127.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notesSlides/notesSlide128.xml" ContentType="application/vnd.openxmlformats-officedocument.presentationml.notesSlide+xml"/>
  <Override PartName="/ppt/tags/tag227.xml" ContentType="application/vnd.openxmlformats-officedocument.presentationml.tags+xml"/>
  <Override PartName="/ppt/notesSlides/notesSlide129.xml" ContentType="application/vnd.openxmlformats-officedocument.presentationml.notesSlide+xml"/>
  <Override PartName="/ppt/tags/tag228.xml" ContentType="application/vnd.openxmlformats-officedocument.presentationml.tags+xml"/>
  <Override PartName="/ppt/notesSlides/notesSlide130.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notesSlides/notesSlide131.xml" ContentType="application/vnd.openxmlformats-officedocument.presentationml.notesSlide+xml"/>
  <Override PartName="/ppt/tags/tag232.xml" ContentType="application/vnd.openxmlformats-officedocument.presentationml.tags+xml"/>
  <Override PartName="/ppt/notesSlides/notesSlide132.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notesSlides/notesSlide133.xml" ContentType="application/vnd.openxmlformats-officedocument.presentationml.notesSlide+xml"/>
  <Override PartName="/ppt/tags/tag235.xml" ContentType="application/vnd.openxmlformats-officedocument.presentationml.tags+xml"/>
  <Override PartName="/ppt/notesSlides/notesSlide134.xml" ContentType="application/vnd.openxmlformats-officedocument.presentationml.notesSlide+xml"/>
  <Override PartName="/ppt/tags/tag236.xml" ContentType="application/vnd.openxmlformats-officedocument.presentationml.tags+xml"/>
  <Override PartName="/ppt/tags/tag237.xml" ContentType="application/vnd.openxmlformats-officedocument.presentationml.tags+xml"/>
  <Override PartName="/ppt/notesSlides/notesSlide135.xml" ContentType="application/vnd.openxmlformats-officedocument.presentationml.notesSlide+xml"/>
  <Override PartName="/ppt/tags/tag238.xml" ContentType="application/vnd.openxmlformats-officedocument.presentationml.tags+xml"/>
  <Override PartName="/ppt/tags/tag239.xml" ContentType="application/vnd.openxmlformats-officedocument.presentationml.tags+xml"/>
  <Override PartName="/ppt/notesSlides/notesSlide136.xml" ContentType="application/vnd.openxmlformats-officedocument.presentationml.notesSlide+xml"/>
  <Override PartName="/ppt/tags/tag240.xml" ContentType="application/vnd.openxmlformats-officedocument.presentationml.tags+xml"/>
  <Override PartName="/ppt/notesSlides/notesSlide137.xml" ContentType="application/vnd.openxmlformats-officedocument.presentationml.notesSlide+xml"/>
  <Override PartName="/ppt/tags/tag241.xml" ContentType="application/vnd.openxmlformats-officedocument.presentationml.tags+xml"/>
  <Override PartName="/ppt/notesSlides/notesSlide138.xml" ContentType="application/vnd.openxmlformats-officedocument.presentationml.notesSlide+xml"/>
  <Override PartName="/ppt/tags/tag242.xml" ContentType="application/vnd.openxmlformats-officedocument.presentationml.tags+xml"/>
  <Override PartName="/ppt/notesSlides/notesSlide139.xml" ContentType="application/vnd.openxmlformats-officedocument.presentationml.notesSlide+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notesSlides/notesSlide140.xml" ContentType="application/vnd.openxmlformats-officedocument.presentationml.notesSlide+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141.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notesSlides/notesSlide142.xml" ContentType="application/vnd.openxmlformats-officedocument.presentationml.notesSlide+xml"/>
  <Override PartName="/ppt/tags/tag251.xml" ContentType="application/vnd.openxmlformats-officedocument.presentationml.tags+xml"/>
  <Override PartName="/ppt/notesSlides/notesSlide143.xml" ContentType="application/vnd.openxmlformats-officedocument.presentationml.notesSlide+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144.xml" ContentType="application/vnd.openxmlformats-officedocument.presentationml.notesSlide+xml"/>
  <Override PartName="/ppt/tags/tag255.xml" ContentType="application/vnd.openxmlformats-officedocument.presentationml.tags+xml"/>
  <Override PartName="/ppt/notesSlides/notesSlide145.xml" ContentType="application/vnd.openxmlformats-officedocument.presentationml.notesSlide+xml"/>
  <Override PartName="/ppt/tags/tag256.xml" ContentType="application/vnd.openxmlformats-officedocument.presentationml.tags+xml"/>
  <Override PartName="/ppt/tags/tag257.xml" ContentType="application/vnd.openxmlformats-officedocument.presentationml.tags+xml"/>
  <Override PartName="/ppt/notesSlides/notesSlide146.xml" ContentType="application/vnd.openxmlformats-officedocument.presentationml.notesSlide+xml"/>
  <Override PartName="/ppt/tags/tag258.xml" ContentType="application/vnd.openxmlformats-officedocument.presentationml.tags+xml"/>
  <Override PartName="/ppt/tags/tag259.xml" ContentType="application/vnd.openxmlformats-officedocument.presentationml.tags+xml"/>
  <Override PartName="/ppt/notesSlides/notesSlide147.xml" ContentType="application/vnd.openxmlformats-officedocument.presentationml.notesSlide+xml"/>
  <Override PartName="/ppt/tags/tag260.xml" ContentType="application/vnd.openxmlformats-officedocument.presentationml.tags+xml"/>
  <Override PartName="/ppt/notesSlides/notesSlide148.xml" ContentType="application/vnd.openxmlformats-officedocument.presentationml.notesSlide+xml"/>
  <Override PartName="/ppt/tags/tag261.xml" ContentType="application/vnd.openxmlformats-officedocument.presentationml.tags+xml"/>
  <Override PartName="/ppt/notesSlides/notesSlide149.xml" ContentType="application/vnd.openxmlformats-officedocument.presentationml.notesSlide+xml"/>
  <Override PartName="/ppt/tags/tag262.xml" ContentType="application/vnd.openxmlformats-officedocument.presentationml.tags+xml"/>
  <Override PartName="/ppt/tags/tag263.xml" ContentType="application/vnd.openxmlformats-officedocument.presentationml.tags+xml"/>
  <Override PartName="/ppt/notesSlides/notesSlide150.xml" ContentType="application/vnd.openxmlformats-officedocument.presentationml.notesSlide+xml"/>
  <Override PartName="/ppt/tags/tag264.xml" ContentType="application/vnd.openxmlformats-officedocument.presentationml.tags+xml"/>
  <Override PartName="/ppt/notesSlides/notesSlide1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 id="2147484122" r:id="rId2"/>
  </p:sldMasterIdLst>
  <p:notesMasterIdLst>
    <p:notesMasterId r:id="rId244"/>
  </p:notesMasterIdLst>
  <p:handoutMasterIdLst>
    <p:handoutMasterId r:id="rId245"/>
  </p:handoutMasterIdLst>
  <p:sldIdLst>
    <p:sldId id="2347" r:id="rId3"/>
    <p:sldId id="2348" r:id="rId4"/>
    <p:sldId id="2576" r:id="rId5"/>
    <p:sldId id="2578" r:id="rId6"/>
    <p:sldId id="2577" r:id="rId7"/>
    <p:sldId id="2579" r:id="rId8"/>
    <p:sldId id="2352" r:id="rId9"/>
    <p:sldId id="2353" r:id="rId10"/>
    <p:sldId id="2354" r:id="rId11"/>
    <p:sldId id="2580" r:id="rId12"/>
    <p:sldId id="2681" r:id="rId13"/>
    <p:sldId id="2361" r:id="rId14"/>
    <p:sldId id="2586" r:id="rId15"/>
    <p:sldId id="2363" r:id="rId16"/>
    <p:sldId id="2364" r:id="rId17"/>
    <p:sldId id="2365" r:id="rId18"/>
    <p:sldId id="2366" r:id="rId19"/>
    <p:sldId id="2367" r:id="rId20"/>
    <p:sldId id="2588" r:id="rId21"/>
    <p:sldId id="2368" r:id="rId22"/>
    <p:sldId id="2370" r:id="rId23"/>
    <p:sldId id="2371" r:id="rId24"/>
    <p:sldId id="2372" r:id="rId25"/>
    <p:sldId id="2373" r:id="rId26"/>
    <p:sldId id="2374" r:id="rId27"/>
    <p:sldId id="2375" r:id="rId28"/>
    <p:sldId id="2376" r:id="rId29"/>
    <p:sldId id="2377" r:id="rId30"/>
    <p:sldId id="2378" r:id="rId31"/>
    <p:sldId id="2379" r:id="rId32"/>
    <p:sldId id="2380" r:id="rId33"/>
    <p:sldId id="2381" r:id="rId34"/>
    <p:sldId id="2382" r:id="rId35"/>
    <p:sldId id="2383" r:id="rId36"/>
    <p:sldId id="2384" r:id="rId37"/>
    <p:sldId id="2587" r:id="rId38"/>
    <p:sldId id="2386" r:id="rId39"/>
    <p:sldId id="2387" r:id="rId40"/>
    <p:sldId id="2388" r:id="rId41"/>
    <p:sldId id="2389" r:id="rId42"/>
    <p:sldId id="2589" r:id="rId43"/>
    <p:sldId id="2590" r:id="rId44"/>
    <p:sldId id="2392" r:id="rId45"/>
    <p:sldId id="2393" r:id="rId46"/>
    <p:sldId id="2606" r:id="rId47"/>
    <p:sldId id="2394" r:id="rId48"/>
    <p:sldId id="2395" r:id="rId49"/>
    <p:sldId id="2396" r:id="rId50"/>
    <p:sldId id="2592" r:id="rId51"/>
    <p:sldId id="2593" r:id="rId52"/>
    <p:sldId id="2594" r:id="rId53"/>
    <p:sldId id="2596" r:id="rId54"/>
    <p:sldId id="2402" r:id="rId55"/>
    <p:sldId id="2767" r:id="rId56"/>
    <p:sldId id="2403" r:id="rId57"/>
    <p:sldId id="2707" r:id="rId58"/>
    <p:sldId id="2708" r:id="rId59"/>
    <p:sldId id="2731" r:id="rId60"/>
    <p:sldId id="2732" r:id="rId61"/>
    <p:sldId id="2733" r:id="rId62"/>
    <p:sldId id="2734" r:id="rId63"/>
    <p:sldId id="2735" r:id="rId64"/>
    <p:sldId id="2736" r:id="rId65"/>
    <p:sldId id="2737" r:id="rId66"/>
    <p:sldId id="2404" r:id="rId67"/>
    <p:sldId id="2405" r:id="rId68"/>
    <p:sldId id="2762" r:id="rId69"/>
    <p:sldId id="2406" r:id="rId70"/>
    <p:sldId id="2407" r:id="rId71"/>
    <p:sldId id="2408" r:id="rId72"/>
    <p:sldId id="2409" r:id="rId73"/>
    <p:sldId id="2411" r:id="rId74"/>
    <p:sldId id="2410" r:id="rId75"/>
    <p:sldId id="2412" r:id="rId76"/>
    <p:sldId id="2439" r:id="rId77"/>
    <p:sldId id="2440" r:id="rId78"/>
    <p:sldId id="2441" r:id="rId79"/>
    <p:sldId id="2442" r:id="rId80"/>
    <p:sldId id="2443" r:id="rId81"/>
    <p:sldId id="2444" r:id="rId82"/>
    <p:sldId id="2445" r:id="rId83"/>
    <p:sldId id="2691" r:id="rId84"/>
    <p:sldId id="2693" r:id="rId85"/>
    <p:sldId id="2694" r:id="rId86"/>
    <p:sldId id="2765" r:id="rId87"/>
    <p:sldId id="2698" r:id="rId88"/>
    <p:sldId id="2699" r:id="rId89"/>
    <p:sldId id="2696" r:id="rId90"/>
    <p:sldId id="2697" r:id="rId91"/>
    <p:sldId id="2700" r:id="rId92"/>
    <p:sldId id="2701" r:id="rId93"/>
    <p:sldId id="2702" r:id="rId94"/>
    <p:sldId id="2764" r:id="rId95"/>
    <p:sldId id="2768" r:id="rId96"/>
    <p:sldId id="2692" r:id="rId97"/>
    <p:sldId id="2827" r:id="rId98"/>
    <p:sldId id="2769" r:id="rId99"/>
    <p:sldId id="2770" r:id="rId100"/>
    <p:sldId id="2828" r:id="rId101"/>
    <p:sldId id="2830" r:id="rId102"/>
    <p:sldId id="2831" r:id="rId103"/>
    <p:sldId id="2832" r:id="rId104"/>
    <p:sldId id="2833" r:id="rId105"/>
    <p:sldId id="2834" r:id="rId106"/>
    <p:sldId id="2835" r:id="rId107"/>
    <p:sldId id="2703" r:id="rId108"/>
    <p:sldId id="2704" r:id="rId109"/>
    <p:sldId id="2705" r:id="rId110"/>
    <p:sldId id="2771" r:id="rId111"/>
    <p:sldId id="2706" r:id="rId112"/>
    <p:sldId id="2829" r:id="rId113"/>
    <p:sldId id="2826" r:id="rId114"/>
    <p:sldId id="2621" r:id="rId115"/>
    <p:sldId id="2667" r:id="rId116"/>
    <p:sldId id="2772" r:id="rId117"/>
    <p:sldId id="2773" r:id="rId118"/>
    <p:sldId id="2774" r:id="rId119"/>
    <p:sldId id="2775" r:id="rId120"/>
    <p:sldId id="2776" r:id="rId121"/>
    <p:sldId id="2740" r:id="rId122"/>
    <p:sldId id="2738" r:id="rId123"/>
    <p:sldId id="2739" r:id="rId124"/>
    <p:sldId id="2749" r:id="rId125"/>
    <p:sldId id="2754" r:id="rId126"/>
    <p:sldId id="2752" r:id="rId127"/>
    <p:sldId id="2753" r:id="rId128"/>
    <p:sldId id="2755" r:id="rId129"/>
    <p:sldId id="2761" r:id="rId130"/>
    <p:sldId id="2757" r:id="rId131"/>
    <p:sldId id="2760" r:id="rId132"/>
    <p:sldId id="2758" r:id="rId133"/>
    <p:sldId id="2759" r:id="rId134"/>
    <p:sldId id="2779" r:id="rId135"/>
    <p:sldId id="2780" r:id="rId136"/>
    <p:sldId id="2781" r:id="rId137"/>
    <p:sldId id="2782" r:id="rId138"/>
    <p:sldId id="2783" r:id="rId139"/>
    <p:sldId id="2784" r:id="rId140"/>
    <p:sldId id="2785" r:id="rId141"/>
    <p:sldId id="2786" r:id="rId142"/>
    <p:sldId id="2787" r:id="rId143"/>
    <p:sldId id="2788" r:id="rId144"/>
    <p:sldId id="2789" r:id="rId145"/>
    <p:sldId id="2825" r:id="rId146"/>
    <p:sldId id="2790" r:id="rId147"/>
    <p:sldId id="2791" r:id="rId148"/>
    <p:sldId id="2792" r:id="rId149"/>
    <p:sldId id="2793" r:id="rId150"/>
    <p:sldId id="2794" r:id="rId151"/>
    <p:sldId id="2795" r:id="rId152"/>
    <p:sldId id="2801" r:id="rId153"/>
    <p:sldId id="2802" r:id="rId154"/>
    <p:sldId id="2803" r:id="rId155"/>
    <p:sldId id="2804" r:id="rId156"/>
    <p:sldId id="2805" r:id="rId157"/>
    <p:sldId id="2806" r:id="rId158"/>
    <p:sldId id="2807" r:id="rId159"/>
    <p:sldId id="2808" r:id="rId160"/>
    <p:sldId id="2809" r:id="rId161"/>
    <p:sldId id="2810" r:id="rId162"/>
    <p:sldId id="2811" r:id="rId163"/>
    <p:sldId id="2812" r:id="rId164"/>
    <p:sldId id="2813" r:id="rId165"/>
    <p:sldId id="2814" r:id="rId166"/>
    <p:sldId id="2815" r:id="rId167"/>
    <p:sldId id="2816" r:id="rId168"/>
    <p:sldId id="2817" r:id="rId169"/>
    <p:sldId id="2818" r:id="rId170"/>
    <p:sldId id="2821" r:id="rId171"/>
    <p:sldId id="2822" r:id="rId172"/>
    <p:sldId id="2628" r:id="rId173"/>
    <p:sldId id="2629" r:id="rId174"/>
    <p:sldId id="2633" r:id="rId175"/>
    <p:sldId id="2631" r:id="rId176"/>
    <p:sldId id="2630" r:id="rId177"/>
    <p:sldId id="2636" r:id="rId178"/>
    <p:sldId id="2637" r:id="rId179"/>
    <p:sldId id="2638" r:id="rId180"/>
    <p:sldId id="2639" r:id="rId181"/>
    <p:sldId id="2640" r:id="rId182"/>
    <p:sldId id="2641" r:id="rId183"/>
    <p:sldId id="2642" r:id="rId184"/>
    <p:sldId id="2643" r:id="rId185"/>
    <p:sldId id="2644" r:id="rId186"/>
    <p:sldId id="2645" r:id="rId187"/>
    <p:sldId id="2646" r:id="rId188"/>
    <p:sldId id="2647" r:id="rId189"/>
    <p:sldId id="2648" r:id="rId190"/>
    <p:sldId id="2649" r:id="rId191"/>
    <p:sldId id="2650" r:id="rId192"/>
    <p:sldId id="2651" r:id="rId193"/>
    <p:sldId id="2652" r:id="rId194"/>
    <p:sldId id="2653" r:id="rId195"/>
    <p:sldId id="2654" r:id="rId196"/>
    <p:sldId id="2655" r:id="rId197"/>
    <p:sldId id="2656" r:id="rId198"/>
    <p:sldId id="2657" r:id="rId199"/>
    <p:sldId id="2658" r:id="rId200"/>
    <p:sldId id="2659" r:id="rId201"/>
    <p:sldId id="2660" r:id="rId202"/>
    <p:sldId id="2663" r:id="rId203"/>
    <p:sldId id="2664" r:id="rId204"/>
    <p:sldId id="2665" r:id="rId205"/>
    <p:sldId id="2666" r:id="rId206"/>
    <p:sldId id="2823" r:id="rId207"/>
    <p:sldId id="2824" r:id="rId208"/>
    <p:sldId id="2512" r:id="rId209"/>
    <p:sldId id="2514" r:id="rId210"/>
    <p:sldId id="2515" r:id="rId211"/>
    <p:sldId id="2518" r:id="rId212"/>
    <p:sldId id="2519" r:id="rId213"/>
    <p:sldId id="2520" r:id="rId214"/>
    <p:sldId id="2690" r:id="rId215"/>
    <p:sldId id="2522" r:id="rId216"/>
    <p:sldId id="2523" r:id="rId217"/>
    <p:sldId id="2524" r:id="rId218"/>
    <p:sldId id="2525" r:id="rId219"/>
    <p:sldId id="2526" r:id="rId220"/>
    <p:sldId id="2527" r:id="rId221"/>
    <p:sldId id="2528" r:id="rId222"/>
    <p:sldId id="2530" r:id="rId223"/>
    <p:sldId id="2531" r:id="rId224"/>
    <p:sldId id="2536" r:id="rId225"/>
    <p:sldId id="2685" r:id="rId226"/>
    <p:sldId id="2686" r:id="rId227"/>
    <p:sldId id="2687" r:id="rId228"/>
    <p:sldId id="2537" r:id="rId229"/>
    <p:sldId id="2538" r:id="rId230"/>
    <p:sldId id="2539" r:id="rId231"/>
    <p:sldId id="2540" r:id="rId232"/>
    <p:sldId id="2688" r:id="rId233"/>
    <p:sldId id="2836" r:id="rId234"/>
    <p:sldId id="2549" r:id="rId235"/>
    <p:sldId id="2545" r:id="rId236"/>
    <p:sldId id="2550" r:id="rId237"/>
    <p:sldId id="2607" r:id="rId238"/>
    <p:sldId id="2557" r:id="rId239"/>
    <p:sldId id="2624" r:id="rId240"/>
    <p:sldId id="2552" r:id="rId241"/>
    <p:sldId id="2555" r:id="rId242"/>
    <p:sldId id="2346" r:id="rId243"/>
  </p:sldIdLst>
  <p:sldSz cx="9144000" cy="6858000" type="letter"/>
  <p:notesSz cx="7010400" cy="9296400"/>
  <p:custDataLst>
    <p:tags r:id="rId246"/>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790015"/>
    <a:srgbClr val="FFCC00"/>
    <a:srgbClr val="00FF00"/>
    <a:srgbClr val="33CC33"/>
    <a:srgbClr val="3C0023"/>
    <a:srgbClr val="000665"/>
    <a:srgbClr val="2800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19" autoAdjust="0"/>
    <p:restoredTop sz="79245" autoAdjust="0"/>
  </p:normalViewPr>
  <p:slideViewPr>
    <p:cSldViewPr>
      <p:cViewPr>
        <p:scale>
          <a:sx n="84" d="100"/>
          <a:sy n="84" d="100"/>
        </p:scale>
        <p:origin x="2376" y="8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52134"/>
    </p:cViewPr>
  </p:sorterViewPr>
  <p:notesViewPr>
    <p:cSldViewPr>
      <p:cViewPr varScale="1">
        <p:scale>
          <a:sx n="63" d="100"/>
          <a:sy n="63" d="100"/>
        </p:scale>
        <p:origin x="588" y="66"/>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presProps" Target="pres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3" Type="http://schemas.openxmlformats.org/officeDocument/2006/relationships/slide" Target="slides/slide231.xml"/><Relationship Id="rId238" Type="http://schemas.openxmlformats.org/officeDocument/2006/relationships/slide" Target="slides/slide236.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slide" Target="slides/slide226.xml"/><Relationship Id="rId244" Type="http://schemas.openxmlformats.org/officeDocument/2006/relationships/notesMaster" Target="notesMasters/notesMaster1.xml"/><Relationship Id="rId249"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34" Type="http://schemas.openxmlformats.org/officeDocument/2006/relationships/slide" Target="slides/slide232.xml"/><Relationship Id="rId239" Type="http://schemas.openxmlformats.org/officeDocument/2006/relationships/slide" Target="slides/slide237.xml"/><Relationship Id="rId2" Type="http://schemas.openxmlformats.org/officeDocument/2006/relationships/slideMaster" Target="slideMasters/slideMaster2.xml"/><Relationship Id="rId29" Type="http://schemas.openxmlformats.org/officeDocument/2006/relationships/slide" Target="slides/slide27.xml"/><Relationship Id="rId250" Type="http://schemas.openxmlformats.org/officeDocument/2006/relationships/tableStyles" Target="tableStyles.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slide" Target="slides/slide227.xml"/><Relationship Id="rId19" Type="http://schemas.openxmlformats.org/officeDocument/2006/relationships/slide" Target="slides/slide17.xml"/><Relationship Id="rId224" Type="http://schemas.openxmlformats.org/officeDocument/2006/relationships/slide" Target="slides/slide222.xml"/><Relationship Id="rId240" Type="http://schemas.openxmlformats.org/officeDocument/2006/relationships/slide" Target="slides/slide238.xml"/><Relationship Id="rId245" Type="http://schemas.openxmlformats.org/officeDocument/2006/relationships/handoutMaster" Target="handoutMasters/handoutMaster1.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slide" Target="slides/slide233.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slide" Target="slides/slide239.xml"/><Relationship Id="rId246" Type="http://schemas.openxmlformats.org/officeDocument/2006/relationships/tags" Target="tags/tag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6" Type="http://schemas.openxmlformats.org/officeDocument/2006/relationships/slide" Target="slides/slide24.xml"/><Relationship Id="rId231" Type="http://schemas.openxmlformats.org/officeDocument/2006/relationships/slide" Target="slides/slide229.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s>
</file>

<file path=ppt/diagrams/_rels/data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smtClean="0"/>
            <a:t>Normal</a:t>
          </a:r>
        </a:p>
        <a:p>
          <a:r>
            <a:rPr lang="en-US" sz="2400" b="1" smtClean="0"/>
            <a:t>FBG &lt;100</a:t>
          </a:r>
        </a:p>
        <a:p>
          <a:r>
            <a:rPr lang="en-US" sz="2400" b="1" smtClean="0"/>
            <a:t>Random &lt;140</a:t>
          </a:r>
        </a:p>
        <a:p>
          <a:r>
            <a:rPr lang="en-US" sz="2400" b="1" smtClean="0"/>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smtClean="0"/>
            <a:t>Prediabetes</a:t>
          </a:r>
        </a:p>
        <a:p>
          <a:r>
            <a:rPr lang="en-US" sz="2000" b="1" smtClean="0"/>
            <a:t>FBG 100-125</a:t>
          </a:r>
        </a:p>
        <a:p>
          <a:r>
            <a:rPr lang="en-US" sz="2000" b="1" smtClean="0"/>
            <a:t>Random 140 - 199</a:t>
          </a:r>
        </a:p>
        <a:p>
          <a:r>
            <a:rPr lang="en-US" sz="2000" b="1" smtClean="0"/>
            <a:t>A1c ~ 5.7- 6.4% </a:t>
          </a:r>
        </a:p>
        <a:p>
          <a:r>
            <a:rPr lang="en-US" sz="2000" b="1" smtClean="0"/>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smtClean="0">
              <a:latin typeface="+mn-lt"/>
            </a:rPr>
            <a:t>D</a:t>
          </a:r>
          <a:r>
            <a:rPr kumimoji="0" lang="en-US" sz="2400" b="1" i="0" u="sng" strike="noStrike" cap="none" spc="0" normalizeH="0" baseline="0" noProof="0" smtClean="0">
              <a:ln/>
              <a:effectLst/>
              <a:uLnTx/>
              <a:uFillTx/>
              <a:latin typeface="+mn-lt"/>
              <a:ea typeface="+mn-ea"/>
              <a:cs typeface="+mn-cs"/>
            </a:rPr>
            <a:t>iabetes</a:t>
          </a:r>
        </a:p>
        <a:p>
          <a:pPr rtl="0"/>
          <a:r>
            <a:rPr kumimoji="0" lang="en-US" sz="2400" b="1" i="0" u="none" strike="noStrike" cap="none" spc="0" normalizeH="0" baseline="0" noProof="0" smtClean="0">
              <a:ln/>
              <a:effectLst/>
              <a:uLnTx/>
              <a:uFillTx/>
              <a:latin typeface="+mn-lt"/>
            </a:rPr>
            <a:t>FBG 126 +</a:t>
          </a:r>
        </a:p>
        <a:p>
          <a:pPr rtl="0"/>
          <a:r>
            <a:rPr kumimoji="0" lang="en-US" sz="2400" b="1" i="0" u="none" strike="noStrike" cap="none" spc="0" normalizeH="0" baseline="0" noProof="0" smtClean="0">
              <a:ln/>
              <a:effectLst/>
              <a:uLnTx/>
              <a:uFillTx/>
              <a:latin typeface="+mn-lt"/>
            </a:rPr>
            <a:t>Random 200</a:t>
          </a:r>
          <a:r>
            <a:rPr kumimoji="0" lang="en-US" sz="2400" b="1" i="0" u="none" strike="noStrike" cap="none" spc="0" normalizeH="0" noProof="0" smtClean="0">
              <a:ln/>
              <a:effectLst/>
              <a:uLnTx/>
              <a:uFillTx/>
              <a:latin typeface="+mn-lt"/>
            </a:rPr>
            <a:t> +</a:t>
          </a:r>
          <a:endParaRPr kumimoji="0" lang="en-US" sz="2400" b="1" i="0" u="none" strike="noStrike" cap="none" spc="0" normalizeH="0" baseline="0" noProof="0" smtClean="0">
            <a:ln/>
            <a:effectLst/>
            <a:uLnTx/>
            <a:uFillTx/>
            <a:latin typeface="+mn-lt"/>
          </a:endParaRPr>
        </a:p>
        <a:p>
          <a:r>
            <a:rPr kumimoji="0" lang="en-US" sz="2400" b="1" i="0" u="none" strike="noStrike" cap="none" spc="0" normalizeH="0" baseline="0" noProof="0" smtClean="0">
              <a:ln/>
              <a:effectLst/>
              <a:uLnTx/>
              <a:uFillTx/>
              <a:latin typeface="+mn-lt"/>
            </a:rPr>
            <a:t>A1c</a:t>
          </a:r>
          <a:r>
            <a:rPr kumimoji="0" lang="en-US" sz="2400" b="1" i="0" u="none" strike="noStrike" cap="none" spc="0" normalizeH="0" noProof="0" smtClean="0">
              <a:ln/>
              <a:effectLst/>
              <a:uLnTx/>
              <a:uFillTx/>
              <a:latin typeface="+mn-lt"/>
            </a:rPr>
            <a:t> </a:t>
          </a:r>
          <a:r>
            <a:rPr kumimoji="0" lang="en-US" sz="2400" b="1" i="0" u="none" strike="noStrike" cap="none" spc="0" normalizeH="0" baseline="0" noProof="0" smtClean="0">
              <a:ln/>
              <a:effectLst/>
              <a:uLnTx/>
              <a:uFillTx/>
              <a:latin typeface="+mn-lt"/>
            </a:rPr>
            <a:t>6.5% or +   </a:t>
          </a:r>
        </a:p>
        <a:p>
          <a:pPr rtl="0"/>
          <a:r>
            <a:rPr lang="en-US" sz="2400" b="1" smtClean="0"/>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t>
        <a:bodyPr/>
        <a:lstStyle/>
        <a:p>
          <a:endParaRPr lang="en-US"/>
        </a:p>
      </dgm:t>
    </dgm:pt>
    <dgm:pt modelId="{5A6B1BA2-8CEC-4075-979B-58B751678363}" type="pres">
      <dgm:prSet presAssocID="{714289C4-44BF-4423-B73A-D36C7D29CD8B}" presName="nodeTx" presStyleLbl="node1" presStyleIdx="0" presStyleCnt="3">
        <dgm:presLayoutVars>
          <dgm:bulletEnabled val="1"/>
        </dgm:presLayoutVars>
      </dgm:prSet>
      <dgm:spPr/>
      <dgm:t>
        <a:bodyPr/>
        <a:lstStyle/>
        <a:p>
          <a:endParaRPr lang="en-US"/>
        </a:p>
      </dgm:t>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A40BD255-8246-4A86-AC24-6E13AC11D8D0}" type="pres">
      <dgm:prSet presAssocID="{883B5228-B675-48FD-ADE3-882F219A32FD}" presName="sibTrans" presStyleLbl="sibTrans2D1" presStyleIdx="0" presStyleCnt="0"/>
      <dgm:spPr/>
      <dgm:t>
        <a:bodyPr/>
        <a:lstStyle/>
        <a:p>
          <a:endParaRPr lang="en-US"/>
        </a:p>
      </dgm:t>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t>
        <a:bodyPr/>
        <a:lstStyle/>
        <a:p>
          <a:endParaRPr lang="en-US"/>
        </a:p>
      </dgm:t>
    </dgm:pt>
    <dgm:pt modelId="{1DFC81E9-AEE7-4738-A0AB-51EC388659CE}" type="pres">
      <dgm:prSet presAssocID="{DAFD5B8F-7307-420F-8AA9-469750D54466}" presName="nodeTx" presStyleLbl="node1" presStyleIdx="1" presStyleCnt="3">
        <dgm:presLayoutVars>
          <dgm:bulletEnabled val="1"/>
        </dgm:presLayoutVars>
      </dgm:prSet>
      <dgm:spPr/>
      <dgm:t>
        <a:bodyPr/>
        <a:lstStyle/>
        <a:p>
          <a:endParaRPr lang="en-US"/>
        </a:p>
      </dgm:t>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6FCB4B09-5AE8-4BCF-9C2E-5DB02F534E9D}" type="pres">
      <dgm:prSet presAssocID="{BDA7D873-F110-416A-8950-D7A412F1A1A1}" presName="sibTrans" presStyleLbl="sibTrans2D1" presStyleIdx="0" presStyleCnt="0"/>
      <dgm:spPr/>
      <dgm:t>
        <a:bodyPr/>
        <a:lstStyle/>
        <a:p>
          <a:endParaRPr lang="en-US"/>
        </a:p>
      </dgm:t>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t>
        <a:bodyPr/>
        <a:lstStyle/>
        <a:p>
          <a:endParaRPr lang="en-US"/>
        </a:p>
      </dgm:t>
    </dgm:pt>
    <dgm:pt modelId="{80C2ACF9-BD38-4248-9C5A-D57702DCA3FA}" type="pres">
      <dgm:prSet presAssocID="{53A7C8F1-6573-416B-BAD0-E203C790D54C}" presName="nodeTx" presStyleLbl="node1" presStyleIdx="2" presStyleCnt="3">
        <dgm:presLayoutVars>
          <dgm:bulletEnabled val="1"/>
        </dgm:presLayoutVars>
      </dgm:prSet>
      <dgm:spPr/>
      <dgm:t>
        <a:bodyPr/>
        <a:lstStyle/>
        <a:p>
          <a:endParaRPr lang="en-US"/>
        </a:p>
      </dgm:t>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71C04104-5198-432D-A4CB-E09F5093DB8D}" type="presOf" srcId="{BDA7D873-F110-416A-8950-D7A412F1A1A1}" destId="{6FCB4B09-5AE8-4BCF-9C2E-5DB02F534E9D}" srcOrd="0" destOrd="0" presId="urn:microsoft.com/office/officeart/2005/8/layout/hList7#1"/>
    <dgm:cxn modelId="{2C2D687A-D978-4035-8EA0-5C9FE161D712}" type="presOf" srcId="{53A7C8F1-6573-416B-BAD0-E203C790D54C}" destId="{80C2ACF9-BD38-4248-9C5A-D57702DCA3FA}" srcOrd="1"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9F26229F-1FC4-476A-A7FD-B16E1578B86D}" srcId="{5B5B7744-917A-4FD6-AA16-3CB0263912D1}" destId="{53A7C8F1-6573-416B-BAD0-E203C790D54C}" srcOrd="2" destOrd="0" parTransId="{D9354FAC-CB2C-4D5E-AC16-2B482560F86D}" sibTransId="{886A07C9-7549-4FDD-82D5-820D0D3FDA16}"/>
    <dgm:cxn modelId="{5BFF0647-5BD7-4443-861A-FD12133D5EC8}" type="presOf" srcId="{5B5B7744-917A-4FD6-AA16-3CB0263912D1}" destId="{21B2BCE8-470C-4505-93DC-36DDE14B2DFF}" srcOrd="0" destOrd="0" presId="urn:microsoft.com/office/officeart/2005/8/layout/hList7#1"/>
    <dgm:cxn modelId="{9AF46BD6-AD93-44B0-AD8D-A28B6C733F33}" type="presOf" srcId="{53A7C8F1-6573-416B-BAD0-E203C790D54C}" destId="{84406800-1B15-4073-9BE5-7AED3F8CD968}" srcOrd="0" destOrd="0" presId="urn:microsoft.com/office/officeart/2005/8/layout/hList7#1"/>
    <dgm:cxn modelId="{CF595438-ACAF-4F76-B7F8-0094205053EA}" type="presOf" srcId="{883B5228-B675-48FD-ADE3-882F219A32FD}" destId="{A40BD255-8246-4A86-AC24-6E13AC11D8D0}" srcOrd="0" destOrd="0" presId="urn:microsoft.com/office/officeart/2005/8/layout/hList7#1"/>
    <dgm:cxn modelId="{C7E11096-27D7-49C4-B529-547FC1C5DE7A}" type="presOf" srcId="{714289C4-44BF-4423-B73A-D36C7D29CD8B}" destId="{3325B67F-1C1F-4C7F-87F7-63A9F5F04916}"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E117F2C3-B977-4659-AF11-40E8A095D6BC}" type="presOf" srcId="{DAFD5B8F-7307-420F-8AA9-469750D54466}" destId="{1DFC81E9-AEE7-4738-A0AB-51EC388659CE}" srcOrd="1" destOrd="0" presId="urn:microsoft.com/office/officeart/2005/8/layout/hList7#1"/>
    <dgm:cxn modelId="{8E1DF899-04B7-46CE-B539-CF869B5A0DE0}" type="presOf" srcId="{DAFD5B8F-7307-420F-8AA9-469750D54466}" destId="{4C98858D-9DCD-4D61-A6D2-9C95CB504251}" srcOrd="0" destOrd="0" presId="urn:microsoft.com/office/officeart/2005/8/layout/hList7#1"/>
    <dgm:cxn modelId="{81DE7953-1410-42BF-95A7-474E942C12D7}" type="presOf" srcId="{714289C4-44BF-4423-B73A-D36C7D29CD8B}" destId="{5A6B1BA2-8CEC-4075-979B-58B751678363}" srcOrd="1" destOrd="0" presId="urn:microsoft.com/office/officeart/2005/8/layout/hList7#1"/>
    <dgm:cxn modelId="{265FC4EB-EB06-4490-9CE4-BC87381A0ED7}" type="presParOf" srcId="{21B2BCE8-470C-4505-93DC-36DDE14B2DFF}" destId="{D737B785-468C-4A0C-9BAF-B33CE9B38ADA}" srcOrd="0" destOrd="0" presId="urn:microsoft.com/office/officeart/2005/8/layout/hList7#1"/>
    <dgm:cxn modelId="{4B7DDF8A-18CA-4A8E-AF7D-4F20B0C0D282}" type="presParOf" srcId="{21B2BCE8-470C-4505-93DC-36DDE14B2DFF}" destId="{E3446D0B-132A-4581-B805-7D509ABBE1A9}" srcOrd="1" destOrd="0" presId="urn:microsoft.com/office/officeart/2005/8/layout/hList7#1"/>
    <dgm:cxn modelId="{C42FA93C-2C6A-4315-B78D-D6CB70FCA737}" type="presParOf" srcId="{E3446D0B-132A-4581-B805-7D509ABBE1A9}" destId="{F0280A93-2598-4B79-BCF2-5A74016DDAA6}" srcOrd="0" destOrd="0" presId="urn:microsoft.com/office/officeart/2005/8/layout/hList7#1"/>
    <dgm:cxn modelId="{3EF8BF63-C12B-4F86-8382-95998F824457}" type="presParOf" srcId="{F0280A93-2598-4B79-BCF2-5A74016DDAA6}" destId="{3325B67F-1C1F-4C7F-87F7-63A9F5F04916}" srcOrd="0" destOrd="0" presId="urn:microsoft.com/office/officeart/2005/8/layout/hList7#1"/>
    <dgm:cxn modelId="{BADB73E7-05EC-4CDC-A356-7169FE635071}" type="presParOf" srcId="{F0280A93-2598-4B79-BCF2-5A74016DDAA6}" destId="{5A6B1BA2-8CEC-4075-979B-58B751678363}" srcOrd="1" destOrd="0" presId="urn:microsoft.com/office/officeart/2005/8/layout/hList7#1"/>
    <dgm:cxn modelId="{D0E8DFF4-1371-469A-9218-EF11ABD5A562}" type="presParOf" srcId="{F0280A93-2598-4B79-BCF2-5A74016DDAA6}" destId="{E679BF5D-7D68-48F1-9595-1ED90F266B6A}" srcOrd="2" destOrd="0" presId="urn:microsoft.com/office/officeart/2005/8/layout/hList7#1"/>
    <dgm:cxn modelId="{4F3B0F03-6DD3-48BF-AAED-B9CE170E9D67}" type="presParOf" srcId="{F0280A93-2598-4B79-BCF2-5A74016DDAA6}" destId="{1B13010B-D7B8-48A4-9EA8-0FF90A870D10}" srcOrd="3" destOrd="0" presId="urn:microsoft.com/office/officeart/2005/8/layout/hList7#1"/>
    <dgm:cxn modelId="{F2969804-E8C7-4056-A8BE-3BC61ED2F1AD}" type="presParOf" srcId="{E3446D0B-132A-4581-B805-7D509ABBE1A9}" destId="{A40BD255-8246-4A86-AC24-6E13AC11D8D0}" srcOrd="1" destOrd="0" presId="urn:microsoft.com/office/officeart/2005/8/layout/hList7#1"/>
    <dgm:cxn modelId="{167BED51-4FCF-4ACF-BFE0-E10180B300C7}" type="presParOf" srcId="{E3446D0B-132A-4581-B805-7D509ABBE1A9}" destId="{B4EC43FF-F280-4D81-B573-0BBE26119323}" srcOrd="2" destOrd="0" presId="urn:microsoft.com/office/officeart/2005/8/layout/hList7#1"/>
    <dgm:cxn modelId="{E199A6F0-D7CC-4E68-AA62-8FC060A28A55}" type="presParOf" srcId="{B4EC43FF-F280-4D81-B573-0BBE26119323}" destId="{4C98858D-9DCD-4D61-A6D2-9C95CB504251}" srcOrd="0" destOrd="0" presId="urn:microsoft.com/office/officeart/2005/8/layout/hList7#1"/>
    <dgm:cxn modelId="{196EA486-6E20-4D79-B533-BEB230651AE5}" type="presParOf" srcId="{B4EC43FF-F280-4D81-B573-0BBE26119323}" destId="{1DFC81E9-AEE7-4738-A0AB-51EC388659CE}" srcOrd="1" destOrd="0" presId="urn:microsoft.com/office/officeart/2005/8/layout/hList7#1"/>
    <dgm:cxn modelId="{6B3E451A-EB1C-4EC9-98A6-BC2BDF5B78D3}" type="presParOf" srcId="{B4EC43FF-F280-4D81-B573-0BBE26119323}" destId="{5642C667-2035-465B-88FA-BD5286D1ED4A}" srcOrd="2" destOrd="0" presId="urn:microsoft.com/office/officeart/2005/8/layout/hList7#1"/>
    <dgm:cxn modelId="{24B5CF69-1F1E-4CE2-91D0-84496D99A151}" type="presParOf" srcId="{B4EC43FF-F280-4D81-B573-0BBE26119323}" destId="{3606B1B6-912D-4BB2-940E-606747701328}" srcOrd="3" destOrd="0" presId="urn:microsoft.com/office/officeart/2005/8/layout/hList7#1"/>
    <dgm:cxn modelId="{95477E89-2B18-475B-A74D-FEA88572FC1E}" type="presParOf" srcId="{E3446D0B-132A-4581-B805-7D509ABBE1A9}" destId="{6FCB4B09-5AE8-4BCF-9C2E-5DB02F534E9D}" srcOrd="3" destOrd="0" presId="urn:microsoft.com/office/officeart/2005/8/layout/hList7#1"/>
    <dgm:cxn modelId="{BB44478A-5FE9-4021-94CC-ADF702FB3186}" type="presParOf" srcId="{E3446D0B-132A-4581-B805-7D509ABBE1A9}" destId="{552AA70C-A20B-4D1F-9285-6CFC3143FB01}" srcOrd="4" destOrd="0" presId="urn:microsoft.com/office/officeart/2005/8/layout/hList7#1"/>
    <dgm:cxn modelId="{3D6AD217-BAD6-4B91-86B1-6FB436EB51DF}" type="presParOf" srcId="{552AA70C-A20B-4D1F-9285-6CFC3143FB01}" destId="{84406800-1B15-4073-9BE5-7AED3F8CD968}" srcOrd="0" destOrd="0" presId="urn:microsoft.com/office/officeart/2005/8/layout/hList7#1"/>
    <dgm:cxn modelId="{AFC97305-0E4C-4AE6-87A1-F8FF98CE5A86}" type="presParOf" srcId="{552AA70C-A20B-4D1F-9285-6CFC3143FB01}" destId="{80C2ACF9-BD38-4248-9C5A-D57702DCA3FA}" srcOrd="1" destOrd="0" presId="urn:microsoft.com/office/officeart/2005/8/layout/hList7#1"/>
    <dgm:cxn modelId="{CAFD94F0-1EC7-4739-B450-720D03D6DB36}" type="presParOf" srcId="{552AA70C-A20B-4D1F-9285-6CFC3143FB01}" destId="{A550690B-CD28-43E2-88E8-918DBD12128C}" srcOrd="2" destOrd="0" presId="urn:microsoft.com/office/officeart/2005/8/layout/hList7#1"/>
    <dgm:cxn modelId="{DD2FA29A-89A4-4240-AD66-B0CBC2A23BED}"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8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8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8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8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8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89.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92.e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11.wmf"/><Relationship Id="rId1" Type="http://schemas.openxmlformats.org/officeDocument/2006/relationships/image" Target="../media/image210.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28.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6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image" Target="../media/image65.png"/></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image" Target="../media/image28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410200" y="8703705"/>
            <a:ext cx="1112109" cy="275815"/>
          </a:xfrm>
          <a:prstGeom prst="rect">
            <a:avLst/>
          </a:prstGeom>
          <a:noFill/>
          <a:ln w="12700">
            <a:noFill/>
            <a:miter lim="800000"/>
            <a:headEnd/>
            <a:tailEnd/>
          </a:ln>
          <a:effectLst/>
        </p:spPr>
        <p:txBody>
          <a:bodyPr lIns="91879" tIns="45134" rIns="91879" bIns="45134">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2400" y="8703705"/>
            <a:ext cx="5531644" cy="278417"/>
          </a:xfrm>
          <a:prstGeom prst="rect">
            <a:avLst/>
          </a:prstGeom>
          <a:noFill/>
          <a:ln w="12700">
            <a:noFill/>
            <a:miter lim="800000"/>
            <a:headEnd/>
            <a:tailEnd/>
          </a:ln>
          <a:effectLst/>
        </p:spPr>
        <p:txBody>
          <a:bodyPr lIns="92846" tIns="46422" rIns="92846" bIns="46422">
            <a:spAutoFit/>
          </a:bodyPr>
          <a:lstStyle/>
          <a:p>
            <a:pPr algn="ctr">
              <a:spcBef>
                <a:spcPct val="50000"/>
              </a:spcBef>
              <a:defRPr/>
            </a:pPr>
            <a:r>
              <a:rPr lang="en-US" sz="1200" i="1" dirty="0"/>
              <a:t>Diabetes </a:t>
            </a:r>
            <a:r>
              <a:rPr lang="en-US" sz="1200" i="1" dirty="0" smtClean="0"/>
              <a:t>Education Services</a:t>
            </a:r>
            <a:r>
              <a:rPr lang="en-US" sz="1200" i="1" baseline="30000" dirty="0"/>
              <a:t>©      </a:t>
            </a:r>
            <a:r>
              <a:rPr lang="en-US" sz="1200" b="1" dirty="0" smtClean="0"/>
              <a:t>www.DiabetesEd.net</a:t>
            </a:r>
            <a:endParaRPr lang="en-US" sz="1200" b="1" dirty="0"/>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0" y="0"/>
            <a:ext cx="3038145"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3972257" y="0"/>
            <a:ext cx="3038144"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196975" y="693738"/>
            <a:ext cx="4616450"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34112" y="4388430"/>
            <a:ext cx="5142177" cy="4236256"/>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21926" name="Rectangle 6"/>
          <p:cNvSpPr>
            <a:spLocks noGrp="1" noChangeArrowheads="1"/>
          </p:cNvSpPr>
          <p:nvPr>
            <p:ph type="ftr" sz="quarter" idx="4"/>
          </p:nvPr>
        </p:nvSpPr>
        <p:spPr bwMode="auto">
          <a:xfrm>
            <a:off x="0" y="8855252"/>
            <a:ext cx="3038145"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3972257" y="8855252"/>
            <a:ext cx="3038144"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3" Type="http://schemas.openxmlformats.org/officeDocument/2006/relationships/slide" Target="../slides/slide210.xml"/><Relationship Id="rId2" Type="http://schemas.openxmlformats.org/officeDocument/2006/relationships/notesMaster" Target="../notesMasters/notesMaster1.xml"/><Relationship Id="rId1" Type="http://schemas.openxmlformats.org/officeDocument/2006/relationships/tags" Target="../tags/tag219.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3" Type="http://schemas.openxmlformats.org/officeDocument/2006/relationships/slide" Target="../slides/slide212.xml"/><Relationship Id="rId2" Type="http://schemas.openxmlformats.org/officeDocument/2006/relationships/notesMaster" Target="../notesMasters/notesMaster1.xml"/><Relationship Id="rId1" Type="http://schemas.openxmlformats.org/officeDocument/2006/relationships/tags" Target="../tags/tag223.xml"/></Relationships>
</file>

<file path=ppt/notesSlides/_rels/notesSlide127.xml.rels><?xml version="1.0" encoding="UTF-8" standalone="yes"?>
<Relationships xmlns="http://schemas.openxmlformats.org/package/2006/relationships"><Relationship Id="rId3" Type="http://schemas.openxmlformats.org/officeDocument/2006/relationships/slide" Target="../slides/slide213.xml"/><Relationship Id="rId2" Type="http://schemas.openxmlformats.org/officeDocument/2006/relationships/notesMaster" Target="../notesMasters/notesMaster1.xml"/><Relationship Id="rId1" Type="http://schemas.openxmlformats.org/officeDocument/2006/relationships/tags" Target="../tags/tag225.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3" Type="http://schemas.openxmlformats.org/officeDocument/2006/relationships/slide" Target="../slides/slide218.xml"/><Relationship Id="rId2" Type="http://schemas.openxmlformats.org/officeDocument/2006/relationships/notesMaster" Target="../notesMasters/notesMaster1.xml"/><Relationship Id="rId1" Type="http://schemas.openxmlformats.org/officeDocument/2006/relationships/tags" Target="../tags/tag233.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3" Type="http://schemas.openxmlformats.org/officeDocument/2006/relationships/slide" Target="../slides/slide220.xml"/><Relationship Id="rId2" Type="http://schemas.openxmlformats.org/officeDocument/2006/relationships/notesMaster" Target="../notesMasters/notesMaster1.xml"/><Relationship Id="rId1" Type="http://schemas.openxmlformats.org/officeDocument/2006/relationships/tags" Target="../tags/tag236.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3" Type="http://schemas.openxmlformats.org/officeDocument/2006/relationships/slide" Target="../slides/slide229.xml"/><Relationship Id="rId2" Type="http://schemas.openxmlformats.org/officeDocument/2006/relationships/notesMaster" Target="../notesMasters/notesMaster1.xml"/><Relationship Id="rId1" Type="http://schemas.openxmlformats.org/officeDocument/2006/relationships/tags" Target="../tags/tag249.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3" Type="http://schemas.openxmlformats.org/officeDocument/2006/relationships/slide" Target="../slides/slide236.xml"/><Relationship Id="rId2" Type="http://schemas.openxmlformats.org/officeDocument/2006/relationships/notesMaster" Target="../notesMasters/notesMaster1.xml"/><Relationship Id="rId1" Type="http://schemas.openxmlformats.org/officeDocument/2006/relationships/tags" Target="../tags/tag258.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3" Type="http://schemas.openxmlformats.org/officeDocument/2006/relationships/slide" Target="../slides/slide239.xml"/><Relationship Id="rId2" Type="http://schemas.openxmlformats.org/officeDocument/2006/relationships/notesMaster" Target="../notesMasters/notesMaster1.xml"/><Relationship Id="rId1" Type="http://schemas.openxmlformats.org/officeDocument/2006/relationships/tags" Target="../tags/tag262.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60.xml"/><Relationship Id="rId2" Type="http://schemas.openxmlformats.org/officeDocument/2006/relationships/notesMaster" Target="../notesMasters/notesMaster1.xml"/><Relationship Id="rId1" Type="http://schemas.openxmlformats.org/officeDocument/2006/relationships/tags" Target="../tags/tag63.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notesMaster" Target="../notesMasters/notesMaster1.xml"/><Relationship Id="rId1" Type="http://schemas.openxmlformats.org/officeDocument/2006/relationships/tags" Target="../tags/tag65.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33F773-5A92-4894-B4BE-1E99263F492A}" type="slidenum">
              <a:rPr lang="en-US" sz="1200" smtClean="0">
                <a:solidFill>
                  <a:srgbClr val="000000"/>
                </a:solidFill>
              </a:rPr>
              <a:pPr eaLnBrk="1" hangingPunct="1"/>
              <a:t>2</a:t>
            </a:fld>
            <a:endParaRPr lang="en-US" sz="1200" smtClean="0">
              <a:solidFill>
                <a:srgbClr val="000000"/>
              </a:solidFill>
            </a:endParaRPr>
          </a:p>
        </p:txBody>
      </p:sp>
    </p:spTree>
    <p:extLst>
      <p:ext uri="{BB962C8B-B14F-4D97-AF65-F5344CB8AC3E}">
        <p14:creationId xmlns:p14="http://schemas.microsoft.com/office/powerpoint/2010/main" val="2819982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19</a:t>
            </a:fld>
            <a:endParaRPr lang="en-US" smtClean="0">
              <a:solidFill>
                <a:prstClr val="black"/>
              </a:solidFill>
              <a:latin typeface="Times New Roman" pitchFamily="18" charset="0"/>
            </a:endParaRPr>
          </a:p>
        </p:txBody>
      </p:sp>
    </p:spTree>
    <p:extLst>
      <p:ext uri="{BB962C8B-B14F-4D97-AF65-F5344CB8AC3E}">
        <p14:creationId xmlns:p14="http://schemas.microsoft.com/office/powerpoint/2010/main" val="158958257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0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EAD2A28-9BAC-419B-A128-546E1BF264A9}" type="slidenum">
              <a:rPr lang="en-US" sz="1300"/>
              <a:pPr eaLnBrk="1" hangingPunct="1"/>
              <a:t>157</a:t>
            </a:fld>
            <a:endParaRPr lang="en-US" sz="1300"/>
          </a:p>
        </p:txBody>
      </p:sp>
    </p:spTree>
    <p:extLst>
      <p:ext uri="{BB962C8B-B14F-4D97-AF65-F5344CB8AC3E}">
        <p14:creationId xmlns:p14="http://schemas.microsoft.com/office/powerpoint/2010/main" val="307126968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B1AF129-3B9C-49E1-9121-D46A0F734775}" type="slidenum">
              <a:rPr lang="en-US" sz="1300"/>
              <a:pPr eaLnBrk="1" hangingPunct="1"/>
              <a:t>158</a:t>
            </a:fld>
            <a:endParaRPr lang="en-US" sz="1300"/>
          </a:p>
        </p:txBody>
      </p:sp>
    </p:spTree>
    <p:extLst>
      <p:ext uri="{BB962C8B-B14F-4D97-AF65-F5344CB8AC3E}">
        <p14:creationId xmlns:p14="http://schemas.microsoft.com/office/powerpoint/2010/main" val="104082623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75B2BDB-2ECF-4BDC-815D-1208ABA5F518}" type="slidenum">
              <a:rPr lang="en-US" sz="1300"/>
              <a:pPr eaLnBrk="1" hangingPunct="1"/>
              <a:t>159</a:t>
            </a:fld>
            <a:endParaRPr lang="en-US" sz="1300"/>
          </a:p>
        </p:txBody>
      </p:sp>
    </p:spTree>
    <p:extLst>
      <p:ext uri="{BB962C8B-B14F-4D97-AF65-F5344CB8AC3E}">
        <p14:creationId xmlns:p14="http://schemas.microsoft.com/office/powerpoint/2010/main" val="358377154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EDB238E-CEC3-4F8F-96E1-27337104856F}" type="slidenum">
              <a:rPr lang="en-US" sz="1300"/>
              <a:pPr eaLnBrk="1" hangingPunct="1"/>
              <a:t>160</a:t>
            </a:fld>
            <a:endParaRPr lang="en-US" sz="1300"/>
          </a:p>
        </p:txBody>
      </p:sp>
    </p:spTree>
    <p:extLst>
      <p:ext uri="{BB962C8B-B14F-4D97-AF65-F5344CB8AC3E}">
        <p14:creationId xmlns:p14="http://schemas.microsoft.com/office/powerpoint/2010/main" val="195178902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161</a:t>
            </a:fld>
            <a:endParaRPr lang="en-US" sz="1300"/>
          </a:p>
        </p:txBody>
      </p:sp>
    </p:spTree>
    <p:extLst>
      <p:ext uri="{BB962C8B-B14F-4D97-AF65-F5344CB8AC3E}">
        <p14:creationId xmlns:p14="http://schemas.microsoft.com/office/powerpoint/2010/main" val="281602869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84EEC668-4884-4126-9F42-DF1FFF36805C}" type="slidenum">
              <a:rPr lang="en-US" sz="1300"/>
              <a:pPr eaLnBrk="1" hangingPunct="1"/>
              <a:t>162</a:t>
            </a:fld>
            <a:endParaRPr lang="en-US" sz="1300"/>
          </a:p>
        </p:txBody>
      </p:sp>
    </p:spTree>
    <p:extLst>
      <p:ext uri="{BB962C8B-B14F-4D97-AF65-F5344CB8AC3E}">
        <p14:creationId xmlns:p14="http://schemas.microsoft.com/office/powerpoint/2010/main" val="206486982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7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8C08100-DC7F-44EA-8367-0F61908CDEA9}" type="slidenum">
              <a:rPr lang="en-US" sz="1300"/>
              <a:pPr eaLnBrk="1" hangingPunct="1"/>
              <a:t>163</a:t>
            </a:fld>
            <a:endParaRPr lang="en-US" sz="1300"/>
          </a:p>
        </p:txBody>
      </p:sp>
    </p:spTree>
    <p:extLst>
      <p:ext uri="{BB962C8B-B14F-4D97-AF65-F5344CB8AC3E}">
        <p14:creationId xmlns:p14="http://schemas.microsoft.com/office/powerpoint/2010/main" val="205809577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45A37B4-071F-4CF2-BC56-DE4487E5CA6A}" type="slidenum">
              <a:rPr lang="en-US" sz="1300"/>
              <a:pPr eaLnBrk="1" hangingPunct="1"/>
              <a:t>164</a:t>
            </a:fld>
            <a:endParaRPr lang="en-US" sz="1300"/>
          </a:p>
        </p:txBody>
      </p:sp>
    </p:spTree>
    <p:extLst>
      <p:ext uri="{BB962C8B-B14F-4D97-AF65-F5344CB8AC3E}">
        <p14:creationId xmlns:p14="http://schemas.microsoft.com/office/powerpoint/2010/main" val="137394028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C564856-DD6C-43CD-B6DE-8886B373C3EC}" type="slidenum">
              <a:rPr lang="en-US" sz="1300"/>
              <a:pPr eaLnBrk="1" hangingPunct="1"/>
              <a:t>165</a:t>
            </a:fld>
            <a:endParaRPr lang="en-US" sz="1300"/>
          </a:p>
        </p:txBody>
      </p:sp>
    </p:spTree>
    <p:extLst>
      <p:ext uri="{BB962C8B-B14F-4D97-AF65-F5344CB8AC3E}">
        <p14:creationId xmlns:p14="http://schemas.microsoft.com/office/powerpoint/2010/main" val="125952348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0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A2ED0D0C-BFD7-4D1A-A7E9-1E179E877D39}" type="slidenum">
              <a:rPr lang="en-US" sz="1300"/>
              <a:pPr eaLnBrk="1" hangingPunct="1"/>
              <a:t>166</a:t>
            </a:fld>
            <a:endParaRPr lang="en-US" sz="1300"/>
          </a:p>
        </p:txBody>
      </p:sp>
    </p:spTree>
    <p:extLst>
      <p:ext uri="{BB962C8B-B14F-4D97-AF65-F5344CB8AC3E}">
        <p14:creationId xmlns:p14="http://schemas.microsoft.com/office/powerpoint/2010/main" val="801159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7092" name="Footer Placeholder 3"/>
          <p:cNvSpPr>
            <a:spLocks noGrp="1"/>
          </p:cNvSpPr>
          <p:nvPr>
            <p:ph type="ftr" sz="quarter" idx="4"/>
          </p:nvPr>
        </p:nvSpPr>
        <p:spPr/>
        <p:txBody>
          <a:bodyPr/>
          <a:lstStyle/>
          <a:p>
            <a:pPr>
              <a:defRPr/>
            </a:pPr>
            <a:r>
              <a:rPr lang="en-US" smtClean="0"/>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20</a:t>
            </a:fld>
            <a:endParaRPr lang="en-US" smtClean="0"/>
          </a:p>
        </p:txBody>
      </p:sp>
    </p:spTree>
    <p:extLst>
      <p:ext uri="{BB962C8B-B14F-4D97-AF65-F5344CB8AC3E}">
        <p14:creationId xmlns:p14="http://schemas.microsoft.com/office/powerpoint/2010/main" val="175889254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1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7BFEBAC-F6A3-489A-B006-0BEE77927FFA}" type="slidenum">
              <a:rPr lang="en-US" sz="1300"/>
              <a:pPr eaLnBrk="1" hangingPunct="1"/>
              <a:t>167</a:t>
            </a:fld>
            <a:endParaRPr lang="en-US" sz="1300"/>
          </a:p>
        </p:txBody>
      </p:sp>
    </p:spTree>
    <p:extLst>
      <p:ext uri="{BB962C8B-B14F-4D97-AF65-F5344CB8AC3E}">
        <p14:creationId xmlns:p14="http://schemas.microsoft.com/office/powerpoint/2010/main" val="135659029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2B9613D5-3D7D-4B4B-BC77-9B76372E5C7E}" type="slidenum">
              <a:rPr lang="en-US" sz="1300"/>
              <a:pPr eaLnBrk="1" hangingPunct="1"/>
              <a:t>168</a:t>
            </a:fld>
            <a:endParaRPr lang="en-US" sz="1300"/>
          </a:p>
        </p:txBody>
      </p:sp>
    </p:spTree>
    <p:extLst>
      <p:ext uri="{BB962C8B-B14F-4D97-AF65-F5344CB8AC3E}">
        <p14:creationId xmlns:p14="http://schemas.microsoft.com/office/powerpoint/2010/main" val="156029996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solidFill>
                  <a:srgbClr val="000000"/>
                </a:solidFill>
              </a:rPr>
              <a:pPr eaLnBrk="1" hangingPunct="1"/>
              <a:t>169</a:t>
            </a:fld>
            <a:endParaRPr lang="en-US" sz="1200" smtClean="0">
              <a:solidFill>
                <a:srgbClr val="000000"/>
              </a:solidFill>
            </a:endParaRPr>
          </a:p>
        </p:txBody>
      </p:sp>
    </p:spTree>
    <p:extLst>
      <p:ext uri="{BB962C8B-B14F-4D97-AF65-F5344CB8AC3E}">
        <p14:creationId xmlns:p14="http://schemas.microsoft.com/office/powerpoint/2010/main" val="43806766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pPr eaLnBrk="1" hangingPunct="1"/>
              <a:t>170</a:t>
            </a:fld>
            <a:endParaRPr lang="en-US" sz="1300"/>
          </a:p>
        </p:txBody>
      </p:sp>
    </p:spTree>
    <p:extLst>
      <p:ext uri="{BB962C8B-B14F-4D97-AF65-F5344CB8AC3E}">
        <p14:creationId xmlns:p14="http://schemas.microsoft.com/office/powerpoint/2010/main" val="9420183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066F4A-87D9-4817-8048-6ECAA45B5FC8}" type="slidenum">
              <a:rPr lang="en-US" sz="1200" smtClean="0"/>
              <a:pPr eaLnBrk="1" hangingPunct="1"/>
              <a:t>173</a:t>
            </a:fld>
            <a:endParaRPr lang="en-US" sz="1200" smtClean="0"/>
          </a:p>
        </p:txBody>
      </p:sp>
    </p:spTree>
    <p:extLst>
      <p:ext uri="{BB962C8B-B14F-4D97-AF65-F5344CB8AC3E}">
        <p14:creationId xmlns:p14="http://schemas.microsoft.com/office/powerpoint/2010/main" val="392759003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B0D31B7-2378-4E9F-A4ED-876B932EC239}" type="slidenum">
              <a:rPr lang="en-US" sz="1200" smtClean="0"/>
              <a:pPr eaLnBrk="1" hangingPunct="1"/>
              <a:t>177</a:t>
            </a:fld>
            <a:endParaRPr lang="en-US" sz="1200" smtClean="0"/>
          </a:p>
        </p:txBody>
      </p:sp>
    </p:spTree>
    <p:extLst>
      <p:ext uri="{BB962C8B-B14F-4D97-AF65-F5344CB8AC3E}">
        <p14:creationId xmlns:p14="http://schemas.microsoft.com/office/powerpoint/2010/main" val="210937258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767B16-1CF1-4362-B84E-852F1947EE5F}" type="slidenum">
              <a:rPr lang="en-US" sz="1300" smtClean="0"/>
              <a:pPr>
                <a:spcBef>
                  <a:spcPct val="0"/>
                </a:spcBef>
              </a:pPr>
              <a:t>185</a:t>
            </a:fld>
            <a:endParaRPr lang="en-US" sz="1300" smtClean="0"/>
          </a:p>
        </p:txBody>
      </p:sp>
    </p:spTree>
    <p:extLst>
      <p:ext uri="{BB962C8B-B14F-4D97-AF65-F5344CB8AC3E}">
        <p14:creationId xmlns:p14="http://schemas.microsoft.com/office/powerpoint/2010/main" val="371218941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327D2-8146-4D0A-B2B3-11F9E02384FD}" type="slidenum">
              <a:rPr lang="en-US" sz="1300" smtClean="0"/>
              <a:pPr>
                <a:spcBef>
                  <a:spcPct val="0"/>
                </a:spcBef>
              </a:pPr>
              <a:t>201</a:t>
            </a:fld>
            <a:endParaRPr lang="en-US" sz="1300" smtClean="0"/>
          </a:p>
        </p:txBody>
      </p:sp>
    </p:spTree>
    <p:extLst>
      <p:ext uri="{BB962C8B-B14F-4D97-AF65-F5344CB8AC3E}">
        <p14:creationId xmlns:p14="http://schemas.microsoft.com/office/powerpoint/2010/main" val="287488944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a:ln/>
        </p:spPr>
      </p:sp>
      <p:sp>
        <p:nvSpPr>
          <p:cNvPr id="381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81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ABF916C-725D-4F92-BDDC-50526BEA2029}" type="slidenum">
              <a:rPr lang="en-US" sz="1300" smtClean="0"/>
              <a:pPr>
                <a:spcBef>
                  <a:spcPct val="0"/>
                </a:spcBef>
              </a:pPr>
              <a:t>203</a:t>
            </a:fld>
            <a:endParaRPr lang="en-US" sz="1300" smtClean="0"/>
          </a:p>
        </p:txBody>
      </p:sp>
    </p:spTree>
    <p:extLst>
      <p:ext uri="{BB962C8B-B14F-4D97-AF65-F5344CB8AC3E}">
        <p14:creationId xmlns:p14="http://schemas.microsoft.com/office/powerpoint/2010/main" val="72299138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a:ln/>
        </p:spPr>
      </p:sp>
      <p:sp>
        <p:nvSpPr>
          <p:cNvPr id="384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84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8E856A-C632-491A-BEBF-9BD41BEFB142}" type="slidenum">
              <a:rPr lang="en-US" sz="1300" smtClean="0"/>
              <a:pPr>
                <a:spcBef>
                  <a:spcPct val="0"/>
                </a:spcBef>
              </a:pPr>
              <a:t>204</a:t>
            </a:fld>
            <a:endParaRPr lang="en-US" sz="1300" smtClean="0"/>
          </a:p>
        </p:txBody>
      </p:sp>
    </p:spTree>
    <p:extLst>
      <p:ext uri="{BB962C8B-B14F-4D97-AF65-F5344CB8AC3E}">
        <p14:creationId xmlns:p14="http://schemas.microsoft.com/office/powerpoint/2010/main" val="3321152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FCD5287-0EC2-4A0A-A068-ACB08FA0FED4}" type="slidenum">
              <a:rPr lang="en-US" smtClean="0">
                <a:latin typeface="Times New Roman" pitchFamily="18" charset="0"/>
              </a:rPr>
              <a:pPr/>
              <a:t>21</a:t>
            </a:fld>
            <a:endParaRPr lang="en-US" smtClean="0">
              <a:latin typeface="Times New Roman" pitchFamily="18" charset="0"/>
            </a:endParaRPr>
          </a:p>
        </p:txBody>
      </p:sp>
      <p:sp>
        <p:nvSpPr>
          <p:cNvPr id="218116" name="Rectangle 2"/>
          <p:cNvSpPr>
            <a:spLocks noGrp="1" noRot="1" noChangeAspect="1" noChangeArrowheads="1" noTextEdit="1"/>
          </p:cNvSpPr>
          <p:nvPr>
            <p:ph type="sldImg"/>
          </p:nvPr>
        </p:nvSpPr>
        <p:spPr>
          <a:xfrm>
            <a:off x="1182688" y="698500"/>
            <a:ext cx="4646612" cy="3486150"/>
          </a:xfrm>
          <a:ln/>
        </p:spPr>
      </p:sp>
      <p:sp>
        <p:nvSpPr>
          <p:cNvPr id="218117" name="Rectangle 3"/>
          <p:cNvSpPr>
            <a:spLocks noGrp="1" noChangeArrowheads="1"/>
          </p:cNvSpPr>
          <p:nvPr>
            <p:ph type="body" idx="1"/>
          </p:nvPr>
        </p:nvSpPr>
        <p:spPr>
          <a:xfrm>
            <a:off x="701345" y="4416099"/>
            <a:ext cx="5607711" cy="418245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Type 1-absent insulin</a:t>
            </a:r>
          </a:p>
          <a:p>
            <a:r>
              <a:rPr lang="en-US" smtClean="0"/>
              <a:t>Type 2-too much insulin early, then resistence and less secretion</a:t>
            </a:r>
          </a:p>
          <a:p>
            <a:r>
              <a:rPr lang="en-US" smtClean="0"/>
              <a:t>GDm-simliar to Type 2, found during pregnancy</a:t>
            </a:r>
          </a:p>
        </p:txBody>
      </p:sp>
    </p:spTree>
    <p:extLst>
      <p:ext uri="{BB962C8B-B14F-4D97-AF65-F5344CB8AC3E}">
        <p14:creationId xmlns:p14="http://schemas.microsoft.com/office/powerpoint/2010/main" val="290570842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solidFill>
                  <a:srgbClr val="000000"/>
                </a:solidFill>
              </a:rPr>
              <a:pPr eaLnBrk="1" hangingPunct="1"/>
              <a:t>205</a:t>
            </a:fld>
            <a:endParaRPr lang="en-US" sz="1200" smtClean="0">
              <a:solidFill>
                <a:srgbClr val="000000"/>
              </a:solidFill>
            </a:endParaRPr>
          </a:p>
        </p:txBody>
      </p:sp>
    </p:spTree>
    <p:extLst>
      <p:ext uri="{BB962C8B-B14F-4D97-AF65-F5344CB8AC3E}">
        <p14:creationId xmlns:p14="http://schemas.microsoft.com/office/powerpoint/2010/main" val="126276599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DE42C8A-3818-45A0-9F39-BA6FEED31035}" type="slidenum">
              <a:rPr lang="en-US" smtClean="0">
                <a:latin typeface="Times New Roman" pitchFamily="18" charset="0"/>
              </a:rPr>
              <a:pPr/>
              <a:t>207</a:t>
            </a:fld>
            <a:endParaRPr lang="en-US" smtClean="0">
              <a:latin typeface="Times New Roman" pitchFamily="18" charset="0"/>
            </a:endParaRPr>
          </a:p>
        </p:txBody>
      </p:sp>
      <p:sp>
        <p:nvSpPr>
          <p:cNvPr id="9216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90FED2B-9E93-4F73-8DE5-879929397290}" type="slidenum">
              <a:rPr lang="en-US" sz="1200">
                <a:latin typeface="Times New Roman" pitchFamily="18" charset="0"/>
              </a:rPr>
              <a:pPr algn="r"/>
              <a:t>207</a:t>
            </a:fld>
            <a:endParaRPr lang="en-US" sz="1200">
              <a:latin typeface="Times New Roman" pitchFamily="18" charset="0"/>
            </a:endParaRPr>
          </a:p>
        </p:txBody>
      </p:sp>
      <p:sp>
        <p:nvSpPr>
          <p:cNvPr id="92164" name="Slide Image Placeholder 1"/>
          <p:cNvSpPr>
            <a:spLocks noGrp="1" noRot="1" noChangeAspect="1" noTextEdit="1"/>
          </p:cNvSpPr>
          <p:nvPr>
            <p:ph type="sldImg"/>
          </p:nvPr>
        </p:nvSpPr>
        <p:spPr>
          <a:ln/>
        </p:spPr>
      </p:sp>
      <p:sp>
        <p:nvSpPr>
          <p:cNvPr id="9216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216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216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D61B06E-C78F-4136-96A9-9018EDAF04DD}" type="slidenum">
              <a:rPr lang="en-US" sz="1200">
                <a:latin typeface="Times New Roman" pitchFamily="18" charset="0"/>
              </a:rPr>
              <a:pPr algn="r"/>
              <a:t>207</a:t>
            </a:fld>
            <a:endParaRPr lang="en-US" sz="1200">
              <a:latin typeface="Times New Roman" pitchFamily="18" charset="0"/>
            </a:endParaRPr>
          </a:p>
        </p:txBody>
      </p:sp>
    </p:spTree>
    <p:extLst>
      <p:ext uri="{BB962C8B-B14F-4D97-AF65-F5344CB8AC3E}">
        <p14:creationId xmlns:p14="http://schemas.microsoft.com/office/powerpoint/2010/main" val="295603234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8C58C9C-B723-43A8-A6F8-B029D753D222}" type="slidenum">
              <a:rPr lang="en-US" smtClean="0">
                <a:latin typeface="Times New Roman" pitchFamily="18" charset="0"/>
              </a:rPr>
              <a:pPr/>
              <a:t>208</a:t>
            </a:fld>
            <a:endParaRPr lang="en-US" smtClean="0">
              <a:latin typeface="Times New Roman" pitchFamily="18" charset="0"/>
            </a:endParaRPr>
          </a:p>
        </p:txBody>
      </p:sp>
      <p:sp>
        <p:nvSpPr>
          <p:cNvPr id="9523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4ABEA37-578C-43A0-A1B3-4AC575FBE0C8}" type="slidenum">
              <a:rPr lang="en-US" sz="1200">
                <a:latin typeface="Times New Roman" pitchFamily="18" charset="0"/>
              </a:rPr>
              <a:pPr algn="r"/>
              <a:t>208</a:t>
            </a:fld>
            <a:endParaRPr lang="en-US" sz="1200">
              <a:latin typeface="Times New Roman" pitchFamily="18" charset="0"/>
            </a:endParaRPr>
          </a:p>
        </p:txBody>
      </p:sp>
      <p:sp>
        <p:nvSpPr>
          <p:cNvPr id="95236" name="Slide Image Placeholder 1"/>
          <p:cNvSpPr>
            <a:spLocks noGrp="1" noRot="1" noChangeAspect="1" noTextEdit="1"/>
          </p:cNvSpPr>
          <p:nvPr>
            <p:ph type="sldImg"/>
          </p:nvPr>
        </p:nvSpPr>
        <p:spPr>
          <a:ln/>
        </p:spPr>
      </p:sp>
      <p:sp>
        <p:nvSpPr>
          <p:cNvPr id="9523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523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5239"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73A59C3-3EEF-4BAD-80D3-16657768FACC}" type="slidenum">
              <a:rPr lang="en-US" sz="1200">
                <a:latin typeface="Times New Roman" pitchFamily="18" charset="0"/>
              </a:rPr>
              <a:pPr algn="r"/>
              <a:t>208</a:t>
            </a:fld>
            <a:endParaRPr lang="en-US" sz="1200">
              <a:latin typeface="Times New Roman" pitchFamily="18" charset="0"/>
            </a:endParaRPr>
          </a:p>
        </p:txBody>
      </p:sp>
    </p:spTree>
    <p:extLst>
      <p:ext uri="{BB962C8B-B14F-4D97-AF65-F5344CB8AC3E}">
        <p14:creationId xmlns:p14="http://schemas.microsoft.com/office/powerpoint/2010/main" val="88434396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701675"/>
            <a:ext cx="4679950" cy="35099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8611E9-15D0-EB4D-9B72-77D904F1A499}" type="slidenum">
              <a:rPr lang="en-US" smtClean="0"/>
              <a:pPr/>
              <a:t>209</a:t>
            </a:fld>
            <a:endParaRPr lang="en-US"/>
          </a:p>
        </p:txBody>
      </p:sp>
    </p:spTree>
    <p:extLst>
      <p:ext uri="{BB962C8B-B14F-4D97-AF65-F5344CB8AC3E}">
        <p14:creationId xmlns:p14="http://schemas.microsoft.com/office/powerpoint/2010/main" val="297084326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DC2BBA96-E666-488A-9235-E240176522C8}" type="slidenum">
              <a:rPr lang="en-US">
                <a:latin typeface="Times New Roman" panose="02020603050405020304" pitchFamily="18" charset="0"/>
              </a:rPr>
              <a:pPr/>
              <a:t>210</a:t>
            </a:fld>
            <a:endParaRPr lang="en-US">
              <a:latin typeface="Times New Roman" panose="02020603050405020304" pitchFamily="18" charset="0"/>
            </a:endParaRPr>
          </a:p>
        </p:txBody>
      </p:sp>
      <p:sp>
        <p:nvSpPr>
          <p:cNvPr id="91139"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684C1A67-AAC7-4394-AA4E-EB73A38E18F5}" type="slidenum">
              <a:rPr lang="en-US" sz="1300">
                <a:latin typeface="Times New Roman" panose="02020603050405020304" pitchFamily="18" charset="0"/>
              </a:rPr>
              <a:pPr algn="r"/>
              <a:t>210</a:t>
            </a:fld>
            <a:endParaRPr lang="en-US" sz="1300">
              <a:latin typeface="Times New Roman" panose="02020603050405020304" pitchFamily="18" charset="0"/>
            </a:endParaRPr>
          </a:p>
        </p:txBody>
      </p:sp>
      <p:sp>
        <p:nvSpPr>
          <p:cNvPr id="9114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 Services© (530) 893 - 8635 </a:t>
            </a:r>
          </a:p>
        </p:txBody>
      </p:sp>
      <p:sp>
        <p:nvSpPr>
          <p:cNvPr id="91141"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BE4EDA75-1404-4102-83DE-5A458B830185}" type="slidenum">
              <a:rPr lang="en-US" sz="1300">
                <a:latin typeface="Times New Roman" panose="02020603050405020304" pitchFamily="18" charset="0"/>
              </a:rPr>
              <a:pPr algn="r"/>
              <a:t>210</a:t>
            </a:fld>
            <a:endParaRPr lang="en-US" sz="1300">
              <a:latin typeface="Times New Roman" panose="02020603050405020304" pitchFamily="18" charset="0"/>
            </a:endParaRPr>
          </a:p>
        </p:txBody>
      </p:sp>
      <p:sp>
        <p:nvSpPr>
          <p:cNvPr id="91142" name="Rectangle 2"/>
          <p:cNvSpPr>
            <a:spLocks noGrp="1" noRot="1" noChangeAspect="1" noChangeArrowheads="1" noTextEdit="1"/>
          </p:cNvSpPr>
          <p:nvPr>
            <p:ph type="sldImg"/>
          </p:nvPr>
        </p:nvSpPr>
        <p:spPr>
          <a:xfrm>
            <a:off x="1182688" y="698500"/>
            <a:ext cx="4648200" cy="3487738"/>
          </a:xfrm>
          <a:ln/>
        </p:spPr>
      </p:sp>
      <p:sp>
        <p:nvSpPr>
          <p:cNvPr id="9114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There are five major classes of oral diabetes medications: thiazolidinediones, biguanides, sulfonylureas, meglitinides, and alpha-glucosidase inhibitors.  These five classes of medication operate in essentially three different ways.</a:t>
            </a:r>
          </a:p>
          <a:p>
            <a:endParaRPr lang="en-US" smtClean="0"/>
          </a:p>
          <a:p>
            <a:r>
              <a:rPr lang="en-US" smtClean="0"/>
              <a:t>Thiazolidinediones and biguanides decrease glucose production in the liver and increase insulin sensitivity in peripheral body tissues.</a:t>
            </a:r>
          </a:p>
          <a:p>
            <a:endParaRPr lang="en-US" smtClean="0"/>
          </a:p>
          <a:p>
            <a:r>
              <a:rPr lang="en-US" smtClean="0"/>
              <a:t>Sulfonylureas and meglitinides stimulate the pancreatic beta cells to make more insulin.</a:t>
            </a:r>
          </a:p>
          <a:p>
            <a:endParaRPr lang="en-US" smtClean="0"/>
          </a:p>
          <a:p>
            <a:r>
              <a:rPr lang="en-US" smtClean="0"/>
              <a:t>Finally, alpha-glucosidase inhibitors slow the absorption of starches in the gut, reducing the amount of glucose that enters the bloodstream.</a:t>
            </a:r>
          </a:p>
        </p:txBody>
      </p:sp>
    </p:spTree>
    <p:extLst>
      <p:ext uri="{BB962C8B-B14F-4D97-AF65-F5344CB8AC3E}">
        <p14:creationId xmlns:p14="http://schemas.microsoft.com/office/powerpoint/2010/main" val="314727665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C56D856-7B65-4176-827D-6AF3C9128013}" type="slidenum">
              <a:rPr lang="en-US" smtClean="0">
                <a:solidFill>
                  <a:srgbClr val="000000"/>
                </a:solidFill>
                <a:latin typeface="Times New Roman" pitchFamily="18" charset="0"/>
              </a:rPr>
              <a:pPr/>
              <a:t>211</a:t>
            </a:fld>
            <a:endParaRPr lang="en-US" smtClean="0">
              <a:solidFill>
                <a:srgbClr val="000000"/>
              </a:solidFill>
              <a:latin typeface="Times New Roman" pitchFamily="18" charset="0"/>
            </a:endParaRPr>
          </a:p>
        </p:txBody>
      </p:sp>
      <p:sp>
        <p:nvSpPr>
          <p:cNvPr id="9933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887E13E-6B07-40D1-8744-C14E27EDCA62}" type="slidenum">
              <a:rPr lang="en-US" sz="1200">
                <a:solidFill>
                  <a:srgbClr val="000000"/>
                </a:solidFill>
                <a:latin typeface="Times New Roman" pitchFamily="18" charset="0"/>
              </a:rPr>
              <a:pPr algn="r"/>
              <a:t>211</a:t>
            </a:fld>
            <a:endParaRPr lang="en-US" sz="1200">
              <a:solidFill>
                <a:srgbClr val="000000"/>
              </a:solidFill>
              <a:latin typeface="Times New Roman" pitchFamily="18" charset="0"/>
            </a:endParaRPr>
          </a:p>
        </p:txBody>
      </p:sp>
      <p:sp>
        <p:nvSpPr>
          <p:cNvPr id="99332" name="Slide Image Placeholder 1"/>
          <p:cNvSpPr>
            <a:spLocks noGrp="1" noRot="1" noChangeAspect="1" noTextEdit="1"/>
          </p:cNvSpPr>
          <p:nvPr>
            <p:ph type="sldImg"/>
          </p:nvPr>
        </p:nvSpPr>
        <p:spPr>
          <a:ln/>
        </p:spPr>
      </p:sp>
      <p:sp>
        <p:nvSpPr>
          <p:cNvPr id="9933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933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9933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13A849BA-8703-4681-A813-756958B33559}" type="slidenum">
              <a:rPr lang="en-US" sz="1200">
                <a:solidFill>
                  <a:srgbClr val="000000"/>
                </a:solidFill>
                <a:latin typeface="Times New Roman" pitchFamily="18" charset="0"/>
              </a:rPr>
              <a:pPr algn="r"/>
              <a:t>211</a:t>
            </a:fld>
            <a:endParaRPr lang="en-US" sz="1200">
              <a:solidFill>
                <a:srgbClr val="000000"/>
              </a:solidFill>
              <a:latin typeface="Times New Roman" pitchFamily="18" charset="0"/>
            </a:endParaRPr>
          </a:p>
        </p:txBody>
      </p:sp>
    </p:spTree>
    <p:extLst>
      <p:ext uri="{BB962C8B-B14F-4D97-AF65-F5344CB8AC3E}">
        <p14:creationId xmlns:p14="http://schemas.microsoft.com/office/powerpoint/2010/main" val="280351739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212</a:t>
            </a:fld>
            <a:endParaRPr lang="en-US" smtClean="0">
              <a:solidFill>
                <a:srgbClr val="000000"/>
              </a:solidFill>
              <a:latin typeface="Times New Roman" pitchFamily="18" charset="0"/>
            </a:endParaRPr>
          </a:p>
        </p:txBody>
      </p:sp>
      <p:sp>
        <p:nvSpPr>
          <p:cNvPr id="10035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200">
                <a:solidFill>
                  <a:srgbClr val="000000"/>
                </a:solidFill>
                <a:latin typeface="Times New Roman" pitchFamily="18" charset="0"/>
              </a:rPr>
              <a:pPr algn="r"/>
              <a:t>212</a:t>
            </a:fld>
            <a:endParaRPr lang="en-US" sz="12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200">
                <a:solidFill>
                  <a:srgbClr val="000000"/>
                </a:solidFill>
                <a:latin typeface="Times New Roman" pitchFamily="18" charset="0"/>
              </a:rPr>
              <a:pPr algn="r"/>
              <a:t>212</a:t>
            </a:fld>
            <a:endParaRPr lang="en-US" sz="12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125538" y="671513"/>
            <a:ext cx="4470400" cy="3354387"/>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411602970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39CAD049-B6E0-4748-87EC-3B4174F5D9BB}" type="slidenum">
              <a:rPr lang="en-US" smtClean="0">
                <a:solidFill>
                  <a:srgbClr val="000000"/>
                </a:solidFill>
                <a:latin typeface="Times New Roman" pitchFamily="18" charset="0"/>
              </a:rPr>
              <a:pPr/>
              <a:t>213</a:t>
            </a:fld>
            <a:endParaRPr lang="en-US" smtClean="0">
              <a:solidFill>
                <a:srgbClr val="000000"/>
              </a:solidFill>
              <a:latin typeface="Times New Roman" pitchFamily="18" charset="0"/>
            </a:endParaRPr>
          </a:p>
        </p:txBody>
      </p:sp>
      <p:sp>
        <p:nvSpPr>
          <p:cNvPr id="10137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auto" hangingPunct="1">
              <a:spcBef>
                <a:spcPts val="0"/>
              </a:spcBef>
              <a:spcAft>
                <a:spcPts val="0"/>
              </a:spcAft>
            </a:pPr>
            <a:fld id="{976F90F4-95E9-4A5B-8526-D79B5FF06BF2}" type="slidenum">
              <a:rPr lang="en-US" sz="1200">
                <a:solidFill>
                  <a:srgbClr val="000000"/>
                </a:solidFill>
                <a:latin typeface="Times New Roman" pitchFamily="18" charset="0"/>
              </a:rPr>
              <a:pPr algn="r" eaLnBrk="1" fontAlgn="auto" hangingPunct="1">
                <a:spcBef>
                  <a:spcPts val="0"/>
                </a:spcBef>
                <a:spcAft>
                  <a:spcPts val="0"/>
                </a:spcAft>
              </a:pPr>
              <a:t>213</a:t>
            </a:fld>
            <a:endParaRPr lang="en-US" sz="1200">
              <a:solidFill>
                <a:srgbClr val="000000"/>
              </a:solidFill>
              <a:latin typeface="Times New Roman" pitchFamily="18" charset="0"/>
            </a:endParaRPr>
          </a:p>
        </p:txBody>
      </p:sp>
      <p:sp>
        <p:nvSpPr>
          <p:cNvPr id="10138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138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auto" hangingPunct="1">
              <a:spcBef>
                <a:spcPts val="0"/>
              </a:spcBef>
              <a:spcAft>
                <a:spcPts val="0"/>
              </a:spcAft>
            </a:pPr>
            <a:fld id="{6ADC6F63-8B05-4736-B85D-3104FAC280E1}" type="slidenum">
              <a:rPr lang="en-US" sz="1200">
                <a:solidFill>
                  <a:srgbClr val="000000"/>
                </a:solidFill>
                <a:latin typeface="Times New Roman" pitchFamily="18" charset="0"/>
              </a:rPr>
              <a:pPr algn="r" eaLnBrk="1" fontAlgn="auto" hangingPunct="1">
                <a:spcBef>
                  <a:spcPts val="0"/>
                </a:spcBef>
                <a:spcAft>
                  <a:spcPts val="0"/>
                </a:spcAft>
              </a:pPr>
              <a:t>213</a:t>
            </a:fld>
            <a:endParaRPr lang="en-US" sz="1200">
              <a:solidFill>
                <a:srgbClr val="000000"/>
              </a:solidFill>
              <a:latin typeface="Times New Roman" pitchFamily="18" charset="0"/>
            </a:endParaRPr>
          </a:p>
        </p:txBody>
      </p:sp>
      <p:sp>
        <p:nvSpPr>
          <p:cNvPr id="101382" name="Rectangle 2"/>
          <p:cNvSpPr>
            <a:spLocks noGrp="1" noRot="1" noChangeAspect="1" noChangeArrowheads="1" noTextEdit="1"/>
          </p:cNvSpPr>
          <p:nvPr>
            <p:ph type="sldImg"/>
          </p:nvPr>
        </p:nvSpPr>
        <p:spPr>
          <a:xfrm>
            <a:off x="1125538" y="671513"/>
            <a:ext cx="4470400" cy="3354387"/>
          </a:xfrm>
          <a:ln/>
        </p:spPr>
      </p:sp>
      <p:sp>
        <p:nvSpPr>
          <p:cNvPr id="10138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336852169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130CA763-479D-40CE-963D-E3707179D370}" type="slidenum">
              <a:rPr lang="en-US" smtClean="0">
                <a:solidFill>
                  <a:srgbClr val="000000"/>
                </a:solidFill>
                <a:latin typeface="Times New Roman" pitchFamily="18" charset="0"/>
              </a:rPr>
              <a:pPr/>
              <a:t>214</a:t>
            </a:fld>
            <a:endParaRPr lang="en-US" smtClean="0">
              <a:solidFill>
                <a:srgbClr val="000000"/>
              </a:solidFill>
              <a:latin typeface="Times New Roman" pitchFamily="18" charset="0"/>
            </a:endParaRPr>
          </a:p>
        </p:txBody>
      </p:sp>
      <p:sp>
        <p:nvSpPr>
          <p:cNvPr id="10240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E45EABD-3960-457E-826F-BCCD088FAA53}" type="slidenum">
              <a:rPr lang="en-US" sz="1200">
                <a:solidFill>
                  <a:srgbClr val="000000"/>
                </a:solidFill>
                <a:latin typeface="Times New Roman" pitchFamily="18" charset="0"/>
              </a:rPr>
              <a:pPr algn="r"/>
              <a:t>214</a:t>
            </a:fld>
            <a:endParaRPr lang="en-US" sz="1200">
              <a:solidFill>
                <a:srgbClr val="000000"/>
              </a:solidFill>
              <a:latin typeface="Times New Roman" pitchFamily="18" charset="0"/>
            </a:endParaRPr>
          </a:p>
        </p:txBody>
      </p:sp>
      <p:sp>
        <p:nvSpPr>
          <p:cNvPr id="102404" name="Slide Image Placeholder 1"/>
          <p:cNvSpPr>
            <a:spLocks noGrp="1" noRot="1" noChangeAspect="1" noTextEdit="1"/>
          </p:cNvSpPr>
          <p:nvPr>
            <p:ph type="sldImg"/>
          </p:nvPr>
        </p:nvSpPr>
        <p:spPr>
          <a:ln/>
        </p:spPr>
      </p:sp>
      <p:sp>
        <p:nvSpPr>
          <p:cNvPr id="10240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240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240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E8092F3D-FC85-418F-8660-9AA3A7AA6367}" type="slidenum">
              <a:rPr lang="en-US" sz="1200">
                <a:solidFill>
                  <a:srgbClr val="000000"/>
                </a:solidFill>
                <a:latin typeface="Times New Roman" pitchFamily="18" charset="0"/>
              </a:rPr>
              <a:pPr algn="r"/>
              <a:t>214</a:t>
            </a:fld>
            <a:endParaRPr lang="en-US" sz="1200">
              <a:solidFill>
                <a:srgbClr val="000000"/>
              </a:solidFill>
              <a:latin typeface="Times New Roman" pitchFamily="18" charset="0"/>
            </a:endParaRPr>
          </a:p>
        </p:txBody>
      </p:sp>
    </p:spTree>
    <p:extLst>
      <p:ext uri="{BB962C8B-B14F-4D97-AF65-F5344CB8AC3E}">
        <p14:creationId xmlns:p14="http://schemas.microsoft.com/office/powerpoint/2010/main" val="428740078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03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03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084D292-B992-4D24-BEAA-5F9EE49E4A6D}" type="slidenum">
              <a:rPr lang="en-US" smtClean="0">
                <a:latin typeface="Times New Roman" pitchFamily="18" charset="0"/>
              </a:rPr>
              <a:pPr/>
              <a:t>215</a:t>
            </a:fld>
            <a:endParaRPr lang="en-US" smtClean="0">
              <a:latin typeface="Times New Roman" pitchFamily="18" charset="0"/>
            </a:endParaRPr>
          </a:p>
        </p:txBody>
      </p:sp>
    </p:spTree>
    <p:extLst>
      <p:ext uri="{BB962C8B-B14F-4D97-AF65-F5344CB8AC3E}">
        <p14:creationId xmlns:p14="http://schemas.microsoft.com/office/powerpoint/2010/main" val="1833700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p:txBody>
          <a:bodyPr/>
          <a:lstStyle/>
          <a:p>
            <a:pPr>
              <a:defRPr/>
            </a:pPr>
            <a:fld id="{106EFDF9-102F-4F68-8EFB-3F199688A5B7}" type="slidenum">
              <a:rPr lang="en-US" smtClean="0"/>
              <a:pPr>
                <a:defRPr/>
              </a:pPr>
              <a:t>22</a:t>
            </a:fld>
            <a:endParaRPr lang="en-US" smtClean="0"/>
          </a:p>
        </p:txBody>
      </p:sp>
    </p:spTree>
    <p:extLst>
      <p:ext uri="{BB962C8B-B14F-4D97-AF65-F5344CB8AC3E}">
        <p14:creationId xmlns:p14="http://schemas.microsoft.com/office/powerpoint/2010/main" val="295198992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28262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 Copyright 1999-2012, Diabetes Educational Services, All Rights Reserved© Copyright 1999-2012, Diabetes Educational ServicesDiabetes Educational Services© (530) 893 - 8635 </a:t>
            </a:r>
          </a:p>
        </p:txBody>
      </p:sp>
      <p:sp>
        <p:nvSpPr>
          <p:cNvPr id="2826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7AD2FD3-2207-4741-8EE7-5B4079A46C46}" type="slidenum">
              <a:rPr lang="en-US" sz="1200" smtClean="0"/>
              <a:pPr eaLnBrk="1" hangingPunct="1"/>
              <a:t>216</a:t>
            </a:fld>
            <a:endParaRPr lang="en-US" sz="1200" smtClean="0"/>
          </a:p>
        </p:txBody>
      </p:sp>
    </p:spTree>
    <p:extLst>
      <p:ext uri="{BB962C8B-B14F-4D97-AF65-F5344CB8AC3E}">
        <p14:creationId xmlns:p14="http://schemas.microsoft.com/office/powerpoint/2010/main" val="186357256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3097705-B1BA-4476-8732-33A570312E02}" type="slidenum">
              <a:rPr lang="en-US" smtClean="0">
                <a:latin typeface="Times New Roman" pitchFamily="18" charset="0"/>
              </a:rPr>
              <a:pPr/>
              <a:t>217</a:t>
            </a:fld>
            <a:endParaRPr lang="en-US" smtClean="0">
              <a:latin typeface="Times New Roman" pitchFamily="18" charset="0"/>
            </a:endParaRPr>
          </a:p>
        </p:txBody>
      </p:sp>
      <p:sp>
        <p:nvSpPr>
          <p:cNvPr id="10445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1666B2A-2EFC-4A8E-BA3A-748F59103D77}" type="slidenum">
              <a:rPr lang="en-US" sz="1200">
                <a:latin typeface="Times New Roman" pitchFamily="18" charset="0"/>
              </a:rPr>
              <a:pPr algn="r"/>
              <a:t>217</a:t>
            </a:fld>
            <a:endParaRPr lang="en-US" sz="1200">
              <a:latin typeface="Times New Roman" pitchFamily="18" charset="0"/>
            </a:endParaRPr>
          </a:p>
        </p:txBody>
      </p:sp>
      <p:sp>
        <p:nvSpPr>
          <p:cNvPr id="104452" name="Slide Image Placeholder 1"/>
          <p:cNvSpPr>
            <a:spLocks noGrp="1" noRot="1" noChangeAspect="1" noTextEdit="1"/>
          </p:cNvSpPr>
          <p:nvPr>
            <p:ph type="sldImg"/>
          </p:nvPr>
        </p:nvSpPr>
        <p:spPr>
          <a:ln/>
        </p:spPr>
      </p:sp>
      <p:sp>
        <p:nvSpPr>
          <p:cNvPr id="10445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445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445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25726CCA-08D2-4101-8D20-6E336142DC29}" type="slidenum">
              <a:rPr lang="en-US" sz="1200">
                <a:latin typeface="Times New Roman" pitchFamily="18" charset="0"/>
              </a:rPr>
              <a:pPr algn="r"/>
              <a:t>217</a:t>
            </a:fld>
            <a:endParaRPr lang="en-US" sz="1200">
              <a:latin typeface="Times New Roman" pitchFamily="18" charset="0"/>
            </a:endParaRPr>
          </a:p>
        </p:txBody>
      </p:sp>
    </p:spTree>
    <p:extLst>
      <p:ext uri="{BB962C8B-B14F-4D97-AF65-F5344CB8AC3E}">
        <p14:creationId xmlns:p14="http://schemas.microsoft.com/office/powerpoint/2010/main" val="103215030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53F61F08-8B16-4A5A-9A74-C38EC6803E2A}" type="slidenum">
              <a:rPr lang="en-US" smtClean="0">
                <a:latin typeface="Times New Roman" pitchFamily="18" charset="0"/>
              </a:rPr>
              <a:pPr/>
              <a:t>218</a:t>
            </a:fld>
            <a:endParaRPr lang="en-US" smtClean="0">
              <a:latin typeface="Times New Roman" pitchFamily="18" charset="0"/>
            </a:endParaRPr>
          </a:p>
        </p:txBody>
      </p:sp>
      <p:sp>
        <p:nvSpPr>
          <p:cNvPr id="10547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D7C7E92-D500-4F58-81DA-CA813D8A7DA3}" type="slidenum">
              <a:rPr lang="en-US" sz="1200">
                <a:latin typeface="Times New Roman" pitchFamily="18" charset="0"/>
              </a:rPr>
              <a:pPr algn="r"/>
              <a:t>218</a:t>
            </a:fld>
            <a:endParaRPr lang="en-US" sz="1200">
              <a:latin typeface="Times New Roman" pitchFamily="18" charset="0"/>
            </a:endParaRPr>
          </a:p>
        </p:txBody>
      </p:sp>
      <p:sp>
        <p:nvSpPr>
          <p:cNvPr id="1054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547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857D72C-EAC9-4502-BA35-22D08959031D}" type="slidenum">
              <a:rPr lang="en-US" sz="1200">
                <a:latin typeface="Times New Roman" pitchFamily="18" charset="0"/>
              </a:rPr>
              <a:pPr algn="r"/>
              <a:t>218</a:t>
            </a:fld>
            <a:endParaRPr lang="en-US" sz="1200">
              <a:latin typeface="Times New Roman" pitchFamily="18" charset="0"/>
            </a:endParaRPr>
          </a:p>
        </p:txBody>
      </p:sp>
      <p:sp>
        <p:nvSpPr>
          <p:cNvPr id="105478" name="Rectangle 2"/>
          <p:cNvSpPr>
            <a:spLocks noGrp="1" noRot="1" noChangeAspect="1" noChangeArrowheads="1" noTextEdit="1"/>
          </p:cNvSpPr>
          <p:nvPr>
            <p:ph type="sldImg"/>
          </p:nvPr>
        </p:nvSpPr>
        <p:spPr>
          <a:xfrm>
            <a:off x="1125538" y="671513"/>
            <a:ext cx="4470400" cy="3354387"/>
          </a:xfrm>
          <a:ln/>
        </p:spPr>
      </p:sp>
      <p:sp>
        <p:nvSpPr>
          <p:cNvPr id="1054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373285052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2798D39C-C33A-4CAC-9B66-2B35B9C5EB5E}" type="slidenum">
              <a:rPr lang="en-US" smtClean="0">
                <a:latin typeface="Times New Roman" pitchFamily="18" charset="0"/>
              </a:rPr>
              <a:pPr/>
              <a:t>219</a:t>
            </a:fld>
            <a:endParaRPr lang="en-US" smtClean="0">
              <a:latin typeface="Times New Roman" pitchFamily="18" charset="0"/>
            </a:endParaRPr>
          </a:p>
        </p:txBody>
      </p:sp>
      <p:sp>
        <p:nvSpPr>
          <p:cNvPr id="10752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B470D1C-D501-4991-9EB0-69BC0A450F9A}" type="slidenum">
              <a:rPr lang="en-US" sz="1200">
                <a:latin typeface="Times New Roman" pitchFamily="18" charset="0"/>
              </a:rPr>
              <a:pPr algn="r"/>
              <a:t>219</a:t>
            </a:fld>
            <a:endParaRPr lang="en-US" sz="1200">
              <a:latin typeface="Times New Roman" pitchFamily="18" charset="0"/>
            </a:endParaRPr>
          </a:p>
        </p:txBody>
      </p:sp>
      <p:sp>
        <p:nvSpPr>
          <p:cNvPr id="107524" name="Slide Image Placeholder 1"/>
          <p:cNvSpPr>
            <a:spLocks noGrp="1" noRot="1" noChangeAspect="1" noTextEdit="1"/>
          </p:cNvSpPr>
          <p:nvPr>
            <p:ph type="sldImg"/>
          </p:nvPr>
        </p:nvSpPr>
        <p:spPr>
          <a:ln/>
        </p:spPr>
      </p:sp>
      <p:sp>
        <p:nvSpPr>
          <p:cNvPr id="10752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752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752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43495E-5A58-4A70-AB16-C01D79B18F5F}" type="slidenum">
              <a:rPr lang="en-US" sz="1200">
                <a:latin typeface="Times New Roman" pitchFamily="18" charset="0"/>
              </a:rPr>
              <a:pPr algn="r"/>
              <a:t>219</a:t>
            </a:fld>
            <a:endParaRPr lang="en-US" sz="1200">
              <a:latin typeface="Times New Roman" pitchFamily="18" charset="0"/>
            </a:endParaRPr>
          </a:p>
        </p:txBody>
      </p:sp>
    </p:spTree>
    <p:extLst>
      <p:ext uri="{BB962C8B-B14F-4D97-AF65-F5344CB8AC3E}">
        <p14:creationId xmlns:p14="http://schemas.microsoft.com/office/powerpoint/2010/main" val="18391337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AB0BD15-4570-4A5C-98FE-3C9BBD168FE1}" type="slidenum">
              <a:rPr lang="en-US" smtClean="0">
                <a:latin typeface="Times New Roman" pitchFamily="18" charset="0"/>
              </a:rPr>
              <a:pPr/>
              <a:t>220</a:t>
            </a:fld>
            <a:endParaRPr lang="en-US" smtClean="0">
              <a:latin typeface="Times New Roman" pitchFamily="18" charset="0"/>
            </a:endParaRPr>
          </a:p>
        </p:txBody>
      </p:sp>
      <p:sp>
        <p:nvSpPr>
          <p:cNvPr id="10854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7C3FBE1-7BD0-4DC2-9837-DCBCD2E1CADF}" type="slidenum">
              <a:rPr lang="en-US" sz="1200">
                <a:latin typeface="Times New Roman" pitchFamily="18" charset="0"/>
              </a:rPr>
              <a:pPr algn="r"/>
              <a:t>220</a:t>
            </a:fld>
            <a:endParaRPr lang="en-US" sz="1200">
              <a:latin typeface="Times New Roman" pitchFamily="18" charset="0"/>
            </a:endParaRPr>
          </a:p>
        </p:txBody>
      </p:sp>
      <p:sp>
        <p:nvSpPr>
          <p:cNvPr id="108548"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854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6C470A0-EE92-45AA-AA4F-F7778D0DEF54}" type="slidenum">
              <a:rPr lang="en-US" sz="1200">
                <a:latin typeface="Times New Roman" pitchFamily="18" charset="0"/>
              </a:rPr>
              <a:pPr algn="r"/>
              <a:t>220</a:t>
            </a:fld>
            <a:endParaRPr lang="en-US" sz="1200">
              <a:latin typeface="Times New Roman" pitchFamily="18" charset="0"/>
            </a:endParaRPr>
          </a:p>
        </p:txBody>
      </p:sp>
      <p:sp>
        <p:nvSpPr>
          <p:cNvPr id="108550" name="Rectangle 2"/>
          <p:cNvSpPr>
            <a:spLocks noGrp="1" noRot="1" noChangeAspect="1" noChangeArrowheads="1" noTextEdit="1"/>
          </p:cNvSpPr>
          <p:nvPr>
            <p:ph type="sldImg"/>
          </p:nvPr>
        </p:nvSpPr>
        <p:spPr>
          <a:xfrm>
            <a:off x="1125538" y="671513"/>
            <a:ext cx="4470400" cy="3354387"/>
          </a:xfrm>
          <a:ln/>
        </p:spPr>
      </p:sp>
      <p:sp>
        <p:nvSpPr>
          <p:cNvPr id="108551"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208498204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26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26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47FBFB0-7AB3-4EBC-A787-FB90FB889E13}" type="slidenum">
              <a:rPr lang="en-US" smtClean="0">
                <a:latin typeface="Times New Roman" pitchFamily="18" charset="0"/>
              </a:rPr>
              <a:pPr/>
              <a:t>221</a:t>
            </a:fld>
            <a:endParaRPr lang="en-US" smtClean="0">
              <a:latin typeface="Times New Roman" pitchFamily="18" charset="0"/>
            </a:endParaRPr>
          </a:p>
        </p:txBody>
      </p:sp>
    </p:spTree>
    <p:extLst>
      <p:ext uri="{BB962C8B-B14F-4D97-AF65-F5344CB8AC3E}">
        <p14:creationId xmlns:p14="http://schemas.microsoft.com/office/powerpoint/2010/main" val="374344574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223</a:t>
            </a:fld>
            <a:endParaRPr lang="en-US" smtClean="0">
              <a:latin typeface="Times New Roman" pitchFamily="18" charset="0"/>
            </a:endParaRPr>
          </a:p>
        </p:txBody>
      </p:sp>
    </p:spTree>
    <p:extLst>
      <p:ext uri="{BB962C8B-B14F-4D97-AF65-F5344CB8AC3E}">
        <p14:creationId xmlns:p14="http://schemas.microsoft.com/office/powerpoint/2010/main" val="96186453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89881CF5-CE82-49CE-B0DF-C5C5728225FC}" type="slidenum">
              <a:rPr lang="en-US" smtClean="0">
                <a:latin typeface="Times New Roman" pitchFamily="18" charset="0"/>
              </a:rPr>
              <a:pPr eaLnBrk="1" hangingPunct="1"/>
              <a:t>224</a:t>
            </a:fld>
            <a:endParaRPr lang="en-US" smtClean="0">
              <a:latin typeface="Times New Roman" pitchFamily="18" charset="0"/>
            </a:endParaRPr>
          </a:p>
        </p:txBody>
      </p:sp>
      <p:sp>
        <p:nvSpPr>
          <p:cNvPr id="12697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CEB5115-A873-43C7-A601-CCF3973147D3}" type="slidenum">
              <a:rPr lang="en-US" sz="1200">
                <a:latin typeface="Times New Roman" pitchFamily="18" charset="0"/>
              </a:rPr>
              <a:pPr algn="r" eaLnBrk="1" hangingPunct="1"/>
              <a:t>224</a:t>
            </a:fld>
            <a:endParaRPr lang="en-US" sz="1200">
              <a:latin typeface="Times New Roman" pitchFamily="18" charset="0"/>
            </a:endParaRPr>
          </a:p>
        </p:txBody>
      </p:sp>
      <p:sp>
        <p:nvSpPr>
          <p:cNvPr id="126980" name="Slide Image Placeholder 1"/>
          <p:cNvSpPr>
            <a:spLocks noGrp="1" noRot="1" noChangeAspect="1" noTextEdit="1"/>
          </p:cNvSpPr>
          <p:nvPr>
            <p:ph type="sldImg"/>
          </p:nvPr>
        </p:nvSpPr>
        <p:spPr>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6983"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ADC3C1-FEE6-4AFD-A1C0-F8701F86939C}" type="slidenum">
              <a:rPr lang="en-US" sz="1200">
                <a:latin typeface="Times New Roman" pitchFamily="18" charset="0"/>
              </a:rPr>
              <a:pPr algn="r" eaLnBrk="1" hangingPunct="1"/>
              <a:t>224</a:t>
            </a:fld>
            <a:endParaRPr lang="en-US" sz="1200">
              <a:latin typeface="Times New Roman" pitchFamily="18" charset="0"/>
            </a:endParaRPr>
          </a:p>
        </p:txBody>
      </p:sp>
    </p:spTree>
    <p:extLst>
      <p:ext uri="{BB962C8B-B14F-4D97-AF65-F5344CB8AC3E}">
        <p14:creationId xmlns:p14="http://schemas.microsoft.com/office/powerpoint/2010/main" val="269445171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0CD34022-1C4B-43FA-83BD-FC15D119E1C8}" type="slidenum">
              <a:rPr lang="en-US" smtClean="0">
                <a:latin typeface="Times New Roman" pitchFamily="18" charset="0"/>
              </a:rPr>
              <a:pPr eaLnBrk="1" hangingPunct="1"/>
              <a:t>225</a:t>
            </a:fld>
            <a:endParaRPr lang="en-US" smtClean="0">
              <a:latin typeface="Times New Roman" pitchFamily="18" charset="0"/>
            </a:endParaRPr>
          </a:p>
        </p:txBody>
      </p:sp>
      <p:sp>
        <p:nvSpPr>
          <p:cNvPr id="12800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D89478E1-31BA-4F33-BDCE-C3BBA028DF25}" type="slidenum">
              <a:rPr lang="en-US" sz="1200">
                <a:latin typeface="Times New Roman" pitchFamily="18" charset="0"/>
              </a:rPr>
              <a:pPr algn="r" eaLnBrk="1" hangingPunct="1"/>
              <a:t>225</a:t>
            </a:fld>
            <a:endParaRPr lang="en-US" sz="1200">
              <a:latin typeface="Times New Roman" pitchFamily="18" charset="0"/>
            </a:endParaRPr>
          </a:p>
        </p:txBody>
      </p:sp>
      <p:sp>
        <p:nvSpPr>
          <p:cNvPr id="128004" name="Slide Image Placeholder 1"/>
          <p:cNvSpPr>
            <a:spLocks noGrp="1" noRot="1" noChangeAspect="1" noTextEdit="1"/>
          </p:cNvSpPr>
          <p:nvPr>
            <p:ph type="sldImg"/>
          </p:nvPr>
        </p:nvSpPr>
        <p:spPr>
          <a:ln/>
        </p:spPr>
      </p:sp>
      <p:sp>
        <p:nvSpPr>
          <p:cNvPr id="12800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800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800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4387ED27-72D1-44A7-8D01-ACE3EC6856B8}" type="slidenum">
              <a:rPr lang="en-US" sz="1200">
                <a:latin typeface="Times New Roman" pitchFamily="18" charset="0"/>
              </a:rPr>
              <a:pPr algn="r" eaLnBrk="1" hangingPunct="1"/>
              <a:t>225</a:t>
            </a:fld>
            <a:endParaRPr lang="en-US" sz="1200">
              <a:latin typeface="Times New Roman" pitchFamily="18" charset="0"/>
            </a:endParaRPr>
          </a:p>
        </p:txBody>
      </p:sp>
    </p:spTree>
    <p:extLst>
      <p:ext uri="{BB962C8B-B14F-4D97-AF65-F5344CB8AC3E}">
        <p14:creationId xmlns:p14="http://schemas.microsoft.com/office/powerpoint/2010/main" val="304331239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290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290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1A355DBF-1166-4032-AA06-CDDFC08E3DA8}" type="slidenum">
              <a:rPr lang="en-US" smtClean="0">
                <a:latin typeface="Times New Roman" pitchFamily="18" charset="0"/>
              </a:rPr>
              <a:pPr/>
              <a:t>226</a:t>
            </a:fld>
            <a:endParaRPr lang="en-US" smtClean="0">
              <a:latin typeface="Times New Roman" pitchFamily="18" charset="0"/>
            </a:endParaRPr>
          </a:p>
        </p:txBody>
      </p:sp>
    </p:spTree>
    <p:extLst>
      <p:ext uri="{BB962C8B-B14F-4D97-AF65-F5344CB8AC3E}">
        <p14:creationId xmlns:p14="http://schemas.microsoft.com/office/powerpoint/2010/main" val="870220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2212" name="Footer Placeholder 3"/>
          <p:cNvSpPr>
            <a:spLocks noGrp="1"/>
          </p:cNvSpPr>
          <p:nvPr>
            <p:ph type="ftr" sz="quarter" idx="4"/>
          </p:nvPr>
        </p:nvSpPr>
        <p:spPr/>
        <p:txBody>
          <a:bodyPr/>
          <a:lstStyle/>
          <a:p>
            <a:pPr>
              <a:defRPr/>
            </a:pPr>
            <a:r>
              <a:rPr lang="en-US" smtClean="0"/>
              <a:t>Diabetes Educational Services© (530) 893 - 8635 </a:t>
            </a:r>
          </a:p>
        </p:txBody>
      </p:sp>
      <p:sp>
        <p:nvSpPr>
          <p:cNvPr id="222213" name="Slide Number Placeholder 4"/>
          <p:cNvSpPr>
            <a:spLocks noGrp="1"/>
          </p:cNvSpPr>
          <p:nvPr>
            <p:ph type="sldNum" sz="quarter" idx="5"/>
          </p:nvPr>
        </p:nvSpPr>
        <p:spPr/>
        <p:txBody>
          <a:bodyPr/>
          <a:lstStyle/>
          <a:p>
            <a:pPr>
              <a:defRPr/>
            </a:pPr>
            <a:fld id="{377292CC-70A0-46DC-9EF0-5BD2639FB8E3}" type="slidenum">
              <a:rPr lang="en-US" smtClean="0"/>
              <a:pPr>
                <a:defRPr/>
              </a:pPr>
              <a:t>23</a:t>
            </a:fld>
            <a:endParaRPr lang="en-US" smtClean="0"/>
          </a:p>
        </p:txBody>
      </p:sp>
    </p:spTree>
    <p:extLst>
      <p:ext uri="{BB962C8B-B14F-4D97-AF65-F5344CB8AC3E}">
        <p14:creationId xmlns:p14="http://schemas.microsoft.com/office/powerpoint/2010/main" val="429266385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E916F88-B4F4-4385-9206-BEC7AA53E166}" type="slidenum">
              <a:rPr lang="en-US" sz="1200" smtClean="0"/>
              <a:pPr eaLnBrk="1" hangingPunct="1"/>
              <a:t>228</a:t>
            </a:fld>
            <a:endParaRPr lang="en-US" sz="1200" smtClean="0"/>
          </a:p>
        </p:txBody>
      </p:sp>
      <p:sp>
        <p:nvSpPr>
          <p:cNvPr id="290819" name="Rectangle 7"/>
          <p:cNvSpPr txBox="1">
            <a:spLocks noGrp="1" noChangeArrowheads="1"/>
          </p:cNvSpPr>
          <p:nvPr/>
        </p:nvSpPr>
        <p:spPr bwMode="auto">
          <a:xfrm>
            <a:off x="3886200" y="871061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12" tIns="45555" rIns="91112" bIns="45555"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8B00C37C-BC6C-4935-BFB9-0FBAE9FEC163}" type="slidenum">
              <a:rPr lang="en-US" sz="1200"/>
              <a:pPr algn="r" eaLnBrk="1" hangingPunct="1"/>
              <a:t>228</a:t>
            </a:fld>
            <a:endParaRPr lang="en-US" sz="12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90823" name="Slide Number Placeholder 4"/>
          <p:cNvSpPr txBox="1">
            <a:spLocks noGrp="1"/>
          </p:cNvSpPr>
          <p:nvPr/>
        </p:nvSpPr>
        <p:spPr bwMode="auto">
          <a:xfrm>
            <a:off x="3886200" y="871061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12" tIns="45555" rIns="91112" bIns="45555"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966A7E2-35C8-47FB-A4BF-C1E9EA178D01}" type="slidenum">
              <a:rPr lang="en-US" sz="1200"/>
              <a:pPr algn="r" eaLnBrk="1" hangingPunct="1"/>
              <a:t>228</a:t>
            </a:fld>
            <a:endParaRPr lang="en-US" sz="1200"/>
          </a:p>
        </p:txBody>
      </p:sp>
    </p:spTree>
    <p:extLst>
      <p:ext uri="{BB962C8B-B14F-4D97-AF65-F5344CB8AC3E}">
        <p14:creationId xmlns:p14="http://schemas.microsoft.com/office/powerpoint/2010/main" val="244820492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8547E56-DF52-4A69-B7E1-5AB3AE9BA17B}" type="slidenum">
              <a:rPr lang="en-US" smtClean="0">
                <a:latin typeface="Times New Roman" pitchFamily="18" charset="0"/>
              </a:rPr>
              <a:pPr/>
              <a:t>229</a:t>
            </a:fld>
            <a:endParaRPr lang="en-US" smtClean="0">
              <a:latin typeface="Times New Roman" pitchFamily="18" charset="0"/>
            </a:endParaRPr>
          </a:p>
        </p:txBody>
      </p:sp>
      <p:sp>
        <p:nvSpPr>
          <p:cNvPr id="12083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AB29D68-60AA-49CE-ABF1-9AAD305CBB40}" type="slidenum">
              <a:rPr lang="en-US" sz="1200">
                <a:latin typeface="Times New Roman" pitchFamily="18" charset="0"/>
              </a:rPr>
              <a:pPr algn="r"/>
              <a:t>229</a:t>
            </a:fld>
            <a:endParaRPr lang="en-US" sz="1200">
              <a:latin typeface="Times New Roman" pitchFamily="18" charset="0"/>
            </a:endParaRPr>
          </a:p>
        </p:txBody>
      </p:sp>
      <p:sp>
        <p:nvSpPr>
          <p:cNvPr id="12083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083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7122222-D52B-42B8-84ED-374AD3FFF08D}" type="slidenum">
              <a:rPr lang="en-US" sz="1200">
                <a:latin typeface="Times New Roman" pitchFamily="18" charset="0"/>
              </a:rPr>
              <a:pPr algn="r"/>
              <a:t>229</a:t>
            </a:fld>
            <a:endParaRPr lang="en-US" sz="1200">
              <a:latin typeface="Times New Roman" pitchFamily="18" charset="0"/>
            </a:endParaRPr>
          </a:p>
        </p:txBody>
      </p:sp>
      <p:sp>
        <p:nvSpPr>
          <p:cNvPr id="120838" name="Rectangle 2"/>
          <p:cNvSpPr>
            <a:spLocks noGrp="1" noRot="1" noChangeAspect="1" noChangeArrowheads="1" noTextEdit="1"/>
          </p:cNvSpPr>
          <p:nvPr>
            <p:ph type="sldImg"/>
          </p:nvPr>
        </p:nvSpPr>
        <p:spPr>
          <a:xfrm>
            <a:off x="339725" y="374650"/>
            <a:ext cx="3500438" cy="2625725"/>
          </a:xfrm>
          <a:ln/>
        </p:spPr>
      </p:sp>
      <p:sp>
        <p:nvSpPr>
          <p:cNvPr id="120839" name="Rectangle 3"/>
          <p:cNvSpPr>
            <a:spLocks noGrp="1" noChangeArrowheads="1"/>
          </p:cNvSpPr>
          <p:nvPr>
            <p:ph type="body" idx="1"/>
            <p:custDataLst>
              <p:tags r:id="rId1"/>
            </p:custDataLst>
          </p:nvPr>
        </p:nvSpPr>
        <p:spPr>
          <a:xfrm>
            <a:off x="372734" y="3149983"/>
            <a:ext cx="5972836" cy="5557336"/>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384087604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230</a:t>
            </a:fld>
            <a:endParaRPr lang="en-US" smtClean="0">
              <a:latin typeface="Times New Roman" pitchFamily="18" charset="0"/>
            </a:endParaRPr>
          </a:p>
        </p:txBody>
      </p:sp>
      <p:sp>
        <p:nvSpPr>
          <p:cNvPr id="12185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200">
                <a:latin typeface="Times New Roman" pitchFamily="18" charset="0"/>
              </a:rPr>
              <a:pPr algn="r"/>
              <a:t>230</a:t>
            </a:fld>
            <a:endParaRPr lang="en-US" sz="12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1863"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200">
                <a:latin typeface="Times New Roman" pitchFamily="18" charset="0"/>
              </a:rPr>
              <a:pPr algn="r"/>
              <a:t>230</a:t>
            </a:fld>
            <a:endParaRPr lang="en-US" sz="1200">
              <a:latin typeface="Times New Roman" pitchFamily="18" charset="0"/>
            </a:endParaRPr>
          </a:p>
        </p:txBody>
      </p:sp>
    </p:spTree>
    <p:extLst>
      <p:ext uri="{BB962C8B-B14F-4D97-AF65-F5344CB8AC3E}">
        <p14:creationId xmlns:p14="http://schemas.microsoft.com/office/powerpoint/2010/main" val="280643272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B4D343FD-7594-45E9-B271-E28143BCDF17}" type="slidenum">
              <a:rPr lang="en-US" smtClean="0">
                <a:latin typeface="Times New Roman" pitchFamily="18" charset="0"/>
              </a:rPr>
              <a:pPr eaLnBrk="1" hangingPunct="1"/>
              <a:t>231</a:t>
            </a:fld>
            <a:endParaRPr lang="en-US" smtClean="0">
              <a:latin typeface="Times New Roman" pitchFamily="18" charset="0"/>
            </a:endParaRPr>
          </a:p>
        </p:txBody>
      </p:sp>
      <p:sp>
        <p:nvSpPr>
          <p:cNvPr id="12288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7D9302E9-0B2C-423F-BC2B-28756EE864D3}" type="slidenum">
              <a:rPr lang="en-US" sz="1200">
                <a:latin typeface="Times New Roman" pitchFamily="18" charset="0"/>
              </a:rPr>
              <a:pPr algn="r" eaLnBrk="1" hangingPunct="1"/>
              <a:t>231</a:t>
            </a:fld>
            <a:endParaRPr lang="en-US" sz="1200">
              <a:latin typeface="Times New Roman" pitchFamily="18" charset="0"/>
            </a:endParaRPr>
          </a:p>
        </p:txBody>
      </p:sp>
      <p:sp>
        <p:nvSpPr>
          <p:cNvPr id="122884" name="Slide Image Placeholder 1"/>
          <p:cNvSpPr>
            <a:spLocks noGrp="1" noRot="1" noChangeAspect="1" noTextEdit="1"/>
          </p:cNvSpPr>
          <p:nvPr>
            <p:ph type="sldImg"/>
          </p:nvPr>
        </p:nvSpPr>
        <p:spPr>
          <a:ln/>
        </p:spPr>
      </p:sp>
      <p:sp>
        <p:nvSpPr>
          <p:cNvPr id="12288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288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288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132DD16B-70E7-455D-8E21-D9F6543384D6}" type="slidenum">
              <a:rPr lang="en-US" sz="1200">
                <a:latin typeface="Times New Roman" pitchFamily="18" charset="0"/>
              </a:rPr>
              <a:pPr algn="r" eaLnBrk="1" hangingPunct="1"/>
              <a:t>231</a:t>
            </a:fld>
            <a:endParaRPr lang="en-US" sz="1200">
              <a:latin typeface="Times New Roman" pitchFamily="18" charset="0"/>
            </a:endParaRPr>
          </a:p>
        </p:txBody>
      </p:sp>
    </p:spTree>
    <p:extLst>
      <p:ext uri="{BB962C8B-B14F-4D97-AF65-F5344CB8AC3E}">
        <p14:creationId xmlns:p14="http://schemas.microsoft.com/office/powerpoint/2010/main" val="422138130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2595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2595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DDD9BF5-7BFF-4991-AC61-3A95FC7FEED1}" type="slidenum">
              <a:rPr lang="en-US" smtClean="0">
                <a:latin typeface="Times New Roman" pitchFamily="18" charset="0"/>
              </a:rPr>
              <a:pPr/>
              <a:t>234</a:t>
            </a:fld>
            <a:endParaRPr lang="en-US" smtClean="0">
              <a:latin typeface="Times New Roman" pitchFamily="18" charset="0"/>
            </a:endParaRPr>
          </a:p>
        </p:txBody>
      </p:sp>
    </p:spTree>
    <p:extLst>
      <p:ext uri="{BB962C8B-B14F-4D97-AF65-F5344CB8AC3E}">
        <p14:creationId xmlns:p14="http://schemas.microsoft.com/office/powerpoint/2010/main" val="206001853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30106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 Copyright 1999-2012, Diabetes Educational Services, All Rights Reserved© Copyright 1999-2012, Diabetes Educational ServicesDiabetes Educational Services© (530) 893 - 8635 </a:t>
            </a:r>
          </a:p>
        </p:txBody>
      </p:sp>
      <p:sp>
        <p:nvSpPr>
          <p:cNvPr id="3010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5D93AD6-6416-4CBA-8D19-CC590EC91A9A}" type="slidenum">
              <a:rPr lang="en-US" sz="1200" smtClean="0"/>
              <a:pPr eaLnBrk="1" hangingPunct="1"/>
              <a:t>235</a:t>
            </a:fld>
            <a:endParaRPr lang="en-US" sz="1200" smtClean="0"/>
          </a:p>
        </p:txBody>
      </p:sp>
    </p:spTree>
    <p:extLst>
      <p:ext uri="{BB962C8B-B14F-4D97-AF65-F5344CB8AC3E}">
        <p14:creationId xmlns:p14="http://schemas.microsoft.com/office/powerpoint/2010/main" val="2444614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236</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300">
                <a:latin typeface="Times New Roman" panose="02020603050405020304" pitchFamily="18" charset="0"/>
              </a:rPr>
              <a:pPr algn="r" eaLnBrk="1" hangingPunct="1"/>
              <a:t>236</a:t>
            </a:fld>
            <a:endParaRPr lang="en-US" sz="13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mtClean="0">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300">
                <a:latin typeface="Times New Roman" panose="02020603050405020304" pitchFamily="18" charset="0"/>
              </a:rPr>
              <a:pPr algn="r" eaLnBrk="1" hangingPunct="1"/>
              <a:t>236</a:t>
            </a:fld>
            <a:endParaRPr lang="en-US" sz="13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182688" y="700088"/>
            <a:ext cx="4648200" cy="3486150"/>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237410826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6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 Copyright 1999-2013, Diabetes Education Services, All Rights Reserved© Copyright 1999-2013, Diabetes Education ServicesDiabetes Education Services© (530) 893 - 8635 </a:t>
            </a:r>
          </a:p>
        </p:txBody>
      </p:sp>
      <p:sp>
        <p:nvSpPr>
          <p:cNvPr id="136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B5B11B2B-13A0-4543-AF9D-72AD112C47FA}" type="slidenum">
              <a:rPr lang="en-US">
                <a:latin typeface="Times New Roman" panose="02020603050405020304" pitchFamily="18" charset="0"/>
              </a:rPr>
              <a:pPr/>
              <a:t>237</a:t>
            </a:fld>
            <a:endParaRPr lang="en-US">
              <a:latin typeface="Times New Roman" panose="02020603050405020304" pitchFamily="18" charset="0"/>
            </a:endParaRPr>
          </a:p>
        </p:txBody>
      </p:sp>
    </p:spTree>
    <p:extLst>
      <p:ext uri="{BB962C8B-B14F-4D97-AF65-F5344CB8AC3E}">
        <p14:creationId xmlns:p14="http://schemas.microsoft.com/office/powerpoint/2010/main" val="323758299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solidFill>
                  <a:srgbClr val="000000"/>
                </a:solidFill>
                <a:latin typeface="Times New Roman" pitchFamily="18" charset="0"/>
              </a:rPr>
              <a:t>© Copyright 1999-2013, Diabetes Educational Services, All Rights Reserved© Copyright 1999-2013, Diabetes Educational </a:t>
            </a:r>
            <a:r>
              <a:rPr lang="en-US" dirty="0" err="1" smtClean="0">
                <a:solidFill>
                  <a:srgbClr val="000000"/>
                </a:solidFill>
                <a:latin typeface="Times New Roman" pitchFamily="18" charset="0"/>
              </a:rPr>
              <a:t>ServicesDiabetes</a:t>
            </a:r>
            <a:r>
              <a:rPr lang="en-US" dirty="0" smtClean="0">
                <a:solidFill>
                  <a:srgbClr val="000000"/>
                </a:solidFill>
                <a:latin typeface="Times New Roman" pitchFamily="18" charset="0"/>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8233A852-DB48-46D7-8523-FC5ED4573E70}" type="slidenum">
              <a:rPr lang="en-US" smtClean="0">
                <a:solidFill>
                  <a:srgbClr val="000000"/>
                </a:solidFill>
                <a:latin typeface="Times New Roman" pitchFamily="18" charset="0"/>
              </a:rPr>
              <a:pPr/>
              <a:t>238</a:t>
            </a:fld>
            <a:endParaRPr lang="en-US" smtClean="0">
              <a:solidFill>
                <a:srgbClr val="000000"/>
              </a:solidFill>
              <a:latin typeface="Times New Roman" pitchFamily="18" charset="0"/>
            </a:endParaRPr>
          </a:p>
        </p:txBody>
      </p:sp>
    </p:spTree>
    <p:extLst>
      <p:ext uri="{BB962C8B-B14F-4D97-AF65-F5344CB8AC3E}">
        <p14:creationId xmlns:p14="http://schemas.microsoft.com/office/powerpoint/2010/main" val="301171561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6AE1D34A-EF11-4972-845B-2A5C3DE9C72D}" type="slidenum">
              <a:rPr lang="en-US" smtClean="0">
                <a:latin typeface="Times New Roman" pitchFamily="18" charset="0"/>
              </a:rPr>
              <a:pPr eaLnBrk="1" hangingPunct="1"/>
              <a:t>239</a:t>
            </a:fld>
            <a:endParaRPr lang="en-US" smtClean="0">
              <a:latin typeface="Times New Roman" pitchFamily="18" charset="0"/>
            </a:endParaRPr>
          </a:p>
        </p:txBody>
      </p:sp>
      <p:sp>
        <p:nvSpPr>
          <p:cNvPr id="13107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0F947FD-350A-412C-BB92-96A246F9309D}" type="slidenum">
              <a:rPr lang="en-US" sz="1200">
                <a:latin typeface="Times New Roman" pitchFamily="18" charset="0"/>
              </a:rPr>
              <a:pPr algn="r" eaLnBrk="1" hangingPunct="1"/>
              <a:t>239</a:t>
            </a:fld>
            <a:endParaRPr lang="en-US" sz="1200">
              <a:latin typeface="Times New Roman" pitchFamily="18" charset="0"/>
            </a:endParaRPr>
          </a:p>
        </p:txBody>
      </p:sp>
      <p:sp>
        <p:nvSpPr>
          <p:cNvPr id="1310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3107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75AECC4-D18B-44E6-A131-B17753DE6A71}" type="slidenum">
              <a:rPr lang="en-US" sz="1200">
                <a:latin typeface="Times New Roman" pitchFamily="18" charset="0"/>
              </a:rPr>
              <a:pPr algn="r" eaLnBrk="1" hangingPunct="1"/>
              <a:t>239</a:t>
            </a:fld>
            <a:endParaRPr lang="en-US" sz="1200">
              <a:latin typeface="Times New Roman" pitchFamily="18" charset="0"/>
            </a:endParaRPr>
          </a:p>
        </p:txBody>
      </p:sp>
      <p:sp>
        <p:nvSpPr>
          <p:cNvPr id="131078" name="Rectangle 2"/>
          <p:cNvSpPr>
            <a:spLocks noGrp="1" noRot="1" noChangeAspect="1" noChangeArrowheads="1" noTextEdit="1"/>
          </p:cNvSpPr>
          <p:nvPr>
            <p:ph type="sldImg"/>
          </p:nvPr>
        </p:nvSpPr>
        <p:spPr>
          <a:xfrm>
            <a:off x="1125538" y="673100"/>
            <a:ext cx="4470400" cy="3352800"/>
          </a:xfrm>
          <a:ln/>
        </p:spPr>
      </p:sp>
      <p:sp>
        <p:nvSpPr>
          <p:cNvPr id="1310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1847165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3236" name="Footer Placeholder 3"/>
          <p:cNvSpPr>
            <a:spLocks noGrp="1"/>
          </p:cNvSpPr>
          <p:nvPr>
            <p:ph type="ftr" sz="quarter" idx="4"/>
          </p:nvPr>
        </p:nvSpPr>
        <p:spPr/>
        <p:txBody>
          <a:bodyPr/>
          <a:lstStyle/>
          <a:p>
            <a:pPr>
              <a:defRPr/>
            </a:pPr>
            <a:r>
              <a:rPr lang="en-US" smtClean="0"/>
              <a:t>Diabetes Educational Services© (530) 893 - 8635 </a:t>
            </a:r>
          </a:p>
        </p:txBody>
      </p:sp>
      <p:sp>
        <p:nvSpPr>
          <p:cNvPr id="223237" name="Slide Number Placeholder 4"/>
          <p:cNvSpPr>
            <a:spLocks noGrp="1"/>
          </p:cNvSpPr>
          <p:nvPr>
            <p:ph type="sldNum" sz="quarter" idx="5"/>
          </p:nvPr>
        </p:nvSpPr>
        <p:spPr/>
        <p:txBody>
          <a:bodyPr/>
          <a:lstStyle/>
          <a:p>
            <a:pPr>
              <a:defRPr/>
            </a:pPr>
            <a:fld id="{5434FEC4-4AB8-4515-A16C-2FD066E78920}" type="slidenum">
              <a:rPr lang="en-US" smtClean="0"/>
              <a:pPr>
                <a:defRPr/>
              </a:pPr>
              <a:t>24</a:t>
            </a:fld>
            <a:endParaRPr lang="en-US" smtClean="0"/>
          </a:p>
        </p:txBody>
      </p:sp>
    </p:spTree>
    <p:extLst>
      <p:ext uri="{BB962C8B-B14F-4D97-AF65-F5344CB8AC3E}">
        <p14:creationId xmlns:p14="http://schemas.microsoft.com/office/powerpoint/2010/main" val="306891481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8233A852-DB48-46D7-8523-FC5ED4573E70}" type="slidenum">
              <a:rPr lang="en-US" smtClean="0">
                <a:latin typeface="Times New Roman" pitchFamily="18" charset="0"/>
              </a:rPr>
              <a:pPr/>
              <a:t>240</a:t>
            </a:fld>
            <a:endParaRPr lang="en-US" smtClean="0">
              <a:latin typeface="Times New Roman" pitchFamily="18" charset="0"/>
            </a:endParaRPr>
          </a:p>
        </p:txBody>
      </p:sp>
    </p:spTree>
    <p:extLst>
      <p:ext uri="{BB962C8B-B14F-4D97-AF65-F5344CB8AC3E}">
        <p14:creationId xmlns:p14="http://schemas.microsoft.com/office/powerpoint/2010/main" val="271061978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143000" y="685800"/>
            <a:ext cx="4572000" cy="342900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r>
              <a:rPr lang="en-US" smtClean="0">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241</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2235421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27</a:t>
            </a:fld>
            <a:endParaRPr lang="en-US" smtClean="0">
              <a:latin typeface="Times New Roman" pitchFamily="18" charset="0"/>
            </a:endParaRPr>
          </a:p>
        </p:txBody>
      </p:sp>
    </p:spTree>
    <p:extLst>
      <p:ext uri="{BB962C8B-B14F-4D97-AF65-F5344CB8AC3E}">
        <p14:creationId xmlns:p14="http://schemas.microsoft.com/office/powerpoint/2010/main" val="1916450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28</a:t>
            </a:fld>
            <a:endParaRPr lang="en-US" smtClean="0">
              <a:latin typeface="Times New Roman" pitchFamily="18" charset="0"/>
            </a:endParaRPr>
          </a:p>
        </p:txBody>
      </p:sp>
    </p:spTree>
    <p:extLst>
      <p:ext uri="{BB962C8B-B14F-4D97-AF65-F5344CB8AC3E}">
        <p14:creationId xmlns:p14="http://schemas.microsoft.com/office/powerpoint/2010/main" val="2152751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345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1BED6AF-C4A9-4846-AB77-46E4D6C060A7}" type="slidenum">
              <a:rPr lang="en-US" sz="1200" smtClean="0"/>
              <a:pPr eaLnBrk="1" hangingPunct="1"/>
              <a:t>30</a:t>
            </a:fld>
            <a:endParaRPr lang="en-US" sz="1200" smtClean="0"/>
          </a:p>
        </p:txBody>
      </p:sp>
    </p:spTree>
    <p:extLst>
      <p:ext uri="{BB962C8B-B14F-4D97-AF65-F5344CB8AC3E}">
        <p14:creationId xmlns:p14="http://schemas.microsoft.com/office/powerpoint/2010/main" val="1741985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5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EFC11EB-35C0-4747-A833-09A92FE64456}" type="slidenum">
              <a:rPr lang="en-US" sz="1200" smtClean="0"/>
              <a:pPr eaLnBrk="1" hangingPunct="1"/>
              <a:t>32</a:t>
            </a:fld>
            <a:endParaRPr lang="en-US" sz="1200" smtClean="0"/>
          </a:p>
        </p:txBody>
      </p:sp>
    </p:spTree>
    <p:extLst>
      <p:ext uri="{BB962C8B-B14F-4D97-AF65-F5344CB8AC3E}">
        <p14:creationId xmlns:p14="http://schemas.microsoft.com/office/powerpoint/2010/main" val="815600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3</a:t>
            </a:fld>
            <a:endParaRPr lang="en-US">
              <a:solidFill>
                <a:srgbClr val="000000"/>
              </a:solidFill>
            </a:endParaRPr>
          </a:p>
        </p:txBody>
      </p:sp>
    </p:spTree>
    <p:extLst>
      <p:ext uri="{BB962C8B-B14F-4D97-AF65-F5344CB8AC3E}">
        <p14:creationId xmlns:p14="http://schemas.microsoft.com/office/powerpoint/2010/main" val="3501603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426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426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CD0E43B-8B8B-4F3A-BF4C-05C5CEAE7BA8}" type="slidenum">
              <a:rPr lang="en-US" smtClean="0">
                <a:latin typeface="Times New Roman" pitchFamily="18" charset="0"/>
              </a:rPr>
              <a:pPr/>
              <a:t>34</a:t>
            </a:fld>
            <a:endParaRPr lang="en-US" smtClean="0">
              <a:latin typeface="Times New Roman" pitchFamily="18" charset="0"/>
            </a:endParaRPr>
          </a:p>
        </p:txBody>
      </p:sp>
    </p:spTree>
    <p:extLst>
      <p:ext uri="{BB962C8B-B14F-4D97-AF65-F5344CB8AC3E}">
        <p14:creationId xmlns:p14="http://schemas.microsoft.com/office/powerpoint/2010/main" val="3391130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3476" name="Footer Placeholder 3"/>
          <p:cNvSpPr>
            <a:spLocks noGrp="1"/>
          </p:cNvSpPr>
          <p:nvPr>
            <p:ph type="ftr" sz="quarter" idx="4"/>
          </p:nvPr>
        </p:nvSpPr>
        <p:spPr/>
        <p:txBody>
          <a:bodyPr/>
          <a:lstStyle/>
          <a:p>
            <a:pPr>
              <a:defRPr/>
            </a:pPr>
            <a:r>
              <a:rPr lang="en-US" smtClean="0">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36</a:t>
            </a:fld>
            <a:endParaRPr lang="en-US" smtClean="0">
              <a:solidFill>
                <a:prstClr val="black"/>
              </a:solidFill>
            </a:endParaRPr>
          </a:p>
        </p:txBody>
      </p:sp>
    </p:spTree>
    <p:extLst>
      <p:ext uri="{BB962C8B-B14F-4D97-AF65-F5344CB8AC3E}">
        <p14:creationId xmlns:p14="http://schemas.microsoft.com/office/powerpoint/2010/main" val="2525979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Slide Number Placeholder 3"/>
          <p:cNvSpPr>
            <a:spLocks noGrp="1"/>
          </p:cNvSpPr>
          <p:nvPr>
            <p:ph type="sldNum" sz="quarter" idx="5"/>
          </p:nvPr>
        </p:nvSpPr>
        <p:spPr/>
        <p:txBody>
          <a:bodyPr/>
          <a:lstStyle/>
          <a:p>
            <a:pPr>
              <a:defRPr/>
            </a:pPr>
            <a:fld id="{3403178F-306A-4AC8-B483-5BA67E8C6774}" type="slidenum">
              <a:rPr lang="en-US" smtClean="0"/>
              <a:pPr>
                <a:defRPr/>
              </a:pPr>
              <a:t>37</a:t>
            </a:fld>
            <a:endParaRPr lang="en-US" smtClean="0"/>
          </a:p>
        </p:txBody>
      </p:sp>
    </p:spTree>
    <p:extLst>
      <p:ext uri="{BB962C8B-B14F-4D97-AF65-F5344CB8AC3E}">
        <p14:creationId xmlns:p14="http://schemas.microsoft.com/office/powerpoint/2010/main" val="786468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733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82C16F7-2CEA-4286-AAF0-7C32189E5FCB}" type="slidenum">
              <a:rPr lang="en-US" smtClean="0">
                <a:latin typeface="Times New Roman" pitchFamily="18" charset="0"/>
              </a:rPr>
              <a:pPr/>
              <a:t>39</a:t>
            </a:fld>
            <a:endParaRPr lang="en-US" smtClean="0">
              <a:latin typeface="Times New Roman" pitchFamily="18" charset="0"/>
            </a:endParaRPr>
          </a:p>
        </p:txBody>
      </p:sp>
      <p:sp>
        <p:nvSpPr>
          <p:cNvPr id="227332" name="Rectangle 2"/>
          <p:cNvSpPr>
            <a:spLocks noGrp="1" noRot="1" noChangeAspect="1" noChangeArrowheads="1" noTextEdit="1"/>
          </p:cNvSpPr>
          <p:nvPr>
            <p:ph type="sldImg"/>
          </p:nvPr>
        </p:nvSpPr>
        <p:spPr>
          <a:xfrm>
            <a:off x="847725" y="698500"/>
            <a:ext cx="3946525" cy="2960688"/>
          </a:xfrm>
          <a:ln/>
        </p:spPr>
      </p:sp>
      <p:sp>
        <p:nvSpPr>
          <p:cNvPr id="227333" name="Rectangle 3"/>
          <p:cNvSpPr>
            <a:spLocks noGrp="1" noChangeArrowheads="1"/>
          </p:cNvSpPr>
          <p:nvPr>
            <p:ph type="body" idx="1"/>
          </p:nvPr>
        </p:nvSpPr>
        <p:spPr>
          <a:xfrm>
            <a:off x="730250" y="3942670"/>
            <a:ext cx="5479918" cy="483880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14765" algn="l"/>
              </a:tabLst>
            </a:pPr>
            <a:r>
              <a:rPr lang="en-US" smtClean="0"/>
              <a:t>These graphs show the typical progressive nature of type 2 diabetes in terms of 2 key indices: increasing plasma glucose level (top panel) and decline in relative </a:t>
            </a:r>
            <a:r>
              <a:rPr lang="en-US" smtClean="0">
                <a:sym typeface="Symbol" pitchFamily="18" charset="2"/>
              </a:rPr>
              <a:t></a:t>
            </a:r>
            <a:r>
              <a:rPr lang="en-US" smtClean="0"/>
              <a:t>-cell function as reflected by the drop in endogenous insulin and rise in insulin resistance (lower panel). </a:t>
            </a:r>
          </a:p>
          <a:p>
            <a:pPr>
              <a:tabLst>
                <a:tab pos="114765" algn="l"/>
              </a:tabLst>
            </a:pPr>
            <a:r>
              <a:rPr lang="en-US" smtClean="0"/>
              <a:t>In the natural history of type 2 diabetes, insulin resistance rises, insulin secretion falls, and glucose levels begin to rise before diabetes is diagnosed. </a:t>
            </a:r>
          </a:p>
          <a:p>
            <a:pPr>
              <a:tabLst>
                <a:tab pos="114765" algn="l"/>
              </a:tabLst>
            </a:pPr>
            <a:r>
              <a:rPr lang="en-US" smtClean="0"/>
              <a:t>Based on the natural history, type 2 diabetes is a disease of progressive insulin failure as shown in the graphic model developed by researchers at the International Diabetes Center.</a:t>
            </a:r>
            <a:r>
              <a:rPr lang="en-US" baseline="30000" smtClean="0"/>
              <a:t>1</a:t>
            </a:r>
            <a:r>
              <a:rPr lang="en-US" smtClean="0"/>
              <a:t> </a:t>
            </a:r>
          </a:p>
          <a:p>
            <a:pPr>
              <a:tabLst>
                <a:tab pos="114765" algn="l"/>
              </a:tabLst>
            </a:pPr>
            <a:r>
              <a:rPr lang="en-US" smtClean="0"/>
              <a:t> Before the onset of diabetes, glucose levels start to rise, with a slightly sharper increase in the postprandial value than in fasting glucose. Both postprandial and fasting plasma glucose levels continue to rise if diabetes is left untreated.</a:t>
            </a:r>
            <a:r>
              <a:rPr lang="en-US" baseline="30000" smtClean="0"/>
              <a:t>2</a:t>
            </a:r>
            <a:r>
              <a:rPr lang="en-US" smtClean="0"/>
              <a:t> </a:t>
            </a:r>
          </a:p>
          <a:p>
            <a:pPr>
              <a:tabLst>
                <a:tab pos="114765" algn="l"/>
              </a:tabLst>
            </a:pPr>
            <a:r>
              <a:rPr lang="en-US" smtClean="0"/>
              <a:t>Prior to the diagnosis of diabetes, resistance of cell receptor sites to insulin starts to increase, while insulin secretion by </a:t>
            </a:r>
            <a:r>
              <a:rPr lang="en-US" smtClean="0">
                <a:sym typeface="Symbol" pitchFamily="18" charset="2"/>
              </a:rPr>
              <a:t></a:t>
            </a:r>
            <a:r>
              <a:rPr lang="en-US" smtClean="0"/>
              <a:t>-cells decreases. Insulin resistance reaches a peak and remains constant. Endogenous insulin secretion continues to decline over the course of diabetes.</a:t>
            </a:r>
            <a:r>
              <a:rPr lang="en-US" baseline="30000" smtClean="0"/>
              <a:t>2 </a:t>
            </a:r>
          </a:p>
          <a:p>
            <a:pPr>
              <a:tabLst>
                <a:tab pos="114765" algn="l"/>
              </a:tabLst>
            </a:pPr>
            <a:endParaRPr lang="en-US" baseline="30000" smtClean="0"/>
          </a:p>
          <a:p>
            <a:pPr>
              <a:tabLst>
                <a:tab pos="114765" algn="l"/>
              </a:tabLst>
            </a:pPr>
            <a:endParaRPr lang="en-US" baseline="30000"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r>
              <a:rPr lang="en-US" b="1" smtClean="0"/>
              <a:t>References:</a:t>
            </a:r>
          </a:p>
          <a:p>
            <a:pPr>
              <a:tabLst>
                <a:tab pos="114765" algn="l"/>
              </a:tabLst>
            </a:pPr>
            <a:r>
              <a:rPr lang="en-US" b="1" smtClean="0"/>
              <a:t>1. </a:t>
            </a:r>
            <a:r>
              <a:rPr lang="en-US" smtClean="0"/>
              <a:t>Kendall DM. Postprandial blood glucose in the management of type 2 diabetes: the emerging role 	of incretin mimetics. Available at: http://www.medscape.com/viewarticle/515693. </a:t>
            </a:r>
            <a:br>
              <a:rPr lang="en-US" smtClean="0"/>
            </a:br>
            <a:r>
              <a:rPr lang="en-US" smtClean="0"/>
              <a:t>	Accessed April 21, 2006.</a:t>
            </a:r>
          </a:p>
          <a:p>
            <a:pPr>
              <a:tabLst>
                <a:tab pos="114765" algn="l"/>
              </a:tabLst>
            </a:pPr>
            <a:r>
              <a:rPr lang="en-US" b="1" smtClean="0"/>
              <a:t>2.</a:t>
            </a:r>
            <a:r>
              <a:rPr lang="en-US" smtClean="0"/>
              <a:t> Ramlo-Halsted BA, Edelman SV. The natural history of type 2 diabetes: implications for clinical 	practice. </a:t>
            </a:r>
            <a:r>
              <a:rPr lang="en-US" i="1" smtClean="0"/>
              <a:t>Prim Care.</a:t>
            </a:r>
            <a:r>
              <a:rPr lang="en-US" smtClean="0"/>
              <a:t> 1999;26:771-789.</a:t>
            </a:r>
            <a:endParaRPr lang="en-US" baseline="30000" smtClean="0"/>
          </a:p>
        </p:txBody>
      </p:sp>
    </p:spTree>
    <p:extLst>
      <p:ext uri="{BB962C8B-B14F-4D97-AF65-F5344CB8AC3E}">
        <p14:creationId xmlns:p14="http://schemas.microsoft.com/office/powerpoint/2010/main" val="3762324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40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E207F66-1F6E-4970-BC2A-766BDF232AF3}" type="slidenum">
              <a:rPr lang="en-US" sz="1200" smtClean="0"/>
              <a:pPr eaLnBrk="1" hangingPunct="1"/>
              <a:t>40</a:t>
            </a:fld>
            <a:endParaRPr lang="en-US" sz="1200" smtClean="0"/>
          </a:p>
        </p:txBody>
      </p:sp>
    </p:spTree>
    <p:extLst>
      <p:ext uri="{BB962C8B-B14F-4D97-AF65-F5344CB8AC3E}">
        <p14:creationId xmlns:p14="http://schemas.microsoft.com/office/powerpoint/2010/main" val="4207339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1668" name="Footer Placeholder 3"/>
          <p:cNvSpPr>
            <a:spLocks noGrp="1"/>
          </p:cNvSpPr>
          <p:nvPr>
            <p:ph type="ftr" sz="quarter" idx="4"/>
          </p:nvPr>
        </p:nvSpPr>
        <p:spPr/>
        <p:txBody>
          <a:bodyPr/>
          <a:lstStyle/>
          <a:p>
            <a:pPr>
              <a:defRPr/>
            </a:pPr>
            <a:r>
              <a:rPr lang="en-US" smtClean="0"/>
              <a:t>Diabetes Educational Services© (530) 893 - 8635 </a:t>
            </a:r>
          </a:p>
        </p:txBody>
      </p:sp>
      <p:sp>
        <p:nvSpPr>
          <p:cNvPr id="241669" name="Slide Number Placeholder 4"/>
          <p:cNvSpPr>
            <a:spLocks noGrp="1"/>
          </p:cNvSpPr>
          <p:nvPr>
            <p:ph type="sldNum" sz="quarter" idx="5"/>
          </p:nvPr>
        </p:nvSpPr>
        <p:spPr/>
        <p:txBody>
          <a:bodyPr/>
          <a:lstStyle/>
          <a:p>
            <a:pPr>
              <a:defRPr/>
            </a:pPr>
            <a:fld id="{44A056DE-CFA3-4388-B1C0-39698D3C359F}" type="slidenum">
              <a:rPr lang="en-US" smtClean="0"/>
              <a:pPr>
                <a:defRPr/>
              </a:pPr>
              <a:t>44</a:t>
            </a:fld>
            <a:endParaRPr lang="en-US" smtClean="0"/>
          </a:p>
        </p:txBody>
      </p:sp>
    </p:spTree>
    <p:extLst>
      <p:ext uri="{BB962C8B-B14F-4D97-AF65-F5344CB8AC3E}">
        <p14:creationId xmlns:p14="http://schemas.microsoft.com/office/powerpoint/2010/main" val="8444081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92D6754-E1F9-4272-9365-1144F399F3FF}" type="slidenum">
              <a:rPr lang="en-US" sz="1300">
                <a:solidFill>
                  <a:srgbClr val="000000"/>
                </a:solidFill>
              </a:rPr>
              <a:pPr eaLnBrk="1" hangingPunct="1"/>
              <a:t>45</a:t>
            </a:fld>
            <a:endParaRPr lang="en-US" sz="1300">
              <a:solidFill>
                <a:srgbClr val="000000"/>
              </a:solidFill>
            </a:endParaRPr>
          </a:p>
        </p:txBody>
      </p:sp>
    </p:spTree>
    <p:extLst>
      <p:ext uri="{BB962C8B-B14F-4D97-AF65-F5344CB8AC3E}">
        <p14:creationId xmlns:p14="http://schemas.microsoft.com/office/powerpoint/2010/main" val="23672176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EB75143-B810-4467-B3F7-B829CB5BE84A}" type="slidenum">
              <a:rPr lang="en-US" sz="1300"/>
              <a:pPr eaLnBrk="1" hangingPunct="1"/>
              <a:t>46</a:t>
            </a:fld>
            <a:endParaRPr lang="en-US" sz="1300"/>
          </a:p>
        </p:txBody>
      </p:sp>
      <p:sp>
        <p:nvSpPr>
          <p:cNvPr id="290819" name="Rectangle 7"/>
          <p:cNvSpPr txBox="1">
            <a:spLocks noGrp="1" noChangeArrowheads="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46</a:t>
            </a:fld>
            <a:endParaRPr lang="en-US" sz="13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46</a:t>
            </a:fld>
            <a:endParaRPr lang="en-US" sz="1300"/>
          </a:p>
        </p:txBody>
      </p:sp>
    </p:spTree>
    <p:extLst>
      <p:ext uri="{BB962C8B-B14F-4D97-AF65-F5344CB8AC3E}">
        <p14:creationId xmlns:p14="http://schemas.microsoft.com/office/powerpoint/2010/main" val="39195270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r>
              <a:rPr lang="en-US" sz="14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9F07132B-66B3-4650-9F99-D0027139A699}" type="slidenum">
              <a:rPr lang="en-US" sz="1400"/>
              <a:pPr>
                <a:spcBef>
                  <a:spcPct val="0"/>
                </a:spcBef>
              </a:pPr>
              <a:t>48</a:t>
            </a:fld>
            <a:endParaRPr lang="en-US" sz="1400"/>
          </a:p>
        </p:txBody>
      </p:sp>
    </p:spTree>
    <p:extLst>
      <p:ext uri="{BB962C8B-B14F-4D97-AF65-F5344CB8AC3E}">
        <p14:creationId xmlns:p14="http://schemas.microsoft.com/office/powerpoint/2010/main" val="4102469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fld id="{6CA442B7-7999-4C04-A871-C3EB39AAB729}" type="slidenum">
              <a:rPr lang="en-US" sz="1200">
                <a:solidFill>
                  <a:prstClr val="black"/>
                </a:solidFill>
              </a:rPr>
              <a:pPr/>
              <a:t>51</a:t>
            </a:fld>
            <a:endParaRPr lang="en-US" sz="1200">
              <a:solidFill>
                <a:prstClr val="black"/>
              </a:solidFill>
            </a:endParaRPr>
          </a:p>
        </p:txBody>
      </p:sp>
    </p:spTree>
    <p:extLst>
      <p:ext uri="{BB962C8B-B14F-4D97-AF65-F5344CB8AC3E}">
        <p14:creationId xmlns:p14="http://schemas.microsoft.com/office/powerpoint/2010/main" val="443057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8EBCA17-4203-47E3-A2FE-ADA6B4AA8A39}" type="slidenum">
              <a:rPr lang="en-US" smtClean="0">
                <a:latin typeface="Times New Roman" pitchFamily="18" charset="0"/>
              </a:rPr>
              <a:pPr/>
              <a:t>7</a:t>
            </a:fld>
            <a:endParaRPr lang="en-US" smtClean="0">
              <a:latin typeface="Times New Roman" pitchFamily="18" charset="0"/>
            </a:endParaRPr>
          </a:p>
        </p:txBody>
      </p:sp>
    </p:spTree>
    <p:extLst>
      <p:ext uri="{BB962C8B-B14F-4D97-AF65-F5344CB8AC3E}">
        <p14:creationId xmlns:p14="http://schemas.microsoft.com/office/powerpoint/2010/main" val="121749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pPr eaLnBrk="1" hangingPunct="1"/>
              <a:t>56</a:t>
            </a:fld>
            <a:endParaRPr lang="en-US" sz="1200" smtClean="0"/>
          </a:p>
        </p:txBody>
      </p:sp>
    </p:spTree>
    <p:extLst>
      <p:ext uri="{BB962C8B-B14F-4D97-AF65-F5344CB8AC3E}">
        <p14:creationId xmlns:p14="http://schemas.microsoft.com/office/powerpoint/2010/main" val="24025776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smtClean="0">
                <a:solidFill>
                  <a:srgbClr val="000000"/>
                </a:solidFill>
              </a:rPr>
              <a:pPr eaLnBrk="1" hangingPunct="1"/>
              <a:t>57</a:t>
            </a:fld>
            <a:endParaRPr lang="en-US" sz="1200" smtClean="0">
              <a:solidFill>
                <a:srgbClr val="000000"/>
              </a:solidFill>
            </a:endParaRPr>
          </a:p>
        </p:txBody>
      </p:sp>
    </p:spTree>
    <p:extLst>
      <p:ext uri="{BB962C8B-B14F-4D97-AF65-F5344CB8AC3E}">
        <p14:creationId xmlns:p14="http://schemas.microsoft.com/office/powerpoint/2010/main" val="23755637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073F3CE-5A16-4DCF-AAA1-7CD60AB2F9E6}" type="slidenum">
              <a:rPr lang="en-US" smtClean="0"/>
              <a:pPr>
                <a:defRPr/>
              </a:pPr>
              <a:t>58</a:t>
            </a:fld>
            <a:endParaRPr lang="en-US"/>
          </a:p>
        </p:txBody>
      </p:sp>
    </p:spTree>
    <p:extLst>
      <p:ext uri="{BB962C8B-B14F-4D97-AF65-F5344CB8AC3E}">
        <p14:creationId xmlns:p14="http://schemas.microsoft.com/office/powerpoint/2010/main" val="20219451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pPr>
                <a:defRPr/>
              </a:pPr>
              <a:t>59</a:t>
            </a:fld>
            <a:endParaRPr lang="en-US"/>
          </a:p>
        </p:txBody>
      </p:sp>
    </p:spTree>
    <p:extLst>
      <p:ext uri="{BB962C8B-B14F-4D97-AF65-F5344CB8AC3E}">
        <p14:creationId xmlns:p14="http://schemas.microsoft.com/office/powerpoint/2010/main" val="32843888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FF281D73-AE3C-4D35-8A24-511441E46ADB}" type="slidenum">
              <a:rPr lang="en-US" sz="1300">
                <a:latin typeface="Times New Roman" pitchFamily="18" charset="0"/>
              </a:rPr>
              <a:pPr eaLnBrk="1" hangingPunct="1">
                <a:defRPr/>
              </a:pPr>
              <a:t>60</a:t>
            </a:fld>
            <a:endParaRPr lang="en-US" sz="1300">
              <a:latin typeface="Times New Roman" pitchFamily="18"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custDataLst>
              <p:tags r:id="rId1"/>
            </p:custDataLst>
          </p:nvPr>
        </p:nvSpPr>
        <p:spPr>
          <a:xfrm>
            <a:off x="748455" y="4637335"/>
            <a:ext cx="5980854" cy="439238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In a more recent study that involved 2020 consecutive patients admitted to a community hospital in Atlanta, we found that 64% of patients had normal glucose values, 26% had a prior history of diabetes, and that 12% of patients with hyperglycemia, as determined by 2 or more FBG &gt; 126 or RBG &gt; 200, did not had a know history of diabetes prior to admission.</a:t>
            </a:r>
          </a:p>
        </p:txBody>
      </p:sp>
    </p:spTree>
    <p:extLst>
      <p:ext uri="{BB962C8B-B14F-4D97-AF65-F5344CB8AC3E}">
        <p14:creationId xmlns:p14="http://schemas.microsoft.com/office/powerpoint/2010/main" val="19782978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ftr" sz="quarter" idx="4"/>
          </p:nvPr>
        </p:nvSpPr>
        <p:spPr/>
        <p:txBody>
          <a:bodyPr/>
          <a:lstStyle/>
          <a:p>
            <a:pPr>
              <a:defRPr/>
            </a:pPr>
            <a:r>
              <a:rPr lang="en-US" smtClean="0"/>
              <a:t>Diabetes Educational Services© (530) 893 - 8635 </a:t>
            </a:r>
          </a:p>
        </p:txBody>
      </p:sp>
      <p:sp>
        <p:nvSpPr>
          <p:cNvPr id="46083" name="Rectangle 7"/>
          <p:cNvSpPr>
            <a:spLocks noGrp="1" noChangeArrowheads="1"/>
          </p:cNvSpPr>
          <p:nvPr>
            <p:ph type="sldNum" sz="quarter" idx="5"/>
          </p:nvPr>
        </p:nvSpPr>
        <p:spPr/>
        <p:txBody>
          <a:bodyPr/>
          <a:lstStyle/>
          <a:p>
            <a:pPr>
              <a:defRPr/>
            </a:pPr>
            <a:fld id="{805B158B-BB7A-484D-A900-782795A9AB41}" type="slidenum">
              <a:rPr lang="en-US" smtClean="0"/>
              <a:pPr>
                <a:defRPr/>
              </a:pPr>
              <a:t>61</a:t>
            </a:fld>
            <a:endParaRPr lang="en-US" smtClean="0"/>
          </a:p>
        </p:txBody>
      </p:sp>
      <p:sp>
        <p:nvSpPr>
          <p:cNvPr id="205828" name="Rectangle 2"/>
          <p:cNvSpPr>
            <a:spLocks noGrp="1" noRot="1" noChangeAspect="1" noChangeArrowheads="1" noTextEdit="1"/>
          </p:cNvSpPr>
          <p:nvPr>
            <p:ph type="sldImg"/>
          </p:nvPr>
        </p:nvSpPr>
        <p:spPr>
          <a:xfrm>
            <a:off x="1300163" y="733425"/>
            <a:ext cx="4878387" cy="3660775"/>
          </a:xfrm>
          <a:ln/>
        </p:spPr>
      </p:sp>
      <p:sp>
        <p:nvSpPr>
          <p:cNvPr id="205829" name="Rectangle 3"/>
          <p:cNvSpPr>
            <a:spLocks noGrp="1" noChangeArrowheads="1"/>
          </p:cNvSpPr>
          <p:nvPr>
            <p:ph type="body" idx="1"/>
            <p:custDataLst>
              <p:tags r:id="rId1"/>
            </p:custDataLst>
          </p:nvPr>
        </p:nvSpPr>
        <p:spPr>
          <a:xfrm>
            <a:off x="298028" y="4949399"/>
            <a:ext cx="6898640" cy="438734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medical records of 2030 consecutive adult patients were analyzed for the presence of hyperglycemia and any association with poor hospital outcomes.</a:t>
            </a:r>
          </a:p>
          <a:p>
            <a:r>
              <a:rPr lang="en-US" smtClean="0"/>
              <a:t>New hyperglycemia was associated with a 16% mortality rate compared with 3% and 1.7% for patients with a prior history of diabetes or normoglycemia (</a:t>
            </a:r>
            <a:r>
              <a:rPr lang="en-US" i="1" smtClean="0"/>
              <a:t>P</a:t>
            </a:r>
            <a:r>
              <a:rPr lang="en-US" smtClean="0"/>
              <a:t>&lt;.01).</a:t>
            </a:r>
          </a:p>
          <a:p>
            <a:r>
              <a:rPr lang="en-US" smtClean="0"/>
              <a:t>The mortality rate was significantly higher for patients with new hyperglycemia regardless of whether they were admitted to the ICU (</a:t>
            </a:r>
            <a:r>
              <a:rPr lang="en-US" i="1" smtClean="0"/>
              <a:t>P</a:t>
            </a:r>
            <a:r>
              <a:rPr lang="en-US" smtClean="0"/>
              <a:t>&lt;.01 for both ICU and non-ICU patients compared with those with diabetes or normoglycemia). Mortality rates were 10% for </a:t>
            </a:r>
            <a:br>
              <a:rPr lang="en-US" smtClean="0"/>
            </a:br>
            <a:r>
              <a:rPr lang="en-US" smtClean="0"/>
              <a:t>non-ICU patients with new hyperglycemia and 31% for ICU patients.</a:t>
            </a:r>
          </a:p>
          <a:p>
            <a:endParaRPr lang="en-US" smtClean="0"/>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pPr>
              <a:spcBef>
                <a:spcPct val="0"/>
              </a:spcBef>
            </a:pPr>
            <a:r>
              <a:rPr lang="en-US" sz="1100" b="1"/>
              <a:t>Reference</a:t>
            </a:r>
          </a:p>
          <a:p>
            <a:pPr>
              <a:spcBef>
                <a:spcPct val="0"/>
              </a:spcBef>
            </a:pPr>
            <a:r>
              <a:rPr lang="en-US" sz="1100"/>
              <a:t>	Umpierrez GE, Isaacs SD, Bazargan N, You X, Thaler LM, Kitabchi AE. Hyperglycemia: an independent marker of in-hospital mortality in patients with undiagnosed diabetes. </a:t>
            </a:r>
            <a:r>
              <a:rPr lang="en-US" sz="1100" i="1"/>
              <a:t>J Clin Endocrinol Metab</a:t>
            </a:r>
            <a:r>
              <a:rPr lang="en-US" sz="1100"/>
              <a:t>. 2002;87:978-982.</a:t>
            </a:r>
          </a:p>
          <a:p>
            <a:endParaRPr lang="en-US" sz="1100"/>
          </a:p>
        </p:txBody>
      </p:sp>
    </p:spTree>
    <p:extLst>
      <p:ext uri="{BB962C8B-B14F-4D97-AF65-F5344CB8AC3E}">
        <p14:creationId xmlns:p14="http://schemas.microsoft.com/office/powerpoint/2010/main" val="32363605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52359979-CBDA-4C5D-B3C8-D9417C0F5BA3}" type="slidenum">
              <a:rPr lang="en-US" smtClean="0"/>
              <a:pPr>
                <a:defRPr/>
              </a:pPr>
              <a:t>62</a:t>
            </a:fld>
            <a:endParaRPr lang="en-US"/>
          </a:p>
        </p:txBody>
      </p:sp>
    </p:spTree>
    <p:extLst>
      <p:ext uri="{BB962C8B-B14F-4D97-AF65-F5344CB8AC3E}">
        <p14:creationId xmlns:p14="http://schemas.microsoft.com/office/powerpoint/2010/main" val="13604751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69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969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2C9171A-C8F1-4EBB-9255-191272C7D2A0}" type="slidenum">
              <a:rPr lang="en-US" smtClean="0">
                <a:latin typeface="Times New Roman" pitchFamily="18" charset="0"/>
              </a:rPr>
              <a:pPr/>
              <a:t>63</a:t>
            </a:fld>
            <a:endParaRPr lang="en-US" smtClean="0">
              <a:latin typeface="Times New Roman" pitchFamily="18" charset="0"/>
            </a:endParaRPr>
          </a:p>
        </p:txBody>
      </p:sp>
    </p:spTree>
    <p:extLst>
      <p:ext uri="{BB962C8B-B14F-4D97-AF65-F5344CB8AC3E}">
        <p14:creationId xmlns:p14="http://schemas.microsoft.com/office/powerpoint/2010/main" val="30161291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6A9E0469-8DDB-47EF-8AB1-B479863CE7FC}" type="slidenum">
              <a:rPr lang="en-US" sz="1300">
                <a:solidFill>
                  <a:srgbClr val="000000"/>
                </a:solidFill>
                <a:latin typeface="Times New Roman" pitchFamily="18" charset="0"/>
              </a:rPr>
              <a:pPr eaLnBrk="1" hangingPunct="1">
                <a:defRPr/>
              </a:pPr>
              <a:t>64</a:t>
            </a:fld>
            <a:endParaRPr lang="en-US" sz="1300">
              <a:solidFill>
                <a:srgbClr val="000000"/>
              </a:solidFill>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Tree>
    <p:extLst>
      <p:ext uri="{BB962C8B-B14F-4D97-AF65-F5344CB8AC3E}">
        <p14:creationId xmlns:p14="http://schemas.microsoft.com/office/powerpoint/2010/main" val="895752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7812" name="Footer Placeholder 3"/>
          <p:cNvSpPr>
            <a:spLocks noGrp="1"/>
          </p:cNvSpPr>
          <p:nvPr>
            <p:ph type="ftr" sz="quarter" idx="4"/>
          </p:nvPr>
        </p:nvSpPr>
        <p:spPr/>
        <p:txBody>
          <a:bodyPr/>
          <a:lstStyle/>
          <a:p>
            <a:pPr>
              <a:defRPr/>
            </a:pPr>
            <a:r>
              <a:rPr lang="en-US" smtClean="0"/>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65</a:t>
            </a:fld>
            <a:endParaRPr lang="en-US" smtClean="0"/>
          </a:p>
        </p:txBody>
      </p:sp>
    </p:spTree>
    <p:extLst>
      <p:ext uri="{BB962C8B-B14F-4D97-AF65-F5344CB8AC3E}">
        <p14:creationId xmlns:p14="http://schemas.microsoft.com/office/powerpoint/2010/main" val="3751752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C0DCD6-70E5-434E-8328-729844F2ABCB}" type="slidenum">
              <a:rPr lang="en-US" sz="1200" smtClean="0"/>
              <a:pPr eaLnBrk="1" hangingPunct="1"/>
              <a:t>9</a:t>
            </a:fld>
            <a:endParaRPr lang="en-US" sz="1200" smtClean="0"/>
          </a:p>
        </p:txBody>
      </p:sp>
    </p:spTree>
    <p:extLst>
      <p:ext uri="{BB962C8B-B14F-4D97-AF65-F5344CB8AC3E}">
        <p14:creationId xmlns:p14="http://schemas.microsoft.com/office/powerpoint/2010/main" val="1638137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BE74A9C-F736-4A46-8F04-E497F0990AF5}" type="slidenum">
              <a:rPr lang="en-US" sz="1200" smtClean="0"/>
              <a:pPr eaLnBrk="1" hangingPunct="1"/>
              <a:t>67</a:t>
            </a:fld>
            <a:endParaRPr lang="en-US" sz="1200" smtClean="0"/>
          </a:p>
        </p:txBody>
      </p:sp>
    </p:spTree>
    <p:extLst>
      <p:ext uri="{BB962C8B-B14F-4D97-AF65-F5344CB8AC3E}">
        <p14:creationId xmlns:p14="http://schemas.microsoft.com/office/powerpoint/2010/main" val="14214841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503E745-A156-4958-B36E-98399BE22463}" type="slidenum">
              <a:rPr lang="en-US" sz="1200" smtClean="0"/>
              <a:pPr eaLnBrk="1" hangingPunct="1"/>
              <a:t>68</a:t>
            </a:fld>
            <a:endParaRPr lang="en-US" sz="1200" smtClean="0"/>
          </a:p>
        </p:txBody>
      </p:sp>
    </p:spTree>
    <p:extLst>
      <p:ext uri="{BB962C8B-B14F-4D97-AF65-F5344CB8AC3E}">
        <p14:creationId xmlns:p14="http://schemas.microsoft.com/office/powerpoint/2010/main" val="8813935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0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378A3FC-A43D-44EB-A4ED-621FAED01260}" type="slidenum">
              <a:rPr lang="en-US" sz="1200" smtClean="0"/>
              <a:pPr eaLnBrk="1" hangingPunct="1"/>
              <a:t>72</a:t>
            </a:fld>
            <a:endParaRPr lang="en-US" sz="1200" smtClean="0"/>
          </a:p>
        </p:txBody>
      </p:sp>
    </p:spTree>
    <p:extLst>
      <p:ext uri="{BB962C8B-B14F-4D97-AF65-F5344CB8AC3E}">
        <p14:creationId xmlns:p14="http://schemas.microsoft.com/office/powerpoint/2010/main" val="32996111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13872E-1B2C-45E7-BEB0-04587E7E4990}" type="slidenum">
              <a:rPr lang="en-US" sz="1200" smtClean="0"/>
              <a:pPr eaLnBrk="1" hangingPunct="1"/>
              <a:t>73</a:t>
            </a:fld>
            <a:endParaRPr lang="en-US" sz="1200" smtClean="0"/>
          </a:p>
        </p:txBody>
      </p:sp>
    </p:spTree>
    <p:extLst>
      <p:ext uri="{BB962C8B-B14F-4D97-AF65-F5344CB8AC3E}">
        <p14:creationId xmlns:p14="http://schemas.microsoft.com/office/powerpoint/2010/main" val="29219799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896B472-23FF-405B-9425-906560F4FA33}" type="slidenum">
              <a:rPr lang="en-US" sz="1200" smtClean="0"/>
              <a:pPr eaLnBrk="1" hangingPunct="1"/>
              <a:t>74</a:t>
            </a:fld>
            <a:endParaRPr lang="en-US" sz="1200" smtClean="0"/>
          </a:p>
        </p:txBody>
      </p:sp>
    </p:spTree>
    <p:extLst>
      <p:ext uri="{BB962C8B-B14F-4D97-AF65-F5344CB8AC3E}">
        <p14:creationId xmlns:p14="http://schemas.microsoft.com/office/powerpoint/2010/main" val="31763196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F65FF4F-BFE1-4C58-B864-BA1DC5AF9AAA}" type="slidenum">
              <a:rPr lang="en-US" sz="1200" smtClean="0"/>
              <a:pPr eaLnBrk="1" hangingPunct="1"/>
              <a:t>75</a:t>
            </a:fld>
            <a:endParaRPr lang="en-US" sz="1200" smtClean="0"/>
          </a:p>
        </p:txBody>
      </p:sp>
    </p:spTree>
    <p:extLst>
      <p:ext uri="{BB962C8B-B14F-4D97-AF65-F5344CB8AC3E}">
        <p14:creationId xmlns:p14="http://schemas.microsoft.com/office/powerpoint/2010/main" val="13616293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F6F4467-F934-4744-A8B0-07EE095F2EB3}" type="slidenum">
              <a:rPr lang="en-US" sz="1200" smtClean="0"/>
              <a:pPr eaLnBrk="1" hangingPunct="1"/>
              <a:t>76</a:t>
            </a:fld>
            <a:endParaRPr lang="en-US" sz="1200" smtClean="0"/>
          </a:p>
        </p:txBody>
      </p:sp>
    </p:spTree>
    <p:extLst>
      <p:ext uri="{BB962C8B-B14F-4D97-AF65-F5344CB8AC3E}">
        <p14:creationId xmlns:p14="http://schemas.microsoft.com/office/powerpoint/2010/main" val="21703879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D179F1C-8429-4A71-B4DE-9AEDBC7D6B5B}" type="slidenum">
              <a:rPr lang="en-US" sz="1200" smtClean="0"/>
              <a:pPr eaLnBrk="1" hangingPunct="1"/>
              <a:t>77</a:t>
            </a:fld>
            <a:endParaRPr lang="en-US" sz="1200" smtClean="0"/>
          </a:p>
        </p:txBody>
      </p:sp>
    </p:spTree>
    <p:extLst>
      <p:ext uri="{BB962C8B-B14F-4D97-AF65-F5344CB8AC3E}">
        <p14:creationId xmlns:p14="http://schemas.microsoft.com/office/powerpoint/2010/main" val="14428898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CB18166-6D85-428C-94F7-12900228BE6C}" type="slidenum">
              <a:rPr lang="en-US" sz="1200" smtClean="0"/>
              <a:pPr eaLnBrk="1" hangingPunct="1"/>
              <a:t>78</a:t>
            </a:fld>
            <a:endParaRPr lang="en-US" sz="1200" smtClean="0"/>
          </a:p>
        </p:txBody>
      </p:sp>
    </p:spTree>
    <p:extLst>
      <p:ext uri="{BB962C8B-B14F-4D97-AF65-F5344CB8AC3E}">
        <p14:creationId xmlns:p14="http://schemas.microsoft.com/office/powerpoint/2010/main" val="42214341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676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3676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CD69F63-0E7D-41AF-B4D0-91FFAEF28275}" type="slidenum">
              <a:rPr lang="en-US" sz="1200" smtClean="0"/>
              <a:pPr eaLnBrk="1" hangingPunct="1"/>
              <a:t>79</a:t>
            </a:fld>
            <a:endParaRPr lang="en-US" sz="1200" smtClean="0"/>
          </a:p>
        </p:txBody>
      </p:sp>
    </p:spTree>
    <p:extLst>
      <p:ext uri="{BB962C8B-B14F-4D97-AF65-F5344CB8AC3E}">
        <p14:creationId xmlns:p14="http://schemas.microsoft.com/office/powerpoint/2010/main" val="1416012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38BD17F-C71A-41CA-9316-C0CB28ED4AF7}" type="slidenum">
              <a:rPr lang="en-US" sz="1300"/>
              <a:pPr eaLnBrk="1" hangingPunct="1"/>
              <a:t>12</a:t>
            </a:fld>
            <a:endParaRPr lang="en-US" sz="1300"/>
          </a:p>
        </p:txBody>
      </p:sp>
    </p:spTree>
    <p:extLst>
      <p:ext uri="{BB962C8B-B14F-4D97-AF65-F5344CB8AC3E}">
        <p14:creationId xmlns:p14="http://schemas.microsoft.com/office/powerpoint/2010/main" val="21455839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D99A03C-2D96-4A8B-8258-453544665A49}" type="slidenum">
              <a:rPr lang="en-US" sz="1200" smtClean="0"/>
              <a:pPr eaLnBrk="1" hangingPunct="1"/>
              <a:t>80</a:t>
            </a:fld>
            <a:endParaRPr lang="en-US" sz="1200" smtClean="0"/>
          </a:p>
        </p:txBody>
      </p:sp>
    </p:spTree>
    <p:extLst>
      <p:ext uri="{BB962C8B-B14F-4D97-AF65-F5344CB8AC3E}">
        <p14:creationId xmlns:p14="http://schemas.microsoft.com/office/powerpoint/2010/main" val="12220581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21F86C9-8F1E-4169-BD9A-0E71CA7EE9D1}" type="slidenum">
              <a:rPr lang="en-US" sz="1200" smtClean="0"/>
              <a:pPr eaLnBrk="1" hangingPunct="1"/>
              <a:t>81</a:t>
            </a:fld>
            <a:endParaRPr lang="en-US" sz="1200" smtClean="0"/>
          </a:p>
        </p:txBody>
      </p:sp>
    </p:spTree>
    <p:extLst>
      <p:ext uri="{BB962C8B-B14F-4D97-AF65-F5344CB8AC3E}">
        <p14:creationId xmlns:p14="http://schemas.microsoft.com/office/powerpoint/2010/main" val="40327333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0822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30160" indent="-319292" eaLnBrk="0" hangingPunct="0">
              <a:defRPr sz="2600">
                <a:solidFill>
                  <a:schemeClr val="tx1"/>
                </a:solidFill>
                <a:latin typeface="Times New Roman" pitchFamily="18" charset="0"/>
              </a:defRPr>
            </a:lvl2pPr>
            <a:lvl3pPr marL="1277168" indent="-255433" eaLnBrk="0" hangingPunct="0">
              <a:defRPr sz="2600">
                <a:solidFill>
                  <a:schemeClr val="tx1"/>
                </a:solidFill>
                <a:latin typeface="Times New Roman" pitchFamily="18" charset="0"/>
              </a:defRPr>
            </a:lvl3pPr>
            <a:lvl4pPr marL="1788035" indent="-255433" eaLnBrk="0" hangingPunct="0">
              <a:defRPr sz="2600">
                <a:solidFill>
                  <a:schemeClr val="tx1"/>
                </a:solidFill>
                <a:latin typeface="Times New Roman" pitchFamily="18" charset="0"/>
              </a:defRPr>
            </a:lvl4pPr>
            <a:lvl5pPr marL="2298902" indent="-255433" eaLnBrk="0" hangingPunct="0">
              <a:defRPr sz="2600">
                <a:solidFill>
                  <a:schemeClr val="tx1"/>
                </a:solidFill>
                <a:latin typeface="Times New Roman" pitchFamily="18" charset="0"/>
              </a:defRPr>
            </a:lvl5pPr>
            <a:lvl6pPr marL="2809770" indent="-255433" eaLnBrk="0" fontAlgn="base" hangingPunct="0">
              <a:spcBef>
                <a:spcPct val="0"/>
              </a:spcBef>
              <a:spcAft>
                <a:spcPct val="0"/>
              </a:spcAft>
              <a:defRPr sz="2600">
                <a:solidFill>
                  <a:schemeClr val="tx1"/>
                </a:solidFill>
                <a:latin typeface="Times New Roman" pitchFamily="18" charset="0"/>
              </a:defRPr>
            </a:lvl6pPr>
            <a:lvl7pPr marL="3320637" indent="-255433" eaLnBrk="0" fontAlgn="base" hangingPunct="0">
              <a:spcBef>
                <a:spcPct val="0"/>
              </a:spcBef>
              <a:spcAft>
                <a:spcPct val="0"/>
              </a:spcAft>
              <a:defRPr sz="2600">
                <a:solidFill>
                  <a:schemeClr val="tx1"/>
                </a:solidFill>
                <a:latin typeface="Times New Roman" pitchFamily="18" charset="0"/>
              </a:defRPr>
            </a:lvl7pPr>
            <a:lvl8pPr marL="3831504" indent="-255433" eaLnBrk="0" fontAlgn="base" hangingPunct="0">
              <a:spcBef>
                <a:spcPct val="0"/>
              </a:spcBef>
              <a:spcAft>
                <a:spcPct val="0"/>
              </a:spcAft>
              <a:defRPr sz="2600">
                <a:solidFill>
                  <a:schemeClr val="tx1"/>
                </a:solidFill>
                <a:latin typeface="Times New Roman" pitchFamily="18" charset="0"/>
              </a:defRPr>
            </a:lvl8pPr>
            <a:lvl9pPr marL="4342371" indent="-255433" eaLnBrk="0" fontAlgn="base" hangingPunct="0">
              <a:spcBef>
                <a:spcPct val="0"/>
              </a:spcBef>
              <a:spcAft>
                <a:spcPct val="0"/>
              </a:spcAft>
              <a:defRPr sz="2600">
                <a:solidFill>
                  <a:schemeClr val="tx1"/>
                </a:solidFill>
                <a:latin typeface="Times New Roman" pitchFamily="18" charset="0"/>
              </a:defRPr>
            </a:lvl9pPr>
          </a:lstStyle>
          <a:p>
            <a:pPr eaLnBrk="1" hangingPunct="1">
              <a:defRPr/>
            </a:pPr>
            <a:fld id="{D6254769-3207-4A1E-B75B-B55E98632125}" type="slidenum">
              <a:rPr lang="en-US" sz="1300">
                <a:solidFill>
                  <a:srgbClr val="000000"/>
                </a:solidFill>
              </a:rPr>
              <a:pPr eaLnBrk="1" hangingPunct="1">
                <a:defRPr/>
              </a:pPr>
              <a:t>82</a:t>
            </a:fld>
            <a:endParaRPr lang="en-US" sz="1300">
              <a:solidFill>
                <a:srgbClr val="000000"/>
              </a:solidFill>
            </a:endParaRPr>
          </a:p>
        </p:txBody>
      </p:sp>
    </p:spTree>
    <p:extLst>
      <p:ext uri="{BB962C8B-B14F-4D97-AF65-F5344CB8AC3E}">
        <p14:creationId xmlns:p14="http://schemas.microsoft.com/office/powerpoint/2010/main" val="30099074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83</a:t>
            </a:fld>
            <a:endParaRPr lang="en-US">
              <a:solidFill>
                <a:srgbClr val="000000"/>
              </a:solidFill>
            </a:endParaRPr>
          </a:p>
        </p:txBody>
      </p:sp>
    </p:spTree>
    <p:extLst>
      <p:ext uri="{BB962C8B-B14F-4D97-AF65-F5344CB8AC3E}">
        <p14:creationId xmlns:p14="http://schemas.microsoft.com/office/powerpoint/2010/main" val="2491713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84</a:t>
            </a:fld>
            <a:endParaRPr lang="en-US">
              <a:solidFill>
                <a:srgbClr val="000000"/>
              </a:solidFill>
            </a:endParaRPr>
          </a:p>
        </p:txBody>
      </p:sp>
    </p:spTree>
    <p:extLst>
      <p:ext uri="{BB962C8B-B14F-4D97-AF65-F5344CB8AC3E}">
        <p14:creationId xmlns:p14="http://schemas.microsoft.com/office/powerpoint/2010/main" val="27041445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
        <p:nvSpPr>
          <p:cNvPr id="1003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830160" indent="-319292" eaLnBrk="0" hangingPunct="0">
              <a:defRPr sz="1600">
                <a:solidFill>
                  <a:schemeClr val="tx1"/>
                </a:solidFill>
                <a:latin typeface="Tahoma" pitchFamily="34" charset="0"/>
              </a:defRPr>
            </a:lvl2pPr>
            <a:lvl3pPr marL="1277168" indent="-255433" eaLnBrk="0" hangingPunct="0">
              <a:defRPr sz="1600">
                <a:solidFill>
                  <a:schemeClr val="tx1"/>
                </a:solidFill>
                <a:latin typeface="Tahoma" pitchFamily="34" charset="0"/>
              </a:defRPr>
            </a:lvl3pPr>
            <a:lvl4pPr marL="1788035" indent="-255433" eaLnBrk="0" hangingPunct="0">
              <a:defRPr sz="1600">
                <a:solidFill>
                  <a:schemeClr val="tx1"/>
                </a:solidFill>
                <a:latin typeface="Tahoma" pitchFamily="34" charset="0"/>
              </a:defRPr>
            </a:lvl4pPr>
            <a:lvl5pPr marL="2298902" indent="-255433" eaLnBrk="0" hangingPunct="0">
              <a:defRPr sz="1600">
                <a:solidFill>
                  <a:schemeClr val="tx1"/>
                </a:solidFill>
                <a:latin typeface="Tahoma" pitchFamily="34" charset="0"/>
              </a:defRPr>
            </a:lvl5pPr>
            <a:lvl6pPr marL="2809770" indent="-255433" eaLnBrk="0" fontAlgn="base" hangingPunct="0">
              <a:spcBef>
                <a:spcPct val="0"/>
              </a:spcBef>
              <a:spcAft>
                <a:spcPct val="0"/>
              </a:spcAft>
              <a:defRPr sz="1600">
                <a:solidFill>
                  <a:schemeClr val="tx1"/>
                </a:solidFill>
                <a:latin typeface="Tahoma" pitchFamily="34" charset="0"/>
              </a:defRPr>
            </a:lvl6pPr>
            <a:lvl7pPr marL="3320637" indent="-255433" eaLnBrk="0" fontAlgn="base" hangingPunct="0">
              <a:spcBef>
                <a:spcPct val="0"/>
              </a:spcBef>
              <a:spcAft>
                <a:spcPct val="0"/>
              </a:spcAft>
              <a:defRPr sz="1600">
                <a:solidFill>
                  <a:schemeClr val="tx1"/>
                </a:solidFill>
                <a:latin typeface="Tahoma" pitchFamily="34" charset="0"/>
              </a:defRPr>
            </a:lvl7pPr>
            <a:lvl8pPr marL="3831504" indent="-255433" eaLnBrk="0" fontAlgn="base" hangingPunct="0">
              <a:spcBef>
                <a:spcPct val="0"/>
              </a:spcBef>
              <a:spcAft>
                <a:spcPct val="0"/>
              </a:spcAft>
              <a:defRPr sz="1600">
                <a:solidFill>
                  <a:schemeClr val="tx1"/>
                </a:solidFill>
                <a:latin typeface="Tahoma" pitchFamily="34" charset="0"/>
              </a:defRPr>
            </a:lvl8pPr>
            <a:lvl9pPr marL="4342371" indent="-255433" eaLnBrk="0" fontAlgn="base" hangingPunct="0">
              <a:spcBef>
                <a:spcPct val="0"/>
              </a:spcBef>
              <a:spcAft>
                <a:spcPct val="0"/>
              </a:spcAft>
              <a:defRPr sz="1600">
                <a:solidFill>
                  <a:schemeClr val="tx1"/>
                </a:solidFill>
                <a:latin typeface="Tahoma" pitchFamily="34" charset="0"/>
              </a:defRPr>
            </a:lvl9pPr>
          </a:lstStyle>
          <a:p>
            <a:pPr eaLnBrk="1" hangingPunct="1">
              <a:defRPr/>
            </a:pPr>
            <a:fld id="{99D5EB98-0FED-4AD0-98AB-B32F8795E82C}" type="slidenum">
              <a:rPr lang="en-US" sz="1300">
                <a:solidFill>
                  <a:srgbClr val="000000"/>
                </a:solidFill>
                <a:latin typeface="Times New Roman" pitchFamily="18" charset="0"/>
              </a:rPr>
              <a:pPr eaLnBrk="1" hangingPunct="1">
                <a:defRPr/>
              </a:pPr>
              <a:t>85</a:t>
            </a:fld>
            <a:endParaRPr lang="en-US" sz="1300">
              <a:solidFill>
                <a:srgbClr val="000000"/>
              </a:solidFill>
              <a:latin typeface="Times New Roman" pitchFamily="18" charset="0"/>
            </a:endParaRPr>
          </a:p>
        </p:txBody>
      </p:sp>
    </p:spTree>
    <p:extLst>
      <p:ext uri="{BB962C8B-B14F-4D97-AF65-F5344CB8AC3E}">
        <p14:creationId xmlns:p14="http://schemas.microsoft.com/office/powerpoint/2010/main" val="25982131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86</a:t>
            </a:fld>
            <a:endParaRPr lang="en-US">
              <a:solidFill>
                <a:srgbClr val="000000"/>
              </a:solidFill>
            </a:endParaRPr>
          </a:p>
        </p:txBody>
      </p:sp>
    </p:spTree>
    <p:extLst>
      <p:ext uri="{BB962C8B-B14F-4D97-AF65-F5344CB8AC3E}">
        <p14:creationId xmlns:p14="http://schemas.microsoft.com/office/powerpoint/2010/main" val="33708713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87</a:t>
            </a:fld>
            <a:endParaRPr lang="en-US">
              <a:solidFill>
                <a:srgbClr val="000000"/>
              </a:solidFill>
            </a:endParaRPr>
          </a:p>
        </p:txBody>
      </p:sp>
    </p:spTree>
    <p:extLst>
      <p:ext uri="{BB962C8B-B14F-4D97-AF65-F5344CB8AC3E}">
        <p14:creationId xmlns:p14="http://schemas.microsoft.com/office/powerpoint/2010/main" val="28173114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0A861C3-138D-4111-BE25-E209CDA42088}" type="slidenum">
              <a:rPr lang="en-US" sz="1300"/>
              <a:pPr eaLnBrk="1" hangingPunct="1"/>
              <a:t>88</a:t>
            </a:fld>
            <a:endParaRPr lang="en-US" sz="1300"/>
          </a:p>
        </p:txBody>
      </p:sp>
    </p:spTree>
    <p:extLst>
      <p:ext uri="{BB962C8B-B14F-4D97-AF65-F5344CB8AC3E}">
        <p14:creationId xmlns:p14="http://schemas.microsoft.com/office/powerpoint/2010/main" val="10521712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F49861E-BCBB-4963-A1CD-739578B2FDC9}" type="slidenum">
              <a:rPr lang="en-US" sz="1300"/>
              <a:pPr eaLnBrk="1" hangingPunct="1"/>
              <a:t>90</a:t>
            </a:fld>
            <a:endParaRPr lang="en-US" sz="1300"/>
          </a:p>
        </p:txBody>
      </p:sp>
    </p:spTree>
    <p:extLst>
      <p:ext uri="{BB962C8B-B14F-4D97-AF65-F5344CB8AC3E}">
        <p14:creationId xmlns:p14="http://schemas.microsoft.com/office/powerpoint/2010/main" val="2653989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197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73A2378-5244-4DF6-BF75-8CC27F7D514D}" type="slidenum">
              <a:rPr lang="en-US" smtClean="0">
                <a:latin typeface="Times New Roman" pitchFamily="18" charset="0"/>
              </a:rPr>
              <a:pPr/>
              <a:t>14</a:t>
            </a:fld>
            <a:endParaRPr lang="en-US" smtClean="0">
              <a:latin typeface="Times New Roman" pitchFamily="18" charset="0"/>
            </a:endParaRPr>
          </a:p>
        </p:txBody>
      </p:sp>
    </p:spTree>
    <p:extLst>
      <p:ext uri="{BB962C8B-B14F-4D97-AF65-F5344CB8AC3E}">
        <p14:creationId xmlns:p14="http://schemas.microsoft.com/office/powerpoint/2010/main" val="31504468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A05DE77C-064D-4D64-89EB-1E24771C6E3E}" type="slidenum">
              <a:rPr lang="en-US" sz="1300"/>
              <a:pPr eaLnBrk="1" hangingPunct="1"/>
              <a:t>91</a:t>
            </a:fld>
            <a:endParaRPr lang="en-US" sz="1300"/>
          </a:p>
        </p:txBody>
      </p:sp>
    </p:spTree>
    <p:extLst>
      <p:ext uri="{BB962C8B-B14F-4D97-AF65-F5344CB8AC3E}">
        <p14:creationId xmlns:p14="http://schemas.microsoft.com/office/powerpoint/2010/main" val="6938286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94</a:t>
            </a:fld>
            <a:endParaRPr lang="en-US"/>
          </a:p>
        </p:txBody>
      </p:sp>
    </p:spTree>
    <p:extLst>
      <p:ext uri="{BB962C8B-B14F-4D97-AF65-F5344CB8AC3E}">
        <p14:creationId xmlns:p14="http://schemas.microsoft.com/office/powerpoint/2010/main" val="12027065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95</a:t>
            </a:fld>
            <a:endParaRPr lang="en-US">
              <a:solidFill>
                <a:srgbClr val="000000"/>
              </a:solidFill>
            </a:endParaRPr>
          </a:p>
        </p:txBody>
      </p:sp>
    </p:spTree>
    <p:extLst>
      <p:ext uri="{BB962C8B-B14F-4D97-AF65-F5344CB8AC3E}">
        <p14:creationId xmlns:p14="http://schemas.microsoft.com/office/powerpoint/2010/main" val="34511381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75271C-AD0B-436C-B806-386D80B543D0}" type="slidenum">
              <a:rPr lang="en-US" smtClean="0"/>
              <a:pPr>
                <a:defRPr/>
              </a:pPr>
              <a:t>97</a:t>
            </a:fld>
            <a:endParaRPr lang="en-US"/>
          </a:p>
        </p:txBody>
      </p:sp>
    </p:spTree>
    <p:extLst>
      <p:ext uri="{BB962C8B-B14F-4D97-AF65-F5344CB8AC3E}">
        <p14:creationId xmlns:p14="http://schemas.microsoft.com/office/powerpoint/2010/main" val="2311560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a:ln/>
        </p:spPr>
      </p:sp>
      <p:sp>
        <p:nvSpPr>
          <p:cNvPr id="2600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3428"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1643" indent="-289093">
              <a:defRPr>
                <a:solidFill>
                  <a:schemeClr val="tx1"/>
                </a:solidFill>
                <a:latin typeface="Arial" pitchFamily="34" charset="0"/>
              </a:defRPr>
            </a:lvl2pPr>
            <a:lvl3pPr marL="1156373" indent="-231275">
              <a:defRPr>
                <a:solidFill>
                  <a:schemeClr val="tx1"/>
                </a:solidFill>
                <a:latin typeface="Arial" pitchFamily="34" charset="0"/>
              </a:defRPr>
            </a:lvl3pPr>
            <a:lvl4pPr marL="1618922" indent="-231275">
              <a:defRPr>
                <a:solidFill>
                  <a:schemeClr val="tx1"/>
                </a:solidFill>
                <a:latin typeface="Arial" pitchFamily="34" charset="0"/>
              </a:defRPr>
            </a:lvl4pPr>
            <a:lvl5pPr marL="2081472" indent="-231275">
              <a:defRPr>
                <a:solidFill>
                  <a:schemeClr val="tx1"/>
                </a:solidFill>
                <a:latin typeface="Arial" pitchFamily="34" charset="0"/>
              </a:defRPr>
            </a:lvl5pPr>
            <a:lvl6pPr marL="2544021" indent="-231275" eaLnBrk="0" fontAlgn="base" hangingPunct="0">
              <a:spcBef>
                <a:spcPct val="0"/>
              </a:spcBef>
              <a:spcAft>
                <a:spcPct val="0"/>
              </a:spcAft>
              <a:defRPr>
                <a:solidFill>
                  <a:schemeClr val="tx1"/>
                </a:solidFill>
                <a:latin typeface="Arial" pitchFamily="34" charset="0"/>
              </a:defRPr>
            </a:lvl6pPr>
            <a:lvl7pPr marL="3006570" indent="-231275" eaLnBrk="0" fontAlgn="base" hangingPunct="0">
              <a:spcBef>
                <a:spcPct val="0"/>
              </a:spcBef>
              <a:spcAft>
                <a:spcPct val="0"/>
              </a:spcAft>
              <a:defRPr>
                <a:solidFill>
                  <a:schemeClr val="tx1"/>
                </a:solidFill>
                <a:latin typeface="Arial" pitchFamily="34" charset="0"/>
              </a:defRPr>
            </a:lvl7pPr>
            <a:lvl8pPr marL="3469119" indent="-231275" eaLnBrk="0" fontAlgn="base" hangingPunct="0">
              <a:spcBef>
                <a:spcPct val="0"/>
              </a:spcBef>
              <a:spcAft>
                <a:spcPct val="0"/>
              </a:spcAft>
              <a:defRPr>
                <a:solidFill>
                  <a:schemeClr val="tx1"/>
                </a:solidFill>
                <a:latin typeface="Arial" pitchFamily="34" charset="0"/>
              </a:defRPr>
            </a:lvl8pPr>
            <a:lvl9pPr marL="3931669" indent="-231275"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103429"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800">
                <a:solidFill>
                  <a:schemeClr val="tx1"/>
                </a:solidFill>
                <a:latin typeface="Garamond" panose="02020404030301010803" pitchFamily="18" charset="0"/>
                <a:cs typeface="Arial" panose="020B0604020202020204" pitchFamily="34" charset="0"/>
              </a:defRPr>
            </a:lvl1pPr>
            <a:lvl2pPr marL="742950" indent="-285750" eaLnBrk="0" hangingPunct="0">
              <a:defRPr sz="800">
                <a:solidFill>
                  <a:schemeClr val="tx1"/>
                </a:solidFill>
                <a:latin typeface="Garamond" panose="02020404030301010803" pitchFamily="18" charset="0"/>
                <a:cs typeface="Arial" panose="020B0604020202020204" pitchFamily="34" charset="0"/>
              </a:defRPr>
            </a:lvl2pPr>
            <a:lvl3pPr marL="1143000" indent="-228600" eaLnBrk="0" hangingPunct="0">
              <a:defRPr sz="800">
                <a:solidFill>
                  <a:schemeClr val="tx1"/>
                </a:solidFill>
                <a:latin typeface="Garamond" panose="02020404030301010803" pitchFamily="18" charset="0"/>
                <a:cs typeface="Arial" panose="020B0604020202020204" pitchFamily="34" charset="0"/>
              </a:defRPr>
            </a:lvl3pPr>
            <a:lvl4pPr marL="1600200" indent="-228600" eaLnBrk="0" hangingPunct="0">
              <a:defRPr sz="800">
                <a:solidFill>
                  <a:schemeClr val="tx1"/>
                </a:solidFill>
                <a:latin typeface="Garamond" panose="02020404030301010803" pitchFamily="18" charset="0"/>
                <a:cs typeface="Arial" panose="020B0604020202020204" pitchFamily="34" charset="0"/>
              </a:defRPr>
            </a:lvl4pPr>
            <a:lvl5pPr marL="2057400" indent="-228600" eaLnBrk="0" hangingPunct="0">
              <a:defRPr sz="8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9pPr>
          </a:lstStyle>
          <a:p>
            <a:fld id="{7DF4766F-5926-4C9D-A70D-7F0C6050B807}" type="slidenum">
              <a:rPr lang="en-US" altLang="en-US" sz="1200">
                <a:latin typeface="Times New Roman" panose="02020603050405020304" pitchFamily="18" charset="0"/>
              </a:rPr>
              <a:pPr/>
              <a:t>99</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7041606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2404"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1643" indent="-289093">
              <a:defRPr>
                <a:solidFill>
                  <a:schemeClr val="tx1"/>
                </a:solidFill>
                <a:latin typeface="Arial" pitchFamily="34" charset="0"/>
              </a:defRPr>
            </a:lvl2pPr>
            <a:lvl3pPr marL="1156373" indent="-231275">
              <a:defRPr>
                <a:solidFill>
                  <a:schemeClr val="tx1"/>
                </a:solidFill>
                <a:latin typeface="Arial" pitchFamily="34" charset="0"/>
              </a:defRPr>
            </a:lvl3pPr>
            <a:lvl4pPr marL="1618922" indent="-231275">
              <a:defRPr>
                <a:solidFill>
                  <a:schemeClr val="tx1"/>
                </a:solidFill>
                <a:latin typeface="Arial" pitchFamily="34" charset="0"/>
              </a:defRPr>
            </a:lvl4pPr>
            <a:lvl5pPr marL="2081472" indent="-231275">
              <a:defRPr>
                <a:solidFill>
                  <a:schemeClr val="tx1"/>
                </a:solidFill>
                <a:latin typeface="Arial" pitchFamily="34" charset="0"/>
              </a:defRPr>
            </a:lvl5pPr>
            <a:lvl6pPr marL="2544021" indent="-231275" eaLnBrk="0" fontAlgn="base" hangingPunct="0">
              <a:spcBef>
                <a:spcPct val="0"/>
              </a:spcBef>
              <a:spcAft>
                <a:spcPct val="0"/>
              </a:spcAft>
              <a:defRPr>
                <a:solidFill>
                  <a:schemeClr val="tx1"/>
                </a:solidFill>
                <a:latin typeface="Arial" pitchFamily="34" charset="0"/>
              </a:defRPr>
            </a:lvl6pPr>
            <a:lvl7pPr marL="3006570" indent="-231275" eaLnBrk="0" fontAlgn="base" hangingPunct="0">
              <a:spcBef>
                <a:spcPct val="0"/>
              </a:spcBef>
              <a:spcAft>
                <a:spcPct val="0"/>
              </a:spcAft>
              <a:defRPr>
                <a:solidFill>
                  <a:schemeClr val="tx1"/>
                </a:solidFill>
                <a:latin typeface="Arial" pitchFamily="34" charset="0"/>
              </a:defRPr>
            </a:lvl7pPr>
            <a:lvl8pPr marL="3469119" indent="-231275" eaLnBrk="0" fontAlgn="base" hangingPunct="0">
              <a:spcBef>
                <a:spcPct val="0"/>
              </a:spcBef>
              <a:spcAft>
                <a:spcPct val="0"/>
              </a:spcAft>
              <a:defRPr>
                <a:solidFill>
                  <a:schemeClr val="tx1"/>
                </a:solidFill>
                <a:latin typeface="Arial" pitchFamily="34" charset="0"/>
              </a:defRPr>
            </a:lvl8pPr>
            <a:lvl9pPr marL="3931669" indent="-231275"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102405"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800">
                <a:solidFill>
                  <a:schemeClr val="tx1"/>
                </a:solidFill>
                <a:latin typeface="Garamond" panose="02020404030301010803" pitchFamily="18" charset="0"/>
                <a:cs typeface="Arial" panose="020B0604020202020204" pitchFamily="34" charset="0"/>
              </a:defRPr>
            </a:lvl1pPr>
            <a:lvl2pPr marL="742950" indent="-285750" eaLnBrk="0" hangingPunct="0">
              <a:defRPr sz="800">
                <a:solidFill>
                  <a:schemeClr val="tx1"/>
                </a:solidFill>
                <a:latin typeface="Garamond" panose="02020404030301010803" pitchFamily="18" charset="0"/>
                <a:cs typeface="Arial" panose="020B0604020202020204" pitchFamily="34" charset="0"/>
              </a:defRPr>
            </a:lvl2pPr>
            <a:lvl3pPr marL="1143000" indent="-228600" eaLnBrk="0" hangingPunct="0">
              <a:defRPr sz="800">
                <a:solidFill>
                  <a:schemeClr val="tx1"/>
                </a:solidFill>
                <a:latin typeface="Garamond" panose="02020404030301010803" pitchFamily="18" charset="0"/>
                <a:cs typeface="Arial" panose="020B0604020202020204" pitchFamily="34" charset="0"/>
              </a:defRPr>
            </a:lvl3pPr>
            <a:lvl4pPr marL="1600200" indent="-228600" eaLnBrk="0" hangingPunct="0">
              <a:defRPr sz="800">
                <a:solidFill>
                  <a:schemeClr val="tx1"/>
                </a:solidFill>
                <a:latin typeface="Garamond" panose="02020404030301010803" pitchFamily="18" charset="0"/>
                <a:cs typeface="Arial" panose="020B0604020202020204" pitchFamily="34" charset="0"/>
              </a:defRPr>
            </a:lvl4pPr>
            <a:lvl5pPr marL="2057400" indent="-228600" eaLnBrk="0" hangingPunct="0">
              <a:defRPr sz="8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9pPr>
          </a:lstStyle>
          <a:p>
            <a:fld id="{AAC6C647-68C9-4DF8-B31A-560ADC2CA318}" type="slidenum">
              <a:rPr lang="en-US" altLang="en-US" sz="1200">
                <a:latin typeface="Times New Roman" panose="02020603050405020304" pitchFamily="18" charset="0"/>
              </a:rPr>
              <a:pPr/>
              <a:t>100</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41492123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a:ln/>
        </p:spPr>
      </p:sp>
      <p:sp>
        <p:nvSpPr>
          <p:cNvPr id="2631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2404"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1643" indent="-289093">
              <a:defRPr>
                <a:solidFill>
                  <a:schemeClr val="tx1"/>
                </a:solidFill>
                <a:latin typeface="Arial" pitchFamily="34" charset="0"/>
              </a:defRPr>
            </a:lvl2pPr>
            <a:lvl3pPr marL="1156373" indent="-231275">
              <a:defRPr>
                <a:solidFill>
                  <a:schemeClr val="tx1"/>
                </a:solidFill>
                <a:latin typeface="Arial" pitchFamily="34" charset="0"/>
              </a:defRPr>
            </a:lvl3pPr>
            <a:lvl4pPr marL="1618922" indent="-231275">
              <a:defRPr>
                <a:solidFill>
                  <a:schemeClr val="tx1"/>
                </a:solidFill>
                <a:latin typeface="Arial" pitchFamily="34" charset="0"/>
              </a:defRPr>
            </a:lvl4pPr>
            <a:lvl5pPr marL="2081472" indent="-231275">
              <a:defRPr>
                <a:solidFill>
                  <a:schemeClr val="tx1"/>
                </a:solidFill>
                <a:latin typeface="Arial" pitchFamily="34" charset="0"/>
              </a:defRPr>
            </a:lvl5pPr>
            <a:lvl6pPr marL="2544021" indent="-231275" eaLnBrk="0" fontAlgn="base" hangingPunct="0">
              <a:spcBef>
                <a:spcPct val="0"/>
              </a:spcBef>
              <a:spcAft>
                <a:spcPct val="0"/>
              </a:spcAft>
              <a:defRPr>
                <a:solidFill>
                  <a:schemeClr val="tx1"/>
                </a:solidFill>
                <a:latin typeface="Arial" pitchFamily="34" charset="0"/>
              </a:defRPr>
            </a:lvl6pPr>
            <a:lvl7pPr marL="3006570" indent="-231275" eaLnBrk="0" fontAlgn="base" hangingPunct="0">
              <a:spcBef>
                <a:spcPct val="0"/>
              </a:spcBef>
              <a:spcAft>
                <a:spcPct val="0"/>
              </a:spcAft>
              <a:defRPr>
                <a:solidFill>
                  <a:schemeClr val="tx1"/>
                </a:solidFill>
                <a:latin typeface="Arial" pitchFamily="34" charset="0"/>
              </a:defRPr>
            </a:lvl7pPr>
            <a:lvl8pPr marL="3469119" indent="-231275" eaLnBrk="0" fontAlgn="base" hangingPunct="0">
              <a:spcBef>
                <a:spcPct val="0"/>
              </a:spcBef>
              <a:spcAft>
                <a:spcPct val="0"/>
              </a:spcAft>
              <a:defRPr>
                <a:solidFill>
                  <a:schemeClr val="tx1"/>
                </a:solidFill>
                <a:latin typeface="Arial" pitchFamily="34" charset="0"/>
              </a:defRPr>
            </a:lvl8pPr>
            <a:lvl9pPr marL="3931669" indent="-231275"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102405"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800">
                <a:solidFill>
                  <a:schemeClr val="tx1"/>
                </a:solidFill>
                <a:latin typeface="Garamond" panose="02020404030301010803" pitchFamily="18" charset="0"/>
                <a:cs typeface="Arial" panose="020B0604020202020204" pitchFamily="34" charset="0"/>
              </a:defRPr>
            </a:lvl1pPr>
            <a:lvl2pPr marL="742950" indent="-285750" eaLnBrk="0" hangingPunct="0">
              <a:defRPr sz="800">
                <a:solidFill>
                  <a:schemeClr val="tx1"/>
                </a:solidFill>
                <a:latin typeface="Garamond" panose="02020404030301010803" pitchFamily="18" charset="0"/>
                <a:cs typeface="Arial" panose="020B0604020202020204" pitchFamily="34" charset="0"/>
              </a:defRPr>
            </a:lvl2pPr>
            <a:lvl3pPr marL="1143000" indent="-228600" eaLnBrk="0" hangingPunct="0">
              <a:defRPr sz="800">
                <a:solidFill>
                  <a:schemeClr val="tx1"/>
                </a:solidFill>
                <a:latin typeface="Garamond" panose="02020404030301010803" pitchFamily="18" charset="0"/>
                <a:cs typeface="Arial" panose="020B0604020202020204" pitchFamily="34" charset="0"/>
              </a:defRPr>
            </a:lvl3pPr>
            <a:lvl4pPr marL="1600200" indent="-228600" eaLnBrk="0" hangingPunct="0">
              <a:defRPr sz="800">
                <a:solidFill>
                  <a:schemeClr val="tx1"/>
                </a:solidFill>
                <a:latin typeface="Garamond" panose="02020404030301010803" pitchFamily="18" charset="0"/>
                <a:cs typeface="Arial" panose="020B0604020202020204" pitchFamily="34" charset="0"/>
              </a:defRPr>
            </a:lvl4pPr>
            <a:lvl5pPr marL="2057400" indent="-228600" eaLnBrk="0" hangingPunct="0">
              <a:defRPr sz="8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9pPr>
          </a:lstStyle>
          <a:p>
            <a:fld id="{E1BE5AF7-24DB-4973-999F-ADF6DF49C31E}" type="slidenum">
              <a:rPr lang="en-US" altLang="en-US" sz="1200">
                <a:latin typeface="Times New Roman" panose="02020603050405020304" pitchFamily="18" charset="0"/>
              </a:rPr>
              <a:pPr/>
              <a:t>105</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8025645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106</a:t>
            </a:fld>
            <a:endParaRPr lang="en-US">
              <a:solidFill>
                <a:srgbClr val="000000"/>
              </a:solidFill>
            </a:endParaRPr>
          </a:p>
        </p:txBody>
      </p:sp>
    </p:spTree>
    <p:extLst>
      <p:ext uri="{BB962C8B-B14F-4D97-AF65-F5344CB8AC3E}">
        <p14:creationId xmlns:p14="http://schemas.microsoft.com/office/powerpoint/2010/main" val="30355223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107</a:t>
            </a:fld>
            <a:endParaRPr lang="en-US">
              <a:solidFill>
                <a:srgbClr val="000000"/>
              </a:solidFill>
            </a:endParaRPr>
          </a:p>
        </p:txBody>
      </p:sp>
    </p:spTree>
    <p:extLst>
      <p:ext uri="{BB962C8B-B14F-4D97-AF65-F5344CB8AC3E}">
        <p14:creationId xmlns:p14="http://schemas.microsoft.com/office/powerpoint/2010/main" val="41395206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a:ln/>
        </p:spPr>
      </p:sp>
      <p:sp>
        <p:nvSpPr>
          <p:cNvPr id="2744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2404"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solidFill>
                  <a:srgbClr val="000000"/>
                </a:solidFill>
                <a:latin typeface="Times New Roman" pitchFamily="18" charset="0"/>
              </a:rPr>
              <a:t>Diabetes Educational Services© (530) 893 - 8635 </a:t>
            </a:r>
          </a:p>
        </p:txBody>
      </p:sp>
      <p:sp>
        <p:nvSpPr>
          <p:cNvPr id="102405"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61ECB000-CAA8-4A0F-A209-A3C03775A3B7}" type="slidenum">
              <a:rPr lang="en-US" smtClean="0">
                <a:solidFill>
                  <a:srgbClr val="000000"/>
                </a:solidFill>
                <a:latin typeface="Times New Roman" pitchFamily="18" charset="0"/>
              </a:rPr>
              <a:pPr>
                <a:defRPr/>
              </a:pPr>
              <a:t>108</a:t>
            </a:fld>
            <a:endParaRPr lang="en-US" smtClean="0">
              <a:solidFill>
                <a:srgbClr val="000000"/>
              </a:solidFill>
              <a:latin typeface="Times New Roman" pitchFamily="18" charset="0"/>
            </a:endParaRPr>
          </a:p>
        </p:txBody>
      </p:sp>
    </p:spTree>
    <p:extLst>
      <p:ext uri="{BB962C8B-B14F-4D97-AF65-F5344CB8AC3E}">
        <p14:creationId xmlns:p14="http://schemas.microsoft.com/office/powerpoint/2010/main" val="3654226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299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539FFA54-253C-4749-928A-C2064C843A88}" type="slidenum">
              <a:rPr lang="en-US" smtClean="0">
                <a:latin typeface="Times New Roman" pitchFamily="18" charset="0"/>
              </a:rPr>
              <a:pPr/>
              <a:t>15</a:t>
            </a:fld>
            <a:endParaRPr lang="en-US" smtClean="0">
              <a:latin typeface="Times New Roman" pitchFamily="18" charset="0"/>
            </a:endParaRPr>
          </a:p>
        </p:txBody>
      </p:sp>
    </p:spTree>
    <p:extLst>
      <p:ext uri="{BB962C8B-B14F-4D97-AF65-F5344CB8AC3E}">
        <p14:creationId xmlns:p14="http://schemas.microsoft.com/office/powerpoint/2010/main" val="32930270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75271C-AD0B-436C-B806-386D80B543D0}" type="slidenum">
              <a:rPr lang="en-US" smtClean="0"/>
              <a:pPr>
                <a:defRPr/>
              </a:pPr>
              <a:t>109</a:t>
            </a:fld>
            <a:endParaRPr lang="en-US"/>
          </a:p>
        </p:txBody>
      </p:sp>
    </p:spTree>
    <p:extLst>
      <p:ext uri="{BB962C8B-B14F-4D97-AF65-F5344CB8AC3E}">
        <p14:creationId xmlns:p14="http://schemas.microsoft.com/office/powerpoint/2010/main" val="37917447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110</a:t>
            </a:fld>
            <a:endParaRPr lang="en-US">
              <a:solidFill>
                <a:srgbClr val="000000"/>
              </a:solidFill>
            </a:endParaRPr>
          </a:p>
        </p:txBody>
      </p:sp>
    </p:spTree>
    <p:extLst>
      <p:ext uri="{BB962C8B-B14F-4D97-AF65-F5344CB8AC3E}">
        <p14:creationId xmlns:p14="http://schemas.microsoft.com/office/powerpoint/2010/main" val="1773690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ln/>
        </p:spPr>
      </p:sp>
      <p:sp>
        <p:nvSpPr>
          <p:cNvPr id="2611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lvl1pPr eaLnBrk="0" hangingPunct="0">
              <a:defRPr sz="800">
                <a:solidFill>
                  <a:schemeClr val="tx1"/>
                </a:solidFill>
                <a:latin typeface="Garamond" panose="02020404030301010803" pitchFamily="18" charset="0"/>
                <a:cs typeface="Arial" panose="020B0604020202020204" pitchFamily="34" charset="0"/>
              </a:defRPr>
            </a:lvl1pPr>
            <a:lvl2pPr marL="742950" indent="-285750" eaLnBrk="0" hangingPunct="0">
              <a:defRPr sz="800">
                <a:solidFill>
                  <a:schemeClr val="tx1"/>
                </a:solidFill>
                <a:latin typeface="Garamond" panose="02020404030301010803" pitchFamily="18" charset="0"/>
                <a:cs typeface="Arial" panose="020B0604020202020204" pitchFamily="34" charset="0"/>
              </a:defRPr>
            </a:lvl2pPr>
            <a:lvl3pPr marL="1143000" indent="-228600" eaLnBrk="0" hangingPunct="0">
              <a:defRPr sz="800">
                <a:solidFill>
                  <a:schemeClr val="tx1"/>
                </a:solidFill>
                <a:latin typeface="Garamond" panose="02020404030301010803" pitchFamily="18" charset="0"/>
                <a:cs typeface="Arial" panose="020B0604020202020204" pitchFamily="34" charset="0"/>
              </a:defRPr>
            </a:lvl3pPr>
            <a:lvl4pPr marL="1600200" indent="-228600" eaLnBrk="0" hangingPunct="0">
              <a:defRPr sz="800">
                <a:solidFill>
                  <a:schemeClr val="tx1"/>
                </a:solidFill>
                <a:latin typeface="Garamond" panose="02020404030301010803" pitchFamily="18" charset="0"/>
                <a:cs typeface="Arial" panose="020B0604020202020204" pitchFamily="34" charset="0"/>
              </a:defRPr>
            </a:lvl4pPr>
            <a:lvl5pPr marL="2057400" indent="-228600" eaLnBrk="0" hangingPunct="0">
              <a:defRPr sz="8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9pPr>
          </a:lstStyle>
          <a:p>
            <a:fld id="{6547F4A0-C5B9-4BB5-9FBE-20D46B3746C0}" type="slidenum">
              <a:rPr lang="en-US" altLang="en-US" sz="1200">
                <a:latin typeface="Times New Roman" panose="02020603050405020304" pitchFamily="18" charset="0"/>
              </a:rPr>
              <a:pPr/>
              <a:t>111</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0934012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82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3082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298031B1-F6FC-4ACD-A033-07B7940C1D79}" type="slidenum">
              <a:rPr lang="en-US" smtClean="0">
                <a:latin typeface="Times New Roman" pitchFamily="18" charset="0"/>
              </a:rPr>
              <a:pPr/>
              <a:t>113</a:t>
            </a:fld>
            <a:endParaRPr lang="en-US" smtClean="0">
              <a:latin typeface="Times New Roman" pitchFamily="18" charset="0"/>
            </a:endParaRPr>
          </a:p>
        </p:txBody>
      </p:sp>
    </p:spTree>
    <p:extLst>
      <p:ext uri="{BB962C8B-B14F-4D97-AF65-F5344CB8AC3E}">
        <p14:creationId xmlns:p14="http://schemas.microsoft.com/office/powerpoint/2010/main" val="9452799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a:ln/>
        </p:spPr>
      </p:sp>
      <p:sp>
        <p:nvSpPr>
          <p:cNvPr id="315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15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2ADA409-6FF0-430E-8BAE-51E3B7C8C9E6}" type="slidenum">
              <a:rPr lang="en-US" sz="1200" smtClean="0"/>
              <a:pPr eaLnBrk="1" hangingPunct="1"/>
              <a:t>114</a:t>
            </a:fld>
            <a:endParaRPr lang="en-US" sz="1200" smtClean="0"/>
          </a:p>
        </p:txBody>
      </p:sp>
    </p:spTree>
    <p:extLst>
      <p:ext uri="{BB962C8B-B14F-4D97-AF65-F5344CB8AC3E}">
        <p14:creationId xmlns:p14="http://schemas.microsoft.com/office/powerpoint/2010/main" val="42060676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7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DFDA2DB-989E-41FF-91F1-8897ED22D32A}" type="slidenum">
              <a:rPr lang="en-US" sz="1200" smtClean="0"/>
              <a:pPr eaLnBrk="1" hangingPunct="1"/>
              <a:t>121</a:t>
            </a:fld>
            <a:endParaRPr lang="en-US" sz="1200" smtClean="0"/>
          </a:p>
        </p:txBody>
      </p:sp>
    </p:spTree>
    <p:extLst>
      <p:ext uri="{BB962C8B-B14F-4D97-AF65-F5344CB8AC3E}">
        <p14:creationId xmlns:p14="http://schemas.microsoft.com/office/powerpoint/2010/main" val="22017791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8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880EDCB-C949-4A3F-A69F-61D92BFB0E42}" type="slidenum">
              <a:rPr lang="en-US" sz="1200" smtClean="0"/>
              <a:pPr eaLnBrk="1" hangingPunct="1"/>
              <a:t>122</a:t>
            </a:fld>
            <a:endParaRPr lang="en-US" sz="1200" smtClean="0"/>
          </a:p>
        </p:txBody>
      </p:sp>
    </p:spTree>
    <p:extLst>
      <p:ext uri="{BB962C8B-B14F-4D97-AF65-F5344CB8AC3E}">
        <p14:creationId xmlns:p14="http://schemas.microsoft.com/office/powerpoint/2010/main" val="353430625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smtClean="0"/>
              <a:pPr eaLnBrk="1" hangingPunct="1"/>
              <a:t>124</a:t>
            </a:fld>
            <a:endParaRPr lang="en-US" sz="1200" smtClean="0"/>
          </a:p>
        </p:txBody>
      </p:sp>
    </p:spTree>
    <p:extLst>
      <p:ext uri="{BB962C8B-B14F-4D97-AF65-F5344CB8AC3E}">
        <p14:creationId xmlns:p14="http://schemas.microsoft.com/office/powerpoint/2010/main" val="17790670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125</a:t>
            </a:fld>
            <a:endParaRPr lang="en-US" smtClean="0">
              <a:latin typeface="Times New Roman" pitchFamily="18" charset="0"/>
            </a:endParaRPr>
          </a:p>
        </p:txBody>
      </p:sp>
    </p:spTree>
    <p:extLst>
      <p:ext uri="{BB962C8B-B14F-4D97-AF65-F5344CB8AC3E}">
        <p14:creationId xmlns:p14="http://schemas.microsoft.com/office/powerpoint/2010/main" val="2009927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8292" name="Footer Placeholder 3"/>
          <p:cNvSpPr>
            <a:spLocks noGrp="1"/>
          </p:cNvSpPr>
          <p:nvPr>
            <p:ph type="ftr" sz="quarter" idx="4"/>
          </p:nvPr>
        </p:nvSpPr>
        <p:spPr/>
        <p:txBody>
          <a:bodyPr/>
          <a:lstStyle/>
          <a:p>
            <a:pPr>
              <a:defRPr/>
            </a:pPr>
            <a:r>
              <a:rPr lang="en-US" smtClean="0"/>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126</a:t>
            </a:fld>
            <a:endParaRPr lang="en-US" smtClean="0"/>
          </a:p>
        </p:txBody>
      </p:sp>
    </p:spTree>
    <p:extLst>
      <p:ext uri="{BB962C8B-B14F-4D97-AF65-F5344CB8AC3E}">
        <p14:creationId xmlns:p14="http://schemas.microsoft.com/office/powerpoint/2010/main" val="3808492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16</a:t>
            </a:fld>
            <a:endParaRPr lang="en-US" sz="1300"/>
          </a:p>
        </p:txBody>
      </p:sp>
    </p:spTree>
    <p:extLst>
      <p:ext uri="{BB962C8B-B14F-4D97-AF65-F5344CB8AC3E}">
        <p14:creationId xmlns:p14="http://schemas.microsoft.com/office/powerpoint/2010/main" val="19650765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smtClean="0"/>
              <a:pPr eaLnBrk="1" hangingPunct="1"/>
              <a:t>130</a:t>
            </a:fld>
            <a:endParaRPr lang="en-US" sz="1200" smtClean="0"/>
          </a:p>
        </p:txBody>
      </p:sp>
    </p:spTree>
    <p:extLst>
      <p:ext uri="{BB962C8B-B14F-4D97-AF65-F5344CB8AC3E}">
        <p14:creationId xmlns:p14="http://schemas.microsoft.com/office/powerpoint/2010/main" val="16290730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smtClean="0"/>
              <a:pPr eaLnBrk="1" hangingPunct="1"/>
              <a:t>131</a:t>
            </a:fld>
            <a:endParaRPr lang="en-US" sz="1200" smtClean="0"/>
          </a:p>
        </p:txBody>
      </p:sp>
    </p:spTree>
    <p:extLst>
      <p:ext uri="{BB962C8B-B14F-4D97-AF65-F5344CB8AC3E}">
        <p14:creationId xmlns:p14="http://schemas.microsoft.com/office/powerpoint/2010/main" val="16165322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smtClean="0"/>
              <a:pPr eaLnBrk="1" hangingPunct="1"/>
              <a:t>132</a:t>
            </a:fld>
            <a:endParaRPr lang="en-US" sz="1200" smtClean="0"/>
          </a:p>
        </p:txBody>
      </p:sp>
    </p:spTree>
    <p:extLst>
      <p:ext uri="{BB962C8B-B14F-4D97-AF65-F5344CB8AC3E}">
        <p14:creationId xmlns:p14="http://schemas.microsoft.com/office/powerpoint/2010/main" val="13448385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3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3EB0477-2668-4A35-931B-D2ECF2D88BCD}" type="slidenum">
              <a:rPr lang="en-US" sz="1300"/>
              <a:pPr eaLnBrk="1" hangingPunct="1"/>
              <a:t>133</a:t>
            </a:fld>
            <a:endParaRPr lang="en-US" sz="1300"/>
          </a:p>
        </p:txBody>
      </p:sp>
    </p:spTree>
    <p:extLst>
      <p:ext uri="{BB962C8B-B14F-4D97-AF65-F5344CB8AC3E}">
        <p14:creationId xmlns:p14="http://schemas.microsoft.com/office/powerpoint/2010/main" val="22626494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4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7FD22BE-53CC-4C3D-8C89-5493A7DFB505}" type="slidenum">
              <a:rPr lang="en-US" sz="1300"/>
              <a:pPr eaLnBrk="1" hangingPunct="1"/>
              <a:t>134</a:t>
            </a:fld>
            <a:endParaRPr lang="en-US" sz="1300"/>
          </a:p>
        </p:txBody>
      </p:sp>
    </p:spTree>
    <p:extLst>
      <p:ext uri="{BB962C8B-B14F-4D97-AF65-F5344CB8AC3E}">
        <p14:creationId xmlns:p14="http://schemas.microsoft.com/office/powerpoint/2010/main" val="20426134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5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71EE1-CB21-4938-9FD8-9CB14D5FC84F}" type="slidenum">
              <a:rPr lang="en-US" sz="1300"/>
              <a:pPr eaLnBrk="1" hangingPunct="1"/>
              <a:t>135</a:t>
            </a:fld>
            <a:endParaRPr lang="en-US" sz="1300"/>
          </a:p>
        </p:txBody>
      </p:sp>
    </p:spTree>
    <p:extLst>
      <p:ext uri="{BB962C8B-B14F-4D97-AF65-F5344CB8AC3E}">
        <p14:creationId xmlns:p14="http://schemas.microsoft.com/office/powerpoint/2010/main" val="209713532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a:ln/>
        </p:spPr>
      </p:sp>
      <p:sp>
        <p:nvSpPr>
          <p:cNvPr id="346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6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862F1F5-C0C5-4468-A368-402A2E3CA2A7}" type="slidenum">
              <a:rPr lang="en-US" sz="1300"/>
              <a:pPr eaLnBrk="1" hangingPunct="1"/>
              <a:t>136</a:t>
            </a:fld>
            <a:endParaRPr lang="en-US" sz="1300"/>
          </a:p>
        </p:txBody>
      </p:sp>
    </p:spTree>
    <p:extLst>
      <p:ext uri="{BB962C8B-B14F-4D97-AF65-F5344CB8AC3E}">
        <p14:creationId xmlns:p14="http://schemas.microsoft.com/office/powerpoint/2010/main" val="24276173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20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fld id="{19CABFFC-7907-4A5F-9A7E-C1071A294E47}" type="slidenum">
              <a:rPr lang="en-US" sz="1300">
                <a:solidFill>
                  <a:srgbClr val="000000"/>
                </a:solidFill>
              </a:rPr>
              <a:pPr eaLnBrk="1" hangingPunct="1"/>
              <a:t>138</a:t>
            </a:fld>
            <a:endParaRPr lang="en-US" sz="1300" dirty="0">
              <a:solidFill>
                <a:srgbClr val="000000"/>
              </a:solidFill>
            </a:endParaRPr>
          </a:p>
        </p:txBody>
      </p:sp>
    </p:spTree>
    <p:extLst>
      <p:ext uri="{BB962C8B-B14F-4D97-AF65-F5344CB8AC3E}">
        <p14:creationId xmlns:p14="http://schemas.microsoft.com/office/powerpoint/2010/main" val="268907368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a:ln/>
        </p:spPr>
      </p:sp>
      <p:sp>
        <p:nvSpPr>
          <p:cNvPr id="348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8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1F8C92D-436E-4732-B752-BF9D6B61A38E}" type="slidenum">
              <a:rPr lang="en-US" sz="1300"/>
              <a:pPr eaLnBrk="1" hangingPunct="1"/>
              <a:t>140</a:t>
            </a:fld>
            <a:endParaRPr lang="en-US" sz="1300"/>
          </a:p>
        </p:txBody>
      </p:sp>
    </p:spTree>
    <p:extLst>
      <p:ext uri="{BB962C8B-B14F-4D97-AF65-F5344CB8AC3E}">
        <p14:creationId xmlns:p14="http://schemas.microsoft.com/office/powerpoint/2010/main" val="97101045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9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7E2468D-A70E-42FD-AC57-DC531BF0041D}" type="slidenum">
              <a:rPr lang="en-US" sz="1300"/>
              <a:pPr eaLnBrk="1" hangingPunct="1"/>
              <a:t>142</a:t>
            </a:fld>
            <a:endParaRPr lang="en-US" sz="1300"/>
          </a:p>
        </p:txBody>
      </p:sp>
    </p:spTree>
    <p:extLst>
      <p:ext uri="{BB962C8B-B14F-4D97-AF65-F5344CB8AC3E}">
        <p14:creationId xmlns:p14="http://schemas.microsoft.com/office/powerpoint/2010/main" val="926356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17</a:t>
            </a:fld>
            <a:endParaRPr lang="en-US" smtClean="0">
              <a:latin typeface="Times New Roman" pitchFamily="18" charset="0"/>
            </a:endParaRPr>
          </a:p>
        </p:txBody>
      </p:sp>
      <p:sp>
        <p:nvSpPr>
          <p:cNvPr id="214019"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17</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4021"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17</a:t>
            </a:fld>
            <a:endParaRPr lang="en-US" sz="1300"/>
          </a:p>
        </p:txBody>
      </p:sp>
      <p:sp>
        <p:nvSpPr>
          <p:cNvPr id="214022" name="Rectangle 2"/>
          <p:cNvSpPr>
            <a:spLocks noGrp="1" noRot="1" noChangeAspect="1" noChangeArrowheads="1" noTextEdit="1"/>
          </p:cNvSpPr>
          <p:nvPr>
            <p:ph type="sldImg"/>
          </p:nvPr>
        </p:nvSpPr>
        <p:spPr>
          <a:xfrm>
            <a:off x="374650" y="387350"/>
            <a:ext cx="3613150" cy="2711450"/>
          </a:xfrm>
          <a:ln/>
        </p:spPr>
      </p:sp>
      <p:sp>
        <p:nvSpPr>
          <p:cNvPr id="214023" name="Rectangle 3"/>
          <p:cNvSpPr>
            <a:spLocks noGrp="1" noChangeArrowheads="1"/>
          </p:cNvSpPr>
          <p:nvPr>
            <p:ph type="body" idx="1"/>
          </p:nvPr>
        </p:nvSpPr>
        <p:spPr>
          <a:xfrm>
            <a:off x="389467" y="3252511"/>
            <a:ext cx="6231467" cy="573954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29489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8470CB6-84CA-4855-B5FA-128C37304519}" type="slidenum">
              <a:rPr lang="en-US" sz="1300"/>
              <a:pPr eaLnBrk="1" hangingPunct="1"/>
              <a:t>143</a:t>
            </a:fld>
            <a:endParaRPr lang="en-US" sz="1300"/>
          </a:p>
        </p:txBody>
      </p:sp>
    </p:spTree>
    <p:extLst>
      <p:ext uri="{BB962C8B-B14F-4D97-AF65-F5344CB8AC3E}">
        <p14:creationId xmlns:p14="http://schemas.microsoft.com/office/powerpoint/2010/main" val="239352030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a:ln/>
        </p:spPr>
      </p:sp>
      <p:sp>
        <p:nvSpPr>
          <p:cNvPr id="352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2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D24110AF-06FE-4AF1-8121-86E1682E1314}" type="slidenum">
              <a:rPr lang="en-US" sz="1300"/>
              <a:pPr eaLnBrk="1" hangingPunct="1"/>
              <a:t>146</a:t>
            </a:fld>
            <a:endParaRPr lang="en-US" sz="1300"/>
          </a:p>
        </p:txBody>
      </p:sp>
    </p:spTree>
    <p:extLst>
      <p:ext uri="{BB962C8B-B14F-4D97-AF65-F5344CB8AC3E}">
        <p14:creationId xmlns:p14="http://schemas.microsoft.com/office/powerpoint/2010/main" val="259314526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FB5C6E28-0FAC-4EF6-AE2E-681C9BAF6A48}" type="slidenum">
              <a:rPr lang="en-US" sz="1300"/>
              <a:pPr eaLnBrk="1" hangingPunct="1"/>
              <a:t>147</a:t>
            </a:fld>
            <a:endParaRPr lang="en-US" sz="1300"/>
          </a:p>
        </p:txBody>
      </p:sp>
    </p:spTree>
    <p:extLst>
      <p:ext uri="{BB962C8B-B14F-4D97-AF65-F5344CB8AC3E}">
        <p14:creationId xmlns:p14="http://schemas.microsoft.com/office/powerpoint/2010/main" val="164103371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43BDB-ED31-4401-82D6-BAF40B375F9B}" type="slidenum">
              <a:rPr lang="en-US" sz="1300"/>
              <a:pPr eaLnBrk="1" hangingPunct="1"/>
              <a:t>148</a:t>
            </a:fld>
            <a:endParaRPr lang="en-US" sz="1300"/>
          </a:p>
        </p:txBody>
      </p:sp>
    </p:spTree>
    <p:extLst>
      <p:ext uri="{BB962C8B-B14F-4D97-AF65-F5344CB8AC3E}">
        <p14:creationId xmlns:p14="http://schemas.microsoft.com/office/powerpoint/2010/main" val="143399006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30654161-19B0-4DF2-A95E-C96C3BF72B88}" type="slidenum">
              <a:rPr lang="en-US" sz="1300"/>
              <a:pPr eaLnBrk="1" hangingPunct="1"/>
              <a:t>151</a:t>
            </a:fld>
            <a:endParaRPr lang="en-US" sz="1300"/>
          </a:p>
        </p:txBody>
      </p:sp>
    </p:spTree>
    <p:extLst>
      <p:ext uri="{BB962C8B-B14F-4D97-AF65-F5344CB8AC3E}">
        <p14:creationId xmlns:p14="http://schemas.microsoft.com/office/powerpoint/2010/main" val="190058212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ln/>
        </p:spPr>
      </p:sp>
      <p:sp>
        <p:nvSpPr>
          <p:cNvPr id="355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5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E4FAAB3-5A0F-456E-8921-042E96436652}" type="slidenum">
              <a:rPr lang="en-US" sz="1300"/>
              <a:pPr eaLnBrk="1" hangingPunct="1"/>
              <a:t>152</a:t>
            </a:fld>
            <a:endParaRPr lang="en-US" sz="1300"/>
          </a:p>
        </p:txBody>
      </p:sp>
    </p:spTree>
    <p:extLst>
      <p:ext uri="{BB962C8B-B14F-4D97-AF65-F5344CB8AC3E}">
        <p14:creationId xmlns:p14="http://schemas.microsoft.com/office/powerpoint/2010/main" val="332809429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89E1010-01BA-4387-8ACE-2B3FE67A7E2C}" type="slidenum">
              <a:rPr lang="en-US" sz="1300"/>
              <a:pPr eaLnBrk="1" hangingPunct="1"/>
              <a:t>153</a:t>
            </a:fld>
            <a:endParaRPr lang="en-US" sz="1300"/>
          </a:p>
        </p:txBody>
      </p:sp>
    </p:spTree>
    <p:extLst>
      <p:ext uri="{BB962C8B-B14F-4D97-AF65-F5344CB8AC3E}">
        <p14:creationId xmlns:p14="http://schemas.microsoft.com/office/powerpoint/2010/main" val="20432886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B784F5C0-498B-44EB-A6D1-A1901035A3D7}" type="slidenum">
              <a:rPr lang="en-US" sz="1300"/>
              <a:pPr eaLnBrk="1" hangingPunct="1"/>
              <a:t>154</a:t>
            </a:fld>
            <a:endParaRPr lang="en-US" sz="1300"/>
          </a:p>
        </p:txBody>
      </p:sp>
    </p:spTree>
    <p:extLst>
      <p:ext uri="{BB962C8B-B14F-4D97-AF65-F5344CB8AC3E}">
        <p14:creationId xmlns:p14="http://schemas.microsoft.com/office/powerpoint/2010/main" val="303060692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C2E8815-B2F5-4605-8A46-0FF0B5BEA31C}" type="slidenum">
              <a:rPr lang="en-US" sz="1300"/>
              <a:pPr eaLnBrk="1" hangingPunct="1"/>
              <a:t>155</a:t>
            </a:fld>
            <a:endParaRPr lang="en-US" sz="1300"/>
          </a:p>
        </p:txBody>
      </p:sp>
    </p:spTree>
    <p:extLst>
      <p:ext uri="{BB962C8B-B14F-4D97-AF65-F5344CB8AC3E}">
        <p14:creationId xmlns:p14="http://schemas.microsoft.com/office/powerpoint/2010/main" val="55916399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98BA1CB-054D-46E8-A33B-072B0E681200}" type="slidenum">
              <a:rPr lang="en-US" sz="1300"/>
              <a:pPr eaLnBrk="1" hangingPunct="1"/>
              <a:t>156</a:t>
            </a:fld>
            <a:endParaRPr lang="en-US" sz="1300"/>
          </a:p>
        </p:txBody>
      </p:sp>
    </p:spTree>
    <p:extLst>
      <p:ext uri="{BB962C8B-B14F-4D97-AF65-F5344CB8AC3E}">
        <p14:creationId xmlns:p14="http://schemas.microsoft.com/office/powerpoint/2010/main" val="37163976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69891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6041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468264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613825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smtClean="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5613" y="1598613"/>
            <a:ext cx="4037012"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5613" y="3922713"/>
            <a:ext cx="4037012"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622553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14833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99094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3295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752600"/>
            <a:ext cx="7772400" cy="4800600"/>
          </a:xfrm>
        </p:spPr>
        <p:txBody>
          <a:bodyPr/>
          <a:lstStyle/>
          <a:p>
            <a:pPr lvl="0"/>
            <a:r>
              <a:rPr lang="en-US" noProof="0" smtClean="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4897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7508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spcAft>
                <a:spcPts val="0"/>
              </a:spcAft>
              <a:defRPr/>
            </a:pPr>
            <a:r>
              <a:rPr lang="en-US" sz="3200" dirty="0" smtClean="0">
                <a:solidFill>
                  <a:sysClr val="windowText" lastClr="000000"/>
                </a:solidFill>
              </a:rPr>
              <a:t>Click to edit Master subtitle style</a:t>
            </a:r>
            <a:endParaRPr lang="en-US" sz="3200" dirty="0">
              <a:solidFill>
                <a:sysClr val="windowText" lastClr="000000"/>
              </a:solidFill>
            </a:endParaRP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83647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109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83347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90911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9473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599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037857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55710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71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807441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CBE6F69D-EC7C-4158-B48B-7F1BD0375DFA}" type="slidenum">
              <a:rPr lang="en-US">
                <a:solidFill>
                  <a:srgbClr val="B13F9A"/>
                </a:solidFill>
                <a:latin typeface="Gill Sans MT"/>
              </a:rPr>
              <a:pPr eaLnBrk="1" fontAlgn="auto" hangingPunct="1">
                <a:spcBef>
                  <a:spcPts val="0"/>
                </a:spcBef>
                <a:spcAft>
                  <a:spcPts val="0"/>
                </a:spcAft>
                <a:defRPr/>
              </a:pPr>
              <a:t>‹#›</a:t>
            </a:fld>
            <a:endParaRPr lang="en-US">
              <a:solidFill>
                <a:srgbClr val="B13F9A"/>
              </a:solidFill>
              <a:latin typeface="Gill Sans MT"/>
            </a:endParaRPr>
          </a:p>
        </p:txBody>
      </p:sp>
    </p:spTree>
    <p:extLst>
      <p:ext uri="{BB962C8B-B14F-4D97-AF65-F5344CB8AC3E}">
        <p14:creationId xmlns:p14="http://schemas.microsoft.com/office/powerpoint/2010/main" val="3371290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49587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205280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rgbClr val="99FF33"/>
                </a:solidFill>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fld id="{5F8A01B8-19F2-4476-9472-ABFAA6FB9CF9}" type="slidenum">
              <a:rPr lang="en-US" altLang="en-US"/>
              <a:pPr/>
              <a:t>‹#›</a:t>
            </a:fld>
            <a:endParaRPr lang="en-US" altLang="en-US"/>
          </a:p>
        </p:txBody>
      </p:sp>
    </p:spTree>
    <p:extLst>
      <p:ext uri="{BB962C8B-B14F-4D97-AF65-F5344CB8AC3E}">
        <p14:creationId xmlns:p14="http://schemas.microsoft.com/office/powerpoint/2010/main" val="2627876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28"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microsoft.com/office/2007/relationships/hdphoto" Target="../media/hdphoto2.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6.png"/><Relationship Id="rId3" Type="http://schemas.openxmlformats.org/officeDocument/2006/relationships/slideLayout" Target="../slideLayouts/slideLayout24.xml"/><Relationship Id="rId21" Type="http://schemas.openxmlformats.org/officeDocument/2006/relationships/image" Target="../media/image5.png"/><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microsoft.com/office/2007/relationships/hdphoto" Target="../media/hdphoto1.wdp"/><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image" Target="../media/image2.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21" name="Picture 2"/>
          <p:cNvPicPr>
            <a:picLocks noChangeAspect="1" noChangeArrowheads="1"/>
          </p:cNvPicPr>
          <p:nvPr userDrawn="1"/>
        </p:nvPicPr>
        <p:blipFill>
          <a:blip r:embed="rId2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2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2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2" name="Picture 2"/>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19"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0">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21"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386693863"/>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44" r:id="rId12"/>
    <p:sldLayoutId id="2147484145" r:id="rId13"/>
    <p:sldLayoutId id="2147484146" r:id="rId14"/>
    <p:sldLayoutId id="2147484147" r:id="rId15"/>
    <p:sldLayoutId id="2147484148"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3.xml"/><Relationship Id="rId1" Type="http://schemas.openxmlformats.org/officeDocument/2006/relationships/tags" Target="../tags/tag11.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3.xml"/><Relationship Id="rId1" Type="http://schemas.openxmlformats.org/officeDocument/2006/relationships/tags" Target="../tags/tag105.xml"/><Relationship Id="rId4" Type="http://schemas.openxmlformats.org/officeDocument/2006/relationships/image" Target="../media/image131.jpeg"/></Relationships>
</file>

<file path=ppt/slides/_rels/slide101.xml.rels><?xml version="1.0" encoding="UTF-8" standalone="yes"?>
<Relationships xmlns="http://schemas.openxmlformats.org/package/2006/relationships"><Relationship Id="rId3" Type="http://schemas.openxmlformats.org/officeDocument/2006/relationships/image" Target="../media/image132.WMF"/><Relationship Id="rId2" Type="http://schemas.openxmlformats.org/officeDocument/2006/relationships/slideLayout" Target="../slideLayouts/slideLayout23.xml"/><Relationship Id="rId1" Type="http://schemas.openxmlformats.org/officeDocument/2006/relationships/tags" Target="../tags/tag106.xml"/></Relationships>
</file>

<file path=ppt/slides/_rels/slide10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35.xml"/><Relationship Id="rId1" Type="http://schemas.openxmlformats.org/officeDocument/2006/relationships/tags" Target="../tags/tag107.xml"/><Relationship Id="rId5" Type="http://schemas.openxmlformats.org/officeDocument/2006/relationships/image" Target="../media/image133.jpeg"/><Relationship Id="rId4" Type="http://schemas.openxmlformats.org/officeDocument/2006/relationships/image" Target="../media/image52.png"/></Relationships>
</file>

<file path=ppt/slides/_rels/slide10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3.xml"/><Relationship Id="rId1" Type="http://schemas.openxmlformats.org/officeDocument/2006/relationships/tags" Target="../tags/tag108.xml"/><Relationship Id="rId5" Type="http://schemas.openxmlformats.org/officeDocument/2006/relationships/image" Target="../media/image135.WMF"/><Relationship Id="rId4" Type="http://schemas.openxmlformats.org/officeDocument/2006/relationships/image" Target="../media/image134.png"/></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9.xml"/><Relationship Id="rId1" Type="http://schemas.openxmlformats.org/officeDocument/2006/relationships/vmlDrawing" Target="../drawings/vmlDrawing6.vml"/><Relationship Id="rId6" Type="http://schemas.openxmlformats.org/officeDocument/2006/relationships/image" Target="../media/image136.wmf"/><Relationship Id="rId5" Type="http://schemas.openxmlformats.org/officeDocument/2006/relationships/oleObject" Target="../embeddings/oleObject7.bin"/><Relationship Id="rId4" Type="http://schemas.openxmlformats.org/officeDocument/2006/relationships/image" Target="../media/image134.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3.xml"/><Relationship Id="rId1" Type="http://schemas.openxmlformats.org/officeDocument/2006/relationships/tags" Target="../tags/tag110.xml"/><Relationship Id="rId5" Type="http://schemas.openxmlformats.org/officeDocument/2006/relationships/image" Target="../media/image138.png"/><Relationship Id="rId4" Type="http://schemas.openxmlformats.org/officeDocument/2006/relationships/image" Target="../media/image137.wmf"/></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12.xml"/><Relationship Id="rId1" Type="http://schemas.openxmlformats.org/officeDocument/2006/relationships/tags" Target="../tags/tag111.xml"/><Relationship Id="rId5" Type="http://schemas.openxmlformats.org/officeDocument/2006/relationships/image" Target="../media/image139.wmf"/><Relationship Id="rId4" Type="http://schemas.openxmlformats.org/officeDocument/2006/relationships/notesSlide" Target="../notesSlides/notesSlide67.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7.xml"/><Relationship Id="rId1" Type="http://schemas.openxmlformats.org/officeDocument/2006/relationships/tags" Target="../tags/tag113.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15.xml"/><Relationship Id="rId1" Type="http://schemas.openxmlformats.org/officeDocument/2006/relationships/tags" Target="../tags/tag114.xml"/><Relationship Id="rId5" Type="http://schemas.openxmlformats.org/officeDocument/2006/relationships/image" Target="../media/image140.jpeg"/><Relationship Id="rId4" Type="http://schemas.openxmlformats.org/officeDocument/2006/relationships/notesSlide" Target="../notesSlides/notesSlide69.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3.xml"/><Relationship Id="rId1" Type="http://schemas.openxmlformats.org/officeDocument/2006/relationships/tags" Target="../tags/tag116.xml"/><Relationship Id="rId4" Type="http://schemas.openxmlformats.org/officeDocument/2006/relationships/image" Target="../media/image129.WMF"/></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3.xml"/><Relationship Id="rId1" Type="http://schemas.openxmlformats.org/officeDocument/2006/relationships/tags" Target="../tags/tag12.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hyperlink" Target="http://www.hospitalmedicine.org/resourceroomredesign/html/12clinical_tools/04_insulin_ordersiv.Cfm" TargetMode="External"/><Relationship Id="rId5" Type="http://schemas.openxmlformats.org/officeDocument/2006/relationships/image" Target="../media/image141.jpeg"/><Relationship Id="rId4" Type="http://schemas.openxmlformats.org/officeDocument/2006/relationships/notesSlide" Target="../notesSlides/notesSlide71.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3.xml"/><Relationship Id="rId1" Type="http://schemas.openxmlformats.org/officeDocument/2006/relationships/tags" Target="../tags/tag119.xml"/></Relationships>
</file>

<file path=ppt/slides/_rels/slide112.xml.rels><?xml version="1.0" encoding="UTF-8" standalone="yes"?>
<Relationships xmlns="http://schemas.openxmlformats.org/package/2006/relationships"><Relationship Id="rId3" Type="http://schemas.openxmlformats.org/officeDocument/2006/relationships/image" Target="../media/image142.WMF"/><Relationship Id="rId2" Type="http://schemas.openxmlformats.org/officeDocument/2006/relationships/slideLayout" Target="../slideLayouts/slideLayout36.xml"/><Relationship Id="rId1" Type="http://schemas.openxmlformats.org/officeDocument/2006/relationships/tags" Target="../tags/tag120.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3.xml"/><Relationship Id="rId1" Type="http://schemas.openxmlformats.org/officeDocument/2006/relationships/tags" Target="../tags/tag121.xml"/><Relationship Id="rId4" Type="http://schemas.openxmlformats.org/officeDocument/2006/relationships/image" Target="../media/image143.jpeg"/></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22.xml"/><Relationship Id="rId1" Type="http://schemas.openxmlformats.org/officeDocument/2006/relationships/vmlDrawing" Target="../drawings/vmlDrawing7.vml"/><Relationship Id="rId6" Type="http://schemas.openxmlformats.org/officeDocument/2006/relationships/image" Target="../media/image144.wmf"/><Relationship Id="rId5" Type="http://schemas.openxmlformats.org/officeDocument/2006/relationships/oleObject" Target="../embeddings/oleObject8.bin"/><Relationship Id="rId4" Type="http://schemas.openxmlformats.org/officeDocument/2006/relationships/notesSlide" Target="../notesSlides/notesSlide74.xml"/></Relationships>
</file>

<file path=ppt/slides/_rels/slide11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slideLayout" Target="../slideLayouts/slideLayout23.xml"/><Relationship Id="rId1" Type="http://schemas.openxmlformats.org/officeDocument/2006/relationships/tags" Target="../tags/tag123.xml"/></Relationships>
</file>

<file path=ppt/slides/_rels/slide11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slideLayout" Target="../slideLayouts/slideLayout23.xml"/><Relationship Id="rId1" Type="http://schemas.openxmlformats.org/officeDocument/2006/relationships/tags" Target="../tags/tag124.xml"/></Relationships>
</file>

<file path=ppt/slides/_rels/slide11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slideLayout" Target="../slideLayouts/slideLayout23.xml"/><Relationship Id="rId1" Type="http://schemas.openxmlformats.org/officeDocument/2006/relationships/tags" Target="../tags/tag125.xml"/></Relationships>
</file>

<file path=ppt/slides/_rels/slide11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slideLayout" Target="../slideLayouts/slideLayout23.xml"/><Relationship Id="rId1" Type="http://schemas.openxmlformats.org/officeDocument/2006/relationships/tags" Target="../tags/tag126.xml"/><Relationship Id="rId4" Type="http://schemas.openxmlformats.org/officeDocument/2006/relationships/image" Target="../media/image146.png"/></Relationships>
</file>

<file path=ppt/slides/_rels/slide11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slideLayout" Target="../slideLayouts/slideLayout23.xml"/><Relationship Id="rId1" Type="http://schemas.openxmlformats.org/officeDocument/2006/relationships/tags" Target="../tags/tag12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13.xml"/><Relationship Id="rId4" Type="http://schemas.openxmlformats.org/officeDocument/2006/relationships/image" Target="../media/image22.jpeg"/></Relationships>
</file>

<file path=ppt/slides/_rels/slide120.xml.rels><?xml version="1.0" encoding="UTF-8" standalone="yes"?>
<Relationships xmlns="http://schemas.openxmlformats.org/package/2006/relationships"><Relationship Id="rId3" Type="http://schemas.openxmlformats.org/officeDocument/2006/relationships/image" Target="../media/image150.wmf"/><Relationship Id="rId2" Type="http://schemas.openxmlformats.org/officeDocument/2006/relationships/slideLayout" Target="../slideLayouts/slideLayout23.xml"/><Relationship Id="rId1" Type="http://schemas.openxmlformats.org/officeDocument/2006/relationships/tags" Target="../tags/tag128.xml"/></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29.xml"/><Relationship Id="rId1" Type="http://schemas.openxmlformats.org/officeDocument/2006/relationships/vmlDrawing" Target="../drawings/vmlDrawing8.vml"/><Relationship Id="rId6" Type="http://schemas.openxmlformats.org/officeDocument/2006/relationships/image" Target="../media/image151.wmf"/><Relationship Id="rId5" Type="http://schemas.openxmlformats.org/officeDocument/2006/relationships/oleObject" Target="../embeddings/oleObject9.bin"/><Relationship Id="rId4" Type="http://schemas.openxmlformats.org/officeDocument/2006/relationships/notesSlide" Target="../notesSlides/notesSlide75.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7.xml"/><Relationship Id="rId1" Type="http://schemas.openxmlformats.org/officeDocument/2006/relationships/tags" Target="../tags/tag130.xml"/><Relationship Id="rId4" Type="http://schemas.openxmlformats.org/officeDocument/2006/relationships/image" Target="../media/image152.png"/></Relationships>
</file>

<file path=ppt/slides/_rels/slide123.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slideLayout" Target="../slideLayouts/slideLayout23.xml"/><Relationship Id="rId1" Type="http://schemas.openxmlformats.org/officeDocument/2006/relationships/tags" Target="../tags/tag131.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3.xml"/><Relationship Id="rId1" Type="http://schemas.openxmlformats.org/officeDocument/2006/relationships/tags" Target="../tags/tag132.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3.xml"/><Relationship Id="rId1" Type="http://schemas.openxmlformats.org/officeDocument/2006/relationships/tags" Target="../tags/tag133.xml"/><Relationship Id="rId4" Type="http://schemas.openxmlformats.org/officeDocument/2006/relationships/image" Target="../media/image154.jpe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3.xml"/><Relationship Id="rId1" Type="http://schemas.openxmlformats.org/officeDocument/2006/relationships/tags" Target="../tags/tag134.xml"/><Relationship Id="rId4" Type="http://schemas.openxmlformats.org/officeDocument/2006/relationships/image" Target="../media/image155.jpeg"/></Relationships>
</file>

<file path=ppt/slides/_rels/slide12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slideLayout" Target="../slideLayouts/slideLayout23.xml"/><Relationship Id="rId1" Type="http://schemas.openxmlformats.org/officeDocument/2006/relationships/tags" Target="../tags/tag135.xml"/></Relationships>
</file>

<file path=ppt/slides/_rels/slide1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3.xml"/><Relationship Id="rId1" Type="http://schemas.openxmlformats.org/officeDocument/2006/relationships/tags" Target="../tags/tag136.xml"/></Relationships>
</file>

<file path=ppt/slides/_rels/slide129.xml.rels><?xml version="1.0" encoding="UTF-8" standalone="yes"?>
<Relationships xmlns="http://schemas.openxmlformats.org/package/2006/relationships"><Relationship Id="rId3" Type="http://schemas.openxmlformats.org/officeDocument/2006/relationships/image" Target="../media/image157.wmf"/><Relationship Id="rId2" Type="http://schemas.openxmlformats.org/officeDocument/2006/relationships/slideLayout" Target="../slideLayouts/slideLayout23.xml"/><Relationship Id="rId1" Type="http://schemas.openxmlformats.org/officeDocument/2006/relationships/tags" Target="../tags/tag13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8.xml"/><Relationship Id="rId1" Type="http://schemas.openxmlformats.org/officeDocument/2006/relationships/tags" Target="../tags/tag14.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3.xml"/><Relationship Id="rId1" Type="http://schemas.openxmlformats.org/officeDocument/2006/relationships/tags" Target="../tags/tag138.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3.xml"/><Relationship Id="rId1" Type="http://schemas.openxmlformats.org/officeDocument/2006/relationships/tags" Target="../tags/tag139.xml"/><Relationship Id="rId4" Type="http://schemas.openxmlformats.org/officeDocument/2006/relationships/image" Target="../media/image88.wmf"/></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3.xml"/><Relationship Id="rId1" Type="http://schemas.openxmlformats.org/officeDocument/2006/relationships/tags" Target="../tags/tag140.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3.xml"/><Relationship Id="rId1" Type="http://schemas.openxmlformats.org/officeDocument/2006/relationships/tags" Target="../tags/tag141.xml"/><Relationship Id="rId4" Type="http://schemas.openxmlformats.org/officeDocument/2006/relationships/image" Target="../media/image158.pn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3.xml"/><Relationship Id="rId1" Type="http://schemas.openxmlformats.org/officeDocument/2006/relationships/tags" Target="../tags/tag142.xml"/><Relationship Id="rId5" Type="http://schemas.openxmlformats.org/officeDocument/2006/relationships/image" Target="../media/image159.png"/><Relationship Id="rId4" Type="http://schemas.openxmlformats.org/officeDocument/2006/relationships/image" Target="../media/image51.pn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3.xml"/><Relationship Id="rId1" Type="http://schemas.openxmlformats.org/officeDocument/2006/relationships/tags" Target="../tags/tag143.xml"/><Relationship Id="rId4" Type="http://schemas.openxmlformats.org/officeDocument/2006/relationships/image" Target="../media/image160.pn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3.xml"/><Relationship Id="rId1" Type="http://schemas.openxmlformats.org/officeDocument/2006/relationships/tags" Target="../tags/tag144.xml"/><Relationship Id="rId4" Type="http://schemas.openxmlformats.org/officeDocument/2006/relationships/image" Target="../media/image36.jpeg"/></Relationships>
</file>

<file path=ppt/slides/_rels/slide13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slideLayout" Target="../slideLayouts/slideLayout23.xml"/><Relationship Id="rId1" Type="http://schemas.openxmlformats.org/officeDocument/2006/relationships/tags" Target="../tags/tag145.xml"/><Relationship Id="rId4" Type="http://schemas.openxmlformats.org/officeDocument/2006/relationships/image" Target="../media/image162.pn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3.xml"/><Relationship Id="rId1" Type="http://schemas.openxmlformats.org/officeDocument/2006/relationships/tags" Target="../tags/tag146.xml"/><Relationship Id="rId5" Type="http://schemas.openxmlformats.org/officeDocument/2006/relationships/image" Target="../media/image164.jpeg"/><Relationship Id="rId4" Type="http://schemas.openxmlformats.org/officeDocument/2006/relationships/image" Target="../media/image163.jpeg"/></Relationships>
</file>

<file path=ppt/slides/_rels/slide13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slideLayout" Target="../slideLayouts/slideLayout23.xml"/><Relationship Id="rId1" Type="http://schemas.openxmlformats.org/officeDocument/2006/relationships/tags" Target="../tags/tag14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15.xml"/></Relationships>
</file>

<file path=ppt/slides/_rels/slide14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148.xml"/><Relationship Id="rId5" Type="http://schemas.openxmlformats.org/officeDocument/2006/relationships/image" Target="../media/image166.png"/><Relationship Id="rId4" Type="http://schemas.openxmlformats.org/officeDocument/2006/relationships/notesSlide" Target="../notesSlides/notesSlide88.xml"/></Relationships>
</file>

<file path=ppt/slides/_rels/slide14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slideLayout" Target="../slideLayouts/slideLayout23.xml"/><Relationship Id="rId1" Type="http://schemas.openxmlformats.org/officeDocument/2006/relationships/tags" Target="../tags/tag149.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3.xml"/><Relationship Id="rId1" Type="http://schemas.openxmlformats.org/officeDocument/2006/relationships/tags" Target="../tags/tag150.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3.xml"/><Relationship Id="rId1" Type="http://schemas.openxmlformats.org/officeDocument/2006/relationships/tags" Target="../tags/tag151.xml"/><Relationship Id="rId5" Type="http://schemas.openxmlformats.org/officeDocument/2006/relationships/image" Target="../media/image169.wmf"/><Relationship Id="rId4" Type="http://schemas.openxmlformats.org/officeDocument/2006/relationships/image" Target="../media/image168.wmf"/></Relationships>
</file>

<file path=ppt/slides/_rels/slide144.xml.rels><?xml version="1.0" encoding="UTF-8" standalone="yes"?>
<Relationships xmlns="http://schemas.openxmlformats.org/package/2006/relationships"><Relationship Id="rId3" Type="http://schemas.openxmlformats.org/officeDocument/2006/relationships/hyperlink" Target="http://www.diabetesed.net/page/_files/Diabetes-Meds-on-a-Budget.pdf" TargetMode="External"/><Relationship Id="rId2" Type="http://schemas.openxmlformats.org/officeDocument/2006/relationships/slideLayout" Target="../slideLayouts/slideLayout23.xml"/><Relationship Id="rId1" Type="http://schemas.openxmlformats.org/officeDocument/2006/relationships/tags" Target="../tags/tag152.xml"/><Relationship Id="rId5" Type="http://schemas.openxmlformats.org/officeDocument/2006/relationships/image" Target="../media/image171.png"/><Relationship Id="rId4" Type="http://schemas.openxmlformats.org/officeDocument/2006/relationships/image" Target="../media/image170.jpeg"/></Relationships>
</file>

<file path=ppt/slides/_rels/slide145.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slideLayout" Target="../slideLayouts/slideLayout23.xml"/><Relationship Id="rId1" Type="http://schemas.openxmlformats.org/officeDocument/2006/relationships/tags" Target="../tags/tag153.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3.xml"/><Relationship Id="rId1" Type="http://schemas.openxmlformats.org/officeDocument/2006/relationships/tags" Target="../tags/tag154.xml"/><Relationship Id="rId4" Type="http://schemas.openxmlformats.org/officeDocument/2006/relationships/image" Target="../media/image173.jpe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3.xml"/><Relationship Id="rId1" Type="http://schemas.openxmlformats.org/officeDocument/2006/relationships/tags" Target="../tags/tag155.xml"/><Relationship Id="rId6" Type="http://schemas.openxmlformats.org/officeDocument/2006/relationships/image" Target="../media/image176.png"/><Relationship Id="rId5" Type="http://schemas.openxmlformats.org/officeDocument/2006/relationships/image" Target="../media/image175.jpeg"/><Relationship Id="rId4" Type="http://schemas.openxmlformats.org/officeDocument/2006/relationships/image" Target="../media/image174.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3.xml"/><Relationship Id="rId1" Type="http://schemas.openxmlformats.org/officeDocument/2006/relationships/tags" Target="../tags/tag156.xml"/></Relationships>
</file>

<file path=ppt/slides/_rels/slide149.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5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16.xml"/><Relationship Id="rId5" Type="http://schemas.openxmlformats.org/officeDocument/2006/relationships/image" Target="../media/image25.png"/><Relationship Id="rId4" Type="http://schemas.openxmlformats.org/officeDocument/2006/relationships/image" Target="../media/image24.jpeg"/></Relationships>
</file>

<file path=ppt/slides/_rels/slide15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slideLayout" Target="../slideLayouts/slideLayout23.xml"/><Relationship Id="rId1" Type="http://schemas.openxmlformats.org/officeDocument/2006/relationships/tags" Target="../tags/tag158.xml"/><Relationship Id="rId5" Type="http://schemas.openxmlformats.org/officeDocument/2006/relationships/image" Target="../media/image179.png"/><Relationship Id="rId4" Type="http://schemas.openxmlformats.org/officeDocument/2006/relationships/image" Target="../media/image178.png"/></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3.xml"/><Relationship Id="rId1" Type="http://schemas.openxmlformats.org/officeDocument/2006/relationships/tags" Target="../tags/tag159.xml"/><Relationship Id="rId4" Type="http://schemas.openxmlformats.org/officeDocument/2006/relationships/image" Target="../media/image169.wmf"/></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3.xml"/><Relationship Id="rId1" Type="http://schemas.openxmlformats.org/officeDocument/2006/relationships/tags" Target="../tags/tag160.xml"/></Relationships>
</file>

<file path=ppt/slides/_rels/slide15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0.emf"/><Relationship Id="rId2" Type="http://schemas.openxmlformats.org/officeDocument/2006/relationships/tags" Target="../tags/tag161.xml"/><Relationship Id="rId1" Type="http://schemas.openxmlformats.org/officeDocument/2006/relationships/vmlDrawing" Target="../drawings/vmlDrawing9.vml"/><Relationship Id="rId6" Type="http://schemas.openxmlformats.org/officeDocument/2006/relationships/oleObject" Target="../embeddings/Microsoft_Word_97_-_2003_Document2.doc"/><Relationship Id="rId5" Type="http://schemas.openxmlformats.org/officeDocument/2006/relationships/oleObject" Target="../embeddings/oleObject10.bin"/><Relationship Id="rId4" Type="http://schemas.openxmlformats.org/officeDocument/2006/relationships/notesSlide" Target="../notesSlides/notesSlide96.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3.xml"/><Relationship Id="rId1" Type="http://schemas.openxmlformats.org/officeDocument/2006/relationships/tags" Target="../tags/tag162.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3.xml"/><Relationship Id="rId1" Type="http://schemas.openxmlformats.org/officeDocument/2006/relationships/tags" Target="../tags/tag163.xml"/><Relationship Id="rId4" Type="http://schemas.openxmlformats.org/officeDocument/2006/relationships/image" Target="../media/image168.wmf"/></Relationships>
</file>

<file path=ppt/slides/_rels/slide156.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1.emf"/><Relationship Id="rId2" Type="http://schemas.openxmlformats.org/officeDocument/2006/relationships/tags" Target="../tags/tag164.xml"/><Relationship Id="rId1" Type="http://schemas.openxmlformats.org/officeDocument/2006/relationships/vmlDrawing" Target="../drawings/vmlDrawing10.vml"/><Relationship Id="rId6" Type="http://schemas.openxmlformats.org/officeDocument/2006/relationships/oleObject" Target="../embeddings/Microsoft_Word_97_-_2003_Document3.doc"/><Relationship Id="rId5" Type="http://schemas.openxmlformats.org/officeDocument/2006/relationships/oleObject" Target="../embeddings/oleObject11.bin"/><Relationship Id="rId4" Type="http://schemas.openxmlformats.org/officeDocument/2006/relationships/notesSlide" Target="../notesSlides/notesSlide99.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3.xml"/><Relationship Id="rId1" Type="http://schemas.openxmlformats.org/officeDocument/2006/relationships/tags" Target="../tags/tag165.xml"/><Relationship Id="rId4" Type="http://schemas.openxmlformats.org/officeDocument/2006/relationships/image" Target="../media/image182.png"/></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3.emf"/><Relationship Id="rId2" Type="http://schemas.openxmlformats.org/officeDocument/2006/relationships/tags" Target="../tags/tag166.xml"/><Relationship Id="rId1" Type="http://schemas.openxmlformats.org/officeDocument/2006/relationships/vmlDrawing" Target="../drawings/vmlDrawing11.vml"/><Relationship Id="rId6" Type="http://schemas.openxmlformats.org/officeDocument/2006/relationships/oleObject" Target="../embeddings/Microsoft_Word_97_-_2003_Document4.doc"/><Relationship Id="rId5" Type="http://schemas.openxmlformats.org/officeDocument/2006/relationships/oleObject" Target="../embeddings/oleObject12.bin"/><Relationship Id="rId4" Type="http://schemas.openxmlformats.org/officeDocument/2006/relationships/notesSlide" Target="../notesSlides/notesSlide101.xml"/></Relationships>
</file>

<file path=ppt/slides/_rels/slide159.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4.emf"/><Relationship Id="rId2" Type="http://schemas.openxmlformats.org/officeDocument/2006/relationships/tags" Target="../tags/tag167.xml"/><Relationship Id="rId1" Type="http://schemas.openxmlformats.org/officeDocument/2006/relationships/vmlDrawing" Target="../drawings/vmlDrawing12.vml"/><Relationship Id="rId6" Type="http://schemas.openxmlformats.org/officeDocument/2006/relationships/oleObject" Target="../embeddings/Microsoft_Word_97_-_2003_Document5.doc"/><Relationship Id="rId5" Type="http://schemas.openxmlformats.org/officeDocument/2006/relationships/oleObject" Target="../embeddings/oleObject13.bin"/><Relationship Id="rId4" Type="http://schemas.openxmlformats.org/officeDocument/2006/relationships/notesSlide" Target="../notesSlides/notesSlide10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17.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3.xml"/><Relationship Id="rId1" Type="http://schemas.openxmlformats.org/officeDocument/2006/relationships/tags" Target="../tags/tag168.xml"/><Relationship Id="rId4" Type="http://schemas.openxmlformats.org/officeDocument/2006/relationships/image" Target="../media/image185.wmf"/></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3.xml"/><Relationship Id="rId1" Type="http://schemas.openxmlformats.org/officeDocument/2006/relationships/tags" Target="../tags/tag169.xml"/><Relationship Id="rId4" Type="http://schemas.openxmlformats.org/officeDocument/2006/relationships/image" Target="../media/image186.wmf"/></Relationships>
</file>

<file path=ppt/slides/_rels/slide162.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7.emf"/><Relationship Id="rId2" Type="http://schemas.openxmlformats.org/officeDocument/2006/relationships/tags" Target="../tags/tag170.xml"/><Relationship Id="rId1" Type="http://schemas.openxmlformats.org/officeDocument/2006/relationships/vmlDrawing" Target="../drawings/vmlDrawing13.vml"/><Relationship Id="rId6" Type="http://schemas.openxmlformats.org/officeDocument/2006/relationships/oleObject" Target="../embeddings/Microsoft_Word_97_-_2003_Document6.doc"/><Relationship Id="rId5" Type="http://schemas.openxmlformats.org/officeDocument/2006/relationships/oleObject" Target="../embeddings/oleObject14.bin"/><Relationship Id="rId4" Type="http://schemas.openxmlformats.org/officeDocument/2006/relationships/notesSlide" Target="../notesSlides/notesSlide105.xml"/></Relationships>
</file>

<file path=ppt/slides/_rels/slide16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8.emf"/><Relationship Id="rId2" Type="http://schemas.openxmlformats.org/officeDocument/2006/relationships/tags" Target="../tags/tag171.xml"/><Relationship Id="rId1" Type="http://schemas.openxmlformats.org/officeDocument/2006/relationships/vmlDrawing" Target="../drawings/vmlDrawing14.vml"/><Relationship Id="rId6" Type="http://schemas.openxmlformats.org/officeDocument/2006/relationships/oleObject" Target="../embeddings/Microsoft_Word_97_-_2003_Document7.doc"/><Relationship Id="rId5" Type="http://schemas.openxmlformats.org/officeDocument/2006/relationships/oleObject" Target="../embeddings/oleObject15.bin"/><Relationship Id="rId4" Type="http://schemas.openxmlformats.org/officeDocument/2006/relationships/notesSlide" Target="../notesSlides/notesSlide106.xml"/></Relationships>
</file>

<file path=ppt/slides/_rels/slide16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9.emf"/><Relationship Id="rId2" Type="http://schemas.openxmlformats.org/officeDocument/2006/relationships/tags" Target="../tags/tag172.xml"/><Relationship Id="rId1" Type="http://schemas.openxmlformats.org/officeDocument/2006/relationships/vmlDrawing" Target="../drawings/vmlDrawing15.vml"/><Relationship Id="rId6" Type="http://schemas.openxmlformats.org/officeDocument/2006/relationships/oleObject" Target="../embeddings/Microsoft_Word_97_-_2003_Document8.doc"/><Relationship Id="rId5" Type="http://schemas.openxmlformats.org/officeDocument/2006/relationships/oleObject" Target="../embeddings/oleObject16.bin"/><Relationship Id="rId4" Type="http://schemas.openxmlformats.org/officeDocument/2006/relationships/notesSlide" Target="../notesSlides/notesSlide107.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3.xml"/><Relationship Id="rId1" Type="http://schemas.openxmlformats.org/officeDocument/2006/relationships/tags" Target="../tags/tag173.xml"/><Relationship Id="rId5" Type="http://schemas.openxmlformats.org/officeDocument/2006/relationships/image" Target="../media/image191.png"/><Relationship Id="rId4" Type="http://schemas.openxmlformats.org/officeDocument/2006/relationships/image" Target="../media/image190.pn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3.xml"/><Relationship Id="rId1" Type="http://schemas.openxmlformats.org/officeDocument/2006/relationships/tags" Target="../tags/tag174.xml"/><Relationship Id="rId5" Type="http://schemas.openxmlformats.org/officeDocument/2006/relationships/image" Target="../media/image191.png"/><Relationship Id="rId4" Type="http://schemas.openxmlformats.org/officeDocument/2006/relationships/image" Target="../media/image190.png"/></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3.xml"/><Relationship Id="rId1" Type="http://schemas.openxmlformats.org/officeDocument/2006/relationships/tags" Target="../tags/tag175.xml"/><Relationship Id="rId5" Type="http://schemas.openxmlformats.org/officeDocument/2006/relationships/image" Target="../media/image191.png"/><Relationship Id="rId4" Type="http://schemas.openxmlformats.org/officeDocument/2006/relationships/image" Target="../media/image190.png"/></Relationships>
</file>

<file path=ppt/slides/_rels/slide168.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92.emf"/><Relationship Id="rId2" Type="http://schemas.openxmlformats.org/officeDocument/2006/relationships/tags" Target="../tags/tag176.xml"/><Relationship Id="rId1" Type="http://schemas.openxmlformats.org/officeDocument/2006/relationships/vmlDrawing" Target="../drawings/vmlDrawing16.vml"/><Relationship Id="rId6" Type="http://schemas.openxmlformats.org/officeDocument/2006/relationships/oleObject" Target="../embeddings/Microsoft_Word_97_-_2003_Document9.doc"/><Relationship Id="rId5" Type="http://schemas.openxmlformats.org/officeDocument/2006/relationships/oleObject" Target="../embeddings/oleObject17.bin"/><Relationship Id="rId4" Type="http://schemas.openxmlformats.org/officeDocument/2006/relationships/notesSlide" Target="../notesSlides/notesSlide111.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3.xml"/><Relationship Id="rId1" Type="http://schemas.openxmlformats.org/officeDocument/2006/relationships/tags" Target="../tags/tag177.xml"/><Relationship Id="rId4" Type="http://schemas.openxmlformats.org/officeDocument/2006/relationships/image" Target="../media/image88.w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tags" Target="../tags/tag18.xml"/><Relationship Id="rId4" Type="http://schemas.openxmlformats.org/officeDocument/2006/relationships/image" Target="../media/image26.png"/></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3.xml"/><Relationship Id="rId1" Type="http://schemas.openxmlformats.org/officeDocument/2006/relationships/tags" Target="../tags/tag178.xml"/></Relationships>
</file>

<file path=ppt/slides/_rels/slide171.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slideLayout" Target="../slideLayouts/slideLayout23.xml"/><Relationship Id="rId1" Type="http://schemas.openxmlformats.org/officeDocument/2006/relationships/tags" Target="../tags/tag179.xml"/></Relationships>
</file>

<file path=ppt/slides/_rels/slide17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slideLayout" Target="../slideLayouts/slideLayout23.xml"/><Relationship Id="rId1" Type="http://schemas.openxmlformats.org/officeDocument/2006/relationships/tags" Target="../tags/tag180.xml"/><Relationship Id="rId4" Type="http://schemas.openxmlformats.org/officeDocument/2006/relationships/image" Target="../media/image195.png"/></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3.xml"/><Relationship Id="rId1" Type="http://schemas.openxmlformats.org/officeDocument/2006/relationships/tags" Target="../tags/tag181.xml"/><Relationship Id="rId4" Type="http://schemas.openxmlformats.org/officeDocument/2006/relationships/image" Target="../media/image196.jpeg"/></Relationships>
</file>

<file path=ppt/slides/_rels/slide174.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slideLayout" Target="../slideLayouts/slideLayout23.xml"/><Relationship Id="rId1" Type="http://schemas.openxmlformats.org/officeDocument/2006/relationships/tags" Target="../tags/tag182.xml"/></Relationships>
</file>

<file path=ppt/slides/_rels/slide17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slideLayout" Target="../slideLayouts/slideLayout23.xml"/><Relationship Id="rId1" Type="http://schemas.openxmlformats.org/officeDocument/2006/relationships/tags" Target="../tags/tag183.xml"/></Relationships>
</file>

<file path=ppt/slides/_rels/slide176.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slideLayout" Target="../slideLayouts/slideLayout23.xml"/><Relationship Id="rId1" Type="http://schemas.openxmlformats.org/officeDocument/2006/relationships/tags" Target="../tags/tag184.xml"/></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3.xml"/><Relationship Id="rId1" Type="http://schemas.openxmlformats.org/officeDocument/2006/relationships/tags" Target="../tags/tag185.xml"/><Relationship Id="rId4" Type="http://schemas.openxmlformats.org/officeDocument/2006/relationships/image" Target="../media/image200.wmf"/></Relationships>
</file>

<file path=ppt/slides/_rels/slide178.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slideLayout" Target="../slideLayouts/slideLayout23.xml"/><Relationship Id="rId1" Type="http://schemas.openxmlformats.org/officeDocument/2006/relationships/tags" Target="../tags/tag186.xml"/></Relationships>
</file>

<file path=ppt/slides/_rels/slide179.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slideLayout" Target="../slideLayouts/slideLayout23.xml"/><Relationship Id="rId1" Type="http://schemas.openxmlformats.org/officeDocument/2006/relationships/tags" Target="../tags/tag187.xml"/></Relationships>
</file>

<file path=ppt/slides/_rels/slide18.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slideLayout" Target="../slideLayouts/slideLayout23.xml"/><Relationship Id="rId1" Type="http://schemas.openxmlformats.org/officeDocument/2006/relationships/tags" Target="../tags/tag19.xml"/></Relationships>
</file>

<file path=ppt/slides/_rels/slide180.xml.rels><?xml version="1.0" encoding="UTF-8" standalone="yes"?>
<Relationships xmlns="http://schemas.openxmlformats.org/package/2006/relationships"><Relationship Id="rId3" Type="http://schemas.openxmlformats.org/officeDocument/2006/relationships/image" Target="../media/image203.wmf"/><Relationship Id="rId2" Type="http://schemas.openxmlformats.org/officeDocument/2006/relationships/slideLayout" Target="../slideLayouts/slideLayout23.xml"/><Relationship Id="rId1" Type="http://schemas.openxmlformats.org/officeDocument/2006/relationships/tags" Target="../tags/tag188.xml"/></Relationships>
</file>

<file path=ppt/slides/_rels/slide181.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slideLayout" Target="../slideLayouts/slideLayout23.xml"/><Relationship Id="rId1" Type="http://schemas.openxmlformats.org/officeDocument/2006/relationships/tags" Target="../tags/tag189.xml"/></Relationships>
</file>

<file path=ppt/slides/_rels/slide182.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slideLayout" Target="../slideLayouts/slideLayout23.xml"/><Relationship Id="rId1" Type="http://schemas.openxmlformats.org/officeDocument/2006/relationships/tags" Target="../tags/tag190.xml"/></Relationships>
</file>

<file path=ppt/slides/_rels/slide183.xml.rels><?xml version="1.0" encoding="UTF-8" standalone="yes"?>
<Relationships xmlns="http://schemas.openxmlformats.org/package/2006/relationships"><Relationship Id="rId3" Type="http://schemas.openxmlformats.org/officeDocument/2006/relationships/image" Target="../media/image206.JPG"/><Relationship Id="rId2" Type="http://schemas.openxmlformats.org/officeDocument/2006/relationships/slideLayout" Target="../slideLayouts/slideLayout23.xml"/><Relationship Id="rId1" Type="http://schemas.openxmlformats.org/officeDocument/2006/relationships/tags" Target="../tags/tag191.xml"/></Relationships>
</file>

<file path=ppt/slides/_rels/slide184.xml.rels><?xml version="1.0" encoding="UTF-8" standalone="yes"?>
<Relationships xmlns="http://schemas.openxmlformats.org/package/2006/relationships"><Relationship Id="rId3" Type="http://schemas.openxmlformats.org/officeDocument/2006/relationships/image" Target="../media/image207.wmf"/><Relationship Id="rId2" Type="http://schemas.openxmlformats.org/officeDocument/2006/relationships/slideLayout" Target="../slideLayouts/slideLayout23.xml"/><Relationship Id="rId1" Type="http://schemas.openxmlformats.org/officeDocument/2006/relationships/tags" Target="../tags/tag192.xml"/><Relationship Id="rId5" Type="http://schemas.openxmlformats.org/officeDocument/2006/relationships/image" Target="../media/image209.wmf"/><Relationship Id="rId4" Type="http://schemas.openxmlformats.org/officeDocument/2006/relationships/image" Target="../media/image208.wmf"/></Relationships>
</file>

<file path=ppt/slides/_rels/slide185.xml.rels><?xml version="1.0" encoding="UTF-8" standalone="yes"?>
<Relationships xmlns="http://schemas.openxmlformats.org/package/2006/relationships"><Relationship Id="rId8" Type="http://schemas.openxmlformats.org/officeDocument/2006/relationships/image" Target="../media/image211.wmf"/><Relationship Id="rId3" Type="http://schemas.openxmlformats.org/officeDocument/2006/relationships/slideLayout" Target="../slideLayouts/slideLayout23.xml"/><Relationship Id="rId7" Type="http://schemas.openxmlformats.org/officeDocument/2006/relationships/oleObject" Target="../embeddings/oleObject19.bin"/><Relationship Id="rId2" Type="http://schemas.openxmlformats.org/officeDocument/2006/relationships/tags" Target="../tags/tag193.xml"/><Relationship Id="rId1" Type="http://schemas.openxmlformats.org/officeDocument/2006/relationships/vmlDrawing" Target="../drawings/vmlDrawing17.vml"/><Relationship Id="rId6" Type="http://schemas.openxmlformats.org/officeDocument/2006/relationships/image" Target="../media/image210.wmf"/><Relationship Id="rId5" Type="http://schemas.openxmlformats.org/officeDocument/2006/relationships/oleObject" Target="../embeddings/oleObject18.bin"/><Relationship Id="rId4" Type="http://schemas.openxmlformats.org/officeDocument/2006/relationships/notesSlide" Target="../notesSlides/notesSlide116.xml"/><Relationship Id="rId9" Type="http://schemas.openxmlformats.org/officeDocument/2006/relationships/image" Target="../media/image212.jpeg"/></Relationships>
</file>

<file path=ppt/slides/_rels/slide186.xml.rels><?xml version="1.0" encoding="UTF-8" standalone="yes"?>
<Relationships xmlns="http://schemas.openxmlformats.org/package/2006/relationships"><Relationship Id="rId8" Type="http://schemas.openxmlformats.org/officeDocument/2006/relationships/image" Target="../media/image218.jpeg"/><Relationship Id="rId3" Type="http://schemas.openxmlformats.org/officeDocument/2006/relationships/image" Target="../media/image213.png"/><Relationship Id="rId7" Type="http://schemas.openxmlformats.org/officeDocument/2006/relationships/image" Target="../media/image217.jpeg"/><Relationship Id="rId2" Type="http://schemas.openxmlformats.org/officeDocument/2006/relationships/slideLayout" Target="../slideLayouts/slideLayout23.xml"/><Relationship Id="rId1" Type="http://schemas.openxmlformats.org/officeDocument/2006/relationships/tags" Target="../tags/tag194.xml"/><Relationship Id="rId6" Type="http://schemas.openxmlformats.org/officeDocument/2006/relationships/image" Target="../media/image216.jpeg"/><Relationship Id="rId5" Type="http://schemas.openxmlformats.org/officeDocument/2006/relationships/image" Target="../media/image215.jpeg"/><Relationship Id="rId4" Type="http://schemas.openxmlformats.org/officeDocument/2006/relationships/image" Target="../media/image214.jpeg"/></Relationships>
</file>

<file path=ppt/slides/_rels/slide187.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slideLayout" Target="../slideLayouts/slideLayout23.xml"/><Relationship Id="rId1" Type="http://schemas.openxmlformats.org/officeDocument/2006/relationships/tags" Target="../tags/tag195.xml"/><Relationship Id="rId4" Type="http://schemas.openxmlformats.org/officeDocument/2006/relationships/image" Target="../media/image220.jpeg"/></Relationships>
</file>

<file path=ppt/slides/_rels/slide188.xml.rels><?xml version="1.0" encoding="UTF-8" standalone="yes"?>
<Relationships xmlns="http://schemas.openxmlformats.org/package/2006/relationships"><Relationship Id="rId3" Type="http://schemas.openxmlformats.org/officeDocument/2006/relationships/image" Target="../media/image221.WMF"/><Relationship Id="rId2" Type="http://schemas.openxmlformats.org/officeDocument/2006/relationships/slideLayout" Target="../slideLayouts/slideLayout23.xml"/><Relationship Id="rId1" Type="http://schemas.openxmlformats.org/officeDocument/2006/relationships/tags" Target="../tags/tag196.xml"/></Relationships>
</file>

<file path=ppt/slides/_rels/slide189.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slideLayout" Target="../slideLayouts/slideLayout23.xml"/><Relationship Id="rId1" Type="http://schemas.openxmlformats.org/officeDocument/2006/relationships/tags" Target="../tags/tag197.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0.xml"/><Relationship Id="rId7" Type="http://schemas.openxmlformats.org/officeDocument/2006/relationships/diagramQuickStyle" Target="../diagrams/quickStyle1.xml"/><Relationship Id="rId2" Type="http://schemas.openxmlformats.org/officeDocument/2006/relationships/slideLayout" Target="../slideLayouts/slideLayout34.xml"/><Relationship Id="rId1" Type="http://schemas.openxmlformats.org/officeDocument/2006/relationships/tags" Target="../tags/tag20.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8.png"/><Relationship Id="rId9" Type="http://schemas.microsoft.com/office/2007/relationships/diagramDrawing" Target="../diagrams/drawing1.xml"/></Relationships>
</file>

<file path=ppt/slides/_rels/slide190.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slideLayout" Target="../slideLayouts/slideLayout23.xml"/><Relationship Id="rId1" Type="http://schemas.openxmlformats.org/officeDocument/2006/relationships/tags" Target="../tags/tag198.xml"/></Relationships>
</file>

<file path=ppt/slides/_rels/slide191.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slideLayout" Target="../slideLayouts/slideLayout23.xml"/><Relationship Id="rId1" Type="http://schemas.openxmlformats.org/officeDocument/2006/relationships/tags" Target="../tags/tag199.xml"/></Relationships>
</file>

<file path=ppt/slides/_rels/slide192.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slideLayout" Target="../slideLayouts/slideLayout23.xml"/><Relationship Id="rId1" Type="http://schemas.openxmlformats.org/officeDocument/2006/relationships/tags" Target="../tags/tag200.xml"/></Relationships>
</file>

<file path=ppt/slides/_rels/slide193.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slideLayout" Target="../slideLayouts/slideLayout23.xml"/><Relationship Id="rId1" Type="http://schemas.openxmlformats.org/officeDocument/2006/relationships/tags" Target="../tags/tag201.xml"/></Relationships>
</file>

<file path=ppt/slides/_rels/slide194.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slideLayout" Target="../slideLayouts/slideLayout23.xml"/><Relationship Id="rId1" Type="http://schemas.openxmlformats.org/officeDocument/2006/relationships/tags" Target="../tags/tag202.xml"/></Relationships>
</file>

<file path=ppt/slides/_rels/slide195.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slideLayout" Target="../slideLayouts/slideLayout23.xml"/><Relationship Id="rId1" Type="http://schemas.openxmlformats.org/officeDocument/2006/relationships/tags" Target="../tags/tag203.xml"/><Relationship Id="rId4" Type="http://schemas.microsoft.com/office/2007/relationships/hdphoto" Target="../media/hdphoto4.wdp"/></Relationships>
</file>

<file path=ppt/slides/_rels/slide19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04.xml"/><Relationship Id="rId1" Type="http://schemas.openxmlformats.org/officeDocument/2006/relationships/vmlDrawing" Target="../drawings/vmlDrawing18.vml"/><Relationship Id="rId5" Type="http://schemas.openxmlformats.org/officeDocument/2006/relationships/image" Target="../media/image228.wmf"/><Relationship Id="rId4" Type="http://schemas.openxmlformats.org/officeDocument/2006/relationships/oleObject" Target="../embeddings/oleObject20.bin"/></Relationships>
</file>

<file path=ppt/slides/_rels/slide197.xml.rels><?xml version="1.0" encoding="UTF-8" standalone="yes"?>
<Relationships xmlns="http://schemas.openxmlformats.org/package/2006/relationships"><Relationship Id="rId8" Type="http://schemas.openxmlformats.org/officeDocument/2006/relationships/image" Target="../media/image234.jpeg"/><Relationship Id="rId3" Type="http://schemas.openxmlformats.org/officeDocument/2006/relationships/image" Target="../media/image229.png"/><Relationship Id="rId7" Type="http://schemas.openxmlformats.org/officeDocument/2006/relationships/image" Target="../media/image233.png"/><Relationship Id="rId12" Type="http://schemas.openxmlformats.org/officeDocument/2006/relationships/image" Target="../media/image238.jpeg"/><Relationship Id="rId2" Type="http://schemas.openxmlformats.org/officeDocument/2006/relationships/slideLayout" Target="../slideLayouts/slideLayout23.xml"/><Relationship Id="rId1" Type="http://schemas.openxmlformats.org/officeDocument/2006/relationships/tags" Target="../tags/tag205.xml"/><Relationship Id="rId6" Type="http://schemas.openxmlformats.org/officeDocument/2006/relationships/image" Target="../media/image232.jpeg"/><Relationship Id="rId11" Type="http://schemas.openxmlformats.org/officeDocument/2006/relationships/image" Target="../media/image237.jpeg"/><Relationship Id="rId5" Type="http://schemas.openxmlformats.org/officeDocument/2006/relationships/image" Target="../media/image231.png"/><Relationship Id="rId10" Type="http://schemas.openxmlformats.org/officeDocument/2006/relationships/image" Target="../media/image236.jpeg"/><Relationship Id="rId4" Type="http://schemas.openxmlformats.org/officeDocument/2006/relationships/image" Target="../media/image230.png"/><Relationship Id="rId9" Type="http://schemas.openxmlformats.org/officeDocument/2006/relationships/image" Target="../media/image235.jpeg"/></Relationships>
</file>

<file path=ppt/slides/_rels/slide198.xml.rels><?xml version="1.0" encoding="UTF-8" standalone="yes"?>
<Relationships xmlns="http://schemas.openxmlformats.org/package/2006/relationships"><Relationship Id="rId8" Type="http://schemas.openxmlformats.org/officeDocument/2006/relationships/image" Target="../media/image243.jpeg"/><Relationship Id="rId3" Type="http://schemas.openxmlformats.org/officeDocument/2006/relationships/image" Target="../media/image230.png"/><Relationship Id="rId7" Type="http://schemas.openxmlformats.org/officeDocument/2006/relationships/image" Target="../media/image242.jpeg"/><Relationship Id="rId12" Type="http://schemas.openxmlformats.org/officeDocument/2006/relationships/image" Target="../media/image247.png"/><Relationship Id="rId2" Type="http://schemas.openxmlformats.org/officeDocument/2006/relationships/slideLayout" Target="../slideLayouts/slideLayout23.xml"/><Relationship Id="rId1" Type="http://schemas.openxmlformats.org/officeDocument/2006/relationships/tags" Target="../tags/tag206.xml"/><Relationship Id="rId6" Type="http://schemas.openxmlformats.org/officeDocument/2006/relationships/image" Target="../media/image241.jpeg"/><Relationship Id="rId11" Type="http://schemas.openxmlformats.org/officeDocument/2006/relationships/image" Target="../media/image246.png"/><Relationship Id="rId5" Type="http://schemas.openxmlformats.org/officeDocument/2006/relationships/image" Target="../media/image240.jpeg"/><Relationship Id="rId10" Type="http://schemas.openxmlformats.org/officeDocument/2006/relationships/image" Target="../media/image245.png"/><Relationship Id="rId4" Type="http://schemas.openxmlformats.org/officeDocument/2006/relationships/image" Target="../media/image239.jpeg"/><Relationship Id="rId9" Type="http://schemas.openxmlformats.org/officeDocument/2006/relationships/image" Target="../media/image244.jpeg"/></Relationships>
</file>

<file path=ppt/slides/_rels/slide199.xml.rels><?xml version="1.0" encoding="UTF-8" standalone="yes"?>
<Relationships xmlns="http://schemas.openxmlformats.org/package/2006/relationships"><Relationship Id="rId8" Type="http://schemas.openxmlformats.org/officeDocument/2006/relationships/image" Target="../media/image253.jpeg"/><Relationship Id="rId3" Type="http://schemas.openxmlformats.org/officeDocument/2006/relationships/image" Target="../media/image248.jpeg"/><Relationship Id="rId7" Type="http://schemas.openxmlformats.org/officeDocument/2006/relationships/image" Target="../media/image252.jpeg"/><Relationship Id="rId2" Type="http://schemas.openxmlformats.org/officeDocument/2006/relationships/slideLayout" Target="../slideLayouts/slideLayout23.xml"/><Relationship Id="rId1" Type="http://schemas.openxmlformats.org/officeDocument/2006/relationships/tags" Target="../tags/tag207.xml"/><Relationship Id="rId6" Type="http://schemas.openxmlformats.org/officeDocument/2006/relationships/image" Target="../media/image251.jpeg"/><Relationship Id="rId5" Type="http://schemas.openxmlformats.org/officeDocument/2006/relationships/image" Target="../media/image250.jpeg"/><Relationship Id="rId4" Type="http://schemas.openxmlformats.org/officeDocument/2006/relationships/image" Target="../media/image249.jpeg"/><Relationship Id="rId9" Type="http://schemas.openxmlformats.org/officeDocument/2006/relationships/image" Target="../media/image25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21.xml"/><Relationship Id="rId6" Type="http://schemas.openxmlformats.org/officeDocument/2006/relationships/image" Target="../media/image15.jpeg"/><Relationship Id="rId5" Type="http://schemas.openxmlformats.org/officeDocument/2006/relationships/hyperlink" Target="http://www.worlddiabetesday.org/node/4494" TargetMode="External"/><Relationship Id="rId4" Type="http://schemas.openxmlformats.org/officeDocument/2006/relationships/image" Target="../media/image32.png"/></Relationships>
</file>

<file path=ppt/slides/_rels/slide200.xml.rels><?xml version="1.0" encoding="UTF-8" standalone="yes"?>
<Relationships xmlns="http://schemas.openxmlformats.org/package/2006/relationships"><Relationship Id="rId8" Type="http://schemas.openxmlformats.org/officeDocument/2006/relationships/image" Target="../media/image259.jpeg"/><Relationship Id="rId3" Type="http://schemas.openxmlformats.org/officeDocument/2006/relationships/image" Target="../media/image230.png"/><Relationship Id="rId7" Type="http://schemas.openxmlformats.org/officeDocument/2006/relationships/image" Target="../media/image258.jpeg"/><Relationship Id="rId12" Type="http://schemas.openxmlformats.org/officeDocument/2006/relationships/image" Target="../media/image263.png"/><Relationship Id="rId2" Type="http://schemas.openxmlformats.org/officeDocument/2006/relationships/slideLayout" Target="../slideLayouts/slideLayout23.xml"/><Relationship Id="rId1" Type="http://schemas.openxmlformats.org/officeDocument/2006/relationships/tags" Target="../tags/tag208.xml"/><Relationship Id="rId6" Type="http://schemas.openxmlformats.org/officeDocument/2006/relationships/image" Target="../media/image257.jpeg"/><Relationship Id="rId11" Type="http://schemas.openxmlformats.org/officeDocument/2006/relationships/image" Target="../media/image262.jpeg"/><Relationship Id="rId5" Type="http://schemas.openxmlformats.org/officeDocument/2006/relationships/image" Target="../media/image256.png"/><Relationship Id="rId10" Type="http://schemas.openxmlformats.org/officeDocument/2006/relationships/image" Target="../media/image261.jpeg"/><Relationship Id="rId4" Type="http://schemas.openxmlformats.org/officeDocument/2006/relationships/image" Target="../media/image255.jpeg"/><Relationship Id="rId9" Type="http://schemas.openxmlformats.org/officeDocument/2006/relationships/image" Target="../media/image260.jpe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3.xml"/><Relationship Id="rId1" Type="http://schemas.openxmlformats.org/officeDocument/2006/relationships/tags" Target="../tags/tag209.xml"/><Relationship Id="rId4" Type="http://schemas.openxmlformats.org/officeDocument/2006/relationships/image" Target="../media/image264.emf"/></Relationships>
</file>

<file path=ppt/slides/_rels/slide20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10.xml"/><Relationship Id="rId1" Type="http://schemas.openxmlformats.org/officeDocument/2006/relationships/vmlDrawing" Target="../drawings/vmlDrawing19.vml"/><Relationship Id="rId6" Type="http://schemas.openxmlformats.org/officeDocument/2006/relationships/image" Target="../media/image265.emf"/><Relationship Id="rId5" Type="http://schemas.openxmlformats.org/officeDocument/2006/relationships/oleObject" Target="../embeddings/Microsoft_Word_97_-_2003_Document10.doc"/><Relationship Id="rId4" Type="http://schemas.openxmlformats.org/officeDocument/2006/relationships/oleObject" Target="../embeddings/oleObject21.bin"/></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118.xml"/><Relationship Id="rId7" Type="http://schemas.openxmlformats.org/officeDocument/2006/relationships/hyperlink" Target="http://www.dce.org/publications/education-handouts/" TargetMode="External"/><Relationship Id="rId2" Type="http://schemas.openxmlformats.org/officeDocument/2006/relationships/slideLayout" Target="../slideLayouts/slideLayout23.xml"/><Relationship Id="rId1" Type="http://schemas.openxmlformats.org/officeDocument/2006/relationships/tags" Target="../tags/tag211.xml"/><Relationship Id="rId6" Type="http://schemas.openxmlformats.org/officeDocument/2006/relationships/hyperlink" Target="http://www.americanheart.org/" TargetMode="External"/><Relationship Id="rId5" Type="http://schemas.openxmlformats.org/officeDocument/2006/relationships/hyperlink" Target="http://www.diabetes.org/" TargetMode="External"/><Relationship Id="rId4" Type="http://schemas.openxmlformats.org/officeDocument/2006/relationships/hyperlink" Target="http://www.eatright.org/" TargetMode="External"/></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3.xml"/><Relationship Id="rId1" Type="http://schemas.openxmlformats.org/officeDocument/2006/relationships/tags" Target="../tags/tag212.xml"/><Relationship Id="rId5" Type="http://schemas.openxmlformats.org/officeDocument/2006/relationships/hyperlink" Target="http://www.niddk.nih.gov/" TargetMode="External"/><Relationship Id="rId4" Type="http://schemas.openxmlformats.org/officeDocument/2006/relationships/hyperlink" Target="http://www.nhlbi.nih.gov/" TargetMode="External"/></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3.xml"/><Relationship Id="rId1" Type="http://schemas.openxmlformats.org/officeDocument/2006/relationships/tags" Target="../tags/tag213.xml"/><Relationship Id="rId4" Type="http://schemas.openxmlformats.org/officeDocument/2006/relationships/image" Target="../media/image88.wmf"/></Relationships>
</file>

<file path=ppt/slides/_rels/slide206.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214.xml"/></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3.xml"/><Relationship Id="rId1" Type="http://schemas.openxmlformats.org/officeDocument/2006/relationships/tags" Target="../tags/tag215.xml"/><Relationship Id="rId4" Type="http://schemas.openxmlformats.org/officeDocument/2006/relationships/image" Target="../media/image266.jpeg"/></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3.xml"/><Relationship Id="rId1" Type="http://schemas.openxmlformats.org/officeDocument/2006/relationships/tags" Target="../tags/tag216.xml"/></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3.xml"/><Relationship Id="rId1" Type="http://schemas.openxmlformats.org/officeDocument/2006/relationships/tags" Target="../tags/tag217.xml"/><Relationship Id="rId4" Type="http://schemas.openxmlformats.org/officeDocument/2006/relationships/image" Target="../media/image267.w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22.xml"/><Relationship Id="rId4" Type="http://schemas.openxmlformats.org/officeDocument/2006/relationships/image" Target="../media/image33.jpg"/></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3.xml"/><Relationship Id="rId1" Type="http://schemas.openxmlformats.org/officeDocument/2006/relationships/tags" Target="../tags/tag218.xml"/></Relationships>
</file>

<file path=ppt/slides/_rels/slide21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image" Target="../media/image51.png"/><Relationship Id="rId5" Type="http://schemas.openxmlformats.org/officeDocument/2006/relationships/image" Target="../media/image268.wmf"/><Relationship Id="rId4" Type="http://schemas.openxmlformats.org/officeDocument/2006/relationships/notesSlide" Target="../notesSlides/notesSlide125.xml"/></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3.xml"/><Relationship Id="rId1" Type="http://schemas.openxmlformats.org/officeDocument/2006/relationships/tags" Target="../tags/tag222.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3.xml"/><Relationship Id="rId1" Type="http://schemas.openxmlformats.org/officeDocument/2006/relationships/tags" Target="../tags/tag224.xml"/></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3.xml"/><Relationship Id="rId1" Type="http://schemas.openxmlformats.org/officeDocument/2006/relationships/tags" Target="../tags/tag226.xml"/><Relationship Id="rId4" Type="http://schemas.openxmlformats.org/officeDocument/2006/relationships/image" Target="../media/image269.PNG"/></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3.xml"/><Relationship Id="rId1" Type="http://schemas.openxmlformats.org/officeDocument/2006/relationships/tags" Target="../tags/tag227.xml"/></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3.xml"/><Relationship Id="rId1" Type="http://schemas.openxmlformats.org/officeDocument/2006/relationships/tags" Target="../tags/tag228.xml"/><Relationship Id="rId4" Type="http://schemas.openxmlformats.org/officeDocument/2006/relationships/image" Target="../media/image270.jpeg"/></Relationships>
</file>

<file path=ppt/slides/_rels/slide217.xml.rels><?xml version="1.0" encoding="UTF-8" standalone="yes"?>
<Relationships xmlns="http://schemas.openxmlformats.org/package/2006/relationships"><Relationship Id="rId3" Type="http://schemas.openxmlformats.org/officeDocument/2006/relationships/tags" Target="../tags/tag231.xml"/><Relationship Id="rId7" Type="http://schemas.openxmlformats.org/officeDocument/2006/relationships/image" Target="../media/image272.wmf"/><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image" Target="../media/image271.jpeg"/><Relationship Id="rId5" Type="http://schemas.openxmlformats.org/officeDocument/2006/relationships/notesSlide" Target="../notesSlides/notesSlide131.xml"/><Relationship Id="rId4" Type="http://schemas.openxmlformats.org/officeDocument/2006/relationships/slideLayout" Target="../slideLayouts/slideLayout23.xml"/></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3.xml"/><Relationship Id="rId1" Type="http://schemas.openxmlformats.org/officeDocument/2006/relationships/tags" Target="../tags/tag232.xml"/><Relationship Id="rId4" Type="http://schemas.openxmlformats.org/officeDocument/2006/relationships/image" Target="../media/image273.WMF"/></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23.xml"/><Relationship Id="rId1" Type="http://schemas.openxmlformats.org/officeDocument/2006/relationships/tags" Target="../tags/tag23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23.xml"/><Relationship Id="rId5" Type="http://schemas.openxmlformats.org/officeDocument/2006/relationships/image" Target="../media/image35.jpeg"/><Relationship Id="rId4" Type="http://schemas.openxmlformats.org/officeDocument/2006/relationships/image" Target="../media/image34.jpeg"/></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3.xml"/><Relationship Id="rId1" Type="http://schemas.openxmlformats.org/officeDocument/2006/relationships/tags" Target="../tags/tag235.xml"/><Relationship Id="rId4" Type="http://schemas.openxmlformats.org/officeDocument/2006/relationships/image" Target="../media/image274.jpeg"/></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3.xml"/><Relationship Id="rId1" Type="http://schemas.openxmlformats.org/officeDocument/2006/relationships/tags" Target="../tags/tag237.xml"/></Relationships>
</file>

<file path=ppt/slides/_rels/slide222.xml.rels><?xml version="1.0" encoding="UTF-8" standalone="yes"?>
<Relationships xmlns="http://schemas.openxmlformats.org/package/2006/relationships"><Relationship Id="rId3" Type="http://schemas.openxmlformats.org/officeDocument/2006/relationships/image" Target="../media/image275.WMF"/><Relationship Id="rId2" Type="http://schemas.openxmlformats.org/officeDocument/2006/relationships/slideLayout" Target="../slideLayouts/slideLayout23.xml"/><Relationship Id="rId1" Type="http://schemas.openxmlformats.org/officeDocument/2006/relationships/tags" Target="../tags/tag238.xml"/></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3.xml"/><Relationship Id="rId1" Type="http://schemas.openxmlformats.org/officeDocument/2006/relationships/tags" Target="../tags/tag239.xml"/><Relationship Id="rId4" Type="http://schemas.openxmlformats.org/officeDocument/2006/relationships/image" Target="../media/image276.jpeg"/></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3.xml"/><Relationship Id="rId1" Type="http://schemas.openxmlformats.org/officeDocument/2006/relationships/tags" Target="../tags/tag240.xml"/></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3.xml"/><Relationship Id="rId1" Type="http://schemas.openxmlformats.org/officeDocument/2006/relationships/tags" Target="../tags/tag241.xml"/><Relationship Id="rId4" Type="http://schemas.openxmlformats.org/officeDocument/2006/relationships/image" Target="../media/image277.png"/></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3.xml"/><Relationship Id="rId1" Type="http://schemas.openxmlformats.org/officeDocument/2006/relationships/tags" Target="../tags/tag242.xml"/></Relationships>
</file>

<file path=ppt/slides/_rels/slide227.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slideLayout" Target="../slideLayouts/slideLayout23.xml"/><Relationship Id="rId1" Type="http://schemas.openxmlformats.org/officeDocument/2006/relationships/tags" Target="../tags/tag243.xml"/></Relationships>
</file>

<file path=ppt/slides/_rels/slide22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45.xml"/><Relationship Id="rId1" Type="http://schemas.openxmlformats.org/officeDocument/2006/relationships/tags" Target="../tags/tag244.xml"/><Relationship Id="rId5" Type="http://schemas.openxmlformats.org/officeDocument/2006/relationships/image" Target="../media/image279.jpeg"/><Relationship Id="rId4" Type="http://schemas.openxmlformats.org/officeDocument/2006/relationships/notesSlide" Target="../notesSlides/notesSlide140.xml"/></Relationships>
</file>

<file path=ppt/slides/_rels/slide229.xml.rels><?xml version="1.0" encoding="UTF-8" standalone="yes"?>
<Relationships xmlns="http://schemas.openxmlformats.org/package/2006/relationships"><Relationship Id="rId3" Type="http://schemas.openxmlformats.org/officeDocument/2006/relationships/tags" Target="../tags/tag248.xml"/><Relationship Id="rId2" Type="http://schemas.openxmlformats.org/officeDocument/2006/relationships/tags" Target="../tags/tag247.xml"/><Relationship Id="rId1" Type="http://schemas.openxmlformats.org/officeDocument/2006/relationships/tags" Target="../tags/tag246.xml"/><Relationship Id="rId6" Type="http://schemas.openxmlformats.org/officeDocument/2006/relationships/image" Target="../media/image26.png"/><Relationship Id="rId5" Type="http://schemas.openxmlformats.org/officeDocument/2006/relationships/notesSlide" Target="../notesSlides/notesSlide141.xml"/><Relationship Id="rId4"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tags" Target="../tags/tag24.xml"/><Relationship Id="rId4" Type="http://schemas.openxmlformats.org/officeDocument/2006/relationships/image" Target="../media/image36.jpeg"/></Relationships>
</file>

<file path=ppt/slides/_rels/slide230.xml.rels><?xml version="1.0" encoding="UTF-8" standalone="yes"?>
<Relationships xmlns="http://schemas.openxmlformats.org/package/2006/relationships"><Relationship Id="rId8" Type="http://schemas.openxmlformats.org/officeDocument/2006/relationships/image" Target="../media/image281.png"/><Relationship Id="rId3" Type="http://schemas.openxmlformats.org/officeDocument/2006/relationships/slideLayout" Target="../slideLayouts/slideLayout23.xml"/><Relationship Id="rId7" Type="http://schemas.openxmlformats.org/officeDocument/2006/relationships/oleObject" Target="../embeddings/oleObject23.bin"/><Relationship Id="rId2" Type="http://schemas.openxmlformats.org/officeDocument/2006/relationships/tags" Target="../tags/tag250.xml"/><Relationship Id="rId1" Type="http://schemas.openxmlformats.org/officeDocument/2006/relationships/vmlDrawing" Target="../drawings/vmlDrawing20.vml"/><Relationship Id="rId6" Type="http://schemas.openxmlformats.org/officeDocument/2006/relationships/image" Target="../media/image280.png"/><Relationship Id="rId5" Type="http://schemas.openxmlformats.org/officeDocument/2006/relationships/oleObject" Target="../embeddings/oleObject22.bin"/><Relationship Id="rId4" Type="http://schemas.openxmlformats.org/officeDocument/2006/relationships/notesSlide" Target="../notesSlides/notesSlide142.xml"/></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3.xml"/><Relationship Id="rId1" Type="http://schemas.openxmlformats.org/officeDocument/2006/relationships/tags" Target="../tags/tag251.xml"/><Relationship Id="rId5" Type="http://schemas.openxmlformats.org/officeDocument/2006/relationships/image" Target="../media/image283.png"/><Relationship Id="rId4" Type="http://schemas.openxmlformats.org/officeDocument/2006/relationships/image" Target="../media/image282.png"/></Relationships>
</file>

<file path=ppt/slides/_rels/slide232.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slideLayout" Target="../slideLayouts/slideLayout23.xml"/><Relationship Id="rId1" Type="http://schemas.openxmlformats.org/officeDocument/2006/relationships/tags" Target="../tags/tag252.xml"/></Relationships>
</file>

<file path=ppt/slides/_rels/slide233.xml.rels><?xml version="1.0" encoding="UTF-8" standalone="yes"?>
<Relationships xmlns="http://schemas.openxmlformats.org/package/2006/relationships"><Relationship Id="rId3" Type="http://schemas.openxmlformats.org/officeDocument/2006/relationships/image" Target="../media/image285.JPG"/><Relationship Id="rId2" Type="http://schemas.openxmlformats.org/officeDocument/2006/relationships/slideLayout" Target="../slideLayouts/slideLayout23.xml"/><Relationship Id="rId1" Type="http://schemas.openxmlformats.org/officeDocument/2006/relationships/tags" Target="../tags/tag253.xml"/></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3.xml"/><Relationship Id="rId1" Type="http://schemas.openxmlformats.org/officeDocument/2006/relationships/tags" Target="../tags/tag254.xml"/></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3.xml"/><Relationship Id="rId1" Type="http://schemas.openxmlformats.org/officeDocument/2006/relationships/tags" Target="../tags/tag255.xml"/><Relationship Id="rId4" Type="http://schemas.openxmlformats.org/officeDocument/2006/relationships/image" Target="../media/image286.gif"/></Relationships>
</file>

<file path=ppt/slides/_rels/slide236.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289.png"/><Relationship Id="rId2" Type="http://schemas.openxmlformats.org/officeDocument/2006/relationships/tags" Target="../tags/tag257.xml"/><Relationship Id="rId1" Type="http://schemas.openxmlformats.org/officeDocument/2006/relationships/tags" Target="../tags/tag256.xml"/><Relationship Id="rId6" Type="http://schemas.openxmlformats.org/officeDocument/2006/relationships/image" Target="../media/image288.png"/><Relationship Id="rId5" Type="http://schemas.openxmlformats.org/officeDocument/2006/relationships/image" Target="../media/image287.png"/><Relationship Id="rId4" Type="http://schemas.openxmlformats.org/officeDocument/2006/relationships/notesSlide" Target="../notesSlides/notesSlide146.xml"/></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23.xml"/><Relationship Id="rId1" Type="http://schemas.openxmlformats.org/officeDocument/2006/relationships/tags" Target="../tags/tag259.xml"/><Relationship Id="rId4" Type="http://schemas.openxmlformats.org/officeDocument/2006/relationships/image" Target="../media/image290.WMF"/></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23.xml"/><Relationship Id="rId1" Type="http://schemas.openxmlformats.org/officeDocument/2006/relationships/tags" Target="../tags/tag260.xml"/></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3.xml"/><Relationship Id="rId1" Type="http://schemas.openxmlformats.org/officeDocument/2006/relationships/tags" Target="../tags/tag26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25.xml"/><Relationship Id="rId4" Type="http://schemas.openxmlformats.org/officeDocument/2006/relationships/image" Target="../media/image37.jpeg"/></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3.xml"/><Relationship Id="rId1" Type="http://schemas.openxmlformats.org/officeDocument/2006/relationships/tags" Target="../tags/tag263.xml"/></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5.xml"/><Relationship Id="rId1" Type="http://schemas.openxmlformats.org/officeDocument/2006/relationships/tags" Target="../tags/tag264.xml"/><Relationship Id="rId5" Type="http://schemas.openxmlformats.org/officeDocument/2006/relationships/image" Target="../media/image292.tif"/><Relationship Id="rId4" Type="http://schemas.openxmlformats.org/officeDocument/2006/relationships/image" Target="../media/image291.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3.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3.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43.png"/><Relationship Id="rId2" Type="http://schemas.openxmlformats.org/officeDocument/2006/relationships/slideLayout" Target="../slideLayouts/slideLayout23.xml"/><Relationship Id="rId1" Type="http://schemas.openxmlformats.org/officeDocument/2006/relationships/tags" Target="../tags/tag2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9.xml"/><Relationship Id="rId1" Type="http://schemas.openxmlformats.org/officeDocument/2006/relationships/vmlDrawing" Target="../drawings/vmlDrawing1.vml"/><Relationship Id="rId6" Type="http://schemas.openxmlformats.org/officeDocument/2006/relationships/image" Target="../media/image44.png"/><Relationship Id="rId5" Type="http://schemas.openxmlformats.org/officeDocument/2006/relationships/oleObject" Target="../embeddings/oleObject1.bin"/><Relationship Id="rId4"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3.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4.xml"/><Relationship Id="rId4" Type="http://schemas.openxmlformats.org/officeDocument/2006/relationships/image" Target="../media/image10.w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3.xml"/><Relationship Id="rId1" Type="http://schemas.openxmlformats.org/officeDocument/2006/relationships/tags" Target="../tags/tag31.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slideLayout" Target="../slideLayouts/slideLayout23.xml"/><Relationship Id="rId1" Type="http://schemas.openxmlformats.org/officeDocument/2006/relationships/tags" Target="../tags/tag32.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0" Type="http://schemas.openxmlformats.org/officeDocument/2006/relationships/image" Target="../media/image54.png"/><Relationship Id="rId4" Type="http://schemas.openxmlformats.org/officeDocument/2006/relationships/image" Target="../media/image48.jpeg"/><Relationship Id="rId9"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3.xml"/><Relationship Id="rId1" Type="http://schemas.openxmlformats.org/officeDocument/2006/relationships/tags" Target="../tags/tag3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3.xml"/><Relationship Id="rId1" Type="http://schemas.openxmlformats.org/officeDocument/2006/relationships/tags" Target="../tags/tag34.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xml"/><Relationship Id="rId1" Type="http://schemas.openxmlformats.org/officeDocument/2006/relationships/tags" Target="../tags/tag35.xml"/><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3.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8.xml"/><Relationship Id="rId1" Type="http://schemas.openxmlformats.org/officeDocument/2006/relationships/tags" Target="../tags/tag37.xml"/><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23.xml"/><Relationship Id="rId7" Type="http://schemas.openxmlformats.org/officeDocument/2006/relationships/oleObject" Target="../embeddings/oleObject3.bin"/><Relationship Id="rId2" Type="http://schemas.openxmlformats.org/officeDocument/2006/relationships/tags" Target="../tags/tag38.xml"/><Relationship Id="rId1" Type="http://schemas.openxmlformats.org/officeDocument/2006/relationships/vmlDrawing" Target="../drawings/vmlDrawing2.vml"/><Relationship Id="rId6" Type="http://schemas.openxmlformats.org/officeDocument/2006/relationships/image" Target="../media/image65.png"/><Relationship Id="rId5" Type="http://schemas.openxmlformats.org/officeDocument/2006/relationships/oleObject" Target="../embeddings/oleObject2.bin"/><Relationship Id="rId4" Type="http://schemas.openxmlformats.org/officeDocument/2006/relationships/notesSlide" Target="../notesSlides/notesSlide22.xml"/><Relationship Id="rId9" Type="http://schemas.openxmlformats.org/officeDocument/2006/relationships/image" Target="../media/image67.jpeg"/></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23.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3.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3.xml"/><Relationship Id="rId1" Type="http://schemas.openxmlformats.org/officeDocument/2006/relationships/tags" Target="../tags/tag41.xml"/><Relationship Id="rId4" Type="http://schemas.openxmlformats.org/officeDocument/2006/relationships/image" Target="../media/image69.jpe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3.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3.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3.xml"/><Relationship Id="rId1" Type="http://schemas.openxmlformats.org/officeDocument/2006/relationships/tags" Target="../tags/tag45.xml"/><Relationship Id="rId4" Type="http://schemas.openxmlformats.org/officeDocument/2006/relationships/image" Target="../media/image72.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3.xml"/><Relationship Id="rId1" Type="http://schemas.openxmlformats.org/officeDocument/2006/relationships/tags" Target="../tags/tag46.xml"/><Relationship Id="rId4" Type="http://schemas.openxmlformats.org/officeDocument/2006/relationships/image" Target="../media/image73.wmf"/></Relationships>
</file>

<file path=ppt/slides/_rels/slide46.xml.rels><?xml version="1.0" encoding="UTF-8" standalone="yes"?>
<Relationships xmlns="http://schemas.openxmlformats.org/package/2006/relationships"><Relationship Id="rId8" Type="http://schemas.openxmlformats.org/officeDocument/2006/relationships/image" Target="../media/image77.wmf"/><Relationship Id="rId3" Type="http://schemas.openxmlformats.org/officeDocument/2006/relationships/slideLayout" Target="../slideLayouts/slideLayout23.xml"/><Relationship Id="rId7" Type="http://schemas.openxmlformats.org/officeDocument/2006/relationships/image" Target="../media/image76.jpe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47.xml"/><Relationship Id="rId6" Type="http://schemas.openxmlformats.org/officeDocument/2006/relationships/image" Target="../media/image75.wmf"/><Relationship Id="rId11" Type="http://schemas.openxmlformats.org/officeDocument/2006/relationships/image" Target="../media/image80.wmf"/><Relationship Id="rId5" Type="http://schemas.openxmlformats.org/officeDocument/2006/relationships/image" Target="../media/image74.wmf"/><Relationship Id="rId10" Type="http://schemas.openxmlformats.org/officeDocument/2006/relationships/image" Target="../media/image79.wmf"/><Relationship Id="rId4" Type="http://schemas.openxmlformats.org/officeDocument/2006/relationships/notesSlide" Target="../notesSlides/notesSlide27.xml"/><Relationship Id="rId9" Type="http://schemas.openxmlformats.org/officeDocument/2006/relationships/image" Target="../media/image78.wmf"/></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4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3.xml"/><Relationship Id="rId1" Type="http://schemas.openxmlformats.org/officeDocument/2006/relationships/tags" Target="../tags/tag49.xml"/><Relationship Id="rId4" Type="http://schemas.openxmlformats.org/officeDocument/2006/relationships/image" Target="../media/image81.jpeg"/></Relationships>
</file>

<file path=ppt/slides/_rels/slide4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23.xml"/><Relationship Id="rId1" Type="http://schemas.openxmlformats.org/officeDocument/2006/relationships/tags" Target="../tags/tag50.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5.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23.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3.xml"/><Relationship Id="rId1" Type="http://schemas.openxmlformats.org/officeDocument/2006/relationships/tags" Target="../tags/tag52.xml"/><Relationship Id="rId4" Type="http://schemas.openxmlformats.org/officeDocument/2006/relationships/image" Target="../media/image84.WMF"/></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3.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23.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slideLayout" Target="../slideLayouts/slideLayout23.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3.xml"/><Relationship Id="rId1" Type="http://schemas.openxmlformats.org/officeDocument/2006/relationships/tags" Target="../tags/tag57.xml"/><Relationship Id="rId4" Type="http://schemas.openxmlformats.org/officeDocument/2006/relationships/image" Target="../media/image88.wmf"/></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3.xml"/><Relationship Id="rId1" Type="http://schemas.openxmlformats.org/officeDocument/2006/relationships/tags" Target="../tags/tag58.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7K0PDBCK\MPj04027010000%5b1%5d.jpg" TargetMode="External"/><Relationship Id="rId1" Type="http://schemas.openxmlformats.org/officeDocument/2006/relationships/tags" Target="../tags/tag59.xml"/><Relationship Id="rId5" Type="http://schemas.openxmlformats.org/officeDocument/2006/relationships/image" Target="../media/image89.png"/><Relationship Id="rId4" Type="http://schemas.openxmlformats.org/officeDocument/2006/relationships/notesSlide" Target="../notesSlides/notesSlide32.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image" Target="../media/image90.jpeg"/><Relationship Id="rId4" Type="http://schemas.openxmlformats.org/officeDocument/2006/relationships/notesSlide" Target="../notesSlides/notesSlide3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3.xml"/><Relationship Id="rId1" Type="http://schemas.openxmlformats.org/officeDocument/2006/relationships/tags" Target="../tags/tag7.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62.xml"/><Relationship Id="rId1" Type="http://schemas.openxmlformats.org/officeDocument/2006/relationships/vmlDrawing" Target="../drawings/vmlDrawing3.vml"/><Relationship Id="rId6" Type="http://schemas.openxmlformats.org/officeDocument/2006/relationships/image" Target="../media/image91.emf"/><Relationship Id="rId5" Type="http://schemas.openxmlformats.org/officeDocument/2006/relationships/oleObject" Target="../embeddings/oleObject4.bin"/><Relationship Id="rId4" Type="http://schemas.openxmlformats.org/officeDocument/2006/relationships/notesSlide" Target="../notesSlides/notesSlide34.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64.xml"/><Relationship Id="rId1" Type="http://schemas.openxmlformats.org/officeDocument/2006/relationships/vmlDrawing" Target="../drawings/vmlDrawing4.vml"/><Relationship Id="rId6" Type="http://schemas.openxmlformats.org/officeDocument/2006/relationships/image" Target="../media/image92.emf"/><Relationship Id="rId5" Type="http://schemas.openxmlformats.org/officeDocument/2006/relationships/oleObject" Target="../embeddings/oleObject5.bin"/><Relationship Id="rId4" Type="http://schemas.openxmlformats.org/officeDocument/2006/relationships/notesSlide" Target="../notesSlides/notesSlide35.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3.xml"/><Relationship Id="rId1" Type="http://schemas.openxmlformats.org/officeDocument/2006/relationships/tags" Target="../tags/tag66.xml"/><Relationship Id="rId4" Type="http://schemas.openxmlformats.org/officeDocument/2006/relationships/image" Target="../media/image93.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3.xml"/><Relationship Id="rId1" Type="http://schemas.openxmlformats.org/officeDocument/2006/relationships/tags" Target="../tags/tag67.xml"/><Relationship Id="rId4" Type="http://schemas.openxmlformats.org/officeDocument/2006/relationships/image" Target="../media/image94.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3.xml"/><Relationship Id="rId1" Type="http://schemas.openxmlformats.org/officeDocument/2006/relationships/tags" Target="../tags/tag68.xml"/><Relationship Id="rId4" Type="http://schemas.openxmlformats.org/officeDocument/2006/relationships/image" Target="../media/image95.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3.xml"/><Relationship Id="rId1" Type="http://schemas.openxmlformats.org/officeDocument/2006/relationships/tags" Target="../tags/tag69.xml"/><Relationship Id="rId4" Type="http://schemas.openxmlformats.org/officeDocument/2006/relationships/image" Target="../media/image96.jpe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70.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3.xml"/><Relationship Id="rId1" Type="http://schemas.openxmlformats.org/officeDocument/2006/relationships/tags" Target="../tags/tag71.xml"/><Relationship Id="rId4" Type="http://schemas.openxmlformats.org/officeDocument/2006/relationships/image" Target="../media/image97.JP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3.xml"/><Relationship Id="rId1" Type="http://schemas.openxmlformats.org/officeDocument/2006/relationships/tags" Target="../tags/tag72.xml"/><Relationship Id="rId4" Type="http://schemas.openxmlformats.org/officeDocument/2006/relationships/image" Target="../media/image98.wmf"/></Relationships>
</file>

<file path=ppt/slides/_rels/slide6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slideLayout" Target="../slideLayouts/slideLayout23.xml"/><Relationship Id="rId1" Type="http://schemas.openxmlformats.org/officeDocument/2006/relationships/tags" Target="../tags/tag7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ags" Target="../tags/tag8.xml"/><Relationship Id="rId5" Type="http://schemas.openxmlformats.org/officeDocument/2006/relationships/image" Target="../media/image15.jpeg"/><Relationship Id="rId4" Type="http://schemas.openxmlformats.org/officeDocument/2006/relationships/hyperlink" Target="http://www.worlddiabetesday.org/node/4494"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slideLayout" Target="../slideLayouts/slideLayout23.xml"/><Relationship Id="rId1" Type="http://schemas.openxmlformats.org/officeDocument/2006/relationships/tags" Target="../tags/tag74.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75.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3.xml"/><Relationship Id="rId1" Type="http://schemas.openxmlformats.org/officeDocument/2006/relationships/tags" Target="../tags/tag76.xml"/><Relationship Id="rId6" Type="http://schemas.openxmlformats.org/officeDocument/2006/relationships/image" Target="../media/image101.PNG"/><Relationship Id="rId5" Type="http://schemas.openxmlformats.org/officeDocument/2006/relationships/image" Target="../media/image52.png"/><Relationship Id="rId4" Type="http://schemas.openxmlformats.org/officeDocument/2006/relationships/image" Target="../media/image51.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3.xml"/><Relationship Id="rId1" Type="http://schemas.openxmlformats.org/officeDocument/2006/relationships/tags" Target="../tags/tag77.xml"/><Relationship Id="rId4" Type="http://schemas.openxmlformats.org/officeDocument/2006/relationships/image" Target="../media/image102.WMF"/></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106.png"/><Relationship Id="rId2" Type="http://schemas.openxmlformats.org/officeDocument/2006/relationships/slideLayout" Target="../slideLayouts/slideLayout23.xml"/><Relationship Id="rId1" Type="http://schemas.openxmlformats.org/officeDocument/2006/relationships/tags" Target="../tags/tag78.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3.xml"/><Relationship Id="rId1" Type="http://schemas.openxmlformats.org/officeDocument/2006/relationships/tags" Target="../tags/tag79.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3.xml"/><Relationship Id="rId1" Type="http://schemas.openxmlformats.org/officeDocument/2006/relationships/tags" Target="../tags/tag80.xml"/><Relationship Id="rId4" Type="http://schemas.openxmlformats.org/officeDocument/2006/relationships/image" Target="../media/image107.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3.xml"/><Relationship Id="rId1" Type="http://schemas.openxmlformats.org/officeDocument/2006/relationships/tags" Target="../tags/tag81.xml"/><Relationship Id="rId4" Type="http://schemas.openxmlformats.org/officeDocument/2006/relationships/image" Target="../media/image108.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3.xml"/><Relationship Id="rId1" Type="http://schemas.openxmlformats.org/officeDocument/2006/relationships/tags" Target="../tags/tag82.xml"/><Relationship Id="rId4" Type="http://schemas.openxmlformats.org/officeDocument/2006/relationships/image" Target="../media/image109.jpeg"/></Relationships>
</file>

<file path=ppt/slides/_rels/slide79.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slideLayout" Target="../slideLayouts/slideLayout23.xml"/><Relationship Id="rId7" Type="http://schemas.openxmlformats.org/officeDocument/2006/relationships/hyperlink" Target="http://www.drscholls.com/product.aspx?prodid=46" TargetMode="External"/><Relationship Id="rId2" Type="http://schemas.openxmlformats.org/officeDocument/2006/relationships/video" Target="file:///C:\Documents%20and%20Settings\Owner.BEVERLY-Q62OQR5\Local%20Settings\Temporary%20Internet%20Files\Content.IE5\YAC5GU9Y\MPj03154670000%5b1%5d.jpg" TargetMode="External"/><Relationship Id="rId1" Type="http://schemas.openxmlformats.org/officeDocument/2006/relationships/tags" Target="../tags/tag83.xml"/><Relationship Id="rId6" Type="http://schemas.openxmlformats.org/officeDocument/2006/relationships/image" Target="../media/image110.jpeg"/><Relationship Id="rId11" Type="http://schemas.openxmlformats.org/officeDocument/2006/relationships/image" Target="../media/image114.wmf"/><Relationship Id="rId5" Type="http://schemas.openxmlformats.org/officeDocument/2006/relationships/hyperlink" Target="http://www.northcoastfootcare.com/footcare-info/corns-callus.html" TargetMode="External"/><Relationship Id="rId10" Type="http://schemas.openxmlformats.org/officeDocument/2006/relationships/image" Target="../media/image113.png"/><Relationship Id="rId4" Type="http://schemas.openxmlformats.org/officeDocument/2006/relationships/notesSlide" Target="../notesSlides/notesSlide49.xml"/><Relationship Id="rId9" Type="http://schemas.openxmlformats.org/officeDocument/2006/relationships/image" Target="../media/image112.wmf"/></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3.xml"/><Relationship Id="rId1" Type="http://schemas.openxmlformats.org/officeDocument/2006/relationships/tags" Target="../tags/tag9.xml"/><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3.xml"/><Relationship Id="rId1" Type="http://schemas.openxmlformats.org/officeDocument/2006/relationships/tags" Target="../tags/tag84.xml"/><Relationship Id="rId4" Type="http://schemas.openxmlformats.org/officeDocument/2006/relationships/image" Target="../media/image115.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3.xml"/><Relationship Id="rId1" Type="http://schemas.openxmlformats.org/officeDocument/2006/relationships/tags" Target="../tags/tag85.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87.xml"/><Relationship Id="rId1" Type="http://schemas.openxmlformats.org/officeDocument/2006/relationships/tags" Target="../tags/tag86.xml"/><Relationship Id="rId5" Type="http://schemas.openxmlformats.org/officeDocument/2006/relationships/image" Target="../media/image116.jpeg"/><Relationship Id="rId4" Type="http://schemas.openxmlformats.org/officeDocument/2006/relationships/notesSlide" Target="../notesSlides/notesSlide52.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image" Target="../media/image117.wmf"/><Relationship Id="rId4" Type="http://schemas.openxmlformats.org/officeDocument/2006/relationships/notesSlide" Target="../notesSlides/notesSlide53.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image" Target="../media/image118.jpeg"/><Relationship Id="rId4" Type="http://schemas.openxmlformats.org/officeDocument/2006/relationships/notesSlide" Target="../notesSlides/notesSlide54.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8.xml"/><Relationship Id="rId1" Type="http://schemas.openxmlformats.org/officeDocument/2006/relationships/tags" Target="../tags/tag92.xml"/><Relationship Id="rId4" Type="http://schemas.openxmlformats.org/officeDocument/2006/relationships/hyperlink" Target="http://www.diabetesed.net/page/_files/umpierrezInpatientnonicuGuidelines1.ppt" TargetMode="Externa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94.xml"/><Relationship Id="rId1" Type="http://schemas.openxmlformats.org/officeDocument/2006/relationships/tags" Target="../tags/tag93.xml"/><Relationship Id="rId5" Type="http://schemas.openxmlformats.org/officeDocument/2006/relationships/image" Target="../media/image119.jpeg"/><Relationship Id="rId4" Type="http://schemas.openxmlformats.org/officeDocument/2006/relationships/notesSlide" Target="../notesSlides/notesSlide56.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3.xml"/><Relationship Id="rId1" Type="http://schemas.openxmlformats.org/officeDocument/2006/relationships/tags" Target="../tags/tag95.xml"/><Relationship Id="rId4" Type="http://schemas.openxmlformats.org/officeDocument/2006/relationships/image" Target="../media/image120.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slideLayout" Target="../slideLayouts/slideLayout23.xml"/><Relationship Id="rId1" Type="http://schemas.openxmlformats.org/officeDocument/2006/relationships/tags" Target="../tags/tag9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10.xml"/><Relationship Id="rId5" Type="http://schemas.openxmlformats.org/officeDocument/2006/relationships/image" Target="../media/image19.jpeg"/><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hyperlink" Target="http://www.ciwmb.ca.gov/HHW/HealthCare/Collection/" TargetMode="External"/><Relationship Id="rId2" Type="http://schemas.openxmlformats.org/officeDocument/2006/relationships/notesSlide" Target="../notesSlides/notesSlide59.xml"/><Relationship Id="rId1" Type="http://schemas.openxmlformats.org/officeDocument/2006/relationships/slideLayout" Target="../slideLayouts/slideLayout23.xml"/><Relationship Id="rId5" Type="http://schemas.openxmlformats.org/officeDocument/2006/relationships/image" Target="../media/image123.jpeg"/><Relationship Id="rId4" Type="http://schemas.openxmlformats.org/officeDocument/2006/relationships/image" Target="../media/image122.jpe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2" Type="http://schemas.openxmlformats.org/officeDocument/2006/relationships/image" Target="../media/image125.WMF"/><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image" Target="../media/image126.jpeg"/><Relationship Id="rId4" Type="http://schemas.openxmlformats.org/officeDocument/2006/relationships/notesSlide" Target="../notesSlides/notesSlide61.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0.xml"/><Relationship Id="rId1" Type="http://schemas.openxmlformats.org/officeDocument/2006/relationships/tags" Target="../tags/tag99.xml"/><Relationship Id="rId5" Type="http://schemas.openxmlformats.org/officeDocument/2006/relationships/image" Target="../media/image127.jpeg"/><Relationship Id="rId4" Type="http://schemas.openxmlformats.org/officeDocument/2006/relationships/notesSlide" Target="../notesSlides/notesSlide62.xml"/></Relationships>
</file>

<file path=ppt/slides/_rels/slide9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slideLayout" Target="../slideLayouts/slideLayout27.xml"/><Relationship Id="rId1" Type="http://schemas.openxmlformats.org/officeDocument/2006/relationships/tags" Target="../tags/tag101.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3.xml"/><Relationship Id="rId1" Type="http://schemas.openxmlformats.org/officeDocument/2006/relationships/tags" Target="../tags/tag102.xml"/><Relationship Id="rId4" Type="http://schemas.openxmlformats.org/officeDocument/2006/relationships/image" Target="../media/image129.WMF"/></Relationships>
</file>

<file path=ppt/slides/_rels/slide98.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slideLayout" Target="../slideLayouts/slideLayout23.xml"/><Relationship Id="rId1" Type="http://schemas.openxmlformats.org/officeDocument/2006/relationships/tags" Target="../tags/tag103.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130.emf"/><Relationship Id="rId2" Type="http://schemas.openxmlformats.org/officeDocument/2006/relationships/tags" Target="../tags/tag104.xml"/><Relationship Id="rId1" Type="http://schemas.openxmlformats.org/officeDocument/2006/relationships/vmlDrawing" Target="../drawings/vmlDrawing5.vml"/><Relationship Id="rId6" Type="http://schemas.openxmlformats.org/officeDocument/2006/relationships/oleObject" Target="../embeddings/Microsoft_Word_97_-_2003_Document1.doc"/><Relationship Id="rId5" Type="http://schemas.openxmlformats.org/officeDocument/2006/relationships/oleObject" Target="../embeddings/oleObject6.bin"/><Relationship Id="rId4" Type="http://schemas.openxmlformats.org/officeDocument/2006/relationships/notesSlide" Target="../notesSlides/notesSlide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Welcome to </a:t>
            </a:r>
            <a:br>
              <a:rPr lang="en-US" sz="4900" dirty="0"/>
            </a:br>
            <a:r>
              <a:rPr lang="en-US" sz="4900" dirty="0"/>
              <a:t>Diabetes in the 21st </a:t>
            </a:r>
            <a:r>
              <a:rPr lang="en-US" sz="4900" dirty="0" smtClean="0"/>
              <a:t>Century</a:t>
            </a:r>
            <a:r>
              <a:rPr lang="en-US" b="1" dirty="0">
                <a:solidFill>
                  <a:schemeClr val="accent2">
                    <a:lumMod val="75000"/>
                  </a:schemeClr>
                </a:solidFill>
              </a:rPr>
              <a:t/>
            </a:r>
            <a:br>
              <a:rPr lang="en-US" b="1" dirty="0">
                <a:solidFill>
                  <a:schemeClr val="accent2">
                    <a:lumMod val="75000"/>
                  </a:schemeClr>
                </a:solidFill>
              </a:rPr>
            </a:br>
            <a:endParaRPr lang="en-US" dirty="0"/>
          </a:p>
        </p:txBody>
      </p:sp>
      <p:sp>
        <p:nvSpPr>
          <p:cNvPr id="11" name="Subtitle 10"/>
          <p:cNvSpPr>
            <a:spLocks noGrp="1"/>
          </p:cNvSpPr>
          <p:nvPr>
            <p:ph type="subTitle" idx="1"/>
          </p:nvPr>
        </p:nvSpPr>
        <p:spPr>
          <a:xfrm>
            <a:off x="1219200" y="5124450"/>
            <a:ext cx="6858000" cy="1123950"/>
          </a:xfrm>
        </p:spPr>
        <p:txBody>
          <a:bodyPr/>
          <a:lstStyle/>
          <a:p>
            <a:pPr lvl="0">
              <a:lnSpc>
                <a:spcPts val="2400"/>
              </a:lnSpc>
              <a:spcBef>
                <a:spcPts val="0"/>
              </a:spcBef>
              <a:buClr>
                <a:srgbClr val="86AA2C"/>
              </a:buClr>
            </a:pPr>
            <a:r>
              <a:rPr lang="en-US" sz="2400" dirty="0">
                <a:solidFill>
                  <a:prstClr val="black"/>
                </a:solidFill>
              </a:rPr>
              <a:t>Beverly </a:t>
            </a:r>
            <a:r>
              <a:rPr lang="en-US" sz="2400" dirty="0" err="1">
                <a:solidFill>
                  <a:prstClr val="black"/>
                </a:solidFill>
              </a:rPr>
              <a:t>Dyck</a:t>
            </a:r>
            <a:r>
              <a:rPr lang="en-US" sz="2400" dirty="0">
                <a:solidFill>
                  <a:prstClr val="black"/>
                </a:solidFill>
              </a:rPr>
              <a:t> Thomassian, RN, MPH, BC-ADM, CDE</a:t>
            </a:r>
          </a:p>
          <a:p>
            <a:pPr lvl="0">
              <a:lnSpc>
                <a:spcPts val="2400"/>
              </a:lnSpc>
              <a:spcBef>
                <a:spcPts val="0"/>
              </a:spcBef>
              <a:buClr>
                <a:srgbClr val="86AA2C"/>
              </a:buClr>
            </a:pPr>
            <a:r>
              <a:rPr lang="en-US" sz="2400" dirty="0">
                <a:solidFill>
                  <a:prstClr val="black"/>
                </a:solidFill>
              </a:rPr>
              <a:t>President, Diabetes Education </a:t>
            </a:r>
            <a:r>
              <a:rPr lang="en-US" sz="2400" dirty="0" smtClean="0">
                <a:solidFill>
                  <a:prstClr val="black"/>
                </a:solidFill>
              </a:rPr>
              <a:t>Services</a:t>
            </a:r>
          </a:p>
          <a:p>
            <a:pPr lvl="0">
              <a:lnSpc>
                <a:spcPts val="2400"/>
              </a:lnSpc>
              <a:spcBef>
                <a:spcPts val="0"/>
              </a:spcBef>
              <a:buClr>
                <a:srgbClr val="86AA2C"/>
              </a:buClr>
            </a:pPr>
            <a:r>
              <a:rPr lang="en-US" sz="2400" dirty="0" smtClean="0">
                <a:solidFill>
                  <a:prstClr val="black"/>
                </a:solidFill>
              </a:rPr>
              <a:t>www.DiabetesEd.net</a:t>
            </a:r>
            <a:endParaRPr lang="en-US" sz="2400" dirty="0">
              <a:solidFill>
                <a:prstClr val="black"/>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9100" y="543839"/>
            <a:ext cx="5765800" cy="1894561"/>
          </a:xfrm>
          <a:prstGeom prst="rect">
            <a:avLst/>
          </a:prstGeom>
        </p:spPr>
      </p:pic>
      <p:pic>
        <p:nvPicPr>
          <p:cNvPr id="1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8600"/>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64"/>
          <p:cNvSpPr txBox="1">
            <a:spLocks noChangeArrowheads="1"/>
          </p:cNvSpPr>
          <p:nvPr/>
        </p:nvSpPr>
        <p:spPr bwMode="auto">
          <a:xfrm>
            <a:off x="2362200" y="6480842"/>
            <a:ext cx="40206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dirty="0">
                <a:latin typeface="Calibri" panose="020F0502020204030204" pitchFamily="34" charset="0"/>
              </a:rPr>
              <a:t>© Copyright </a:t>
            </a:r>
            <a:r>
              <a:rPr lang="en-US" sz="1000" dirty="0" smtClean="0">
                <a:latin typeface="Calibri" panose="020F0502020204030204" pitchFamily="34" charset="0"/>
              </a:rPr>
              <a:t>1999-2014, </a:t>
            </a:r>
            <a:r>
              <a:rPr lang="en-US" sz="1000" dirty="0">
                <a:latin typeface="Calibri" panose="020F0502020204030204" pitchFamily="34" charset="0"/>
              </a:rPr>
              <a:t>Diabetes </a:t>
            </a:r>
            <a:r>
              <a:rPr lang="en-US" sz="1000" dirty="0" smtClean="0">
                <a:latin typeface="Calibri" panose="020F0502020204030204" pitchFamily="34" charset="0"/>
              </a:rPr>
              <a:t>Education Services</a:t>
            </a:r>
            <a:r>
              <a:rPr lang="en-US" sz="1000" dirty="0">
                <a:latin typeface="Calibri" panose="020F0502020204030204" pitchFamily="34" charset="0"/>
              </a:rPr>
              <a:t>, All Rights Reserved.</a:t>
            </a:r>
          </a:p>
        </p:txBody>
      </p:sp>
    </p:spTree>
    <p:custDataLst>
      <p:tags r:id="rId1"/>
    </p:custDataLst>
    <p:extLst>
      <p:ext uri="{BB962C8B-B14F-4D97-AF65-F5344CB8AC3E}">
        <p14:creationId xmlns:p14="http://schemas.microsoft.com/office/powerpoint/2010/main" val="243005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8" y="304800"/>
            <a:ext cx="7924800" cy="1363133"/>
          </a:xfrm>
        </p:spPr>
        <p:txBody>
          <a:bodyPr>
            <a:normAutofit fontScale="90000"/>
          </a:bodyPr>
          <a:lstStyle/>
          <a:p>
            <a:r>
              <a:rPr lang="en-US" dirty="0" smtClean="0"/>
              <a:t/>
            </a:r>
            <a:br>
              <a:rPr lang="en-US" dirty="0" smtClean="0"/>
            </a:br>
            <a:r>
              <a:rPr lang="en-US" dirty="0"/>
              <a:t/>
            </a:r>
            <a:br>
              <a:rPr lang="en-US" dirty="0"/>
            </a:br>
            <a:r>
              <a:rPr lang="en-US" dirty="0" smtClean="0"/>
              <a:t>Why Should Zip Code Determine Life Expectancy?</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4134" y="1745394"/>
            <a:ext cx="7857067" cy="4228972"/>
          </a:xfrm>
        </p:spPr>
      </p:pic>
      <p:sp>
        <p:nvSpPr>
          <p:cNvPr id="3" name="TextBox 2"/>
          <p:cNvSpPr txBox="1"/>
          <p:nvPr/>
        </p:nvSpPr>
        <p:spPr>
          <a:xfrm>
            <a:off x="440268" y="5975589"/>
            <a:ext cx="7755467" cy="338554"/>
          </a:xfrm>
          <a:prstGeom prst="rect">
            <a:avLst/>
          </a:prstGeom>
          <a:noFill/>
        </p:spPr>
        <p:txBody>
          <a:bodyPr wrap="square" rtlCol="0">
            <a:spAutoFit/>
          </a:bodyPr>
          <a:lstStyle/>
          <a:p>
            <a:r>
              <a:rPr lang="en-US" sz="1600" b="1" dirty="0">
                <a:solidFill>
                  <a:srgbClr val="C00000"/>
                </a:solidFill>
                <a:latin typeface="Times New Roman" pitchFamily="18" charset="0"/>
              </a:rPr>
              <a:t>California Endowment – look up your zip code at www.measureofamerica.org</a:t>
            </a:r>
          </a:p>
        </p:txBody>
      </p:sp>
    </p:spTree>
    <p:custDataLst>
      <p:tags r:id="rId1"/>
    </p:custDataLst>
    <p:extLst>
      <p:ext uri="{BB962C8B-B14F-4D97-AF65-F5344CB8AC3E}">
        <p14:creationId xmlns:p14="http://schemas.microsoft.com/office/powerpoint/2010/main" val="395291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7138" name="Rectangle 2"/>
          <p:cNvSpPr>
            <a:spLocks noGrp="1" noChangeArrowheads="1"/>
          </p:cNvSpPr>
          <p:nvPr>
            <p:ph type="title"/>
          </p:nvPr>
        </p:nvSpPr>
        <p:spPr/>
        <p:txBody>
          <a:bodyPr/>
          <a:lstStyle/>
          <a:p>
            <a:pPr eaLnBrk="1" hangingPunct="1">
              <a:defRPr/>
            </a:pPr>
            <a:r>
              <a:rPr lang="en-US" sz="4800" dirty="0" smtClean="0"/>
              <a:t>BG Running Low? </a:t>
            </a:r>
          </a:p>
        </p:txBody>
      </p:sp>
      <p:sp>
        <p:nvSpPr>
          <p:cNvPr id="1627139" name="Rectangle 3"/>
          <p:cNvSpPr>
            <a:spLocks noGrp="1" noChangeArrowheads="1"/>
          </p:cNvSpPr>
          <p:nvPr>
            <p:ph type="body" idx="1"/>
          </p:nvPr>
        </p:nvSpPr>
        <p:spPr>
          <a:xfrm>
            <a:off x="533400" y="1371600"/>
            <a:ext cx="8229600" cy="5486400"/>
          </a:xfrm>
        </p:spPr>
        <p:txBody>
          <a:bodyPr/>
          <a:lstStyle/>
          <a:p>
            <a:pPr eaLnBrk="1" hangingPunct="1">
              <a:defRPr/>
            </a:pPr>
            <a:r>
              <a:rPr lang="en-US" dirty="0" smtClean="0"/>
              <a:t>Possible Causes</a:t>
            </a:r>
          </a:p>
          <a:p>
            <a:pPr lvl="1" eaLnBrk="1" hangingPunct="1">
              <a:defRPr/>
            </a:pPr>
            <a:r>
              <a:rPr lang="en-US" dirty="0" smtClean="0"/>
              <a:t>Too much insulin</a:t>
            </a:r>
          </a:p>
          <a:p>
            <a:pPr lvl="2" eaLnBrk="1" hangingPunct="1">
              <a:defRPr/>
            </a:pPr>
            <a:r>
              <a:rPr lang="en-US" dirty="0" err="1" smtClean="0"/>
              <a:t>Premeal</a:t>
            </a:r>
            <a:r>
              <a:rPr lang="en-US" dirty="0"/>
              <a:t> </a:t>
            </a:r>
            <a:r>
              <a:rPr lang="en-US" dirty="0" smtClean="0"/>
              <a:t>bolus</a:t>
            </a:r>
          </a:p>
          <a:p>
            <a:pPr lvl="2" eaLnBrk="1" hangingPunct="1">
              <a:defRPr/>
            </a:pPr>
            <a:r>
              <a:rPr lang="en-US" dirty="0" smtClean="0"/>
              <a:t>HS basal</a:t>
            </a:r>
          </a:p>
          <a:p>
            <a:pPr lvl="1" eaLnBrk="1" hangingPunct="1">
              <a:defRPr/>
            </a:pPr>
            <a:r>
              <a:rPr lang="en-US" dirty="0" smtClean="0"/>
              <a:t>Glucose toxicity improving </a:t>
            </a:r>
          </a:p>
          <a:p>
            <a:pPr lvl="1" eaLnBrk="1" hangingPunct="1">
              <a:defRPr/>
            </a:pPr>
            <a:r>
              <a:rPr lang="en-US" dirty="0" smtClean="0"/>
              <a:t>Infection improving</a:t>
            </a:r>
          </a:p>
          <a:p>
            <a:pPr lvl="1" eaLnBrk="1" hangingPunct="1">
              <a:defRPr/>
            </a:pPr>
            <a:r>
              <a:rPr lang="en-US" dirty="0" smtClean="0"/>
              <a:t>Stopped/lowered steroids</a:t>
            </a:r>
          </a:p>
          <a:p>
            <a:pPr lvl="1" eaLnBrk="1" hangingPunct="1">
              <a:defRPr/>
            </a:pPr>
            <a:r>
              <a:rPr lang="en-US" dirty="0" smtClean="0"/>
              <a:t>Poor kidney function</a:t>
            </a:r>
          </a:p>
          <a:p>
            <a:pPr lvl="1" eaLnBrk="1" hangingPunct="1">
              <a:defRPr/>
            </a:pPr>
            <a:r>
              <a:rPr lang="en-US" dirty="0" smtClean="0"/>
              <a:t>Skipped meal, poor PO intake</a:t>
            </a:r>
          </a:p>
          <a:p>
            <a:pPr lvl="1" eaLnBrk="1" hangingPunct="1">
              <a:defRPr/>
            </a:pPr>
            <a:r>
              <a:rPr lang="en-US" dirty="0" smtClean="0"/>
              <a:t>Not eating enough carbs</a:t>
            </a:r>
          </a:p>
          <a:p>
            <a:pPr marL="0" indent="0" eaLnBrk="1" hangingPunct="1">
              <a:buFont typeface="Wingdings" panose="05000000000000000000" pitchFamily="2" charset="2"/>
              <a:buNone/>
              <a:defRPr/>
            </a:pPr>
            <a:endParaRPr lang="en-US" dirty="0" smtClean="0"/>
          </a:p>
        </p:txBody>
      </p:sp>
      <p:pic>
        <p:nvPicPr>
          <p:cNvPr id="132100" name="Picture 3" descr="C:\Users\Beverly\AppData\Local\Microsoft\Windows\Temporary Internet Files\Content.IE5\R3N6ZB24\MP90044218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600200"/>
            <a:ext cx="231140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7937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1" name="Rectangle 3"/>
          <p:cNvSpPr>
            <a:spLocks noGrp="1" noChangeArrowheads="1"/>
          </p:cNvSpPr>
          <p:nvPr>
            <p:ph sz="quarter" idx="1"/>
          </p:nvPr>
        </p:nvSpPr>
        <p:spPr>
          <a:xfrm>
            <a:off x="457200" y="1219200"/>
            <a:ext cx="7315200" cy="4937760"/>
          </a:xfrm>
        </p:spPr>
        <p:txBody>
          <a:bodyPr lIns="90477" tIns="44445" rIns="90477" bIns="44445"/>
          <a:lstStyle/>
          <a:p>
            <a:pPr eaLnBrk="1" hangingPunct="1">
              <a:defRPr/>
            </a:pPr>
            <a:r>
              <a:rPr lang="en-US" dirty="0" smtClean="0"/>
              <a:t>Defined as glucose of 70</a:t>
            </a:r>
            <a:r>
              <a:rPr lang="en-US" sz="2400" dirty="0" smtClean="0"/>
              <a:t>mg/dl </a:t>
            </a:r>
            <a:r>
              <a:rPr lang="en-US" dirty="0" smtClean="0"/>
              <a:t>or below  </a:t>
            </a:r>
          </a:p>
          <a:p>
            <a:pPr eaLnBrk="1" hangingPunct="1">
              <a:defRPr/>
            </a:pPr>
            <a:r>
              <a:rPr lang="en-US" dirty="0" smtClean="0"/>
              <a:t>50% of episodes occur during the night</a:t>
            </a:r>
          </a:p>
          <a:p>
            <a:pPr eaLnBrk="1" hangingPunct="1">
              <a:defRPr/>
            </a:pPr>
            <a:r>
              <a:rPr lang="en-US" dirty="0" smtClean="0"/>
              <a:t>Higher mortality rate with severe hypoglycemia secondary to sulfonylureas</a:t>
            </a:r>
          </a:p>
          <a:p>
            <a:pPr lvl="1" eaLnBrk="1" hangingPunct="1">
              <a:defRPr/>
            </a:pPr>
            <a:r>
              <a:rPr lang="en-US" dirty="0" smtClean="0"/>
              <a:t>Especially (glyburide) </a:t>
            </a:r>
            <a:r>
              <a:rPr lang="en-US" dirty="0" err="1" smtClean="0"/>
              <a:t>Micronase</a:t>
            </a:r>
            <a:r>
              <a:rPr lang="en-US" sz="2000" baseline="40000" dirty="0" smtClean="0"/>
              <a:t>®</a:t>
            </a:r>
            <a:r>
              <a:rPr lang="en-US" dirty="0" smtClean="0"/>
              <a:t>, </a:t>
            </a:r>
            <a:r>
              <a:rPr lang="en-US" dirty="0" err="1" smtClean="0"/>
              <a:t>Diabeta</a:t>
            </a:r>
            <a:r>
              <a:rPr lang="en-US" sz="2000" baseline="40000" dirty="0" smtClean="0"/>
              <a:t>®</a:t>
            </a:r>
            <a:endParaRPr lang="en-US" baseline="40000" dirty="0" smtClean="0"/>
          </a:p>
          <a:p>
            <a:pPr eaLnBrk="1" hangingPunct="1">
              <a:defRPr/>
            </a:pPr>
            <a:r>
              <a:rPr lang="en-US" dirty="0" smtClean="0"/>
              <a:t>Blood glucose levels don’t describe severity, response is individual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295" y="3810000"/>
            <a:ext cx="2269846" cy="2177809"/>
          </a:xfrm>
          <a:prstGeom prst="rect">
            <a:avLst/>
          </a:prstGeom>
        </p:spPr>
      </p:pic>
      <p:sp>
        <p:nvSpPr>
          <p:cNvPr id="3" name="Title 2"/>
          <p:cNvSpPr>
            <a:spLocks noGrp="1"/>
          </p:cNvSpPr>
          <p:nvPr>
            <p:ph type="title"/>
          </p:nvPr>
        </p:nvSpPr>
        <p:spPr/>
        <p:txBody>
          <a:bodyPr/>
          <a:lstStyle/>
          <a:p>
            <a:r>
              <a:rPr lang="en-US" dirty="0" smtClean="0"/>
              <a:t>Hypoglycemia = “Limiting Factor”</a:t>
            </a:r>
            <a:endParaRPr lang="en-US" dirty="0"/>
          </a:p>
        </p:txBody>
      </p:sp>
    </p:spTree>
    <p:custDataLst>
      <p:tags r:id="rId1"/>
    </p:custDataLst>
    <p:extLst>
      <p:ext uri="{BB962C8B-B14F-4D97-AF65-F5344CB8AC3E}">
        <p14:creationId xmlns:p14="http://schemas.microsoft.com/office/powerpoint/2010/main" val="23835324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151757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1026"/>
          <p:cNvSpPr>
            <a:spLocks noGrp="1" noChangeArrowheads="1"/>
          </p:cNvSpPr>
          <p:nvPr>
            <p:ph type="title"/>
          </p:nvPr>
        </p:nvSpPr>
        <p:spPr>
          <a:xfrm>
            <a:off x="381000" y="304800"/>
            <a:ext cx="8229600" cy="1143000"/>
          </a:xfrm>
        </p:spPr>
        <p:txBody>
          <a:bodyPr lIns="90477" tIns="44445" rIns="90477" bIns="44445" anchor="b"/>
          <a:lstStyle/>
          <a:p>
            <a:pPr eaLnBrk="1" hangingPunct="1">
              <a:defRPr/>
            </a:pPr>
            <a:r>
              <a:rPr lang="en-US" dirty="0" smtClean="0"/>
              <a:t>Hypoglycemia Symptoms</a:t>
            </a:r>
          </a:p>
        </p:txBody>
      </p:sp>
      <p:sp>
        <p:nvSpPr>
          <p:cNvPr id="1519619" name="Rectangle 1027"/>
          <p:cNvSpPr>
            <a:spLocks noGrp="1" noChangeArrowheads="1"/>
          </p:cNvSpPr>
          <p:nvPr>
            <p:ph type="body" sz="half" idx="2"/>
          </p:nvPr>
        </p:nvSpPr>
        <p:spPr>
          <a:xfrm>
            <a:off x="1981200" y="1752600"/>
            <a:ext cx="3276600" cy="4525963"/>
          </a:xfrm>
        </p:spPr>
        <p:txBody>
          <a:bodyPr/>
          <a:lstStyle/>
          <a:p>
            <a:pPr eaLnBrk="1" hangingPunct="1">
              <a:defRPr/>
            </a:pPr>
            <a:r>
              <a:rPr lang="en-US" dirty="0" smtClean="0">
                <a:solidFill>
                  <a:srgbClr val="7030A0"/>
                </a:solidFill>
              </a:rPr>
              <a:t>Autonomic</a:t>
            </a:r>
          </a:p>
          <a:p>
            <a:pPr lvl="1" eaLnBrk="1" hangingPunct="1">
              <a:defRPr/>
            </a:pPr>
            <a:r>
              <a:rPr lang="en-US" dirty="0" smtClean="0"/>
              <a:t>Anxiety</a:t>
            </a:r>
          </a:p>
          <a:p>
            <a:pPr lvl="1" eaLnBrk="1" hangingPunct="1">
              <a:defRPr/>
            </a:pPr>
            <a:r>
              <a:rPr lang="en-US" dirty="0" smtClean="0"/>
              <a:t>Palpitations</a:t>
            </a:r>
          </a:p>
          <a:p>
            <a:pPr lvl="1" eaLnBrk="1" hangingPunct="1">
              <a:defRPr/>
            </a:pPr>
            <a:r>
              <a:rPr lang="en-US" dirty="0" smtClean="0"/>
              <a:t>Sweating</a:t>
            </a:r>
          </a:p>
          <a:p>
            <a:pPr lvl="1" eaLnBrk="1" hangingPunct="1">
              <a:defRPr/>
            </a:pPr>
            <a:r>
              <a:rPr lang="en-US" dirty="0" smtClean="0"/>
              <a:t>Tingling</a:t>
            </a:r>
          </a:p>
          <a:p>
            <a:pPr lvl="1" eaLnBrk="1" hangingPunct="1">
              <a:defRPr/>
            </a:pPr>
            <a:r>
              <a:rPr lang="en-US" dirty="0" smtClean="0"/>
              <a:t>Trembling</a:t>
            </a:r>
          </a:p>
          <a:p>
            <a:pPr lvl="1" eaLnBrk="1" hangingPunct="1">
              <a:defRPr/>
            </a:pPr>
            <a:r>
              <a:rPr lang="en-US" dirty="0" smtClean="0"/>
              <a:t>Hypoglycemic Unawareness</a:t>
            </a:r>
          </a:p>
          <a:p>
            <a:pPr lvl="1" eaLnBrk="1" hangingPunct="1">
              <a:defRPr/>
            </a:pPr>
            <a:endParaRPr lang="en-US" dirty="0" smtClean="0"/>
          </a:p>
        </p:txBody>
      </p:sp>
      <p:sp>
        <p:nvSpPr>
          <p:cNvPr id="1519620" name="Rectangle 1028"/>
          <p:cNvSpPr>
            <a:spLocks noChangeArrowheads="1"/>
          </p:cNvSpPr>
          <p:nvPr/>
        </p:nvSpPr>
        <p:spPr bwMode="auto">
          <a:xfrm>
            <a:off x="5181600" y="1752600"/>
            <a:ext cx="3200400" cy="45259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3"/>
              </a:buBlip>
              <a:defRPr/>
            </a:pPr>
            <a:r>
              <a:rPr lang="en-US" sz="2800" dirty="0" err="1">
                <a:solidFill>
                  <a:srgbClr val="C00000"/>
                </a:solidFill>
                <a:latin typeface="Tahoma" pitchFamily="34" charset="0"/>
              </a:rPr>
              <a:t>Neuroglycopenia</a:t>
            </a:r>
            <a:endParaRPr lang="en-US" sz="2800" dirty="0">
              <a:solidFill>
                <a:srgbClr val="C00000"/>
              </a:solidFill>
              <a:latin typeface="Tahoma" pitchFamily="34" charset="0"/>
            </a:endParaRPr>
          </a:p>
          <a:p>
            <a:pPr marL="742950" lvl="1" indent="-285750">
              <a:spcBef>
                <a:spcPct val="20000"/>
              </a:spcBef>
              <a:buClr>
                <a:schemeClr val="folHlink"/>
              </a:buClr>
              <a:buSzPct val="55000"/>
              <a:buFont typeface="Wingdings" pitchFamily="2" charset="2"/>
              <a:buBlip>
                <a:blip r:embed="rId4"/>
              </a:buBlip>
              <a:defRPr/>
            </a:pPr>
            <a:r>
              <a:rPr lang="en-US" sz="2400" dirty="0">
                <a:latin typeface="Tahoma" pitchFamily="34" charset="0"/>
              </a:rPr>
              <a:t>Irritability</a:t>
            </a:r>
          </a:p>
          <a:p>
            <a:pPr marL="742950" lvl="1" indent="-285750">
              <a:spcBef>
                <a:spcPct val="20000"/>
              </a:spcBef>
              <a:buClr>
                <a:schemeClr val="folHlink"/>
              </a:buClr>
              <a:buSzPct val="55000"/>
              <a:buFont typeface="Wingdings" pitchFamily="2" charset="2"/>
              <a:buBlip>
                <a:blip r:embed="rId4"/>
              </a:buBlip>
              <a:defRPr/>
            </a:pPr>
            <a:r>
              <a:rPr lang="en-US" sz="2400" dirty="0">
                <a:latin typeface="Tahoma" pitchFamily="34" charset="0"/>
              </a:rPr>
              <a:t>Drowsiness</a:t>
            </a:r>
          </a:p>
          <a:p>
            <a:pPr marL="742950" lvl="1" indent="-285750">
              <a:spcBef>
                <a:spcPct val="20000"/>
              </a:spcBef>
              <a:buClr>
                <a:schemeClr val="folHlink"/>
              </a:buClr>
              <a:buSzPct val="55000"/>
              <a:buFont typeface="Wingdings" pitchFamily="2" charset="2"/>
              <a:buBlip>
                <a:blip r:embed="rId4"/>
              </a:buBlip>
              <a:defRPr/>
            </a:pPr>
            <a:r>
              <a:rPr lang="en-US" sz="2400" dirty="0">
                <a:latin typeface="Tahoma" pitchFamily="34" charset="0"/>
              </a:rPr>
              <a:t>Dizziness</a:t>
            </a:r>
          </a:p>
          <a:p>
            <a:pPr marL="742950" lvl="1" indent="-285750">
              <a:spcBef>
                <a:spcPct val="20000"/>
              </a:spcBef>
              <a:buClr>
                <a:schemeClr val="folHlink"/>
              </a:buClr>
              <a:buSzPct val="55000"/>
              <a:buFont typeface="Wingdings" pitchFamily="2" charset="2"/>
              <a:buBlip>
                <a:blip r:embed="rId4"/>
              </a:buBlip>
              <a:defRPr/>
            </a:pPr>
            <a:r>
              <a:rPr lang="en-US" sz="2400" dirty="0">
                <a:latin typeface="Tahoma" pitchFamily="34" charset="0"/>
              </a:rPr>
              <a:t>Blurred Vision</a:t>
            </a:r>
          </a:p>
          <a:p>
            <a:pPr marL="742950" lvl="1" indent="-285750">
              <a:spcBef>
                <a:spcPct val="20000"/>
              </a:spcBef>
              <a:buClr>
                <a:schemeClr val="folHlink"/>
              </a:buClr>
              <a:buSzPct val="55000"/>
              <a:buFont typeface="Wingdings" pitchFamily="2" charset="2"/>
              <a:buBlip>
                <a:blip r:embed="rId4"/>
              </a:buBlip>
              <a:defRPr/>
            </a:pPr>
            <a:r>
              <a:rPr lang="en-US" sz="2400" dirty="0">
                <a:latin typeface="Tahoma" pitchFamily="34" charset="0"/>
              </a:rPr>
              <a:t>Difficulty with speech</a:t>
            </a:r>
          </a:p>
          <a:p>
            <a:pPr marL="742950" lvl="1" indent="-285750">
              <a:spcBef>
                <a:spcPct val="20000"/>
              </a:spcBef>
              <a:buClr>
                <a:schemeClr val="folHlink"/>
              </a:buClr>
              <a:buSzPct val="55000"/>
              <a:buFont typeface="Wingdings" pitchFamily="2" charset="2"/>
              <a:buBlip>
                <a:blip r:embed="rId4"/>
              </a:buBlip>
              <a:defRPr/>
            </a:pPr>
            <a:r>
              <a:rPr lang="en-US" sz="2400" dirty="0">
                <a:latin typeface="Tahoma" pitchFamily="34" charset="0"/>
              </a:rPr>
              <a:t>Confusion</a:t>
            </a:r>
          </a:p>
          <a:p>
            <a:pPr marL="742950" lvl="1" indent="-285750">
              <a:spcBef>
                <a:spcPct val="20000"/>
              </a:spcBef>
              <a:buClr>
                <a:schemeClr val="folHlink"/>
              </a:buClr>
              <a:buSzPct val="55000"/>
              <a:buFont typeface="Wingdings" pitchFamily="2" charset="2"/>
              <a:buBlip>
                <a:blip r:embed="rId4"/>
              </a:buBlip>
              <a:defRPr/>
            </a:pPr>
            <a:r>
              <a:rPr lang="en-US" sz="2400" dirty="0">
                <a:latin typeface="Tahoma" pitchFamily="34" charset="0"/>
              </a:rPr>
              <a:t>Feeling faint</a:t>
            </a:r>
          </a:p>
          <a:p>
            <a:pPr marL="742950" lvl="1" indent="-285750">
              <a:spcBef>
                <a:spcPct val="20000"/>
              </a:spcBef>
              <a:buClr>
                <a:schemeClr val="folHlink"/>
              </a:buClr>
              <a:buSzPct val="55000"/>
              <a:buFont typeface="Wingdings" pitchFamily="2" charset="2"/>
              <a:buBlip>
                <a:blip r:embed="rId4"/>
              </a:buBlip>
              <a:defRPr/>
            </a:pPr>
            <a:endParaRPr lang="en-US" sz="2800" dirty="0">
              <a:effectLst>
                <a:outerShdw blurRad="38100" dist="38100" dir="2700000" algn="tl">
                  <a:srgbClr val="000000"/>
                </a:outerShdw>
              </a:effectLst>
              <a:latin typeface="Tahoma" pitchFamily="34" charset="0"/>
            </a:endParaRPr>
          </a:p>
        </p:txBody>
      </p:sp>
      <p:pic>
        <p:nvPicPr>
          <p:cNvPr id="133125" name="Picture 1029" descr="fatigue_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438400"/>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29008894"/>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3" name="Rectangle 3"/>
          <p:cNvSpPr>
            <a:spLocks noGrp="1" noChangeArrowheads="1"/>
          </p:cNvSpPr>
          <p:nvPr>
            <p:ph sz="quarter" idx="1"/>
          </p:nvPr>
        </p:nvSpPr>
        <p:spPr>
          <a:xfrm>
            <a:off x="457200" y="1219200"/>
            <a:ext cx="6477000" cy="4937760"/>
          </a:xfrm>
        </p:spPr>
        <p:txBody>
          <a:bodyPr lIns="90477" tIns="44445" rIns="90477" bIns="44445"/>
          <a:lstStyle/>
          <a:p>
            <a:pPr eaLnBrk="1" hangingPunct="1">
              <a:defRPr/>
            </a:pPr>
            <a:r>
              <a:rPr lang="en-US" dirty="0" smtClean="0"/>
              <a:t>If blood glucose </a:t>
            </a:r>
            <a:r>
              <a:rPr lang="en-US" b="1" dirty="0" smtClean="0"/>
              <a:t>70</a:t>
            </a:r>
            <a:r>
              <a:rPr lang="en-US" sz="2800" dirty="0" smtClean="0"/>
              <a:t>mg/dl</a:t>
            </a:r>
            <a:r>
              <a:rPr lang="en-US" dirty="0" smtClean="0"/>
              <a:t> or below:</a:t>
            </a:r>
          </a:p>
          <a:p>
            <a:pPr lvl="1" eaLnBrk="1" hangingPunct="1">
              <a:buSzPct val="75000"/>
              <a:buFont typeface="Monotype Sorts" pitchFamily="2" charset="2"/>
              <a:buBlip>
                <a:blip r:embed="rId3"/>
              </a:buBlip>
              <a:defRPr/>
            </a:pPr>
            <a:r>
              <a:rPr lang="en-US" sz="2400" dirty="0" smtClean="0"/>
              <a:t>10-15 </a:t>
            </a:r>
            <a:r>
              <a:rPr lang="en-US" sz="2400" dirty="0" err="1" smtClean="0"/>
              <a:t>gms</a:t>
            </a:r>
            <a:r>
              <a:rPr lang="en-US" sz="2400" dirty="0" smtClean="0"/>
              <a:t> of carb to raise BG 30 - 45</a:t>
            </a:r>
            <a:r>
              <a:rPr lang="en-US" sz="3200" dirty="0" smtClean="0"/>
              <a:t>mg/dl</a:t>
            </a:r>
            <a:endParaRPr lang="en-US" sz="2400" dirty="0" smtClean="0"/>
          </a:p>
          <a:p>
            <a:pPr eaLnBrk="1" hangingPunct="1">
              <a:buFont typeface="Monotype Sorts" pitchFamily="2" charset="2"/>
              <a:buBlip>
                <a:blip r:embed="rId4"/>
              </a:buBlip>
              <a:defRPr/>
            </a:pPr>
            <a:r>
              <a:rPr lang="en-US" dirty="0" smtClean="0"/>
              <a:t>Retest in 15 minutes, if still low, treat again, even without symptoms</a:t>
            </a:r>
          </a:p>
          <a:p>
            <a:pPr eaLnBrk="1" hangingPunct="1">
              <a:buFont typeface="Monotype Sorts" pitchFamily="2" charset="2"/>
              <a:buBlip>
                <a:blip r:embed="rId4"/>
              </a:buBlip>
              <a:defRPr/>
            </a:pPr>
            <a:r>
              <a:rPr lang="en-US" dirty="0" smtClean="0"/>
              <a:t>Follow with usual meal or snack</a:t>
            </a:r>
          </a:p>
          <a:p>
            <a:pPr eaLnBrk="1" hangingPunct="1">
              <a:buFont typeface="Monotype Sorts" pitchFamily="2" charset="2"/>
              <a:buBlip>
                <a:blip r:embed="rId4"/>
              </a:buBlip>
              <a:defRPr/>
            </a:pPr>
            <a:r>
              <a:rPr lang="en-US" dirty="0" smtClean="0"/>
              <a:t>If BG less than 40, allow recovery time</a:t>
            </a:r>
          </a:p>
          <a:p>
            <a:pPr eaLnBrk="1" hangingPunct="1">
              <a:buFont typeface="Monotype Sorts" pitchFamily="2" charset="2"/>
              <a:buNone/>
              <a:defRPr/>
            </a:pPr>
            <a:endParaRPr lang="en-US" dirty="0" smtClean="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8783" y="1447800"/>
            <a:ext cx="1516075" cy="1815998"/>
          </a:xfrm>
          <a:prstGeom prst="rect">
            <a:avLst/>
          </a:prstGeom>
        </p:spPr>
      </p:pic>
      <p:sp>
        <p:nvSpPr>
          <p:cNvPr id="2" name="Title 1"/>
          <p:cNvSpPr>
            <a:spLocks noGrp="1"/>
          </p:cNvSpPr>
          <p:nvPr>
            <p:ph type="title"/>
          </p:nvPr>
        </p:nvSpPr>
        <p:spPr/>
        <p:txBody>
          <a:bodyPr/>
          <a:lstStyle/>
          <a:p>
            <a:r>
              <a:rPr lang="en-US" dirty="0" smtClean="0"/>
              <a:t>Treatment of Hypoglycemia</a:t>
            </a:r>
            <a:endParaRPr lang="en-US" dirty="0"/>
          </a:p>
        </p:txBody>
      </p:sp>
    </p:spTree>
    <p:custDataLst>
      <p:tags r:id="rId1"/>
    </p:custDataLst>
    <p:extLst>
      <p:ext uri="{BB962C8B-B14F-4D97-AF65-F5344CB8AC3E}">
        <p14:creationId xmlns:p14="http://schemas.microsoft.com/office/powerpoint/2010/main" val="1137498424"/>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mtClean="0"/>
              <a:t>15 - 20 Gms Carb Sources</a:t>
            </a:r>
          </a:p>
        </p:txBody>
      </p:sp>
      <p:sp>
        <p:nvSpPr>
          <p:cNvPr id="1321987" name="Rectangle 3"/>
          <p:cNvSpPr>
            <a:spLocks noGrp="1" noChangeArrowheads="1"/>
          </p:cNvSpPr>
          <p:nvPr>
            <p:ph sz="quarter" idx="1"/>
          </p:nvPr>
        </p:nvSpPr>
        <p:spPr>
          <a:xfrm>
            <a:off x="685800" y="1219200"/>
            <a:ext cx="8001000" cy="4937760"/>
          </a:xfrm>
        </p:spPr>
        <p:txBody>
          <a:bodyPr>
            <a:normAutofit/>
          </a:bodyPr>
          <a:lstStyle/>
          <a:p>
            <a:pPr eaLnBrk="1" hangingPunct="1">
              <a:buFont typeface="Wingdings" pitchFamily="2" charset="2"/>
              <a:buBlip>
                <a:blip r:embed="rId4"/>
              </a:buBlip>
              <a:defRPr/>
            </a:pPr>
            <a:r>
              <a:rPr lang="en-US" dirty="0" smtClean="0"/>
              <a:t> 3 - 4 Glucose Tablets</a:t>
            </a:r>
          </a:p>
          <a:p>
            <a:pPr eaLnBrk="1" hangingPunct="1">
              <a:buFont typeface="Wingdings" pitchFamily="2" charset="2"/>
              <a:buBlip>
                <a:blip r:embed="rId4"/>
              </a:buBlip>
              <a:defRPr/>
            </a:pPr>
            <a:r>
              <a:rPr lang="en-US" dirty="0" smtClean="0"/>
              <a:t> 8 - 10 Lifesavers candy</a:t>
            </a:r>
          </a:p>
          <a:p>
            <a:pPr eaLnBrk="1" hangingPunct="1">
              <a:buFont typeface="Wingdings" pitchFamily="2" charset="2"/>
              <a:buBlip>
                <a:blip r:embed="rId4"/>
              </a:buBlip>
              <a:defRPr/>
            </a:pPr>
            <a:r>
              <a:rPr lang="en-US" dirty="0" smtClean="0"/>
              <a:t> 8 - 10 Hard candies</a:t>
            </a:r>
          </a:p>
          <a:p>
            <a:pPr eaLnBrk="1" hangingPunct="1">
              <a:buFont typeface="Wingdings" pitchFamily="2" charset="2"/>
              <a:buBlip>
                <a:blip r:embed="rId4"/>
              </a:buBlip>
              <a:defRPr/>
            </a:pPr>
            <a:r>
              <a:rPr lang="en-US" dirty="0" smtClean="0"/>
              <a:t> 2 Tablespoons Raisins</a:t>
            </a:r>
          </a:p>
          <a:p>
            <a:pPr eaLnBrk="1" hangingPunct="1">
              <a:buFont typeface="Wingdings" pitchFamily="2" charset="2"/>
              <a:buBlip>
                <a:blip r:embed="rId4"/>
              </a:buBlip>
              <a:defRPr/>
            </a:pPr>
            <a:r>
              <a:rPr lang="en-US" dirty="0" smtClean="0"/>
              <a:t> 4 - 6 </a:t>
            </a:r>
            <a:r>
              <a:rPr lang="en-US" dirty="0" err="1" smtClean="0"/>
              <a:t>oz’s</a:t>
            </a:r>
            <a:r>
              <a:rPr lang="en-US" dirty="0" smtClean="0"/>
              <a:t> </a:t>
            </a:r>
            <a:r>
              <a:rPr lang="en-US" dirty="0" err="1" smtClean="0"/>
              <a:t>Nondiet</a:t>
            </a:r>
            <a:r>
              <a:rPr lang="en-US" dirty="0" smtClean="0"/>
              <a:t> soda</a:t>
            </a:r>
          </a:p>
          <a:p>
            <a:pPr eaLnBrk="1" hangingPunct="1">
              <a:buFont typeface="Wingdings" pitchFamily="2" charset="2"/>
              <a:buBlip>
                <a:blip r:embed="rId4"/>
              </a:buBlip>
              <a:defRPr/>
            </a:pPr>
            <a:r>
              <a:rPr lang="en-US" dirty="0" smtClean="0"/>
              <a:t> 4 - 6 </a:t>
            </a:r>
            <a:r>
              <a:rPr lang="en-US" dirty="0" err="1" smtClean="0"/>
              <a:t>oz’s</a:t>
            </a:r>
            <a:r>
              <a:rPr lang="en-US" dirty="0" smtClean="0"/>
              <a:t> Fruit Juice</a:t>
            </a:r>
          </a:p>
          <a:p>
            <a:pPr eaLnBrk="1" hangingPunct="1">
              <a:buFont typeface="Wingdings" pitchFamily="2" charset="2"/>
              <a:buBlip>
                <a:blip r:embed="rId4"/>
              </a:buBlip>
              <a:defRPr/>
            </a:pPr>
            <a:r>
              <a:rPr lang="en-US" dirty="0" smtClean="0"/>
              <a:t> 8 </a:t>
            </a:r>
            <a:r>
              <a:rPr lang="en-US" dirty="0" err="1" smtClean="0"/>
              <a:t>oz</a:t>
            </a:r>
            <a:r>
              <a:rPr lang="en-US" dirty="0" smtClean="0"/>
              <a:t> Milk (non fat)</a:t>
            </a:r>
          </a:p>
        </p:txBody>
      </p:sp>
      <p:graphicFrame>
        <p:nvGraphicFramePr>
          <p:cNvPr id="1898496" name="Object 1024"/>
          <p:cNvGraphicFramePr>
            <a:graphicFrameLocks noGrp="1" noChangeAspect="1"/>
          </p:cNvGraphicFramePr>
          <p:nvPr>
            <p:ph type="clipArt" sz="half" idx="4294967295"/>
            <p:extLst/>
          </p:nvPr>
        </p:nvGraphicFramePr>
        <p:xfrm>
          <a:off x="5181600" y="1600200"/>
          <a:ext cx="3208337" cy="3714750"/>
        </p:xfrm>
        <a:graphic>
          <a:graphicData uri="http://schemas.openxmlformats.org/presentationml/2006/ole">
            <mc:AlternateContent xmlns:mc="http://schemas.openxmlformats.org/markup-compatibility/2006">
              <mc:Choice xmlns:v="urn:schemas-microsoft-com:vml" Requires="v">
                <p:oleObj spid="_x0000_s92166" name="Clip" r:id="rId5" imgW="2622260" imgH="2598524" progId="MS_ClipArt_Gallery.5">
                  <p:embed/>
                </p:oleObj>
              </mc:Choice>
              <mc:Fallback>
                <p:oleObj name="Clip" r:id="rId5" imgW="2622260" imgH="2598524"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600200"/>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11739070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7138" name="Rectangle 2"/>
          <p:cNvSpPr>
            <a:spLocks noGrp="1" noChangeArrowheads="1"/>
          </p:cNvSpPr>
          <p:nvPr>
            <p:ph type="title"/>
          </p:nvPr>
        </p:nvSpPr>
        <p:spPr>
          <a:xfrm>
            <a:off x="457200" y="152399"/>
            <a:ext cx="8229600" cy="1311275"/>
          </a:xfrm>
        </p:spPr>
        <p:txBody>
          <a:bodyPr>
            <a:normAutofit fontScale="90000"/>
          </a:bodyPr>
          <a:lstStyle/>
          <a:p>
            <a:pPr eaLnBrk="1" hangingPunct="1">
              <a:defRPr/>
            </a:pPr>
            <a:r>
              <a:rPr lang="en-US" dirty="0" smtClean="0"/>
              <a:t>BG Too Low? Insulin Adjustment Guidelines</a:t>
            </a:r>
            <a:endParaRPr lang="en-US" sz="3600" dirty="0" smtClean="0"/>
          </a:p>
        </p:txBody>
      </p:sp>
      <p:sp>
        <p:nvSpPr>
          <p:cNvPr id="1627139" name="Rectangle 3"/>
          <p:cNvSpPr>
            <a:spLocks noGrp="1" noChangeArrowheads="1"/>
          </p:cNvSpPr>
          <p:nvPr>
            <p:ph type="body" idx="1"/>
          </p:nvPr>
        </p:nvSpPr>
        <p:spPr>
          <a:xfrm>
            <a:off x="1752600" y="1600200"/>
            <a:ext cx="7010400" cy="5257800"/>
          </a:xfrm>
        </p:spPr>
        <p:txBody>
          <a:bodyPr/>
          <a:lstStyle/>
          <a:p>
            <a:pPr eaLnBrk="1" hangingPunct="1">
              <a:defRPr/>
            </a:pPr>
            <a:r>
              <a:rPr lang="en-US" dirty="0" smtClean="0"/>
              <a:t>Before meal Blood glucose &lt;70?</a:t>
            </a:r>
          </a:p>
          <a:p>
            <a:pPr lvl="1" eaLnBrk="1" hangingPunct="1">
              <a:defRPr/>
            </a:pPr>
            <a:r>
              <a:rPr lang="en-US" dirty="0" smtClean="0"/>
              <a:t>Implement hypoglycemia protocol</a:t>
            </a:r>
          </a:p>
          <a:p>
            <a:pPr lvl="1" eaLnBrk="1" hangingPunct="1">
              <a:defRPr/>
            </a:pPr>
            <a:r>
              <a:rPr lang="en-US" dirty="0" smtClean="0"/>
              <a:t>Evaluate cause and make needed adjustments </a:t>
            </a:r>
          </a:p>
          <a:p>
            <a:pPr lvl="2" eaLnBrk="1" hangingPunct="1">
              <a:defRPr/>
            </a:pPr>
            <a:r>
              <a:rPr lang="en-US" dirty="0" smtClean="0"/>
              <a:t>Missed meal?</a:t>
            </a:r>
          </a:p>
          <a:p>
            <a:pPr lvl="2" eaLnBrk="1" hangingPunct="1">
              <a:defRPr/>
            </a:pPr>
            <a:r>
              <a:rPr lang="en-US" dirty="0" smtClean="0"/>
              <a:t>Too much insulin?</a:t>
            </a:r>
          </a:p>
          <a:p>
            <a:pPr eaLnBrk="1" hangingPunct="1">
              <a:defRPr/>
            </a:pPr>
            <a:r>
              <a:rPr lang="en-US" dirty="0" smtClean="0"/>
              <a:t>Morning blood glucose &lt; 90?</a:t>
            </a:r>
            <a:endParaRPr lang="en-US" dirty="0">
              <a:solidFill>
                <a:srgbClr val="FFFF00"/>
              </a:solidFill>
            </a:endParaRPr>
          </a:p>
          <a:p>
            <a:pPr lvl="1" eaLnBrk="1" hangingPunct="1">
              <a:defRPr/>
            </a:pPr>
            <a:r>
              <a:rPr lang="en-US" dirty="0" smtClean="0"/>
              <a:t>Decrease evening Lantus by 10%  </a:t>
            </a:r>
            <a:endParaRPr lang="en-US" dirty="0"/>
          </a:p>
          <a:p>
            <a:pPr eaLnBrk="1" hangingPunct="1">
              <a:defRPr/>
            </a:pPr>
            <a:r>
              <a:rPr lang="en-US" dirty="0" smtClean="0"/>
              <a:t>Evaluate trends, provide feedback</a:t>
            </a:r>
          </a:p>
        </p:txBody>
      </p:sp>
      <p:pic>
        <p:nvPicPr>
          <p:cNvPr id="134148" name="Picture 4" descr="j031266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2209800"/>
            <a:ext cx="17557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0200" y="6289675"/>
            <a:ext cx="2743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3301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pPr>
              <a:defRPr/>
            </a:pPr>
            <a:r>
              <a:rPr lang="en-US" sz="4000" dirty="0" smtClean="0"/>
              <a:t>3 days poor intake, </a:t>
            </a:r>
            <a:r>
              <a:rPr lang="en-US" sz="4000" dirty="0" err="1" smtClean="0"/>
              <a:t>pt</a:t>
            </a:r>
            <a:r>
              <a:rPr lang="en-US" sz="4000" dirty="0" smtClean="0"/>
              <a:t> started on Tube Feeding</a:t>
            </a:r>
            <a:endParaRPr lang="en-US" sz="4000" dirty="0"/>
          </a:p>
        </p:txBody>
      </p:sp>
      <p:sp>
        <p:nvSpPr>
          <p:cNvPr id="4" name="Content Placeholder 3"/>
          <p:cNvSpPr>
            <a:spLocks noGrp="1"/>
          </p:cNvSpPr>
          <p:nvPr>
            <p:ph idx="1"/>
          </p:nvPr>
        </p:nvSpPr>
        <p:spPr>
          <a:xfrm>
            <a:off x="2971800" y="1600200"/>
            <a:ext cx="5486400" cy="4525963"/>
          </a:xfrm>
        </p:spPr>
        <p:txBody>
          <a:bodyPr>
            <a:normAutofit lnSpcReduction="10000"/>
          </a:bodyPr>
          <a:lstStyle/>
          <a:p>
            <a:pPr>
              <a:defRPr/>
            </a:pPr>
            <a:r>
              <a:rPr lang="en-US" dirty="0" smtClean="0"/>
              <a:t>If on continuous tube feeding, how would this change his insulin regimen?</a:t>
            </a:r>
          </a:p>
          <a:p>
            <a:pPr>
              <a:defRPr/>
            </a:pPr>
            <a:r>
              <a:rPr lang="en-US" dirty="0" smtClean="0"/>
              <a:t>If on intermittent tube feeding, how would this change his insulin regimen?</a:t>
            </a:r>
          </a:p>
          <a:p>
            <a:pPr>
              <a:defRPr/>
            </a:pPr>
            <a:r>
              <a:rPr lang="en-US" dirty="0" smtClean="0"/>
              <a:t>If patients tube feeding is interrupted, what precautions would you take?</a:t>
            </a:r>
          </a:p>
          <a:p>
            <a:pPr>
              <a:defRPr/>
            </a:pPr>
            <a:endParaRPr lang="en-US" dirty="0" smtClean="0"/>
          </a:p>
          <a:p>
            <a:pPr>
              <a:defRPr/>
            </a:pPr>
            <a:endParaRPr lang="en-US" dirty="0"/>
          </a:p>
          <a:p>
            <a:pPr lvl="1">
              <a:defRPr/>
            </a:pPr>
            <a:endParaRPr lang="en-US" dirty="0"/>
          </a:p>
        </p:txBody>
      </p:sp>
      <p:pic>
        <p:nvPicPr>
          <p:cNvPr id="145412" name="Picture 2" descr="C:\Users\Beverly\AppData\Local\Microsoft\Windows\Temporary Internet Files\Content.IE5\8BFCTWV8\MC900217854[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1752600"/>
            <a:ext cx="2133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516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3870" y="1295400"/>
            <a:ext cx="8431530" cy="5493812"/>
          </a:xfrm>
          <a:prstGeom prst="rect">
            <a:avLst/>
          </a:prstGeom>
        </p:spPr>
        <p:txBody>
          <a:bodyPr wrap="square">
            <a:spAutoFit/>
          </a:bodyPr>
          <a:lstStyle/>
          <a:p>
            <a:pPr eaLnBrk="1" hangingPunct="1">
              <a:lnSpc>
                <a:spcPct val="90000"/>
              </a:lnSpc>
              <a:defRPr/>
            </a:pPr>
            <a:r>
              <a:rPr lang="en-US" sz="2800" b="1" i="1" dirty="0">
                <a:solidFill>
                  <a:prstClr val="black"/>
                </a:solidFill>
                <a:latin typeface="Cambria" pitchFamily="18" charset="0"/>
              </a:rPr>
              <a:t>Continuous enteral nutrition (EN)</a:t>
            </a:r>
          </a:p>
          <a:p>
            <a:pPr marL="914400" lvl="1" indent="-457200">
              <a:lnSpc>
                <a:spcPct val="90000"/>
              </a:lnSpc>
              <a:buFont typeface="Arial" pitchFamily="34" charset="0"/>
              <a:buChar char="•"/>
              <a:defRPr/>
            </a:pPr>
            <a:r>
              <a:rPr lang="en-US" sz="2000" dirty="0" smtClean="0">
                <a:solidFill>
                  <a:prstClr val="black"/>
                </a:solidFill>
                <a:cs typeface="Arial" panose="020B0604020202020204" pitchFamily="34" charset="0"/>
              </a:rPr>
              <a:t>Basal insulin: once or twice daily</a:t>
            </a:r>
          </a:p>
          <a:p>
            <a:pPr marL="914400" lvl="1" indent="-457200">
              <a:lnSpc>
                <a:spcPct val="90000"/>
              </a:lnSpc>
              <a:buFont typeface="Arial" pitchFamily="34" charset="0"/>
              <a:buChar char="•"/>
              <a:defRPr/>
            </a:pPr>
            <a:r>
              <a:rPr lang="en-US" sz="2000" dirty="0" smtClean="0">
                <a:solidFill>
                  <a:prstClr val="black"/>
                </a:solidFill>
                <a:cs typeface="Arial" panose="020B0604020202020204" pitchFamily="34" charset="0"/>
              </a:rPr>
              <a:t>Prandial bolus insulin: to match the feeding or 70/30 mix BID</a:t>
            </a:r>
          </a:p>
          <a:p>
            <a:pPr marL="914400" lvl="1" indent="-457200">
              <a:lnSpc>
                <a:spcPct val="90000"/>
              </a:lnSpc>
              <a:buFont typeface="Arial" pitchFamily="34" charset="0"/>
              <a:buChar char="•"/>
              <a:defRPr/>
            </a:pPr>
            <a:endParaRPr lang="en-US" dirty="0">
              <a:solidFill>
                <a:prstClr val="black"/>
              </a:solidFill>
              <a:cs typeface="Arial" panose="020B0604020202020204" pitchFamily="34" charset="0"/>
            </a:endParaRPr>
          </a:p>
          <a:p>
            <a:pPr eaLnBrk="1" hangingPunct="1">
              <a:lnSpc>
                <a:spcPct val="90000"/>
              </a:lnSpc>
              <a:defRPr/>
            </a:pPr>
            <a:r>
              <a:rPr lang="en-US" sz="2800" b="1" i="1" dirty="0">
                <a:solidFill>
                  <a:prstClr val="black"/>
                </a:solidFill>
                <a:latin typeface="Cambria" pitchFamily="18" charset="0"/>
              </a:rPr>
              <a:t>Cycled enteral </a:t>
            </a:r>
            <a:r>
              <a:rPr lang="en-US" sz="2800" b="1" i="1" dirty="0" smtClean="0">
                <a:solidFill>
                  <a:prstClr val="black"/>
                </a:solidFill>
                <a:latin typeface="Cambria" pitchFamily="18" charset="0"/>
              </a:rPr>
              <a:t>nutrition: </a:t>
            </a:r>
            <a:r>
              <a:rPr lang="en-US" dirty="0" smtClean="0">
                <a:solidFill>
                  <a:prstClr val="black"/>
                </a:solidFill>
                <a:cs typeface="Arial" panose="020B0604020202020204" pitchFamily="34" charset="0"/>
              </a:rPr>
              <a:t>Based on situation: </a:t>
            </a:r>
          </a:p>
          <a:p>
            <a:pPr marL="742950" lvl="1" indent="-285750" eaLnBrk="1" hangingPunct="1">
              <a:lnSpc>
                <a:spcPct val="90000"/>
              </a:lnSpc>
              <a:buFont typeface="Arial" panose="020B0604020202020204" pitchFamily="34" charset="0"/>
              <a:buChar char="•"/>
              <a:defRPr/>
            </a:pPr>
            <a:r>
              <a:rPr lang="en-US" sz="2000" dirty="0" smtClean="0">
                <a:solidFill>
                  <a:prstClr val="black"/>
                </a:solidFill>
                <a:cs typeface="Arial" panose="020B0604020202020204" pitchFamily="34" charset="0"/>
              </a:rPr>
              <a:t>Basal insulin </a:t>
            </a:r>
          </a:p>
          <a:p>
            <a:pPr marL="742950" lvl="1" indent="-285750" eaLnBrk="1" hangingPunct="1">
              <a:lnSpc>
                <a:spcPct val="90000"/>
              </a:lnSpc>
              <a:buFont typeface="Arial" panose="020B0604020202020204" pitchFamily="34" charset="0"/>
              <a:buChar char="•"/>
              <a:defRPr/>
            </a:pPr>
            <a:r>
              <a:rPr lang="en-US" sz="2000" dirty="0" smtClean="0">
                <a:solidFill>
                  <a:prstClr val="black"/>
                </a:solidFill>
                <a:cs typeface="Arial" panose="020B0604020202020204" pitchFamily="34" charset="0"/>
              </a:rPr>
              <a:t>Bolus insulin </a:t>
            </a:r>
            <a:r>
              <a:rPr lang="en-US" sz="2000" dirty="0">
                <a:solidFill>
                  <a:prstClr val="black"/>
                </a:solidFill>
                <a:cs typeface="Arial" panose="020B0604020202020204" pitchFamily="34" charset="0"/>
              </a:rPr>
              <a:t>administered q4 to 6 hours </a:t>
            </a:r>
            <a:r>
              <a:rPr lang="en-US" sz="2000" dirty="0" smtClean="0">
                <a:solidFill>
                  <a:prstClr val="black"/>
                </a:solidFill>
                <a:cs typeface="Arial" panose="020B0604020202020204" pitchFamily="34" charset="0"/>
              </a:rPr>
              <a:t> </a:t>
            </a:r>
          </a:p>
          <a:p>
            <a:pPr marL="742950" lvl="1" indent="-285750" eaLnBrk="1" hangingPunct="1">
              <a:lnSpc>
                <a:spcPct val="90000"/>
              </a:lnSpc>
              <a:buFont typeface="Arial" panose="020B0604020202020204" pitchFamily="34" charset="0"/>
              <a:buChar char="•"/>
              <a:defRPr/>
            </a:pPr>
            <a:r>
              <a:rPr lang="en-US" sz="2000" dirty="0" smtClean="0">
                <a:solidFill>
                  <a:prstClr val="black"/>
                </a:solidFill>
                <a:cs typeface="Arial" panose="020B0604020202020204" pitchFamily="34" charset="0"/>
              </a:rPr>
              <a:t>Correctional </a:t>
            </a:r>
            <a:r>
              <a:rPr lang="en-US" sz="2000" dirty="0">
                <a:solidFill>
                  <a:prstClr val="black"/>
                </a:solidFill>
                <a:cs typeface="Arial" panose="020B0604020202020204" pitchFamily="34" charset="0"/>
              </a:rPr>
              <a:t>insulin given for BG above </a:t>
            </a:r>
            <a:r>
              <a:rPr lang="en-US" sz="2000" dirty="0" smtClean="0">
                <a:solidFill>
                  <a:prstClr val="black"/>
                </a:solidFill>
                <a:cs typeface="Arial" panose="020B0604020202020204" pitchFamily="34" charset="0"/>
              </a:rPr>
              <a:t>goal</a:t>
            </a:r>
          </a:p>
          <a:p>
            <a:pPr marL="742950" lvl="1" indent="-285750" eaLnBrk="1" hangingPunct="1">
              <a:lnSpc>
                <a:spcPct val="90000"/>
              </a:lnSpc>
              <a:buFont typeface="Arial" panose="020B0604020202020204" pitchFamily="34" charset="0"/>
              <a:buChar char="•"/>
              <a:defRPr/>
            </a:pPr>
            <a:endParaRPr lang="en-US" dirty="0" smtClean="0">
              <a:solidFill>
                <a:prstClr val="black"/>
              </a:solidFill>
              <a:cs typeface="Arial" panose="020B0604020202020204" pitchFamily="34" charset="0"/>
            </a:endParaRPr>
          </a:p>
          <a:p>
            <a:pPr eaLnBrk="1" hangingPunct="1">
              <a:lnSpc>
                <a:spcPct val="90000"/>
              </a:lnSpc>
              <a:defRPr/>
            </a:pPr>
            <a:r>
              <a:rPr lang="en-US" sz="2800" b="1" i="1" dirty="0" smtClean="0">
                <a:solidFill>
                  <a:prstClr val="black"/>
                </a:solidFill>
                <a:latin typeface="Cambria" pitchFamily="18" charset="0"/>
              </a:rPr>
              <a:t>Bolus </a:t>
            </a:r>
            <a:r>
              <a:rPr lang="en-US" sz="2800" b="1" i="1" dirty="0">
                <a:solidFill>
                  <a:prstClr val="black"/>
                </a:solidFill>
                <a:latin typeface="Cambria" pitchFamily="18" charset="0"/>
              </a:rPr>
              <a:t>enteral nutrition</a:t>
            </a:r>
          </a:p>
          <a:p>
            <a:pPr marL="914400" lvl="1" indent="-457200">
              <a:lnSpc>
                <a:spcPct val="90000"/>
              </a:lnSpc>
              <a:buFont typeface="Arial" pitchFamily="34" charset="0"/>
              <a:buChar char="•"/>
              <a:defRPr/>
            </a:pPr>
            <a:r>
              <a:rPr lang="en-US" sz="2000" dirty="0">
                <a:solidFill>
                  <a:prstClr val="black"/>
                </a:solidFill>
                <a:cs typeface="Arial" panose="020B0604020202020204" pitchFamily="34" charset="0"/>
              </a:rPr>
              <a:t>Rapid acting analog or short acting insulin given prior to each </a:t>
            </a:r>
            <a:r>
              <a:rPr lang="en-US" sz="2000" dirty="0" smtClean="0">
                <a:solidFill>
                  <a:prstClr val="black"/>
                </a:solidFill>
                <a:cs typeface="Arial" panose="020B0604020202020204" pitchFamily="34" charset="0"/>
              </a:rPr>
              <a:t>bolus</a:t>
            </a:r>
          </a:p>
          <a:p>
            <a:pPr marL="914400" lvl="1" indent="-457200">
              <a:lnSpc>
                <a:spcPct val="90000"/>
              </a:lnSpc>
              <a:buFont typeface="Arial" pitchFamily="34" charset="0"/>
              <a:buChar char="•"/>
              <a:defRPr/>
            </a:pPr>
            <a:r>
              <a:rPr lang="en-US" sz="2000" dirty="0" smtClean="0">
                <a:solidFill>
                  <a:prstClr val="black"/>
                </a:solidFill>
                <a:cs typeface="Arial" panose="020B0604020202020204" pitchFamily="34" charset="0"/>
              </a:rPr>
              <a:t>May also need basal on board</a:t>
            </a:r>
          </a:p>
          <a:p>
            <a:pPr lvl="1">
              <a:lnSpc>
                <a:spcPct val="90000"/>
              </a:lnSpc>
              <a:defRPr/>
            </a:pPr>
            <a:endParaRPr lang="en-US" dirty="0">
              <a:solidFill>
                <a:prstClr val="black"/>
              </a:solidFill>
              <a:cs typeface="Arial" panose="020B0604020202020204" pitchFamily="34" charset="0"/>
            </a:endParaRPr>
          </a:p>
          <a:p>
            <a:pPr lvl="1">
              <a:lnSpc>
                <a:spcPct val="90000"/>
              </a:lnSpc>
              <a:defRPr/>
            </a:pPr>
            <a:endParaRPr lang="en-US" sz="2800" dirty="0" smtClean="0">
              <a:solidFill>
                <a:prstClr val="black"/>
              </a:solidFill>
              <a:cs typeface="Arial" panose="020B0604020202020204" pitchFamily="34" charset="0"/>
            </a:endParaRPr>
          </a:p>
          <a:p>
            <a:pPr lvl="1">
              <a:lnSpc>
                <a:spcPct val="90000"/>
              </a:lnSpc>
              <a:defRPr/>
            </a:pPr>
            <a:r>
              <a:rPr lang="en-US" sz="2800" dirty="0" smtClean="0">
                <a:solidFill>
                  <a:prstClr val="black"/>
                </a:solidFill>
                <a:cs typeface="Arial" panose="020B0604020202020204" pitchFamily="34" charset="0"/>
              </a:rPr>
              <a:t>If tube pulled out, consider hanging IV D10%  </a:t>
            </a:r>
          </a:p>
          <a:p>
            <a:pPr marL="457200" indent="-457200" eaLnBrk="1" hangingPunct="1">
              <a:lnSpc>
                <a:spcPct val="90000"/>
              </a:lnSpc>
              <a:buFont typeface="Arial" pitchFamily="34" charset="0"/>
              <a:buChar char="•"/>
              <a:defRPr/>
            </a:pPr>
            <a:endParaRPr lang="en-US" dirty="0" smtClean="0">
              <a:solidFill>
                <a:prstClr val="black"/>
              </a:solidFill>
              <a:latin typeface="Arial"/>
            </a:endParaRPr>
          </a:p>
          <a:p>
            <a:pPr algn="ctr" eaLnBrk="1" hangingPunct="1">
              <a:lnSpc>
                <a:spcPct val="90000"/>
              </a:lnSpc>
              <a:defRPr/>
            </a:pPr>
            <a:r>
              <a:rPr lang="en-US" b="1" dirty="0" smtClean="0">
                <a:solidFill>
                  <a:prstClr val="black"/>
                </a:solidFill>
              </a:rPr>
              <a:t> </a:t>
            </a:r>
            <a:endParaRPr lang="en-US" sz="2000" dirty="0">
              <a:solidFill>
                <a:prstClr val="black"/>
              </a:solidFill>
              <a:latin typeface="Arial"/>
            </a:endParaRPr>
          </a:p>
        </p:txBody>
      </p:sp>
      <p:sp>
        <p:nvSpPr>
          <p:cNvPr id="5" name="Rectangle 2"/>
          <p:cNvSpPr>
            <a:spLocks noGrp="1" noChangeArrowheads="1"/>
          </p:cNvSpPr>
          <p:nvPr>
            <p:ph type="title"/>
          </p:nvPr>
        </p:nvSpPr>
        <p:spPr>
          <a:effectLst>
            <a:outerShdw blurRad="63500" dist="38099" dir="2700000" algn="ctr" rotWithShape="0">
              <a:schemeClr val="tx1">
                <a:alpha val="74997"/>
              </a:schemeClr>
            </a:outerShdw>
          </a:effectLst>
        </p:spPr>
        <p:txBody>
          <a:bodyPr lIns="92075" tIns="46038" rIns="92075" bIns="46038">
            <a:noAutofit/>
          </a:bodyPr>
          <a:lstStyle/>
          <a:p>
            <a:pPr eaLnBrk="1" hangingPunct="1">
              <a:defRPr/>
            </a:pPr>
            <a:r>
              <a:rPr lang="en-US" sz="3200" dirty="0">
                <a:solidFill>
                  <a:schemeClr val="tx2">
                    <a:lumMod val="50000"/>
                  </a:schemeClr>
                </a:solidFill>
              </a:rPr>
              <a:t>Glycemic Management </a:t>
            </a:r>
            <a:r>
              <a:rPr lang="en-US" sz="3200" dirty="0" smtClean="0">
                <a:solidFill>
                  <a:schemeClr val="tx2">
                    <a:lumMod val="50000"/>
                  </a:schemeClr>
                </a:solidFill>
              </a:rPr>
              <a:t>During Enteral </a:t>
            </a:r>
            <a:r>
              <a:rPr lang="en-US" sz="3200" dirty="0">
                <a:solidFill>
                  <a:schemeClr val="tx2">
                    <a:lumMod val="50000"/>
                  </a:schemeClr>
                </a:solidFill>
              </a:rPr>
              <a:t>Nutrition</a:t>
            </a:r>
          </a:p>
        </p:txBody>
      </p:sp>
    </p:spTree>
    <p:custDataLst>
      <p:tags r:id="rId1"/>
    </p:custDataLst>
    <p:extLst>
      <p:ext uri="{BB962C8B-B14F-4D97-AF65-F5344CB8AC3E}">
        <p14:creationId xmlns:p14="http://schemas.microsoft.com/office/powerpoint/2010/main" val="18166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7138" name="Rectangle 2"/>
          <p:cNvSpPr>
            <a:spLocks noGrp="1" noChangeArrowheads="1"/>
          </p:cNvSpPr>
          <p:nvPr>
            <p:ph type="title"/>
          </p:nvPr>
        </p:nvSpPr>
        <p:spPr>
          <a:xfrm>
            <a:off x="457200" y="320040"/>
            <a:ext cx="8305800" cy="746760"/>
          </a:xfrm>
        </p:spPr>
        <p:txBody>
          <a:bodyPr>
            <a:normAutofit fontScale="90000"/>
          </a:bodyPr>
          <a:lstStyle/>
          <a:p>
            <a:pPr eaLnBrk="1" hangingPunct="1">
              <a:defRPr/>
            </a:pPr>
            <a:r>
              <a:rPr lang="en-US" sz="4800" dirty="0" smtClean="0"/>
              <a:t>BG Running High? </a:t>
            </a:r>
          </a:p>
        </p:txBody>
      </p:sp>
      <p:sp>
        <p:nvSpPr>
          <p:cNvPr id="1627139" name="Rectangle 3"/>
          <p:cNvSpPr>
            <a:spLocks noGrp="1" noChangeArrowheads="1"/>
          </p:cNvSpPr>
          <p:nvPr>
            <p:ph type="body" idx="1"/>
          </p:nvPr>
        </p:nvSpPr>
        <p:spPr>
          <a:xfrm>
            <a:off x="3498850" y="1371600"/>
            <a:ext cx="5264150" cy="5486400"/>
          </a:xfrm>
        </p:spPr>
        <p:txBody>
          <a:bodyPr/>
          <a:lstStyle/>
          <a:p>
            <a:pPr eaLnBrk="1" hangingPunct="1">
              <a:defRPr/>
            </a:pPr>
            <a:r>
              <a:rPr lang="en-US" sz="4000" dirty="0" smtClean="0"/>
              <a:t>Possible Causes</a:t>
            </a:r>
          </a:p>
          <a:p>
            <a:pPr lvl="1" eaLnBrk="1" hangingPunct="1">
              <a:defRPr/>
            </a:pPr>
            <a:r>
              <a:rPr lang="en-US" sz="3600" dirty="0" smtClean="0"/>
              <a:t>Glucose Toxic</a:t>
            </a:r>
            <a:endParaRPr lang="en-US" sz="3600" dirty="0" smtClean="0">
              <a:solidFill>
                <a:srgbClr val="FFFF00"/>
              </a:solidFill>
            </a:endParaRPr>
          </a:p>
          <a:p>
            <a:pPr lvl="1" eaLnBrk="1" hangingPunct="1">
              <a:defRPr/>
            </a:pPr>
            <a:r>
              <a:rPr lang="en-US" sz="3600" dirty="0" smtClean="0"/>
              <a:t>Infection</a:t>
            </a:r>
          </a:p>
          <a:p>
            <a:pPr lvl="1" eaLnBrk="1" hangingPunct="1">
              <a:defRPr/>
            </a:pPr>
            <a:r>
              <a:rPr lang="en-US" sz="3600" dirty="0" smtClean="0"/>
              <a:t>Started on steroids</a:t>
            </a:r>
          </a:p>
          <a:p>
            <a:pPr lvl="1" eaLnBrk="1" hangingPunct="1">
              <a:defRPr/>
            </a:pPr>
            <a:r>
              <a:rPr lang="en-US" sz="3600" dirty="0" smtClean="0"/>
              <a:t>Physical stress</a:t>
            </a:r>
          </a:p>
          <a:p>
            <a:pPr lvl="1" eaLnBrk="1" hangingPunct="1">
              <a:defRPr/>
            </a:pPr>
            <a:r>
              <a:rPr lang="en-US" sz="3600" dirty="0" smtClean="0"/>
              <a:t>Insulin dose too low</a:t>
            </a:r>
          </a:p>
          <a:p>
            <a:pPr marL="0" indent="0" eaLnBrk="1" hangingPunct="1">
              <a:buFont typeface="Wingdings" pitchFamily="2" charset="2"/>
              <a:buNone/>
              <a:defRPr/>
            </a:pPr>
            <a:endParaRPr lang="en-US" sz="4000" dirty="0" smtClean="0"/>
          </a:p>
        </p:txBody>
      </p:sp>
      <p:pic>
        <p:nvPicPr>
          <p:cNvPr id="161796" name="Picture 2" descr="C:\Users\bev\AppData\Local\Microsoft\Windows\Temporary Internet Files\Content.IE5\INEAQAQO\MP900409423[1].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1447800"/>
            <a:ext cx="27368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6906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Calculate Daily  Insulin Needs</a:t>
            </a:r>
            <a:endParaRPr lang="en-US" dirty="0"/>
          </a:p>
        </p:txBody>
      </p:sp>
      <p:sp>
        <p:nvSpPr>
          <p:cNvPr id="7" name="Content Placeholder 6"/>
          <p:cNvSpPr>
            <a:spLocks noGrp="1"/>
          </p:cNvSpPr>
          <p:nvPr>
            <p:ph idx="1"/>
          </p:nvPr>
        </p:nvSpPr>
        <p:spPr>
          <a:xfrm>
            <a:off x="228600" y="1600200"/>
            <a:ext cx="7848600" cy="4901261"/>
          </a:xfrm>
        </p:spPr>
        <p:txBody>
          <a:bodyPr/>
          <a:lstStyle/>
          <a:p>
            <a:r>
              <a:rPr lang="en-US" dirty="0" smtClean="0"/>
              <a:t>Based on unique characteristics of </a:t>
            </a:r>
            <a:r>
              <a:rPr lang="en-US" dirty="0" err="1" smtClean="0"/>
              <a:t>pt</a:t>
            </a:r>
            <a:r>
              <a:rPr lang="en-US" dirty="0" smtClean="0"/>
              <a:t>, where would you start?</a:t>
            </a:r>
          </a:p>
          <a:p>
            <a:pPr lvl="1"/>
            <a:r>
              <a:rPr lang="en-US" dirty="0" smtClean="0"/>
              <a:t>Body </a:t>
            </a:r>
            <a:r>
              <a:rPr lang="en-US" dirty="0" err="1" smtClean="0"/>
              <a:t>wt</a:t>
            </a:r>
            <a:r>
              <a:rPr lang="en-US" dirty="0" smtClean="0"/>
              <a:t> in Kg x _________  = </a:t>
            </a:r>
            <a:r>
              <a:rPr lang="en-US" dirty="0" smtClean="0">
                <a:solidFill>
                  <a:srgbClr val="C00000"/>
                </a:solidFill>
              </a:rPr>
              <a:t>total daily dose</a:t>
            </a:r>
          </a:p>
          <a:p>
            <a:pPr lvl="1"/>
            <a:r>
              <a:rPr lang="en-US" dirty="0" smtClean="0"/>
              <a:t>May need more or less based on clinical presentation</a:t>
            </a:r>
          </a:p>
          <a:p>
            <a:pPr marL="457200" lvl="1" indent="0">
              <a:buNone/>
            </a:pPr>
            <a:endParaRPr lang="en-US" dirty="0" smtClean="0"/>
          </a:p>
          <a:p>
            <a:pPr marL="457200" lvl="1" indent="0">
              <a:buNone/>
            </a:pPr>
            <a:endParaRPr lang="en-US" dirty="0"/>
          </a:p>
          <a:p>
            <a:pPr marL="457200" lvl="1" indent="0">
              <a:buNone/>
            </a:pPr>
            <a:r>
              <a:rPr lang="en-US" sz="2800" dirty="0" smtClean="0"/>
              <a:t>Less 0.3 u/kg	</a:t>
            </a:r>
            <a:r>
              <a:rPr lang="en-US" sz="2800" dirty="0"/>
              <a:t> </a:t>
            </a:r>
            <a:r>
              <a:rPr lang="en-US" sz="2800" dirty="0" smtClean="0"/>
              <a:t>   0.5u/kg	        More 1.0 u/kg</a:t>
            </a:r>
          </a:p>
          <a:p>
            <a:pPr marL="457200" lvl="1" indent="0">
              <a:buNone/>
            </a:pPr>
            <a:endParaRPr lang="en-US" dirty="0"/>
          </a:p>
          <a:p>
            <a:pPr marL="457200" lvl="1" indent="0">
              <a:buNone/>
            </a:pPr>
            <a:r>
              <a:rPr lang="en-US" sz="2400" dirty="0" smtClean="0"/>
              <a:t>Thin, elderly, </a:t>
            </a:r>
            <a:r>
              <a:rPr lang="en-US" sz="2400" dirty="0" smtClean="0">
                <a:sym typeface="Wingdings" panose="05000000000000000000" pitchFamily="2" charset="2"/>
              </a:rPr>
              <a:t> </a:t>
            </a:r>
            <a:r>
              <a:rPr lang="en-US" sz="2400" dirty="0" err="1" smtClean="0">
                <a:sym typeface="Wingdings" panose="05000000000000000000" pitchFamily="2" charset="2"/>
              </a:rPr>
              <a:t>creat</a:t>
            </a:r>
            <a:r>
              <a:rPr lang="en-US" sz="2400" dirty="0" smtClean="0">
                <a:sym typeface="Wingdings" panose="05000000000000000000" pitchFamily="2" charset="2"/>
              </a:rPr>
              <a:t>     </a:t>
            </a:r>
            <a:r>
              <a:rPr lang="en-US" sz="2000" dirty="0">
                <a:sym typeface="Wingdings" panose="05000000000000000000" pitchFamily="2" charset="2"/>
              </a:rPr>
              <a:t> </a:t>
            </a:r>
            <a:r>
              <a:rPr lang="en-US" sz="2000" dirty="0" smtClean="0">
                <a:sym typeface="Wingdings" panose="05000000000000000000" pitchFamily="2" charset="2"/>
              </a:rPr>
              <a:t>                 </a:t>
            </a:r>
            <a:r>
              <a:rPr lang="en-US" sz="2400" dirty="0" smtClean="0">
                <a:sym typeface="Wingdings" panose="05000000000000000000" pitchFamily="2" charset="2"/>
              </a:rPr>
              <a:t>Heavy, infection, steroids</a:t>
            </a:r>
            <a:endParaRPr lang="en-US" sz="2000" dirty="0" smtClean="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6690" y="2216631"/>
            <a:ext cx="1764780" cy="2289600"/>
          </a:xfrm>
          <a:prstGeom prst="rect">
            <a:avLst/>
          </a:prstGeom>
        </p:spPr>
      </p:pic>
      <p:cxnSp>
        <p:nvCxnSpPr>
          <p:cNvPr id="3" name="Straight Arrow Connector 2"/>
          <p:cNvCxnSpPr/>
          <p:nvPr/>
        </p:nvCxnSpPr>
        <p:spPr bwMode="auto">
          <a:xfrm>
            <a:off x="609600" y="4800600"/>
            <a:ext cx="7269480" cy="0"/>
          </a:xfrm>
          <a:prstGeom prst="straightConnector1">
            <a:avLst/>
          </a:prstGeom>
          <a:solidFill>
            <a:schemeClr val="accent1"/>
          </a:solidFill>
          <a:ln w="50800" cap="flat" cmpd="sng" algn="ctr">
            <a:solidFill>
              <a:srgbClr val="C00000"/>
            </a:solidFill>
            <a:prstDash val="solid"/>
            <a:round/>
            <a:headEnd type="triangle"/>
            <a:tailEnd type="triangle"/>
          </a:ln>
          <a:effectLst/>
        </p:spPr>
      </p:cxnSp>
    </p:spTree>
    <p:custDataLst>
      <p:tags r:id="rId1"/>
    </p:custDataLst>
    <p:extLst>
      <p:ext uri="{BB962C8B-B14F-4D97-AF65-F5344CB8AC3E}">
        <p14:creationId xmlns:p14="http://schemas.microsoft.com/office/powerpoint/2010/main" val="289548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52400"/>
            <a:ext cx="8229600" cy="1219200"/>
          </a:xfrm>
        </p:spPr>
        <p:txBody>
          <a:bodyPr>
            <a:noAutofit/>
          </a:bodyPr>
          <a:lstStyle/>
          <a:p>
            <a:r>
              <a:rPr lang="en-US" sz="3600" dirty="0" smtClean="0"/>
              <a:t>Free Live Webinars and Live Seminars at DiabetesEd.net</a:t>
            </a:r>
          </a:p>
        </p:txBody>
      </p:sp>
      <p:sp>
        <p:nvSpPr>
          <p:cNvPr id="3" name="Content Placeholder 2"/>
          <p:cNvSpPr>
            <a:spLocks noGrp="1"/>
          </p:cNvSpPr>
          <p:nvPr>
            <p:ph sz="quarter" idx="1"/>
          </p:nvPr>
        </p:nvSpPr>
        <p:spPr>
          <a:xfrm>
            <a:off x="685800" y="1905000"/>
            <a:ext cx="8229600" cy="4343400"/>
          </a:xfrm>
        </p:spPr>
        <p:txBody>
          <a:bodyPr/>
          <a:lstStyle/>
          <a:p>
            <a:pPr>
              <a:defRPr/>
            </a:pPr>
            <a:r>
              <a:rPr lang="en-US" dirty="0" smtClean="0"/>
              <a:t>Free Webinars</a:t>
            </a:r>
          </a:p>
          <a:p>
            <a:pPr lvl="1">
              <a:defRPr/>
            </a:pPr>
            <a:r>
              <a:rPr lang="en-US" dirty="0" smtClean="0"/>
              <a:t>Preparing to take CDE  </a:t>
            </a:r>
          </a:p>
          <a:p>
            <a:pPr lvl="1">
              <a:defRPr/>
            </a:pPr>
            <a:r>
              <a:rPr lang="en-US" dirty="0" smtClean="0"/>
              <a:t>New Frontiers  </a:t>
            </a:r>
          </a:p>
          <a:p>
            <a:pPr lvl="1">
              <a:defRPr/>
            </a:pPr>
            <a:r>
              <a:rPr lang="en-US" dirty="0" smtClean="0"/>
              <a:t>New Medications </a:t>
            </a:r>
          </a:p>
          <a:p>
            <a:pPr lvl="1">
              <a:defRPr/>
            </a:pPr>
            <a:r>
              <a:rPr lang="en-US" dirty="0" smtClean="0"/>
              <a:t>BC-ADM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81600" y="2057400"/>
            <a:ext cx="3276600" cy="2670480"/>
          </a:xfrm>
          <a:prstGeom prst="rect">
            <a:avLst/>
          </a:prstGeom>
        </p:spPr>
      </p:pic>
    </p:spTree>
    <p:custDataLst>
      <p:tags r:id="rId1"/>
    </p:custDataLst>
    <p:extLst>
      <p:ext uri="{BB962C8B-B14F-4D97-AF65-F5344CB8AC3E}">
        <p14:creationId xmlns:p14="http://schemas.microsoft.com/office/powerpoint/2010/main" val="133882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219200"/>
          </a:xfrm>
        </p:spPr>
        <p:txBody>
          <a:bodyPr>
            <a:normAutofit fontScale="90000"/>
          </a:bodyPr>
          <a:lstStyle/>
          <a:p>
            <a:pPr>
              <a:defRPr/>
            </a:pPr>
            <a:r>
              <a:rPr lang="en-US" dirty="0" smtClean="0"/>
              <a:t>Intensify Insulin therapy or start insulin Drip</a:t>
            </a:r>
            <a:endParaRPr lang="en-US" dirty="0"/>
          </a:p>
        </p:txBody>
      </p:sp>
      <p:sp>
        <p:nvSpPr>
          <p:cNvPr id="4" name="Text Placeholder 3"/>
          <p:cNvSpPr>
            <a:spLocks noGrp="1"/>
          </p:cNvSpPr>
          <p:nvPr>
            <p:ph type="body" sz="half" idx="2"/>
          </p:nvPr>
        </p:nvSpPr>
        <p:spPr/>
        <p:txBody>
          <a:bodyPr/>
          <a:lstStyle/>
          <a:p>
            <a:pPr>
              <a:buFont typeface="Arial" pitchFamily="34" charset="0"/>
              <a:buChar char="•"/>
              <a:defRPr/>
            </a:pPr>
            <a:r>
              <a:rPr lang="en-US" dirty="0" smtClean="0"/>
              <a:t>100 units insulin in 100 cc NS Bag</a:t>
            </a:r>
          </a:p>
          <a:p>
            <a:pPr>
              <a:defRPr/>
            </a:pPr>
            <a:r>
              <a:rPr lang="en-US" dirty="0" smtClean="0"/>
              <a:t>1 cc = 1unit of insulin</a:t>
            </a:r>
          </a:p>
          <a:p>
            <a:pPr>
              <a:defRPr/>
            </a:pPr>
            <a:endParaRPr lang="en-US" dirty="0" smtClean="0"/>
          </a:p>
        </p:txBody>
      </p:sp>
      <p:pic>
        <p:nvPicPr>
          <p:cNvPr id="164869" name="Picture 2" descr="C:\Users\Beverly\AppData\Local\Microsoft\Windows\Temporary Internet Files\Content.IE5\QRSMXX6N\MP900442747[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33400" y="1761037"/>
            <a:ext cx="3962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754880" y="4191000"/>
            <a:ext cx="4343400" cy="1015663"/>
          </a:xfrm>
          <a:prstGeom prst="rect">
            <a:avLst/>
          </a:prstGeom>
          <a:noFill/>
        </p:spPr>
        <p:txBody>
          <a:bodyPr wrap="square" rtlCol="0">
            <a:spAutoFit/>
          </a:bodyPr>
          <a:lstStyle/>
          <a:p>
            <a:r>
              <a:rPr lang="en-US" sz="2000" b="1" dirty="0">
                <a:solidFill>
                  <a:srgbClr val="FFC000"/>
                </a:solidFill>
                <a:hlinkClick r:id="rId6"/>
              </a:rPr>
              <a:t>Society of Hospital Medicine listing of sample </a:t>
            </a:r>
            <a:r>
              <a:rPr lang="en-US" sz="2000" b="1" dirty="0" smtClean="0">
                <a:solidFill>
                  <a:srgbClr val="FFC000"/>
                </a:solidFill>
                <a:hlinkClick r:id="rId6"/>
              </a:rPr>
              <a:t>Insulin Drip </a:t>
            </a:r>
            <a:r>
              <a:rPr lang="en-US" sz="2000" b="1" dirty="0">
                <a:solidFill>
                  <a:srgbClr val="FFC000"/>
                </a:solidFill>
                <a:hlinkClick r:id="rId6"/>
              </a:rPr>
              <a:t>Protocols</a:t>
            </a:r>
            <a:endParaRPr lang="en-US" sz="2000" dirty="0">
              <a:solidFill>
                <a:srgbClr val="FFC000"/>
              </a:solidFill>
            </a:endParaRPr>
          </a:p>
        </p:txBody>
      </p:sp>
    </p:spTree>
    <p:custDataLst>
      <p:tags r:id="rId1"/>
    </p:custDataLst>
    <p:extLst>
      <p:ext uri="{BB962C8B-B14F-4D97-AF65-F5344CB8AC3E}">
        <p14:creationId xmlns:p14="http://schemas.microsoft.com/office/powerpoint/2010/main" val="9416986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1458" name="Rectangle 2"/>
          <p:cNvSpPr>
            <a:spLocks noGrp="1" noChangeArrowheads="1"/>
          </p:cNvSpPr>
          <p:nvPr>
            <p:ph type="title"/>
          </p:nvPr>
        </p:nvSpPr>
        <p:spPr/>
        <p:txBody>
          <a:bodyPr/>
          <a:lstStyle/>
          <a:p>
            <a:pPr>
              <a:defRPr/>
            </a:pPr>
            <a:r>
              <a:rPr lang="en-US" dirty="0"/>
              <a:t>Preparation for Surgery</a:t>
            </a:r>
          </a:p>
        </p:txBody>
      </p:sp>
      <p:sp>
        <p:nvSpPr>
          <p:cNvPr id="1811459" name="Rectangle 3"/>
          <p:cNvSpPr>
            <a:spLocks noGrp="1" noChangeArrowheads="1"/>
          </p:cNvSpPr>
          <p:nvPr>
            <p:ph type="body" idx="1"/>
          </p:nvPr>
        </p:nvSpPr>
        <p:spPr>
          <a:xfrm>
            <a:off x="457200" y="1371600"/>
            <a:ext cx="8229600" cy="4754563"/>
          </a:xfrm>
        </p:spPr>
        <p:txBody>
          <a:bodyPr/>
          <a:lstStyle/>
          <a:p>
            <a:pPr>
              <a:lnSpc>
                <a:spcPct val="90000"/>
              </a:lnSpc>
              <a:defRPr/>
            </a:pPr>
            <a:r>
              <a:rPr lang="en-US" dirty="0"/>
              <a:t>Try to schedule surgery in am, resume meds/insulin when eating and stable.</a:t>
            </a:r>
          </a:p>
          <a:p>
            <a:pPr>
              <a:lnSpc>
                <a:spcPct val="90000"/>
              </a:lnSpc>
              <a:defRPr/>
            </a:pPr>
            <a:r>
              <a:rPr lang="en-US" b="1" dirty="0">
                <a:solidFill>
                  <a:srgbClr val="7030A0"/>
                </a:solidFill>
              </a:rPr>
              <a:t>Oral medications</a:t>
            </a:r>
            <a:r>
              <a:rPr lang="en-US" dirty="0">
                <a:solidFill>
                  <a:srgbClr val="7030A0"/>
                </a:solidFill>
              </a:rPr>
              <a:t>: </a:t>
            </a:r>
            <a:r>
              <a:rPr lang="en-US" dirty="0"/>
              <a:t>In am, hold all diabetes oral medications </a:t>
            </a:r>
          </a:p>
          <a:p>
            <a:pPr>
              <a:lnSpc>
                <a:spcPct val="90000"/>
              </a:lnSpc>
              <a:defRPr/>
            </a:pPr>
            <a:r>
              <a:rPr lang="en-US" b="1" dirty="0">
                <a:solidFill>
                  <a:srgbClr val="00B0F0"/>
                </a:solidFill>
              </a:rPr>
              <a:t>Basal Insulin</a:t>
            </a:r>
            <a:r>
              <a:rPr lang="en-US" dirty="0"/>
              <a:t>: </a:t>
            </a:r>
            <a:r>
              <a:rPr lang="en-US" dirty="0" smtClean="0"/>
              <a:t>Night before </a:t>
            </a:r>
          </a:p>
          <a:p>
            <a:pPr lvl="1">
              <a:lnSpc>
                <a:spcPct val="90000"/>
              </a:lnSpc>
              <a:defRPr/>
            </a:pPr>
            <a:r>
              <a:rPr lang="en-US" dirty="0" smtClean="0"/>
              <a:t>type </a:t>
            </a:r>
            <a:r>
              <a:rPr lang="en-US" dirty="0"/>
              <a:t>2s, </a:t>
            </a:r>
            <a:r>
              <a:rPr lang="en-US" dirty="0" smtClean="0"/>
              <a:t>may need to adjust </a:t>
            </a:r>
            <a:r>
              <a:rPr lang="en-US" dirty="0"/>
              <a:t>basal dose </a:t>
            </a:r>
            <a:r>
              <a:rPr lang="en-US" dirty="0" smtClean="0"/>
              <a:t> </a:t>
            </a:r>
          </a:p>
          <a:p>
            <a:pPr lvl="1">
              <a:lnSpc>
                <a:spcPct val="90000"/>
              </a:lnSpc>
              <a:defRPr/>
            </a:pPr>
            <a:r>
              <a:rPr lang="en-US" dirty="0" smtClean="0"/>
              <a:t>type </a:t>
            </a:r>
            <a:r>
              <a:rPr lang="en-US" dirty="0"/>
              <a:t>1s give </a:t>
            </a:r>
            <a:r>
              <a:rPr lang="en-US" dirty="0" smtClean="0"/>
              <a:t>up to 100</a:t>
            </a:r>
            <a:r>
              <a:rPr lang="en-US" dirty="0"/>
              <a:t>% of basal dose.</a:t>
            </a:r>
          </a:p>
          <a:p>
            <a:pPr>
              <a:lnSpc>
                <a:spcPct val="90000"/>
              </a:lnSpc>
              <a:defRPr/>
            </a:pPr>
            <a:r>
              <a:rPr lang="en-US" b="1" dirty="0">
                <a:solidFill>
                  <a:schemeClr val="accent3">
                    <a:lumMod val="50000"/>
                  </a:schemeClr>
                </a:solidFill>
              </a:rPr>
              <a:t>Bolus insulin</a:t>
            </a:r>
            <a:r>
              <a:rPr lang="en-US" dirty="0"/>
              <a:t>: </a:t>
            </a:r>
            <a:r>
              <a:rPr lang="en-US" sz="2800" dirty="0" smtClean="0"/>
              <a:t>may need mild insulin bolus coverage for type 1 and type 2’s</a:t>
            </a:r>
          </a:p>
          <a:p>
            <a:pPr>
              <a:lnSpc>
                <a:spcPct val="90000"/>
              </a:lnSpc>
              <a:defRPr/>
            </a:pPr>
            <a:r>
              <a:rPr lang="en-US" sz="2800" dirty="0" smtClean="0"/>
              <a:t>Have D5 or D10 IV bags available in case of hypo</a:t>
            </a:r>
            <a:endParaRPr lang="en-US" sz="2800" dirty="0"/>
          </a:p>
        </p:txBody>
      </p:sp>
    </p:spTree>
    <p:custDataLst>
      <p:tags r:id="rId1"/>
    </p:custDataLst>
    <p:extLst>
      <p:ext uri="{BB962C8B-B14F-4D97-AF65-F5344CB8AC3E}">
        <p14:creationId xmlns:p14="http://schemas.microsoft.com/office/powerpoint/2010/main" val="299993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8600"/>
            <a:ext cx="8229600" cy="1265238"/>
          </a:xfrm>
        </p:spPr>
        <p:txBody>
          <a:bodyPr>
            <a:normAutofit fontScale="90000"/>
          </a:bodyPr>
          <a:lstStyle/>
          <a:p>
            <a:r>
              <a:rPr lang="en-US" dirty="0" smtClean="0"/>
              <a:t>Special Considerations During Hospital Stay</a:t>
            </a:r>
            <a:endParaRPr lang="en-US" dirty="0"/>
          </a:p>
        </p:txBody>
      </p:sp>
      <p:sp>
        <p:nvSpPr>
          <p:cNvPr id="3" name="Content Placeholder 2"/>
          <p:cNvSpPr>
            <a:spLocks noGrp="1"/>
          </p:cNvSpPr>
          <p:nvPr>
            <p:ph sz="half" idx="1"/>
          </p:nvPr>
        </p:nvSpPr>
        <p:spPr>
          <a:xfrm>
            <a:off x="457200" y="1600200"/>
            <a:ext cx="3719017" cy="4533900"/>
          </a:xfrm>
        </p:spPr>
        <p:txBody>
          <a:bodyPr>
            <a:normAutofit fontScale="92500" lnSpcReduction="10000"/>
          </a:bodyPr>
          <a:lstStyle/>
          <a:p>
            <a:r>
              <a:rPr lang="en-US" dirty="0" smtClean="0"/>
              <a:t>Hypoglycemia – </a:t>
            </a:r>
          </a:p>
          <a:p>
            <a:pPr lvl="1"/>
            <a:r>
              <a:rPr lang="en-US" dirty="0" smtClean="0"/>
              <a:t>treat with 15 </a:t>
            </a:r>
            <a:r>
              <a:rPr lang="en-US" dirty="0" err="1" smtClean="0"/>
              <a:t>gms</a:t>
            </a:r>
            <a:r>
              <a:rPr lang="en-US" dirty="0" smtClean="0"/>
              <a:t> carb and recheck every 15-30 minutes until BG stable</a:t>
            </a:r>
          </a:p>
          <a:p>
            <a:pPr lvl="1"/>
            <a:r>
              <a:rPr lang="en-US" dirty="0" smtClean="0"/>
              <a:t>Notify MD to change insulin orders</a:t>
            </a:r>
          </a:p>
          <a:p>
            <a:r>
              <a:rPr lang="en-US" dirty="0" smtClean="0"/>
              <a:t>Contact Diabetes Ed Team if patient admitted with insulin pump.</a:t>
            </a:r>
            <a:endParaRPr lang="en-US" dirty="0"/>
          </a:p>
        </p:txBody>
      </p:sp>
      <p:sp>
        <p:nvSpPr>
          <p:cNvPr id="4" name="Text Placeholder 3"/>
          <p:cNvSpPr>
            <a:spLocks noGrp="1"/>
          </p:cNvSpPr>
          <p:nvPr>
            <p:ph type="body" sz="half" idx="2"/>
          </p:nvPr>
        </p:nvSpPr>
        <p:spPr>
          <a:xfrm>
            <a:off x="4883962" y="1600200"/>
            <a:ext cx="3802837" cy="4533900"/>
          </a:xfrm>
        </p:spPr>
        <p:txBody>
          <a:bodyPr>
            <a:normAutofit fontScale="92500" lnSpcReduction="10000"/>
          </a:bodyPr>
          <a:lstStyle/>
          <a:p>
            <a:r>
              <a:rPr lang="en-US" dirty="0" smtClean="0"/>
              <a:t>IV Insulin – look carefully at insulin sensitivity and adjust insulin drip rate based on BG Trends</a:t>
            </a:r>
            <a:endParaRPr lang="en-US" dirty="0"/>
          </a:p>
          <a:p>
            <a:r>
              <a:rPr lang="en-US" dirty="0" smtClean="0"/>
              <a:t>Give basal insulin, even if </a:t>
            </a:r>
            <a:r>
              <a:rPr lang="en-US" dirty="0" err="1" smtClean="0"/>
              <a:t>pt</a:t>
            </a:r>
            <a:r>
              <a:rPr lang="en-US" dirty="0" smtClean="0"/>
              <a:t> isn’t eating. Dose may need adjustment.</a:t>
            </a:r>
          </a:p>
          <a:p>
            <a:endParaRPr lang="en-US"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7856" y="1066800"/>
            <a:ext cx="816106" cy="1958022"/>
          </a:xfrm>
          <a:prstGeom prst="rect">
            <a:avLst/>
          </a:prstGeom>
        </p:spPr>
      </p:pic>
    </p:spTree>
    <p:custDataLst>
      <p:tags r:id="rId1"/>
    </p:custDataLst>
    <p:extLst>
      <p:ext uri="{BB962C8B-B14F-4D97-AF65-F5344CB8AC3E}">
        <p14:creationId xmlns:p14="http://schemas.microsoft.com/office/powerpoint/2010/main" val="103655964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p:cNvSpPr>
            <a:spLocks noGrp="1" noRot="1" noChangeArrowheads="1"/>
          </p:cNvSpPr>
          <p:nvPr>
            <p:ph type="title"/>
          </p:nvPr>
        </p:nvSpPr>
        <p:spPr/>
        <p:txBody>
          <a:bodyPr/>
          <a:lstStyle/>
          <a:p>
            <a:pPr eaLnBrk="1" hangingPunct="1"/>
            <a:r>
              <a:rPr lang="en-US" dirty="0" smtClean="0"/>
              <a:t>Bottom Line</a:t>
            </a:r>
          </a:p>
        </p:txBody>
      </p:sp>
      <p:sp>
        <p:nvSpPr>
          <p:cNvPr id="200707" name="Rectangle 1027"/>
          <p:cNvSpPr>
            <a:spLocks noGrp="1" noChangeArrowheads="1"/>
          </p:cNvSpPr>
          <p:nvPr>
            <p:ph sz="quarter" idx="1"/>
          </p:nvPr>
        </p:nvSpPr>
        <p:spPr>
          <a:xfrm>
            <a:off x="457200" y="1371600"/>
            <a:ext cx="5715000" cy="4785360"/>
          </a:xfrm>
        </p:spPr>
        <p:txBody>
          <a:bodyPr>
            <a:normAutofit fontScale="92500" lnSpcReduction="20000"/>
          </a:bodyPr>
          <a:lstStyle/>
          <a:p>
            <a:pPr eaLnBrk="1" hangingPunct="1"/>
            <a:r>
              <a:rPr lang="en-US" sz="2000" dirty="0" smtClean="0"/>
              <a:t> </a:t>
            </a:r>
            <a:r>
              <a:rPr lang="en-US" sz="2800" dirty="0" smtClean="0"/>
              <a:t>30-40% of hospitalized patients have diabetes</a:t>
            </a:r>
          </a:p>
          <a:p>
            <a:pPr lvl="1" eaLnBrk="1" hangingPunct="1"/>
            <a:r>
              <a:rPr lang="en-US" sz="2400" dirty="0" smtClean="0"/>
              <a:t>10% aren’t officially diagnosed</a:t>
            </a:r>
          </a:p>
          <a:p>
            <a:pPr eaLnBrk="1" hangingPunct="1"/>
            <a:r>
              <a:rPr lang="en-US" sz="2800" dirty="0" smtClean="0"/>
              <a:t>Cardiovascular disease is the leading cause of hospitalization for people with diabetes</a:t>
            </a:r>
          </a:p>
          <a:p>
            <a:pPr eaLnBrk="1" hangingPunct="1"/>
            <a:r>
              <a:rPr lang="en-US" sz="2800" dirty="0" smtClean="0"/>
              <a:t>Look for patients with hyperglycemia and </a:t>
            </a:r>
            <a:r>
              <a:rPr lang="en-US" sz="2800" dirty="0" err="1" smtClean="0"/>
              <a:t>cardiometabolic</a:t>
            </a:r>
            <a:r>
              <a:rPr lang="en-US" sz="2800" dirty="0" smtClean="0"/>
              <a:t> risk factors: smokers, HTN,</a:t>
            </a:r>
          </a:p>
          <a:p>
            <a:pPr eaLnBrk="1" hangingPunct="1">
              <a:buFont typeface="Wingdings" pitchFamily="2" charset="2"/>
              <a:buNone/>
            </a:pPr>
            <a:r>
              <a:rPr lang="en-US" sz="2800" dirty="0" smtClean="0"/>
              <a:t>   central obesity, abnormal lipids, </a:t>
            </a:r>
            <a:r>
              <a:rPr lang="en-US" sz="2800" dirty="0" err="1" smtClean="0"/>
              <a:t>Acanthosis</a:t>
            </a:r>
            <a:r>
              <a:rPr lang="en-US" sz="2800" dirty="0" smtClean="0"/>
              <a:t>.</a:t>
            </a:r>
          </a:p>
          <a:p>
            <a:pPr eaLnBrk="1" hangingPunct="1"/>
            <a:r>
              <a:rPr lang="en-US" sz="2800" dirty="0" smtClean="0"/>
              <a:t>Provide education and promote self-advocacy</a:t>
            </a:r>
          </a:p>
        </p:txBody>
      </p:sp>
      <p:pic>
        <p:nvPicPr>
          <p:cNvPr id="37890" name="Picture 2" descr="C:\Users\Beverly\AppData\Local\Microsoft\Windows\Temporary Internet Files\Content.IE5\KORAASHY\MP90042262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175760"/>
            <a:ext cx="2938512" cy="198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2016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5" name="Rectangle 3"/>
          <p:cNvSpPr>
            <a:spLocks noGrp="1" noChangeArrowheads="1"/>
          </p:cNvSpPr>
          <p:nvPr>
            <p:ph sz="quarter" idx="1"/>
          </p:nvPr>
        </p:nvSpPr>
        <p:spPr/>
        <p:txBody>
          <a:bodyPr lIns="90477" tIns="44445" rIns="90477" bIns="44445"/>
          <a:lstStyle/>
          <a:p>
            <a:pPr eaLnBrk="1" hangingPunct="1">
              <a:defRPr/>
            </a:pPr>
            <a:endParaRPr lang="en-US" dirty="0" smtClean="0"/>
          </a:p>
          <a:p>
            <a:pPr eaLnBrk="1" hangingPunct="1">
              <a:defRPr/>
            </a:pPr>
            <a:r>
              <a:rPr lang="en-US" dirty="0" smtClean="0"/>
              <a:t>Prevention</a:t>
            </a:r>
          </a:p>
          <a:p>
            <a:pPr eaLnBrk="1" hangingPunct="1">
              <a:defRPr/>
            </a:pPr>
            <a:r>
              <a:rPr lang="en-US" dirty="0" smtClean="0"/>
              <a:t>Goals </a:t>
            </a:r>
          </a:p>
          <a:p>
            <a:pPr eaLnBrk="1" hangingPunct="1">
              <a:defRPr/>
            </a:pPr>
            <a:r>
              <a:rPr lang="en-US" dirty="0" smtClean="0"/>
              <a:t>Insulin</a:t>
            </a:r>
          </a:p>
          <a:p>
            <a:pPr eaLnBrk="1" hangingPunct="1">
              <a:defRPr/>
            </a:pPr>
            <a:r>
              <a:rPr lang="en-US" dirty="0" smtClean="0"/>
              <a:t>Meal Plan</a:t>
            </a:r>
          </a:p>
          <a:p>
            <a:pPr eaLnBrk="1" hangingPunct="1">
              <a:defRPr/>
            </a:pPr>
            <a:r>
              <a:rPr lang="en-US" dirty="0" smtClean="0"/>
              <a:t>Exercise / Activity</a:t>
            </a:r>
          </a:p>
          <a:p>
            <a:pPr eaLnBrk="1" hangingPunct="1">
              <a:defRPr/>
            </a:pPr>
            <a:r>
              <a:rPr lang="en-US" dirty="0" smtClean="0"/>
              <a:t>Medications</a:t>
            </a:r>
          </a:p>
        </p:txBody>
      </p:sp>
      <p:graphicFrame>
        <p:nvGraphicFramePr>
          <p:cNvPr id="126980" name="Object 1024"/>
          <p:cNvGraphicFramePr>
            <a:graphicFrameLocks noChangeAspect="1"/>
          </p:cNvGraphicFramePr>
          <p:nvPr>
            <p:extLst/>
          </p:nvPr>
        </p:nvGraphicFramePr>
        <p:xfrm>
          <a:off x="5181600" y="1371600"/>
          <a:ext cx="3179762" cy="4151313"/>
        </p:xfrm>
        <a:graphic>
          <a:graphicData uri="http://schemas.openxmlformats.org/presentationml/2006/ole">
            <mc:AlternateContent xmlns:mc="http://schemas.openxmlformats.org/markup-compatibility/2006">
              <mc:Choice xmlns:v="urn:schemas-microsoft-com:vml" Requires="v">
                <p:oleObj spid="_x0000_s75820" name="Clip" r:id="rId5" imgW="2646630" imgH="3453897" progId="MS_ClipArt_Gallery.5">
                  <p:embed/>
                </p:oleObj>
              </mc:Choice>
              <mc:Fallback>
                <p:oleObj name="Clip" r:id="rId5" imgW="2646630" imgH="3453897"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371600"/>
                        <a:ext cx="3179762" cy="415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dirty="0" smtClean="0"/>
              <a:t>Diabetes Self-Management</a:t>
            </a:r>
            <a:endParaRPr lang="en-US" dirty="0"/>
          </a:p>
        </p:txBody>
      </p:sp>
    </p:spTree>
    <p:custDataLst>
      <p:tags r:id="rId2"/>
    </p:custDataLst>
    <p:extLst>
      <p:ext uri="{BB962C8B-B14F-4D97-AF65-F5344CB8AC3E}">
        <p14:creationId xmlns:p14="http://schemas.microsoft.com/office/powerpoint/2010/main" val="124286932"/>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mtClean="0"/>
              <a:t>Financial Advisor</a:t>
            </a:r>
          </a:p>
        </p:txBody>
      </p:sp>
      <p:sp>
        <p:nvSpPr>
          <p:cNvPr id="3" name="Content Placeholder 2"/>
          <p:cNvSpPr>
            <a:spLocks noGrp="1"/>
          </p:cNvSpPr>
          <p:nvPr>
            <p:ph sz="quarter" idx="1"/>
          </p:nvPr>
        </p:nvSpPr>
        <p:spPr>
          <a:xfrm>
            <a:off x="457200" y="1219200"/>
            <a:ext cx="5105400" cy="4937760"/>
          </a:xfrm>
        </p:spPr>
        <p:txBody>
          <a:bodyPr/>
          <a:lstStyle/>
          <a:p>
            <a:pPr>
              <a:defRPr/>
            </a:pPr>
            <a:r>
              <a:rPr lang="en-US" dirty="0" smtClean="0"/>
              <a:t>Mid 30s, friendly, he smiles to greet you and you notice his gums are inflamed.  You’d guess a BMI of 26 or so, with most of the extra weight in the waist area. </a:t>
            </a:r>
          </a:p>
          <a:p>
            <a:pPr>
              <a:defRPr/>
            </a:pPr>
            <a:r>
              <a:rPr lang="en-US" dirty="0" smtClean="0"/>
              <a:t>If you could give him some health related suggestions, what would they be?</a:t>
            </a:r>
            <a:endParaRPr lang="en-US" dirty="0"/>
          </a:p>
        </p:txBody>
      </p:sp>
      <p:pic>
        <p:nvPicPr>
          <p:cNvPr id="61444" name="Picture 7" descr="C:\Users\Beverly\AppData\Local\Microsoft\Windows\Temporary Internet Files\Content.IE5\GL06SCAX\MP90044348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2781" y="123943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9975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304800"/>
            <a:ext cx="8397639" cy="1298960"/>
          </a:xfrm>
        </p:spPr>
        <p:txBody>
          <a:bodyPr>
            <a:noAutofit/>
          </a:bodyPr>
          <a:lstStyle/>
          <a:p>
            <a:r>
              <a:rPr lang="en-US" sz="4000" dirty="0"/>
              <a:t>Can we stop pre diabetes from progressing?</a:t>
            </a:r>
          </a:p>
        </p:txBody>
      </p:sp>
      <p:sp>
        <p:nvSpPr>
          <p:cNvPr id="71683" name="Rectangle 3"/>
          <p:cNvSpPr>
            <a:spLocks noGrp="1" noChangeArrowheads="1"/>
          </p:cNvSpPr>
          <p:nvPr>
            <p:ph idx="1"/>
          </p:nvPr>
        </p:nvSpPr>
        <p:spPr>
          <a:xfrm>
            <a:off x="304800" y="1828800"/>
            <a:ext cx="8263467" cy="4131733"/>
          </a:xfrm>
        </p:spPr>
        <p:txBody>
          <a:bodyPr>
            <a:normAutofit/>
          </a:bodyPr>
          <a:lstStyle/>
          <a:p>
            <a:pPr eaLnBrk="1" hangingPunct="1">
              <a:buFont typeface="Wingdings" pitchFamily="2" charset="2"/>
              <a:buNone/>
            </a:pPr>
            <a:r>
              <a:rPr lang="en-US" dirty="0"/>
              <a:t>3, 234 people w/ Pre-Diabetes randomized:</a:t>
            </a:r>
          </a:p>
          <a:p>
            <a:pPr lvl="1" eaLnBrk="1" hangingPunct="1"/>
            <a:r>
              <a:rPr lang="en-US" sz="3200" dirty="0"/>
              <a:t>Placebo</a:t>
            </a:r>
          </a:p>
          <a:p>
            <a:pPr lvl="1" eaLnBrk="1" hangingPunct="1"/>
            <a:r>
              <a:rPr lang="en-US" sz="3467" dirty="0"/>
              <a:t>Diet/Exercise or </a:t>
            </a:r>
          </a:p>
          <a:p>
            <a:pPr lvl="1" eaLnBrk="1" hangingPunct="1"/>
            <a:r>
              <a:rPr lang="en-US" sz="3200" dirty="0"/>
              <a:t>Metformin  </a:t>
            </a:r>
          </a:p>
          <a:p>
            <a:pPr eaLnBrk="1" hangingPunct="1">
              <a:buFont typeface="Wingdings" pitchFamily="2" charset="2"/>
              <a:buNone/>
            </a:pPr>
            <a:r>
              <a:rPr lang="en-US" dirty="0"/>
              <a:t>over a three year </a:t>
            </a:r>
            <a:r>
              <a:rPr lang="en-US" dirty="0" smtClean="0"/>
              <a:t>period</a:t>
            </a:r>
          </a:p>
          <a:p>
            <a:pPr eaLnBrk="1" hangingPunct="1">
              <a:buFont typeface="Wingdings" pitchFamily="2" charset="2"/>
              <a:buNone/>
            </a:pPr>
            <a:endParaRPr lang="en-US" sz="2133" dirty="0"/>
          </a:p>
          <a:p>
            <a:pPr eaLnBrk="1" hangingPunct="1">
              <a:buFont typeface="Wingdings" pitchFamily="2" charset="2"/>
              <a:buNone/>
            </a:pPr>
            <a:endParaRPr lang="en-US" sz="2133" dirty="0" smtClean="0"/>
          </a:p>
          <a:p>
            <a:pPr eaLnBrk="1" hangingPunct="1">
              <a:buFont typeface="Wingdings" pitchFamily="2" charset="2"/>
              <a:buNone/>
            </a:pPr>
            <a:r>
              <a:rPr lang="en-US" sz="2133" dirty="0" smtClean="0"/>
              <a:t>Diabetes </a:t>
            </a:r>
            <a:r>
              <a:rPr lang="en-US" sz="2133" dirty="0"/>
              <a:t>Prevention Program </a:t>
            </a:r>
            <a:r>
              <a:rPr lang="en-US" sz="2133" dirty="0" smtClean="0"/>
              <a:t>(</a:t>
            </a:r>
            <a:r>
              <a:rPr lang="en-US" sz="2133" dirty="0"/>
              <a:t>DPP) 2001</a:t>
            </a:r>
          </a:p>
        </p:txBody>
      </p:sp>
      <p:pic>
        <p:nvPicPr>
          <p:cNvPr id="3" name="Picture 2"/>
          <p:cNvPicPr>
            <a:picLocks noChangeAspect="1"/>
          </p:cNvPicPr>
          <p:nvPr/>
        </p:nvPicPr>
        <p:blipFill>
          <a:blip r:embed="rId3"/>
          <a:stretch>
            <a:fillRect/>
          </a:stretch>
        </p:blipFill>
        <p:spPr>
          <a:xfrm>
            <a:off x="5029200" y="4419600"/>
            <a:ext cx="3367428" cy="1648998"/>
          </a:xfrm>
          <a:prstGeom prst="rect">
            <a:avLst/>
          </a:prstGeom>
        </p:spPr>
      </p:pic>
    </p:spTree>
    <p:custDataLst>
      <p:tags r:id="rId1"/>
    </p:custDataLst>
    <p:extLst>
      <p:ext uri="{BB962C8B-B14F-4D97-AF65-F5344CB8AC3E}">
        <p14:creationId xmlns:p14="http://schemas.microsoft.com/office/powerpoint/2010/main" val="399203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3400" y="304800"/>
            <a:ext cx="8111067" cy="1066800"/>
          </a:xfrm>
        </p:spPr>
        <p:txBody>
          <a:bodyPr>
            <a:normAutofit/>
          </a:bodyPr>
          <a:lstStyle/>
          <a:p>
            <a:pPr eaLnBrk="1" hangingPunct="1"/>
            <a:r>
              <a:rPr lang="en-US" dirty="0" smtClean="0"/>
              <a:t>Diabetes Prevention Program</a:t>
            </a:r>
          </a:p>
        </p:txBody>
      </p:sp>
      <p:sp>
        <p:nvSpPr>
          <p:cNvPr id="1910787" name="Rectangle 3"/>
          <p:cNvSpPr>
            <a:spLocks noGrp="1" noChangeArrowheads="1"/>
          </p:cNvSpPr>
          <p:nvPr>
            <p:ph idx="1"/>
          </p:nvPr>
        </p:nvSpPr>
        <p:spPr>
          <a:xfrm>
            <a:off x="609600" y="1600200"/>
            <a:ext cx="6781799" cy="4267199"/>
          </a:xfrm>
        </p:spPr>
        <p:txBody>
          <a:bodyPr>
            <a:normAutofit/>
          </a:bodyPr>
          <a:lstStyle/>
          <a:p>
            <a:pPr eaLnBrk="1" hangingPunct="1"/>
            <a:r>
              <a:rPr lang="en-US" sz="2844" dirty="0"/>
              <a:t> Standard Group - 29% developed DM  </a:t>
            </a:r>
            <a:endParaRPr lang="en-US" sz="3911" dirty="0"/>
          </a:p>
          <a:p>
            <a:pPr eaLnBrk="1" hangingPunct="1"/>
            <a:r>
              <a:rPr lang="en-US" sz="2844" dirty="0"/>
              <a:t> Lifestyle Results - 14% developed DM</a:t>
            </a:r>
            <a:endParaRPr lang="en-US" sz="3911" dirty="0"/>
          </a:p>
          <a:p>
            <a:pPr lvl="1"/>
            <a:r>
              <a:rPr lang="en-US" sz="2800" dirty="0"/>
              <a:t>58% (71% for 60yrs +) </a:t>
            </a:r>
            <a:r>
              <a:rPr lang="en-US" sz="2800" dirty="0" smtClean="0"/>
              <a:t>Risk reduction</a:t>
            </a:r>
            <a:endParaRPr lang="en-US" sz="2489" dirty="0" smtClean="0"/>
          </a:p>
          <a:p>
            <a:pPr lvl="2"/>
            <a:r>
              <a:rPr lang="en-US" sz="2800" dirty="0" smtClean="0"/>
              <a:t>30 </a:t>
            </a:r>
            <a:r>
              <a:rPr lang="en-US" sz="2800" dirty="0" err="1"/>
              <a:t>mins</a:t>
            </a:r>
            <a:r>
              <a:rPr lang="en-US" sz="2800" dirty="0"/>
              <a:t> daily </a:t>
            </a:r>
            <a:r>
              <a:rPr lang="en-US" sz="2800" dirty="0" smtClean="0"/>
              <a:t>activity</a:t>
            </a:r>
            <a:endParaRPr lang="en-US" sz="2800" dirty="0"/>
          </a:p>
          <a:p>
            <a:pPr lvl="2"/>
            <a:r>
              <a:rPr lang="en-US" sz="2800" dirty="0" smtClean="0"/>
              <a:t>5-7</a:t>
            </a:r>
            <a:r>
              <a:rPr lang="en-US" sz="2800" dirty="0"/>
              <a:t>% of body </a:t>
            </a:r>
            <a:r>
              <a:rPr lang="en-US" sz="2800" dirty="0" err="1" smtClean="0"/>
              <a:t>wt</a:t>
            </a:r>
            <a:r>
              <a:rPr lang="en-US" sz="2800" dirty="0" smtClean="0"/>
              <a:t> loss</a:t>
            </a:r>
            <a:endParaRPr lang="en-US" sz="2800" dirty="0"/>
          </a:p>
          <a:p>
            <a:pPr eaLnBrk="1" hangingPunct="1"/>
            <a:r>
              <a:rPr lang="en-US" sz="2844" dirty="0"/>
              <a:t> Metformin 850 BID - 22% developed DM</a:t>
            </a:r>
            <a:endParaRPr lang="en-US" sz="3911" dirty="0"/>
          </a:p>
          <a:p>
            <a:pPr lvl="1" eaLnBrk="1" hangingPunct="1"/>
            <a:r>
              <a:rPr lang="en-US" sz="2844" dirty="0" smtClean="0"/>
              <a:t>31% risk reduction </a:t>
            </a:r>
            <a:r>
              <a:rPr lang="en-US" sz="2844" dirty="0"/>
              <a:t>(less effective with elderly and thinner </a:t>
            </a:r>
            <a:r>
              <a:rPr lang="en-US" sz="2844" dirty="0" err="1"/>
              <a:t>pt’s</a:t>
            </a:r>
            <a:r>
              <a:rPr lang="en-US" sz="2844" dirty="0"/>
              <a:t>)</a:t>
            </a:r>
            <a:endParaRPr lang="en-US" dirty="0" smtClean="0"/>
          </a:p>
          <a:p>
            <a:pPr eaLnBrk="1" hangingPunct="1"/>
            <a:endParaRPr lang="en-US" dirty="0" smtClean="0"/>
          </a:p>
        </p:txBody>
      </p:sp>
      <p:pic>
        <p:nvPicPr>
          <p:cNvPr id="2050" name="Picture 2" descr="C:\Users\bev_000\AppData\Local\Microsoft\Windows\INetCache\IE\KGG2IXS1\MP9004425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291" y="2514600"/>
            <a:ext cx="1574800"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7418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10787">
                                            <p:txEl>
                                              <p:pRg st="4" end="4"/>
                                            </p:txEl>
                                          </p:spTgt>
                                        </p:tgtEl>
                                        <p:attrNameLst>
                                          <p:attrName>style.visibility</p:attrName>
                                        </p:attrNameLst>
                                      </p:cBhvr>
                                      <p:to>
                                        <p:strVal val="visible"/>
                                      </p:to>
                                    </p:set>
                                    <p:anim calcmode="lin" valueType="num">
                                      <p:cBhvr additive="base">
                                        <p:cTn id="25" dur="500" fill="hold"/>
                                        <p:tgtEl>
                                          <p:spTgt spid="1910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10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10787">
                                            <p:txEl>
                                              <p:pRg st="6" end="6"/>
                                            </p:txEl>
                                          </p:spTgt>
                                        </p:tgtEl>
                                        <p:attrNameLst>
                                          <p:attrName>style.visibility</p:attrName>
                                        </p:attrNameLst>
                                      </p:cBhvr>
                                      <p:to>
                                        <p:strVal val="visible"/>
                                      </p:to>
                                    </p:set>
                                    <p:anim calcmode="lin" valueType="num">
                                      <p:cBhvr additive="base">
                                        <p:cTn id="35" dur="500" fill="hold"/>
                                        <p:tgtEl>
                                          <p:spTgt spid="191078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10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Weight loss and Prevention</a:t>
            </a:r>
            <a:endParaRPr lang="en-US" dirty="0"/>
          </a:p>
        </p:txBody>
      </p:sp>
      <p:sp>
        <p:nvSpPr>
          <p:cNvPr id="3" name="Text Placeholder 2"/>
          <p:cNvSpPr>
            <a:spLocks noGrp="1"/>
          </p:cNvSpPr>
          <p:nvPr>
            <p:ph sz="quarter" idx="1"/>
          </p:nvPr>
        </p:nvSpPr>
        <p:spPr>
          <a:xfrm>
            <a:off x="457200" y="1752600"/>
            <a:ext cx="8229600" cy="4404360"/>
          </a:xfrm>
        </p:spPr>
        <p:txBody>
          <a:bodyPr/>
          <a:lstStyle/>
          <a:p>
            <a:r>
              <a:rPr lang="en-US" dirty="0" smtClean="0"/>
              <a:t>For every 2.2 pounds of weight loss, risk of type 2 diabetes was reduced by 13%.</a:t>
            </a:r>
            <a:endParaRPr lang="en-US" dirty="0"/>
          </a:p>
        </p:txBody>
      </p:sp>
      <p:pic>
        <p:nvPicPr>
          <p:cNvPr id="3074" name="Picture 2" descr="C:\Users\bev_000\AppData\Local\Microsoft\Windows\INetCache\IE\ZBVN0FQ4\MP9004224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95599"/>
            <a:ext cx="4467235" cy="3249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638800" y="4526179"/>
            <a:ext cx="2910228" cy="1425111"/>
          </a:xfrm>
          <a:prstGeom prst="rect">
            <a:avLst/>
          </a:prstGeom>
        </p:spPr>
      </p:pic>
    </p:spTree>
    <p:custDataLst>
      <p:tags r:id="rId1"/>
    </p:custDataLst>
    <p:extLst>
      <p:ext uri="{BB962C8B-B14F-4D97-AF65-F5344CB8AC3E}">
        <p14:creationId xmlns:p14="http://schemas.microsoft.com/office/powerpoint/2010/main" val="379551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descr="22151004"/>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685800" y="304800"/>
            <a:ext cx="7824696" cy="5886306"/>
          </a:xfrm>
          <a:noFill/>
        </p:spPr>
      </p:pic>
    </p:spTree>
    <p:custDataLst>
      <p:tags r:id="rId1"/>
    </p:custDataLst>
    <p:extLst>
      <p:ext uri="{BB962C8B-B14F-4D97-AF65-F5344CB8AC3E}">
        <p14:creationId xmlns:p14="http://schemas.microsoft.com/office/powerpoint/2010/main" val="362506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0"/>
            <a:ext cx="8382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46883888"/>
      </p:ext>
    </p:extLst>
  </p:cSld>
  <p:clrMapOvr>
    <a:masterClrMapping/>
  </p:clrMapOvr>
  <p:transition>
    <p:random/>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fontScale="90000"/>
          </a:bodyPr>
          <a:lstStyle/>
          <a:p>
            <a:pPr eaLnBrk="1" hangingPunct="1"/>
            <a:r>
              <a:rPr lang="en-US" sz="5200" smtClean="0"/>
              <a:t/>
            </a:r>
            <a:br>
              <a:rPr lang="en-US" sz="5200" smtClean="0"/>
            </a:br>
            <a:r>
              <a:rPr lang="en-US" sz="5200" smtClean="0"/>
              <a:t>  Control Matters</a:t>
            </a:r>
          </a:p>
        </p:txBody>
      </p:sp>
      <p:sp>
        <p:nvSpPr>
          <p:cNvPr id="67587" name="Rectangle 3"/>
          <p:cNvSpPr>
            <a:spLocks noGrp="1" noChangeArrowheads="1"/>
          </p:cNvSpPr>
          <p:nvPr>
            <p:ph sz="quarter" idx="1"/>
          </p:nvPr>
        </p:nvSpPr>
        <p:spPr/>
        <p:txBody>
          <a:bodyPr/>
          <a:lstStyle/>
          <a:p>
            <a:pPr eaLnBrk="1" hangingPunct="1"/>
            <a:r>
              <a:rPr lang="en-US" b="1" smtClean="0"/>
              <a:t>Trials</a:t>
            </a:r>
          </a:p>
          <a:p>
            <a:pPr eaLnBrk="1" hangingPunct="1"/>
            <a:r>
              <a:rPr lang="en-US" b="1" smtClean="0"/>
              <a:t>Practice Recommendations</a:t>
            </a:r>
          </a:p>
          <a:p>
            <a:pPr eaLnBrk="1" hangingPunct="1"/>
            <a:endParaRPr lang="en-US" smtClean="0"/>
          </a:p>
        </p:txBody>
      </p:sp>
      <p:pic>
        <p:nvPicPr>
          <p:cNvPr id="67588" name="Picture 4" descr="BD05544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3622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7046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4400" smtClean="0"/>
              <a:t>Complications - Why?</a:t>
            </a:r>
            <a:endParaRPr lang="en-US" smtClean="0"/>
          </a:p>
        </p:txBody>
      </p:sp>
      <p:sp>
        <p:nvSpPr>
          <p:cNvPr id="928771" name="Rectangle 3"/>
          <p:cNvSpPr>
            <a:spLocks noGrp="1" noChangeArrowheads="1"/>
          </p:cNvSpPr>
          <p:nvPr>
            <p:ph sz="quarter" idx="1"/>
          </p:nvPr>
        </p:nvSpPr>
        <p:spPr>
          <a:xfrm>
            <a:off x="3581400" y="1219200"/>
            <a:ext cx="5105400" cy="4937760"/>
          </a:xfrm>
        </p:spPr>
        <p:txBody>
          <a:bodyPr/>
          <a:lstStyle/>
          <a:p>
            <a:pPr eaLnBrk="1" hangingPunct="1">
              <a:defRPr/>
            </a:pPr>
            <a:r>
              <a:rPr lang="en-US" dirty="0" smtClean="0"/>
              <a:t>Degree of hyperglycemia “glucose toxicity”</a:t>
            </a:r>
          </a:p>
          <a:p>
            <a:pPr eaLnBrk="1" hangingPunct="1">
              <a:defRPr/>
            </a:pPr>
            <a:r>
              <a:rPr lang="en-US" dirty="0" smtClean="0"/>
              <a:t>Duration of hyperglycemia</a:t>
            </a:r>
          </a:p>
          <a:p>
            <a:pPr eaLnBrk="1" hangingPunct="1">
              <a:defRPr/>
            </a:pPr>
            <a:r>
              <a:rPr lang="en-US" dirty="0" smtClean="0"/>
              <a:t>Genes</a:t>
            </a:r>
          </a:p>
          <a:p>
            <a:pPr eaLnBrk="1" hangingPunct="1">
              <a:defRPr/>
            </a:pPr>
            <a:r>
              <a:rPr lang="en-US" dirty="0" smtClean="0"/>
              <a:t>Multiple risk factors: smoking, vascular disease, dyslipidemia, hypertension, other</a:t>
            </a:r>
          </a:p>
        </p:txBody>
      </p:sp>
      <p:graphicFrame>
        <p:nvGraphicFramePr>
          <p:cNvPr id="58372" name="Object 4"/>
          <p:cNvGraphicFramePr>
            <a:graphicFrameLocks noChangeAspect="1"/>
          </p:cNvGraphicFramePr>
          <p:nvPr>
            <p:extLst/>
          </p:nvPr>
        </p:nvGraphicFramePr>
        <p:xfrm>
          <a:off x="609600" y="1371600"/>
          <a:ext cx="2584450" cy="3463925"/>
        </p:xfrm>
        <a:graphic>
          <a:graphicData uri="http://schemas.openxmlformats.org/presentationml/2006/ole">
            <mc:AlternateContent xmlns:mc="http://schemas.openxmlformats.org/markup-compatibility/2006">
              <mc:Choice xmlns:v="urn:schemas-microsoft-com:vml" Requires="v">
                <p:oleObj spid="_x0000_s81933" name="Clip" r:id="rId5" imgW="2584764" imgH="3464459" progId="MS_ClipArt_Gallery.5">
                  <p:embed/>
                </p:oleObj>
              </mc:Choice>
              <mc:Fallback>
                <p:oleObj name="Clip" r:id="rId5" imgW="2584764" imgH="3464459"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13716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3559043089"/>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8230313" cy="993734"/>
          </a:xfrm>
          <a:prstGeom prst="rect">
            <a:avLst/>
          </a:prstGeom>
        </p:spPr>
      </p:pic>
      <p:sp>
        <p:nvSpPr>
          <p:cNvPr id="3" name="Title 2"/>
          <p:cNvSpPr>
            <a:spLocks noGrp="1"/>
          </p:cNvSpPr>
          <p:nvPr>
            <p:ph type="title"/>
          </p:nvPr>
        </p:nvSpPr>
        <p:spPr/>
        <p:txBody>
          <a:bodyPr/>
          <a:lstStyle/>
          <a:p>
            <a:r>
              <a:rPr lang="en-US" dirty="0" smtClean="0"/>
              <a:t>Diabetes Complications</a:t>
            </a:r>
            <a:endParaRPr lang="en-US" dirty="0"/>
          </a:p>
        </p:txBody>
      </p:sp>
      <p:sp>
        <p:nvSpPr>
          <p:cNvPr id="929795" name="Rectangle 3"/>
          <p:cNvSpPr>
            <a:spLocks noGrp="1" noChangeArrowheads="1"/>
          </p:cNvSpPr>
          <p:nvPr>
            <p:ph sz="quarter" idx="4294967295"/>
          </p:nvPr>
        </p:nvSpPr>
        <p:spPr>
          <a:xfrm>
            <a:off x="457200" y="1219200"/>
            <a:ext cx="7772400" cy="4937125"/>
          </a:xfrm>
        </p:spPr>
        <p:txBody>
          <a:bodyPr lIns="90477" tIns="44445" rIns="90477" bIns="44445">
            <a:normAutofit/>
          </a:bodyPr>
          <a:lstStyle/>
          <a:p>
            <a:pPr eaLnBrk="1" hangingPunct="1">
              <a:defRPr/>
            </a:pPr>
            <a:r>
              <a:rPr lang="en-US" sz="2800" dirty="0" smtClean="0"/>
              <a:t>Heart disease leading cause of death. </a:t>
            </a:r>
          </a:p>
          <a:p>
            <a:pPr eaLnBrk="1" hangingPunct="1">
              <a:defRPr/>
            </a:pPr>
            <a:r>
              <a:rPr lang="en-US" sz="2800" dirty="0" smtClean="0"/>
              <a:t>CAD death rates are about 2 -4x’s as high as adults without diabetes (it’s not getting better)</a:t>
            </a:r>
          </a:p>
          <a:p>
            <a:pPr eaLnBrk="1" hangingPunct="1">
              <a:defRPr/>
            </a:pPr>
            <a:r>
              <a:rPr lang="en-US" sz="2800" dirty="0" smtClean="0"/>
              <a:t>Risk of stroke is 2 - 4 times higher</a:t>
            </a:r>
          </a:p>
          <a:p>
            <a:pPr eaLnBrk="1" hangingPunct="1">
              <a:defRPr/>
            </a:pPr>
            <a:r>
              <a:rPr lang="en-US" sz="2800" dirty="0" smtClean="0"/>
              <a:t>60% - 65% of people with DM have HTN.</a:t>
            </a:r>
          </a:p>
          <a:p>
            <a:pPr eaLnBrk="1" hangingPunct="1">
              <a:defRPr/>
            </a:pPr>
            <a:r>
              <a:rPr lang="en-US" sz="2800" dirty="0" smtClean="0"/>
              <a:t>DM accounts for 40% of new cases of ESRD</a:t>
            </a:r>
          </a:p>
          <a:p>
            <a:pPr eaLnBrk="1" hangingPunct="1">
              <a:defRPr/>
            </a:pPr>
            <a:r>
              <a:rPr lang="en-US" sz="2800" dirty="0" smtClean="0"/>
              <a:t>60 - 70% have mild - severe forms of neuropathy</a:t>
            </a:r>
          </a:p>
          <a:p>
            <a:pPr eaLnBrk="1" hangingPunct="1">
              <a:defRPr/>
            </a:pPr>
            <a:r>
              <a:rPr lang="en-US" sz="2800" dirty="0" smtClean="0"/>
              <a:t>Diabetes is the leading cause of blindness</a:t>
            </a:r>
          </a:p>
          <a:p>
            <a:pPr eaLnBrk="1" hangingPunct="1">
              <a:defRPr/>
            </a:pPr>
            <a:r>
              <a:rPr lang="en-US" sz="2800" dirty="0" smtClean="0"/>
              <a:t>Accounts for 50% of lower limb amputations</a:t>
            </a:r>
            <a:endParaRPr lang="en-US" sz="2400" dirty="0" smtClean="0"/>
          </a:p>
        </p:txBody>
      </p:sp>
    </p:spTree>
    <p:custDataLst>
      <p:tags r:id="rId1"/>
    </p:custDataLst>
    <p:extLst>
      <p:ext uri="{BB962C8B-B14F-4D97-AF65-F5344CB8AC3E}">
        <p14:creationId xmlns:p14="http://schemas.microsoft.com/office/powerpoint/2010/main" val="3095472137"/>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dirty="0" smtClean="0"/>
              <a:t>Goals of Care</a:t>
            </a:r>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24000" y="1447800"/>
            <a:ext cx="5638800" cy="3759200"/>
          </a:xfrm>
        </p:spPr>
      </p:pic>
    </p:spTree>
    <p:custDataLst>
      <p:tags r:id="rId1"/>
    </p:custDataLst>
    <p:extLst>
      <p:ext uri="{BB962C8B-B14F-4D97-AF65-F5344CB8AC3E}">
        <p14:creationId xmlns:p14="http://schemas.microsoft.com/office/powerpoint/2010/main" val="375496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ABCs of Diabetes –  </a:t>
            </a:r>
          </a:p>
        </p:txBody>
      </p:sp>
      <p:sp>
        <p:nvSpPr>
          <p:cNvPr id="1699843" name="Rectangle 3"/>
          <p:cNvSpPr>
            <a:spLocks noGrp="1" noChangeArrowheads="1"/>
          </p:cNvSpPr>
          <p:nvPr>
            <p:ph sz="quarter" idx="1"/>
          </p:nvPr>
        </p:nvSpPr>
        <p:spPr/>
        <p:txBody>
          <a:bodyPr/>
          <a:lstStyle/>
          <a:p>
            <a:pPr eaLnBrk="1" hangingPunct="1">
              <a:lnSpc>
                <a:spcPct val="90000"/>
              </a:lnSpc>
              <a:defRPr/>
            </a:pPr>
            <a:r>
              <a:rPr lang="en-US" sz="4000" dirty="0" smtClean="0">
                <a:solidFill>
                  <a:schemeClr val="tx2">
                    <a:lumMod val="75000"/>
                  </a:schemeClr>
                </a:solidFill>
              </a:rPr>
              <a:t>A</a:t>
            </a:r>
            <a:r>
              <a:rPr lang="en-US" dirty="0" smtClean="0"/>
              <a:t>1c less than 7% (</a:t>
            </a:r>
            <a:r>
              <a:rPr lang="en-US" dirty="0" err="1" smtClean="0"/>
              <a:t>avg</a:t>
            </a:r>
            <a:r>
              <a:rPr lang="en-US" dirty="0" smtClean="0"/>
              <a:t> 3 month BG)</a:t>
            </a:r>
          </a:p>
          <a:p>
            <a:pPr lvl="1" eaLnBrk="1" hangingPunct="1">
              <a:lnSpc>
                <a:spcPct val="90000"/>
              </a:lnSpc>
              <a:defRPr/>
            </a:pPr>
            <a:r>
              <a:rPr lang="en-US" dirty="0" smtClean="0"/>
              <a:t>Pre-meal BG 70-130</a:t>
            </a:r>
          </a:p>
          <a:p>
            <a:pPr lvl="1" eaLnBrk="1" hangingPunct="1">
              <a:lnSpc>
                <a:spcPct val="90000"/>
              </a:lnSpc>
              <a:defRPr/>
            </a:pPr>
            <a:r>
              <a:rPr lang="en-US" dirty="0" smtClean="0"/>
              <a:t>Post meal BG &lt;180</a:t>
            </a:r>
          </a:p>
          <a:p>
            <a:pPr eaLnBrk="1" hangingPunct="1">
              <a:lnSpc>
                <a:spcPct val="90000"/>
              </a:lnSpc>
              <a:defRPr/>
            </a:pPr>
            <a:r>
              <a:rPr lang="en-US" sz="4000" dirty="0" smtClean="0">
                <a:solidFill>
                  <a:schemeClr val="tx2">
                    <a:lumMod val="75000"/>
                  </a:schemeClr>
                </a:solidFill>
              </a:rPr>
              <a:t>B</a:t>
            </a:r>
            <a:r>
              <a:rPr lang="en-US" dirty="0" smtClean="0"/>
              <a:t>lood Pressure &lt; 140/80</a:t>
            </a:r>
          </a:p>
          <a:p>
            <a:pPr eaLnBrk="1" hangingPunct="1">
              <a:lnSpc>
                <a:spcPct val="90000"/>
              </a:lnSpc>
              <a:defRPr/>
            </a:pPr>
            <a:r>
              <a:rPr lang="en-US" sz="4000" dirty="0" smtClean="0">
                <a:solidFill>
                  <a:schemeClr val="tx2">
                    <a:lumMod val="75000"/>
                  </a:schemeClr>
                </a:solidFill>
              </a:rPr>
              <a:t>C</a:t>
            </a:r>
            <a:r>
              <a:rPr lang="en-US" dirty="0" smtClean="0"/>
              <a:t>holesterol </a:t>
            </a:r>
          </a:p>
          <a:p>
            <a:pPr lvl="1" eaLnBrk="1" hangingPunct="1">
              <a:lnSpc>
                <a:spcPct val="90000"/>
              </a:lnSpc>
              <a:defRPr/>
            </a:pPr>
            <a:r>
              <a:rPr lang="en-US" dirty="0" smtClean="0"/>
              <a:t>HDL &gt;40</a:t>
            </a:r>
          </a:p>
          <a:p>
            <a:pPr lvl="1" eaLnBrk="1" hangingPunct="1">
              <a:lnSpc>
                <a:spcPct val="90000"/>
              </a:lnSpc>
              <a:defRPr/>
            </a:pPr>
            <a:r>
              <a:rPr lang="en-US" dirty="0" smtClean="0"/>
              <a:t>LDL &lt;100 (if CHD, &lt;70)</a:t>
            </a:r>
          </a:p>
          <a:p>
            <a:pPr lvl="1" eaLnBrk="1" hangingPunct="1">
              <a:lnSpc>
                <a:spcPct val="90000"/>
              </a:lnSpc>
              <a:defRPr/>
            </a:pPr>
            <a:r>
              <a:rPr lang="en-US" dirty="0" smtClean="0"/>
              <a:t>Triglyceride &lt; 150</a:t>
            </a:r>
          </a:p>
          <a:p>
            <a:pPr eaLnBrk="1" hangingPunct="1">
              <a:lnSpc>
                <a:spcPct val="90000"/>
              </a:lnSpc>
              <a:defRPr/>
            </a:pPr>
            <a:endParaRPr lang="en-US" dirty="0" smtClean="0"/>
          </a:p>
        </p:txBody>
      </p:sp>
    </p:spTree>
    <p:custDataLst>
      <p:tags r:id="rId1"/>
    </p:custDataLst>
    <p:extLst>
      <p:ext uri="{BB962C8B-B14F-4D97-AF65-F5344CB8AC3E}">
        <p14:creationId xmlns:p14="http://schemas.microsoft.com/office/powerpoint/2010/main" val="235452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smtClean="0"/>
              <a:t>A1c and Estimated </a:t>
            </a:r>
            <a:r>
              <a:rPr lang="en-US" sz="4000" dirty="0" err="1" smtClean="0"/>
              <a:t>Avg</a:t>
            </a:r>
            <a:r>
              <a:rPr lang="en-US" sz="4000" dirty="0" smtClean="0"/>
              <a:t> Glucose (</a:t>
            </a:r>
            <a:r>
              <a:rPr lang="en-US" sz="4000" dirty="0" err="1" smtClean="0"/>
              <a:t>eAG</a:t>
            </a:r>
            <a:r>
              <a:rPr lang="en-US" sz="4000" dirty="0" smtClean="0"/>
              <a:t>) 2008 </a:t>
            </a:r>
          </a:p>
        </p:txBody>
      </p:sp>
      <p:sp>
        <p:nvSpPr>
          <p:cNvPr id="88067" name="Rectangle 3"/>
          <p:cNvSpPr>
            <a:spLocks noGrp="1" noChangeArrowheads="1"/>
          </p:cNvSpPr>
          <p:nvPr>
            <p:ph sz="quarter" idx="1"/>
          </p:nvPr>
        </p:nvSpPr>
        <p:spPr>
          <a:xfrm>
            <a:off x="1143000" y="1524000"/>
            <a:ext cx="7543800" cy="4632960"/>
          </a:xfrm>
        </p:spPr>
        <p:txBody>
          <a:bodyPr>
            <a:normAutofit/>
          </a:bodyPr>
          <a:lstStyle/>
          <a:p>
            <a:pPr eaLnBrk="1" hangingPunct="1">
              <a:lnSpc>
                <a:spcPct val="80000"/>
              </a:lnSpc>
              <a:buFont typeface="Wingdings" pitchFamily="2" charset="2"/>
              <a:buNone/>
            </a:pPr>
            <a:r>
              <a:rPr lang="en-US" sz="2400" u="sng" dirty="0" smtClean="0"/>
              <a:t>A1c (%)			</a:t>
            </a:r>
            <a:r>
              <a:rPr lang="en-US" sz="2400" u="sng" dirty="0" err="1" smtClean="0"/>
              <a:t>eAG</a:t>
            </a:r>
            <a:endParaRPr lang="en-US" sz="2400" u="sng" dirty="0" smtClean="0"/>
          </a:p>
          <a:p>
            <a:pPr eaLnBrk="1" hangingPunct="1">
              <a:lnSpc>
                <a:spcPct val="80000"/>
              </a:lnSpc>
              <a:buFont typeface="Wingdings" pitchFamily="2" charset="2"/>
              <a:buNone/>
            </a:pPr>
            <a:r>
              <a:rPr lang="en-US" sz="2400" dirty="0" smtClean="0"/>
              <a:t>	5				  97</a:t>
            </a:r>
          </a:p>
          <a:p>
            <a:pPr eaLnBrk="1" hangingPunct="1">
              <a:lnSpc>
                <a:spcPct val="80000"/>
              </a:lnSpc>
              <a:buFont typeface="Wingdings" pitchFamily="2" charset="2"/>
              <a:buNone/>
            </a:pPr>
            <a:r>
              <a:rPr lang="en-US" sz="2400" dirty="0" smtClean="0"/>
              <a:t>    6				126</a:t>
            </a:r>
          </a:p>
          <a:p>
            <a:pPr eaLnBrk="1" hangingPunct="1">
              <a:lnSpc>
                <a:spcPct val="80000"/>
              </a:lnSpc>
              <a:buFont typeface="Wingdings" pitchFamily="2" charset="2"/>
              <a:buNone/>
            </a:pPr>
            <a:r>
              <a:rPr lang="en-US" sz="2400" dirty="0" smtClean="0"/>
              <a:t>	7				154</a:t>
            </a:r>
          </a:p>
          <a:p>
            <a:pPr eaLnBrk="1" hangingPunct="1">
              <a:lnSpc>
                <a:spcPct val="80000"/>
              </a:lnSpc>
              <a:buFont typeface="Wingdings" pitchFamily="2" charset="2"/>
              <a:buNone/>
            </a:pPr>
            <a:r>
              <a:rPr lang="en-US" sz="2400" dirty="0" smtClean="0"/>
              <a:t>	8				183</a:t>
            </a:r>
          </a:p>
          <a:p>
            <a:pPr eaLnBrk="1" hangingPunct="1">
              <a:lnSpc>
                <a:spcPct val="80000"/>
              </a:lnSpc>
              <a:buFont typeface="Wingdings" pitchFamily="2" charset="2"/>
              <a:buNone/>
            </a:pPr>
            <a:r>
              <a:rPr lang="en-US" sz="2400" dirty="0" smtClean="0"/>
              <a:t>	9				212</a:t>
            </a:r>
          </a:p>
          <a:p>
            <a:pPr eaLnBrk="1" hangingPunct="1">
              <a:lnSpc>
                <a:spcPct val="80000"/>
              </a:lnSpc>
              <a:buFont typeface="Wingdings" pitchFamily="2" charset="2"/>
              <a:buNone/>
            </a:pPr>
            <a:r>
              <a:rPr lang="en-US" sz="2400" dirty="0" smtClean="0"/>
              <a:t>	10				240</a:t>
            </a:r>
          </a:p>
          <a:p>
            <a:pPr eaLnBrk="1" hangingPunct="1">
              <a:lnSpc>
                <a:spcPct val="80000"/>
              </a:lnSpc>
              <a:buFont typeface="Wingdings" pitchFamily="2" charset="2"/>
              <a:buNone/>
            </a:pPr>
            <a:r>
              <a:rPr lang="en-US" sz="2400" dirty="0" smtClean="0"/>
              <a:t>	11				269	</a:t>
            </a:r>
          </a:p>
          <a:p>
            <a:pPr eaLnBrk="1" hangingPunct="1">
              <a:lnSpc>
                <a:spcPct val="80000"/>
              </a:lnSpc>
              <a:buFont typeface="Wingdings" pitchFamily="2" charset="2"/>
              <a:buNone/>
            </a:pPr>
            <a:r>
              <a:rPr lang="en-US" sz="2400" dirty="0" smtClean="0"/>
              <a:t>    12				298	</a:t>
            </a:r>
          </a:p>
          <a:p>
            <a:pPr eaLnBrk="1" hangingPunct="1">
              <a:lnSpc>
                <a:spcPct val="80000"/>
              </a:lnSpc>
              <a:buFont typeface="Wingdings" pitchFamily="2" charset="2"/>
              <a:buNone/>
            </a:pPr>
            <a:r>
              <a:rPr lang="en-US" sz="2400" dirty="0" smtClean="0"/>
              <a:t>			 </a:t>
            </a:r>
          </a:p>
          <a:p>
            <a:pPr algn="ctr" eaLnBrk="1" hangingPunct="1">
              <a:lnSpc>
                <a:spcPct val="80000"/>
              </a:lnSpc>
              <a:buFont typeface="Wingdings" pitchFamily="2" charset="2"/>
              <a:buNone/>
            </a:pPr>
            <a:r>
              <a:rPr lang="en-US" sz="2400" b="1" i="1" dirty="0" err="1" smtClean="0">
                <a:solidFill>
                  <a:srgbClr val="7030A0"/>
                </a:solidFill>
              </a:rPr>
              <a:t>eAG</a:t>
            </a:r>
            <a:r>
              <a:rPr lang="en-US" sz="2400" b="1" i="1" dirty="0" smtClean="0">
                <a:solidFill>
                  <a:srgbClr val="7030A0"/>
                </a:solidFill>
              </a:rPr>
              <a:t> = 28.7 x A1c-46.7  ~ 29 </a:t>
            </a:r>
            <a:r>
              <a:rPr lang="en-US" sz="2400" b="1" i="1" dirty="0" err="1" smtClean="0">
                <a:solidFill>
                  <a:srgbClr val="7030A0"/>
                </a:solidFill>
              </a:rPr>
              <a:t>pts</a:t>
            </a:r>
            <a:r>
              <a:rPr lang="en-US" sz="2400" b="1" i="1" dirty="0" smtClean="0">
                <a:solidFill>
                  <a:srgbClr val="7030A0"/>
                </a:solidFill>
              </a:rPr>
              <a:t> per 1%</a:t>
            </a:r>
          </a:p>
          <a:p>
            <a:pPr algn="r" eaLnBrk="1" hangingPunct="1">
              <a:lnSpc>
                <a:spcPct val="80000"/>
              </a:lnSpc>
              <a:buFont typeface="Wingdings" pitchFamily="2" charset="2"/>
              <a:buNone/>
            </a:pPr>
            <a:r>
              <a:rPr lang="en-US" sz="1400" b="1" i="1" dirty="0" smtClean="0"/>
              <a:t>Translating the A1c Assay Into Estimated Average Glucose Values – ADAG Study</a:t>
            </a:r>
            <a:endParaRPr lang="en-US" sz="1600" b="1" dirty="0" smtClean="0"/>
          </a:p>
          <a:p>
            <a:pPr algn="r" eaLnBrk="1" hangingPunct="1">
              <a:lnSpc>
                <a:spcPct val="80000"/>
              </a:lnSpc>
              <a:buFont typeface="Wingdings" pitchFamily="2" charset="2"/>
              <a:buNone/>
            </a:pPr>
            <a:r>
              <a:rPr lang="en-US" sz="1400" dirty="0" smtClean="0"/>
              <a:t>Diabetes Care: 31, #8, August 2008</a:t>
            </a:r>
          </a:p>
        </p:txBody>
      </p:sp>
      <p:sp>
        <p:nvSpPr>
          <p:cNvPr id="4" name="TextBox 3"/>
          <p:cNvSpPr txBox="1"/>
          <p:nvPr/>
        </p:nvSpPr>
        <p:spPr>
          <a:xfrm>
            <a:off x="6400800" y="1676400"/>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039586"/>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4113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69023670"/>
      </p:ext>
    </p:extLst>
  </p:cSld>
  <p:clrMapOvr>
    <a:masterClrMapping/>
  </p:clrMapOvr>
  <p:transition>
    <p:random/>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a:bodyPr>
          <a:lstStyle/>
          <a:p>
            <a:pPr algn="ctr" eaLnBrk="1" hangingPunct="1"/>
            <a:r>
              <a:rPr lang="en-US" sz="5400" dirty="0" smtClean="0"/>
              <a:t>“Legacy Effect”</a:t>
            </a:r>
          </a:p>
        </p:txBody>
      </p:sp>
      <p:sp>
        <p:nvSpPr>
          <p:cNvPr id="81923" name="Rectangle 3"/>
          <p:cNvSpPr>
            <a:spLocks noGrp="1" noChangeArrowheads="1"/>
          </p:cNvSpPr>
          <p:nvPr>
            <p:ph sz="quarter" idx="1"/>
          </p:nvPr>
        </p:nvSpPr>
        <p:spPr/>
        <p:txBody>
          <a:bodyPr/>
          <a:lstStyle/>
          <a:p>
            <a:pPr eaLnBrk="1" hangingPunct="1">
              <a:lnSpc>
                <a:spcPct val="90000"/>
              </a:lnSpc>
              <a:defRPr/>
            </a:pPr>
            <a:r>
              <a:rPr lang="en-US" sz="3600" dirty="0" smtClean="0"/>
              <a:t>For participants of DCCT and UKPDS </a:t>
            </a:r>
          </a:p>
          <a:p>
            <a:pPr lvl="1" eaLnBrk="1" hangingPunct="1">
              <a:lnSpc>
                <a:spcPct val="90000"/>
              </a:lnSpc>
              <a:defRPr/>
            </a:pPr>
            <a:r>
              <a:rPr lang="en-US" dirty="0" smtClean="0"/>
              <a:t>long lasting benefit of early intensive BG control prevents</a:t>
            </a:r>
          </a:p>
          <a:p>
            <a:pPr lvl="2" eaLnBrk="1" hangingPunct="1">
              <a:lnSpc>
                <a:spcPct val="90000"/>
              </a:lnSpc>
              <a:defRPr/>
            </a:pPr>
            <a:r>
              <a:rPr lang="en-US" sz="2800" dirty="0" err="1"/>
              <a:t>m</a:t>
            </a:r>
            <a:r>
              <a:rPr lang="en-US" sz="2800" dirty="0" err="1" smtClean="0"/>
              <a:t>icrovascular</a:t>
            </a:r>
            <a:r>
              <a:rPr lang="en-US" sz="2800" dirty="0" smtClean="0"/>
              <a:t> complications</a:t>
            </a:r>
          </a:p>
          <a:p>
            <a:pPr lvl="2" eaLnBrk="1" hangingPunct="1">
              <a:lnSpc>
                <a:spcPct val="90000"/>
              </a:lnSpc>
              <a:defRPr/>
            </a:pPr>
            <a:r>
              <a:rPr lang="en-US" sz="2800" dirty="0" err="1" smtClean="0"/>
              <a:t>Macrovascular</a:t>
            </a:r>
            <a:r>
              <a:rPr lang="en-US" sz="2800" dirty="0" smtClean="0"/>
              <a:t> complications (15-55% decrease)</a:t>
            </a:r>
          </a:p>
          <a:p>
            <a:pPr lvl="1" eaLnBrk="1" hangingPunct="1">
              <a:lnSpc>
                <a:spcPct val="90000"/>
              </a:lnSpc>
              <a:defRPr/>
            </a:pPr>
            <a:r>
              <a:rPr lang="en-US" dirty="0" smtClean="0"/>
              <a:t>Even though their BG levels increased over time</a:t>
            </a:r>
          </a:p>
          <a:p>
            <a:pPr lvl="1" eaLnBrk="1" hangingPunct="1">
              <a:lnSpc>
                <a:spcPct val="90000"/>
              </a:lnSpc>
              <a:defRPr/>
            </a:pPr>
            <a:r>
              <a:rPr lang="en-US" dirty="0" smtClean="0"/>
              <a:t>Message – Catch early and</a:t>
            </a:r>
          </a:p>
          <a:p>
            <a:pPr marL="457200" lvl="1" indent="0" eaLnBrk="1" hangingPunct="1">
              <a:lnSpc>
                <a:spcPct val="90000"/>
              </a:lnSpc>
              <a:buFont typeface="Wingdings" panose="05000000000000000000" pitchFamily="2" charset="2"/>
              <a:buNone/>
              <a:defRPr/>
            </a:pPr>
            <a:r>
              <a:rPr lang="en-US" dirty="0" smtClean="0"/>
              <a:t>Treat aggressively</a:t>
            </a:r>
          </a:p>
          <a:p>
            <a:pPr lvl="1" eaLnBrk="1" hangingPunct="1">
              <a:lnSpc>
                <a:spcPct val="90000"/>
              </a:lnSpc>
              <a:defRPr/>
            </a:pPr>
            <a:endParaRPr lang="en-US" dirty="0" smtClean="0"/>
          </a:p>
          <a:p>
            <a:pPr lvl="1" eaLnBrk="1" hangingPunct="1">
              <a:lnSpc>
                <a:spcPct val="90000"/>
              </a:lnSpc>
              <a:defRPr/>
            </a:pPr>
            <a:endParaRPr lang="en-US" dirty="0" smtClean="0"/>
          </a:p>
          <a:p>
            <a:pPr marL="457200" lvl="1" indent="0" eaLnBrk="1" hangingPunct="1">
              <a:lnSpc>
                <a:spcPct val="90000"/>
              </a:lnSpc>
              <a:buFont typeface="Wingdings" panose="05000000000000000000" pitchFamily="2" charset="2"/>
              <a:buNone/>
              <a:defRPr/>
            </a:pPr>
            <a:endParaRPr lang="en-US" dirty="0" smtClean="0"/>
          </a:p>
        </p:txBody>
      </p:sp>
      <p:pic>
        <p:nvPicPr>
          <p:cNvPr id="143364" name="Picture 2" descr="C:\Users\Beverly\AppData\Local\Microsoft\Windows\Temporary Internet Files\Content.IE5\DJWH7WCO\MP9004276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0386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5455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lIns="90477" tIns="44445" rIns="90477" bIns="44445" anchor="b" anchorCtr="0">
            <a:normAutofit/>
          </a:bodyPr>
          <a:lstStyle/>
          <a:p>
            <a:pPr eaLnBrk="1" hangingPunct="1"/>
            <a:r>
              <a:rPr lang="en-US" smtClean="0"/>
              <a:t>Diabetes Care Guidelines- ADA</a:t>
            </a:r>
          </a:p>
        </p:txBody>
      </p:sp>
      <p:sp>
        <p:nvSpPr>
          <p:cNvPr id="1956867" name="Rectangle 3"/>
          <p:cNvSpPr>
            <a:spLocks noGrp="1" noChangeArrowheads="1"/>
          </p:cNvSpPr>
          <p:nvPr>
            <p:ph sz="quarter" idx="1"/>
          </p:nvPr>
        </p:nvSpPr>
        <p:spPr/>
        <p:txBody>
          <a:bodyPr lIns="90477" tIns="44445" rIns="90477" bIns="44445">
            <a:normAutofit/>
          </a:bodyPr>
          <a:lstStyle/>
          <a:p>
            <a:pPr eaLnBrk="1" hangingPunct="1">
              <a:lnSpc>
                <a:spcPct val="90000"/>
              </a:lnSpc>
              <a:buFont typeface="Wingdings" pitchFamily="2" charset="2"/>
              <a:buNone/>
            </a:pPr>
            <a:r>
              <a:rPr lang="en-US" u="sng" dirty="0" smtClean="0"/>
              <a:t>	</a:t>
            </a:r>
            <a:r>
              <a:rPr lang="en-US" u="sng" dirty="0" smtClean="0">
                <a:solidFill>
                  <a:schemeClr val="tx2">
                    <a:lumMod val="75000"/>
                  </a:schemeClr>
                </a:solidFill>
              </a:rPr>
              <a:t>Test / Exam			Frequency		 </a:t>
            </a:r>
          </a:p>
          <a:p>
            <a:pPr eaLnBrk="1" hangingPunct="1">
              <a:lnSpc>
                <a:spcPct val="90000"/>
              </a:lnSpc>
              <a:buSzPct val="60000"/>
            </a:pPr>
            <a:r>
              <a:rPr lang="en-US" sz="2400" b="1" dirty="0" smtClean="0">
                <a:solidFill>
                  <a:schemeClr val="tx2">
                    <a:lumMod val="75000"/>
                  </a:schemeClr>
                </a:solidFill>
              </a:rPr>
              <a:t>A</a:t>
            </a:r>
            <a:r>
              <a:rPr lang="en-US" sz="2400" dirty="0" smtClean="0">
                <a:solidFill>
                  <a:schemeClr val="tx2">
                    <a:lumMod val="75000"/>
                  </a:schemeClr>
                </a:solidFill>
              </a:rPr>
              <a:t>1c 					At least twice a year</a:t>
            </a:r>
          </a:p>
          <a:p>
            <a:pPr eaLnBrk="1" hangingPunct="1">
              <a:lnSpc>
                <a:spcPct val="90000"/>
              </a:lnSpc>
              <a:buSzPct val="60000"/>
            </a:pPr>
            <a:r>
              <a:rPr lang="en-US" sz="2400" b="1" dirty="0" smtClean="0">
                <a:solidFill>
                  <a:schemeClr val="tx2">
                    <a:lumMod val="75000"/>
                  </a:schemeClr>
                </a:solidFill>
              </a:rPr>
              <a:t>B</a:t>
            </a:r>
            <a:r>
              <a:rPr lang="en-US" sz="2400" dirty="0" smtClean="0">
                <a:solidFill>
                  <a:schemeClr val="tx2">
                    <a:lumMod val="75000"/>
                  </a:schemeClr>
                </a:solidFill>
              </a:rPr>
              <a:t>/P 	</a:t>
            </a:r>
            <a:r>
              <a:rPr lang="en-US" sz="2400" dirty="0" smtClean="0"/>
              <a:t>				</a:t>
            </a:r>
            <a:r>
              <a:rPr lang="en-US" sz="2400" dirty="0" smtClean="0">
                <a:solidFill>
                  <a:schemeClr val="tx2">
                    <a:lumMod val="75000"/>
                  </a:schemeClr>
                </a:solidFill>
              </a:rPr>
              <a:t>Each diabetes visit</a:t>
            </a:r>
          </a:p>
          <a:p>
            <a:pPr eaLnBrk="1" hangingPunct="1">
              <a:lnSpc>
                <a:spcPct val="90000"/>
              </a:lnSpc>
              <a:buSzPct val="60000"/>
            </a:pPr>
            <a:r>
              <a:rPr lang="en-US" sz="2400" b="1" dirty="0" smtClean="0">
                <a:solidFill>
                  <a:schemeClr val="tx2">
                    <a:lumMod val="75000"/>
                  </a:schemeClr>
                </a:solidFill>
              </a:rPr>
              <a:t>C</a:t>
            </a:r>
            <a:r>
              <a:rPr lang="en-US" sz="2400" dirty="0" smtClean="0">
                <a:solidFill>
                  <a:schemeClr val="tx2">
                    <a:lumMod val="75000"/>
                  </a:schemeClr>
                </a:solidFill>
              </a:rPr>
              <a:t>holesterol (LDL, HDL, Tri)		Yearly (less if normal)</a:t>
            </a:r>
            <a:r>
              <a:rPr lang="en-US" sz="2400" dirty="0" smtClean="0"/>
              <a:t>	</a:t>
            </a:r>
          </a:p>
          <a:p>
            <a:pPr eaLnBrk="1" hangingPunct="1">
              <a:lnSpc>
                <a:spcPct val="90000"/>
              </a:lnSpc>
              <a:buSzPct val="60000"/>
            </a:pPr>
            <a:r>
              <a:rPr lang="en-US" sz="2400" dirty="0" smtClean="0"/>
              <a:t>Weight				each diabetes visit</a:t>
            </a:r>
          </a:p>
          <a:p>
            <a:pPr eaLnBrk="1" hangingPunct="1">
              <a:lnSpc>
                <a:spcPct val="90000"/>
              </a:lnSpc>
              <a:buSzPct val="60000"/>
            </a:pPr>
            <a:r>
              <a:rPr lang="en-US" sz="2400" dirty="0" err="1" smtClean="0"/>
              <a:t>Microalbumin</a:t>
            </a:r>
            <a:r>
              <a:rPr lang="en-US" sz="2400" dirty="0" smtClean="0"/>
              <a:t>/GFR/</a:t>
            </a:r>
            <a:r>
              <a:rPr lang="en-US" sz="2400" dirty="0" err="1" smtClean="0"/>
              <a:t>Creat</a:t>
            </a:r>
            <a:r>
              <a:rPr lang="en-US" sz="2400" dirty="0" smtClean="0"/>
              <a:t> 		Yearly</a:t>
            </a:r>
          </a:p>
          <a:p>
            <a:pPr eaLnBrk="1" hangingPunct="1">
              <a:lnSpc>
                <a:spcPct val="90000"/>
              </a:lnSpc>
              <a:buFont typeface="Wingdings" pitchFamily="2" charset="2"/>
              <a:buBlip>
                <a:blip r:embed="rId3"/>
              </a:buBlip>
            </a:pPr>
            <a:r>
              <a:rPr lang="en-US" sz="2400" dirty="0" smtClean="0"/>
              <a:t>Eye exam 				Yearly</a:t>
            </a:r>
          </a:p>
          <a:p>
            <a:pPr eaLnBrk="1" hangingPunct="1">
              <a:lnSpc>
                <a:spcPct val="90000"/>
              </a:lnSpc>
              <a:buFont typeface="Wingdings" pitchFamily="2" charset="2"/>
              <a:buBlip>
                <a:blip r:embed="rId3"/>
              </a:buBlip>
            </a:pPr>
            <a:r>
              <a:rPr lang="en-US" sz="2400" dirty="0" smtClean="0"/>
              <a:t>Dental Care				At least twice a year</a:t>
            </a:r>
          </a:p>
          <a:p>
            <a:pPr eaLnBrk="1" hangingPunct="1">
              <a:lnSpc>
                <a:spcPct val="90000"/>
              </a:lnSpc>
              <a:buFont typeface="Wingdings" pitchFamily="2" charset="2"/>
              <a:buBlip>
                <a:blip r:embed="rId3"/>
              </a:buBlip>
            </a:pPr>
            <a:r>
              <a:rPr lang="en-US" sz="2400" dirty="0" smtClean="0"/>
              <a:t>Comprehensive Foot Exam		Yearly (more if high risk)</a:t>
            </a:r>
          </a:p>
          <a:p>
            <a:pPr eaLnBrk="1" hangingPunct="1">
              <a:lnSpc>
                <a:spcPct val="90000"/>
              </a:lnSpc>
              <a:buFont typeface="Wingdings" pitchFamily="2" charset="2"/>
              <a:buBlip>
                <a:blip r:embed="rId3"/>
              </a:buBlip>
            </a:pPr>
            <a:r>
              <a:rPr lang="en-US" sz="2400" dirty="0" smtClean="0"/>
              <a:t>Physical Activity Plan		As needed to meet goals</a:t>
            </a:r>
          </a:p>
          <a:p>
            <a:pPr eaLnBrk="1" hangingPunct="1">
              <a:lnSpc>
                <a:spcPct val="90000"/>
              </a:lnSpc>
              <a:buFont typeface="Wingdings" pitchFamily="2" charset="2"/>
              <a:buBlip>
                <a:blip r:embed="rId3"/>
              </a:buBlip>
            </a:pPr>
            <a:r>
              <a:rPr lang="en-US" sz="2400" dirty="0" smtClean="0"/>
              <a:t>Preconception counseling		As needed</a:t>
            </a:r>
          </a:p>
        </p:txBody>
      </p:sp>
    </p:spTree>
    <p:custDataLst>
      <p:tags r:id="rId1"/>
    </p:custDataLst>
    <p:extLst>
      <p:ext uri="{BB962C8B-B14F-4D97-AF65-F5344CB8AC3E}">
        <p14:creationId xmlns:p14="http://schemas.microsoft.com/office/powerpoint/2010/main" val="27961180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6867">
                                            <p:txEl>
                                              <p:pRg st="0" end="0"/>
                                            </p:txEl>
                                          </p:spTgt>
                                        </p:tgtEl>
                                        <p:attrNameLst>
                                          <p:attrName>style.visibility</p:attrName>
                                        </p:attrNameLst>
                                      </p:cBhvr>
                                      <p:to>
                                        <p:strVal val="visible"/>
                                      </p:to>
                                    </p:set>
                                    <p:anim calcmode="lin" valueType="num">
                                      <p:cBhvr additive="base">
                                        <p:cTn id="7" dur="500" fill="hold"/>
                                        <p:tgtEl>
                                          <p:spTgt spid="195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6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6867">
                                            <p:txEl>
                                              <p:pRg st="1" end="1"/>
                                            </p:txEl>
                                          </p:spTgt>
                                        </p:tgtEl>
                                        <p:attrNameLst>
                                          <p:attrName>style.visibility</p:attrName>
                                        </p:attrNameLst>
                                      </p:cBhvr>
                                      <p:to>
                                        <p:strVal val="visible"/>
                                      </p:to>
                                    </p:set>
                                    <p:anim calcmode="lin" valueType="num">
                                      <p:cBhvr additive="base">
                                        <p:cTn id="11" dur="500" fill="hold"/>
                                        <p:tgtEl>
                                          <p:spTgt spid="1956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686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6867">
                                            <p:txEl>
                                              <p:pRg st="2" end="2"/>
                                            </p:txEl>
                                          </p:spTgt>
                                        </p:tgtEl>
                                        <p:attrNameLst>
                                          <p:attrName>style.visibility</p:attrName>
                                        </p:attrNameLst>
                                      </p:cBhvr>
                                      <p:to>
                                        <p:strVal val="visible"/>
                                      </p:to>
                                    </p:set>
                                    <p:anim calcmode="lin" valueType="num">
                                      <p:cBhvr additive="base">
                                        <p:cTn id="15" dur="500" fill="hold"/>
                                        <p:tgtEl>
                                          <p:spTgt spid="195686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686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6867">
                                            <p:txEl>
                                              <p:pRg st="3" end="3"/>
                                            </p:txEl>
                                          </p:spTgt>
                                        </p:tgtEl>
                                        <p:attrNameLst>
                                          <p:attrName>style.visibility</p:attrName>
                                        </p:attrNameLst>
                                      </p:cBhvr>
                                      <p:to>
                                        <p:strVal val="visible"/>
                                      </p:to>
                                    </p:set>
                                    <p:anim calcmode="lin" valueType="num">
                                      <p:cBhvr additive="base">
                                        <p:cTn id="19" dur="500" fill="hold"/>
                                        <p:tgtEl>
                                          <p:spTgt spid="19568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686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6867">
                                            <p:txEl>
                                              <p:pRg st="4" end="4"/>
                                            </p:txEl>
                                          </p:spTgt>
                                        </p:tgtEl>
                                        <p:attrNameLst>
                                          <p:attrName>style.visibility</p:attrName>
                                        </p:attrNameLst>
                                      </p:cBhvr>
                                      <p:to>
                                        <p:strVal val="visible"/>
                                      </p:to>
                                    </p:set>
                                    <p:anim calcmode="lin" valueType="num">
                                      <p:cBhvr additive="base">
                                        <p:cTn id="23" dur="500" fill="hold"/>
                                        <p:tgtEl>
                                          <p:spTgt spid="195686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5686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6867">
                                            <p:txEl>
                                              <p:pRg st="5" end="5"/>
                                            </p:txEl>
                                          </p:spTgt>
                                        </p:tgtEl>
                                        <p:attrNameLst>
                                          <p:attrName>style.visibility</p:attrName>
                                        </p:attrNameLst>
                                      </p:cBhvr>
                                      <p:to>
                                        <p:strVal val="visible"/>
                                      </p:to>
                                    </p:set>
                                    <p:anim calcmode="lin" valueType="num">
                                      <p:cBhvr additive="base">
                                        <p:cTn id="27" dur="500" fill="hold"/>
                                        <p:tgtEl>
                                          <p:spTgt spid="19568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5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956867">
                                            <p:txEl>
                                              <p:pRg st="6" end="6"/>
                                            </p:txEl>
                                          </p:spTgt>
                                        </p:tgtEl>
                                        <p:attrNameLst>
                                          <p:attrName>style.visibility</p:attrName>
                                        </p:attrNameLst>
                                      </p:cBhvr>
                                      <p:to>
                                        <p:strVal val="visible"/>
                                      </p:to>
                                    </p:set>
                                    <p:anim calcmode="lin" valueType="num">
                                      <p:cBhvr additive="base">
                                        <p:cTn id="33" dur="500" fill="hold"/>
                                        <p:tgtEl>
                                          <p:spTgt spid="195686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956867">
                                            <p:txEl>
                                              <p:pRg st="7" end="7"/>
                                            </p:txEl>
                                          </p:spTgt>
                                        </p:tgtEl>
                                        <p:attrNameLst>
                                          <p:attrName>style.visibility</p:attrName>
                                        </p:attrNameLst>
                                      </p:cBhvr>
                                      <p:to>
                                        <p:strVal val="visible"/>
                                      </p:to>
                                    </p:set>
                                    <p:anim calcmode="lin" valueType="num">
                                      <p:cBhvr additive="base">
                                        <p:cTn id="39" dur="500" fill="hold"/>
                                        <p:tgtEl>
                                          <p:spTgt spid="195686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5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56867">
                                            <p:txEl>
                                              <p:pRg st="8" end="8"/>
                                            </p:txEl>
                                          </p:spTgt>
                                        </p:tgtEl>
                                        <p:attrNameLst>
                                          <p:attrName>style.visibility</p:attrName>
                                        </p:attrNameLst>
                                      </p:cBhvr>
                                      <p:to>
                                        <p:strVal val="visible"/>
                                      </p:to>
                                    </p:set>
                                    <p:anim calcmode="lin" valueType="num">
                                      <p:cBhvr additive="base">
                                        <p:cTn id="45" dur="500" fill="hold"/>
                                        <p:tgtEl>
                                          <p:spTgt spid="195686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5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956867">
                                            <p:txEl>
                                              <p:pRg st="9" end="9"/>
                                            </p:txEl>
                                          </p:spTgt>
                                        </p:tgtEl>
                                        <p:attrNameLst>
                                          <p:attrName>style.visibility</p:attrName>
                                        </p:attrNameLst>
                                      </p:cBhvr>
                                      <p:to>
                                        <p:strVal val="visible"/>
                                      </p:to>
                                    </p:set>
                                    <p:anim calcmode="lin" valueType="num">
                                      <p:cBhvr additive="base">
                                        <p:cTn id="51" dur="500" fill="hold"/>
                                        <p:tgtEl>
                                          <p:spTgt spid="195686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568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956867">
                                            <p:txEl>
                                              <p:pRg st="10" end="10"/>
                                            </p:txEl>
                                          </p:spTgt>
                                        </p:tgtEl>
                                        <p:attrNameLst>
                                          <p:attrName>style.visibility</p:attrName>
                                        </p:attrNameLst>
                                      </p:cBhvr>
                                      <p:to>
                                        <p:strVal val="visible"/>
                                      </p:to>
                                    </p:set>
                                    <p:anim calcmode="lin" valueType="num">
                                      <p:cBhvr additive="base">
                                        <p:cTn id="57" dur="500" fill="hold"/>
                                        <p:tgtEl>
                                          <p:spTgt spid="195686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568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itle 1"/>
          <p:cNvSpPr>
            <a:spLocks noGrp="1"/>
          </p:cNvSpPr>
          <p:nvPr>
            <p:ph type="title"/>
          </p:nvPr>
        </p:nvSpPr>
        <p:spPr/>
        <p:txBody>
          <a:bodyPr>
            <a:normAutofit/>
          </a:bodyPr>
          <a:lstStyle/>
          <a:p>
            <a:r>
              <a:rPr lang="en-US" dirty="0" smtClean="0"/>
              <a:t>Vaccinations- Immunizations</a:t>
            </a:r>
          </a:p>
        </p:txBody>
      </p:sp>
      <p:sp>
        <p:nvSpPr>
          <p:cNvPr id="157700" name="Content Placeholder 2"/>
          <p:cNvSpPr>
            <a:spLocks noGrp="1"/>
          </p:cNvSpPr>
          <p:nvPr>
            <p:ph sz="quarter" idx="1"/>
          </p:nvPr>
        </p:nvSpPr>
        <p:spPr/>
        <p:txBody>
          <a:bodyPr/>
          <a:lstStyle/>
          <a:p>
            <a:r>
              <a:rPr lang="en-US" sz="2800" dirty="0" smtClean="0"/>
              <a:t>Flu vaccine</a:t>
            </a:r>
          </a:p>
          <a:p>
            <a:pPr lvl="1"/>
            <a:r>
              <a:rPr lang="en-US" sz="2800" dirty="0" smtClean="0"/>
              <a:t>every year starting 6 months</a:t>
            </a:r>
          </a:p>
          <a:p>
            <a:r>
              <a:rPr lang="en-US" sz="2800" dirty="0" smtClean="0"/>
              <a:t>Pneumococcal  starting at 2 years.</a:t>
            </a:r>
          </a:p>
          <a:p>
            <a:pPr lvl="1"/>
            <a:r>
              <a:rPr lang="en-US" sz="2800" dirty="0" smtClean="0"/>
              <a:t>One time Revaccination for those over 64 and had first vaccine &gt;5 years prior </a:t>
            </a:r>
          </a:p>
          <a:p>
            <a:r>
              <a:rPr lang="en-US" sz="2800" dirty="0" smtClean="0"/>
              <a:t>Hepatitis B Vaccine </a:t>
            </a:r>
            <a:r>
              <a:rPr lang="en-US" sz="2400" dirty="0" smtClean="0"/>
              <a:t>(ADA </a:t>
            </a:r>
            <a:r>
              <a:rPr lang="en-US" sz="2400" dirty="0" err="1" smtClean="0"/>
              <a:t>Stds</a:t>
            </a:r>
            <a:r>
              <a:rPr lang="en-US" sz="2400" dirty="0" smtClean="0"/>
              <a:t> 2013, </a:t>
            </a:r>
            <a:r>
              <a:rPr lang="en-US" sz="2400" dirty="0" err="1" smtClean="0"/>
              <a:t>pg</a:t>
            </a:r>
            <a:r>
              <a:rPr lang="en-US" sz="2400" dirty="0" smtClean="0"/>
              <a:t> s28)</a:t>
            </a:r>
          </a:p>
          <a:p>
            <a:pPr lvl="1"/>
            <a:r>
              <a:rPr lang="en-US" sz="2800" dirty="0" smtClean="0"/>
              <a:t>For diabetes </a:t>
            </a:r>
            <a:r>
              <a:rPr lang="en-US" sz="2800" dirty="0" err="1" smtClean="0"/>
              <a:t>pts</a:t>
            </a:r>
            <a:r>
              <a:rPr lang="en-US" sz="2800" dirty="0" smtClean="0"/>
              <a:t> age 19 – 59 (not previously vaccinated) </a:t>
            </a:r>
          </a:p>
          <a:p>
            <a:pPr lvl="1"/>
            <a:r>
              <a:rPr lang="en-US" sz="2800" dirty="0" smtClean="0"/>
              <a:t>Double risk of </a:t>
            </a:r>
            <a:r>
              <a:rPr lang="en-US" sz="2800" dirty="0" err="1" smtClean="0"/>
              <a:t>Hep</a:t>
            </a:r>
            <a:r>
              <a:rPr lang="en-US" sz="2800" dirty="0" smtClean="0"/>
              <a:t> B due to lancing devices/ glucose meter exposure</a:t>
            </a:r>
          </a:p>
          <a:p>
            <a:endParaRPr lang="en-US" dirty="0" smtClean="0"/>
          </a:p>
        </p:txBody>
      </p:sp>
      <p:pic>
        <p:nvPicPr>
          <p:cNvPr id="15769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914400"/>
            <a:ext cx="201397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5171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04801" y="110698"/>
            <a:ext cx="8519970" cy="6478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259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anose="020B0604020202020204" pitchFamily="34" charset="0"/>
              </a:rPr>
              <a:t>Images shows insulin (blue) molecules binding with insulin receptors (yellow) Jan 2013</a:t>
            </a:r>
          </a:p>
          <a:p>
            <a:pPr lvl="0"/>
            <a:r>
              <a:rPr lang="en-US" sz="1200" dirty="0"/>
              <a:t>The international research team was led by scientists from the Walter and Eliza Hall Institute (WEHI) in Melbourne, with collaborators from La Trobe University, the University of Melbourne, Case Western Reserve University, the University of Chicago, the University of York and the Institute of Organic Chemistry and Biochemistry in Prague</a:t>
            </a:r>
            <a:r>
              <a:rPr lang="en-US" sz="1200" dirty="0" smtClean="0"/>
              <a:t>.</a:t>
            </a:r>
          </a:p>
          <a:p>
            <a:pPr lvl="0"/>
            <a:r>
              <a:rPr lang="en-US" sz="1200" dirty="0" smtClean="0">
                <a:latin typeface="Arial" panose="020B0604020202020204" pitchFamily="34" charset="0"/>
              </a:rPr>
              <a:t> </a:t>
            </a:r>
          </a:p>
          <a:p>
            <a:pPr lvl="0"/>
            <a:endParaRPr kumimoji="0" lang="en-US" sz="1200" b="0" i="0" u="none" strike="noStrike" cap="none" normalizeH="0" baseline="0" dirty="0" smtClean="0">
              <a:ln>
                <a:noFill/>
              </a:ln>
              <a:solidFill>
                <a:schemeClr val="tx1"/>
              </a:solidFill>
              <a:effectLst/>
              <a:latin typeface="Arial" panose="020B0604020202020204" pitchFamily="34" charset="0"/>
            </a:endParaRPr>
          </a:p>
        </p:txBody>
      </p:sp>
      <p:pic>
        <p:nvPicPr>
          <p:cNvPr id="66562" name="Picture 2" descr="Images showing insulin (blue) molecules binding with insulin receptors (yellow) could hel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25400"/>
            <a:ext cx="8672370" cy="4876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0747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229600" cy="1219200"/>
          </a:xfrm>
        </p:spPr>
        <p:txBody>
          <a:bodyPr>
            <a:normAutofit fontScale="90000"/>
          </a:bodyPr>
          <a:lstStyle/>
          <a:p>
            <a:pPr eaLnBrk="1" hangingPunct="1"/>
            <a:r>
              <a:rPr lang="en-US" dirty="0" smtClean="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lnSpcReduction="10000"/>
          </a:bodyPr>
          <a:lstStyle/>
          <a:p>
            <a:pPr eaLnBrk="1" hangingPunct="1">
              <a:buFont typeface="Wingdings" pitchFamily="2" charset="2"/>
              <a:buNone/>
              <a:defRPr/>
            </a:pPr>
            <a:r>
              <a:rPr lang="en-US" b="1" dirty="0" smtClean="0"/>
              <a:t>Patient Profile</a:t>
            </a:r>
          </a:p>
          <a:p>
            <a:pPr eaLnBrk="1" hangingPunct="1">
              <a:buFont typeface="Wingdings" pitchFamily="2" charset="2"/>
              <a:buNone/>
              <a:defRPr/>
            </a:pPr>
            <a:r>
              <a:rPr lang="en-US" dirty="0" smtClean="0"/>
              <a:t>64 </a:t>
            </a:r>
            <a:r>
              <a:rPr lang="en-US" dirty="0" err="1" smtClean="0"/>
              <a:t>yr</a:t>
            </a:r>
            <a:r>
              <a:rPr lang="en-US" dirty="0" smtClean="0"/>
              <a:t> old with type 2 for 11 yrs. </a:t>
            </a:r>
            <a:r>
              <a:rPr lang="en-US" dirty="0" err="1" smtClean="0"/>
              <a:t>Hx</a:t>
            </a:r>
            <a:r>
              <a:rPr lang="en-US" dirty="0" smtClean="0"/>
              <a:t> of CVD.</a:t>
            </a:r>
          </a:p>
          <a:p>
            <a:pPr eaLnBrk="1" hangingPunct="1">
              <a:buFont typeface="Wingdings" pitchFamily="2" charset="2"/>
              <a:buNone/>
              <a:defRPr/>
            </a:pPr>
            <a:r>
              <a:rPr lang="en-US" dirty="0" smtClean="0"/>
              <a:t>Labs:</a:t>
            </a:r>
          </a:p>
          <a:p>
            <a:pPr lvl="1" eaLnBrk="1" hangingPunct="1">
              <a:defRPr/>
            </a:pPr>
            <a:r>
              <a:rPr lang="en-US" dirty="0" smtClean="0"/>
              <a:t>A1c 9.3%</a:t>
            </a:r>
          </a:p>
          <a:p>
            <a:pPr lvl="1" eaLnBrk="1" hangingPunct="1">
              <a:defRPr/>
            </a:pPr>
            <a:r>
              <a:rPr lang="en-US" dirty="0" smtClean="0"/>
              <a:t>HDL 37 mg/dl</a:t>
            </a:r>
          </a:p>
          <a:p>
            <a:pPr lvl="1" eaLnBrk="1" hangingPunct="1">
              <a:defRPr/>
            </a:pPr>
            <a:r>
              <a:rPr lang="en-US" dirty="0" smtClean="0"/>
              <a:t>LDL 114 mg/dl</a:t>
            </a:r>
          </a:p>
          <a:p>
            <a:pPr lvl="1" eaLnBrk="1" hangingPunct="1">
              <a:defRPr/>
            </a:pPr>
            <a:r>
              <a:rPr lang="en-US" dirty="0" smtClean="0"/>
              <a:t>Triglyceride 260mg/dl</a:t>
            </a:r>
          </a:p>
          <a:p>
            <a:pPr lvl="1" eaLnBrk="1" hangingPunct="1">
              <a:defRPr/>
            </a:pPr>
            <a:r>
              <a:rPr lang="en-US" dirty="0" smtClean="0"/>
              <a:t>Proteinuria - </a:t>
            </a:r>
            <a:r>
              <a:rPr lang="en-US" dirty="0" err="1" smtClean="0"/>
              <a:t>neg</a:t>
            </a:r>
            <a:r>
              <a:rPr lang="en-US" dirty="0" smtClean="0"/>
              <a:t> </a:t>
            </a:r>
          </a:p>
          <a:p>
            <a:pPr lvl="1" eaLnBrk="1" hangingPunct="1">
              <a:defRPr/>
            </a:pPr>
            <a:r>
              <a:rPr lang="en-US" dirty="0" smtClean="0"/>
              <a:t>B/P 142/92</a:t>
            </a:r>
          </a:p>
        </p:txBody>
      </p:sp>
      <p:sp>
        <p:nvSpPr>
          <p:cNvPr id="1700868" name="Rectangle 4"/>
          <p:cNvSpPr>
            <a:spLocks noGrp="1" noChangeArrowheads="1"/>
          </p:cNvSpPr>
          <p:nvPr>
            <p:ph type="body" sz="half" idx="4294967295"/>
          </p:nvPr>
        </p:nvSpPr>
        <p:spPr>
          <a:xfrm>
            <a:off x="4953000" y="1295400"/>
            <a:ext cx="4191000" cy="5089525"/>
          </a:xfrm>
        </p:spPr>
        <p:txBody>
          <a:bodyPr>
            <a:normAutofit/>
          </a:bodyPr>
          <a:lstStyle/>
          <a:p>
            <a:pPr eaLnBrk="1" hangingPunct="1">
              <a:buFont typeface="Wingdings" pitchFamily="2" charset="2"/>
              <a:buNone/>
              <a:defRPr/>
            </a:pPr>
            <a:r>
              <a:rPr lang="en-US" dirty="0" smtClean="0"/>
              <a:t>Self-Care Skills</a:t>
            </a:r>
          </a:p>
          <a:p>
            <a:pPr eaLnBrk="1" hangingPunct="1">
              <a:defRPr/>
            </a:pPr>
            <a:r>
              <a:rPr lang="en-US" dirty="0" smtClean="0"/>
              <a:t>Walks dog around block 3 </a:t>
            </a:r>
            <a:r>
              <a:rPr lang="en-US" dirty="0" err="1" smtClean="0"/>
              <a:t>x’s</a:t>
            </a:r>
            <a:r>
              <a:rPr lang="en-US" dirty="0" smtClean="0"/>
              <a:t> a week</a:t>
            </a:r>
          </a:p>
          <a:p>
            <a:pPr eaLnBrk="1" hangingPunct="1">
              <a:defRPr/>
            </a:pPr>
            <a:r>
              <a:rPr lang="en-US" dirty="0" smtClean="0"/>
              <a:t>Bowls every Friday</a:t>
            </a:r>
          </a:p>
          <a:p>
            <a:pPr eaLnBrk="1" hangingPunct="1">
              <a:defRPr/>
            </a:pPr>
            <a:r>
              <a:rPr lang="en-US" dirty="0" smtClean="0"/>
              <a:t>3 beers daily</a:t>
            </a:r>
          </a:p>
          <a:p>
            <a:pPr eaLnBrk="1" hangingPunct="1">
              <a:defRPr/>
            </a:pPr>
            <a:r>
              <a:rPr lang="en-US" dirty="0" smtClean="0"/>
              <a:t>Widowed, so usually eats out</a:t>
            </a:r>
          </a:p>
          <a:p>
            <a:pPr eaLnBrk="1" hangingPunct="1">
              <a:defRPr/>
            </a:pPr>
            <a:r>
              <a:rPr lang="en-US" dirty="0" smtClean="0"/>
              <a:t>15 lbs overweight</a:t>
            </a:r>
          </a:p>
          <a:p>
            <a:pPr eaLnBrk="1" hangingPunct="1">
              <a:defRPr/>
            </a:pPr>
            <a:r>
              <a:rPr lang="en-US" i="1" dirty="0" smtClean="0"/>
              <a:t>My foot hurts</a:t>
            </a:r>
            <a:endParaRPr lang="en-US" sz="2400" i="1" dirty="0" smtClean="0"/>
          </a:p>
        </p:txBody>
      </p:sp>
    </p:spTree>
    <p:custDataLst>
      <p:tags r:id="rId1"/>
    </p:custDataLst>
    <p:extLst>
      <p:ext uri="{BB962C8B-B14F-4D97-AF65-F5344CB8AC3E}">
        <p14:creationId xmlns:p14="http://schemas.microsoft.com/office/powerpoint/2010/main" val="1396409991"/>
      </p:ext>
    </p:ext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2400"/>
            <a:ext cx="8229600" cy="1371600"/>
          </a:xfrm>
        </p:spPr>
        <p:txBody>
          <a:bodyPr>
            <a:normAutofit/>
          </a:bodyPr>
          <a:lstStyle/>
          <a:p>
            <a:pPr eaLnBrk="1" hangingPunct="1"/>
            <a:r>
              <a:rPr lang="en-US" sz="3600" b="1" dirty="0" smtClean="0"/>
              <a:t>Diabetes Bingo “</a:t>
            </a:r>
            <a:r>
              <a:rPr lang="en-US" sz="3600" b="1" dirty="0" err="1" smtClean="0"/>
              <a:t>DiaBingo</a:t>
            </a:r>
            <a:r>
              <a:rPr lang="en-US" sz="3600" b="1" dirty="0" smtClean="0"/>
              <a:t>”</a:t>
            </a:r>
            <a:br>
              <a:rPr lang="en-US" sz="3600" b="1" dirty="0" smtClean="0"/>
            </a:br>
            <a:r>
              <a:rPr lang="en-US" sz="3600" b="1" dirty="0" smtClean="0"/>
              <a:t>Shout out Right Answer</a:t>
            </a:r>
          </a:p>
        </p:txBody>
      </p:sp>
      <p:pic>
        <p:nvPicPr>
          <p:cNvPr id="72708"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3885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normAutofit/>
          </a:bodyPr>
          <a:lstStyle/>
          <a:p>
            <a:pPr eaLnBrk="1" hangingPunct="1"/>
            <a:r>
              <a:rPr lang="en-US" dirty="0" err="1" smtClean="0"/>
              <a:t>DiaBingo</a:t>
            </a:r>
            <a:r>
              <a:rPr lang="en-US" dirty="0" smtClean="0"/>
              <a:t>- G</a:t>
            </a:r>
          </a:p>
        </p:txBody>
      </p:sp>
      <p:sp>
        <p:nvSpPr>
          <p:cNvPr id="1735683" name="Rectangle 3"/>
          <p:cNvSpPr>
            <a:spLocks noGrp="1" noChangeArrowheads="1"/>
          </p:cNvSpPr>
          <p:nvPr>
            <p:ph sz="quarter" idx="1"/>
          </p:nvPr>
        </p:nvSpPr>
        <p:spPr/>
        <p:txBody>
          <a:bodyPr>
            <a:normAutofit fontScale="92500" lnSpcReduction="10000"/>
          </a:bodyPr>
          <a:lstStyle/>
          <a:p>
            <a:pPr marL="609600" indent="-609600" eaLnBrk="1" hangingPunct="1">
              <a:lnSpc>
                <a:spcPct val="120000"/>
              </a:lnSpc>
              <a:buFont typeface="Wingdings" pitchFamily="2" charset="2"/>
              <a:buNone/>
              <a:defRPr/>
            </a:pPr>
            <a:r>
              <a:rPr lang="en-US" sz="2400" b="1" dirty="0" smtClean="0"/>
              <a:t>G </a:t>
            </a:r>
            <a:r>
              <a:rPr lang="en-US" sz="2000" b="1" dirty="0" smtClean="0"/>
              <a:t>ADA goal for A1c is less than ____%				 </a:t>
            </a:r>
          </a:p>
          <a:p>
            <a:pPr marL="609600" indent="-609600" eaLnBrk="1" hangingPunct="1">
              <a:lnSpc>
                <a:spcPct val="120000"/>
              </a:lnSpc>
              <a:buFont typeface="Wingdings" pitchFamily="2" charset="2"/>
              <a:buNone/>
              <a:defRPr/>
            </a:pPr>
            <a:r>
              <a:rPr lang="en-US" sz="2000" b="1" dirty="0" smtClean="0"/>
              <a:t>G People with DM need to see their provider at least every month	  </a:t>
            </a:r>
            <a:endParaRPr lang="en-US" sz="2000" b="1" u="sng" dirty="0" smtClean="0"/>
          </a:p>
          <a:p>
            <a:pPr marL="609600" indent="-609600" eaLnBrk="1" hangingPunct="1">
              <a:lnSpc>
                <a:spcPct val="120000"/>
              </a:lnSpc>
              <a:buFont typeface="Wingdings" pitchFamily="2" charset="2"/>
              <a:buNone/>
              <a:defRPr/>
            </a:pPr>
            <a:r>
              <a:rPr lang="en-US" sz="2000" b="1" u="sng" dirty="0" smtClean="0"/>
              <a:t>G</a:t>
            </a:r>
            <a:r>
              <a:rPr lang="en-US" sz="2000" u="sng" dirty="0" smtClean="0"/>
              <a:t> </a:t>
            </a:r>
            <a:r>
              <a:rPr lang="en-US" sz="2000" b="1" dirty="0" smtClean="0"/>
              <a:t>Blood pressure goal is less than</a:t>
            </a:r>
            <a:r>
              <a:rPr lang="en-US" sz="2000" dirty="0" smtClean="0"/>
              <a:t>				 </a:t>
            </a:r>
            <a:endParaRPr lang="en-US" sz="2000" u="sng" dirty="0" smtClean="0"/>
          </a:p>
          <a:p>
            <a:pPr marL="609600" indent="-609600" eaLnBrk="1" hangingPunct="1">
              <a:lnSpc>
                <a:spcPct val="120000"/>
              </a:lnSpc>
              <a:buFont typeface="Wingdings" pitchFamily="2" charset="2"/>
              <a:buNone/>
              <a:defRPr/>
            </a:pPr>
            <a:r>
              <a:rPr lang="en-US" sz="2000" b="1" dirty="0" smtClean="0"/>
              <a:t>G People with DM should see eye doctor (ophthalmologist) at least 	 </a:t>
            </a:r>
          </a:p>
          <a:p>
            <a:pPr marL="609600" indent="-609600" eaLnBrk="1" hangingPunct="1">
              <a:lnSpc>
                <a:spcPct val="120000"/>
              </a:lnSpc>
              <a:buFont typeface="Wingdings" pitchFamily="2" charset="2"/>
              <a:buNone/>
              <a:defRPr/>
            </a:pPr>
            <a:r>
              <a:rPr lang="en-US" sz="2000" b="1" dirty="0" smtClean="0"/>
              <a:t>G The goal for triglyceride level is less than 				 </a:t>
            </a:r>
          </a:p>
          <a:p>
            <a:pPr marL="609600" indent="-609600" eaLnBrk="1" hangingPunct="1">
              <a:lnSpc>
                <a:spcPct val="120000"/>
              </a:lnSpc>
              <a:buFont typeface="Wingdings" pitchFamily="2" charset="2"/>
              <a:buNone/>
              <a:defRPr/>
            </a:pPr>
            <a:r>
              <a:rPr lang="en-US" sz="2000" b="1" dirty="0" smtClean="0"/>
              <a:t>G Goal for my HDL cholesterol is more than				 </a:t>
            </a:r>
          </a:p>
          <a:p>
            <a:pPr marL="609600" indent="-609600" eaLnBrk="1" hangingPunct="1">
              <a:lnSpc>
                <a:spcPct val="120000"/>
              </a:lnSpc>
              <a:buFont typeface="Wingdings" pitchFamily="2" charset="2"/>
              <a:buNone/>
              <a:defRPr/>
            </a:pPr>
            <a:r>
              <a:rPr lang="en-US" sz="2000" b="1" dirty="0" smtClean="0"/>
              <a:t>G The goal for blood sugars 1-2 hours after a meal is less than:	 </a:t>
            </a:r>
            <a:r>
              <a:rPr lang="en-US" sz="1400" b="1" dirty="0" smtClean="0"/>
              <a:t>	 </a:t>
            </a:r>
          </a:p>
          <a:p>
            <a:pPr marL="609600" indent="-609600" eaLnBrk="1" hangingPunct="1">
              <a:lnSpc>
                <a:spcPct val="90000"/>
              </a:lnSpc>
              <a:buFont typeface="Wingdings" pitchFamily="2" charset="2"/>
              <a:buNone/>
              <a:defRPr/>
            </a:pPr>
            <a:r>
              <a:rPr lang="en-US" sz="2000" b="1" dirty="0" smtClean="0"/>
              <a:t>G People with DM should get this shot every year 				 </a:t>
            </a:r>
          </a:p>
          <a:p>
            <a:pPr marL="609600" indent="-609600" eaLnBrk="1" hangingPunct="1">
              <a:lnSpc>
                <a:spcPct val="90000"/>
              </a:lnSpc>
              <a:buFont typeface="Wingdings" pitchFamily="2" charset="2"/>
              <a:buNone/>
              <a:defRPr/>
            </a:pPr>
            <a:r>
              <a:rPr lang="en-US" sz="2000" b="1" dirty="0" smtClean="0"/>
              <a:t>G People with DM need to get urine tested yearly for ___________		 </a:t>
            </a:r>
          </a:p>
          <a:p>
            <a:pPr marL="609600" indent="-609600" eaLnBrk="1" hangingPunct="1">
              <a:lnSpc>
                <a:spcPct val="90000"/>
              </a:lnSpc>
              <a:buFont typeface="Wingdings" pitchFamily="2" charset="2"/>
              <a:buNone/>
              <a:defRPr/>
            </a:pPr>
            <a:r>
              <a:rPr lang="en-US" sz="2000" b="1" dirty="0" smtClean="0"/>
              <a:t>G Periodontal disease indicates increased risk for heart disease		 </a:t>
            </a:r>
          </a:p>
          <a:p>
            <a:pPr marL="609600" indent="-609600" eaLnBrk="1" hangingPunct="1">
              <a:lnSpc>
                <a:spcPct val="90000"/>
              </a:lnSpc>
              <a:buFont typeface="Wingdings" pitchFamily="2" charset="2"/>
              <a:buNone/>
              <a:defRPr/>
            </a:pPr>
            <a:r>
              <a:rPr lang="en-US" sz="2000" b="1" dirty="0" smtClean="0"/>
              <a:t>G The goal for blood sugar levels before meals is:	</a:t>
            </a:r>
          </a:p>
          <a:p>
            <a:pPr marL="609600" indent="-609600" eaLnBrk="1" hangingPunct="1">
              <a:lnSpc>
                <a:spcPct val="90000"/>
              </a:lnSpc>
              <a:buFont typeface="Wingdings" pitchFamily="2" charset="2"/>
              <a:buNone/>
              <a:defRPr/>
            </a:pPr>
            <a:r>
              <a:rPr lang="en-US" sz="2000" b="1" dirty="0" smtClean="0"/>
              <a:t>G  The activity goal is to do ___ minutes on most days</a:t>
            </a:r>
            <a:r>
              <a:rPr lang="en-US" sz="1800" b="1" dirty="0" smtClean="0"/>
              <a:t>	</a:t>
            </a:r>
            <a:r>
              <a:rPr lang="en-US" sz="1600" b="1" dirty="0" smtClean="0"/>
              <a:t>	</a:t>
            </a:r>
            <a:r>
              <a:rPr lang="en-US" sz="1400" b="1" dirty="0" smtClean="0"/>
              <a:t> </a:t>
            </a:r>
          </a:p>
        </p:txBody>
      </p:sp>
    </p:spTree>
    <p:custDataLst>
      <p:tags r:id="rId1"/>
    </p:custDataLst>
    <p:extLst>
      <p:ext uri="{BB962C8B-B14F-4D97-AF65-F5344CB8AC3E}">
        <p14:creationId xmlns:p14="http://schemas.microsoft.com/office/powerpoint/2010/main" val="194995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81000" y="225633"/>
            <a:ext cx="8229600" cy="1600200"/>
          </a:xfrm>
        </p:spPr>
        <p:txBody>
          <a:bodyPr>
            <a:normAutofit/>
          </a:bodyPr>
          <a:lstStyle/>
          <a:p>
            <a:pPr eaLnBrk="1" hangingPunct="1"/>
            <a:r>
              <a:rPr lang="en-US" sz="3400" b="1" dirty="0" smtClean="0">
                <a:solidFill>
                  <a:schemeClr val="bg1"/>
                </a:solidFill>
              </a:rPr>
              <a:t> </a:t>
            </a:r>
            <a:r>
              <a:rPr lang="en-US" sz="3400" dirty="0" smtClean="0">
                <a:latin typeface="Tahoma" pitchFamily="34" charset="0"/>
              </a:rPr>
              <a:t>Insulin Therapy</a:t>
            </a:r>
            <a:br>
              <a:rPr lang="en-US" sz="3400" dirty="0" smtClean="0">
                <a:latin typeface="Tahoma" pitchFamily="34" charset="0"/>
              </a:rPr>
            </a:br>
            <a:r>
              <a:rPr lang="en-US" sz="3400" dirty="0" smtClean="0">
                <a:latin typeface="Tahoma" pitchFamily="34" charset="0"/>
              </a:rPr>
              <a:t>From Ants to Analogs</a:t>
            </a:r>
            <a:r>
              <a:rPr lang="en-US" sz="4100" dirty="0" smtClean="0">
                <a:latin typeface="Tahoma" pitchFamily="34" charset="0"/>
              </a:rPr>
              <a:t>: </a:t>
            </a:r>
            <a:br>
              <a:rPr lang="en-US" sz="4100" dirty="0" smtClean="0">
                <a:latin typeface="Tahoma" pitchFamily="34" charset="0"/>
              </a:rPr>
            </a:br>
            <a:endParaRPr lang="en-US" sz="2300" dirty="0" smtClean="0"/>
          </a:p>
        </p:txBody>
      </p:sp>
      <p:sp>
        <p:nvSpPr>
          <p:cNvPr id="961539"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14692"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961541" name="Picture 5" descr="Click To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2030022"/>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946593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61541"/>
                                        </p:tgtEl>
                                        <p:attrNameLst>
                                          <p:attrName>style.visibility</p:attrName>
                                        </p:attrNameLst>
                                      </p:cBhvr>
                                      <p:to>
                                        <p:strVal val="visible"/>
                                      </p:to>
                                    </p:set>
                                    <p:anim calcmode="lin" valueType="num">
                                      <p:cBhvr additive="base">
                                        <p:cTn id="7" dur="2000" fill="hold"/>
                                        <p:tgtEl>
                                          <p:spTgt spid="961541"/>
                                        </p:tgtEl>
                                        <p:attrNameLst>
                                          <p:attrName>ppt_x</p:attrName>
                                        </p:attrNameLst>
                                      </p:cBhvr>
                                      <p:tavLst>
                                        <p:tav tm="0">
                                          <p:val>
                                            <p:strVal val="0-#ppt_w/2"/>
                                          </p:val>
                                        </p:tav>
                                        <p:tav tm="100000">
                                          <p:val>
                                            <p:strVal val="#ppt_x"/>
                                          </p:val>
                                        </p:tav>
                                      </p:tavLst>
                                    </p:anim>
                                    <p:anim calcmode="lin" valueType="num">
                                      <p:cBhvr additive="base">
                                        <p:cTn id="8" dur="2000" fill="hold"/>
                                        <p:tgtEl>
                                          <p:spTgt spid="9615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21600000">
                                      <p:cBhvr>
                                        <p:cTn id="12" dur="2000" fill="hold"/>
                                        <p:tgtEl>
                                          <p:spTgt spid="9615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533400" y="157822"/>
            <a:ext cx="8229600" cy="1442378"/>
          </a:xfrm>
        </p:spPr>
        <p:txBody>
          <a:bodyPr>
            <a:normAutofit fontScale="90000"/>
          </a:bodyPr>
          <a:lstStyle/>
          <a:p>
            <a:pPr eaLnBrk="1" hangingPunct="1"/>
            <a:r>
              <a:rPr lang="en-US" sz="3300" b="1" dirty="0" smtClean="0"/>
              <a:t> </a:t>
            </a:r>
            <a:r>
              <a:rPr lang="en-US" sz="3400" dirty="0" smtClean="0">
                <a:latin typeface="Tahoma" pitchFamily="34" charset="0"/>
              </a:rPr>
              <a:t>Insulin – the Ultimate Hormone Replacement Therapy</a:t>
            </a:r>
            <a:r>
              <a:rPr lang="en-US" sz="4200" dirty="0" smtClean="0">
                <a:latin typeface="Tahoma" pitchFamily="34" charset="0"/>
              </a:rPr>
              <a:t> </a:t>
            </a:r>
            <a:r>
              <a:rPr lang="en-US" sz="4200" dirty="0" smtClean="0">
                <a:solidFill>
                  <a:schemeClr val="tx1"/>
                </a:solidFill>
                <a:latin typeface="Tahoma" pitchFamily="34" charset="0"/>
              </a:rPr>
              <a:t/>
            </a:r>
            <a:br>
              <a:rPr lang="en-US" sz="4200" dirty="0" smtClean="0">
                <a:solidFill>
                  <a:schemeClr val="tx1"/>
                </a:solidFill>
                <a:latin typeface="Tahoma" pitchFamily="34" charset="0"/>
              </a:rPr>
            </a:br>
            <a:endParaRPr lang="en-US" sz="2100" dirty="0" smtClean="0"/>
          </a:p>
        </p:txBody>
      </p:sp>
      <p:sp>
        <p:nvSpPr>
          <p:cNvPr id="1389571" name="Rectangle 3"/>
          <p:cNvSpPr>
            <a:spLocks noGrp="1" noChangeArrowheads="1"/>
          </p:cNvSpPr>
          <p:nvPr>
            <p:ph sz="quarter" idx="1"/>
          </p:nvPr>
        </p:nvSpPr>
        <p:spPr/>
        <p:txBody>
          <a:bodyPr/>
          <a:lstStyle/>
          <a:p>
            <a:pPr algn="r" eaLnBrk="1" hangingPunct="1">
              <a:defRPr/>
            </a:pPr>
            <a:endParaRPr lang="en-US" sz="1800" dirty="0" smtClean="0"/>
          </a:p>
          <a:p>
            <a:pPr algn="r" eaLnBrk="1" hangingPunct="1">
              <a:defRPr/>
            </a:pPr>
            <a:endParaRPr lang="en-US" sz="2400" dirty="0" smtClean="0"/>
          </a:p>
        </p:txBody>
      </p:sp>
      <p:sp>
        <p:nvSpPr>
          <p:cNvPr id="11571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389573" name="Rectangle 5"/>
          <p:cNvSpPr>
            <a:spLocks noChangeArrowheads="1"/>
          </p:cNvSpPr>
          <p:nvPr/>
        </p:nvSpPr>
        <p:spPr bwMode="auto">
          <a:xfrm>
            <a:off x="44843" y="1600200"/>
            <a:ext cx="3352800" cy="4770537"/>
          </a:xfrm>
          <a:prstGeom prst="rect">
            <a:avLst/>
          </a:prstGeom>
          <a:noFill/>
          <a:ln w="12700">
            <a:noFill/>
            <a:miter lim="800000"/>
            <a:headEnd/>
            <a:tailEnd/>
          </a:ln>
          <a:effectLst/>
        </p:spPr>
        <p:txBody>
          <a:bodyPr wrap="square">
            <a:spAutoFit/>
          </a:bodyPr>
          <a:lstStyle/>
          <a:p>
            <a:pPr lvl="1" eaLnBrk="0" hangingPunct="0">
              <a:defRPr/>
            </a:pPr>
            <a:r>
              <a:rPr lang="en-US" sz="3200" dirty="0">
                <a:solidFill>
                  <a:schemeClr val="folHlink"/>
                </a:solidFill>
                <a:effectLst>
                  <a:outerShdw blurRad="38100" dist="38100" dir="2700000" algn="tl">
                    <a:srgbClr val="000000"/>
                  </a:outerShdw>
                </a:effectLst>
                <a:latin typeface="Arial" pitchFamily="34" charset="0"/>
              </a:rPr>
              <a:t>Objectives: </a:t>
            </a:r>
          </a:p>
          <a:p>
            <a:pPr lvl="1" eaLnBrk="0" hangingPunct="0">
              <a:buFontTx/>
              <a:buChar char="•"/>
              <a:defRPr/>
            </a:pPr>
            <a:r>
              <a:rPr lang="en-US" sz="2800" dirty="0">
                <a:latin typeface="Arial" pitchFamily="34" charset="0"/>
              </a:rPr>
              <a:t>Discuss the actions of different </a:t>
            </a:r>
            <a:r>
              <a:rPr lang="en-US" sz="2800" dirty="0" err="1">
                <a:latin typeface="Arial" pitchFamily="34" charset="0"/>
              </a:rPr>
              <a:t>insulins</a:t>
            </a:r>
            <a:endParaRPr lang="en-US" sz="2800" dirty="0">
              <a:latin typeface="Arial" pitchFamily="34" charset="0"/>
            </a:endParaRPr>
          </a:p>
          <a:p>
            <a:pPr lvl="1" eaLnBrk="0" hangingPunct="0">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3" name="Picture 2"/>
          <p:cNvPicPr>
            <a:picLocks noChangeAspect="1"/>
          </p:cNvPicPr>
          <p:nvPr/>
        </p:nvPicPr>
        <p:blipFill>
          <a:blip r:embed="rId5"/>
          <a:stretch>
            <a:fillRect/>
          </a:stretch>
        </p:blipFill>
        <p:spPr>
          <a:xfrm>
            <a:off x="3810000" y="1828800"/>
            <a:ext cx="4672013" cy="3411529"/>
          </a:xfrm>
          <a:prstGeom prst="rect">
            <a:avLst/>
          </a:prstGeom>
        </p:spPr>
      </p:pic>
    </p:spTree>
    <p:custDataLst>
      <p:tags r:id="rId1"/>
    </p:custDataLst>
    <p:extLst>
      <p:ext uri="{BB962C8B-B14F-4D97-AF65-F5344CB8AC3E}">
        <p14:creationId xmlns:p14="http://schemas.microsoft.com/office/powerpoint/2010/main" val="41831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0"/>
            <a:ext cx="46831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31444177"/>
      </p:ext>
    </p:extLst>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0564880"/>
      </p:ext>
    </p:extLst>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457200" y="152400"/>
            <a:ext cx="8229600" cy="838200"/>
          </a:xfrm>
        </p:spPr>
        <p:txBody>
          <a:bodyPr>
            <a:normAutofit/>
          </a:bodyPr>
          <a:lstStyle/>
          <a:p>
            <a:r>
              <a:rPr lang="en-US" dirty="0" smtClean="0"/>
              <a:t>Insulin Finally Available - 1922</a:t>
            </a:r>
          </a:p>
        </p:txBody>
      </p:sp>
      <p:sp>
        <p:nvSpPr>
          <p:cNvPr id="2" name="Content Placeholder 1"/>
          <p:cNvSpPr>
            <a:spLocks noGrp="1"/>
          </p:cNvSpPr>
          <p:nvPr>
            <p:ph sz="quarter" idx="1"/>
          </p:nvPr>
        </p:nvSpPr>
        <p:spPr/>
        <p:txBody>
          <a:bodyPr/>
          <a:lstStyle/>
          <a:p>
            <a:endParaRPr lang="en-US" dirty="0"/>
          </a:p>
        </p:txBody>
      </p:sp>
      <p:pic>
        <p:nvPicPr>
          <p:cNvPr id="118787" name="Picture 11" descr="http://link.library.utoronto.ca/insulin/images/home-bott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954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6" descr="http://api.ning.com/files/9dfKN-UvtVMDTD8DuK*gl6R54bmdDF2b5pYYjXyAhuUHdMG6YuzDegACL373dn-BKViNoFR07AeVML7som0PMr4*fKHCCbds/hommedia3.png?width=4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717" y="1219200"/>
            <a:ext cx="339936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2721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72085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4"/>
          <p:cNvSpPr txBox="1">
            <a:spLocks noChangeArrowheads="1"/>
          </p:cNvSpPr>
          <p:nvPr/>
        </p:nvSpPr>
        <p:spPr bwMode="auto">
          <a:xfrm>
            <a:off x="422275"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dirty="0">
                <a:solidFill>
                  <a:prstClr val="black"/>
                </a:solidFill>
                <a:latin typeface="Arial" charset="0"/>
              </a:rPr>
              <a:t>The Miracle of Insulin</a:t>
            </a:r>
            <a:endParaRPr lang="en-US" sz="3600" dirty="0">
              <a:solidFill>
                <a:prstClr val="black"/>
              </a:solidFill>
              <a:latin typeface="Arial" charset="0"/>
            </a:endParaRPr>
          </a:p>
        </p:txBody>
      </p:sp>
      <p:sp>
        <p:nvSpPr>
          <p:cNvPr id="133125"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dirty="0">
                <a:solidFill>
                  <a:srgbClr val="C00000"/>
                </a:solidFill>
                <a:latin typeface="Arial" charset="0"/>
              </a:rPr>
              <a:t>Patient J.L., December 15, 1922</a:t>
            </a:r>
            <a:endParaRPr lang="en-US" sz="2000" b="1" dirty="0">
              <a:solidFill>
                <a:srgbClr val="C00000"/>
              </a:solidFill>
              <a:latin typeface="Arial" charset="0"/>
            </a:endParaRPr>
          </a:p>
        </p:txBody>
      </p:sp>
      <p:sp>
        <p:nvSpPr>
          <p:cNvPr id="133126" name="Rectangle 6"/>
          <p:cNvSpPr>
            <a:spLocks noChangeArrowheads="1"/>
          </p:cNvSpPr>
          <p:nvPr/>
        </p:nvSpPr>
        <p:spPr bwMode="auto">
          <a:xfrm>
            <a:off x="5658173"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dirty="0">
                <a:solidFill>
                  <a:srgbClr val="C00000"/>
                </a:solidFill>
                <a:latin typeface="Arial" charset="0"/>
              </a:rPr>
              <a:t>February 15, 1923</a:t>
            </a:r>
            <a:endParaRPr lang="en-US" sz="2000" b="1" dirty="0">
              <a:solidFill>
                <a:srgbClr val="C00000"/>
              </a:solidFill>
              <a:latin typeface="Arial" charset="0"/>
            </a:endParaRPr>
          </a:p>
        </p:txBody>
      </p:sp>
      <p:sp>
        <p:nvSpPr>
          <p:cNvPr id="2" name="Title 1"/>
          <p:cNvSpPr>
            <a:spLocks noGrp="1"/>
          </p:cNvSpPr>
          <p:nvPr>
            <p:ph type="title"/>
          </p:nvPr>
        </p:nvSpPr>
        <p:spPr/>
        <p:txBody>
          <a:bodyPr/>
          <a:lstStyle/>
          <a:p>
            <a:r>
              <a:rPr lang="en-US" dirty="0" smtClean="0"/>
              <a:t>The Miracle of Insulin</a:t>
            </a:r>
            <a:endParaRPr lang="en-US" dirty="0"/>
          </a:p>
        </p:txBody>
      </p:sp>
    </p:spTree>
    <p:custDataLst>
      <p:tags r:id="rId1"/>
    </p:custDataLst>
    <p:extLst>
      <p:ext uri="{BB962C8B-B14F-4D97-AF65-F5344CB8AC3E}">
        <p14:creationId xmlns:p14="http://schemas.microsoft.com/office/powerpoint/2010/main" val="5131734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458200" cy="1765300"/>
          </a:xfrm>
        </p:spPr>
        <p:txBody>
          <a:bodyPr>
            <a:normAutofit/>
          </a:bodyPr>
          <a:lstStyle/>
          <a:p>
            <a:r>
              <a:rPr lang="en-US" b="1" dirty="0"/>
              <a:t>The Nobel Prize in Physiology or Medicine </a:t>
            </a:r>
            <a:r>
              <a:rPr lang="en-US" b="1" dirty="0" smtClean="0"/>
              <a:t>1923</a:t>
            </a:r>
            <a:endParaRPr lang="en-US" dirty="0"/>
          </a:p>
        </p:txBody>
      </p:sp>
      <p:sp>
        <p:nvSpPr>
          <p:cNvPr id="3" name="Content Placeholder 2"/>
          <p:cNvSpPr>
            <a:spLocks noGrp="1"/>
          </p:cNvSpPr>
          <p:nvPr>
            <p:ph idx="1"/>
          </p:nvPr>
        </p:nvSpPr>
        <p:spPr>
          <a:xfrm>
            <a:off x="3505200" y="2411926"/>
            <a:ext cx="4774474" cy="3226873"/>
          </a:xfrm>
        </p:spPr>
        <p:txBody>
          <a:bodyPr>
            <a:normAutofit fontScale="92500" lnSpcReduction="10000"/>
          </a:bodyPr>
          <a:lstStyle/>
          <a:p>
            <a:pPr marL="0" lvl="0" indent="0">
              <a:spcBef>
                <a:spcPct val="0"/>
              </a:spcBef>
              <a:buClrTx/>
              <a:buSzTx/>
              <a:buNone/>
            </a:pPr>
            <a:r>
              <a:rPr lang="en-US" sz="2400" b="1" dirty="0" smtClean="0">
                <a:effectLst/>
                <a:latin typeface="Arial" panose="020B0604020202020204" pitchFamily="34" charset="0"/>
              </a:rPr>
              <a:t>Born</a:t>
            </a:r>
            <a:r>
              <a:rPr lang="en-US" sz="2400" b="1" dirty="0">
                <a:effectLst/>
                <a:latin typeface="Arial" panose="020B0604020202020204" pitchFamily="34" charset="0"/>
              </a:rPr>
              <a:t>:</a:t>
            </a:r>
            <a:r>
              <a:rPr lang="en-US" sz="2400" dirty="0">
                <a:effectLst/>
                <a:latin typeface="Arial" panose="020B0604020202020204" pitchFamily="34" charset="0"/>
              </a:rPr>
              <a:t> 14 November 1891, </a:t>
            </a:r>
            <a:r>
              <a:rPr lang="en-US" sz="2400" dirty="0" err="1">
                <a:effectLst/>
                <a:latin typeface="Arial" panose="020B0604020202020204" pitchFamily="34" charset="0"/>
              </a:rPr>
              <a:t>Alliston</a:t>
            </a:r>
            <a:r>
              <a:rPr lang="en-US" sz="2400" dirty="0">
                <a:effectLst/>
                <a:latin typeface="Arial" panose="020B0604020202020204" pitchFamily="34" charset="0"/>
              </a:rPr>
              <a:t>, Canada</a:t>
            </a:r>
          </a:p>
          <a:p>
            <a:pPr marL="0" lvl="0" indent="0">
              <a:spcBef>
                <a:spcPct val="0"/>
              </a:spcBef>
              <a:buClrTx/>
              <a:buSzTx/>
              <a:buNone/>
            </a:pPr>
            <a:r>
              <a:rPr lang="en-US" sz="2400" b="1" dirty="0">
                <a:effectLst/>
                <a:latin typeface="Arial" panose="020B0604020202020204" pitchFamily="34" charset="0"/>
              </a:rPr>
              <a:t>Died:</a:t>
            </a:r>
            <a:r>
              <a:rPr lang="en-US" sz="2400" dirty="0">
                <a:effectLst/>
                <a:latin typeface="Arial" panose="020B0604020202020204" pitchFamily="34" charset="0"/>
              </a:rPr>
              <a:t> 21 February 1941, Newfoundland, Canada</a:t>
            </a:r>
          </a:p>
          <a:p>
            <a:pPr marL="0" lvl="0" indent="0">
              <a:spcBef>
                <a:spcPct val="0"/>
              </a:spcBef>
              <a:buClrTx/>
              <a:buSzTx/>
              <a:buNone/>
            </a:pPr>
            <a:r>
              <a:rPr lang="en-US" sz="2400" b="1" dirty="0">
                <a:effectLst/>
                <a:latin typeface="Arial" panose="020B0604020202020204" pitchFamily="34" charset="0"/>
              </a:rPr>
              <a:t>Affiliation at the time of the award:</a:t>
            </a:r>
            <a:r>
              <a:rPr lang="en-US" sz="2400" dirty="0">
                <a:effectLst/>
                <a:latin typeface="Arial" panose="020B0604020202020204" pitchFamily="34" charset="0"/>
              </a:rPr>
              <a:t> University of Toronto, Toronto, Canada</a:t>
            </a:r>
          </a:p>
          <a:p>
            <a:pPr marL="0" lvl="0" indent="0">
              <a:spcBef>
                <a:spcPct val="0"/>
              </a:spcBef>
              <a:buClrTx/>
              <a:buSzTx/>
              <a:buNone/>
            </a:pPr>
            <a:r>
              <a:rPr lang="en-US" sz="2400" b="1" dirty="0">
                <a:effectLst/>
                <a:latin typeface="Arial" panose="020B0604020202020204" pitchFamily="34" charset="0"/>
              </a:rPr>
              <a:t>Prize motivation:</a:t>
            </a:r>
            <a:r>
              <a:rPr lang="en-US" sz="2400" dirty="0">
                <a:effectLst/>
                <a:latin typeface="Arial" panose="020B0604020202020204" pitchFamily="34" charset="0"/>
              </a:rPr>
              <a:t> "for the discovery of insulin"</a:t>
            </a:r>
          </a:p>
          <a:p>
            <a:pPr marL="0" lvl="0" indent="0">
              <a:spcBef>
                <a:spcPct val="0"/>
              </a:spcBef>
              <a:buClrTx/>
              <a:buSzTx/>
              <a:buNone/>
            </a:pPr>
            <a:r>
              <a:rPr lang="en-US" sz="2400" b="1" dirty="0">
                <a:effectLst/>
                <a:latin typeface="Arial" panose="020B0604020202020204" pitchFamily="34" charset="0"/>
              </a:rPr>
              <a:t>Field:</a:t>
            </a:r>
            <a:r>
              <a:rPr lang="en-US" sz="2400" dirty="0">
                <a:effectLst/>
                <a:latin typeface="Arial" panose="020B0604020202020204" pitchFamily="34" charset="0"/>
              </a:rPr>
              <a:t> endocrinology, metabolism</a:t>
            </a:r>
          </a:p>
        </p:txBody>
      </p:sp>
      <p:sp>
        <p:nvSpPr>
          <p:cNvPr id="6" name="Rectangle 7"/>
          <p:cNvSpPr>
            <a:spLocks noChangeArrowheads="1"/>
          </p:cNvSpPr>
          <p:nvPr/>
        </p:nvSpPr>
        <p:spPr bwMode="auto">
          <a:xfrm>
            <a:off x="1053153" y="5619071"/>
            <a:ext cx="21526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1400" b="1" dirty="0" smtClean="0">
                <a:solidFill>
                  <a:prstClr val="black"/>
                </a:solidFill>
              </a:rPr>
              <a:t>Frederick G. </a:t>
            </a:r>
            <a:r>
              <a:rPr lang="en-US" sz="1400" b="1" dirty="0" err="1" smtClean="0">
                <a:solidFill>
                  <a:prstClr val="black"/>
                </a:solidFill>
              </a:rPr>
              <a:t>Banting</a:t>
            </a:r>
            <a:endParaRPr lang="en-US" dirty="0" smtClean="0">
              <a:solidFill>
                <a:prstClr val="black"/>
              </a:solidFill>
            </a:endParaRPr>
          </a:p>
        </p:txBody>
      </p:sp>
      <p:pic>
        <p:nvPicPr>
          <p:cNvPr id="65544" name="Picture 8" descr="Frederick Grant Ban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810" y="2411926"/>
            <a:ext cx="2191993" cy="31001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289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sz="quarter" idx="1"/>
          </p:nvPr>
        </p:nvSpPr>
        <p:spPr>
          <a:xfrm>
            <a:off x="457200" y="1367790"/>
            <a:ext cx="4191000" cy="4709160"/>
          </a:xfrm>
        </p:spPr>
        <p:txBody>
          <a:bodyPr lIns="90477" tIns="44445" rIns="90477" bIns="44445">
            <a:normAutofit lnSpcReduction="10000"/>
          </a:bodyPr>
          <a:lstStyle/>
          <a:p>
            <a:pPr eaLnBrk="1" hangingPunct="1">
              <a:buFont typeface="Wingdings" pitchFamily="2" charset="2"/>
              <a:buNone/>
            </a:pPr>
            <a:r>
              <a:rPr lang="en-US" b="1" dirty="0" smtClean="0">
                <a:solidFill>
                  <a:srgbClr val="00B050"/>
                </a:solidFill>
                <a:effectLst>
                  <a:outerShdw blurRad="38100" dist="38100" dir="2700000" algn="tl">
                    <a:srgbClr val="000000">
                      <a:alpha val="43137"/>
                    </a:srgbClr>
                  </a:outerShdw>
                </a:effectLst>
              </a:rPr>
              <a:t>Beta Cells - Insulin</a:t>
            </a:r>
            <a:endParaRPr lang="en-US" dirty="0" smtClean="0">
              <a:solidFill>
                <a:srgbClr val="00B050"/>
              </a:solidFill>
              <a:effectLst>
                <a:outerShdw blurRad="38100" dist="38100" dir="2700000" algn="tl">
                  <a:srgbClr val="000000">
                    <a:alpha val="43137"/>
                  </a:srgbClr>
                </a:outerShdw>
              </a:effectLst>
            </a:endParaRPr>
          </a:p>
          <a:p>
            <a:pPr lvl="1" eaLnBrk="1" hangingPunct="1">
              <a:buSzPct val="75000"/>
              <a:buFont typeface="Monotype Sorts" pitchFamily="2" charset="2"/>
              <a:buNone/>
            </a:pPr>
            <a:r>
              <a:rPr lang="en-US" dirty="0" smtClean="0"/>
              <a:t>Anabolic hormone - helps store glucose as glycogen in muscle, liver  </a:t>
            </a:r>
          </a:p>
          <a:p>
            <a:pPr lvl="1">
              <a:buSzPct val="75000"/>
            </a:pPr>
            <a:r>
              <a:rPr lang="en-US" dirty="0" smtClean="0"/>
              <a:t>secreted in response to elevated glucose</a:t>
            </a:r>
          </a:p>
          <a:p>
            <a:pPr lvl="1">
              <a:buSzPct val="75000"/>
            </a:pPr>
            <a:r>
              <a:rPr lang="en-US" dirty="0" smtClean="0"/>
              <a:t>halts breakdown of glycogen in liver</a:t>
            </a:r>
          </a:p>
          <a:p>
            <a:pPr lvl="1">
              <a:buSzPct val="75000"/>
            </a:pPr>
            <a:r>
              <a:rPr lang="en-US" dirty="0" smtClean="0"/>
              <a:t>increases protein synthesis, fat storage</a:t>
            </a:r>
          </a:p>
          <a:p>
            <a:pPr lvl="1">
              <a:buSzPct val="75000"/>
            </a:pPr>
            <a:r>
              <a:rPr lang="en-US" dirty="0" smtClean="0"/>
              <a:t>powerful hypoglycemic</a:t>
            </a:r>
          </a:p>
        </p:txBody>
      </p:sp>
      <p:sp>
        <p:nvSpPr>
          <p:cNvPr id="36868" name="Rectangle 4"/>
          <p:cNvSpPr>
            <a:spLocks noGrp="1" noChangeArrowheads="1"/>
          </p:cNvSpPr>
          <p:nvPr>
            <p:ph sz="half" idx="4294967295"/>
          </p:nvPr>
        </p:nvSpPr>
        <p:spPr>
          <a:xfrm>
            <a:off x="4876800" y="1905000"/>
            <a:ext cx="4267200" cy="4495800"/>
          </a:xfrm>
        </p:spPr>
        <p:txBody>
          <a:bodyPr lIns="90477" tIns="44445" rIns="90477" bIns="44445">
            <a:normAutofit/>
          </a:bodyPr>
          <a:lstStyle/>
          <a:p>
            <a:pPr eaLnBrk="1" hangingPunct="1">
              <a:buFont typeface="Wingdings" pitchFamily="2" charset="2"/>
              <a:buNone/>
            </a:pPr>
            <a:r>
              <a:rPr lang="en-US" b="1" smtClean="0">
                <a:solidFill>
                  <a:schemeClr val="tx2"/>
                </a:solidFill>
              </a:rPr>
              <a:t> </a:t>
            </a:r>
            <a:endParaRPr lang="en-US" sz="2400" smtClean="0"/>
          </a:p>
        </p:txBody>
      </p:sp>
      <p:sp>
        <p:nvSpPr>
          <p:cNvPr id="1637381" name="Rectangle 5"/>
          <p:cNvSpPr>
            <a:spLocks noChangeArrowheads="1"/>
          </p:cNvSpPr>
          <p:nvPr/>
        </p:nvSpPr>
        <p:spPr bwMode="auto">
          <a:xfrm>
            <a:off x="4568190" y="1367790"/>
            <a:ext cx="4267200" cy="4652010"/>
          </a:xfrm>
          <a:prstGeom prst="rect">
            <a:avLst/>
          </a:prstGeom>
          <a:noFill/>
          <a:ln w="12700">
            <a:noFill/>
            <a:miter lim="800000"/>
            <a:headEnd/>
            <a:tailEnd/>
          </a:ln>
          <a:effectLst/>
        </p:spPr>
        <p:txBody>
          <a:bodyPr lIns="90477" tIns="44445" rIns="90477" bIns="44445"/>
          <a:lstStyle/>
          <a:p>
            <a:pPr marL="342900" indent="-342900">
              <a:spcBef>
                <a:spcPct val="20000"/>
              </a:spcBef>
              <a:buClr>
                <a:schemeClr val="tx2"/>
              </a:buClr>
              <a:buSzPct val="60000"/>
              <a:buFont typeface="Wingdings" pitchFamily="2" charset="2"/>
              <a:buNone/>
              <a:defRPr/>
            </a:pPr>
            <a:r>
              <a:rPr lang="en-US" sz="2800" b="1" dirty="0">
                <a:solidFill>
                  <a:srgbClr val="D20AC4"/>
                </a:solidFill>
                <a:effectLst>
                  <a:outerShdw blurRad="38100" dist="38100" dir="2700000" algn="tl">
                    <a:srgbClr val="000000"/>
                  </a:outerShdw>
                </a:effectLst>
                <a:latin typeface="Tahoma" pitchFamily="34" charset="0"/>
              </a:rPr>
              <a:t>Beta Cells - Amylin</a:t>
            </a:r>
            <a:r>
              <a:rPr lang="en-US" sz="2800" dirty="0">
                <a:effectLst>
                  <a:outerShdw blurRad="38100" dist="38100" dir="2700000" algn="tl">
                    <a:srgbClr val="000000"/>
                  </a:outerShdw>
                </a:effectLst>
                <a:latin typeface="Tahoma" pitchFamily="34" charset="0"/>
              </a:rPr>
              <a:t>  </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secreted in 1:1 ratio with insulin</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Causes satiety</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Lowers post-prandial glucagon response</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Slows gastric emptying</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Type 1 make none</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Type 2 make less than normal amounts</a:t>
            </a:r>
          </a:p>
        </p:txBody>
      </p:sp>
      <p:sp>
        <p:nvSpPr>
          <p:cNvPr id="2" name="Title 1"/>
          <p:cNvSpPr>
            <a:spLocks noGrp="1"/>
          </p:cNvSpPr>
          <p:nvPr>
            <p:ph type="title"/>
          </p:nvPr>
        </p:nvSpPr>
        <p:spPr>
          <a:xfrm>
            <a:off x="457200" y="152400"/>
            <a:ext cx="8229600" cy="1066800"/>
          </a:xfrm>
        </p:spPr>
        <p:txBody>
          <a:bodyPr>
            <a:noAutofit/>
          </a:bodyPr>
          <a:lstStyle/>
          <a:p>
            <a:r>
              <a:rPr lang="en-US" sz="3600" dirty="0"/>
              <a:t>Role of the Pancreas</a:t>
            </a:r>
            <a:br>
              <a:rPr lang="en-US" sz="3600" dirty="0"/>
            </a:br>
            <a:r>
              <a:rPr lang="en-US" sz="3600" dirty="0"/>
              <a:t>Endocrine </a:t>
            </a:r>
            <a:r>
              <a:rPr lang="en-US" sz="3600" dirty="0" smtClean="0"/>
              <a:t>Functions</a:t>
            </a:r>
            <a:endParaRPr lang="en-US" sz="3600" dirty="0"/>
          </a:p>
        </p:txBody>
      </p:sp>
    </p:spTree>
    <p:custDataLst>
      <p:tags r:id="rId1"/>
    </p:custDataLst>
    <p:extLst>
      <p:ext uri="{BB962C8B-B14F-4D97-AF65-F5344CB8AC3E}">
        <p14:creationId xmlns:p14="http://schemas.microsoft.com/office/powerpoint/2010/main" val="25774821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26"/>
          <p:cNvSpPr>
            <a:spLocks noGrp="1" noChangeArrowheads="1"/>
          </p:cNvSpPr>
          <p:nvPr>
            <p:ph type="title"/>
          </p:nvPr>
        </p:nvSpPr>
        <p:spPr/>
        <p:txBody>
          <a:bodyPr/>
          <a:lstStyle/>
          <a:p>
            <a:pPr eaLnBrk="1" hangingPunct="1"/>
            <a:r>
              <a:rPr lang="en-US" sz="3600" dirty="0" smtClean="0"/>
              <a:t>Psychological Insulin Resistance (PIR)</a:t>
            </a:r>
          </a:p>
        </p:txBody>
      </p:sp>
      <p:sp>
        <p:nvSpPr>
          <p:cNvPr id="1755139" name="Rectangle 1027"/>
          <p:cNvSpPr>
            <a:spLocks noGrp="1" noChangeArrowheads="1"/>
          </p:cNvSpPr>
          <p:nvPr>
            <p:ph sz="quarter" idx="1"/>
          </p:nvPr>
        </p:nvSpPr>
        <p:spPr>
          <a:xfrm>
            <a:off x="2743200" y="1219200"/>
            <a:ext cx="5943600" cy="4937760"/>
          </a:xfrm>
        </p:spPr>
        <p:txBody>
          <a:bodyPr>
            <a:normAutofit lnSpcReduction="10000"/>
          </a:bodyPr>
          <a:lstStyle/>
          <a:p>
            <a:pPr eaLnBrk="1" hangingPunct="1">
              <a:defRPr/>
            </a:pPr>
            <a:r>
              <a:rPr lang="en-US" sz="2800" dirty="0" smtClean="0"/>
              <a:t>50% of providers in study threatened </a:t>
            </a:r>
            <a:r>
              <a:rPr lang="en-US" sz="2800" dirty="0" err="1" smtClean="0"/>
              <a:t>pts</a:t>
            </a:r>
            <a:r>
              <a:rPr lang="en-US" sz="2800" dirty="0" smtClean="0"/>
              <a:t> “with the needle”.</a:t>
            </a:r>
          </a:p>
          <a:p>
            <a:pPr eaLnBrk="1" hangingPunct="1">
              <a:defRPr/>
            </a:pPr>
            <a:r>
              <a:rPr lang="en-US" sz="2800" dirty="0" smtClean="0"/>
              <a:t>Less than 50% of providers realized </a:t>
            </a:r>
            <a:r>
              <a:rPr lang="en-US" sz="2800" dirty="0" err="1" smtClean="0"/>
              <a:t>insulins</a:t>
            </a:r>
            <a:r>
              <a:rPr lang="en-US" sz="2800" dirty="0" smtClean="0"/>
              <a:t>’ positive effect on type 2 </a:t>
            </a:r>
            <a:r>
              <a:rPr lang="en-US" sz="2800" dirty="0" err="1" smtClean="0"/>
              <a:t>dm</a:t>
            </a:r>
            <a:endParaRPr lang="en-US" sz="2800" dirty="0" smtClean="0"/>
          </a:p>
          <a:p>
            <a:pPr eaLnBrk="1" hangingPunct="1">
              <a:defRPr/>
            </a:pPr>
            <a:r>
              <a:rPr lang="en-US" sz="2800" dirty="0" smtClean="0"/>
              <a:t>Most </a:t>
            </a:r>
            <a:r>
              <a:rPr lang="en-US" sz="2800" dirty="0" err="1" smtClean="0"/>
              <a:t>pts</a:t>
            </a:r>
            <a:r>
              <a:rPr lang="en-US" sz="2800" dirty="0" smtClean="0"/>
              <a:t> don’t believe that insulin would “better help them manage their diabetes”.</a:t>
            </a:r>
          </a:p>
          <a:p>
            <a:pPr eaLnBrk="1" hangingPunct="1">
              <a:defRPr/>
            </a:pPr>
            <a:r>
              <a:rPr lang="en-US" sz="2800" dirty="0" smtClean="0"/>
              <a:t>Solutions: Find the root of PIR and address it, use more insulin pens</a:t>
            </a:r>
          </a:p>
          <a:p>
            <a:pPr eaLnBrk="1" hangingPunct="1">
              <a:defRPr/>
            </a:pPr>
            <a:endParaRPr lang="en-US" sz="2400" dirty="0" smtClean="0"/>
          </a:p>
          <a:p>
            <a:pPr algn="r" eaLnBrk="1" hangingPunct="1">
              <a:buFont typeface="Wingdings" pitchFamily="2" charset="2"/>
              <a:buNone/>
              <a:defRPr/>
            </a:pPr>
            <a:r>
              <a:rPr lang="en-US" sz="2000" i="1" dirty="0" smtClean="0"/>
              <a:t>Diabetes Attitudes, Wishes, Needs Study - Rubin</a:t>
            </a:r>
          </a:p>
        </p:txBody>
      </p:sp>
      <p:pic>
        <p:nvPicPr>
          <p:cNvPr id="1755140" name="MPj04071720000[1].jpg">
            <a:hlinkClick r:id="" action="ppaction://media"/>
          </p:cNvPr>
          <p:cNvPicPr>
            <a:picLocks noGrp="1" noRot="1" noChangeAspect="1" noChangeArrowheads="1"/>
          </p:cNvPicPr>
          <p:nvPr>
            <p:ph type="media" sz="half" idx="4294967295"/>
            <a:videoFile r:link="rId2"/>
          </p:nvPr>
        </p:nvPicPr>
        <p:blipFill>
          <a:blip r:embed="rId5">
            <a:extLst>
              <a:ext uri="{28A0092B-C50C-407E-A947-70E740481C1C}">
                <a14:useLocalDpi xmlns:a14="http://schemas.microsoft.com/office/drawing/2010/main" val="0"/>
              </a:ext>
            </a:extLst>
          </a:blip>
          <a:srcRect/>
          <a:stretch>
            <a:fillRect/>
          </a:stretch>
        </p:blipFill>
        <p:spPr>
          <a:xfrm>
            <a:off x="457200" y="1447800"/>
            <a:ext cx="2041525" cy="2552700"/>
          </a:xfrm>
        </p:spPr>
      </p:pic>
    </p:spTree>
    <p:custDataLst>
      <p:tags r:id="rId1"/>
    </p:custDataLst>
    <p:extLst>
      <p:ext uri="{BB962C8B-B14F-4D97-AF65-F5344CB8AC3E}">
        <p14:creationId xmlns:p14="http://schemas.microsoft.com/office/powerpoint/2010/main" val="207220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a:xfrm>
            <a:off x="457200" y="304800"/>
            <a:ext cx="8229600" cy="990600"/>
          </a:xfrm>
        </p:spPr>
        <p:txBody>
          <a:bodyPr>
            <a:noAutofit/>
          </a:bodyPr>
          <a:lstStyle/>
          <a:p>
            <a:r>
              <a:rPr lang="en-US" sz="3200" dirty="0" smtClean="0"/>
              <a:t>Needle Size often a Barrier</a:t>
            </a:r>
            <a:br>
              <a:rPr lang="en-US" sz="3200" dirty="0" smtClean="0"/>
            </a:br>
            <a:r>
              <a:rPr lang="en-US" sz="3200" dirty="0" smtClean="0"/>
              <a:t>Size </a:t>
            </a:r>
            <a:r>
              <a:rPr lang="en-US" sz="3200" i="1" dirty="0" smtClean="0"/>
              <a:t>Does</a:t>
            </a:r>
            <a:r>
              <a:rPr lang="en-US" sz="3200" dirty="0" smtClean="0"/>
              <a:t> Matter</a:t>
            </a:r>
          </a:p>
        </p:txBody>
      </p:sp>
      <p:sp>
        <p:nvSpPr>
          <p:cNvPr id="197635" name="Text Placeholder 2"/>
          <p:cNvSpPr>
            <a:spLocks noGrp="1"/>
          </p:cNvSpPr>
          <p:nvPr>
            <p:ph sz="quarter" idx="1"/>
          </p:nvPr>
        </p:nvSpPr>
        <p:spPr>
          <a:xfrm>
            <a:off x="609600" y="1752600"/>
            <a:ext cx="7467600" cy="4480560"/>
          </a:xfrm>
        </p:spPr>
        <p:txBody>
          <a:bodyPr>
            <a:normAutofit fontScale="92500" lnSpcReduction="10000"/>
          </a:bodyPr>
          <a:lstStyle/>
          <a:p>
            <a:r>
              <a:rPr lang="en-US" dirty="0" smtClean="0"/>
              <a:t>Use more short needles – 4 mm</a:t>
            </a:r>
          </a:p>
          <a:p>
            <a:r>
              <a:rPr lang="en-US" dirty="0" smtClean="0"/>
              <a:t>Effective for </a:t>
            </a:r>
            <a:r>
              <a:rPr lang="en-US" dirty="0" err="1" smtClean="0"/>
              <a:t>pts</a:t>
            </a:r>
            <a:r>
              <a:rPr lang="en-US" dirty="0" smtClean="0"/>
              <a:t> with BMI of 24- 49</a:t>
            </a:r>
          </a:p>
          <a:p>
            <a:r>
              <a:rPr lang="en-US" dirty="0" smtClean="0"/>
              <a:t>Keeps it </a:t>
            </a:r>
            <a:r>
              <a:rPr lang="en-US" dirty="0" err="1" smtClean="0"/>
              <a:t>subq</a:t>
            </a:r>
            <a:endParaRPr lang="en-US" dirty="0" smtClean="0"/>
          </a:p>
          <a:p>
            <a:r>
              <a:rPr lang="en-US" dirty="0" smtClean="0"/>
              <a:t>If </a:t>
            </a:r>
            <a:r>
              <a:rPr lang="en-US" dirty="0" err="1" smtClean="0"/>
              <a:t>pt</a:t>
            </a:r>
            <a:r>
              <a:rPr lang="en-US" dirty="0" smtClean="0"/>
              <a:t> thin, inject at angle</a:t>
            </a:r>
          </a:p>
          <a:p>
            <a:r>
              <a:rPr lang="en-US" dirty="0" smtClean="0"/>
              <a:t>To avoid leakage, count to 10 before withdrawing needle</a:t>
            </a:r>
          </a:p>
          <a:p>
            <a:r>
              <a:rPr lang="en-US" dirty="0" smtClean="0"/>
              <a:t>½ the patients who could benefit from insulin are not using it due to needle phobias</a:t>
            </a:r>
          </a:p>
          <a:p>
            <a:r>
              <a:rPr lang="en-US" dirty="0" smtClean="0"/>
              <a:t>Consider inhaled insulin</a:t>
            </a:r>
          </a:p>
          <a:p>
            <a:endParaRPr lang="en-US" dirty="0" smtClean="0"/>
          </a:p>
          <a:p>
            <a:endParaRPr lang="en-US" dirty="0" smtClean="0"/>
          </a:p>
        </p:txBody>
      </p:sp>
      <p:pic>
        <p:nvPicPr>
          <p:cNvPr id="2" name="Picture 1"/>
          <p:cNvPicPr>
            <a:picLocks noChangeAspect="1"/>
          </p:cNvPicPr>
          <p:nvPr/>
        </p:nvPicPr>
        <p:blipFill>
          <a:blip r:embed="rId3"/>
          <a:stretch>
            <a:fillRect/>
          </a:stretch>
        </p:blipFill>
        <p:spPr>
          <a:xfrm>
            <a:off x="5105400" y="152400"/>
            <a:ext cx="3867150" cy="1428750"/>
          </a:xfrm>
          <a:prstGeom prst="rect">
            <a:avLst/>
          </a:prstGeom>
        </p:spPr>
      </p:pic>
    </p:spTree>
    <p:custDataLst>
      <p:tags r:id="rId1"/>
    </p:custDataLst>
    <p:extLst>
      <p:ext uri="{BB962C8B-B14F-4D97-AF65-F5344CB8AC3E}">
        <p14:creationId xmlns:p14="http://schemas.microsoft.com/office/powerpoint/2010/main" val="301189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Rectangle 2"/>
          <p:cNvSpPr>
            <a:spLocks noChangeArrowheads="1"/>
          </p:cNvSpPr>
          <p:nvPr/>
        </p:nvSpPr>
        <p:spPr bwMode="auto">
          <a:xfrm>
            <a:off x="1558925" y="2259013"/>
            <a:ext cx="1101725"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Insulin</a:t>
            </a:r>
          </a:p>
          <a:p>
            <a:pPr algn="ctr" eaLnBrk="0" hangingPunct="0">
              <a:defRPr/>
            </a:pPr>
            <a:r>
              <a:rPr lang="en-US" sz="2000">
                <a:effectLst>
                  <a:outerShdw blurRad="38100" dist="38100" dir="2700000" algn="tl">
                    <a:srgbClr val="000000"/>
                  </a:outerShdw>
                </a:effectLst>
                <a:latin typeface="Arial" pitchFamily="34" charset="0"/>
              </a:rPr>
              <a:t>(µU/mL)</a:t>
            </a:r>
            <a:endParaRPr lang="en-US" sz="2000">
              <a:solidFill>
                <a:srgbClr val="FFFFFF"/>
              </a:solidFill>
              <a:effectLst>
                <a:outerShdw blurRad="38100" dist="38100" dir="2700000" algn="tl">
                  <a:srgbClr val="000000"/>
                </a:outerShdw>
              </a:effectLst>
              <a:latin typeface="Arial"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Glucose</a:t>
            </a:r>
          </a:p>
          <a:p>
            <a:pPr algn="ctr" eaLnBrk="0" hangingPunct="0">
              <a:defRPr/>
            </a:pPr>
            <a:r>
              <a:rPr lang="en-US" sz="2000">
                <a:effectLst>
                  <a:outerShdw blurRad="38100" dist="38100" dir="2700000" algn="tl">
                    <a:srgbClr val="000000"/>
                  </a:outerShdw>
                </a:effectLst>
                <a:latin typeface="Arial" pitchFamily="34" charset="0"/>
              </a:rPr>
              <a:t>(mg/dL)</a:t>
            </a:r>
            <a:endParaRPr lang="en-US" sz="2000">
              <a:solidFill>
                <a:srgbClr val="FFFFFF"/>
              </a:solidFill>
              <a:effectLst>
                <a:outerShdw blurRad="38100" dist="38100" dir="2700000" algn="tl">
                  <a:srgbClr val="000000"/>
                </a:outerShdw>
              </a:effectLst>
              <a:latin typeface="Arial" pitchFamily="34" charset="0"/>
            </a:endParaRPr>
          </a:p>
        </p:txBody>
      </p:sp>
      <p:sp>
        <p:nvSpPr>
          <p:cNvPr id="121860" name="Rectangle 4"/>
          <p:cNvSpPr>
            <a:spLocks noGrp="1" noChangeArrowheads="1"/>
          </p:cNvSpPr>
          <p:nvPr>
            <p:ph type="title"/>
          </p:nvPr>
        </p:nvSpPr>
        <p:spPr/>
        <p:txBody>
          <a:bodyPr>
            <a:normAutofit fontScale="90000"/>
          </a:bodyPr>
          <a:lstStyle/>
          <a:p>
            <a:pPr eaLnBrk="1" hangingPunct="1"/>
            <a:r>
              <a:rPr lang="en-US" sz="3700" smtClean="0"/>
              <a:t>Physiologic Insulin Secretion:    24-Hour Profile </a:t>
            </a:r>
            <a:endParaRPr lang="en-US" smtClean="0"/>
          </a:p>
        </p:txBody>
      </p:sp>
      <p:sp>
        <p:nvSpPr>
          <p:cNvPr id="2" name="Content Placeholder 1"/>
          <p:cNvSpPr>
            <a:spLocks noGrp="1"/>
          </p:cNvSpPr>
          <p:nvPr>
            <p:ph sz="quarter" idx="1"/>
          </p:nvPr>
        </p:nvSpPr>
        <p:spPr/>
        <p:txBody>
          <a:bodyPr/>
          <a:lstStyle/>
          <a:p>
            <a:endParaRPr lang="en-US" dirty="0"/>
          </a:p>
        </p:txBody>
      </p:sp>
      <p:sp>
        <p:nvSpPr>
          <p:cNvPr id="121861" name="Rectangle 5"/>
          <p:cNvSpPr>
            <a:spLocks noChangeArrowheads="1"/>
          </p:cNvSpPr>
          <p:nvPr/>
        </p:nvSpPr>
        <p:spPr bwMode="auto">
          <a:xfrm>
            <a:off x="3394075" y="4800600"/>
            <a:ext cx="3054350" cy="620713"/>
          </a:xfrm>
          <a:prstGeom prst="rect">
            <a:avLst/>
          </a:prstGeom>
          <a:solidFill>
            <a:srgbClr val="FF0066"/>
          </a:solidFill>
          <a:ln w="9525">
            <a:solidFill>
              <a:schemeClr val="tx1"/>
            </a:solidFill>
            <a:miter lim="800000"/>
            <a:headEnd/>
            <a:tailEnd/>
          </a:ln>
        </p:spPr>
        <p:txBody>
          <a:bodyPr wrap="none" anchor="ctr"/>
          <a:lstStyle/>
          <a:p>
            <a:endParaRPr lang="en-US"/>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66" name="Freeform 10"/>
          <p:cNvSpPr>
            <a:spLocks/>
          </p:cNvSpPr>
          <p:nvPr/>
        </p:nvSpPr>
        <p:spPr bwMode="auto">
          <a:xfrm>
            <a:off x="3297238" y="4033838"/>
            <a:ext cx="3149600" cy="1397000"/>
          </a:xfrm>
          <a:custGeom>
            <a:avLst/>
            <a:gdLst>
              <a:gd name="T0" fmla="*/ 0 w 2232"/>
              <a:gd name="T1" fmla="*/ 0 h 880"/>
              <a:gd name="T2" fmla="*/ 0 w 2232"/>
              <a:gd name="T3" fmla="*/ 2147483647 h 880"/>
              <a:gd name="T4" fmla="*/ 2147483647 w 2232"/>
              <a:gd name="T5" fmla="*/ 2147483647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870" name="Group 14"/>
          <p:cNvGrpSpPr>
            <a:grpSpLocks/>
          </p:cNvGrpSpPr>
          <p:nvPr/>
        </p:nvGrpSpPr>
        <p:grpSpPr bwMode="auto">
          <a:xfrm>
            <a:off x="3511550" y="5427663"/>
            <a:ext cx="2927350" cy="57150"/>
            <a:chOff x="2488" y="3449"/>
            <a:chExt cx="2075" cy="36"/>
          </a:xfrm>
        </p:grpSpPr>
        <p:sp>
          <p:nvSpPr>
            <p:cNvPr id="1219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P.M.</a:t>
            </a:r>
          </a:p>
        </p:txBody>
      </p:sp>
      <p:sp>
        <p:nvSpPr>
          <p:cNvPr id="121888" name="Freeform 46"/>
          <p:cNvSpPr>
            <a:spLocks/>
          </p:cNvSpPr>
          <p:nvPr/>
        </p:nvSpPr>
        <p:spPr bwMode="auto">
          <a:xfrm>
            <a:off x="3414713" y="4160838"/>
            <a:ext cx="3032125" cy="582612"/>
          </a:xfrm>
          <a:custGeom>
            <a:avLst/>
            <a:gdLst>
              <a:gd name="T0" fmla="*/ 2147483647 w 2149"/>
              <a:gd name="T1" fmla="*/ 2147483647 h 367"/>
              <a:gd name="T2" fmla="*/ 2147483647 w 2149"/>
              <a:gd name="T3" fmla="*/ 2147483647 h 367"/>
              <a:gd name="T4" fmla="*/ 2147483647 w 2149"/>
              <a:gd name="T5" fmla="*/ 2147483647 h 367"/>
              <a:gd name="T6" fmla="*/ 2147483647 w 2149"/>
              <a:gd name="T7" fmla="*/ 2147483647 h 367"/>
              <a:gd name="T8" fmla="*/ 2147483647 w 2149"/>
              <a:gd name="T9" fmla="*/ 2147483647 h 367"/>
              <a:gd name="T10" fmla="*/ 2147483647 w 2149"/>
              <a:gd name="T11" fmla="*/ 2147483647 h 367"/>
              <a:gd name="T12" fmla="*/ 2147483647 w 2149"/>
              <a:gd name="T13" fmla="*/ 2147483647 h 367"/>
              <a:gd name="T14" fmla="*/ 2147483647 w 2149"/>
              <a:gd name="T15" fmla="*/ 2147483647 h 367"/>
              <a:gd name="T16" fmla="*/ 2147483647 w 2149"/>
              <a:gd name="T17" fmla="*/ 2147483647 h 367"/>
              <a:gd name="T18" fmla="*/ 2147483647 w 2149"/>
              <a:gd name="T19" fmla="*/ 2147483647 h 367"/>
              <a:gd name="T20" fmla="*/ 2147483647 w 2149"/>
              <a:gd name="T21" fmla="*/ 2147483647 h 367"/>
              <a:gd name="T22" fmla="*/ 2147483647 w 2149"/>
              <a:gd name="T23" fmla="*/ 2147483647 h 367"/>
              <a:gd name="T24" fmla="*/ 2147483647 w 2149"/>
              <a:gd name="T25" fmla="*/ 2147483647 h 367"/>
              <a:gd name="T26" fmla="*/ 2147483647 w 2149"/>
              <a:gd name="T27" fmla="*/ 2147483647 h 367"/>
              <a:gd name="T28" fmla="*/ 2147483647 w 2149"/>
              <a:gd name="T29" fmla="*/ 2147483647 h 367"/>
              <a:gd name="T30" fmla="*/ 2147483647 w 2149"/>
              <a:gd name="T31" fmla="*/ 2147483647 h 367"/>
              <a:gd name="T32" fmla="*/ 2147483647 w 2149"/>
              <a:gd name="T33" fmla="*/ 2147483647 h 367"/>
              <a:gd name="T34" fmla="*/ 2147483647 w 2149"/>
              <a:gd name="T35" fmla="*/ 2147483647 h 367"/>
              <a:gd name="T36" fmla="*/ 2147483647 w 2149"/>
              <a:gd name="T37" fmla="*/ 2147483647 h 367"/>
              <a:gd name="T38" fmla="*/ 2147483647 w 2149"/>
              <a:gd name="T39" fmla="*/ 2147483647 h 367"/>
              <a:gd name="T40" fmla="*/ 2147483647 w 2149"/>
              <a:gd name="T41" fmla="*/ 2147483647 h 367"/>
              <a:gd name="T42" fmla="*/ 2147483647 w 2149"/>
              <a:gd name="T43" fmla="*/ 2147483647 h 367"/>
              <a:gd name="T44" fmla="*/ 2147483647 w 2149"/>
              <a:gd name="T45" fmla="*/ 2147483647 h 367"/>
              <a:gd name="T46" fmla="*/ 2147483647 w 2149"/>
              <a:gd name="T47" fmla="*/ 2147483647 h 367"/>
              <a:gd name="T48" fmla="*/ 2147483647 w 2149"/>
              <a:gd name="T49" fmla="*/ 2147483647 h 367"/>
              <a:gd name="T50" fmla="*/ 2147483647 w 2149"/>
              <a:gd name="T51" fmla="*/ 2147483647 h 367"/>
              <a:gd name="T52" fmla="*/ 2147483647 w 2149"/>
              <a:gd name="T53" fmla="*/ 2147483647 h 367"/>
              <a:gd name="T54" fmla="*/ 2147483647 w 2149"/>
              <a:gd name="T55" fmla="*/ 2147483647 h 367"/>
              <a:gd name="T56" fmla="*/ 2147483647 w 2149"/>
              <a:gd name="T57" fmla="*/ 2147483647 h 367"/>
              <a:gd name="T58" fmla="*/ 2147483647 w 2149"/>
              <a:gd name="T59" fmla="*/ 2147483647 h 367"/>
              <a:gd name="T60" fmla="*/ 2147483647 w 2149"/>
              <a:gd name="T61" fmla="*/ 2147483647 h 367"/>
              <a:gd name="T62" fmla="*/ 2147483647 w 2149"/>
              <a:gd name="T63" fmla="*/ 2147483647 h 367"/>
              <a:gd name="T64" fmla="*/ 2147483647 w 2149"/>
              <a:gd name="T65" fmla="*/ 2147483647 h 367"/>
              <a:gd name="T66" fmla="*/ 2147483647 w 2149"/>
              <a:gd name="T67" fmla="*/ 2147483647 h 367"/>
              <a:gd name="T68" fmla="*/ 2147483647 w 2149"/>
              <a:gd name="T69" fmla="*/ 2147483647 h 367"/>
              <a:gd name="T70" fmla="*/ 2147483647 w 2149"/>
              <a:gd name="T71" fmla="*/ 2147483647 h 367"/>
              <a:gd name="T72" fmla="*/ 2147483647 w 2149"/>
              <a:gd name="T73" fmla="*/ 2147483647 h 367"/>
              <a:gd name="T74" fmla="*/ 2147483647 w 2149"/>
              <a:gd name="T75" fmla="*/ 2147483647 h 367"/>
              <a:gd name="T76" fmla="*/ 2147483647 w 2149"/>
              <a:gd name="T77" fmla="*/ 2147483647 h 367"/>
              <a:gd name="T78" fmla="*/ 2147483647 w 2149"/>
              <a:gd name="T79" fmla="*/ 2147483647 h 367"/>
              <a:gd name="T80" fmla="*/ 2147483647 w 2149"/>
              <a:gd name="T81" fmla="*/ 2147483647 h 367"/>
              <a:gd name="T82" fmla="*/ 2147483647 w 2149"/>
              <a:gd name="T83" fmla="*/ 2147483647 h 367"/>
              <a:gd name="T84" fmla="*/ 2147483647 w 2149"/>
              <a:gd name="T85" fmla="*/ 2147483647 h 367"/>
              <a:gd name="T86" fmla="*/ 2147483647 w 2149"/>
              <a:gd name="T87" fmla="*/ 2147483647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40247"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Basal Glucose</a:t>
            </a:r>
            <a:endParaRPr lang="en-US" sz="2000" dirty="0">
              <a:solidFill>
                <a:srgbClr val="FFFFFF"/>
              </a:solidFill>
              <a:latin typeface="Arial" pitchFamily="34" charset="0"/>
            </a:endParaRPr>
          </a:p>
        </p:txBody>
      </p:sp>
      <p:sp>
        <p:nvSpPr>
          <p:cNvPr id="1395760" name="Rectangle 48"/>
          <p:cNvSpPr>
            <a:spLocks noChangeArrowheads="1"/>
          </p:cNvSpPr>
          <p:nvPr/>
        </p:nvSpPr>
        <p:spPr bwMode="auto">
          <a:xfrm>
            <a:off x="4102101" y="5904548"/>
            <a:ext cx="1552575" cy="396875"/>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2000" dirty="0">
                <a:effectLst>
                  <a:outerShdw blurRad="38100" dist="38100" dir="2700000" algn="tl">
                    <a:srgbClr val="000000"/>
                  </a:outerShdw>
                </a:effectLst>
                <a:latin typeface="Arial" pitchFamily="34" charset="0"/>
              </a:rPr>
              <a:t>Time</a:t>
            </a:r>
            <a:r>
              <a:rPr lang="en-US" sz="2000" dirty="0">
                <a:solidFill>
                  <a:srgbClr val="FFFFFF"/>
                </a:solidFill>
                <a:effectLst>
                  <a:outerShdw blurRad="38100" dist="38100" dir="2700000" algn="tl">
                    <a:srgbClr val="000000"/>
                  </a:outerShdw>
                </a:effectLst>
                <a:latin typeface="Arial" pitchFamily="34" charset="0"/>
              </a:rPr>
              <a:t> </a:t>
            </a:r>
            <a:r>
              <a:rPr lang="en-US" sz="2000" dirty="0">
                <a:effectLst>
                  <a:outerShdw blurRad="38100" dist="38100" dir="2700000" algn="tl">
                    <a:srgbClr val="000000"/>
                  </a:outerShdw>
                </a:effectLst>
                <a:latin typeface="Arial" pitchFamily="34" charset="0"/>
              </a:rPr>
              <a:t>of Day</a:t>
            </a:r>
            <a:endParaRPr lang="en-US" sz="2000" dirty="0">
              <a:solidFill>
                <a:srgbClr val="FFFFFF"/>
              </a:solidFill>
              <a:effectLst>
                <a:outerShdw blurRad="38100" dist="38100" dir="2700000" algn="tl">
                  <a:srgbClr val="000000"/>
                </a:outerShdw>
              </a:effectLst>
              <a:latin typeface="Arial" pitchFamily="34" charset="0"/>
            </a:endParaRPr>
          </a:p>
        </p:txBody>
      </p:sp>
      <p:sp>
        <p:nvSpPr>
          <p:cNvPr id="1218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p>
            <a:endParaRPr lang="en-US"/>
          </a:p>
        </p:txBody>
      </p:sp>
      <p:sp>
        <p:nvSpPr>
          <p:cNvPr id="121892" name="Freeform 50"/>
          <p:cNvSpPr>
            <a:spLocks/>
          </p:cNvSpPr>
          <p:nvPr/>
        </p:nvSpPr>
        <p:spPr bwMode="auto">
          <a:xfrm>
            <a:off x="3554413" y="2147888"/>
            <a:ext cx="2886075" cy="849312"/>
          </a:xfrm>
          <a:custGeom>
            <a:avLst/>
            <a:gdLst>
              <a:gd name="T0" fmla="*/ 2147483647 w 2045"/>
              <a:gd name="T1" fmla="*/ 2147483647 h 535"/>
              <a:gd name="T2" fmla="*/ 2147483647 w 2045"/>
              <a:gd name="T3" fmla="*/ 2147483647 h 535"/>
              <a:gd name="T4" fmla="*/ 2147483647 w 2045"/>
              <a:gd name="T5" fmla="*/ 2147483647 h 535"/>
              <a:gd name="T6" fmla="*/ 2147483647 w 2045"/>
              <a:gd name="T7" fmla="*/ 2147483647 h 535"/>
              <a:gd name="T8" fmla="*/ 2147483647 w 2045"/>
              <a:gd name="T9" fmla="*/ 2147483647 h 535"/>
              <a:gd name="T10" fmla="*/ 2147483647 w 2045"/>
              <a:gd name="T11" fmla="*/ 0 h 535"/>
              <a:gd name="T12" fmla="*/ 2147483647 w 2045"/>
              <a:gd name="T13" fmla="*/ 2147483647 h 535"/>
              <a:gd name="T14" fmla="*/ 2147483647 w 2045"/>
              <a:gd name="T15" fmla="*/ 2147483647 h 535"/>
              <a:gd name="T16" fmla="*/ 2147483647 w 2045"/>
              <a:gd name="T17" fmla="*/ 2147483647 h 535"/>
              <a:gd name="T18" fmla="*/ 2147483647 w 2045"/>
              <a:gd name="T19" fmla="*/ 2147483647 h 535"/>
              <a:gd name="T20" fmla="*/ 2147483647 w 2045"/>
              <a:gd name="T21" fmla="*/ 2147483647 h 535"/>
              <a:gd name="T22" fmla="*/ 2147483647 w 2045"/>
              <a:gd name="T23" fmla="*/ 2147483647 h 535"/>
              <a:gd name="T24" fmla="*/ 2147483647 w 2045"/>
              <a:gd name="T25" fmla="*/ 2147483647 h 535"/>
              <a:gd name="T26" fmla="*/ 2147483647 w 2045"/>
              <a:gd name="T27" fmla="*/ 2147483647 h 535"/>
              <a:gd name="T28" fmla="*/ 2147483647 w 2045"/>
              <a:gd name="T29" fmla="*/ 2147483647 h 535"/>
              <a:gd name="T30" fmla="*/ 2147483647 w 2045"/>
              <a:gd name="T31" fmla="*/ 2147483647 h 535"/>
              <a:gd name="T32" fmla="*/ 2147483647 w 2045"/>
              <a:gd name="T33" fmla="*/ 2147483647 h 535"/>
              <a:gd name="T34" fmla="*/ 2147483647 w 2045"/>
              <a:gd name="T35" fmla="*/ 2147483647 h 535"/>
              <a:gd name="T36" fmla="*/ 2147483647 w 2045"/>
              <a:gd name="T37" fmla="*/ 2147483647 h 535"/>
              <a:gd name="T38" fmla="*/ 2147483647 w 2045"/>
              <a:gd name="T39" fmla="*/ 2147483647 h 535"/>
              <a:gd name="T40" fmla="*/ 2147483647 w 2045"/>
              <a:gd name="T41" fmla="*/ 2147483647 h 535"/>
              <a:gd name="T42" fmla="*/ 2147483647 w 2045"/>
              <a:gd name="T43" fmla="*/ 2147483647 h 535"/>
              <a:gd name="T44" fmla="*/ 2147483647 w 2045"/>
              <a:gd name="T45" fmla="*/ 2147483647 h 535"/>
              <a:gd name="T46" fmla="*/ 2147483647 w 2045"/>
              <a:gd name="T47" fmla="*/ 2147483647 h 535"/>
              <a:gd name="T48" fmla="*/ 2147483647 w 2045"/>
              <a:gd name="T49" fmla="*/ 2147483647 h 535"/>
              <a:gd name="T50" fmla="*/ 2147483647 w 2045"/>
              <a:gd name="T51" fmla="*/ 2147483647 h 535"/>
              <a:gd name="T52" fmla="*/ 2147483647 w 2045"/>
              <a:gd name="T53" fmla="*/ 2147483647 h 535"/>
              <a:gd name="T54" fmla="*/ 2147483647 w 2045"/>
              <a:gd name="T55" fmla="*/ 2147483647 h 535"/>
              <a:gd name="T56" fmla="*/ 2147483647 w 2045"/>
              <a:gd name="T57" fmla="*/ 2147483647 h 535"/>
              <a:gd name="T58" fmla="*/ 2147483647 w 2045"/>
              <a:gd name="T59" fmla="*/ 2147483647 h 535"/>
              <a:gd name="T60" fmla="*/ 2147483647 w 2045"/>
              <a:gd name="T61" fmla="*/ 2147483647 h 535"/>
              <a:gd name="T62" fmla="*/ 2147483647 w 2045"/>
              <a:gd name="T63" fmla="*/ 2147483647 h 535"/>
              <a:gd name="T64" fmla="*/ 2147483647 w 2045"/>
              <a:gd name="T65" fmla="*/ 2147483647 h 535"/>
              <a:gd name="T66" fmla="*/ 2147483647 w 2045"/>
              <a:gd name="T67" fmla="*/ 2147483647 h 535"/>
              <a:gd name="T68" fmla="*/ 2147483647 w 2045"/>
              <a:gd name="T69" fmla="*/ 2147483647 h 535"/>
              <a:gd name="T70" fmla="*/ 2147483647 w 2045"/>
              <a:gd name="T71" fmla="*/ 2147483647 h 535"/>
              <a:gd name="T72" fmla="*/ 2147483647 w 2045"/>
              <a:gd name="T73" fmla="*/ 2147483647 h 535"/>
              <a:gd name="T74" fmla="*/ 2147483647 w 2045"/>
              <a:gd name="T75" fmla="*/ 2147483647 h 535"/>
              <a:gd name="T76" fmla="*/ 2147483647 w 2045"/>
              <a:gd name="T77" fmla="*/ 2147483647 h 535"/>
              <a:gd name="T78" fmla="*/ 2147483647 w 2045"/>
              <a:gd name="T79" fmla="*/ 2147483647 h 535"/>
              <a:gd name="T80" fmla="*/ 2147483647 w 2045"/>
              <a:gd name="T81" fmla="*/ 2147483647 h 535"/>
              <a:gd name="T82" fmla="*/ 2147483647 w 2045"/>
              <a:gd name="T83" fmla="*/ 2147483647 h 535"/>
              <a:gd name="T84" fmla="*/ 2147483647 w 2045"/>
              <a:gd name="T85" fmla="*/ 2147483647 h 535"/>
              <a:gd name="T86" fmla="*/ 2147483647 w 2045"/>
              <a:gd name="T87" fmla="*/ 2147483647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96" name="Freeform 54"/>
          <p:cNvSpPr>
            <a:spLocks/>
          </p:cNvSpPr>
          <p:nvPr/>
        </p:nvSpPr>
        <p:spPr bwMode="auto">
          <a:xfrm>
            <a:off x="3249613" y="1881188"/>
            <a:ext cx="3149600" cy="1355725"/>
          </a:xfrm>
          <a:custGeom>
            <a:avLst/>
            <a:gdLst>
              <a:gd name="T0" fmla="*/ 0 w 2232"/>
              <a:gd name="T1" fmla="*/ 0 h 854"/>
              <a:gd name="T2" fmla="*/ 0 w 2232"/>
              <a:gd name="T3" fmla="*/ 2147483647 h 854"/>
              <a:gd name="T4" fmla="*/ 2147483647 w 2232"/>
              <a:gd name="T5" fmla="*/ 2147483647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900" name="Group 58"/>
          <p:cNvGrpSpPr>
            <a:grpSpLocks/>
          </p:cNvGrpSpPr>
          <p:nvPr/>
        </p:nvGrpSpPr>
        <p:grpSpPr bwMode="auto">
          <a:xfrm>
            <a:off x="3511550" y="3230563"/>
            <a:ext cx="2927350" cy="57150"/>
            <a:chOff x="2489" y="2294"/>
            <a:chExt cx="2074" cy="36"/>
          </a:xfrm>
        </p:grpSpPr>
        <p:sp>
          <p:nvSpPr>
            <p:cNvPr id="1219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eaLnBrk="0" hangingPunct="0">
              <a:spcBef>
                <a:spcPct val="50000"/>
              </a:spcBef>
              <a:defRPr/>
            </a:pPr>
            <a:r>
              <a:rPr lang="en-US" sz="1600">
                <a:solidFill>
                  <a:srgbClr val="FFFFFF"/>
                </a:solidFill>
                <a:effectLst>
                  <a:outerShdw blurRad="38100" dist="38100" dir="2700000" algn="tl">
                    <a:srgbClr val="000000"/>
                  </a:outerShdw>
                </a:effectLst>
                <a:latin typeface="Arial" pitchFamily="34" charset="0"/>
              </a:rPr>
              <a:t>   </a:t>
            </a:r>
            <a:r>
              <a:rPr lang="en-US" sz="1600">
                <a:effectLst>
                  <a:outerShdw blurRad="38100" dist="38100" dir="2700000" algn="tl">
                    <a:srgbClr val="000000"/>
                  </a:outerShdw>
                </a:effectLst>
                <a:latin typeface="Arial" pitchFamily="34" charset="0"/>
              </a:rPr>
              <a:t>Breakfast     Lunch          Dinner</a:t>
            </a:r>
            <a:endParaRPr lang="en-US" sz="1600">
              <a:solidFill>
                <a:srgbClr val="FFFFFF"/>
              </a:solidFill>
              <a:effectLst>
                <a:outerShdw blurRad="38100" dist="38100" dir="2700000" algn="tl">
                  <a:srgbClr val="000000"/>
                </a:outerShdw>
              </a:effectLst>
              <a:latin typeface="Arial" pitchFamily="34" charset="0"/>
            </a:endParaRPr>
          </a:p>
        </p:txBody>
      </p:sp>
      <p:sp>
        <p:nvSpPr>
          <p:cNvPr id="1219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eaLnBrk="0" hangingPunct="0">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142038" y="4135438"/>
            <a:ext cx="2237792"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Mealtime Glucose</a:t>
            </a:r>
            <a:endParaRPr lang="en-US" sz="2000" dirty="0">
              <a:solidFill>
                <a:srgbClr val="FFFFFF"/>
              </a:solidFill>
              <a:latin typeface="Arial" pitchFamily="34" charset="0"/>
            </a:endParaRPr>
          </a:p>
        </p:txBody>
      </p:sp>
    </p:spTree>
    <p:custDataLst>
      <p:tags r:id="rId1"/>
    </p:custDataLst>
    <p:extLst>
      <p:ext uri="{BB962C8B-B14F-4D97-AF65-F5344CB8AC3E}">
        <p14:creationId xmlns:p14="http://schemas.microsoft.com/office/powerpoint/2010/main" val="26443211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p:txBody>
          <a:bodyPr/>
          <a:lstStyle/>
          <a:p>
            <a:pPr eaLnBrk="1" hangingPunct="1"/>
            <a:r>
              <a:rPr lang="en-US" dirty="0" smtClean="0"/>
              <a:t>Insulin Action Teams</a:t>
            </a:r>
          </a:p>
        </p:txBody>
      </p:sp>
      <p:sp>
        <p:nvSpPr>
          <p:cNvPr id="1396739" name="Rectangle 3"/>
          <p:cNvSpPr>
            <a:spLocks noGrp="1" noChangeArrowheads="1"/>
          </p:cNvSpPr>
          <p:nvPr>
            <p:ph sz="quarter" idx="1"/>
          </p:nvPr>
        </p:nvSpPr>
        <p:spPr/>
        <p:txBody>
          <a:bodyPr>
            <a:normAutofit fontScale="92500" lnSpcReduction="10000"/>
          </a:bodyPr>
          <a:lstStyle/>
          <a:p>
            <a:pPr eaLnBrk="1" hangingPunct="1">
              <a:lnSpc>
                <a:spcPct val="90000"/>
              </a:lnSpc>
              <a:defRPr/>
            </a:pPr>
            <a:r>
              <a:rPr lang="en-US" sz="2800" u="sng" dirty="0" smtClean="0">
                <a:effectLst/>
              </a:rPr>
              <a:t>Bolus: lowers after meal glucose levels</a:t>
            </a:r>
          </a:p>
          <a:p>
            <a:pPr lvl="1" eaLnBrk="1" hangingPunct="1">
              <a:lnSpc>
                <a:spcPct val="90000"/>
              </a:lnSpc>
              <a:defRPr/>
            </a:pPr>
            <a:r>
              <a:rPr lang="en-US" sz="2800" dirty="0" smtClean="0"/>
              <a:t>Rapid Acting </a:t>
            </a:r>
          </a:p>
          <a:p>
            <a:pPr lvl="2" eaLnBrk="1" hangingPunct="1">
              <a:lnSpc>
                <a:spcPct val="90000"/>
              </a:lnSpc>
              <a:defRPr/>
            </a:pPr>
            <a:r>
              <a:rPr lang="en-US" sz="2800" dirty="0" err="1" smtClean="0"/>
              <a:t>Aspart</a:t>
            </a:r>
            <a:r>
              <a:rPr lang="en-US" sz="2800" dirty="0" smtClean="0"/>
              <a:t>, </a:t>
            </a:r>
            <a:r>
              <a:rPr lang="en-US" sz="2800" dirty="0" err="1" smtClean="0"/>
              <a:t>Lispro</a:t>
            </a:r>
            <a:r>
              <a:rPr lang="en-US" sz="2800" dirty="0" smtClean="0"/>
              <a:t>, </a:t>
            </a:r>
            <a:r>
              <a:rPr lang="en-US" sz="2800" dirty="0" err="1" smtClean="0"/>
              <a:t>Glulisine</a:t>
            </a:r>
            <a:endParaRPr lang="en-US" sz="2800" dirty="0" smtClean="0"/>
          </a:p>
          <a:p>
            <a:pPr lvl="1" eaLnBrk="1" hangingPunct="1">
              <a:lnSpc>
                <a:spcPct val="90000"/>
              </a:lnSpc>
              <a:defRPr/>
            </a:pPr>
            <a:r>
              <a:rPr lang="en-US" sz="2800" dirty="0" smtClean="0"/>
              <a:t>Short Acting</a:t>
            </a:r>
          </a:p>
          <a:p>
            <a:pPr lvl="2" eaLnBrk="1" hangingPunct="1">
              <a:lnSpc>
                <a:spcPct val="90000"/>
              </a:lnSpc>
              <a:defRPr/>
            </a:pPr>
            <a:r>
              <a:rPr lang="en-US" sz="2800" dirty="0" smtClean="0"/>
              <a:t>Regular</a:t>
            </a:r>
          </a:p>
          <a:p>
            <a:pPr lvl="1">
              <a:lnSpc>
                <a:spcPct val="90000"/>
              </a:lnSpc>
              <a:defRPr/>
            </a:pPr>
            <a:r>
              <a:rPr lang="en-US" sz="2800" dirty="0" err="1" smtClean="0"/>
              <a:t>Afrezza</a:t>
            </a:r>
            <a:r>
              <a:rPr lang="en-US" sz="2800" dirty="0" smtClean="0"/>
              <a:t> - Inhaled</a:t>
            </a:r>
          </a:p>
          <a:p>
            <a:pPr eaLnBrk="1" hangingPunct="1">
              <a:lnSpc>
                <a:spcPct val="90000"/>
              </a:lnSpc>
              <a:defRPr/>
            </a:pPr>
            <a:r>
              <a:rPr lang="en-US" sz="2800" u="sng" dirty="0" smtClean="0">
                <a:solidFill>
                  <a:schemeClr val="folHlink"/>
                </a:solidFill>
                <a:effectLst/>
              </a:rPr>
              <a:t>Basal: controls glucose between meals, </a:t>
            </a:r>
            <a:r>
              <a:rPr lang="en-US" sz="2800" u="sng" dirty="0" err="1" smtClean="0">
                <a:solidFill>
                  <a:schemeClr val="folHlink"/>
                </a:solidFill>
                <a:effectLst/>
              </a:rPr>
              <a:t>hs</a:t>
            </a:r>
            <a:endParaRPr lang="en-US" sz="2800" u="sng" dirty="0" smtClean="0">
              <a:solidFill>
                <a:schemeClr val="folHlink"/>
              </a:solidFill>
              <a:effectLst/>
            </a:endParaRPr>
          </a:p>
          <a:p>
            <a:pPr lvl="1" eaLnBrk="1" hangingPunct="1">
              <a:lnSpc>
                <a:spcPct val="90000"/>
              </a:lnSpc>
              <a:defRPr/>
            </a:pPr>
            <a:r>
              <a:rPr lang="en-US" sz="2800" dirty="0" smtClean="0"/>
              <a:t>Intermediate  </a:t>
            </a:r>
          </a:p>
          <a:p>
            <a:pPr lvl="2" eaLnBrk="1" hangingPunct="1">
              <a:lnSpc>
                <a:spcPct val="90000"/>
              </a:lnSpc>
              <a:defRPr/>
            </a:pPr>
            <a:r>
              <a:rPr lang="en-US" sz="2800" dirty="0" smtClean="0"/>
              <a:t>NPH</a:t>
            </a:r>
          </a:p>
          <a:p>
            <a:pPr lvl="1" eaLnBrk="1" hangingPunct="1">
              <a:lnSpc>
                <a:spcPct val="90000"/>
              </a:lnSpc>
              <a:defRPr/>
            </a:pPr>
            <a:r>
              <a:rPr lang="en-US" sz="2800" dirty="0" smtClean="0"/>
              <a:t>Long Acting  </a:t>
            </a:r>
          </a:p>
          <a:p>
            <a:pPr lvl="2" eaLnBrk="1" hangingPunct="1">
              <a:lnSpc>
                <a:spcPct val="90000"/>
              </a:lnSpc>
              <a:defRPr/>
            </a:pPr>
            <a:r>
              <a:rPr lang="en-US" sz="2800" dirty="0" err="1" smtClean="0"/>
              <a:t>Detemir</a:t>
            </a:r>
            <a:r>
              <a:rPr lang="en-US" sz="2800" dirty="0" smtClean="0"/>
              <a:t> (</a:t>
            </a:r>
            <a:r>
              <a:rPr lang="en-US" sz="2800" dirty="0" err="1" smtClean="0"/>
              <a:t>Levemir</a:t>
            </a:r>
            <a:r>
              <a:rPr lang="en-US" sz="2800" dirty="0" smtClean="0"/>
              <a:t>)</a:t>
            </a:r>
          </a:p>
          <a:p>
            <a:pPr lvl="2" eaLnBrk="1" hangingPunct="1">
              <a:lnSpc>
                <a:spcPct val="90000"/>
              </a:lnSpc>
              <a:defRPr/>
            </a:pPr>
            <a:r>
              <a:rPr lang="en-US" sz="2800" dirty="0" err="1" smtClean="0"/>
              <a:t>Glargine</a:t>
            </a:r>
            <a:r>
              <a:rPr lang="en-US" sz="2800" dirty="0" smtClean="0"/>
              <a:t> (Lantus)</a:t>
            </a:r>
          </a:p>
        </p:txBody>
      </p:sp>
      <p:pic>
        <p:nvPicPr>
          <p:cNvPr id="1396740" name="Picture 4" descr="MCAN0390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4672013"/>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4478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145836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22" dur="500"/>
                                        <p:tgtEl>
                                          <p:spTgt spid="139673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1396741"/>
                                        </p:tgtEl>
                                        <p:attrNameLst>
                                          <p:attrName>style.visibility</p:attrName>
                                        </p:attrNameLst>
                                      </p:cBhvr>
                                      <p:to>
                                        <p:strVal val="visible"/>
                                      </p:to>
                                    </p:set>
                                    <p:anim calcmode="lin" valueType="num">
                                      <p:cBhvr>
                                        <p:cTn id="27" dur="500" fill="hold"/>
                                        <p:tgtEl>
                                          <p:spTgt spid="1396741"/>
                                        </p:tgtEl>
                                        <p:attrNameLst>
                                          <p:attrName>ppt_w</p:attrName>
                                        </p:attrNameLst>
                                      </p:cBhvr>
                                      <p:tavLst>
                                        <p:tav tm="0">
                                          <p:val>
                                            <p:fltVal val="0"/>
                                          </p:val>
                                        </p:tav>
                                        <p:tav tm="100000">
                                          <p:val>
                                            <p:strVal val="#ppt_w"/>
                                          </p:val>
                                        </p:tav>
                                      </p:tavLst>
                                    </p:anim>
                                    <p:anim calcmode="lin" valueType="num">
                                      <p:cBhvr>
                                        <p:cTn id="28" dur="500" fill="hold"/>
                                        <p:tgtEl>
                                          <p:spTgt spid="1396741"/>
                                        </p:tgtEl>
                                        <p:attrNameLst>
                                          <p:attrName>ppt_h</p:attrName>
                                        </p:attrNameLst>
                                      </p:cBhvr>
                                      <p:tavLst>
                                        <p:tav tm="0">
                                          <p:val>
                                            <p:fltVal val="0"/>
                                          </p:val>
                                        </p:tav>
                                        <p:tav tm="100000">
                                          <p:val>
                                            <p:strVal val="#ppt_h"/>
                                          </p:val>
                                        </p:tav>
                                      </p:tavLst>
                                    </p:anim>
                                    <p:anim calcmode="lin" valueType="num">
                                      <p:cBhvr>
                                        <p:cTn id="29" dur="500" fill="hold"/>
                                        <p:tgtEl>
                                          <p:spTgt spid="1396741"/>
                                        </p:tgtEl>
                                        <p:attrNameLst>
                                          <p:attrName>style.rotation</p:attrName>
                                        </p:attrNameLst>
                                      </p:cBhvr>
                                      <p:tavLst>
                                        <p:tav tm="0">
                                          <p:val>
                                            <p:fltVal val="360"/>
                                          </p:val>
                                        </p:tav>
                                        <p:tav tm="100000">
                                          <p:val>
                                            <p:fltVal val="0"/>
                                          </p:val>
                                        </p:tav>
                                      </p:tavLst>
                                    </p:anim>
                                    <p:animEffect transition="in" filter="fade">
                                      <p:cBhvr>
                                        <p:cTn id="30" dur="500"/>
                                        <p:tgtEl>
                                          <p:spTgt spid="139674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35" dur="500"/>
                                        <p:tgtEl>
                                          <p:spTgt spid="1396739">
                                            <p:txEl>
                                              <p:pRg st="6" end="6"/>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8" dur="500"/>
                                        <p:tgtEl>
                                          <p:spTgt spid="1396739">
                                            <p:txEl>
                                              <p:pRg st="7" end="7"/>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41" dur="500"/>
                                        <p:tgtEl>
                                          <p:spTgt spid="1396739">
                                            <p:txEl>
                                              <p:pRg st="8" end="8"/>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44" dur="500"/>
                                        <p:tgtEl>
                                          <p:spTgt spid="1396739">
                                            <p:txEl>
                                              <p:pRg st="9" end="9"/>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47" dur="500"/>
                                        <p:tgtEl>
                                          <p:spTgt spid="1396739">
                                            <p:txEl>
                                              <p:pRg st="10" end="10"/>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396739">
                                            <p:txEl>
                                              <p:pRg st="11" end="11"/>
                                            </p:txEl>
                                          </p:spTgt>
                                        </p:tgtEl>
                                        <p:attrNameLst>
                                          <p:attrName>style.visibility</p:attrName>
                                        </p:attrNameLst>
                                      </p:cBhvr>
                                      <p:to>
                                        <p:strVal val="visible"/>
                                      </p:to>
                                    </p:set>
                                    <p:animEffect transition="in" filter="blinds(horizontal)">
                                      <p:cBhvr>
                                        <p:cTn id="50" dur="500"/>
                                        <p:tgtEl>
                                          <p:spTgt spid="1396739">
                                            <p:txEl>
                                              <p:pRg st="11" end="11"/>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7" presetClass="entr" presetSubtype="4" fill="hold" nodeType="clickEffect">
                                  <p:stCondLst>
                                    <p:cond delay="0"/>
                                  </p:stCondLst>
                                  <p:childTnLst>
                                    <p:set>
                                      <p:cBhvr>
                                        <p:cTn id="54" dur="1" fill="hold">
                                          <p:stCondLst>
                                            <p:cond delay="0"/>
                                          </p:stCondLst>
                                        </p:cTn>
                                        <p:tgtEl>
                                          <p:spTgt spid="1396740"/>
                                        </p:tgtEl>
                                        <p:attrNameLst>
                                          <p:attrName>style.visibility</p:attrName>
                                        </p:attrNameLst>
                                      </p:cBhvr>
                                      <p:to>
                                        <p:strVal val="visible"/>
                                      </p:to>
                                    </p:set>
                                    <p:anim calcmode="lin" valueType="num">
                                      <p:cBhvr additive="base">
                                        <p:cTn id="55" dur="5000" fill="hold"/>
                                        <p:tgtEl>
                                          <p:spTgt spid="1396740"/>
                                        </p:tgtEl>
                                        <p:attrNameLst>
                                          <p:attrName>ppt_x</p:attrName>
                                        </p:attrNameLst>
                                      </p:cBhvr>
                                      <p:tavLst>
                                        <p:tav tm="0">
                                          <p:val>
                                            <p:strVal val="#ppt_x"/>
                                          </p:val>
                                        </p:tav>
                                        <p:tav tm="100000">
                                          <p:val>
                                            <p:strVal val="#ppt_x"/>
                                          </p:val>
                                        </p:tav>
                                      </p:tavLst>
                                    </p:anim>
                                    <p:anim calcmode="lin" valueType="num">
                                      <p:cBhvr additive="base">
                                        <p:cTn id="56"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9"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t>
            </a:r>
            <a:endParaRPr lang="en-US" dirty="0"/>
          </a:p>
        </p:txBody>
      </p:sp>
      <p:sp>
        <p:nvSpPr>
          <p:cNvPr id="3" name="Content Placeholder 2"/>
          <p:cNvSpPr>
            <a:spLocks noGrp="1"/>
          </p:cNvSpPr>
          <p:nvPr>
            <p:ph sz="quarter" idx="1"/>
          </p:nvPr>
        </p:nvSpPr>
        <p:spPr>
          <a:xfrm>
            <a:off x="570384" y="1628800"/>
            <a:ext cx="8393596" cy="4600168"/>
          </a:xfrm>
        </p:spPr>
        <p:txBody>
          <a:bodyPr>
            <a:normAutofit lnSpcReduction="10000"/>
          </a:bodyPr>
          <a:lstStyle/>
          <a:p>
            <a:r>
              <a:rPr lang="en-US" dirty="0" smtClean="0"/>
              <a:t>70 </a:t>
            </a:r>
            <a:r>
              <a:rPr lang="en-US" dirty="0" err="1" smtClean="0"/>
              <a:t>yr</a:t>
            </a:r>
            <a:r>
              <a:rPr lang="en-US" dirty="0" smtClean="0"/>
              <a:t> old,  weighs 100kg</a:t>
            </a:r>
          </a:p>
          <a:p>
            <a:r>
              <a:rPr lang="en-US" dirty="0" smtClean="0"/>
              <a:t>History of CABG, tobacco</a:t>
            </a:r>
          </a:p>
          <a:p>
            <a:r>
              <a:rPr lang="en-US" dirty="0" smtClean="0"/>
              <a:t>A1c – 11.3%,  BG  400-500 for past weeks</a:t>
            </a:r>
          </a:p>
          <a:p>
            <a:r>
              <a:rPr lang="en-US" dirty="0" smtClean="0"/>
              <a:t>Insulin – 100+ units Lantus at </a:t>
            </a:r>
            <a:r>
              <a:rPr lang="en-US" dirty="0" err="1" smtClean="0"/>
              <a:t>hs</a:t>
            </a:r>
            <a:r>
              <a:rPr lang="en-US" dirty="0" smtClean="0"/>
              <a:t> (</a:t>
            </a:r>
            <a:r>
              <a:rPr lang="en-US" dirty="0" err="1" smtClean="0"/>
              <a:t>solostar</a:t>
            </a:r>
            <a:r>
              <a:rPr lang="en-US" dirty="0" smtClean="0"/>
              <a:t>)</a:t>
            </a:r>
          </a:p>
          <a:p>
            <a:r>
              <a:rPr lang="en-US" dirty="0" smtClean="0"/>
              <a:t>Oral Meds: Metformin, </a:t>
            </a:r>
            <a:r>
              <a:rPr lang="en-US" dirty="0" err="1" smtClean="0"/>
              <a:t>Invokana</a:t>
            </a:r>
            <a:endParaRPr lang="en-US" dirty="0" smtClean="0"/>
          </a:p>
          <a:p>
            <a:r>
              <a:rPr lang="en-US" dirty="0" smtClean="0"/>
              <a:t>What is a better insulin dosing strategy?</a:t>
            </a:r>
          </a:p>
          <a:p>
            <a:r>
              <a:rPr lang="en-US" dirty="0" smtClean="0">
                <a:solidFill>
                  <a:srgbClr val="C00000"/>
                </a:solidFill>
              </a:rPr>
              <a:t>Pt can’t afford insulin pen – what other option</a:t>
            </a:r>
          </a:p>
          <a:p>
            <a:r>
              <a:rPr lang="en-US" sz="2600" dirty="0">
                <a:solidFill>
                  <a:srgbClr val="C00000"/>
                </a:solidFill>
                <a:hlinkClick r:id="rId3"/>
              </a:rPr>
              <a:t>Diabetes Meds on a Budget - 2014 </a:t>
            </a:r>
            <a:r>
              <a:rPr lang="en-US" sz="2600" dirty="0">
                <a:solidFill>
                  <a:srgbClr val="C00000"/>
                </a:solidFill>
              </a:rPr>
              <a:t>- </a:t>
            </a:r>
            <a:r>
              <a:rPr lang="en-US" sz="2600" dirty="0" smtClean="0">
                <a:solidFill>
                  <a:srgbClr val="C00000"/>
                </a:solidFill>
              </a:rPr>
              <a:t>provides </a:t>
            </a:r>
            <a:r>
              <a:rPr lang="en-US" sz="2600" dirty="0">
                <a:solidFill>
                  <a:srgbClr val="C00000"/>
                </a:solidFill>
              </a:rPr>
              <a:t>practical and affordable strategies to manage hyperglycemia </a:t>
            </a:r>
            <a:r>
              <a:rPr lang="en-US" sz="2600" dirty="0" smtClean="0">
                <a:solidFill>
                  <a:srgbClr val="C00000"/>
                </a:solidFill>
              </a:rPr>
              <a:t>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4940" y="305587"/>
            <a:ext cx="3311860" cy="2207907"/>
          </a:xfrm>
          <a:prstGeom prst="rect">
            <a:avLst/>
          </a:prstGeom>
        </p:spPr>
      </p:pic>
      <p:pic>
        <p:nvPicPr>
          <p:cNvPr id="5" name="Picture 4"/>
          <p:cNvPicPr>
            <a:picLocks noChangeAspect="1"/>
          </p:cNvPicPr>
          <p:nvPr/>
        </p:nvPicPr>
        <p:blipFill>
          <a:blip r:embed="rId5"/>
          <a:stretch>
            <a:fillRect/>
          </a:stretch>
        </p:blipFill>
        <p:spPr>
          <a:xfrm>
            <a:off x="2051720" y="6466781"/>
            <a:ext cx="4493141" cy="274344"/>
          </a:xfrm>
          <a:prstGeom prst="rect">
            <a:avLst/>
          </a:prstGeom>
        </p:spPr>
      </p:pic>
    </p:spTree>
    <p:custDataLst>
      <p:tags r:id="rId1"/>
    </p:custDataLst>
    <p:extLst>
      <p:ext uri="{BB962C8B-B14F-4D97-AF65-F5344CB8AC3E}">
        <p14:creationId xmlns:p14="http://schemas.microsoft.com/office/powerpoint/2010/main" val="226105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Per Vial in Northern CA</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143000"/>
            <a:ext cx="7164175" cy="5027815"/>
          </a:xfrm>
          <a:prstGeom prst="rect">
            <a:avLst/>
          </a:prstGeom>
        </p:spPr>
      </p:pic>
    </p:spTree>
    <p:custDataLst>
      <p:tags r:id="rId1"/>
    </p:custDataLst>
    <p:extLst>
      <p:ext uri="{BB962C8B-B14F-4D97-AF65-F5344CB8AC3E}">
        <p14:creationId xmlns:p14="http://schemas.microsoft.com/office/powerpoint/2010/main" val="318610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insulin supp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325"/>
            <a:ext cx="91440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04842182"/>
      </p:ext>
    </p:extLst>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75828" y="1371600"/>
            <a:ext cx="3896476" cy="2438400"/>
          </a:xfrm>
          <a:prstGeom prst="rect">
            <a:avLst/>
          </a:prstGeom>
        </p:spPr>
      </p:pic>
      <p:sp>
        <p:nvSpPr>
          <p:cNvPr id="4" name="Title 3"/>
          <p:cNvSpPr>
            <a:spLocks noGrp="1"/>
          </p:cNvSpPr>
          <p:nvPr>
            <p:ph type="title"/>
          </p:nvPr>
        </p:nvSpPr>
        <p:spPr>
          <a:xfrm>
            <a:off x="457200" y="152400"/>
            <a:ext cx="8229600" cy="1219200"/>
          </a:xfrm>
        </p:spPr>
        <p:txBody>
          <a:bodyPr>
            <a:normAutofit fontScale="90000"/>
          </a:bodyPr>
          <a:lstStyle/>
          <a:p>
            <a:r>
              <a:rPr lang="en-US" dirty="0" err="1" smtClean="0"/>
              <a:t>Afrezza</a:t>
            </a:r>
            <a:r>
              <a:rPr lang="en-US" dirty="0" smtClean="0"/>
              <a:t> – Inhaled Insulin – </a:t>
            </a:r>
            <a:br>
              <a:rPr lang="en-US" dirty="0" smtClean="0"/>
            </a:br>
            <a:r>
              <a:rPr lang="en-US" dirty="0" smtClean="0"/>
              <a:t>Approved 2014</a:t>
            </a:r>
            <a:endParaRPr lang="en-US" dirty="0"/>
          </a:p>
        </p:txBody>
      </p:sp>
      <p:pic>
        <p:nvPicPr>
          <p:cNvPr id="47106" name="Picture 2" descr="http://www.mannkindcorp.com/Collateral/Images/English-US/afrezzalogo_s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8381" y="152400"/>
            <a:ext cx="2831757" cy="2095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3200400" y="3067125"/>
            <a:ext cx="5711302" cy="3183050"/>
          </a:xfrm>
          <a:prstGeom prst="rect">
            <a:avLst/>
          </a:prstGeom>
        </p:spPr>
      </p:pic>
      <p:sp>
        <p:nvSpPr>
          <p:cNvPr id="6" name="TextBox 5"/>
          <p:cNvSpPr txBox="1"/>
          <p:nvPr/>
        </p:nvSpPr>
        <p:spPr>
          <a:xfrm>
            <a:off x="475828" y="4029060"/>
            <a:ext cx="2800772" cy="1323439"/>
          </a:xfrm>
          <a:prstGeom prst="rect">
            <a:avLst/>
          </a:prstGeom>
          <a:noFill/>
        </p:spPr>
        <p:txBody>
          <a:bodyPr wrap="square" rtlCol="0">
            <a:spAutoFit/>
          </a:bodyPr>
          <a:lstStyle/>
          <a:p>
            <a:r>
              <a:rPr lang="en-US" sz="2000" dirty="0" smtClean="0">
                <a:solidFill>
                  <a:srgbClr val="790015"/>
                </a:solidFill>
              </a:rPr>
              <a:t>For adults over 18</a:t>
            </a:r>
          </a:p>
          <a:p>
            <a:r>
              <a:rPr lang="en-US" sz="2000" dirty="0" smtClean="0">
                <a:solidFill>
                  <a:srgbClr val="790015"/>
                </a:solidFill>
              </a:rPr>
              <a:t>Not indicated for pregnancy, while breastfeeding</a:t>
            </a:r>
            <a:endParaRPr lang="en-US" sz="2000" dirty="0">
              <a:solidFill>
                <a:srgbClr val="790015"/>
              </a:solidFill>
            </a:endParaRPr>
          </a:p>
        </p:txBody>
      </p:sp>
    </p:spTree>
    <p:custDataLst>
      <p:tags r:id="rId1"/>
    </p:custDataLst>
    <p:extLst>
      <p:ext uri="{BB962C8B-B14F-4D97-AF65-F5344CB8AC3E}">
        <p14:creationId xmlns:p14="http://schemas.microsoft.com/office/powerpoint/2010/main" val="251156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381000"/>
            <a:ext cx="8229600" cy="1181793"/>
          </a:xfrm>
        </p:spPr>
        <p:txBody>
          <a:bodyPr>
            <a:noAutofit/>
          </a:bodyPr>
          <a:lstStyle/>
          <a:p>
            <a:pPr eaLnBrk="1" hangingPunct="1"/>
            <a:r>
              <a:rPr lang="en-US" sz="3600" dirty="0" smtClean="0"/>
              <a:t>Bolus </a:t>
            </a:r>
            <a:r>
              <a:rPr lang="en-US" sz="3600" dirty="0" err="1" smtClean="0"/>
              <a:t>Insulins</a:t>
            </a:r>
            <a:r>
              <a:rPr lang="en-US" sz="3600" dirty="0" smtClean="0"/>
              <a:t>  </a:t>
            </a:r>
            <a:br>
              <a:rPr lang="en-US" sz="3600" dirty="0" smtClean="0"/>
            </a:br>
            <a:r>
              <a:rPr lang="en-US" sz="3600" dirty="0" smtClean="0"/>
              <a:t>(½ of total daily dose ÷ meals)</a:t>
            </a:r>
          </a:p>
        </p:txBody>
      </p:sp>
      <p:sp>
        <p:nvSpPr>
          <p:cNvPr id="1397763" name="Rectangle 3"/>
          <p:cNvSpPr>
            <a:spLocks noGrp="1" noChangeArrowheads="1"/>
          </p:cNvSpPr>
          <p:nvPr>
            <p:ph sz="quarter" idx="1"/>
          </p:nvPr>
        </p:nvSpPr>
        <p:spPr>
          <a:xfrm>
            <a:off x="457200" y="1828800"/>
            <a:ext cx="8382000" cy="4328160"/>
          </a:xfrm>
        </p:spPr>
        <p:txBody>
          <a:bodyPr/>
          <a:lstStyle/>
          <a:p>
            <a:pPr eaLnBrk="1" hangingPunct="1">
              <a:buFont typeface="Wingdings" pitchFamily="2" charset="2"/>
              <a:buNone/>
              <a:defRPr/>
            </a:pPr>
            <a:r>
              <a:rPr lang="en-US" b="1" u="sng" dirty="0" smtClean="0"/>
              <a:t>Name	</a:t>
            </a:r>
            <a:r>
              <a:rPr lang="en-US" b="1" u="sng" dirty="0"/>
              <a:t>	</a:t>
            </a:r>
            <a:r>
              <a:rPr lang="en-US" b="1" u="sng" dirty="0" smtClean="0"/>
              <a:t>	Onset	   Peak Action</a:t>
            </a:r>
          </a:p>
          <a:p>
            <a:pPr eaLnBrk="1" hangingPunct="1">
              <a:defRPr/>
            </a:pPr>
            <a:r>
              <a:rPr lang="en-US" dirty="0" err="1" smtClean="0"/>
              <a:t>Lispro</a:t>
            </a:r>
            <a:r>
              <a:rPr lang="en-US" dirty="0" smtClean="0"/>
              <a:t> (Humalog)	15-30 min	   1-1.5 </a:t>
            </a:r>
            <a:r>
              <a:rPr lang="en-US" dirty="0" err="1" smtClean="0"/>
              <a:t>hrs</a:t>
            </a:r>
            <a:endParaRPr lang="en-US" dirty="0" smtClean="0"/>
          </a:p>
          <a:p>
            <a:pPr eaLnBrk="1" hangingPunct="1">
              <a:defRPr/>
            </a:pPr>
            <a:r>
              <a:rPr lang="en-US" dirty="0" err="1" smtClean="0"/>
              <a:t>Aspart</a:t>
            </a:r>
            <a:r>
              <a:rPr lang="en-US" dirty="0" smtClean="0"/>
              <a:t> (</a:t>
            </a:r>
            <a:r>
              <a:rPr lang="en-US" dirty="0" err="1" smtClean="0"/>
              <a:t>NovoLog</a:t>
            </a:r>
            <a:r>
              <a:rPr lang="en-US" dirty="0" smtClean="0"/>
              <a:t>)</a:t>
            </a:r>
          </a:p>
          <a:p>
            <a:pPr eaLnBrk="1" hangingPunct="1">
              <a:defRPr/>
            </a:pPr>
            <a:r>
              <a:rPr lang="en-US" dirty="0" err="1" smtClean="0"/>
              <a:t>Glulisine</a:t>
            </a:r>
            <a:r>
              <a:rPr lang="en-US" dirty="0" smtClean="0"/>
              <a:t> (</a:t>
            </a:r>
            <a:r>
              <a:rPr lang="en-US" dirty="0" err="1" smtClean="0"/>
              <a:t>Apidra</a:t>
            </a:r>
            <a:r>
              <a:rPr lang="en-US" dirty="0" smtClean="0"/>
              <a:t>)</a:t>
            </a:r>
          </a:p>
          <a:p>
            <a:pPr eaLnBrk="1" hangingPunct="1">
              <a:defRPr/>
            </a:pPr>
            <a:r>
              <a:rPr lang="en-US" dirty="0" err="1" smtClean="0"/>
              <a:t>Afrezza</a:t>
            </a:r>
            <a:r>
              <a:rPr lang="en-US" dirty="0" smtClean="0"/>
              <a:t> (Inhaled)</a:t>
            </a:r>
          </a:p>
          <a:p>
            <a:pPr eaLnBrk="1" hangingPunct="1">
              <a:defRPr/>
            </a:pPr>
            <a:endParaRPr lang="en-US" dirty="0" smtClean="0"/>
          </a:p>
          <a:p>
            <a:pPr eaLnBrk="1" hangingPunct="1">
              <a:defRPr/>
            </a:pPr>
            <a:r>
              <a:rPr lang="en-US" dirty="0" smtClean="0"/>
              <a:t>Regular			  30 </a:t>
            </a:r>
            <a:r>
              <a:rPr lang="en-US" dirty="0" err="1" smtClean="0"/>
              <a:t>mins</a:t>
            </a:r>
            <a:r>
              <a:rPr lang="en-US" dirty="0" smtClean="0"/>
              <a:t>	    2-4 </a:t>
            </a:r>
            <a:r>
              <a:rPr lang="en-US" dirty="0" err="1" smtClean="0"/>
              <a:t>hrs</a:t>
            </a:r>
            <a:endParaRPr lang="en-US" dirty="0" smtClean="0"/>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p:txBody>
      </p:sp>
    </p:spTree>
    <p:custDataLst>
      <p:tags r:id="rId1"/>
    </p:custDataLst>
    <p:extLst>
      <p:ext uri="{BB962C8B-B14F-4D97-AF65-F5344CB8AC3E}">
        <p14:creationId xmlns:p14="http://schemas.microsoft.com/office/powerpoint/2010/main" val="349714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Dosing and Considerations</a:t>
            </a:r>
            <a:endParaRPr lang="en-US" dirty="0"/>
          </a:p>
        </p:txBody>
      </p:sp>
      <p:sp>
        <p:nvSpPr>
          <p:cNvPr id="3" name="Content Placeholder 2"/>
          <p:cNvSpPr>
            <a:spLocks noGrp="1"/>
          </p:cNvSpPr>
          <p:nvPr>
            <p:ph sz="quarter" idx="1"/>
          </p:nvPr>
        </p:nvSpPr>
        <p:spPr>
          <a:xfrm>
            <a:off x="457200" y="1219200"/>
            <a:ext cx="7620000" cy="4937760"/>
          </a:xfrm>
        </p:spPr>
        <p:txBody>
          <a:bodyPr>
            <a:normAutofit/>
          </a:bodyPr>
          <a:lstStyle/>
          <a:p>
            <a:r>
              <a:rPr lang="en-US" dirty="0" smtClean="0"/>
              <a:t>Bolus regular insulin – inhaled before meals</a:t>
            </a:r>
          </a:p>
          <a:p>
            <a:r>
              <a:rPr lang="en-US" dirty="0" smtClean="0"/>
              <a:t>Dosing: 4 and 8 unit cartridges</a:t>
            </a:r>
          </a:p>
          <a:p>
            <a:pPr lvl="1"/>
            <a:r>
              <a:rPr lang="en-US" dirty="0" smtClean="0"/>
              <a:t>Convert with 1:1 ratio to existing insulin dose</a:t>
            </a:r>
          </a:p>
          <a:p>
            <a:r>
              <a:rPr lang="en-US" dirty="0" smtClean="0"/>
              <a:t>Lung function test before start </a:t>
            </a:r>
            <a:r>
              <a:rPr lang="en-US" sz="2400" dirty="0" smtClean="0"/>
              <a:t>(incentive </a:t>
            </a:r>
            <a:r>
              <a:rPr lang="en-US" sz="2400" dirty="0" err="1" smtClean="0"/>
              <a:t>spiro</a:t>
            </a:r>
            <a:r>
              <a:rPr lang="en-US" sz="2400" dirty="0" smtClean="0"/>
              <a:t>)</a:t>
            </a:r>
          </a:p>
          <a:p>
            <a:pPr lvl="1"/>
            <a:r>
              <a:rPr lang="en-US" dirty="0" smtClean="0"/>
              <a:t>Not for pts w/ chronic lung issues</a:t>
            </a:r>
          </a:p>
          <a:p>
            <a:pPr lvl="2"/>
            <a:r>
              <a:rPr lang="en-US" dirty="0" smtClean="0"/>
              <a:t>Asthma, COPD, history of lung cancer, smokers</a:t>
            </a:r>
          </a:p>
          <a:p>
            <a:pPr lvl="2"/>
            <a:r>
              <a:rPr lang="en-US" dirty="0" smtClean="0"/>
              <a:t>Can cause acute bronchospasm</a:t>
            </a:r>
          </a:p>
          <a:p>
            <a:r>
              <a:rPr lang="en-US" dirty="0" smtClean="0"/>
              <a:t>Side effects: </a:t>
            </a:r>
          </a:p>
          <a:p>
            <a:pPr lvl="1"/>
            <a:r>
              <a:rPr lang="en-US" dirty="0" smtClean="0"/>
              <a:t>Hypoglycemia, sore throat, cough</a:t>
            </a:r>
            <a:endParaRPr lang="en-US" dirty="0"/>
          </a:p>
        </p:txBody>
      </p:sp>
    </p:spTree>
    <p:custDataLst>
      <p:tags r:id="rId1"/>
    </p:custDataLst>
    <p:extLst>
      <p:ext uri="{BB962C8B-B14F-4D97-AF65-F5344CB8AC3E}">
        <p14:creationId xmlns:p14="http://schemas.microsoft.com/office/powerpoint/2010/main" val="51408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chart1"/>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tretch>
            <a:fillRect/>
          </a:stretch>
        </p:blipFill>
        <p:spPr>
          <a:xfrm>
            <a:off x="685800" y="2371725"/>
            <a:ext cx="2724150" cy="2857500"/>
          </a:xfrm>
          <a:noFill/>
        </p:spPr>
      </p:pic>
      <p:sp>
        <p:nvSpPr>
          <p:cNvPr id="37891" name="Rectangle 3"/>
          <p:cNvSpPr>
            <a:spLocks noGrp="1" noChangeArrowheads="1"/>
          </p:cNvSpPr>
          <p:nvPr>
            <p:ph type="body" sz="half" idx="4294967295"/>
          </p:nvPr>
        </p:nvSpPr>
        <p:spPr>
          <a:xfrm>
            <a:off x="4191000" y="1524000"/>
            <a:ext cx="4495800" cy="4552950"/>
          </a:xfrm>
        </p:spPr>
        <p:txBody>
          <a:bodyPr lIns="90477" tIns="44445" rIns="90477" bIns="44445"/>
          <a:lstStyle/>
          <a:p>
            <a:pPr eaLnBrk="1" hangingPunct="1">
              <a:buFont typeface="Wingdings" pitchFamily="2" charset="2"/>
              <a:buNone/>
            </a:pPr>
            <a:r>
              <a:rPr lang="en-US" sz="2800" b="1" dirty="0" smtClean="0">
                <a:solidFill>
                  <a:schemeClr val="tx2"/>
                </a:solidFill>
              </a:rPr>
              <a:t>Alpha cells - Glucagon</a:t>
            </a:r>
            <a:endParaRPr lang="en-US" sz="2800" b="1" dirty="0" smtClean="0"/>
          </a:p>
          <a:p>
            <a:pPr lvl="1" eaLnBrk="1" hangingPunct="1">
              <a:buSzPct val="75000"/>
              <a:buFont typeface="Monotype Sorts" pitchFamily="2" charset="2"/>
              <a:buNone/>
            </a:pPr>
            <a:r>
              <a:rPr lang="en-US" dirty="0" smtClean="0"/>
              <a:t>Opposes action of insulin at the liver</a:t>
            </a:r>
          </a:p>
          <a:p>
            <a:pPr lvl="1" eaLnBrk="1" hangingPunct="1">
              <a:buSzPct val="75000"/>
              <a:buFont typeface="Monotype Sorts" pitchFamily="2" charset="2"/>
              <a:buBlip>
                <a:blip r:embed="rId5"/>
              </a:buBlip>
            </a:pPr>
            <a:r>
              <a:rPr lang="en-US" dirty="0" smtClean="0"/>
              <a:t>stimulated in response to low glucose levels</a:t>
            </a:r>
          </a:p>
          <a:p>
            <a:pPr lvl="1" eaLnBrk="1" hangingPunct="1">
              <a:buSzPct val="75000"/>
              <a:buFont typeface="Monotype Sorts" pitchFamily="2" charset="2"/>
              <a:buBlip>
                <a:blip r:embed="rId5"/>
              </a:buBlip>
            </a:pPr>
            <a:r>
              <a:rPr lang="en-US" dirty="0" smtClean="0"/>
              <a:t>stimulates liver to convert glycogen to glucose</a:t>
            </a:r>
          </a:p>
          <a:p>
            <a:pPr lvl="1" eaLnBrk="1" hangingPunct="1">
              <a:buSzPct val="75000"/>
              <a:buFont typeface="Monotype Sorts" pitchFamily="2" charset="2"/>
              <a:buBlip>
                <a:blip r:embed="rId5"/>
              </a:buBlip>
            </a:pPr>
            <a:r>
              <a:rPr lang="en-US" dirty="0" smtClean="0"/>
              <a:t>inhibits liver from glucose uptake</a:t>
            </a:r>
          </a:p>
          <a:p>
            <a:pPr lvl="1" eaLnBrk="1" hangingPunct="1">
              <a:buSzPct val="75000"/>
              <a:buFont typeface="Monotype Sorts" pitchFamily="2" charset="2"/>
              <a:buBlip>
                <a:blip r:embed="rId5"/>
              </a:buBlip>
            </a:pPr>
            <a:r>
              <a:rPr lang="en-US" dirty="0" smtClean="0"/>
              <a:t>causes hyperglycemia</a:t>
            </a:r>
            <a:endParaRPr lang="en-US" sz="2400" dirty="0" smtClean="0"/>
          </a:p>
        </p:txBody>
      </p:sp>
      <p:sp>
        <p:nvSpPr>
          <p:cNvPr id="5" name="Rectangle 2"/>
          <p:cNvSpPr txBox="1">
            <a:spLocks noChangeArrowheads="1"/>
          </p:cNvSpPr>
          <p:nvPr/>
        </p:nvSpPr>
        <p:spPr>
          <a:xfrm>
            <a:off x="457200" y="165894"/>
            <a:ext cx="8229600" cy="990600"/>
          </a:xfrm>
          <a:prstGeom prst="rect">
            <a:avLst/>
          </a:prstGeom>
          <a:solidFill>
            <a:srgbClr val="B1D45A"/>
          </a:solidFill>
        </p:spPr>
        <p:txBody>
          <a:bodyPr vert="horz" anchor="b" anchorCtr="0">
            <a:normAutofit fontScale="77500" lnSpcReduction="2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dirty="0"/>
              <a:t>Role of the Pancreas</a:t>
            </a:r>
            <a:br>
              <a:rPr lang="en-US" dirty="0"/>
            </a:br>
            <a:r>
              <a:rPr lang="en-US" dirty="0"/>
              <a:t>Endocrine Functions</a:t>
            </a:r>
            <a:endParaRPr lang="en-US" dirty="0" smtClean="0"/>
          </a:p>
        </p:txBody>
      </p:sp>
    </p:spTree>
    <p:custDataLst>
      <p:tags r:id="rId1"/>
    </p:custDataLst>
    <p:extLst>
      <p:ext uri="{BB962C8B-B14F-4D97-AF65-F5344CB8AC3E}">
        <p14:creationId xmlns:p14="http://schemas.microsoft.com/office/powerpoint/2010/main" val="3919213836"/>
      </p:ext>
    </p:extLst>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Inhaler</a:t>
            </a:r>
            <a:endParaRPr lang="en-US" dirty="0"/>
          </a:p>
        </p:txBody>
      </p:sp>
      <p:pic>
        <p:nvPicPr>
          <p:cNvPr id="4" name="Content Placeholder 3"/>
          <p:cNvPicPr>
            <a:picLocks noGrp="1" noChangeAspect="1"/>
          </p:cNvPicPr>
          <p:nvPr>
            <p:ph sz="quarter" idx="1"/>
          </p:nvPr>
        </p:nvPicPr>
        <p:blipFill>
          <a:blip r:embed="rId3"/>
          <a:stretch>
            <a:fillRect/>
          </a:stretch>
        </p:blipFill>
        <p:spPr>
          <a:xfrm>
            <a:off x="457200" y="1371600"/>
            <a:ext cx="6444343" cy="4495800"/>
          </a:xfrm>
          <a:prstGeom prst="rect">
            <a:avLst/>
          </a:prstGeom>
        </p:spPr>
      </p:pic>
      <p:pic>
        <p:nvPicPr>
          <p:cNvPr id="3" name="Picture 2"/>
          <p:cNvPicPr>
            <a:picLocks noChangeAspect="1"/>
          </p:cNvPicPr>
          <p:nvPr/>
        </p:nvPicPr>
        <p:blipFill>
          <a:blip r:embed="rId4"/>
          <a:stretch>
            <a:fillRect/>
          </a:stretch>
        </p:blipFill>
        <p:spPr>
          <a:xfrm flipH="1">
            <a:off x="6172200" y="1371600"/>
            <a:ext cx="2638023" cy="1905000"/>
          </a:xfrm>
          <a:prstGeom prst="rect">
            <a:avLst/>
          </a:prstGeom>
        </p:spPr>
      </p:pic>
      <p:pic>
        <p:nvPicPr>
          <p:cNvPr id="5" name="Picture 4"/>
          <p:cNvPicPr>
            <a:picLocks noChangeAspect="1"/>
          </p:cNvPicPr>
          <p:nvPr/>
        </p:nvPicPr>
        <p:blipFill>
          <a:blip r:embed="rId5"/>
          <a:stretch>
            <a:fillRect/>
          </a:stretch>
        </p:blipFill>
        <p:spPr>
          <a:xfrm flipH="1">
            <a:off x="623887" y="1905000"/>
            <a:ext cx="2652713" cy="1743075"/>
          </a:xfrm>
          <a:prstGeom prst="rect">
            <a:avLst/>
          </a:prstGeom>
        </p:spPr>
      </p:pic>
      <p:sp>
        <p:nvSpPr>
          <p:cNvPr id="6" name="TextBox 5"/>
          <p:cNvSpPr txBox="1"/>
          <p:nvPr/>
        </p:nvSpPr>
        <p:spPr>
          <a:xfrm>
            <a:off x="4267200" y="5726668"/>
            <a:ext cx="4543023" cy="461665"/>
          </a:xfrm>
          <a:prstGeom prst="rect">
            <a:avLst/>
          </a:prstGeom>
          <a:noFill/>
        </p:spPr>
        <p:txBody>
          <a:bodyPr wrap="square" rtlCol="0">
            <a:spAutoFit/>
          </a:bodyPr>
          <a:lstStyle/>
          <a:p>
            <a:r>
              <a:rPr lang="en-US" sz="2400" dirty="0" smtClean="0"/>
              <a:t>Replace inhaler every 15 days</a:t>
            </a:r>
            <a:endParaRPr lang="en-US" sz="2400" dirty="0"/>
          </a:p>
        </p:txBody>
      </p:sp>
    </p:spTree>
    <p:custDataLst>
      <p:tags r:id="rId1"/>
    </p:custDataLst>
    <p:extLst>
      <p:ext uri="{BB962C8B-B14F-4D97-AF65-F5344CB8AC3E}">
        <p14:creationId xmlns:p14="http://schemas.microsoft.com/office/powerpoint/2010/main" val="251342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smtClean="0"/>
              <a:t>Bolus Insulin Summary</a:t>
            </a:r>
          </a:p>
        </p:txBody>
      </p:sp>
      <p:sp>
        <p:nvSpPr>
          <p:cNvPr id="1406979" name="Rectangle 3"/>
          <p:cNvSpPr>
            <a:spLocks noGrp="1" noChangeArrowheads="1"/>
          </p:cNvSpPr>
          <p:nvPr>
            <p:ph type="body" sz="half" idx="4294967295"/>
          </p:nvPr>
        </p:nvSpPr>
        <p:spPr>
          <a:xfrm>
            <a:off x="457200" y="1295400"/>
            <a:ext cx="7838038" cy="5410200"/>
          </a:xfrm>
        </p:spPr>
        <p:txBody>
          <a:bodyPr>
            <a:normAutofit/>
          </a:bodyPr>
          <a:lstStyle/>
          <a:p>
            <a:pPr eaLnBrk="1" hangingPunct="1">
              <a:defRPr/>
            </a:pPr>
            <a:r>
              <a:rPr lang="en-US" dirty="0" smtClean="0"/>
              <a:t>Regular, </a:t>
            </a:r>
            <a:r>
              <a:rPr lang="en-US" dirty="0" err="1" smtClean="0"/>
              <a:t>Novolog</a:t>
            </a:r>
            <a:r>
              <a:rPr lang="en-US" dirty="0" smtClean="0"/>
              <a:t>, Humalog, </a:t>
            </a:r>
            <a:r>
              <a:rPr lang="en-US" dirty="0" err="1" smtClean="0"/>
              <a:t>Apidra</a:t>
            </a:r>
            <a:r>
              <a:rPr lang="en-US" dirty="0" smtClean="0"/>
              <a:t>, </a:t>
            </a:r>
            <a:r>
              <a:rPr lang="en-US" dirty="0" err="1" smtClean="0"/>
              <a:t>Afrezza</a:t>
            </a:r>
            <a:r>
              <a:rPr lang="en-US" dirty="0" smtClean="0"/>
              <a:t> </a:t>
            </a:r>
          </a:p>
          <a:p>
            <a:pPr eaLnBrk="1" hangingPunct="1">
              <a:defRPr/>
            </a:pPr>
            <a:r>
              <a:rPr lang="en-US" dirty="0" smtClean="0"/>
              <a:t>Starts working fast (15-30 </a:t>
            </a:r>
            <a:r>
              <a:rPr lang="en-US" dirty="0" err="1" smtClean="0"/>
              <a:t>mins</a:t>
            </a:r>
            <a:r>
              <a:rPr lang="en-US" dirty="0" smtClean="0"/>
              <a:t>)</a:t>
            </a:r>
          </a:p>
          <a:p>
            <a:pPr eaLnBrk="1" hangingPunct="1">
              <a:defRPr/>
            </a:pPr>
            <a:r>
              <a:rPr lang="en-US" dirty="0" smtClean="0"/>
              <a:t>Gets out fast (3-6 hours)</a:t>
            </a:r>
          </a:p>
          <a:p>
            <a:pPr eaLnBrk="1" hangingPunct="1">
              <a:defRPr/>
            </a:pPr>
            <a:r>
              <a:rPr lang="en-US" dirty="0" smtClean="0"/>
              <a:t>Post meal BG reflects effectiveness</a:t>
            </a:r>
          </a:p>
          <a:p>
            <a:pPr eaLnBrk="1" hangingPunct="1">
              <a:defRPr/>
            </a:pPr>
            <a:r>
              <a:rPr lang="en-US" dirty="0" smtClean="0"/>
              <a:t>Should comprise about ½ total daily dose</a:t>
            </a:r>
          </a:p>
          <a:p>
            <a:pPr eaLnBrk="1" hangingPunct="1">
              <a:defRPr/>
            </a:pPr>
            <a:r>
              <a:rPr lang="en-US" dirty="0" smtClean="0"/>
              <a:t>Covers food or hyperglycemia.</a:t>
            </a:r>
          </a:p>
          <a:p>
            <a:pPr eaLnBrk="1" hangingPunct="1">
              <a:defRPr/>
            </a:pPr>
            <a:r>
              <a:rPr lang="en-US" dirty="0" smtClean="0"/>
              <a:t>1 unit </a:t>
            </a:r>
          </a:p>
          <a:p>
            <a:pPr lvl="1" eaLnBrk="1" hangingPunct="1">
              <a:defRPr/>
            </a:pPr>
            <a:r>
              <a:rPr lang="en-US" dirty="0" smtClean="0">
                <a:solidFill>
                  <a:schemeClr val="tx1"/>
                </a:solidFill>
              </a:rPr>
              <a:t>Covers ≈ 10 -15 </a:t>
            </a:r>
            <a:r>
              <a:rPr lang="en-US" dirty="0" err="1" smtClean="0">
                <a:solidFill>
                  <a:schemeClr val="tx1"/>
                </a:solidFill>
              </a:rPr>
              <a:t>gms</a:t>
            </a:r>
            <a:r>
              <a:rPr lang="en-US" dirty="0" smtClean="0">
                <a:solidFill>
                  <a:schemeClr val="tx1"/>
                </a:solidFill>
              </a:rPr>
              <a:t> of carb</a:t>
            </a:r>
          </a:p>
          <a:p>
            <a:pPr lvl="1" eaLnBrk="1" hangingPunct="1">
              <a:defRPr/>
            </a:pPr>
            <a:r>
              <a:rPr lang="en-US" dirty="0" smtClean="0">
                <a:solidFill>
                  <a:schemeClr val="tx1"/>
                </a:solidFill>
              </a:rPr>
              <a:t>Lowers BG ≈ 30 – 50 points</a:t>
            </a:r>
          </a:p>
        </p:txBody>
      </p:sp>
      <p:pic>
        <p:nvPicPr>
          <p:cNvPr id="126980" name="Picture 4" descr="MCj0215294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7162800" y="1905000"/>
            <a:ext cx="1361038" cy="1865014"/>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5632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smtClean="0"/>
              <a:t>Bolus Insulin Timing</a:t>
            </a:r>
          </a:p>
        </p:txBody>
      </p:sp>
      <p:sp>
        <p:nvSpPr>
          <p:cNvPr id="1408003" name="Rectangle 3"/>
          <p:cNvSpPr>
            <a:spLocks noGrp="1" noChangeArrowheads="1"/>
          </p:cNvSpPr>
          <p:nvPr>
            <p:ph sz="quarter" idx="1"/>
          </p:nvPr>
        </p:nvSpPr>
        <p:spPr/>
        <p:txBody>
          <a:bodyPr/>
          <a:lstStyle/>
          <a:p>
            <a:pPr eaLnBrk="1" hangingPunct="1">
              <a:lnSpc>
                <a:spcPct val="90000"/>
              </a:lnSpc>
              <a:defRPr/>
            </a:pPr>
            <a:r>
              <a:rPr lang="en-US" smtClean="0"/>
              <a:t>How is the effectiveness of bolus insulin determined?</a:t>
            </a:r>
          </a:p>
          <a:p>
            <a:pPr lvl="1" eaLnBrk="1" hangingPunct="1">
              <a:lnSpc>
                <a:spcPct val="90000"/>
              </a:lnSpc>
              <a:defRPr/>
            </a:pPr>
            <a:r>
              <a:rPr lang="en-US" smtClean="0"/>
              <a:t>2 hour post meal (if you can get it)</a:t>
            </a:r>
          </a:p>
          <a:p>
            <a:pPr lvl="1" eaLnBrk="1" hangingPunct="1">
              <a:lnSpc>
                <a:spcPct val="90000"/>
              </a:lnSpc>
              <a:defRPr/>
            </a:pPr>
            <a:r>
              <a:rPr lang="en-US" smtClean="0"/>
              <a:t>Before next meal blood glucose</a:t>
            </a:r>
          </a:p>
          <a:p>
            <a:pPr lvl="1" eaLnBrk="1" hangingPunct="1">
              <a:lnSpc>
                <a:spcPct val="90000"/>
              </a:lnSpc>
              <a:buFont typeface="Wingdings" pitchFamily="2" charset="2"/>
              <a:buNone/>
              <a:defRPr/>
            </a:pPr>
            <a:endParaRPr lang="en-US" smtClean="0"/>
          </a:p>
          <a:p>
            <a:pPr eaLnBrk="1" hangingPunct="1">
              <a:lnSpc>
                <a:spcPct val="90000"/>
              </a:lnSpc>
              <a:defRPr/>
            </a:pPr>
            <a:r>
              <a:rPr lang="en-US" smtClean="0"/>
              <a:t>Glucose goals (ADA) – may be modified by provider/pt</a:t>
            </a:r>
          </a:p>
          <a:p>
            <a:pPr lvl="1" eaLnBrk="1" hangingPunct="1">
              <a:lnSpc>
                <a:spcPct val="90000"/>
              </a:lnSpc>
              <a:defRPr/>
            </a:pPr>
            <a:r>
              <a:rPr lang="en-US" smtClean="0"/>
              <a:t>1-2 hours post meal  &lt;180</a:t>
            </a:r>
          </a:p>
          <a:p>
            <a:pPr lvl="1" eaLnBrk="1" hangingPunct="1">
              <a:lnSpc>
                <a:spcPct val="90000"/>
              </a:lnSpc>
              <a:defRPr/>
            </a:pPr>
            <a:r>
              <a:rPr lang="en-US" smtClean="0"/>
              <a:t>Before next meal – 70 - 130</a:t>
            </a:r>
          </a:p>
        </p:txBody>
      </p:sp>
    </p:spTree>
    <p:custDataLst>
      <p:tags r:id="rId1"/>
    </p:custDataLst>
    <p:extLst>
      <p:ext uri="{BB962C8B-B14F-4D97-AF65-F5344CB8AC3E}">
        <p14:creationId xmlns:p14="http://schemas.microsoft.com/office/powerpoint/2010/main" val="764546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normAutofit fontScale="90000"/>
          </a:bodyPr>
          <a:lstStyle/>
          <a:p>
            <a:pPr eaLnBrk="1" hangingPunct="1"/>
            <a:r>
              <a:rPr lang="en-US" sz="3600" smtClean="0"/>
              <a:t>Bolus – Insulin Sliding Scale</a:t>
            </a:r>
            <a:br>
              <a:rPr lang="en-US" sz="3600" smtClean="0"/>
            </a:br>
            <a:r>
              <a:rPr lang="en-US" sz="2800" smtClean="0"/>
              <a:t> Starts at 150, 2 units for every 50 </a:t>
            </a:r>
            <a:r>
              <a:rPr lang="en-US" sz="2400" smtClean="0"/>
              <a:t>mg/dl</a:t>
            </a:r>
            <a:r>
              <a:rPr lang="en-US" sz="2800" smtClean="0"/>
              <a:t> &gt;150</a:t>
            </a:r>
          </a:p>
        </p:txBody>
      </p:sp>
      <p:graphicFrame>
        <p:nvGraphicFramePr>
          <p:cNvPr id="129027" name="Object 1024"/>
          <p:cNvGraphicFramePr>
            <a:graphicFrameLocks noGrp="1" noChangeAspect="1"/>
          </p:cNvGraphicFramePr>
          <p:nvPr>
            <p:ph sz="quarter" idx="1"/>
            <p:extLst/>
          </p:nvPr>
        </p:nvGraphicFramePr>
        <p:xfrm>
          <a:off x="609600" y="1371600"/>
          <a:ext cx="7677397" cy="4883150"/>
        </p:xfrm>
        <a:graphic>
          <a:graphicData uri="http://schemas.openxmlformats.org/presentationml/2006/ole">
            <mc:AlternateContent xmlns:mc="http://schemas.openxmlformats.org/markup-compatibility/2006">
              <mc:Choice xmlns:v="urn:schemas-microsoft-com:vml" Requires="v">
                <p:oleObj spid="_x0000_s82954" name="Document" r:id="rId6" imgW="7917099" imgH="5035521" progId="Word.Document.8">
                  <p:embed/>
                </p:oleObj>
              </mc:Choice>
              <mc:Fallback>
                <p:oleObj name="Document" r:id="rId6" imgW="7917099" imgH="5035521" progId="Word.Document.8">
                  <p:embed/>
                  <p:pic>
                    <p:nvPicPr>
                      <p:cNvPr id="0" name=""/>
                      <p:cNvPicPr>
                        <a:picLocks noChangeAspect="1" noChangeArrowheads="1"/>
                      </p:cNvPicPr>
                      <p:nvPr/>
                    </p:nvPicPr>
                    <p:blipFill>
                      <a:blip r:embed="rId7"/>
                      <a:srcRect/>
                      <a:stretch>
                        <a:fillRect/>
                      </a:stretch>
                    </p:blipFill>
                    <p:spPr bwMode="auto">
                      <a:xfrm>
                        <a:off x="609600" y="1371600"/>
                        <a:ext cx="7677397" cy="488315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817571396"/>
      </p:ext>
    </p:extLst>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152400"/>
            <a:ext cx="8229600" cy="1143000"/>
          </a:xfrm>
        </p:spPr>
        <p:txBody>
          <a:bodyPr>
            <a:noAutofit/>
          </a:bodyPr>
          <a:lstStyle/>
          <a:p>
            <a:pPr eaLnBrk="1" hangingPunct="1"/>
            <a:r>
              <a:rPr lang="en-US" sz="3600" dirty="0" smtClean="0"/>
              <a:t>Basal </a:t>
            </a:r>
            <a:r>
              <a:rPr lang="en-US" sz="3600" dirty="0" err="1" smtClean="0"/>
              <a:t>Insulins</a:t>
            </a:r>
            <a:r>
              <a:rPr lang="en-US" sz="3600" dirty="0" smtClean="0"/>
              <a:t> </a:t>
            </a:r>
            <a:br>
              <a:rPr lang="en-US" sz="3600" dirty="0" smtClean="0"/>
            </a:br>
            <a:r>
              <a:rPr lang="en-US" sz="3200" dirty="0" smtClean="0"/>
              <a:t>(½ of total daily dose</a:t>
            </a:r>
            <a:r>
              <a:rPr lang="en-US" sz="3600" dirty="0" smtClean="0"/>
              <a:t>) </a:t>
            </a:r>
          </a:p>
        </p:txBody>
      </p:sp>
      <p:sp>
        <p:nvSpPr>
          <p:cNvPr id="1410051" name="Rectangle 3"/>
          <p:cNvSpPr>
            <a:spLocks noGrp="1" noChangeArrowheads="1"/>
          </p:cNvSpPr>
          <p:nvPr>
            <p:ph sz="quarter" idx="1"/>
          </p:nvPr>
        </p:nvSpPr>
        <p:spPr>
          <a:xfrm>
            <a:off x="457200" y="1447800"/>
            <a:ext cx="8229600" cy="4709160"/>
          </a:xfrm>
        </p:spPr>
        <p:txBody>
          <a:bodyPr>
            <a:normAutofit/>
          </a:bodyPr>
          <a:lstStyle/>
          <a:p>
            <a:pPr eaLnBrk="1" hangingPunct="1">
              <a:buFont typeface="Wingdings" pitchFamily="2" charset="2"/>
              <a:buNone/>
              <a:defRPr/>
            </a:pPr>
            <a:r>
              <a:rPr lang="en-US" u="sng" dirty="0" smtClean="0">
                <a:solidFill>
                  <a:schemeClr val="accent1">
                    <a:lumMod val="50000"/>
                  </a:schemeClr>
                </a:solidFill>
              </a:rPr>
              <a:t>Intermediate Acting	  Peak Action   Duration</a:t>
            </a:r>
          </a:p>
          <a:p>
            <a:pPr eaLnBrk="1" hangingPunct="1">
              <a:defRPr/>
            </a:pPr>
            <a:r>
              <a:rPr lang="en-US" dirty="0" smtClean="0"/>
              <a:t>NPH	  		  4-12 </a:t>
            </a:r>
            <a:r>
              <a:rPr lang="en-US" dirty="0" err="1" smtClean="0"/>
              <a:t>hrs</a:t>
            </a:r>
            <a:r>
              <a:rPr lang="en-US" dirty="0" smtClean="0"/>
              <a:t>		12-24</a:t>
            </a:r>
          </a:p>
          <a:p>
            <a:pPr eaLnBrk="1" hangingPunct="1">
              <a:defRPr/>
            </a:pPr>
            <a:endParaRPr lang="en-US" dirty="0" smtClean="0"/>
          </a:p>
          <a:p>
            <a:pPr eaLnBrk="1" hangingPunct="1">
              <a:buFont typeface="Wingdings" pitchFamily="2" charset="2"/>
              <a:buNone/>
              <a:defRPr/>
            </a:pPr>
            <a:r>
              <a:rPr lang="en-US" u="sng" dirty="0" smtClean="0">
                <a:solidFill>
                  <a:schemeClr val="accent1">
                    <a:lumMod val="50000"/>
                  </a:schemeClr>
                </a:solidFill>
              </a:rPr>
              <a:t>Long Acting	  	Peak Action   Duration</a:t>
            </a:r>
          </a:p>
          <a:p>
            <a:pPr eaLnBrk="1" hangingPunct="1">
              <a:defRPr/>
            </a:pPr>
            <a:r>
              <a:rPr lang="en-US" dirty="0" err="1" smtClean="0"/>
              <a:t>Detemir</a:t>
            </a:r>
            <a:r>
              <a:rPr lang="en-US" dirty="0" smtClean="0"/>
              <a:t> (</a:t>
            </a:r>
            <a:r>
              <a:rPr lang="en-US" dirty="0" err="1" smtClean="0"/>
              <a:t>Levemir</a:t>
            </a:r>
            <a:r>
              <a:rPr lang="en-US" dirty="0" smtClean="0"/>
              <a:t>)	  </a:t>
            </a:r>
            <a:r>
              <a:rPr lang="en-US" dirty="0" err="1" smtClean="0"/>
              <a:t>peakless</a:t>
            </a:r>
            <a:r>
              <a:rPr lang="en-US" dirty="0" smtClean="0"/>
              <a:t>		20 </a:t>
            </a:r>
            <a:r>
              <a:rPr lang="en-US" dirty="0" err="1" smtClean="0"/>
              <a:t>hrs</a:t>
            </a:r>
            <a:endParaRPr lang="en-US" dirty="0" smtClean="0"/>
          </a:p>
          <a:p>
            <a:pPr eaLnBrk="1" hangingPunct="1">
              <a:defRPr/>
            </a:pPr>
            <a:r>
              <a:rPr lang="en-US" dirty="0" err="1" smtClean="0"/>
              <a:t>Glargine</a:t>
            </a:r>
            <a:r>
              <a:rPr lang="en-US" dirty="0" smtClean="0"/>
              <a:t> (Lantus)	  No peak		24 </a:t>
            </a:r>
            <a:r>
              <a:rPr lang="en-US" dirty="0" err="1" smtClean="0"/>
              <a:t>hrs</a:t>
            </a:r>
            <a:endParaRPr lang="en-US" dirty="0" smtClean="0"/>
          </a:p>
          <a:p>
            <a:pPr eaLnBrk="1" hangingPunct="1">
              <a:defRPr/>
            </a:pPr>
            <a:endParaRPr lang="en-US" dirty="0" smtClean="0"/>
          </a:p>
          <a:p>
            <a:pPr eaLnBrk="1" hangingPunct="1">
              <a:buFont typeface="Wingdings" pitchFamily="2" charset="2"/>
              <a:buNone/>
              <a:defRPr/>
            </a:pPr>
            <a:r>
              <a:rPr lang="en-US" i="1" dirty="0" smtClean="0"/>
              <a:t>Fasting BG reflects efficacy of basal</a:t>
            </a:r>
          </a:p>
        </p:txBody>
      </p:sp>
    </p:spTree>
    <p:custDataLst>
      <p:tags r:id="rId1"/>
    </p:custDataLst>
    <p:extLst>
      <p:ext uri="{BB962C8B-B14F-4D97-AF65-F5344CB8AC3E}">
        <p14:creationId xmlns:p14="http://schemas.microsoft.com/office/powerpoint/2010/main" val="64123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7" end="7"/>
                                            </p:txEl>
                                          </p:spTgt>
                                        </p:tgtEl>
                                        <p:attrNameLst>
                                          <p:attrName>style.visibility</p:attrName>
                                        </p:attrNameLst>
                                      </p:cBhvr>
                                      <p:to>
                                        <p:strVal val="visible"/>
                                      </p:to>
                                    </p:set>
                                    <p:anim calcmode="lin" valueType="num">
                                      <p:cBhvr additive="base">
                                        <p:cTn id="7" dur="2000" fill="hold"/>
                                        <p:tgtEl>
                                          <p:spTgt spid="1410051">
                                            <p:txEl>
                                              <p:pRg st="7" end="7"/>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smtClean="0"/>
              <a:t>Basal Insulin Summary</a:t>
            </a:r>
          </a:p>
        </p:txBody>
      </p:sp>
      <p:pic>
        <p:nvPicPr>
          <p:cNvPr id="131076" name="Picture 4" descr="MCAN03906_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6019800" y="3166088"/>
            <a:ext cx="2209800" cy="1668824"/>
          </a:xfrm>
          <a:noFill/>
          <a:extLst>
            <a:ext uri="{909E8E84-426E-40DD-AFC4-6F175D3DCCD1}">
              <a14:hiddenFill xmlns:a14="http://schemas.microsoft.com/office/drawing/2010/main">
                <a:solidFill>
                  <a:srgbClr val="FFFFFF"/>
                </a:solidFill>
              </a14:hiddenFill>
            </a:ext>
          </a:extLst>
        </p:spPr>
      </p:pic>
      <p:sp>
        <p:nvSpPr>
          <p:cNvPr id="1411075" name="Rectangle 3"/>
          <p:cNvSpPr>
            <a:spLocks noGrp="1" noChangeArrowheads="1"/>
          </p:cNvSpPr>
          <p:nvPr>
            <p:ph type="body" sz="half" idx="4294967295"/>
          </p:nvPr>
        </p:nvSpPr>
        <p:spPr>
          <a:xfrm>
            <a:off x="457200" y="1524000"/>
            <a:ext cx="8001000" cy="4953000"/>
          </a:xfrm>
        </p:spPr>
        <p:txBody>
          <a:bodyPr/>
          <a:lstStyle/>
          <a:p>
            <a:pPr eaLnBrk="1" hangingPunct="1">
              <a:defRPr/>
            </a:pPr>
            <a:r>
              <a:rPr lang="en-US" dirty="0" smtClean="0"/>
              <a:t>NPH, </a:t>
            </a:r>
            <a:r>
              <a:rPr lang="en-US" dirty="0" err="1" smtClean="0"/>
              <a:t>Levemir</a:t>
            </a:r>
            <a:r>
              <a:rPr lang="en-US" dirty="0" smtClean="0"/>
              <a:t>, Lantus</a:t>
            </a:r>
          </a:p>
          <a:p>
            <a:pPr eaLnBrk="1" hangingPunct="1">
              <a:defRPr/>
            </a:pPr>
            <a:r>
              <a:rPr lang="en-US" dirty="0" smtClean="0"/>
              <a:t>Covers in between meals, through night</a:t>
            </a:r>
          </a:p>
          <a:p>
            <a:pPr eaLnBrk="1" hangingPunct="1">
              <a:defRPr/>
            </a:pPr>
            <a:r>
              <a:rPr lang="en-US" dirty="0" smtClean="0"/>
              <a:t>Starts working slow (4 hours)</a:t>
            </a:r>
          </a:p>
          <a:p>
            <a:pPr eaLnBrk="1" hangingPunct="1">
              <a:defRPr/>
            </a:pPr>
            <a:r>
              <a:rPr lang="en-US" dirty="0" smtClean="0"/>
              <a:t>Stays in long (12-24 hours)</a:t>
            </a:r>
          </a:p>
          <a:p>
            <a:pPr lvl="1" eaLnBrk="1" hangingPunct="1">
              <a:defRPr/>
            </a:pPr>
            <a:r>
              <a:rPr lang="en-US" dirty="0" smtClean="0">
                <a:solidFill>
                  <a:schemeClr val="tx1"/>
                </a:solidFill>
              </a:rPr>
              <a:t>NPH/ Lente 12 </a:t>
            </a:r>
            <a:r>
              <a:rPr lang="en-US" dirty="0" err="1" smtClean="0">
                <a:solidFill>
                  <a:schemeClr val="tx1"/>
                </a:solidFill>
              </a:rPr>
              <a:t>hrs</a:t>
            </a:r>
            <a:endParaRPr lang="en-US" dirty="0" smtClean="0">
              <a:solidFill>
                <a:schemeClr val="tx1"/>
              </a:solidFill>
            </a:endParaRPr>
          </a:p>
          <a:p>
            <a:pPr lvl="1" eaLnBrk="1" hangingPunct="1">
              <a:defRPr/>
            </a:pPr>
            <a:r>
              <a:rPr lang="en-US" dirty="0" err="1" smtClean="0">
                <a:solidFill>
                  <a:schemeClr val="tx1"/>
                </a:solidFill>
              </a:rPr>
              <a:t>Levemir</a:t>
            </a:r>
            <a:r>
              <a:rPr lang="en-US" dirty="0" smtClean="0">
                <a:solidFill>
                  <a:schemeClr val="tx1"/>
                </a:solidFill>
              </a:rPr>
              <a:t>, Lantus 20-24 </a:t>
            </a:r>
            <a:r>
              <a:rPr lang="en-US" dirty="0" err="1" smtClean="0">
                <a:solidFill>
                  <a:schemeClr val="tx1"/>
                </a:solidFill>
              </a:rPr>
              <a:t>hrs</a:t>
            </a:r>
            <a:endParaRPr lang="en-US" dirty="0" smtClean="0">
              <a:solidFill>
                <a:schemeClr val="tx1"/>
              </a:solidFill>
            </a:endParaRPr>
          </a:p>
          <a:p>
            <a:pPr eaLnBrk="1" hangingPunct="1">
              <a:defRPr/>
            </a:pPr>
            <a:r>
              <a:rPr lang="en-US" dirty="0" smtClean="0">
                <a:solidFill>
                  <a:schemeClr val="accent1">
                    <a:lumMod val="50000"/>
                  </a:schemeClr>
                </a:solidFill>
              </a:rPr>
              <a:t>Fasting blood glucose reflects effectiveness</a:t>
            </a:r>
          </a:p>
        </p:txBody>
      </p:sp>
    </p:spTree>
    <p:custDataLst>
      <p:tags r:id="rId1"/>
    </p:custDataLst>
    <p:extLst>
      <p:ext uri="{BB962C8B-B14F-4D97-AF65-F5344CB8AC3E}">
        <p14:creationId xmlns:p14="http://schemas.microsoft.com/office/powerpoint/2010/main" val="105098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152400"/>
            <a:ext cx="8229600" cy="1219200"/>
          </a:xfrm>
        </p:spPr>
        <p:txBody>
          <a:bodyPr>
            <a:normAutofit/>
          </a:bodyPr>
          <a:lstStyle/>
          <a:p>
            <a:pPr eaLnBrk="1" hangingPunct="1"/>
            <a:r>
              <a:rPr lang="en-US" sz="3600" dirty="0" smtClean="0"/>
              <a:t>Basal Only  </a:t>
            </a:r>
            <a:br>
              <a:rPr lang="en-US" sz="3600" dirty="0" smtClean="0"/>
            </a:br>
            <a:r>
              <a:rPr lang="en-US" sz="3600" dirty="0" smtClean="0"/>
              <a:t>Type 2, 60kg – A1c 8.7%</a:t>
            </a:r>
          </a:p>
        </p:txBody>
      </p:sp>
      <p:graphicFrame>
        <p:nvGraphicFramePr>
          <p:cNvPr id="132099" name="Object 1024"/>
          <p:cNvGraphicFramePr>
            <a:graphicFrameLocks noGrp="1" noChangeAspect="1"/>
          </p:cNvGraphicFramePr>
          <p:nvPr>
            <p:ph sz="quarter" idx="1"/>
            <p:extLst/>
          </p:nvPr>
        </p:nvGraphicFramePr>
        <p:xfrm>
          <a:off x="717550" y="1609725"/>
          <a:ext cx="7666038" cy="5276850"/>
        </p:xfrm>
        <a:graphic>
          <a:graphicData uri="http://schemas.openxmlformats.org/presentationml/2006/ole">
            <mc:AlternateContent xmlns:mc="http://schemas.openxmlformats.org/markup-compatibility/2006">
              <mc:Choice xmlns:v="urn:schemas-microsoft-com:vml" Requires="v">
                <p:oleObj spid="_x0000_s83978" name="Document" r:id="rId6" imgW="7887878" imgH="5429624" progId="Word.Document.8">
                  <p:embed/>
                </p:oleObj>
              </mc:Choice>
              <mc:Fallback>
                <p:oleObj name="Document" r:id="rId6" imgW="7887878" imgH="5429624" progId="Word.Document.8">
                  <p:embed/>
                  <p:pic>
                    <p:nvPicPr>
                      <p:cNvPr id="0" name=""/>
                      <p:cNvPicPr>
                        <a:picLocks noChangeAspect="1" noChangeArrowheads="1"/>
                      </p:cNvPicPr>
                      <p:nvPr/>
                    </p:nvPicPr>
                    <p:blipFill>
                      <a:blip r:embed="rId7"/>
                      <a:srcRect/>
                      <a:stretch>
                        <a:fillRect/>
                      </a:stretch>
                    </p:blipFill>
                    <p:spPr bwMode="auto">
                      <a:xfrm>
                        <a:off x="717550" y="1609725"/>
                        <a:ext cx="7666038" cy="527685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286447026"/>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10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88900"/>
            <a:ext cx="5067300"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1027"/>
          <p:cNvSpPr>
            <a:spLocks noChangeArrowheads="1"/>
          </p:cNvSpPr>
          <p:nvPr/>
        </p:nvSpPr>
        <p:spPr bwMode="auto">
          <a:xfrm>
            <a:off x="5257800" y="6019800"/>
            <a:ext cx="356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eaLnBrk="0" hangingPunct="0">
              <a:tabLst>
                <a:tab pos="3441700" algn="l"/>
              </a:tabLst>
            </a:pPr>
            <a:r>
              <a:rPr lang="en-US" sz="1800" b="1">
                <a:latin typeface="Arial" charset="0"/>
              </a:rPr>
              <a:t>Diabetes Care</a:t>
            </a:r>
            <a:r>
              <a:rPr lang="en-US" sz="1800">
                <a:latin typeface="Arial" charset="0"/>
              </a:rPr>
              <a:t> 32:193-203, 2009</a:t>
            </a:r>
          </a:p>
        </p:txBody>
      </p:sp>
    </p:spTree>
    <p:custDataLst>
      <p:tags r:id="rId1"/>
    </p:custDataLst>
    <p:extLst>
      <p:ext uri="{BB962C8B-B14F-4D97-AF65-F5344CB8AC3E}">
        <p14:creationId xmlns:p14="http://schemas.microsoft.com/office/powerpoint/2010/main" val="373174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7" name="Object 1024">
            <a:hlinkClick r:id="" action="ppaction://ole?verb=0"/>
          </p:cNvPr>
          <p:cNvGraphicFramePr>
            <a:graphicFrameLocks/>
          </p:cNvGraphicFramePr>
          <p:nvPr>
            <p:extLst/>
          </p:nvPr>
        </p:nvGraphicFramePr>
        <p:xfrm>
          <a:off x="457200" y="1447801"/>
          <a:ext cx="8580438" cy="6008688"/>
        </p:xfrm>
        <a:graphic>
          <a:graphicData uri="http://schemas.openxmlformats.org/presentationml/2006/ole">
            <mc:AlternateContent xmlns:mc="http://schemas.openxmlformats.org/markup-compatibility/2006">
              <mc:Choice xmlns:v="urn:schemas-microsoft-com:vml" Requires="v">
                <p:oleObj spid="_x0000_s85002" name="Document" r:id="rId6" imgW="8619486" imgH="6026450" progId="Word.Document.8">
                  <p:embed/>
                </p:oleObj>
              </mc:Choice>
              <mc:Fallback>
                <p:oleObj name="Document" r:id="rId6" imgW="8619486" imgH="6026450" progId="Word.Document.8">
                  <p:embed/>
                  <p:pic>
                    <p:nvPicPr>
                      <p:cNvPr id="0" name=""/>
                      <p:cNvPicPr>
                        <a:picLocks noChangeArrowheads="1"/>
                      </p:cNvPicPr>
                      <p:nvPr/>
                    </p:nvPicPr>
                    <p:blipFill>
                      <a:blip r:embed="rId7"/>
                      <a:srcRect/>
                      <a:stretch>
                        <a:fillRect/>
                      </a:stretch>
                    </p:blipFill>
                    <p:spPr bwMode="auto">
                      <a:xfrm>
                        <a:off x="457200" y="1447801"/>
                        <a:ext cx="8580438" cy="6008688"/>
                      </a:xfrm>
                      <a:prstGeom prst="rect">
                        <a:avLst/>
                      </a:prstGeom>
                      <a:noFill/>
                      <a:ln>
                        <a:noFill/>
                      </a:ln>
                      <a:effectLst/>
                      <a:extLst/>
                    </p:spPr>
                  </p:pic>
                </p:oleObj>
              </mc:Fallback>
            </mc:AlternateContent>
          </a:graphicData>
        </a:graphic>
      </p:graphicFrame>
      <p:sp>
        <p:nvSpPr>
          <p:cNvPr id="3" name="Title 2"/>
          <p:cNvSpPr>
            <a:spLocks noGrp="1"/>
          </p:cNvSpPr>
          <p:nvPr>
            <p:ph type="title"/>
          </p:nvPr>
        </p:nvSpPr>
        <p:spPr/>
        <p:txBody>
          <a:bodyPr/>
          <a:lstStyle/>
          <a:p>
            <a:r>
              <a:rPr lang="en-US" dirty="0" smtClean="0"/>
              <a:t>Combo Sub-Q Insulin</a:t>
            </a:r>
            <a:endParaRPr lang="en-US" dirty="0"/>
          </a:p>
        </p:txBody>
      </p:sp>
    </p:spTree>
    <p:custDataLst>
      <p:tags r:id="rId2"/>
    </p:custDataLst>
    <p:extLst>
      <p:ext uri="{BB962C8B-B14F-4D97-AF65-F5344CB8AC3E}">
        <p14:creationId xmlns:p14="http://schemas.microsoft.com/office/powerpoint/2010/main" val="2144205563"/>
      </p:ext>
    </p:extLst>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normAutofit fontScale="90000"/>
          </a:bodyPr>
          <a:lstStyle/>
          <a:p>
            <a:pPr eaLnBrk="1" hangingPunct="1"/>
            <a:r>
              <a:rPr lang="en-US" sz="3600" smtClean="0"/>
              <a:t>10u 70/30 BID</a:t>
            </a:r>
            <a:br>
              <a:rPr lang="en-US" sz="3600" smtClean="0"/>
            </a:br>
            <a:r>
              <a:rPr lang="en-US" sz="3600" smtClean="0"/>
              <a:t>Patterns? Changes needed?</a:t>
            </a:r>
          </a:p>
        </p:txBody>
      </p:sp>
      <p:graphicFrame>
        <p:nvGraphicFramePr>
          <p:cNvPr id="136195" name="Object 1024"/>
          <p:cNvGraphicFramePr>
            <a:graphicFrameLocks noGrp="1" noChangeAspect="1"/>
          </p:cNvGraphicFramePr>
          <p:nvPr>
            <p:ph sz="quarter" idx="1"/>
            <p:extLst/>
          </p:nvPr>
        </p:nvGraphicFramePr>
        <p:xfrm>
          <a:off x="685800" y="1447800"/>
          <a:ext cx="8001000" cy="5505113"/>
        </p:xfrm>
        <a:graphic>
          <a:graphicData uri="http://schemas.openxmlformats.org/presentationml/2006/ole">
            <mc:AlternateContent xmlns:mc="http://schemas.openxmlformats.org/markup-compatibility/2006">
              <mc:Choice xmlns:v="urn:schemas-microsoft-com:vml" Requires="v">
                <p:oleObj spid="_x0000_s86026" name="Document" r:id="rId6" imgW="7906998" imgH="5440781" progId="Word.Document.8">
                  <p:embed/>
                </p:oleObj>
              </mc:Choice>
              <mc:Fallback>
                <p:oleObj name="Document" r:id="rId6" imgW="7906998" imgH="5440781" progId="Word.Document.8">
                  <p:embed/>
                  <p:pic>
                    <p:nvPicPr>
                      <p:cNvPr id="0" name=""/>
                      <p:cNvPicPr>
                        <a:picLocks noChangeAspect="1" noChangeArrowheads="1"/>
                      </p:cNvPicPr>
                      <p:nvPr/>
                    </p:nvPicPr>
                    <p:blipFill>
                      <a:blip r:embed="rId7"/>
                      <a:srcRect/>
                      <a:stretch>
                        <a:fillRect/>
                      </a:stretch>
                    </p:blipFill>
                    <p:spPr bwMode="auto">
                      <a:xfrm>
                        <a:off x="685800" y="1447800"/>
                        <a:ext cx="8001000" cy="5505113"/>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49546028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smtClean="0"/>
              <a:t>Hormones Effect on Glucose</a:t>
            </a:r>
          </a:p>
        </p:txBody>
      </p:sp>
      <p:sp>
        <p:nvSpPr>
          <p:cNvPr id="1336323" name="Rectangle 3"/>
          <p:cNvSpPr>
            <a:spLocks noGrp="1" noChangeArrowheads="1"/>
          </p:cNvSpPr>
          <p:nvPr>
            <p:ph sz="quarter" idx="1"/>
          </p:nvPr>
        </p:nvSpPr>
        <p:spPr>
          <a:xfrm>
            <a:off x="609600" y="1470660"/>
            <a:ext cx="6019800" cy="4328160"/>
          </a:xfrm>
        </p:spPr>
        <p:txBody>
          <a:bodyPr>
            <a:normAutofit fontScale="92500" lnSpcReduction="10000"/>
          </a:bodyPr>
          <a:lstStyle/>
          <a:p>
            <a:pPr algn="ctr" eaLnBrk="1" hangingPunct="1">
              <a:buFont typeface="Wingdings" pitchFamily="2" charset="2"/>
              <a:buNone/>
              <a:defRPr/>
            </a:pPr>
            <a:r>
              <a:rPr lang="en-US" u="sng" dirty="0" smtClean="0"/>
              <a:t>Hormone			 </a:t>
            </a:r>
            <a:r>
              <a:rPr lang="en-US" dirty="0" smtClean="0"/>
              <a:t>		</a:t>
            </a:r>
            <a:r>
              <a:rPr lang="en-US" dirty="0" smtClean="0">
                <a:sym typeface="Wingdings" pitchFamily="2" charset="2"/>
              </a:rPr>
              <a:t> </a:t>
            </a:r>
          </a:p>
          <a:p>
            <a:pPr eaLnBrk="1" hangingPunct="1">
              <a:defRPr/>
            </a:pPr>
            <a:r>
              <a:rPr lang="en-US" dirty="0" smtClean="0">
                <a:sym typeface="Wingdings" pitchFamily="2" charset="2"/>
              </a:rPr>
              <a:t>Glucagon (pancreas)	</a:t>
            </a:r>
            <a:r>
              <a:rPr lang="en-US" dirty="0" smtClean="0">
                <a:solidFill>
                  <a:srgbClr val="FF0000"/>
                </a:solidFill>
                <a:sym typeface="Wingdings" pitchFamily="2" charset="2"/>
              </a:rPr>
              <a:t> </a:t>
            </a:r>
          </a:p>
          <a:p>
            <a:pPr eaLnBrk="1" hangingPunct="1">
              <a:defRPr/>
            </a:pPr>
            <a:r>
              <a:rPr lang="en-US" dirty="0" smtClean="0">
                <a:sym typeface="Wingdings" pitchFamily="2" charset="2"/>
              </a:rPr>
              <a:t>Stress hormones (kidney)	</a:t>
            </a:r>
            <a:endParaRPr lang="en-US" dirty="0" smtClean="0">
              <a:solidFill>
                <a:srgbClr val="FF0000"/>
              </a:solidFill>
              <a:sym typeface="Wingdings" pitchFamily="2" charset="2"/>
            </a:endParaRPr>
          </a:p>
          <a:p>
            <a:pPr eaLnBrk="1" hangingPunct="1">
              <a:defRPr/>
            </a:pPr>
            <a:r>
              <a:rPr lang="en-US" dirty="0" smtClean="0">
                <a:sym typeface="Wingdings" pitchFamily="2" charset="2"/>
              </a:rPr>
              <a:t>Epinephrine (kidney)		</a:t>
            </a:r>
            <a:r>
              <a:rPr lang="en-US" dirty="0" smtClean="0">
                <a:solidFill>
                  <a:srgbClr val="FF0000"/>
                </a:solidFill>
                <a:sym typeface="Wingdings" pitchFamily="2" charset="2"/>
              </a:rPr>
              <a:t> </a:t>
            </a:r>
            <a:r>
              <a:rPr lang="en-US" dirty="0" smtClean="0">
                <a:solidFill>
                  <a:srgbClr val="FFCC00"/>
                </a:solidFill>
                <a:sym typeface="Wingdings" pitchFamily="2" charset="2"/>
              </a:rPr>
              <a:t> </a:t>
            </a:r>
          </a:p>
          <a:p>
            <a:pPr eaLnBrk="1" hangingPunct="1">
              <a:defRPr/>
            </a:pPr>
            <a:r>
              <a:rPr lang="en-US" dirty="0" smtClean="0">
                <a:sym typeface="Wingdings" pitchFamily="2" charset="2"/>
              </a:rPr>
              <a:t>Insulin (pancreas)	 </a:t>
            </a:r>
          </a:p>
          <a:p>
            <a:pPr eaLnBrk="1" hangingPunct="1">
              <a:defRPr/>
            </a:pPr>
            <a:r>
              <a:rPr lang="en-US" dirty="0" smtClean="0">
                <a:sym typeface="Wingdings" pitchFamily="2" charset="2"/>
              </a:rPr>
              <a:t>Amylin (pancreas)	</a:t>
            </a:r>
          </a:p>
          <a:p>
            <a:pPr eaLnBrk="1" hangingPunct="1">
              <a:defRPr/>
            </a:pPr>
            <a:r>
              <a:rPr lang="en-US" dirty="0" smtClean="0">
                <a:sym typeface="Wingdings" pitchFamily="2" charset="2"/>
              </a:rPr>
              <a:t>Gut hormones - </a:t>
            </a:r>
            <a:r>
              <a:rPr lang="en-US" dirty="0" err="1" smtClean="0">
                <a:sym typeface="Wingdings" pitchFamily="2" charset="2"/>
              </a:rPr>
              <a:t>incretins</a:t>
            </a:r>
            <a:r>
              <a:rPr lang="en-US" dirty="0" smtClean="0">
                <a:sym typeface="Wingdings" pitchFamily="2" charset="2"/>
              </a:rPr>
              <a:t> (GLP-1) released by L cells of intestinal mucosa, beta cell has receptors)</a:t>
            </a:r>
          </a:p>
        </p:txBody>
      </p:sp>
      <p:sp>
        <p:nvSpPr>
          <p:cNvPr id="1336324" name="Rectangle 4"/>
          <p:cNvSpPr>
            <a:spLocks noChangeArrowheads="1"/>
          </p:cNvSpPr>
          <p:nvPr/>
        </p:nvSpPr>
        <p:spPr bwMode="auto">
          <a:xfrm>
            <a:off x="6337300" y="147066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dirty="0">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r>
              <a:rPr lang="en-US" sz="3000" dirty="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endParaRPr lang="en-US" sz="3000" dirty="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smtClean="0">
                <a:effectLst>
                  <a:outerShdw blurRad="38100" dist="38100" dir="2700000" algn="tl">
                    <a:srgbClr val="000000"/>
                  </a:outerShdw>
                </a:effectLst>
                <a:latin typeface="Tahoma" pitchFamily="34" charset="0"/>
                <a:sym typeface="Wingdings" pitchFamily="2" charset="2"/>
              </a:rPr>
              <a:t></a:t>
            </a:r>
            <a:endParaRPr lang="en-US" sz="3000" dirty="0">
              <a:effectLst>
                <a:outerShdw blurRad="38100" dist="38100" dir="2700000" algn="tl">
                  <a:srgbClr val="000000"/>
                </a:outerShdw>
              </a:effectLst>
              <a:latin typeface="Tahoma" pitchFamily="34" charset="0"/>
              <a:sym typeface="Wingdings" pitchFamily="2" charset="2"/>
            </a:endParaRPr>
          </a:p>
        </p:txBody>
      </p:sp>
    </p:spTree>
    <p:custDataLst>
      <p:tags r:id="rId1"/>
    </p:custDataLst>
    <p:extLst>
      <p:ext uri="{BB962C8B-B14F-4D97-AF65-F5344CB8AC3E}">
        <p14:creationId xmlns:p14="http://schemas.microsoft.com/office/powerpoint/2010/main" val="184025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sz="4900" smtClean="0">
                <a:solidFill>
                  <a:schemeClr val="tx1"/>
                </a:solidFill>
                <a:latin typeface="Tahoma" pitchFamily="34" charset="0"/>
              </a:rPr>
              <a:t>Pattern Management</a:t>
            </a:r>
            <a:r>
              <a:rPr lang="en-US" sz="3800" smtClean="0">
                <a:solidFill>
                  <a:schemeClr val="tx1"/>
                </a:solidFill>
                <a:latin typeface="Antique Olive" pitchFamily="34" charset="0"/>
              </a:rPr>
              <a:t>    </a:t>
            </a:r>
            <a:endParaRPr lang="en-US" sz="2100" smtClean="0"/>
          </a:p>
        </p:txBody>
      </p:sp>
      <p:sp>
        <p:nvSpPr>
          <p:cNvPr id="1425411"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37220"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1425413" name="Picture 5" descr="j0149396[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2286000"/>
            <a:ext cx="6096000"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2247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54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smtClean="0"/>
              <a:t>Pattern Management</a:t>
            </a:r>
            <a:endParaRPr lang="en-US" smtClean="0"/>
          </a:p>
        </p:txBody>
      </p:sp>
      <p:sp>
        <p:nvSpPr>
          <p:cNvPr id="1427459" name="Rectangle 3"/>
          <p:cNvSpPr>
            <a:spLocks noGrp="1" noChangeArrowheads="1"/>
          </p:cNvSpPr>
          <p:nvPr>
            <p:ph sz="quarter" idx="1"/>
          </p:nvPr>
        </p:nvSpPr>
        <p:spPr/>
        <p:txBody>
          <a:bodyPr/>
          <a:lstStyle/>
          <a:p>
            <a:pPr eaLnBrk="1" hangingPunct="1">
              <a:defRPr/>
            </a:pPr>
            <a:r>
              <a:rPr lang="en-US" dirty="0" smtClean="0"/>
              <a:t>Safety 1st!! - Evaluate 3 day patterns</a:t>
            </a:r>
          </a:p>
          <a:p>
            <a:pPr eaLnBrk="1" hangingPunct="1">
              <a:defRPr/>
            </a:pPr>
            <a:r>
              <a:rPr lang="en-US" b="1" dirty="0" smtClean="0"/>
              <a:t>Hypo:</a:t>
            </a:r>
            <a:r>
              <a:rPr lang="en-US" dirty="0" smtClean="0"/>
              <a:t> </a:t>
            </a:r>
            <a:r>
              <a:rPr lang="en-US" dirty="0" err="1" smtClean="0"/>
              <a:t>eval</a:t>
            </a:r>
            <a:r>
              <a:rPr lang="en-US" dirty="0" smtClean="0"/>
              <a:t> 1st and fix: </a:t>
            </a:r>
          </a:p>
          <a:p>
            <a:pPr lvl="1" eaLnBrk="1" hangingPunct="1">
              <a:defRPr/>
            </a:pPr>
            <a:r>
              <a:rPr lang="en-US" dirty="0" smtClean="0"/>
              <a:t>If possible, decrease medication dose</a:t>
            </a:r>
          </a:p>
          <a:p>
            <a:pPr lvl="1" eaLnBrk="1" hangingPunct="1">
              <a:defRPr/>
            </a:pPr>
            <a:r>
              <a:rPr lang="en-US" dirty="0" smtClean="0"/>
              <a:t>Timing of meals, exercise, medications</a:t>
            </a:r>
          </a:p>
          <a:p>
            <a:pPr eaLnBrk="1" hangingPunct="1">
              <a:defRPr/>
            </a:pPr>
            <a:r>
              <a:rPr lang="en-US" b="1" dirty="0" smtClean="0"/>
              <a:t>Hyperglycemia: </a:t>
            </a:r>
            <a:r>
              <a:rPr lang="en-US" dirty="0" smtClean="0"/>
              <a:t>evaluate 2nd</a:t>
            </a:r>
            <a:endParaRPr lang="en-US" sz="2000" dirty="0" smtClean="0">
              <a:solidFill>
                <a:srgbClr val="DC0081"/>
              </a:solidFill>
            </a:endParaRPr>
          </a:p>
          <a:p>
            <a:pPr lvl="1" eaLnBrk="1" hangingPunct="1">
              <a:defRPr/>
            </a:pPr>
            <a:r>
              <a:rPr lang="en-US" dirty="0" smtClean="0"/>
              <a:t>Identify patterns</a:t>
            </a:r>
          </a:p>
          <a:p>
            <a:pPr lvl="1" eaLnBrk="1" hangingPunct="1">
              <a:defRPr/>
            </a:pPr>
            <a:r>
              <a:rPr lang="en-US" dirty="0" smtClean="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8955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fontScale="90000"/>
          </a:bodyPr>
          <a:lstStyle/>
          <a:p>
            <a:pPr eaLnBrk="1" hangingPunct="1"/>
            <a:r>
              <a:rPr lang="en-US" sz="3600" smtClean="0"/>
              <a:t>Type 2 – New diagnosis – No meds  Patterns? Questions</a:t>
            </a:r>
          </a:p>
        </p:txBody>
      </p:sp>
      <p:graphicFrame>
        <p:nvGraphicFramePr>
          <p:cNvPr id="139267" name="Object 1024"/>
          <p:cNvGraphicFramePr>
            <a:graphicFrameLocks noGrp="1" noChangeAspect="1"/>
          </p:cNvGraphicFramePr>
          <p:nvPr>
            <p:ph sz="quarter" idx="1"/>
            <p:extLst/>
          </p:nvPr>
        </p:nvGraphicFramePr>
        <p:xfrm>
          <a:off x="609600" y="1377142"/>
          <a:ext cx="8259688" cy="5410200"/>
        </p:xfrm>
        <a:graphic>
          <a:graphicData uri="http://schemas.openxmlformats.org/presentationml/2006/ole">
            <mc:AlternateContent xmlns:mc="http://schemas.openxmlformats.org/markup-compatibility/2006">
              <mc:Choice xmlns:v="urn:schemas-microsoft-com:vml" Requires="v">
                <p:oleObj spid="_x0000_s87050" name="Document" r:id="rId6" imgW="8300941" imgH="5437182" progId="Word.Document.8">
                  <p:embed/>
                </p:oleObj>
              </mc:Choice>
              <mc:Fallback>
                <p:oleObj name="Document" r:id="rId6" imgW="8300941" imgH="5437182" progId="Word.Document.8">
                  <p:embed/>
                  <p:pic>
                    <p:nvPicPr>
                      <p:cNvPr id="0" name=""/>
                      <p:cNvPicPr>
                        <a:picLocks noChangeAspect="1" noChangeArrowheads="1"/>
                      </p:cNvPicPr>
                      <p:nvPr/>
                    </p:nvPicPr>
                    <p:blipFill>
                      <a:blip r:embed="rId7"/>
                      <a:srcRect/>
                      <a:stretch>
                        <a:fillRect/>
                      </a:stretch>
                    </p:blipFill>
                    <p:spPr bwMode="auto">
                      <a:xfrm>
                        <a:off x="609600" y="1377142"/>
                        <a:ext cx="8259688" cy="54102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879381933"/>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sz="3200" smtClean="0"/>
              <a:t>Type 2 – Amaryl 4mg AM, 10u Lantus pm</a:t>
            </a:r>
          </a:p>
        </p:txBody>
      </p:sp>
      <p:graphicFrame>
        <p:nvGraphicFramePr>
          <p:cNvPr id="140291" name="Object 1024"/>
          <p:cNvGraphicFramePr>
            <a:graphicFrameLocks noGrp="1" noChangeAspect="1"/>
          </p:cNvGraphicFramePr>
          <p:nvPr>
            <p:ph sz="quarter" idx="1"/>
            <p:extLst/>
          </p:nvPr>
        </p:nvGraphicFramePr>
        <p:xfrm>
          <a:off x="451658" y="1371600"/>
          <a:ext cx="8200738" cy="5638800"/>
        </p:xfrm>
        <a:graphic>
          <a:graphicData uri="http://schemas.openxmlformats.org/presentationml/2006/ole">
            <mc:AlternateContent xmlns:mc="http://schemas.openxmlformats.org/markup-compatibility/2006">
              <mc:Choice xmlns:v="urn:schemas-microsoft-com:vml" Requires="v">
                <p:oleObj spid="_x0000_s88074" name="Document" r:id="rId6" imgW="7926118" imgH="5450139" progId="Word.Document.8">
                  <p:embed/>
                </p:oleObj>
              </mc:Choice>
              <mc:Fallback>
                <p:oleObj name="Document" r:id="rId6" imgW="7926118" imgH="5450139" progId="Word.Document.8">
                  <p:embed/>
                  <p:pic>
                    <p:nvPicPr>
                      <p:cNvPr id="0" name=""/>
                      <p:cNvPicPr>
                        <a:picLocks noChangeAspect="1" noChangeArrowheads="1"/>
                      </p:cNvPicPr>
                      <p:nvPr/>
                    </p:nvPicPr>
                    <p:blipFill>
                      <a:blip r:embed="rId7"/>
                      <a:srcRect/>
                      <a:stretch>
                        <a:fillRect/>
                      </a:stretch>
                    </p:blipFill>
                    <p:spPr bwMode="auto">
                      <a:xfrm>
                        <a:off x="451658" y="1371600"/>
                        <a:ext cx="8200738" cy="56388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323288753"/>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152400"/>
            <a:ext cx="8229600" cy="1371600"/>
          </a:xfrm>
        </p:spPr>
        <p:txBody>
          <a:bodyPr>
            <a:normAutofit fontScale="90000"/>
          </a:bodyPr>
          <a:lstStyle/>
          <a:p>
            <a:pPr eaLnBrk="1" hangingPunct="1"/>
            <a:r>
              <a:rPr lang="en-US" dirty="0" smtClean="0"/>
              <a:t>Basal Bolus – What Adjustments?  </a:t>
            </a:r>
            <a:br>
              <a:rPr lang="en-US" dirty="0" smtClean="0"/>
            </a:br>
            <a:r>
              <a:rPr lang="en-US" dirty="0" smtClean="0"/>
              <a:t>Pt weighs 80kg</a:t>
            </a:r>
          </a:p>
        </p:txBody>
      </p:sp>
      <p:graphicFrame>
        <p:nvGraphicFramePr>
          <p:cNvPr id="141315" name="Object 1024"/>
          <p:cNvGraphicFramePr>
            <a:graphicFrameLocks noGrp="1" noChangeAspect="1"/>
          </p:cNvGraphicFramePr>
          <p:nvPr>
            <p:ph sz="quarter" idx="1"/>
            <p:extLst/>
          </p:nvPr>
        </p:nvGraphicFramePr>
        <p:xfrm>
          <a:off x="457200" y="1560741"/>
          <a:ext cx="7705725" cy="5297260"/>
        </p:xfrm>
        <a:graphic>
          <a:graphicData uri="http://schemas.openxmlformats.org/presentationml/2006/ole">
            <mc:AlternateContent xmlns:mc="http://schemas.openxmlformats.org/markup-compatibility/2006">
              <mc:Choice xmlns:v="urn:schemas-microsoft-com:vml" Requires="v">
                <p:oleObj spid="_x0000_s89098" name="Document" r:id="rId6" imgW="7935497" imgH="5454818" progId="Word.Document.8">
                  <p:embed/>
                </p:oleObj>
              </mc:Choice>
              <mc:Fallback>
                <p:oleObj name="Document" r:id="rId6" imgW="7935497" imgH="5454818" progId="Word.Document.8">
                  <p:embed/>
                  <p:pic>
                    <p:nvPicPr>
                      <p:cNvPr id="0" name=""/>
                      <p:cNvPicPr>
                        <a:picLocks noChangeAspect="1" noChangeArrowheads="1"/>
                      </p:cNvPicPr>
                      <p:nvPr/>
                    </p:nvPicPr>
                    <p:blipFill>
                      <a:blip r:embed="rId7"/>
                      <a:srcRect/>
                      <a:stretch>
                        <a:fillRect/>
                      </a:stretch>
                    </p:blipFill>
                    <p:spPr bwMode="auto">
                      <a:xfrm>
                        <a:off x="457200" y="1560741"/>
                        <a:ext cx="7705725" cy="529726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4016922167"/>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152400"/>
            <a:ext cx="8229600" cy="1203960"/>
          </a:xfrm>
        </p:spPr>
        <p:txBody>
          <a:bodyPr>
            <a:normAutofit fontScale="90000"/>
          </a:bodyPr>
          <a:lstStyle/>
          <a:p>
            <a:pPr eaLnBrk="1" hangingPunct="1"/>
            <a:r>
              <a:rPr lang="en-US" sz="3600" dirty="0" smtClean="0"/>
              <a:t>Intensive Diabetes Therapy</a:t>
            </a:r>
            <a:br>
              <a:rPr lang="en-US" sz="3600" dirty="0" smtClean="0"/>
            </a:br>
            <a:r>
              <a:rPr lang="en-US" sz="3600" dirty="0" smtClean="0"/>
              <a:t>Insulin Dosing Strategy</a:t>
            </a:r>
            <a:r>
              <a:rPr lang="en-US" dirty="0" smtClean="0"/>
              <a:t>	</a:t>
            </a:r>
          </a:p>
        </p:txBody>
      </p:sp>
      <p:sp>
        <p:nvSpPr>
          <p:cNvPr id="1752067" name="Rectangle 3"/>
          <p:cNvSpPr>
            <a:spLocks noGrp="1" noChangeArrowheads="1"/>
          </p:cNvSpPr>
          <p:nvPr>
            <p:ph sz="quarter" idx="1"/>
          </p:nvPr>
        </p:nvSpPr>
        <p:spPr>
          <a:xfrm>
            <a:off x="457200" y="1524000"/>
            <a:ext cx="8229600" cy="46329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defRPr/>
            </a:pPr>
            <a:endParaRPr lang="en-US" sz="1200" dirty="0" smtClean="0"/>
          </a:p>
          <a:p>
            <a:pPr eaLnBrk="1" hangingPunct="1">
              <a:defRPr/>
            </a:pPr>
            <a:endParaRPr lang="en-US" sz="1200" dirty="0" smtClean="0"/>
          </a:p>
          <a:p>
            <a:pPr eaLnBrk="1" hangingPunct="1">
              <a:defRPr/>
            </a:pPr>
            <a:r>
              <a:rPr lang="en-US" dirty="0" smtClean="0"/>
              <a:t>Basal = 50% of total  </a:t>
            </a:r>
            <a:endParaRPr lang="en-US" sz="3200" dirty="0" smtClean="0"/>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QD</a:t>
            </a:r>
          </a:p>
          <a:p>
            <a:pPr lvl="1" eaLnBrk="1" hangingPunct="1">
              <a:buFont typeface="Monotype Sorts" pitchFamily="2" charset="2"/>
              <a:buBlip>
                <a:blip r:embed="rId4"/>
              </a:buBlip>
              <a:defRPr/>
            </a:pPr>
            <a:r>
              <a:rPr lang="en-US" dirty="0" smtClean="0">
                <a:solidFill>
                  <a:schemeClr val="tx1"/>
                </a:solidFill>
              </a:rPr>
              <a:t>NPH or </a:t>
            </a:r>
            <a:r>
              <a:rPr lang="en-US" dirty="0" err="1" smtClean="0">
                <a:solidFill>
                  <a:schemeClr val="tx1"/>
                </a:solidFill>
              </a:rPr>
              <a:t>Detemir</a:t>
            </a:r>
            <a:r>
              <a:rPr lang="en-US" dirty="0" smtClean="0">
                <a:solidFill>
                  <a:schemeClr val="tx1"/>
                </a:solidFill>
              </a:rPr>
              <a:t> BID</a:t>
            </a:r>
            <a:endParaRPr lang="en-US" sz="1200" dirty="0" smtClean="0">
              <a:solidFill>
                <a:schemeClr val="tx1"/>
              </a:solidFill>
            </a:endParaRPr>
          </a:p>
          <a:p>
            <a:pPr eaLnBrk="1" hangingPunct="1">
              <a:buFont typeface="Monotype Sorts" pitchFamily="2" charset="2"/>
              <a:buBlip>
                <a:blip r:embed="rId5"/>
              </a:buBlip>
              <a:defRPr/>
            </a:pPr>
            <a:endParaRPr lang="en-US" sz="900" dirty="0" smtClean="0"/>
          </a:p>
          <a:p>
            <a:pPr eaLnBrk="1" hangingPunct="1">
              <a:buFont typeface="Monotype Sorts" pitchFamily="2" charset="2"/>
              <a:buNone/>
              <a:defRPr/>
            </a:pPr>
            <a:endParaRPr lang="en-US" sz="1800" dirty="0" smtClean="0"/>
          </a:p>
          <a:p>
            <a:pPr eaLnBrk="1" hangingPunct="1">
              <a:buFont typeface="Monotype Sorts" pitchFamily="2" charset="2"/>
              <a:buBlip>
                <a:blip r:embed="rId5"/>
              </a:buBlip>
              <a:defRPr/>
            </a:pPr>
            <a:r>
              <a:rPr lang="en-US" sz="2400" dirty="0" smtClean="0"/>
              <a:t>Bolus = 50% of total</a:t>
            </a:r>
          </a:p>
          <a:p>
            <a:pPr lvl="1" eaLnBrk="1" hangingPunct="1">
              <a:buFont typeface="Monotype Sorts" pitchFamily="2" charset="2"/>
              <a:buBlip>
                <a:blip r:embed="rId4"/>
              </a:buBlip>
              <a:defRPr/>
            </a:pPr>
            <a:r>
              <a:rPr lang="en-US" dirty="0" smtClean="0">
                <a:solidFill>
                  <a:schemeClr val="tx1"/>
                </a:solidFill>
              </a:rPr>
              <a:t>usually divided into 3 meals</a:t>
            </a:r>
            <a:endParaRPr lang="en-US" sz="2000" dirty="0" smtClean="0">
              <a:solidFill>
                <a:schemeClr val="tx1"/>
              </a:solidFill>
            </a:endParaRPr>
          </a:p>
        </p:txBody>
      </p:sp>
      <p:sp>
        <p:nvSpPr>
          <p:cNvPr id="1752068" name="Rectangle 4"/>
          <p:cNvSpPr>
            <a:spLocks noGrp="1" noChangeArrowheads="1"/>
          </p:cNvSpPr>
          <p:nvPr>
            <p:ph sz="half" idx="4294967295"/>
          </p:nvPr>
        </p:nvSpPr>
        <p:spPr>
          <a:xfrm>
            <a:off x="5257800" y="1524000"/>
            <a:ext cx="3752850" cy="4709160"/>
          </a:xfrm>
        </p:spPr>
        <p:txBody>
          <a:bodyPr>
            <a:normAutofit lnSpcReduction="10000"/>
          </a:bodyPr>
          <a:lstStyle/>
          <a:p>
            <a:pPr eaLnBrk="1" hangingPunct="1">
              <a:buFont typeface="Wingdings" pitchFamily="2" charset="2"/>
              <a:buNone/>
              <a:defRPr/>
            </a:pPr>
            <a:r>
              <a:rPr lang="en-US" sz="2400" b="1" dirty="0" smtClean="0"/>
              <a:t>Example </a:t>
            </a:r>
          </a:p>
          <a:p>
            <a:pPr eaLnBrk="1" hangingPunct="1">
              <a:defRPr/>
            </a:pPr>
            <a:r>
              <a:rPr lang="en-US" sz="2400" dirty="0" err="1" smtClean="0"/>
              <a:t>Wt</a:t>
            </a:r>
            <a:r>
              <a:rPr lang="en-US" sz="2400" dirty="0" smtClean="0"/>
              <a:t> 50kg x 0.5 = 25 units of insulin/day</a:t>
            </a:r>
          </a:p>
          <a:p>
            <a:pPr eaLnBrk="1" hangingPunct="1">
              <a:defRPr/>
            </a:pPr>
            <a:endParaRPr lang="en-US" sz="800" dirty="0" smtClean="0"/>
          </a:p>
          <a:p>
            <a:pPr eaLnBrk="1" hangingPunct="1">
              <a:defRPr/>
            </a:pPr>
            <a:r>
              <a:rPr lang="en-US" sz="2400" dirty="0" smtClean="0"/>
              <a:t>Basal dose:  13 units</a:t>
            </a:r>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13 units QD</a:t>
            </a:r>
          </a:p>
          <a:p>
            <a:pPr lvl="1" eaLnBrk="1" hangingPunct="1">
              <a:buFont typeface="Monotype Sorts" pitchFamily="2" charset="2"/>
              <a:buBlip>
                <a:blip r:embed="rId4"/>
              </a:buBlip>
              <a:defRPr/>
            </a:pPr>
            <a:r>
              <a:rPr lang="en-US" dirty="0" smtClean="0">
                <a:solidFill>
                  <a:schemeClr val="tx1"/>
                </a:solidFill>
              </a:rPr>
              <a:t>NPH/</a:t>
            </a:r>
            <a:r>
              <a:rPr lang="en-US" dirty="0" err="1" smtClean="0">
                <a:solidFill>
                  <a:schemeClr val="tx1"/>
                </a:solidFill>
              </a:rPr>
              <a:t>Detemir</a:t>
            </a:r>
            <a:r>
              <a:rPr lang="en-US" dirty="0" smtClean="0">
                <a:solidFill>
                  <a:schemeClr val="tx1"/>
                </a:solidFill>
              </a:rPr>
              <a:t> 6u BID</a:t>
            </a:r>
          </a:p>
          <a:p>
            <a:pPr eaLnBrk="1" hangingPunct="1">
              <a:buFont typeface="Wingdings" pitchFamily="2" charset="2"/>
              <a:buNone/>
              <a:defRPr/>
            </a:pPr>
            <a:endParaRPr lang="en-US" sz="2400" dirty="0" smtClean="0"/>
          </a:p>
          <a:p>
            <a:pPr eaLnBrk="1" hangingPunct="1">
              <a:defRPr/>
            </a:pPr>
            <a:r>
              <a:rPr lang="en-US" sz="2400" dirty="0" smtClean="0"/>
              <a:t>Bolus dose: 12 units</a:t>
            </a:r>
          </a:p>
          <a:p>
            <a:pPr lvl="1" eaLnBrk="1" hangingPunct="1">
              <a:defRPr/>
            </a:pPr>
            <a:r>
              <a:rPr lang="en-US" dirty="0" smtClean="0">
                <a:solidFill>
                  <a:schemeClr val="tx1"/>
                </a:solidFill>
              </a:rPr>
              <a:t>4 units </a:t>
            </a:r>
            <a:r>
              <a:rPr lang="en-US" dirty="0" err="1" smtClean="0">
                <a:solidFill>
                  <a:schemeClr val="tx1"/>
                </a:solidFill>
              </a:rPr>
              <a:t>NovoLog</a:t>
            </a:r>
            <a:r>
              <a:rPr lang="en-US" dirty="0" smtClean="0">
                <a:solidFill>
                  <a:schemeClr val="tx1"/>
                </a:solidFill>
              </a:rPr>
              <a:t>, </a:t>
            </a:r>
            <a:r>
              <a:rPr lang="en-US" dirty="0" err="1" smtClean="0">
                <a:solidFill>
                  <a:schemeClr val="tx1"/>
                </a:solidFill>
              </a:rPr>
              <a:t>Apidra</a:t>
            </a:r>
            <a:r>
              <a:rPr lang="en-US" dirty="0" smtClean="0">
                <a:solidFill>
                  <a:schemeClr val="tx1"/>
                </a:solidFill>
              </a:rPr>
              <a:t> Humalog, Regular each meal</a:t>
            </a:r>
          </a:p>
          <a:p>
            <a:pPr eaLnBrk="1" hangingPunct="1">
              <a:buFont typeface="Wingdings" pitchFamily="2" charset="2"/>
              <a:buNone/>
              <a:defRPr/>
            </a:pPr>
            <a:endParaRPr lang="en-US" sz="2200" dirty="0" smtClean="0"/>
          </a:p>
        </p:txBody>
      </p:sp>
    </p:spTree>
    <p:custDataLst>
      <p:tags r:id="rId1"/>
    </p:custDataLst>
    <p:extLst>
      <p:ext uri="{BB962C8B-B14F-4D97-AF65-F5344CB8AC3E}">
        <p14:creationId xmlns:p14="http://schemas.microsoft.com/office/powerpoint/2010/main" val="93499152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52068">
                                            <p:txEl>
                                              <p:pRg st="4" end="4"/>
                                            </p:txEl>
                                          </p:spTgt>
                                        </p:tgtEl>
                                        <p:attrNameLst>
                                          <p:attrName>style.visibility</p:attrName>
                                        </p:attrNameLst>
                                      </p:cBhvr>
                                      <p:to>
                                        <p:strVal val="visible"/>
                                      </p:to>
                                    </p:set>
                                    <p:anim calcmode="lin" valueType="num">
                                      <p:cBhvr additive="base">
                                        <p:cTn id="23" dur="500" fill="hold"/>
                                        <p:tgtEl>
                                          <p:spTgt spid="175206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5206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52068">
                                            <p:txEl>
                                              <p:pRg st="5" end="5"/>
                                            </p:txEl>
                                          </p:spTgt>
                                        </p:tgtEl>
                                        <p:attrNameLst>
                                          <p:attrName>style.visibility</p:attrName>
                                        </p:attrNameLst>
                                      </p:cBhvr>
                                      <p:to>
                                        <p:strVal val="visible"/>
                                      </p:to>
                                    </p:set>
                                    <p:anim calcmode="lin" valueType="num">
                                      <p:cBhvr additive="base">
                                        <p:cTn id="27"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520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52068">
                                            <p:txEl>
                                              <p:pRg st="7" end="7"/>
                                            </p:txEl>
                                          </p:spTgt>
                                        </p:tgtEl>
                                        <p:attrNameLst>
                                          <p:attrName>style.visibility</p:attrName>
                                        </p:attrNameLst>
                                      </p:cBhvr>
                                      <p:to>
                                        <p:strVal val="visible"/>
                                      </p:to>
                                    </p:set>
                                    <p:anim calcmode="lin" valueType="num">
                                      <p:cBhvr additive="base">
                                        <p:cTn id="33" dur="500" fill="hold"/>
                                        <p:tgtEl>
                                          <p:spTgt spid="1752068">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52068">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52068">
                                            <p:txEl>
                                              <p:pRg st="8" end="8"/>
                                            </p:txEl>
                                          </p:spTgt>
                                        </p:tgtEl>
                                        <p:attrNameLst>
                                          <p:attrName>style.visibility</p:attrName>
                                        </p:attrNameLst>
                                      </p:cBhvr>
                                      <p:to>
                                        <p:strVal val="visible"/>
                                      </p:to>
                                    </p:set>
                                    <p:anim calcmode="lin" valueType="num">
                                      <p:cBhvr additive="base">
                                        <p:cTn id="37" dur="500" fill="hold"/>
                                        <p:tgtEl>
                                          <p:spTgt spid="175206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5206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fontScale="90000"/>
          </a:bodyPr>
          <a:lstStyle/>
          <a:p>
            <a:pPr eaLnBrk="1" hangingPunct="1"/>
            <a:r>
              <a:rPr lang="en-US" sz="3600" smtClean="0"/>
              <a:t>Intensive Diabetes Therapy</a:t>
            </a:r>
            <a:br>
              <a:rPr lang="en-US" sz="3600" smtClean="0"/>
            </a:br>
            <a:r>
              <a:rPr lang="en-US" sz="3600" smtClean="0"/>
              <a:t>Insulin Dosing Strategy	</a:t>
            </a:r>
          </a:p>
        </p:txBody>
      </p:sp>
      <p:sp>
        <p:nvSpPr>
          <p:cNvPr id="1753091" name="Rectangle 3"/>
          <p:cNvSpPr>
            <a:spLocks noGrp="1" noChangeArrowheads="1"/>
          </p:cNvSpPr>
          <p:nvPr>
            <p:ph sz="quarter" idx="1"/>
          </p:nvPr>
        </p:nvSpPr>
        <p:spPr>
          <a:xfrm>
            <a:off x="457200" y="1219200"/>
            <a:ext cx="4114800" cy="4937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QD</a:t>
            </a:r>
          </a:p>
          <a:p>
            <a:pPr lvl="1" eaLnBrk="1" hangingPunct="1">
              <a:buFont typeface="Monotype Sorts" pitchFamily="2" charset="2"/>
              <a:buBlip>
                <a:blip r:embed="rId4"/>
              </a:buBlip>
              <a:defRPr/>
            </a:pPr>
            <a:r>
              <a:rPr lang="en-US" sz="2800" dirty="0" smtClean="0">
                <a:solidFill>
                  <a:schemeClr val="tx1"/>
                </a:solidFill>
              </a:rPr>
              <a:t>NPH or </a:t>
            </a:r>
            <a:r>
              <a:rPr lang="en-US" sz="2800" dirty="0" err="1" smtClean="0">
                <a:solidFill>
                  <a:schemeClr val="tx1"/>
                </a:solidFill>
              </a:rPr>
              <a:t>Detemir</a:t>
            </a:r>
            <a:r>
              <a:rPr lang="en-US" sz="2800" dirty="0" smtClean="0">
                <a:solidFill>
                  <a:schemeClr val="tx1"/>
                </a:solidFill>
              </a:rPr>
              <a:t> BID</a:t>
            </a:r>
            <a:endParaRPr lang="en-US" sz="2000" dirty="0" smtClean="0">
              <a:solidFill>
                <a:schemeClr val="tx1"/>
              </a:solidFill>
            </a:endParaRPr>
          </a:p>
          <a:p>
            <a:pPr eaLnBrk="1" hangingPunct="1">
              <a:buFont typeface="Monotype Sorts" pitchFamily="2" charset="2"/>
              <a:buBlip>
                <a:blip r:embed="rId5"/>
              </a:buBlip>
              <a:defRPr/>
            </a:pPr>
            <a:r>
              <a:rPr lang="en-US" dirty="0" smtClean="0"/>
              <a:t>Bolus = 50% of total</a:t>
            </a:r>
          </a:p>
          <a:p>
            <a:pPr lvl="1" eaLnBrk="1" hangingPunct="1">
              <a:buFont typeface="Monotype Sorts" pitchFamily="2" charset="2"/>
              <a:buBlip>
                <a:blip r:embed="rId4"/>
              </a:buBlip>
              <a:defRPr/>
            </a:pPr>
            <a:r>
              <a:rPr lang="en-US" sz="2800" dirty="0" smtClean="0">
                <a:solidFill>
                  <a:schemeClr val="tx1"/>
                </a:solidFill>
              </a:rPr>
              <a:t>usually divided into 3 meals</a:t>
            </a:r>
          </a:p>
        </p:txBody>
      </p:sp>
      <p:sp>
        <p:nvSpPr>
          <p:cNvPr id="1753092" name="Rectangle 4"/>
          <p:cNvSpPr>
            <a:spLocks noGrp="1" noChangeArrowheads="1"/>
          </p:cNvSpPr>
          <p:nvPr>
            <p:ph sz="half" idx="4294967295"/>
          </p:nvPr>
        </p:nvSpPr>
        <p:spPr>
          <a:xfrm>
            <a:off x="4572000" y="1386840"/>
            <a:ext cx="42672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 kg x 0.5 = ___ units of insulin/day</a:t>
            </a:r>
          </a:p>
          <a:p>
            <a:pPr eaLnBrk="1" hangingPunct="1">
              <a:defRPr/>
            </a:pPr>
            <a:endParaRPr lang="en-US" sz="900" dirty="0" smtClean="0"/>
          </a:p>
          <a:p>
            <a:pPr eaLnBrk="1" hangingPunct="1">
              <a:defRPr/>
            </a:pPr>
            <a:r>
              <a:rPr lang="en-US" dirty="0" smtClean="0"/>
              <a:t>Basal dose: ____ units</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____ QD</a:t>
            </a:r>
          </a:p>
          <a:p>
            <a:pPr lvl="1" eaLnBrk="1" hangingPunct="1">
              <a:buFont typeface="Monotype Sorts" pitchFamily="2" charset="2"/>
              <a:buBlip>
                <a:blip r:embed="rId4"/>
              </a:buBlip>
              <a:defRPr/>
            </a:pPr>
            <a:r>
              <a:rPr lang="en-US" sz="2800" dirty="0" smtClean="0">
                <a:solidFill>
                  <a:schemeClr val="tx1"/>
                </a:solidFill>
              </a:rPr>
              <a:t>NPH/</a:t>
            </a:r>
            <a:r>
              <a:rPr lang="en-US" sz="2800" dirty="0" err="1" smtClean="0">
                <a:solidFill>
                  <a:schemeClr val="tx1"/>
                </a:solidFill>
              </a:rPr>
              <a:t>Detemir</a:t>
            </a:r>
            <a:r>
              <a:rPr lang="en-US" sz="2800" dirty="0" smtClean="0">
                <a:solidFill>
                  <a:schemeClr val="tx1"/>
                </a:solidFill>
              </a:rPr>
              <a:t> __ BID</a:t>
            </a:r>
          </a:p>
          <a:p>
            <a:pPr lvl="1" eaLnBrk="1" hangingPunct="1">
              <a:buFont typeface="Wingdings" pitchFamily="2" charset="2"/>
              <a:buNone/>
              <a:defRPr/>
            </a:pPr>
            <a:endParaRPr lang="en-US" dirty="0" smtClean="0">
              <a:solidFill>
                <a:schemeClr val="tx1"/>
              </a:solidFill>
            </a:endParaRPr>
          </a:p>
          <a:p>
            <a:pPr eaLnBrk="1" hangingPunct="1">
              <a:defRPr/>
            </a:pPr>
            <a:r>
              <a:rPr lang="en-US" dirty="0" smtClean="0"/>
              <a:t>Bolus dose: ____ units</a:t>
            </a:r>
          </a:p>
          <a:p>
            <a:pPr>
              <a:spcBef>
                <a:spcPct val="0"/>
              </a:spcBef>
              <a:buClrTx/>
              <a:buSzTx/>
              <a:buFontTx/>
              <a:buNone/>
              <a:defRPr/>
            </a:pPr>
            <a:r>
              <a:rPr lang="en-US" dirty="0" smtClean="0"/>
              <a:t>    ___</a:t>
            </a:r>
            <a:r>
              <a:rPr lang="en-US" sz="2400" dirty="0" smtClean="0"/>
              <a:t>units </a:t>
            </a:r>
            <a:r>
              <a:rPr lang="en-US" sz="2400" dirty="0" err="1" smtClean="0"/>
              <a:t>NovoLog</a:t>
            </a:r>
            <a:r>
              <a:rPr lang="en-US" sz="2400" dirty="0" smtClean="0"/>
              <a:t>, </a:t>
            </a:r>
            <a:r>
              <a:rPr lang="en-US" sz="2400" dirty="0" err="1" smtClean="0"/>
              <a:t>Apidra</a:t>
            </a:r>
            <a:r>
              <a:rPr lang="en-US" sz="2400" dirty="0" smtClean="0"/>
              <a:t> Humalog, </a:t>
            </a:r>
            <a:r>
              <a:rPr lang="en-US" sz="2400" dirty="0" err="1" smtClean="0"/>
              <a:t>Reg</a:t>
            </a:r>
            <a:r>
              <a:rPr lang="en-US" sz="2400" dirty="0" smtClean="0"/>
              <a:t> each meal</a:t>
            </a:r>
          </a:p>
        </p:txBody>
      </p:sp>
    </p:spTree>
    <p:custDataLst>
      <p:tags r:id="rId1"/>
    </p:custDataLst>
    <p:extLst>
      <p:ext uri="{BB962C8B-B14F-4D97-AF65-F5344CB8AC3E}">
        <p14:creationId xmlns:p14="http://schemas.microsoft.com/office/powerpoint/2010/main" val="2303463045"/>
      </p:ext>
    </p:extLst>
  </p:cSld>
  <p:clrMapOvr>
    <a:masterClrMapping/>
  </p:clrMapOvr>
  <p:transition>
    <p:random/>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Intensive Diabetes Therapy</a:t>
            </a:r>
            <a:br>
              <a:rPr lang="en-US" dirty="0" smtClean="0"/>
            </a:br>
            <a:r>
              <a:rPr lang="en-US" dirty="0" smtClean="0"/>
              <a:t>Insulin Dosing Strategy	</a:t>
            </a:r>
          </a:p>
        </p:txBody>
      </p:sp>
      <p:sp>
        <p:nvSpPr>
          <p:cNvPr id="1754115" name="Rectangle 3"/>
          <p:cNvSpPr>
            <a:spLocks noGrp="1" noChangeArrowheads="1"/>
          </p:cNvSpPr>
          <p:nvPr>
            <p:ph sz="quarter" idx="1"/>
          </p:nvPr>
        </p:nvSpPr>
        <p:spPr>
          <a:xfrm>
            <a:off x="457200" y="1600200"/>
            <a:ext cx="3810000" cy="4556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3000" dirty="0" err="1" smtClean="0">
                <a:solidFill>
                  <a:schemeClr val="tx1"/>
                </a:solidFill>
              </a:rPr>
              <a:t>Glargine</a:t>
            </a:r>
            <a:r>
              <a:rPr lang="en-US" sz="3000" dirty="0" smtClean="0">
                <a:solidFill>
                  <a:schemeClr val="tx1"/>
                </a:solidFill>
              </a:rPr>
              <a:t> QD</a:t>
            </a:r>
          </a:p>
          <a:p>
            <a:pPr lvl="1" eaLnBrk="1" hangingPunct="1">
              <a:buFont typeface="Monotype Sorts" pitchFamily="2" charset="2"/>
              <a:buBlip>
                <a:blip r:embed="rId4"/>
              </a:buBlip>
              <a:defRPr/>
            </a:pPr>
            <a:r>
              <a:rPr lang="en-US" sz="3000" dirty="0" smtClean="0">
                <a:solidFill>
                  <a:schemeClr val="tx1"/>
                </a:solidFill>
              </a:rPr>
              <a:t>NPH or </a:t>
            </a:r>
            <a:r>
              <a:rPr lang="en-US" sz="3000" dirty="0" err="1" smtClean="0">
                <a:solidFill>
                  <a:schemeClr val="tx1"/>
                </a:solidFill>
              </a:rPr>
              <a:t>Detemir</a:t>
            </a:r>
            <a:r>
              <a:rPr lang="en-US" sz="3000" dirty="0" smtClean="0">
                <a:solidFill>
                  <a:schemeClr val="tx1"/>
                </a:solidFill>
              </a:rPr>
              <a:t> BID</a:t>
            </a:r>
            <a:endParaRPr lang="en-US" sz="2600" dirty="0" smtClean="0">
              <a:solidFill>
                <a:schemeClr val="tx1"/>
              </a:solidFill>
            </a:endParaRPr>
          </a:p>
          <a:p>
            <a:pPr eaLnBrk="1" hangingPunct="1">
              <a:buFont typeface="Monotype Sorts" pitchFamily="2" charset="2"/>
              <a:buBlip>
                <a:blip r:embed="rId5"/>
              </a:buBlip>
              <a:defRPr/>
            </a:pPr>
            <a:r>
              <a:rPr lang="en-US" sz="3000" dirty="0" smtClean="0"/>
              <a:t>Bolus = 50% of total</a:t>
            </a:r>
          </a:p>
          <a:p>
            <a:pPr lvl="1" eaLnBrk="1" hangingPunct="1">
              <a:buFont typeface="Monotype Sorts" pitchFamily="2" charset="2"/>
              <a:buBlip>
                <a:blip r:embed="rId4"/>
              </a:buBlip>
              <a:defRPr/>
            </a:pPr>
            <a:r>
              <a:rPr lang="en-US" sz="3000" dirty="0" smtClean="0">
                <a:solidFill>
                  <a:schemeClr val="tx1"/>
                </a:solidFill>
              </a:rPr>
              <a:t>usually divided into  3 meals</a:t>
            </a:r>
          </a:p>
        </p:txBody>
      </p:sp>
      <p:sp>
        <p:nvSpPr>
          <p:cNvPr id="1754116" name="Rectangle 4"/>
          <p:cNvSpPr>
            <a:spLocks noGrp="1" noChangeArrowheads="1"/>
          </p:cNvSpPr>
          <p:nvPr>
            <p:ph sz="half" idx="4294967295"/>
          </p:nvPr>
        </p:nvSpPr>
        <p:spPr>
          <a:xfrm>
            <a:off x="4269971" y="1600200"/>
            <a:ext cx="44958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60kg x 0.5 =</a:t>
            </a:r>
            <a:r>
              <a:rPr lang="en-US" dirty="0" smtClean="0">
                <a:solidFill>
                  <a:srgbClr val="DC0081"/>
                </a:solidFill>
              </a:rPr>
              <a:t> </a:t>
            </a:r>
            <a:r>
              <a:rPr lang="en-US" u="sng" dirty="0" smtClean="0">
                <a:solidFill>
                  <a:schemeClr val="folHlink"/>
                </a:solidFill>
              </a:rPr>
              <a:t>30</a:t>
            </a:r>
            <a:r>
              <a:rPr lang="en-US" dirty="0" smtClean="0">
                <a:solidFill>
                  <a:schemeClr val="folHlink"/>
                </a:solidFill>
              </a:rPr>
              <a:t> </a:t>
            </a:r>
            <a:r>
              <a:rPr lang="en-US" dirty="0" smtClean="0"/>
              <a:t>units    of insulin/day</a:t>
            </a:r>
          </a:p>
          <a:p>
            <a:pPr eaLnBrk="1" hangingPunct="1">
              <a:defRPr/>
            </a:pPr>
            <a:endParaRPr lang="en-US" sz="900" dirty="0" smtClean="0"/>
          </a:p>
          <a:p>
            <a:pPr eaLnBrk="1" hangingPunct="1">
              <a:defRPr/>
            </a:pPr>
            <a:r>
              <a:rPr lang="en-US" dirty="0" smtClean="0"/>
              <a:t>Basal dose: </a:t>
            </a:r>
            <a:r>
              <a:rPr lang="en-US" u="sng" dirty="0" smtClean="0">
                <a:solidFill>
                  <a:schemeClr val="folHlink"/>
                </a:solidFill>
              </a:rPr>
              <a:t>15</a:t>
            </a:r>
            <a:r>
              <a:rPr lang="en-US" dirty="0" smtClean="0">
                <a:solidFill>
                  <a:schemeClr val="folHlink"/>
                </a:solidFill>
              </a:rPr>
              <a:t> units</a:t>
            </a:r>
          </a:p>
          <a:p>
            <a:pPr lvl="1" eaLnBrk="1" hangingPunct="1">
              <a:buFont typeface="Monotype Sorts" pitchFamily="2" charset="2"/>
              <a:buBlip>
                <a:blip r:embed="rId4"/>
              </a:buBlip>
              <a:defRPr/>
            </a:pPr>
            <a:r>
              <a:rPr lang="en-US" sz="2800" dirty="0" err="1" smtClean="0">
                <a:solidFill>
                  <a:schemeClr val="folHlink"/>
                </a:solidFill>
              </a:rPr>
              <a:t>Glargine</a:t>
            </a:r>
            <a:r>
              <a:rPr lang="en-US" sz="2800" dirty="0" smtClean="0">
                <a:solidFill>
                  <a:schemeClr val="folHlink"/>
                </a:solidFill>
              </a:rPr>
              <a:t> </a:t>
            </a:r>
            <a:r>
              <a:rPr lang="en-US" sz="2800" b="1" u="sng" dirty="0" smtClean="0">
                <a:solidFill>
                  <a:schemeClr val="folHlink"/>
                </a:solidFill>
              </a:rPr>
              <a:t>15</a:t>
            </a:r>
            <a:r>
              <a:rPr lang="en-US" sz="2800" dirty="0" smtClean="0">
                <a:solidFill>
                  <a:schemeClr val="folHlink"/>
                </a:solidFill>
              </a:rPr>
              <a:t> QD or</a:t>
            </a:r>
          </a:p>
          <a:p>
            <a:pPr lvl="1" eaLnBrk="1" hangingPunct="1">
              <a:buFont typeface="Monotype Sorts" pitchFamily="2" charset="2"/>
              <a:buBlip>
                <a:blip r:embed="rId4"/>
              </a:buBlip>
              <a:defRPr/>
            </a:pPr>
            <a:r>
              <a:rPr lang="en-US" sz="2800" dirty="0" smtClean="0">
                <a:solidFill>
                  <a:schemeClr val="folHlink"/>
                </a:solidFill>
              </a:rPr>
              <a:t>NPH/</a:t>
            </a:r>
            <a:r>
              <a:rPr lang="en-US" sz="2800" dirty="0" err="1" smtClean="0">
                <a:solidFill>
                  <a:schemeClr val="folHlink"/>
                </a:solidFill>
              </a:rPr>
              <a:t>Detemir</a:t>
            </a:r>
            <a:r>
              <a:rPr lang="en-US" sz="2800" dirty="0" smtClean="0">
                <a:solidFill>
                  <a:schemeClr val="folHlink"/>
                </a:solidFill>
              </a:rPr>
              <a:t> </a:t>
            </a:r>
            <a:r>
              <a:rPr lang="en-US" sz="2800" b="1" u="sng" dirty="0" smtClean="0">
                <a:solidFill>
                  <a:schemeClr val="folHlink"/>
                </a:solidFill>
              </a:rPr>
              <a:t>7</a:t>
            </a:r>
            <a:r>
              <a:rPr lang="en-US" sz="2800" b="1" dirty="0" smtClean="0">
                <a:solidFill>
                  <a:schemeClr val="folHlink"/>
                </a:solidFill>
              </a:rPr>
              <a:t>u </a:t>
            </a:r>
            <a:r>
              <a:rPr lang="en-US" sz="2800" dirty="0" smtClean="0">
                <a:solidFill>
                  <a:schemeClr val="folHlink"/>
                </a:solidFill>
              </a:rPr>
              <a:t>BID</a:t>
            </a:r>
          </a:p>
          <a:p>
            <a:pPr lvl="1" eaLnBrk="1" hangingPunct="1">
              <a:buFont typeface="Wingdings" pitchFamily="2" charset="2"/>
              <a:buNone/>
              <a:defRPr/>
            </a:pPr>
            <a:endParaRPr lang="en-US" sz="2000" dirty="0" smtClean="0">
              <a:solidFill>
                <a:srgbClr val="DC0081"/>
              </a:solidFill>
            </a:endParaRPr>
          </a:p>
          <a:p>
            <a:pPr eaLnBrk="1" hangingPunct="1">
              <a:defRPr/>
            </a:pPr>
            <a:r>
              <a:rPr lang="en-US" dirty="0" smtClean="0"/>
              <a:t>Bolus dose: </a:t>
            </a:r>
            <a:r>
              <a:rPr lang="en-US" u="sng" dirty="0" smtClean="0">
                <a:solidFill>
                  <a:schemeClr val="folHlink"/>
                </a:solidFill>
              </a:rPr>
              <a:t>15</a:t>
            </a:r>
            <a:r>
              <a:rPr lang="en-US" dirty="0" smtClean="0">
                <a:solidFill>
                  <a:schemeClr val="folHlink"/>
                </a:solidFill>
              </a:rPr>
              <a:t> units</a:t>
            </a:r>
          </a:p>
          <a:p>
            <a:pPr lvl="1" eaLnBrk="1" hangingPunct="1">
              <a:defRPr/>
            </a:pPr>
            <a:r>
              <a:rPr lang="en-US" sz="2800" b="1" u="sng" dirty="0" smtClean="0">
                <a:solidFill>
                  <a:schemeClr val="folHlink"/>
                </a:solidFill>
              </a:rPr>
              <a:t>5</a:t>
            </a:r>
            <a:r>
              <a:rPr lang="en-US" sz="2800" dirty="0" smtClean="0">
                <a:solidFill>
                  <a:schemeClr val="folHlink"/>
                </a:solidFill>
              </a:rPr>
              <a:t> </a:t>
            </a:r>
            <a:r>
              <a:rPr lang="en-US" sz="2800" dirty="0" err="1" smtClean="0">
                <a:solidFill>
                  <a:schemeClr val="folHlink"/>
                </a:solidFill>
              </a:rPr>
              <a:t>NovoLog</a:t>
            </a:r>
            <a:r>
              <a:rPr lang="en-US" sz="2800" dirty="0" smtClean="0">
                <a:solidFill>
                  <a:schemeClr val="folHlink"/>
                </a:solidFill>
              </a:rPr>
              <a:t>, </a:t>
            </a:r>
            <a:r>
              <a:rPr lang="en-US" sz="2800" dirty="0" err="1" smtClean="0">
                <a:solidFill>
                  <a:schemeClr val="folHlink"/>
                </a:solidFill>
              </a:rPr>
              <a:t>Apidra</a:t>
            </a:r>
            <a:r>
              <a:rPr lang="en-US" sz="2800" dirty="0" smtClean="0">
                <a:solidFill>
                  <a:schemeClr val="folHlink"/>
                </a:solidFill>
              </a:rPr>
              <a:t>, Humalog, </a:t>
            </a:r>
            <a:r>
              <a:rPr lang="en-US" sz="2800" dirty="0" err="1" smtClean="0">
                <a:solidFill>
                  <a:schemeClr val="folHlink"/>
                </a:solidFill>
              </a:rPr>
              <a:t>Reg</a:t>
            </a:r>
            <a:r>
              <a:rPr lang="en-US" sz="2800" dirty="0" smtClean="0">
                <a:solidFill>
                  <a:schemeClr val="folHlink"/>
                </a:solidFill>
              </a:rPr>
              <a:t> each meal</a:t>
            </a:r>
            <a:endParaRPr lang="en-US" sz="3200" dirty="0" smtClean="0">
              <a:solidFill>
                <a:schemeClr val="folHlink"/>
              </a:solidFill>
            </a:endParaRPr>
          </a:p>
          <a:p>
            <a:pPr eaLnBrk="1" hangingPunct="1">
              <a:buFont typeface="Wingdings" pitchFamily="2" charset="2"/>
              <a:buNone/>
              <a:defRPr/>
            </a:pPr>
            <a:endParaRPr lang="en-US" sz="3000" dirty="0" smtClean="0">
              <a:solidFill>
                <a:srgbClr val="FF3399"/>
              </a:solidFill>
            </a:endParaRPr>
          </a:p>
        </p:txBody>
      </p:sp>
    </p:spTree>
    <p:custDataLst>
      <p:tags r:id="rId1"/>
    </p:custDataLst>
    <p:extLst>
      <p:ext uri="{BB962C8B-B14F-4D97-AF65-F5344CB8AC3E}">
        <p14:creationId xmlns:p14="http://schemas.microsoft.com/office/powerpoint/2010/main" val="944822239"/>
      </p:ext>
    </p:extLst>
  </p:cSld>
  <p:clrMapOvr>
    <a:masterClrMapping/>
  </p:clrMapOvr>
  <p:transition>
    <p:random/>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Basal Bolus – </a:t>
            </a:r>
            <a:r>
              <a:rPr lang="en-US" u="sng" dirty="0" smtClean="0"/>
              <a:t>Using 50/50 Rule </a:t>
            </a:r>
            <a:r>
              <a:rPr lang="en-US" dirty="0" smtClean="0"/>
              <a:t>- </a:t>
            </a:r>
            <a:r>
              <a:rPr lang="en-US" dirty="0" err="1" smtClean="0"/>
              <a:t>Pt</a:t>
            </a:r>
            <a:r>
              <a:rPr lang="en-US" dirty="0" smtClean="0"/>
              <a:t> weighs 80kg</a:t>
            </a:r>
          </a:p>
        </p:txBody>
      </p:sp>
      <p:graphicFrame>
        <p:nvGraphicFramePr>
          <p:cNvPr id="146435" name="Object 1024"/>
          <p:cNvGraphicFramePr>
            <a:graphicFrameLocks noGrp="1" noChangeAspect="1"/>
          </p:cNvGraphicFramePr>
          <p:nvPr>
            <p:ph sz="quarter" idx="1"/>
            <p:extLst/>
          </p:nvPr>
        </p:nvGraphicFramePr>
        <p:xfrm>
          <a:off x="838200" y="1536055"/>
          <a:ext cx="7705725" cy="5297260"/>
        </p:xfrm>
        <a:graphic>
          <a:graphicData uri="http://schemas.openxmlformats.org/presentationml/2006/ole">
            <mc:AlternateContent xmlns:mc="http://schemas.openxmlformats.org/markup-compatibility/2006">
              <mc:Choice xmlns:v="urn:schemas-microsoft-com:vml" Requires="v">
                <p:oleObj spid="_x0000_s90122" name="Document" r:id="rId6" imgW="7945238" imgH="5462736" progId="Word.Document.8">
                  <p:embed/>
                </p:oleObj>
              </mc:Choice>
              <mc:Fallback>
                <p:oleObj name="Document" r:id="rId6" imgW="7945238" imgH="5462736" progId="Word.Document.8">
                  <p:embed/>
                  <p:pic>
                    <p:nvPicPr>
                      <p:cNvPr id="0" name=""/>
                      <p:cNvPicPr>
                        <a:picLocks noChangeAspect="1" noChangeArrowheads="1"/>
                      </p:cNvPicPr>
                      <p:nvPr/>
                    </p:nvPicPr>
                    <p:blipFill>
                      <a:blip r:embed="rId7"/>
                      <a:srcRect/>
                      <a:stretch>
                        <a:fillRect/>
                      </a:stretch>
                    </p:blipFill>
                    <p:spPr bwMode="auto">
                      <a:xfrm>
                        <a:off x="838200" y="1536055"/>
                        <a:ext cx="7705725" cy="529726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793051608"/>
      </p:ext>
    </p:extLst>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1818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smtClean="0"/>
              <a:t>GLP-1 Effects in Humans</a:t>
            </a:r>
            <a:br>
              <a:rPr lang="en-US" sz="2800" smtClean="0"/>
            </a:br>
            <a:r>
              <a:rPr lang="en-US" sz="2800" smtClean="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66709027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152400"/>
            <a:ext cx="8229600" cy="533400"/>
          </a:xfrm>
        </p:spPr>
        <p:txBody>
          <a:bodyPr/>
          <a:lstStyle/>
          <a:p>
            <a:pPr algn="l" eaLnBrk="1" hangingPunct="1"/>
            <a:r>
              <a:rPr lang="en-US" sz="2900" dirty="0" err="1" smtClean="0">
                <a:solidFill>
                  <a:schemeClr val="tx2">
                    <a:lumMod val="75000"/>
                  </a:schemeClr>
                </a:solidFill>
              </a:rPr>
              <a:t>DiaBingo</a:t>
            </a:r>
            <a:r>
              <a:rPr lang="en-US" sz="2900" dirty="0" smtClean="0">
                <a:solidFill>
                  <a:schemeClr val="tx2">
                    <a:lumMod val="75000"/>
                  </a:schemeClr>
                </a:solidFill>
              </a:rPr>
              <a:t> - I</a:t>
            </a:r>
            <a:endParaRPr lang="en-US" sz="1200" dirty="0" smtClean="0">
              <a:solidFill>
                <a:schemeClr val="tx2">
                  <a:lumMod val="75000"/>
                </a:schemeClr>
              </a:solidFill>
            </a:endParaRPr>
          </a:p>
        </p:txBody>
      </p:sp>
      <p:sp>
        <p:nvSpPr>
          <p:cNvPr id="1729539" name="Rectangle 1027"/>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r>
              <a:rPr lang="en-US" sz="1200">
                <a:solidFill>
                  <a:schemeClr val="bg1"/>
                </a:solidFill>
                <a:latin typeface="Arial Black" pitchFamily="34" charset="0"/>
              </a:rPr>
              <a:t>	 </a:t>
            </a:r>
          </a:p>
        </p:txBody>
      </p:sp>
      <p:sp>
        <p:nvSpPr>
          <p:cNvPr id="1729542" name="Text Box 1030"/>
          <p:cNvSpPr txBox="1">
            <a:spLocks noChangeArrowheads="1"/>
          </p:cNvSpPr>
          <p:nvPr/>
        </p:nvSpPr>
        <p:spPr bwMode="auto">
          <a:xfrm>
            <a:off x="457200" y="685800"/>
            <a:ext cx="8458200" cy="5763116"/>
          </a:xfrm>
          <a:prstGeom prst="rect">
            <a:avLst/>
          </a:prstGeom>
          <a:noFill/>
          <a:ln w="12700">
            <a:noFill/>
            <a:miter lim="800000"/>
            <a:headEnd/>
            <a:tailEnd/>
          </a:ln>
          <a:effectLst/>
        </p:spPr>
        <p:txBody>
          <a:bodyPr wrap="square">
            <a:spAutoFit/>
          </a:bodyPr>
          <a:lstStyle/>
          <a:p>
            <a:pPr eaLnBrk="0" hangingPunct="0">
              <a:spcBef>
                <a:spcPct val="50000"/>
              </a:spcBef>
              <a:defRPr/>
            </a:pPr>
            <a:r>
              <a:rPr lang="en-US" sz="2200" b="1" dirty="0">
                <a:solidFill>
                  <a:schemeClr val="accent2">
                    <a:lumMod val="50000"/>
                  </a:schemeClr>
                </a:solidFill>
                <a:effectLst>
                  <a:outerShdw blurRad="38100" dist="38100" dir="2700000" algn="tl">
                    <a:srgbClr val="000000"/>
                  </a:outerShdw>
                </a:effectLst>
                <a:latin typeface="Arial" pitchFamily="34" charset="0"/>
              </a:rPr>
              <a:t>I</a:t>
            </a:r>
            <a:r>
              <a:rPr lang="en-US" sz="2200" dirty="0">
                <a:solidFill>
                  <a:schemeClr val="accent2">
                    <a:lumMod val="50000"/>
                  </a:schemeClr>
                </a:solidFill>
                <a:effectLst>
                  <a:outerShdw blurRad="38100" dist="38100" dir="2700000" algn="tl">
                    <a:srgbClr val="000000"/>
                  </a:outerShdw>
                </a:effectLst>
                <a:latin typeface="Arial" pitchFamily="34" charset="0"/>
              </a:rPr>
              <a:t> </a:t>
            </a:r>
            <a:r>
              <a:rPr lang="en-US" sz="2200" dirty="0">
                <a:solidFill>
                  <a:schemeClr val="accent2">
                    <a:lumMod val="50000"/>
                  </a:schemeClr>
                </a:solidFill>
                <a:latin typeface="Arial" pitchFamily="34" charset="0"/>
              </a:rPr>
              <a:t>Injected hormone that is an analog of amylin			</a:t>
            </a:r>
          </a:p>
          <a:p>
            <a:pPr eaLnBrk="0" hangingPunct="0">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Glargine</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Detemir</a:t>
            </a:r>
            <a:r>
              <a:rPr lang="en-US" sz="2200" dirty="0">
                <a:solidFill>
                  <a:schemeClr val="accent2">
                    <a:lumMod val="50000"/>
                  </a:schemeClr>
                </a:solidFill>
                <a:latin typeface="Arial" pitchFamily="34" charset="0"/>
              </a:rPr>
              <a:t>, NPH are types of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Breakdown of glycogen into glucose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Anabolic hormone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Insulin is released when glucose levels are low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Once opened, insulin vials are good for one _____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Elevated post-prandial glucose indicate need for pre-</a:t>
            </a:r>
            <a:r>
              <a:rPr lang="en-US" sz="2200" dirty="0" err="1">
                <a:solidFill>
                  <a:schemeClr val="accent2">
                    <a:lumMod val="50000"/>
                  </a:schemeClr>
                </a:solidFill>
                <a:latin typeface="Arial" pitchFamily="34" charset="0"/>
              </a:rPr>
              <a:t>mea</a:t>
            </a:r>
            <a:r>
              <a:rPr lang="en-US" sz="2200" b="1" dirty="0" err="1">
                <a:solidFill>
                  <a:schemeClr val="accent2">
                    <a:lumMod val="50000"/>
                  </a:schemeClr>
                </a:solidFill>
                <a:latin typeface="Arial" pitchFamily="34" charset="0"/>
              </a:rPr>
              <a:t>I</a:t>
            </a:r>
            <a:endParaRPr lang="en-US" sz="2200" b="1" dirty="0">
              <a:solidFill>
                <a:schemeClr val="accent2">
                  <a:lumMod val="50000"/>
                </a:schemeClr>
              </a:solidFill>
              <a:latin typeface="Arial" pitchFamily="34" charset="0"/>
            </a:endParaRP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Epinephrine increases insulin resistance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Creation of glucose from amino acids and lactate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Decreasing renal function for people on insulin can cause	</a:t>
            </a:r>
          </a:p>
          <a:p>
            <a:pPr eaLnBrk="0" hangingPunct="0">
              <a:spcBef>
                <a:spcPct val="50000"/>
              </a:spcBef>
              <a:defRPr/>
            </a:pPr>
            <a:r>
              <a:rPr lang="da-DK" sz="2200" b="1" dirty="0">
                <a:solidFill>
                  <a:schemeClr val="accent2">
                    <a:lumMod val="50000"/>
                  </a:schemeClr>
                </a:solidFill>
                <a:latin typeface="Arial" pitchFamily="34" charset="0"/>
              </a:rPr>
              <a:t>I </a:t>
            </a:r>
            <a:r>
              <a:rPr lang="da-DK" sz="2200" dirty="0">
                <a:solidFill>
                  <a:schemeClr val="accent2">
                    <a:lumMod val="50000"/>
                  </a:schemeClr>
                </a:solidFill>
                <a:latin typeface="Arial" pitchFamily="34" charset="0"/>
              </a:rPr>
              <a:t>Bolus insulins							 </a:t>
            </a:r>
          </a:p>
          <a:p>
            <a:pPr eaLnBrk="0" hangingPunct="0">
              <a:spcBef>
                <a:spcPct val="25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 hormone that increases blood glucose </a:t>
            </a:r>
            <a:r>
              <a:rPr lang="en-US" sz="2200" dirty="0">
                <a:solidFill>
                  <a:schemeClr val="bg1"/>
                </a:solidFill>
                <a:latin typeface="Arial" pitchFamily="34" charset="0"/>
              </a:rPr>
              <a:t>levels</a:t>
            </a:r>
          </a:p>
        </p:txBody>
      </p:sp>
    </p:spTree>
    <p:custDataLst>
      <p:tags r:id="rId1"/>
    </p:custDataLst>
    <p:extLst>
      <p:ext uri="{BB962C8B-B14F-4D97-AF65-F5344CB8AC3E}">
        <p14:creationId xmlns:p14="http://schemas.microsoft.com/office/powerpoint/2010/main" val="195718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cale and g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90615510"/>
      </p:ext>
    </p:extLst>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603357" y="1143001"/>
            <a:ext cx="4191000" cy="2583618"/>
          </a:xfrm>
        </p:spPr>
        <p:txBody>
          <a:bodyPr>
            <a:noAutofit/>
          </a:bodyPr>
          <a:lstStyle/>
          <a:p>
            <a:pPr>
              <a:buFont typeface="Wingdings 3" panose="05040102010807070707" pitchFamily="18" charset="2"/>
              <a:buChar char="}"/>
              <a:defRPr/>
            </a:pPr>
            <a:r>
              <a:rPr lang="en-US" sz="1800" dirty="0" smtClean="0"/>
              <a:t>68% overweight or obese </a:t>
            </a:r>
          </a:p>
          <a:p>
            <a:pPr lvl="1">
              <a:buFont typeface="Wingdings 3" panose="05040102010807070707" pitchFamily="18" charset="2"/>
              <a:buChar char="}"/>
              <a:defRPr/>
            </a:pPr>
            <a:r>
              <a:rPr lang="en-US" sz="1600" dirty="0" smtClean="0"/>
              <a:t>34% BMI 30 +,  34% BMI 25-29</a:t>
            </a:r>
          </a:p>
          <a:p>
            <a:pPr>
              <a:buFont typeface="Wingdings 3" panose="05040102010807070707" pitchFamily="18" charset="2"/>
              <a:buChar char="}"/>
              <a:defRPr/>
            </a:pPr>
            <a:r>
              <a:rPr lang="en-US" sz="1800" dirty="0" smtClean="0"/>
              <a:t>1/3 of all </a:t>
            </a:r>
            <a:r>
              <a:rPr lang="en-US" sz="1800" dirty="0" err="1" smtClean="0"/>
              <a:t>overwt</a:t>
            </a:r>
            <a:r>
              <a:rPr lang="en-US" sz="1800" dirty="0" smtClean="0"/>
              <a:t> people don’t get diabetes</a:t>
            </a:r>
          </a:p>
          <a:p>
            <a:pPr>
              <a:buFont typeface="Wingdings 3" panose="05040102010807070707" pitchFamily="18" charset="2"/>
              <a:buChar char="}"/>
              <a:defRPr/>
            </a:pPr>
            <a:r>
              <a:rPr lang="en-US" sz="1800" dirty="0" smtClean="0"/>
              <a:t>We burn 100 </a:t>
            </a:r>
            <a:r>
              <a:rPr lang="en-US" sz="1800" dirty="0" err="1" smtClean="0"/>
              <a:t>cals</a:t>
            </a:r>
            <a:r>
              <a:rPr lang="en-US" sz="1800" dirty="0" smtClean="0"/>
              <a:t> less a day at work</a:t>
            </a:r>
          </a:p>
          <a:p>
            <a:pPr fontAlgn="auto">
              <a:spcAft>
                <a:spcPts val="0"/>
              </a:spcAft>
              <a:buFont typeface="Wingdings 3" panose="05040102010807070707" pitchFamily="18" charset="2"/>
              <a:buChar char="}"/>
              <a:defRPr/>
            </a:pPr>
            <a:r>
              <a:rPr lang="en-US" sz="1800" dirty="0" smtClean="0"/>
              <a:t>Overall</a:t>
            </a:r>
            <a:r>
              <a:rPr lang="en-US" sz="1800" dirty="0"/>
              <a:t>, </a:t>
            </a:r>
            <a:r>
              <a:rPr lang="en-US" sz="1800" dirty="0" smtClean="0"/>
              <a:t>food costs ~ </a:t>
            </a:r>
            <a:r>
              <a:rPr lang="en-US" sz="1600" dirty="0" smtClean="0"/>
              <a:t>10-15</a:t>
            </a:r>
            <a:r>
              <a:rPr lang="en-US" sz="1600" dirty="0"/>
              <a:t>% of </a:t>
            </a:r>
            <a:r>
              <a:rPr lang="en-US" sz="1600" dirty="0" smtClean="0"/>
              <a:t>income</a:t>
            </a:r>
          </a:p>
          <a:p>
            <a:pPr>
              <a:buFont typeface="Wingdings 3" panose="05040102010807070707" pitchFamily="18" charset="2"/>
              <a:buChar char="}"/>
              <a:defRPr/>
            </a:pPr>
            <a:r>
              <a:rPr lang="en-US" sz="2400" dirty="0" smtClean="0"/>
              <a:t>Calorie Intake is on the rise</a:t>
            </a:r>
          </a:p>
        </p:txBody>
      </p:sp>
      <p:sp>
        <p:nvSpPr>
          <p:cNvPr id="4" name="Oval 3"/>
          <p:cNvSpPr/>
          <p:nvPr/>
        </p:nvSpPr>
        <p:spPr>
          <a:xfrm>
            <a:off x="3657600" y="1143001"/>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685800"/>
          </a:xfrm>
        </p:spPr>
        <p:txBody>
          <a:bodyPr>
            <a:normAutofit fontScale="90000"/>
          </a:bodyPr>
          <a:lstStyle/>
          <a:p>
            <a:r>
              <a:rPr lang="en-US" dirty="0" smtClean="0"/>
              <a:t>Obesity in America</a:t>
            </a:r>
            <a:endParaRPr lang="en-US" sz="2700" dirty="0"/>
          </a:p>
        </p:txBody>
      </p:sp>
      <p:pic>
        <p:nvPicPr>
          <p:cNvPr id="5" name="Picture 4"/>
          <p:cNvPicPr>
            <a:picLocks noChangeAspect="1"/>
          </p:cNvPicPr>
          <p:nvPr/>
        </p:nvPicPr>
        <p:blipFill>
          <a:blip r:embed="rId3"/>
          <a:stretch>
            <a:fillRect/>
          </a:stretch>
        </p:blipFill>
        <p:spPr>
          <a:xfrm>
            <a:off x="324869" y="940769"/>
            <a:ext cx="4247131" cy="2814004"/>
          </a:xfrm>
          <a:prstGeom prst="rect">
            <a:avLst/>
          </a:prstGeom>
        </p:spPr>
      </p:pic>
      <p:sp>
        <p:nvSpPr>
          <p:cNvPr id="8" name="TextBox 7"/>
          <p:cNvSpPr txBox="1"/>
          <p:nvPr/>
        </p:nvSpPr>
        <p:spPr>
          <a:xfrm>
            <a:off x="762000" y="4343400"/>
            <a:ext cx="2590800" cy="9906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3048000" y="3620837"/>
            <a:ext cx="5753100" cy="2598988"/>
          </a:xfrm>
          <a:prstGeom prst="rect">
            <a:avLst/>
          </a:prstGeom>
        </p:spPr>
      </p:pic>
    </p:spTree>
    <p:custDataLst>
      <p:tags r:id="rId1"/>
    </p:custDataLst>
    <p:extLst>
      <p:ext uri="{BB962C8B-B14F-4D97-AF65-F5344CB8AC3E}">
        <p14:creationId xmlns:p14="http://schemas.microsoft.com/office/powerpoint/2010/main" val="221846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3218" name="Picture 2" descr="mcdonaldssuper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685800"/>
            <a:ext cx="7010400" cy="56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190500"/>
            <a:ext cx="8229600" cy="990600"/>
          </a:xfrm>
        </p:spPr>
        <p:txBody>
          <a:bodyPr/>
          <a:lstStyle/>
          <a:p>
            <a:r>
              <a:rPr lang="en-US" dirty="0" smtClean="0"/>
              <a:t>Bigger Meals, Bigger Kids</a:t>
            </a:r>
            <a:endParaRPr lang="en-US" dirty="0"/>
          </a:p>
        </p:txBody>
      </p:sp>
    </p:spTree>
    <p:custDataLst>
      <p:tags r:id="rId1"/>
    </p:custDataLst>
    <p:extLst>
      <p:ext uri="{BB962C8B-B14F-4D97-AF65-F5344CB8AC3E}">
        <p14:creationId xmlns:p14="http://schemas.microsoft.com/office/powerpoint/2010/main" val="11148289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73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Average American Consumes</a:t>
            </a:r>
            <a:br>
              <a:rPr lang="en-US" dirty="0" smtClean="0"/>
            </a:br>
            <a:r>
              <a:rPr lang="en-US" dirty="0" smtClean="0"/>
              <a:t>25 teaspoons of sugar a day (400 </a:t>
            </a:r>
            <a:r>
              <a:rPr lang="en-US" dirty="0" err="1" smtClean="0"/>
              <a:t>cals</a:t>
            </a:r>
            <a:r>
              <a:rPr lang="en-US" dirty="0" smtClean="0"/>
              <a:t>)</a:t>
            </a:r>
            <a:endParaRPr lang="en-US" dirty="0"/>
          </a:p>
        </p:txBody>
      </p:sp>
      <p:sp>
        <p:nvSpPr>
          <p:cNvPr id="3" name="Content Placeholder 2"/>
          <p:cNvSpPr>
            <a:spLocks noGrp="1"/>
          </p:cNvSpPr>
          <p:nvPr>
            <p:ph idx="1"/>
          </p:nvPr>
        </p:nvSpPr>
        <p:spPr>
          <a:xfrm>
            <a:off x="609600" y="1600200"/>
            <a:ext cx="5791200" cy="4953000"/>
          </a:xfrm>
        </p:spPr>
        <p:txBody>
          <a:bodyPr>
            <a:normAutofit/>
          </a:bodyPr>
          <a:lstStyle/>
          <a:p>
            <a:r>
              <a:rPr lang="en-US" dirty="0" smtClean="0">
                <a:effectLst/>
              </a:rPr>
              <a:t>Warning label on sodas proposed</a:t>
            </a:r>
          </a:p>
          <a:p>
            <a:r>
              <a:rPr lang="en-US" dirty="0" smtClean="0">
                <a:effectLst/>
              </a:rPr>
              <a:t> One soda has 12 teaspoons soda</a:t>
            </a:r>
          </a:p>
          <a:p>
            <a:r>
              <a:rPr lang="en-US" dirty="0" smtClean="0">
                <a:effectLst/>
              </a:rPr>
              <a:t>On </a:t>
            </a:r>
            <a:r>
              <a:rPr lang="en-US" dirty="0" err="1" smtClean="0">
                <a:effectLst/>
              </a:rPr>
              <a:t>avg</a:t>
            </a:r>
            <a:r>
              <a:rPr lang="en-US" dirty="0" smtClean="0">
                <a:effectLst/>
              </a:rPr>
              <a:t>, 1 person consumes 40 gallons of soda each year</a:t>
            </a:r>
          </a:p>
          <a:p>
            <a:r>
              <a:rPr lang="en-US" dirty="0" smtClean="0"/>
              <a:t>ADA guidelines “limit sodas and beverages with sugar, High Fructose Corn Syrup, (HFCS)</a:t>
            </a:r>
            <a:endParaRPr lang="en-US" dirty="0"/>
          </a:p>
        </p:txBody>
      </p:sp>
      <p:pic>
        <p:nvPicPr>
          <p:cNvPr id="5" name="Picture 4"/>
          <p:cNvPicPr>
            <a:picLocks noChangeAspect="1"/>
          </p:cNvPicPr>
          <p:nvPr/>
        </p:nvPicPr>
        <p:blipFill>
          <a:blip r:embed="rId3"/>
          <a:stretch>
            <a:fillRect/>
          </a:stretch>
        </p:blipFill>
        <p:spPr>
          <a:xfrm>
            <a:off x="6324600" y="1600200"/>
            <a:ext cx="2401214" cy="2971800"/>
          </a:xfrm>
          <a:prstGeom prst="rect">
            <a:avLst/>
          </a:prstGeom>
        </p:spPr>
      </p:pic>
    </p:spTree>
    <p:custDataLst>
      <p:tags r:id="rId1"/>
    </p:custDataLst>
    <p:extLst>
      <p:ext uri="{BB962C8B-B14F-4D97-AF65-F5344CB8AC3E}">
        <p14:creationId xmlns:p14="http://schemas.microsoft.com/office/powerpoint/2010/main" val="213461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BMI – Visual Image</a:t>
            </a:r>
            <a:endParaRPr lang="en-US" dirty="0"/>
          </a:p>
        </p:txBody>
      </p:sp>
      <p:pic>
        <p:nvPicPr>
          <p:cNvPr id="4" name="Content Placeholder 3"/>
          <p:cNvPicPr>
            <a:picLocks noGrp="1" noChangeAspect="1"/>
          </p:cNvPicPr>
          <p:nvPr>
            <p:ph sz="quarter" idx="1"/>
          </p:nvPr>
        </p:nvPicPr>
        <p:blipFill>
          <a:blip r:embed="rId3"/>
          <a:stretch>
            <a:fillRect/>
          </a:stretch>
        </p:blipFill>
        <p:spPr>
          <a:xfrm>
            <a:off x="440685" y="1371600"/>
            <a:ext cx="8107912" cy="3657600"/>
          </a:xfrm>
          <a:prstGeom prst="rect">
            <a:avLst/>
          </a:prstGeom>
        </p:spPr>
      </p:pic>
    </p:spTree>
    <p:custDataLst>
      <p:tags r:id="rId1"/>
    </p:custDataLst>
    <p:extLst>
      <p:ext uri="{BB962C8B-B14F-4D97-AF65-F5344CB8AC3E}">
        <p14:creationId xmlns:p14="http://schemas.microsoft.com/office/powerpoint/2010/main" val="261349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noAutofit/>
          </a:bodyPr>
          <a:lstStyle/>
          <a:p>
            <a:r>
              <a:rPr lang="en-US" sz="3200" dirty="0" smtClean="0"/>
              <a:t>Medical Nutrition Therapy – ADA 2014 Updates</a:t>
            </a:r>
          </a:p>
        </p:txBody>
      </p:sp>
      <p:sp>
        <p:nvSpPr>
          <p:cNvPr id="3" name="Content Placeholder 2"/>
          <p:cNvSpPr>
            <a:spLocks noGrp="1"/>
          </p:cNvSpPr>
          <p:nvPr>
            <p:ph sz="quarter" idx="1"/>
          </p:nvPr>
        </p:nvSpPr>
        <p:spPr/>
        <p:txBody>
          <a:bodyPr/>
          <a:lstStyle/>
          <a:p>
            <a:endParaRPr lang="en-US" dirty="0"/>
          </a:p>
        </p:txBody>
      </p:sp>
      <p:pic>
        <p:nvPicPr>
          <p:cNvPr id="166916" name="Picture 8" descr="C:\Users\Beverly\AppData\Local\Microsoft\Windows\Temporary Internet Files\Content.IE5\Z2J1B3R6\MP90040754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38081"/>
            <a:ext cx="72247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2000" y="4833772"/>
            <a:ext cx="7224713"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No ideal </a:t>
            </a:r>
            <a:r>
              <a:rPr lang="en-US" dirty="0"/>
              <a:t>percentage of calories from protein, carbohydrate and fat for </a:t>
            </a:r>
            <a:r>
              <a:rPr lang="en-US" dirty="0" smtClean="0"/>
              <a:t> people </a:t>
            </a:r>
            <a:r>
              <a:rPr lang="en-US" dirty="0"/>
              <a:t>with </a:t>
            </a:r>
            <a:r>
              <a:rPr lang="en-US" dirty="0" smtClean="0"/>
              <a:t>diabetes. </a:t>
            </a:r>
          </a:p>
          <a:p>
            <a:pPr marL="285750" indent="-285750">
              <a:buFont typeface="Arial" panose="020B0604020202020204" pitchFamily="34" charset="0"/>
              <a:buChar char="•"/>
            </a:pPr>
            <a:r>
              <a:rPr lang="en-US" dirty="0" smtClean="0"/>
              <a:t>Macronutrient </a:t>
            </a:r>
            <a:r>
              <a:rPr lang="en-US" dirty="0"/>
              <a:t>distribution should be based on an</a:t>
            </a:r>
            <a:r>
              <a:rPr lang="en-US" i="1" dirty="0"/>
              <a:t> individualized assessment </a:t>
            </a:r>
            <a:r>
              <a:rPr lang="en-US" dirty="0"/>
              <a:t>of eating patterns, preferences and metabolic goals</a:t>
            </a:r>
            <a:r>
              <a:rPr lang="en-US" dirty="0" smtClean="0"/>
              <a:t>.</a:t>
            </a:r>
            <a:endParaRPr lang="en-US" dirty="0"/>
          </a:p>
        </p:txBody>
      </p:sp>
    </p:spTree>
    <p:custDataLst>
      <p:tags r:id="rId1"/>
    </p:custDataLst>
    <p:extLst>
      <p:ext uri="{BB962C8B-B14F-4D97-AF65-F5344CB8AC3E}">
        <p14:creationId xmlns:p14="http://schemas.microsoft.com/office/powerpoint/2010/main" val="2862166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3"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7301" name="Rectangle 5"/>
          <p:cNvSpPr>
            <a:spLocks noGrp="1" noChangeArrowheads="1"/>
          </p:cNvSpPr>
          <p:nvPr>
            <p:ph sz="quarter" idx="1"/>
          </p:nvPr>
        </p:nvSpPr>
        <p:spPr>
          <a:xfrm>
            <a:off x="457200" y="1219200"/>
            <a:ext cx="5791200" cy="4937760"/>
          </a:xfrm>
        </p:spPr>
        <p:txBody>
          <a:bodyPr lIns="90477" tIns="44445" rIns="90477" bIns="44445">
            <a:normAutofit/>
          </a:bodyPr>
          <a:lstStyle/>
          <a:p>
            <a:pPr eaLnBrk="1" hangingPunct="1">
              <a:defRPr/>
            </a:pPr>
            <a:r>
              <a:rPr lang="en-US" dirty="0" smtClean="0"/>
              <a:t>Focus on the Individual</a:t>
            </a:r>
          </a:p>
          <a:p>
            <a:pPr eaLnBrk="1" hangingPunct="1">
              <a:defRPr/>
            </a:pPr>
            <a:r>
              <a:rPr lang="en-US" dirty="0" smtClean="0"/>
              <a:t>Maintain pleasure of eating</a:t>
            </a:r>
          </a:p>
          <a:p>
            <a:pPr eaLnBrk="1" hangingPunct="1">
              <a:defRPr/>
            </a:pPr>
            <a:r>
              <a:rPr lang="en-US" dirty="0" smtClean="0"/>
              <a:t>Provide positive messages about food</a:t>
            </a:r>
          </a:p>
          <a:p>
            <a:pPr eaLnBrk="1" hangingPunct="1">
              <a:defRPr/>
            </a:pPr>
            <a:r>
              <a:rPr lang="en-US" dirty="0" smtClean="0"/>
              <a:t>Limit food choices only when backed by science</a:t>
            </a:r>
          </a:p>
          <a:p>
            <a:pPr eaLnBrk="1" hangingPunct="1">
              <a:defRPr/>
            </a:pPr>
            <a:r>
              <a:rPr lang="en-US" dirty="0" smtClean="0"/>
              <a:t>Provide practical tools</a:t>
            </a:r>
          </a:p>
          <a:p>
            <a:pPr eaLnBrk="1" hangingPunct="1">
              <a:defRPr/>
            </a:pPr>
            <a:r>
              <a:rPr lang="en-US" dirty="0" smtClean="0"/>
              <a:t>Refer to a RD and Diabetes Education – Lowers A1c by 1-2%</a:t>
            </a:r>
          </a:p>
        </p:txBody>
      </p:sp>
      <p:pic>
        <p:nvPicPr>
          <p:cNvPr id="168994" name="Picture 34" descr="C:\Users\bev_000\AppData\Local\Microsoft\Windows\Temporary Internet Files\Content.IE5\LVC98H3G\MC90044183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371600"/>
            <a:ext cx="2514601" cy="3145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t>Medical Nutrition Therapy – ADA 2014</a:t>
            </a:r>
            <a:endParaRPr lang="en-US" dirty="0"/>
          </a:p>
        </p:txBody>
      </p:sp>
    </p:spTree>
    <p:custDataLst>
      <p:tags r:id="rId1"/>
    </p:custDataLst>
    <p:extLst>
      <p:ext uri="{BB962C8B-B14F-4D97-AF65-F5344CB8AC3E}">
        <p14:creationId xmlns:p14="http://schemas.microsoft.com/office/powerpoint/2010/main" val="991177625"/>
      </p:ext>
    </p:extLst>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Sodium, Fat and Fiber</a:t>
            </a:r>
            <a:endParaRPr lang="en-US" dirty="0"/>
          </a:p>
        </p:txBody>
      </p:sp>
      <p:sp>
        <p:nvSpPr>
          <p:cNvPr id="3" name="Content Placeholder 2"/>
          <p:cNvSpPr>
            <a:spLocks noGrp="1"/>
          </p:cNvSpPr>
          <p:nvPr>
            <p:ph sz="quarter" idx="1"/>
          </p:nvPr>
        </p:nvSpPr>
        <p:spPr>
          <a:xfrm>
            <a:off x="457200" y="1219200"/>
            <a:ext cx="5486400" cy="4937760"/>
          </a:xfrm>
        </p:spPr>
        <p:txBody>
          <a:bodyPr>
            <a:normAutofit fontScale="92500" lnSpcReduction="10000"/>
          </a:bodyPr>
          <a:lstStyle/>
          <a:p>
            <a:pPr>
              <a:defRPr/>
            </a:pPr>
            <a:r>
              <a:rPr lang="en-US" sz="2800" dirty="0">
                <a:solidFill>
                  <a:schemeClr val="tx2">
                    <a:lumMod val="50000"/>
                  </a:schemeClr>
                </a:solidFill>
              </a:rPr>
              <a:t>Sodium </a:t>
            </a:r>
            <a:r>
              <a:rPr lang="en-US" sz="2800" dirty="0" smtClean="0">
                <a:solidFill>
                  <a:schemeClr val="tx2">
                    <a:lumMod val="50000"/>
                  </a:schemeClr>
                </a:solidFill>
              </a:rPr>
              <a:t>  </a:t>
            </a:r>
            <a:r>
              <a:rPr lang="en-US" sz="2800" dirty="0">
                <a:solidFill>
                  <a:schemeClr val="tx2">
                    <a:lumMod val="50000"/>
                  </a:schemeClr>
                </a:solidFill>
              </a:rPr>
              <a:t>– Try and keep less than 2,300 mg a </a:t>
            </a:r>
            <a:r>
              <a:rPr lang="en-US" sz="2800" dirty="0" smtClean="0">
                <a:solidFill>
                  <a:schemeClr val="tx2">
                    <a:lumMod val="50000"/>
                  </a:schemeClr>
                </a:solidFill>
              </a:rPr>
              <a:t>day</a:t>
            </a:r>
          </a:p>
          <a:p>
            <a:pPr>
              <a:defRPr/>
            </a:pPr>
            <a:r>
              <a:rPr lang="en-US" sz="2800" dirty="0" smtClean="0">
                <a:solidFill>
                  <a:schemeClr val="tx2">
                    <a:lumMod val="50000"/>
                  </a:schemeClr>
                </a:solidFill>
              </a:rPr>
              <a:t>Vitamin </a:t>
            </a:r>
            <a:r>
              <a:rPr lang="en-US" sz="2800" dirty="0">
                <a:solidFill>
                  <a:schemeClr val="tx2">
                    <a:lumMod val="50000"/>
                  </a:schemeClr>
                </a:solidFill>
              </a:rPr>
              <a:t>and mineral supplements not recommended -lack of </a:t>
            </a:r>
            <a:r>
              <a:rPr lang="en-US" sz="2800" dirty="0" smtClean="0">
                <a:solidFill>
                  <a:schemeClr val="tx2">
                    <a:lumMod val="50000"/>
                  </a:schemeClr>
                </a:solidFill>
              </a:rPr>
              <a:t>evidence.</a:t>
            </a:r>
          </a:p>
          <a:p>
            <a:pPr>
              <a:defRPr/>
            </a:pPr>
            <a:r>
              <a:rPr lang="en-US" sz="2800" dirty="0" smtClean="0">
                <a:solidFill>
                  <a:schemeClr val="tx2">
                    <a:lumMod val="50000"/>
                  </a:schemeClr>
                </a:solidFill>
              </a:rPr>
              <a:t>Fat - same as recommended </a:t>
            </a:r>
            <a:r>
              <a:rPr lang="en-US" sz="2800" dirty="0">
                <a:solidFill>
                  <a:schemeClr val="tx2">
                    <a:lumMod val="50000"/>
                  </a:schemeClr>
                </a:solidFill>
              </a:rPr>
              <a:t>for </a:t>
            </a:r>
            <a:r>
              <a:rPr lang="en-US" sz="2800" dirty="0" smtClean="0">
                <a:solidFill>
                  <a:schemeClr val="tx2">
                    <a:lumMod val="50000"/>
                  </a:schemeClr>
                </a:solidFill>
              </a:rPr>
              <a:t>general </a:t>
            </a:r>
            <a:r>
              <a:rPr lang="en-US" sz="2800" dirty="0">
                <a:solidFill>
                  <a:schemeClr val="tx2">
                    <a:lumMod val="50000"/>
                  </a:schemeClr>
                </a:solidFill>
              </a:rPr>
              <a:t>population </a:t>
            </a:r>
            <a:endParaRPr lang="en-US" sz="2800" dirty="0" smtClean="0">
              <a:solidFill>
                <a:schemeClr val="tx2">
                  <a:lumMod val="50000"/>
                </a:schemeClr>
              </a:solidFill>
            </a:endParaRPr>
          </a:p>
          <a:p>
            <a:pPr lvl="1">
              <a:defRPr/>
            </a:pPr>
            <a:r>
              <a:rPr lang="en-US" sz="2400" dirty="0" smtClean="0">
                <a:solidFill>
                  <a:schemeClr val="tx2">
                    <a:lumMod val="50000"/>
                  </a:schemeClr>
                </a:solidFill>
              </a:rPr>
              <a:t>Less than 10% saturated fat, </a:t>
            </a:r>
          </a:p>
          <a:p>
            <a:pPr lvl="1">
              <a:defRPr/>
            </a:pPr>
            <a:r>
              <a:rPr lang="en-US" sz="2400" dirty="0" smtClean="0">
                <a:solidFill>
                  <a:schemeClr val="tx2">
                    <a:lumMod val="50000"/>
                  </a:schemeClr>
                </a:solidFill>
              </a:rPr>
              <a:t>Limit trans fats</a:t>
            </a:r>
          </a:p>
          <a:p>
            <a:pPr lvl="1">
              <a:defRPr/>
            </a:pPr>
            <a:r>
              <a:rPr lang="en-US" sz="2400" dirty="0" smtClean="0">
                <a:solidFill>
                  <a:schemeClr val="tx2">
                    <a:lumMod val="50000"/>
                  </a:schemeClr>
                </a:solidFill>
              </a:rPr>
              <a:t>Less than 300 mg cholesterol daily</a:t>
            </a:r>
          </a:p>
          <a:p>
            <a:pPr lvl="1">
              <a:defRPr/>
            </a:pPr>
            <a:r>
              <a:rPr lang="en-US" sz="2400" dirty="0" smtClean="0">
                <a:solidFill>
                  <a:schemeClr val="tx2">
                    <a:lumMod val="50000"/>
                  </a:schemeClr>
                </a:solidFill>
              </a:rPr>
              <a:t>Mediterranean Diet looks like good option</a:t>
            </a:r>
          </a:p>
          <a:p>
            <a:pPr>
              <a:defRPr/>
            </a:pPr>
            <a:r>
              <a:rPr lang="en-US" sz="2800" dirty="0" smtClean="0">
                <a:solidFill>
                  <a:schemeClr val="tx2">
                    <a:lumMod val="50000"/>
                  </a:schemeClr>
                </a:solidFill>
              </a:rPr>
              <a:t>Fiber 25 </a:t>
            </a:r>
            <a:r>
              <a:rPr lang="en-US" sz="2800" dirty="0">
                <a:solidFill>
                  <a:schemeClr val="tx2">
                    <a:lumMod val="50000"/>
                  </a:schemeClr>
                </a:solidFill>
              </a:rPr>
              <a:t>-38 </a:t>
            </a:r>
            <a:r>
              <a:rPr lang="en-US" sz="2800" dirty="0" err="1">
                <a:solidFill>
                  <a:schemeClr val="tx2">
                    <a:lumMod val="50000"/>
                  </a:schemeClr>
                </a:solidFill>
              </a:rPr>
              <a:t>gms</a:t>
            </a:r>
            <a:r>
              <a:rPr lang="en-US" sz="2800" dirty="0">
                <a:solidFill>
                  <a:schemeClr val="tx2">
                    <a:lumMod val="50000"/>
                  </a:schemeClr>
                </a:solidFill>
              </a:rPr>
              <a:t> a day </a:t>
            </a:r>
            <a:endParaRPr lang="en-US" sz="2800" dirty="0" smtClean="0">
              <a:solidFill>
                <a:schemeClr val="tx2">
                  <a:lumMod val="50000"/>
                </a:schemeClr>
              </a:solidFill>
            </a:endParaRP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5952" y="1256288"/>
            <a:ext cx="3048000" cy="2033588"/>
          </a:xfrm>
          <a:prstGeom prst="rect">
            <a:avLst/>
          </a:prstGeom>
        </p:spPr>
      </p:pic>
    </p:spTree>
    <p:custDataLst>
      <p:tags r:id="rId1"/>
    </p:custDataLst>
    <p:extLst>
      <p:ext uri="{BB962C8B-B14F-4D97-AF65-F5344CB8AC3E}">
        <p14:creationId xmlns:p14="http://schemas.microsoft.com/office/powerpoint/2010/main" val="393166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Approach Depends on Patient</a:t>
            </a:r>
            <a:endParaRPr lang="en-US" dirty="0"/>
          </a:p>
        </p:txBody>
      </p:sp>
      <p:sp>
        <p:nvSpPr>
          <p:cNvPr id="3" name="Content Placeholder 2"/>
          <p:cNvSpPr>
            <a:spLocks noGrp="1"/>
          </p:cNvSpPr>
          <p:nvPr>
            <p:ph sz="quarter" idx="1"/>
          </p:nvPr>
        </p:nvSpPr>
        <p:spPr/>
        <p:txBody>
          <a:bodyPr numCol="2"/>
          <a:lstStyle/>
          <a:p>
            <a:pPr>
              <a:buFont typeface="Arial" pitchFamily="34" charset="0"/>
              <a:buChar char="•"/>
            </a:pPr>
            <a:r>
              <a:rPr lang="en-US" sz="3200" dirty="0" smtClean="0"/>
              <a:t>New Type 2</a:t>
            </a:r>
            <a:endParaRPr lang="en-US" sz="3200" dirty="0"/>
          </a:p>
          <a:p>
            <a:pPr lvl="1">
              <a:buFont typeface="Arial" pitchFamily="34" charset="0"/>
              <a:buChar char="•"/>
            </a:pPr>
            <a:r>
              <a:rPr lang="en-US" sz="2400" dirty="0" smtClean="0"/>
              <a:t>Portion Control</a:t>
            </a:r>
          </a:p>
          <a:p>
            <a:pPr lvl="1">
              <a:buFont typeface="Arial" pitchFamily="34" charset="0"/>
              <a:buChar char="•"/>
            </a:pPr>
            <a:r>
              <a:rPr lang="en-US" sz="2400" dirty="0" smtClean="0"/>
              <a:t>Plate Method</a:t>
            </a:r>
          </a:p>
          <a:p>
            <a:pPr lvl="1">
              <a:buFont typeface="Arial" pitchFamily="34" charset="0"/>
              <a:buChar char="•"/>
            </a:pPr>
            <a:r>
              <a:rPr lang="en-US" sz="2400" dirty="0" smtClean="0"/>
              <a:t>Record Keeping</a:t>
            </a:r>
          </a:p>
          <a:p>
            <a:pPr lvl="1">
              <a:buFont typeface="Arial" pitchFamily="34" charset="0"/>
              <a:buChar char="•"/>
            </a:pPr>
            <a:r>
              <a:rPr lang="en-US" sz="2400" dirty="0" smtClean="0"/>
              <a:t>Education</a:t>
            </a:r>
          </a:p>
          <a:p>
            <a:pPr>
              <a:buFont typeface="Arial" pitchFamily="34" charset="0"/>
              <a:buChar char="•"/>
            </a:pPr>
            <a:r>
              <a:rPr lang="en-US" sz="3400" dirty="0" smtClean="0"/>
              <a:t>On Insulin? </a:t>
            </a:r>
          </a:p>
          <a:p>
            <a:pPr lvl="1">
              <a:buFont typeface="Arial" pitchFamily="34" charset="0"/>
              <a:buChar char="•"/>
            </a:pPr>
            <a:r>
              <a:rPr lang="en-US" sz="2400" dirty="0" smtClean="0"/>
              <a:t>Carb counting</a:t>
            </a:r>
          </a:p>
          <a:p>
            <a:pPr lvl="1">
              <a:buFont typeface="Arial" pitchFamily="34" charset="0"/>
              <a:buChar char="•"/>
            </a:pPr>
            <a:r>
              <a:rPr lang="en-US" sz="2400" dirty="0" smtClean="0"/>
              <a:t>Post prandial checks</a:t>
            </a:r>
            <a:endParaRPr lang="en-US" sz="2400" dirty="0"/>
          </a:p>
          <a:p>
            <a:pPr lvl="2"/>
            <a:endParaRPr lang="en-US" dirty="0" smtClean="0"/>
          </a:p>
        </p:txBody>
      </p:sp>
      <p:pic>
        <p:nvPicPr>
          <p:cNvPr id="216067" name="Picture 3" descr="C:\Users\bev_000\AppData\Local\Microsoft\Windows\Temporary Internet Files\Content.IE5\LVC98H3G\MP90044219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609416"/>
            <a:ext cx="3810000" cy="254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5317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r>
              <a:rPr lang="en-US" smtClean="0"/>
              <a:t>Bariatric Surgery</a:t>
            </a:r>
          </a:p>
        </p:txBody>
      </p:sp>
      <p:sp>
        <p:nvSpPr>
          <p:cNvPr id="147459" name="Content Placeholder 2"/>
          <p:cNvSpPr>
            <a:spLocks noGrp="1"/>
          </p:cNvSpPr>
          <p:nvPr>
            <p:ph sz="quarter" idx="1"/>
          </p:nvPr>
        </p:nvSpPr>
        <p:spPr/>
        <p:txBody>
          <a:bodyPr/>
          <a:lstStyle/>
          <a:p>
            <a:r>
              <a:rPr lang="en-US" smtClean="0"/>
              <a:t>Consider on diabetes pts w/ BMI &gt;35, esp with comorbidities</a:t>
            </a:r>
          </a:p>
          <a:p>
            <a:r>
              <a:rPr lang="en-US" smtClean="0"/>
              <a:t>Remission (BG normalized)</a:t>
            </a:r>
          </a:p>
          <a:p>
            <a:pPr lvl="1"/>
            <a:r>
              <a:rPr lang="en-US" smtClean="0"/>
              <a:t>rates range from 40 – 95%</a:t>
            </a:r>
          </a:p>
          <a:p>
            <a:pPr lvl="1"/>
            <a:r>
              <a:rPr lang="en-US" smtClean="0"/>
              <a:t>Better results with newer diabetes (more beta cell mass)</a:t>
            </a:r>
          </a:p>
          <a:p>
            <a:pPr lvl="1"/>
            <a:r>
              <a:rPr lang="en-US" smtClean="0"/>
              <a:t>Due to increase incretins (gut hormones)</a:t>
            </a:r>
          </a:p>
          <a:p>
            <a:r>
              <a:rPr lang="en-US" smtClean="0"/>
              <a:t>Still researching long term benefits, cost effectiveness and risk </a:t>
            </a:r>
          </a:p>
          <a:p>
            <a:endParaRPr lang="en-US" smtClean="0"/>
          </a:p>
        </p:txBody>
      </p:sp>
      <p:pic>
        <p:nvPicPr>
          <p:cNvPr id="147460" name="Picture 6" descr="C:\Users\Beverly\AppData\Local\Microsoft\Windows\Temporary Internet Files\Content.IE5\DJWH7WCO\MC90031224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789113"/>
            <a:ext cx="1524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5550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152400"/>
            <a:ext cx="8229600" cy="914400"/>
          </a:xfrm>
        </p:spPr>
        <p:txBody>
          <a:bodyPr>
            <a:normAutofit fontScale="90000"/>
          </a:bodyPr>
          <a:lstStyle/>
          <a:p>
            <a:pPr algn="ctr" eaLnBrk="1" hangingPunct="1"/>
            <a:r>
              <a:rPr lang="en-US" sz="3600" dirty="0" smtClean="0"/>
              <a:t>Losing 2-8kg Early in diagnosis Type 2 Helpful</a:t>
            </a:r>
            <a:r>
              <a:rPr lang="en-US" sz="4000" dirty="0" smtClean="0"/>
              <a:t> </a:t>
            </a:r>
            <a:r>
              <a:rPr lang="en-US" sz="4400" dirty="0" smtClean="0"/>
              <a:t/>
            </a:r>
            <a:br>
              <a:rPr lang="en-US" sz="4400" dirty="0" smtClean="0"/>
            </a:br>
            <a:r>
              <a:rPr lang="en-US" sz="1600" i="1" dirty="0" smtClean="0"/>
              <a:t>ADA 2014</a:t>
            </a:r>
            <a:endParaRPr lang="en-US" sz="2400" b="1" i="1" dirty="0" smtClean="0"/>
          </a:p>
        </p:txBody>
      </p:sp>
      <p:sp>
        <p:nvSpPr>
          <p:cNvPr id="1851395" name="Rectangle 3"/>
          <p:cNvSpPr>
            <a:spLocks noGrp="1" noChangeArrowheads="1"/>
          </p:cNvSpPr>
          <p:nvPr>
            <p:ph sz="quarter" idx="1"/>
          </p:nvPr>
        </p:nvSpPr>
        <p:spPr>
          <a:xfrm>
            <a:off x="457200" y="1295400"/>
            <a:ext cx="6858000" cy="4861560"/>
          </a:xfrm>
        </p:spPr>
        <p:txBody>
          <a:bodyPr>
            <a:normAutofit fontScale="92500"/>
          </a:bodyPr>
          <a:lstStyle/>
          <a:p>
            <a:pPr>
              <a:defRPr/>
            </a:pPr>
            <a:r>
              <a:rPr lang="en-US" sz="2800" dirty="0" smtClean="0"/>
              <a:t>Weight </a:t>
            </a:r>
            <a:r>
              <a:rPr lang="en-US" sz="2800" dirty="0"/>
              <a:t>Loss </a:t>
            </a:r>
            <a:r>
              <a:rPr lang="en-US" sz="2800" dirty="0" smtClean="0"/>
              <a:t>– </a:t>
            </a:r>
          </a:p>
          <a:p>
            <a:pPr lvl="1">
              <a:defRPr/>
            </a:pPr>
            <a:r>
              <a:rPr lang="en-US" sz="2500" i="1" dirty="0" smtClean="0"/>
              <a:t>The </a:t>
            </a:r>
            <a:r>
              <a:rPr lang="en-US" sz="2500" i="1" dirty="0"/>
              <a:t>optimal macronutrient intake to lose </a:t>
            </a:r>
            <a:r>
              <a:rPr lang="en-US" sz="2500" i="1" dirty="0" smtClean="0"/>
              <a:t>weight not known</a:t>
            </a:r>
          </a:p>
          <a:p>
            <a:pPr lvl="1">
              <a:defRPr/>
            </a:pPr>
            <a:r>
              <a:rPr lang="en-US" sz="2500" i="1" dirty="0" smtClean="0"/>
              <a:t>The </a:t>
            </a:r>
            <a:r>
              <a:rPr lang="en-US" sz="2500" i="1" dirty="0"/>
              <a:t>literature does not support one particular nutrition therapy to reduce weight, but rather a spectrum of eating patterns that result in reduced energy intake</a:t>
            </a:r>
            <a:r>
              <a:rPr lang="en-US" sz="2500" dirty="0"/>
              <a:t>.</a:t>
            </a:r>
          </a:p>
          <a:p>
            <a:pPr eaLnBrk="1" hangingPunct="1">
              <a:defRPr/>
            </a:pPr>
            <a:endParaRPr lang="en-US" sz="2800" dirty="0" smtClean="0"/>
          </a:p>
          <a:p>
            <a:pPr lvl="1" eaLnBrk="1" hangingPunct="1">
              <a:defRPr/>
            </a:pPr>
            <a:r>
              <a:rPr lang="en-US" sz="3400" dirty="0" smtClean="0">
                <a:solidFill>
                  <a:srgbClr val="790015"/>
                </a:solidFill>
              </a:rPr>
              <a:t>To lose one pound – avoid 3,500 </a:t>
            </a:r>
            <a:r>
              <a:rPr lang="en-US" sz="3400" dirty="0" err="1" smtClean="0">
                <a:solidFill>
                  <a:srgbClr val="790015"/>
                </a:solidFill>
              </a:rPr>
              <a:t>cals</a:t>
            </a:r>
            <a:endParaRPr lang="en-US" sz="3400" dirty="0" smtClean="0">
              <a:solidFill>
                <a:srgbClr val="790015"/>
              </a:solidFill>
            </a:endParaRPr>
          </a:p>
          <a:p>
            <a:pPr lvl="2">
              <a:defRPr/>
            </a:pPr>
            <a:r>
              <a:rPr lang="en-US" sz="3100" dirty="0" smtClean="0">
                <a:solidFill>
                  <a:srgbClr val="790015"/>
                </a:solidFill>
              </a:rPr>
              <a:t>Decrease intake 250-500 </a:t>
            </a:r>
            <a:r>
              <a:rPr lang="en-US" sz="3100" dirty="0" err="1" smtClean="0">
                <a:solidFill>
                  <a:srgbClr val="790015"/>
                </a:solidFill>
              </a:rPr>
              <a:t>cals</a:t>
            </a:r>
            <a:r>
              <a:rPr lang="en-US" sz="3100" dirty="0" smtClean="0">
                <a:solidFill>
                  <a:srgbClr val="790015"/>
                </a:solidFill>
              </a:rPr>
              <a:t> daily + exercise</a:t>
            </a:r>
          </a:p>
          <a:p>
            <a:pPr marL="457200" lvl="1" indent="0" eaLnBrk="1" hangingPunct="1">
              <a:buFont typeface="Wingdings" pitchFamily="2" charset="2"/>
              <a:buNone/>
              <a:defRPr/>
            </a:pPr>
            <a:endParaRPr lang="en-US" sz="2800" dirty="0"/>
          </a:p>
          <a:p>
            <a:pPr eaLnBrk="1" hangingPunct="1">
              <a:buFont typeface="Wingdings" pitchFamily="2" charset="2"/>
              <a:buChar char="Ø"/>
              <a:defRPr/>
            </a:pPr>
            <a:endParaRPr lang="en-US" sz="2800" dirty="0" smtClean="0">
              <a:solidFill>
                <a:schemeClr val="tx2">
                  <a:lumMod val="75000"/>
                </a:schemeClr>
              </a:solidFill>
            </a:endParaRPr>
          </a:p>
        </p:txBody>
      </p:sp>
      <p:pic>
        <p:nvPicPr>
          <p:cNvPr id="215042" name="Picture 2" descr="C:\Users\bev_000\AppData\Local\Microsoft\Windows\Temporary Internet Files\Content.IE5\HB640QEY\MC9004419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4526" y="1447800"/>
            <a:ext cx="1547695" cy="1828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0938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Successful weight loss strategies include</a:t>
            </a:r>
          </a:p>
        </p:txBody>
      </p:sp>
      <p:sp>
        <p:nvSpPr>
          <p:cNvPr id="3" name="Content Placeholder 2"/>
          <p:cNvSpPr>
            <a:spLocks noGrp="1"/>
          </p:cNvSpPr>
          <p:nvPr>
            <p:ph sz="quarter" idx="1"/>
          </p:nvPr>
        </p:nvSpPr>
        <p:spPr>
          <a:xfrm>
            <a:off x="457200" y="1676400"/>
            <a:ext cx="8229600" cy="4480560"/>
          </a:xfrm>
        </p:spPr>
        <p:txBody>
          <a:bodyPr/>
          <a:lstStyle/>
          <a:p>
            <a:r>
              <a:rPr lang="en-US" dirty="0" smtClean="0"/>
              <a:t>Weekly self-weighing </a:t>
            </a:r>
          </a:p>
          <a:p>
            <a:r>
              <a:rPr lang="en-US" dirty="0" smtClean="0"/>
              <a:t>Eat breakfast </a:t>
            </a:r>
          </a:p>
          <a:p>
            <a:r>
              <a:rPr lang="en-US" dirty="0" smtClean="0"/>
              <a:t>Reduce </a:t>
            </a:r>
            <a:r>
              <a:rPr lang="en-US" dirty="0"/>
              <a:t>fast food intake</a:t>
            </a:r>
            <a:r>
              <a:rPr lang="en-US" dirty="0" smtClean="0"/>
              <a:t>.</a:t>
            </a:r>
          </a:p>
          <a:p>
            <a:r>
              <a:rPr lang="en-US" dirty="0" smtClean="0"/>
              <a:t>Decrease portion size</a:t>
            </a:r>
            <a:endParaRPr lang="en-US" dirty="0"/>
          </a:p>
          <a:p>
            <a:r>
              <a:rPr lang="en-US" dirty="0" smtClean="0"/>
              <a:t>Increase </a:t>
            </a:r>
            <a:r>
              <a:rPr lang="en-US" dirty="0"/>
              <a:t>physical </a:t>
            </a:r>
            <a:r>
              <a:rPr lang="en-US" dirty="0" smtClean="0"/>
              <a:t>activity</a:t>
            </a:r>
          </a:p>
          <a:p>
            <a:r>
              <a:rPr lang="en-US" dirty="0" smtClean="0"/>
              <a:t>Use </a:t>
            </a:r>
            <a:r>
              <a:rPr lang="en-US" dirty="0"/>
              <a:t>meal replacements </a:t>
            </a:r>
            <a:endParaRPr lang="en-US" dirty="0" smtClean="0"/>
          </a:p>
          <a:p>
            <a:r>
              <a:rPr lang="en-US" dirty="0" smtClean="0"/>
              <a:t>Eat </a:t>
            </a:r>
            <a:r>
              <a:rPr lang="en-US" dirty="0"/>
              <a:t>healthy foods</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905000"/>
            <a:ext cx="3330262" cy="2220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5304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Diabetes Prevention Program </a:t>
            </a:r>
            <a:br>
              <a:rPr lang="en-US" dirty="0" smtClean="0"/>
            </a:br>
            <a:r>
              <a:rPr lang="en-US" dirty="0" smtClean="0"/>
              <a:t>Focus on fat = </a:t>
            </a:r>
            <a:r>
              <a:rPr lang="en-US" dirty="0" err="1" smtClean="0"/>
              <a:t>wt</a:t>
            </a:r>
            <a:r>
              <a:rPr lang="en-US" dirty="0" smtClean="0"/>
              <a:t> loss success</a:t>
            </a:r>
            <a:endParaRPr lang="en-US" dirty="0"/>
          </a:p>
        </p:txBody>
      </p:sp>
      <p:pic>
        <p:nvPicPr>
          <p:cNvPr id="4" name="Content Placeholder 3"/>
          <p:cNvPicPr>
            <a:picLocks noGrp="1" noChangeAspect="1"/>
          </p:cNvPicPr>
          <p:nvPr>
            <p:ph sz="quarter" idx="1"/>
          </p:nvPr>
        </p:nvPicPr>
        <p:blipFill>
          <a:blip r:embed="rId3"/>
          <a:stretch>
            <a:fillRect/>
          </a:stretch>
        </p:blipFill>
        <p:spPr>
          <a:xfrm>
            <a:off x="391886" y="1461287"/>
            <a:ext cx="8294914" cy="3505200"/>
          </a:xfrm>
          <a:prstGeom prst="rect">
            <a:avLst/>
          </a:prstGeom>
        </p:spPr>
      </p:pic>
      <p:sp>
        <p:nvSpPr>
          <p:cNvPr id="5" name="Rectangle 4"/>
          <p:cNvSpPr/>
          <p:nvPr/>
        </p:nvSpPr>
        <p:spPr>
          <a:xfrm>
            <a:off x="287655" y="5715000"/>
            <a:ext cx="7543800" cy="369332"/>
          </a:xfrm>
          <a:prstGeom prst="rect">
            <a:avLst/>
          </a:prstGeom>
        </p:spPr>
        <p:txBody>
          <a:bodyPr wrap="square">
            <a:spAutoFit/>
          </a:bodyPr>
          <a:lstStyle/>
          <a:p>
            <a:r>
              <a:rPr lang="en-US" dirty="0"/>
              <a:t>http://www.cdc.gov/diabetes/prevention/recognition/curriculum.htm</a:t>
            </a:r>
          </a:p>
        </p:txBody>
      </p:sp>
    </p:spTree>
    <p:custDataLst>
      <p:tags r:id="rId1"/>
    </p:custDataLst>
    <p:extLst>
      <p:ext uri="{BB962C8B-B14F-4D97-AF65-F5344CB8AC3E}">
        <p14:creationId xmlns:p14="http://schemas.microsoft.com/office/powerpoint/2010/main" val="346365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Health Issue?</a:t>
            </a:r>
            <a:endParaRPr lang="en-US" dirty="0"/>
          </a:p>
        </p:txBody>
      </p:sp>
      <p:sp>
        <p:nvSpPr>
          <p:cNvPr id="3" name="Content Placeholder 2"/>
          <p:cNvSpPr>
            <a:spLocks noGrp="1"/>
          </p:cNvSpPr>
          <p:nvPr>
            <p:ph sz="quarter" idx="1"/>
          </p:nvPr>
        </p:nvSpPr>
        <p:spPr/>
        <p:txBody>
          <a:bodyPr/>
          <a:lstStyle/>
          <a:p>
            <a:r>
              <a:rPr lang="en-US" dirty="0" smtClean="0"/>
              <a:t>66% of our people are obese/overweight</a:t>
            </a:r>
          </a:p>
          <a:p>
            <a:r>
              <a:rPr lang="en-US" dirty="0" smtClean="0"/>
              <a:t>Rates of gestational diabetes on rise</a:t>
            </a:r>
          </a:p>
          <a:p>
            <a:r>
              <a:rPr lang="en-US" dirty="0" smtClean="0"/>
              <a:t>30% of kids are obese/overweight</a:t>
            </a:r>
          </a:p>
          <a:p>
            <a:endParaRPr lang="en-US" dirty="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3008046"/>
            <a:ext cx="6629400" cy="3225114"/>
          </a:xfrm>
          <a:prstGeom prst="rect">
            <a:avLst/>
          </a:prstGeom>
        </p:spPr>
      </p:pic>
    </p:spTree>
    <p:custDataLst>
      <p:tags r:id="rId1"/>
    </p:custDataLst>
    <p:extLst>
      <p:ext uri="{BB962C8B-B14F-4D97-AF65-F5344CB8AC3E}">
        <p14:creationId xmlns:p14="http://schemas.microsoft.com/office/powerpoint/2010/main" val="48219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lIns="91440" tIns="45720" rIns="91440" bIns="45720" anchor="b">
            <a:normAutofit fontScale="90000"/>
          </a:bodyPr>
          <a:lstStyle/>
          <a:p>
            <a:pPr eaLnBrk="1" hangingPunct="1"/>
            <a:r>
              <a:rPr lang="en-US" smtClean="0">
                <a:latin typeface="Tahoma" pitchFamily="34" charset="0"/>
              </a:rPr>
              <a:t>How nutrients affect blood sugar</a:t>
            </a:r>
          </a:p>
        </p:txBody>
      </p:sp>
      <p:sp>
        <p:nvSpPr>
          <p:cNvPr id="2" name="Content Placeholder 1"/>
          <p:cNvSpPr>
            <a:spLocks noGrp="1"/>
          </p:cNvSpPr>
          <p:nvPr>
            <p:ph sz="quarter" idx="1"/>
          </p:nvPr>
        </p:nvSpPr>
        <p:spPr/>
        <p:txBody>
          <a:bodyPr/>
          <a:lstStyle/>
          <a:p>
            <a:endParaRPr lang="en-US" dirty="0"/>
          </a:p>
        </p:txBody>
      </p:sp>
      <p:pic>
        <p:nvPicPr>
          <p:cNvPr id="1730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928392"/>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12" y="1292087"/>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688132"/>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316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lstStyle/>
          <a:p>
            <a:pPr eaLnBrk="1" hangingPunct="1"/>
            <a:r>
              <a:rPr lang="en-US" sz="3600" smtClean="0"/>
              <a:t>Teaching About Eating Healthy</a:t>
            </a:r>
          </a:p>
        </p:txBody>
      </p:sp>
      <p:graphicFrame>
        <p:nvGraphicFramePr>
          <p:cNvPr id="378884" name="Object 4"/>
          <p:cNvGraphicFramePr>
            <a:graphicFrameLocks noGrp="1" noChangeAspect="1"/>
          </p:cNvGraphicFramePr>
          <p:nvPr>
            <p:ph sz="quarter" idx="1"/>
          </p:nvPr>
        </p:nvGraphicFramePr>
        <p:xfrm>
          <a:off x="4213225" y="3281363"/>
          <a:ext cx="717550" cy="811212"/>
        </p:xfrm>
        <a:graphic>
          <a:graphicData uri="http://schemas.openxmlformats.org/presentationml/2006/ole">
            <mc:AlternateContent xmlns:mc="http://schemas.openxmlformats.org/markup-compatibility/2006">
              <mc:Choice xmlns:v="urn:schemas-microsoft-com:vml" Requires="v">
                <p:oleObj spid="_x0000_s76882" name="Clip" r:id="rId5" imgW="716890" imgH="811987" progId="MS_ClipArt_Gallery.5">
                  <p:embed/>
                </p:oleObj>
              </mc:Choice>
              <mc:Fallback>
                <p:oleObj name="Clip" r:id="rId5" imgW="716890" imgH="811987"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3225" y="3281363"/>
                        <a:ext cx="71755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883" name="Rectangle 3"/>
          <p:cNvSpPr>
            <a:spLocks noGrp="1" noChangeArrowheads="1"/>
          </p:cNvSpPr>
          <p:nvPr>
            <p:ph type="body" sz="half" idx="4294967295"/>
          </p:nvPr>
        </p:nvSpPr>
        <p:spPr>
          <a:xfrm>
            <a:off x="0" y="1598613"/>
            <a:ext cx="4037013" cy="4497387"/>
          </a:xfrm>
        </p:spPr>
        <p:txBody>
          <a:bodyPr/>
          <a:lstStyle/>
          <a:p>
            <a:pPr algn="ctr" eaLnBrk="1" hangingPunct="1">
              <a:buFont typeface="Wingdings" panose="05000000000000000000" pitchFamily="2" charset="2"/>
              <a:buNone/>
            </a:pPr>
            <a:r>
              <a:rPr lang="en-US" sz="2800" smtClean="0"/>
              <a:t>Major food groups</a:t>
            </a:r>
          </a:p>
          <a:p>
            <a:pPr algn="ctr" eaLnBrk="1" hangingPunct="1">
              <a:buFont typeface="Wingdings" panose="05000000000000000000" pitchFamily="2" charset="2"/>
              <a:buNone/>
            </a:pPr>
            <a:r>
              <a:rPr lang="en-US" sz="2800" smtClean="0"/>
              <a:t>“Handy Diet”   </a:t>
            </a:r>
          </a:p>
          <a:p>
            <a:pPr algn="ctr" eaLnBrk="1" hangingPunct="1">
              <a:buFont typeface="Wingdings" panose="05000000000000000000" pitchFamily="2" charset="2"/>
              <a:buNone/>
            </a:pPr>
            <a:r>
              <a:rPr lang="en-US" sz="2800" smtClean="0"/>
              <a:t>Plate Method</a:t>
            </a:r>
          </a:p>
          <a:p>
            <a:pPr algn="ctr" eaLnBrk="1" hangingPunct="1">
              <a:buFont typeface="Wingdings" panose="05000000000000000000" pitchFamily="2" charset="2"/>
              <a:buNone/>
            </a:pPr>
            <a:r>
              <a:rPr lang="en-US" sz="2800" smtClean="0"/>
              <a:t>Exchange Lists</a:t>
            </a:r>
          </a:p>
          <a:p>
            <a:pPr algn="ctr" eaLnBrk="1" hangingPunct="1">
              <a:buFont typeface="Wingdings" panose="05000000000000000000" pitchFamily="2" charset="2"/>
              <a:buNone/>
            </a:pPr>
            <a:r>
              <a:rPr lang="en-US" sz="2800" smtClean="0"/>
              <a:t>Food Diaries / Glucose Records</a:t>
            </a:r>
          </a:p>
          <a:p>
            <a:pPr algn="ctr" eaLnBrk="1" hangingPunct="1">
              <a:buFont typeface="Wingdings" panose="05000000000000000000" pitchFamily="2" charset="2"/>
              <a:buNone/>
            </a:pPr>
            <a:r>
              <a:rPr lang="en-US" sz="2800" smtClean="0"/>
              <a:t>Carbohydrate Counting</a:t>
            </a:r>
          </a:p>
          <a:p>
            <a:pPr algn="ctr" eaLnBrk="1" hangingPunct="1">
              <a:buFont typeface="Wingdings" panose="05000000000000000000" pitchFamily="2" charset="2"/>
              <a:buNone/>
            </a:pPr>
            <a:r>
              <a:rPr lang="en-US" sz="2000" i="1" smtClean="0"/>
              <a:t>Assess what is best for the situation.</a:t>
            </a:r>
            <a:endParaRPr lang="en-US" sz="2800" smtClean="0"/>
          </a:p>
          <a:p>
            <a:pPr eaLnBrk="1" hangingPunct="1"/>
            <a:endParaRPr lang="en-US" sz="2800" smtClean="0"/>
          </a:p>
        </p:txBody>
      </p:sp>
      <p:graphicFrame>
        <p:nvGraphicFramePr>
          <p:cNvPr id="378885" name="Object 5"/>
          <p:cNvGraphicFramePr>
            <a:graphicFrameLocks noGrp="1" noChangeAspect="1"/>
          </p:cNvGraphicFramePr>
          <p:nvPr>
            <p:ph sz="quarter" idx="4294967295"/>
          </p:nvPr>
        </p:nvGraphicFramePr>
        <p:xfrm>
          <a:off x="8093075" y="4876800"/>
          <a:ext cx="1050925" cy="1143000"/>
        </p:xfrm>
        <a:graphic>
          <a:graphicData uri="http://schemas.openxmlformats.org/presentationml/2006/ole">
            <mc:AlternateContent xmlns:mc="http://schemas.openxmlformats.org/markup-compatibility/2006">
              <mc:Choice xmlns:v="urn:schemas-microsoft-com:vml" Requires="v">
                <p:oleObj spid="_x0000_s76883" name="Clip" r:id="rId7" imgW="716250" imgH="777149" progId="MS_ClipArt_Gallery.5">
                  <p:embed/>
                </p:oleObj>
              </mc:Choice>
              <mc:Fallback>
                <p:oleObj name="Clip" r:id="rId7" imgW="716250" imgH="777149"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93075" y="4876800"/>
                        <a:ext cx="1050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78886" name="Picture 2" descr="MyPlat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4821" y="1752600"/>
            <a:ext cx="30146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148123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157230"/>
            <a:ext cx="2993571"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data:image/jpeg;base64,/9j/4AAQSkZJRgABAQAAAQABAAD/2wCEAAkGBxMTEhUUExQWFRUWFxcXGRUXFRUXFxgYFxQXFhcXFxUYHCggGBolHRQUITEhJSkrLi4uFx8zODMsNygtLiwBCgoKDg0OGxAQGywkHyQsLCwsLywsLCwsLCwsLCwsLCwsLCwsLCwsLCwsLCwsLCwsLCwsLCwsLCwsLCwsLCwsLP/AABEIALkBEQMBIgACEQEDEQH/xAAcAAACAgMBAQAAAAAAAAAAAAAFBgQHAQIDAAj/xAA7EAABAwIFAgQDBwQBAwUAAAABAAIDBBEFBhIhMUFREyJhcYGRoQcUIzJCUrEWwdHhYhUzghdDU5Lw/8QAGQEAAwEBAQAAAAAAAAAAAAAAAgMEAQAF/8QAJREAAgICAgIDAAMBAQAAAAAAAQIAEQMhEjEEQRMiUTJhcSOx/9oADAMBAAIRAxEAPwCkQF6yyvBdOngF662ssWXTpgLZbRtubBMWF5WfJYu2CBnC9wlQt1FsAlbiJ3Yqy6HKjGji6n/04z9qQfJHoSkeKfZlb4FQCWQBysBmVow0bBDcXwv7v+IwcI9kuqkq3WIIaOT3QuzPtZwQY9NF/FsrN0ktal3BcNd94a1w2uvos4PGGWIHCQMdpooX69gbrQzKN7imonQjbgtIGsA9FCziGthdfsgNNnyJjbXSznHOBqG6WcIACTHBG/IqPbdx91Nw2QxSAkbIbRai4G10yVDfFDWhu+ya4BFGVofrGNlWZGjSutDTaHh1kQy7SNYwAhE6qJtlAnHH/GYwLdwvhuKt07lRK+t1us07JRxiXQ3Y2W+CVDzY2JT3cldRC4wGjUaJrhuAlbMOUmSA2FimiGY24WlXNbhIXIVOo1kBEonEsNdC8sKxDQPdwFZ2IZWfUSa7WCK0WUdFld87UKEmXCl7MqZuBSHovPwWQdFcjsJDfzD6KC/BXPvYfRB82T8jfhw/speohLTuLLknLOeFui/M3buk9zVUjFhZkmRApoG5osr2lYRxc8SvLBWCV06ZusFeWCunTK8tV5dMnILZYC8AunTyzZe0lbALJ1Qjlun1ztHKvDCMJGkXCr/7L6WFuqWTm9grR/6/C21kjKFJ3KMbsFoCdJaMAWa1QpKJ54CJsx6LqCPgpkOJwu4cEsophjK4iVWYG95848qZMu0sVO3oEYm06SdrWS++PXd3RCxCDUyzkO4SxDGAdmjZVBnaqkfLp3AKtMxgtAHKXs4YY0Rl1vMOEAyG9x+NFUyrJ8JkY0Oc02PVcaWlLzYcItWYxM5nhuZtxddcNpeE1nCi5WrctTeCjDQp2F21hembYWQnEat0Vi3c36KbGS5jc3FMctejjAZdQsQlsLoNlLFpZQGOYQbdQmefAXyA3NroTjYmpF8igQXg+EiodqduAnWlwdjQAAEKy7QuphpfuO6Y4atvdVpSipG5LG5Bq8PFuEGoqYlx1dEzYnXRtaTccJawKV8pcSLNvshZVJ13NVyBDETAFKa0FdqWmCjY7MIW6uyLjUHlOFZTB2y6spWtHQJBxfPFt2cpWr80VUu5eWjsFqx6+O7i/Uf8+4ex9O64HCqjCMvaxd3CK1GZZ5IfBPmJ2umTL+DSCIa7BczkDUxcYDU0CR5ditu1RK7Kcbh5dinl2GlaxYeXbDlLV2/Y4rjMpnE8KfCdxt3Q8hXHi+D3uHtVY49h/hSEDgqnHl5aPclzYeI5DqC2tWzmLUrBKdJ5heWqyunTnp6LoAp2LUZjeb8k3UVrLpfKxceiVNqaIvcGt3LjYLevpDG8sdyOV3iBic13BG6O4TluWscZX+UO39SuLBRZg5QeowZeDPBj0gADlPNFh9OQNxflV9JlSanBMb7gC9ip+XMUmf5PDOrj/fopOQNkbjVa9R2qado6hDJGtcbH5hegw6Zou4gXNzq7KNUwvfcxPbcGxB/sl2bjgBCM1a+NmkG+yl4TiUejzuAPYlK+J0FR4ZLXDV1CrvFppdZDrtI9SjA5e5gXdS9IKqLVs8H4oHnKoJb5eBuVVuEwVcgLoA52nmxW82YJy0skJvwb8hZ8RjOP4bhFuMRyjQG790WweiLvhuk7CCA/3T9grnu/Cj/M8c9ggyIAeIlGFjx5GB6+UBxR7KuWfGIkkHsFPZ9nxO7n79wjeXqGamJZIdTP0uA49CExcZUSfyPIXJpYVp8JazcABT6d1/gtKjEGtaf5QKixsPDwzfe11oyce5LwLQ1W1TACOfZJGLQ1jXF0LxoP6TyPYpkiZ0HPUrq+mFj/ACktmJjlwgCKVTVvLBrNz1Tjlx4MTSll+DGScA/k5KcqCiDGgN2CbhB7krKVNGTjOGNJKrbO+YJHEgDyDkp5xWncWbKq/tBMlmxxtc5x5DRdLyZXGUIBoyjEi8SxgXDWNlf5jYLrirWNOlpuO6iYdglW3fwX/JccVpalv/sv+SqlwzIBdxiybhJkfrPA4Viw0w69EmfZxU3gLXgtcDuHAgpsnqBGbhxI+dlM5NyUtzNyf4QtZCa5/hjUOQtZcfZbbcnoEFmxW7yHHYDhYt3qYdSNiebmPHmIuFXGYsRbM+7eii4szXUyaT5dRK0FOwdbq1EANmKZ2ccQJFfutGqWYB0K4SNsnXJmRl7miws2WFsGWLPhsZFpbHVex6/NK7MPdHVCEDUS4af9qw30w+7gEDVqA2733AUKkYxlY97hu1zbE9AQokajLmNDUacNybCGiSVge89SNh7BZdC2J+luw7Iz/wBTboAuLWSliuI6pmhu5v0Q5TyFSci9wni0w8rf3cn0WMPeyL8gA/uun/ThMBrvtxbZLeZny0l3cxHbV1b7pSqRHYqA3DtXXhweJXNttt2HS6EU1ZSxvPhnzHpe6U6J08zrhx0E3uevaykzYE8OL2vsT3RUB2Y4A1oRx/6m1zTY3tzZLmJ5dfVjxWh1htcAH6KFgolie4SDyn9Q4TTgtXLGSI3jSd7OFx/pYTwN/wDkJQSP7/uKeGQVtA4yRASM/UP8hL2NYgZ5XSuaGucdwOArrgpBoc4kF799t9+TYJHzvlXyGeIWcN3Nta4727pqua+0xSoa4iwkjdO32cVpNSb86dvXfdKdLiDPBMZY0km+v9Q9FmhxY00jJB+k7+yMDcZm3jNT6VpiHBbSxeiW8Axds8bZoje4Gpv+k20zw8CxRA3PNIqKWYcveLYtc5o6tB2KB0zGQSCMDSDv7lWRNCq9zrl6WWaN0T9I6pOTHY1GY3o7k5lWATuuzaoHfoPqlKvn+7kNmlZf0O/xCHV+amAWjeDbupRjaW2D1LCwybXIUywhVLkjNEbC77xI0Oc7ne1uisugxiCX8krHezh/CtxrxFSLLZN1CU7LhAAyKJ1y0Oc4lHqqoa1lyVU9Lmh0tfK1wtEdo3HYXHNihyfsFB6lnUmiQeUWI5HZZloGnoEFoanSQ4fH2RgY3CC1rni7uPh37LA/7OKn1I0mFs/aPkhNbhRYCY/keCnABrh5XAqFVssERAMwMRKjqc0xxSOaYxrbsbjgpUxPGy9zjsCUd+0qoiY97WsBe/T5u1lXYBG5TkxCrgtkMJ4NQmZ7wXWNi73t0URo3WsFU5m7TY916Df4pjCN8ZtzcsWkjQUy0eAa4S/xGAj9BO59kCqYdKDqWNTCpA8JeXTUvI+Uk+AS4Y6RzWOJvfVra3pe/f2QmIB76pz7gDSOOobdE4gXbkn5rjX0utjm6izULFzefqF5hyoZUfFy1AuXhUVF7PIhBtfq63Qf5TVSYa1huBv1PX5qLhWJMpw2M6QdNgOAenlv7IizEQ++ne3YKLPlyM9LcLHjVR9oxUjOLIfmajbJG5rhcOBXbBa1rhbcEGxBBH8rjjlSCQwbm2/pdWfJxQM+pOEtqWIeHysFmggW2+WyMxQ6kPGUgC5zZHguJdY2IufguFTPJS/n3b+7p/pKXyMbmlMuVTW4VqsPIG4tcIFU1v3dwJ/ITb2XVmbWHYn23/ss12Euqm2d5Wm3Tzf6VC6O+oDixruEMNzHqAJLdINm2uLN6n3R+fEGyRa3G4LbEEb7bBBMIy3FA3yt+JNz9V3lljBsSEL5AuhATCzbleQZZnmqJPCaBHqNif7BFK37NKpwu1zT6JslnDLOjI92/wCUYy/iE1SXn8kbTpuOXGwJ9hui+dyfqJzYkVfsZV+GVtZg8oErT4bjxe4+CuTK2bo6loc0Hf0P8ruzB4nnzMa63cX/AJQ/NOZ6fD2hgZqeRdrG2aAO5PQJ6sW/2RPQOuo6isa4JD+0nG/BYxsbtLn3NxyLdPS6WWfadITcQxkft1O1fPgpwOFQYnSNlczQ5zSWne7Xeh6i6MgjuAtXKVIDyXOdqdzueSmjJmX6OcONVL4R/SLtaHC251G/XokrEX6JXxkgOY4tPuDbZejqHgWvt26fJEJYxDilNRszxlympnRinqBJrvdhLSW9nEt6fBCZ8KfExrxLG6//AMb7uFu42IUCkp5pyfCifIRzoaTb3I4RSLKVc5upsDrermA/IuQs6juFjBHZhDCsyzHTDPK7widzy4D35sndmGU9RGGxeYDgsG47G/RVnhOCTuqo4JI3Me8/qFvKN3G/BAAPCv3DKBkUbWNFgAB77cn1SXCnYishAOoh0dZJTSmGU6rC9rgu0+17qK6qY6Yll9Nza+3v/f5Kyp8Ihk/PGx3u1p/kKDNl+nYDaJg62DR/CAqKgBzexAOFV7mnZxuD9FpjWZ6kHQ2MC5s15N79yG8qFPTkyvELtLAQLjvYEgH0NwpVHQb6nXJ4uTc/6SsaMpNGUjGGALRVqMqmZzpJpHueTfgAD2CX81Yc9hbaMFuzbsbvfpcBWpM1C6qnvfYm4tsOtwqhlZYnLhTjoSuMDy2JHkVJMTbbWte54v2TRBkGCNt2udIDwSf8bKfJQt0m4IcOnQjv6LXCK8xyBh/I7ax6HoUl87v0akQFRJx2hfSv66Dwe3ou+G4FJUDU8lrfqnDGqXxnaRawPJF7rvHAxoa11tRIsN7kjsAmLlYruW42bjuLf9Ex/vcvJ30HsPmvIubfs6hFduZSxmt8Bsezxcep22USpzTI/aOMAu7m/wAV2fANAsNrAH4i6k0uHxxwmURkvLdLG3JJedmkDtex9LX6KXHjRuxGL5uQzXAqAyvLJC6fzB7nax4cVxawA9Bwjc8Lgzx4CGRRNfs64bL6hg4HZx/hT6UU1ML20BrA1xHW3mDQOXPJd8rcKPLAar8Se7Y7Wjgvaw/fIR+rYWHSyoJ9RXZswBLizpWPbGXaz5nPOzW2OzYwCbc8ndDGYtiHiGRsPixk9SNXl2uCN+i6ZorAHxxU4Adu1rGixJNrkn9uwJ9kxZPp5gxkUzQCB+Zrri3O4sgZVYUaNzeRU6h/K4+9Q6zG9lzbzix25t3HqpOMZREkbg11yQdnAWPp6JiooQAAFLkFmkk2AFyTwLeq5fCwgdQD5WS9GUTl3K8dM9zpd363AB36ADx7+qdfFY0XGho/c5zWge5OyTM9ZginneKcat95bkC4FjotyNuTsl0Qvfu8udbubgew6LCrMfsZ6GDESt1UdMVx+HUxvjXZq/E0Em4BGzSPis49megdGIoGWGxL/DIdtvsbXSWYbLkY1vxgA/3Kfgsgk9RohxGGQtjbKyNvGp/lA+fVPWB4dHTxlsEmsElxcHB4Lj1BBsqc8ILvSzPiOpjnNPdpIPzC0KANRWbxC+wZd+FVpYS2TvsTsCD6qBieVzU18VQ6GN8TIy1wkJsXXu0tYOSN+bcpUy59oJa9oq4/EaLDW0APb6lvDvoVcOG1cc0bZInB7HcOHH+j6J2NZ5WfG2M0RA1RlSnk2fCy22zWho8puOEWZRgC3Tsp2lZ0I6k9wRU4HBICHxRvB5DmNP8AISRmb7NKPSXxM8PfhpNhfbyg8eystzgEt5qxBrWsaTy/j0AP+QhY6hp3BOBYG2miZHELgDe9vMepPcqfLCOTt/xH+F3pJ2lotYFddTW73CksyyhBFU0DTIxpL4zqDTa5HDmtPcgkItFOHNDmnYj2PsQdx7HhQny63+QXsRvbZDMSoKySVn3SVkVi7xA9utjm28o083B6gjbquUWaEBxQuNDJkJzVizIKaSRxsGtPvc7AAHknYKRTYVU2/Ekiv/xa8D5F390CznkCSuj0mrc3SbhgY3w793D8x57/AATVUk0YokDc55OpQ6OMOdu7dzv+TtyfmUVrodBIUTLlFJSxNjnALmgAPbu1x9z/AAV6vn3Jut6ErvkbHUM4HhIk87xdvQd7dT6JidE1uwAsPRCsArmugjc3gtH8b/W6lyVXdPWgJDkJZtzeSNp5aD8AgeI5VpZOYw086m+U355HPxUzEcXihbqkcGj6n2CUar7Sog6zInOHcuDfpYrGZR3NTA7/AMRO02ACIgXLgCSCQCd+hXKipvFeXNIcAdIDd9xzc/4Q3MP2gRmllfG1wlaAWscL/qFzcdAL34XHKGem1BayJn4p/My9tI/U/jcb/VKr2vUbtfq2jGj7key8pFnLy3ifyZzH7Kzro30/4UrbG1wbgh47sPULlX1hsJRNp0sAbF5dri2q7jYHd2/Nth69sS1aA57GvaD5TqL7X5/MLjgbhQhhkZs6zWB3FvEvt3O1vgkoAs1cRUzemzNI8hzo9TwBYvdaMEfqDe6k/wBSSSPZTtLXyP5Lb2aOpt0A991AxXLpkYTHI8G23muHEdL8/JTPs8wMwMM7wPEebDrpHT/Py7In4hS0O2sCMDMuRRODwCZdJDnuJJIve4HA+FkbwKI+IL/D2UWpqTYE/tHysuWT8ZdVyuZE0gQ3YZCBpvfoepsPqFF4uQuxJ9RmdAqj+5YtM1JP21Yo+KjiiYS3x3lryNjoYLlvxJb8AU3yUDSBq3Pe5Sp9oOX3VFLpa4kxEvY0772sRc7i4VjeRWiNfsRhQcwTKZoGNuLqycEyfHLT+K6UNHaxPx2VUMms617Ecgo3RZnmjZ4bX+Xt0+Seoruek2TnpGqP02R4n/knZ6XIafax5QmbIMzQTdu3Z7SD8OUo4lj0kv5j8AiWEYHXTRiSItDXcXla0npxyu0fUzmU7cQockVXIYXe1ihNZhEkbrOaWnsRZdcQbiNHYyOexpNg4SAtJ7XBUjDc+TamtqQ2do/cAXAehXcQYa+Q3ogwLLTEJv8AsszEaepFO4/hzG3oH/pcO1+Pl2UjM+L4bKxrodTXfqaRb69VX9TMA7U0+oPbfZcBxMzIRmxnkKn0Dj2faSlu25lkH6GWNvd3ASFif2rVbyRDFFEOmq73fPYfRIcEd+b9/U3/ALpiw7Bi7iM35tYuJ9ewRWTqSDxUxi23O3/qBiHJlb7CNlv4QeqzFLLI6SbzFwDTa4sGm4LBezTf03TJPgDmj8SzB29EAxamjYDYgriIYTGehD+XsTdK2wlYLbedwafTnY+ybqTCHOF3yEj/AIW/lU3h9a2GTU62g7PB4LTyi+G4g184bDOXR8lhHmHYaha4SGxe4tjTcZZstXp/Dh6cl24v8OVHZjU1Pd2lkh7btPz37dlypCNK7eADylUR1GhV6YXGLAsxR1EYds13VmoFw6bjZFY5WuuGuBItcdR7jlI0WBRPdxY90QZlOWNwlicdQGzg8k27EHkeicjuRsSbJgxg6av9jRJTBwIcL3ukzHsuyAnw5QGHi7dRae3IuEzYVi5LvBnbol6HgP8A8H0Sx9oePujIhiNnncn9o4+fK1+JSzBwLkGUKPcA4L95w4uZJKyaFxLgLiOSMnc2aXWc3ryt8fzu78lPa/WS1/8A6g/ylZ0RO5JJPJJuT7nkrwhA6Kf5zVT0x4aXZkaZ75Dqke557uJP8rn4akkLXSlXcr0BQnFrU1fZbg7InzyAC73AD0Abcgf+RP0QvC8Bnn3Yyzf3u8rfgevwum7LuCyUpdqka8Gxs1rhY733PPTtwqcFj/J5nnMjCvcbvDWVx+/jt9F5U8l/Z5dGIv3GaMWOh4HNjcn1F+eVGlp5SNDQ8uc7YusABfpbgeihTV0zraS02Isbi+3U2RjKNa98jvEAFrW/ueVOoDNUsYlVuEafI75GDxJ3A/tY0AfE/q+KDY1TyYez8VwMOwEgafKeAHAcX7+isyml2XWspWSsLXtDmkEOaQCCD3BTHwqRUnXMwO5WtFh01ZBqjPhMcLNke0kkfuay4JHqSLo/kPCW0cRgDtRY43faxcSSS4i5tc+pTDDYDSdrfwgNeyojlcYoxJG7e4dpcD1Fjyp3xfEn/P8AdxnynIftGnxhZQa2qbY3NgNyTwAOSUEOIOaPO17fT/aXsTjqqxxiA8Kmvdzg7U5//EdvikHk2qmqVvuIWMZWkle+qpi1zZXueIyNJALjbSSbH6ILBRSSPMYicJW8t0m49yrddE1lom2FhsOwGyi0+FkeXxSJZLlxG5sOAB0G6rTMaozAl7iNg+TXud+L4wA5DGgb9ruTh/Q8bGHw5Z2dyJNPzs1F4KpsALPDku0AB2knV63U+mqB4TSQ4bcONyubI3dxqqBqVdmbKlXH5mvNQwA2a5zjIABfYHY7b7W4SphTpZ5GxwxOe88Nbufe/QepV8wV43uLhS8n5ZgpfEfG3zzPL3O62JuGjsBf6o8eYEb3AyB1OjK+pfs5rngFzYWejpST8dLCPqtKr7L60PDrxSNG+hpc03/8hY/NXjHDdbGEhdzMH5WsWZRTKc0zwJ4y0gg2cLXtvs7g7o3/AFu5jToIZe/QXufVWNi+FxTxujmaHNPzB7tPQqscMyR4NU4zPD2scfCB6jkOf6i9vgtD0JR8yv8AyG5PwrCaitPiTlzWHgXs5w/sE10+AQxAARt9yLn5lSMNk8vI27InVuLmdBskly0Fib/qAq2iicC10bXAjgtBB+iprMVC3Dq1ro9opRcN/bvuL9t/qrj0uDtzdvUKsPthp7mF1jp87dyOSA7+Glb47W1H3AzLQseow4Ri4cBvcI9DUA73VSZIpqh7rNNo28udf5AdSrJhpS0c3XZAEarj8Tc1uoeiqR3RWmxtzRYHbhKWshefWOHt6IVyEdTWxg9wnmCpJ84NnNIcD7JBfiJqZnyuO7nEe1jYD6IlmTMTIoSSd7cdbqtMvYk4Pc0gnUSfa5ui+NnUmFizJjcKZcz8uxiASeK0k9ARf2slquY1vBS9LjUjdm/yosmKPPLvosOEkaFShclHZuGHygJlyTgQqHmWQXjYbBv7nc2PcBV/99cem/ork+y54dh8Tu7pCe99ZG/rssXCQdxXk+TSUp2YyGDayjmNEXlD62YAI3nlia6QvIZ99XkEKp84+K9u7HEH02umn7PMeeKnTI7ZzdtgNwfTk7/RLZDCvU8Glwcx1nNNxdemVEl5GfSeF1txuibKwkEN29VWmSswiVzWO2d1arJhI6JDa1CmzI11ZZbNWSEM2aTRtcLWQWqwktJdEdJ5t0KOhqw5qFlB7nCV1LAfFOu+tzd2Hgi/6T3RTD6DXMJQNtOm3UEI7i2HNkF7eZu7T1BS5JjboR5XAuBsb837lIK8TuWI/IahSpeGh7S7Tbrbi6AV9UXOazVYfqfbp6DutqirknGuSxvt5eCurKVwF2tF+xQMgb/IxW4/7BWNYU6Rv4DpGix1Enc+o7JkwytqA0aw1otseVmamc5tr2Ft7LeSB/hhp2vtf0RhaGoJN9yR/UToy3VZwcbXA4t1KM0OMskF2uBCr2qwp4c1gefCJ46+q44hG2mdEWOewA6bNFy7V0I67rlNmoLoKsSzKmba6ql2bYnVs0LjaziA42sfYhWJh9E5zRrLtx15+XRc6XJVExxcKdhcSSXEXJJ5N04Y7G4jnR1BWEVDG8G/r3Rl2IAhb4jliN7CI7xOts5nT4Kq2S4gyt+5hwc4G5cRsGfvSfhI0I0ZA2zLGfODfdJ/2gQslpXtuNQ8zT2cOP8ACeaLBmNaNfnd1J/sFExzKtPUNs9ljyC0kEEccLEQgg3CORSKiblyhbDC1jeg3Pc8ko2AhtTQyUr7O80fR3+VPhlB3Smu9yxar69TZ7VyfCu7CpgoHEXtsu4E9TOYHcrDPmXC4eMwny8t6e4HdK2Hxho9Vb+JRixDvVVNVANke0cBxsq8DkrxPqJONQ/MTLnLV5Wh9F18PZOlA6nON5BBHRWTkDN8cLnU8pDWv/EY4mwDjs9p7XO/xVaPNlExN9/DINiAf5RBeWpF5RqjPpv7/cdweLJOzjmtkDTy424A2+J4CrDDs/VUMfhgNdbYEk3H1QfGceqKo/iv8o4YNm/7QjBvck+T8jD/AFvV9m//AL4ryTfC9vovJvxL+QObfs6rdjrFc7qbS0hkNhymRc7UGKOhkZINyw/MdQrcyvnqCcAa9D+rHbH/AGqdrKF0Zs7ZFsmvgEpZK0HVYh3UJWVRVw1PqfQVNiIPBBRKlqA42OyqGelngfqgmNugO49kSos8SxkCaO1uXDce6kXKP2MMtl1P2K4PZZL1DnWnkAs8X91NdjkbuHA+xTOQnVJkvCrPNGWmTySyNke09gRa4HZNOM4nK4aIWEl22roPVCKqmkigOlpleb3A6k8lKcn1DGoJomzOEYaNDWbE9x3TPg1NLMS1ttI/Ug8DZPB8zLOtwp2F4gYIrEhpPquWr3KDdah+oga38Mu6blCJagiPSH7k2GrsooxRpaLOuO6DYtiIL2Fo1OB+AXMwmAVsxglc3yuO5HVZwhjZpy47iPj3KAYpPKYyWNubXsljJWbH09Q9tUHMDztcbA9rrMQ5G/yC+VeNCX5SsvsF2LbJYp8yQ2uHj5rjNmlhJa11z2G6eXFScKTGaqr2RtJJFgkHA8dgqa+ocyxcxrWX7gXJt8Su2I0ElS20ry1h5a02J9LoPHlGCnPi0uqOQDnUSHejh1SuYPcYEqWLHJstwkrLmdIp/K46XtJa4eo2Ka46gEXa4H4rJtVM1tK17SHC4KSMXojTG4N2fwm2sxNrPzGyXcSxSKdrmW1AghCwB7jcTMp1BkFcDvdGIcyOZGW7WKSaTB5WX89xfa/ZcMWlmjbxq9kC2DQlJ4kbkjNmO6Y3G+5VdRy337rlieIvldZ1wB0UemltsrseLiu+5Ic9vQ6h6gj1EBMuKZeMEbXuc3zDgJVoKgN3WcSxV79tRIHqtqUl69zjWO3UCfey6xtc91gCSVYGBZajENpWBznd+ixsgx9ybL/00JWhYshqYM1YAad2pu8Z+iXdScrBhYkbKVNGZuvLWy8igzEcvdSqarLTsbKDZSKCkMjgOnVYTQudJUtS+Q73cfmo3hysOqzgR1TpQUzGCwA26rtKwEbhSnyd9TQJCwrO58MMlbe2wKJjM0dgGgOLtrcn2slHHMNA8zdu4R77K8JbJM6V4vo2APfuu+PG45CduM+HZOM9pJfwwd9Lbg/EhPOE4LFCAGN+JJK6xqbGVoHqGNTqAshi2jZdSW0htdbU25DfCCLEKuM84RK14LCSw9Oys52yC5ipjJHZu5S3AqErEdSsZ21DY7MA47rhlJ7yXeKCCDwU1y0D2jzC3qlzFLxHWOh3U9kgiY7se48UlrL1VhsT/wAzGn3CXsLx1haCDv2U2TFyRskANdTFUt1EXPELxUMZAS3X5dLTsrCyjgDaWIF51SO3JO5SrVYfrmbNqs5puEwz4pIW7fmVl/QCPXEw7jNJOLEk/BQpZ9Qt0KV8Pq5ST4p67BMVGA4crz87OG4iWY8a1ZizieWYgS+H8N53uOCfVSsOfKxgu4lw7E/wtsZqQHBt+ql4XGD15T8XMjcFwoml3yC77/FYZT6GmxRSroeztlAms02G4TyldxYe+piIbbqHXwg9V3fIAhddXAbXQVDESM3UjQ4OaN+qWXeidMz2Mdzyk1X4TayDOKebx1NuVjx91oQvAJtCL5t+yz8oYXE1rX7OcevZNtQzSFSmGYxLB+R23Ypihz4+1nMuosmByf2UplWNmPMa6F4dxYqoyEbxjM8s4020tPPdAgn4EKDcVmcMdTNlhZsvJ8TNLIhg0liVBHVdKL8yFxYqdG6hmLjZFKl7Gt53QTDPzLNfyvPI3U2RcXqPKV3yBjop5i1+zX9exQnE/wAqFj+4/lWYlAWp0+lKGoDwCDcFTXOcOiTMj/8Aab8E9foQnUKcmVlliXFwByh1ahEPKVlYhbEYi2YakrXP6rpqfblRqZTlGLO7lBoakWpfdpDh0VcY7MBrB43Vi1nB9iqlzb+Z6Zj+zUYnMABczlml2Lr3uUzhqX8t/wDbCYU1ttKsYAUVOjI100LaBSHLqh3IDmLInc3hSJFGlQsoOjNBi/i+KWeNSJYdigJ2OyVM5cj3XXB/yohjCoKiS9tUeZMSvtq+q8J3EeUEpeovzpyw/gLuN9zGbjFmvE4B8pS5PiAYbvuD2KtWq/Kqmz3+b4pi4gTFnOa6gbFsVMxsNgEO0rULZVKoAoSVmLGzPELAC2WpWwZsDZYKwVldOmF4Ly2K2dNV5ZXl06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4019" name="Picture 3" descr="C:\Users\bev_000\AppData\Local\Microsoft\Windows\Temporary Internet Files\Content.IE5\EFRK1MDT\MP90040043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0232" y="4162060"/>
            <a:ext cx="1985144" cy="25127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Move toward the Tomato</a:t>
            </a:r>
            <a:endParaRPr lang="en-US" dirty="0"/>
          </a:p>
        </p:txBody>
      </p:sp>
      <p:pic>
        <p:nvPicPr>
          <p:cNvPr id="214020" name="Picture 4" descr="C:\Users\bev_000\AppData\Local\Microsoft\Windows\Temporary Internet Files\Content.IE5\EVED0Q0B\MP90042282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6408" y="1828800"/>
            <a:ext cx="3501257" cy="233326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bwMode="auto">
          <a:xfrm>
            <a:off x="-38100" y="3251200"/>
            <a:ext cx="8750300" cy="381000"/>
          </a:xfrm>
          <a:prstGeom prst="rightArrow">
            <a:avLst/>
          </a:prstGeom>
          <a:solidFill>
            <a:srgbClr val="8DF658"/>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214022" name="Picture 6" descr="C:\Users\bev_000\AppData\Local\Microsoft\Windows\Temporary Internet Files\Content.IE5\HB640QEY\MP90042303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182561" y="4190764"/>
            <a:ext cx="1727671" cy="17276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974" y="3983418"/>
            <a:ext cx="2282826" cy="2176294"/>
          </a:xfrm>
          <a:prstGeom prst="rect">
            <a:avLst/>
          </a:prstGeom>
        </p:spPr>
      </p:pic>
      <p:pic>
        <p:nvPicPr>
          <p:cNvPr id="5" name="Picture 4" descr="C:\Users\bev_000\AppData\Local\Microsoft\Windows\Temporary Internet Files\Content.IE5\LVC98H3G\MP900438787[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1443" y="326977"/>
            <a:ext cx="2242722" cy="15018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3631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1219200"/>
          </a:xfrm>
        </p:spPr>
        <p:txBody>
          <a:bodyPr>
            <a:normAutofit fontScale="90000"/>
          </a:bodyPr>
          <a:lstStyle/>
          <a:p>
            <a:r>
              <a:rPr lang="en-US" dirty="0" smtClean="0"/>
              <a:t>ADA recommendation</a:t>
            </a:r>
            <a:br>
              <a:rPr lang="en-US" dirty="0" smtClean="0"/>
            </a:br>
            <a:r>
              <a:rPr lang="en-US" dirty="0" smtClean="0"/>
              <a:t>Eat Less Junk Food &amp; Sugary Drinks –</a:t>
            </a:r>
            <a:endParaRPr lang="en-US" dirty="0"/>
          </a:p>
        </p:txBody>
      </p:sp>
      <p:sp>
        <p:nvSpPr>
          <p:cNvPr id="3" name="Content Placeholder 2"/>
          <p:cNvSpPr>
            <a:spLocks noGrp="1"/>
          </p:cNvSpPr>
          <p:nvPr>
            <p:ph sz="quarter" idx="1"/>
          </p:nvPr>
        </p:nvSpPr>
        <p:spPr>
          <a:xfrm>
            <a:off x="457200" y="1676400"/>
            <a:ext cx="8229600" cy="4480560"/>
          </a:xfrm>
        </p:spPr>
        <p:txBody>
          <a:bodyPr/>
          <a:lstStyle/>
          <a:p>
            <a:r>
              <a:rPr lang="en-US" sz="2800" dirty="0" smtClean="0">
                <a:latin typeface="Tahoma" pitchFamily="34" charset="0"/>
              </a:rPr>
              <a:t>Less Processed Foods</a:t>
            </a:r>
          </a:p>
          <a:p>
            <a:r>
              <a:rPr lang="en-US" sz="2800" dirty="0" smtClean="0">
                <a:latin typeface="Tahoma" pitchFamily="34" charset="0"/>
              </a:rPr>
              <a:t>Less Sugary Beverages </a:t>
            </a:r>
          </a:p>
          <a:p>
            <a:pPr lvl="1"/>
            <a:r>
              <a:rPr lang="en-US" sz="2500" dirty="0" smtClean="0">
                <a:latin typeface="Tahoma" pitchFamily="34" charset="0"/>
              </a:rPr>
              <a:t>increase visceral adiposity</a:t>
            </a:r>
          </a:p>
          <a:p>
            <a:pPr lvl="1"/>
            <a:r>
              <a:rPr lang="en-US" dirty="0" smtClean="0">
                <a:latin typeface="Tahoma" pitchFamily="34" charset="0"/>
              </a:rPr>
              <a:t>With sugar</a:t>
            </a:r>
            <a:r>
              <a:rPr lang="en-US" dirty="0" smtClean="0"/>
              <a:t> or </a:t>
            </a:r>
          </a:p>
          <a:p>
            <a:pPr lvl="1"/>
            <a:r>
              <a:rPr lang="en-US" dirty="0" smtClean="0">
                <a:latin typeface="Tahoma" pitchFamily="34" charset="0"/>
              </a:rPr>
              <a:t>High fructose corn syrup</a:t>
            </a:r>
          </a:p>
          <a:p>
            <a:endParaRPr lang="en-US" dirty="0">
              <a:latin typeface="Tahoma" pitchFamily="34" charset="0"/>
            </a:endParaRPr>
          </a:p>
          <a:p>
            <a:r>
              <a:rPr lang="en-US" sz="2800" dirty="0" smtClean="0">
                <a:solidFill>
                  <a:schemeClr val="accent1">
                    <a:lumMod val="50000"/>
                  </a:schemeClr>
                </a:solidFill>
              </a:rPr>
              <a:t>Soda Tax?</a:t>
            </a:r>
          </a:p>
          <a:p>
            <a:r>
              <a:rPr lang="en-US" sz="2800" dirty="0" smtClean="0">
                <a:solidFill>
                  <a:schemeClr val="accent1">
                    <a:lumMod val="50000"/>
                  </a:schemeClr>
                </a:solidFill>
              </a:rPr>
              <a:t>Junk Food Tax?</a:t>
            </a:r>
            <a:endParaRPr lang="en-US" sz="2800" dirty="0">
              <a:solidFill>
                <a:schemeClr val="accent1">
                  <a:lumMod val="50000"/>
                </a:schemeClr>
              </a:solidFill>
            </a:endParaRPr>
          </a:p>
          <a:p>
            <a:pPr>
              <a:buFont typeface="Courier New" pitchFamily="49" charset="0"/>
              <a:buChar char="o"/>
              <a:defRPr/>
            </a:pPr>
            <a:endParaRPr lang="en-US" dirty="0"/>
          </a:p>
          <a:p>
            <a:pPr lvl="1"/>
            <a:endParaRPr lang="en-US" dirty="0" smtClean="0">
              <a:latin typeface="Tahoma" pitchFamily="34" charset="0"/>
            </a:endParaRPr>
          </a:p>
          <a:p>
            <a:pPr lvl="1"/>
            <a:endParaRPr lang="en-US" dirty="0" smtClean="0">
              <a:latin typeface="Tahoma" pitchFamily="34" charset="0"/>
            </a:endParaRPr>
          </a:p>
        </p:txBody>
      </p:sp>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521200"/>
            <a:ext cx="2395682"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5" name="Picture 7" descr="http://media.spokesman.com/photos/2012/06/02/heller_t470.jpg?84974f3f373deb0dda0f75a22ddd9b7d3a332b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745816"/>
            <a:ext cx="3497984" cy="24408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6365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a:t>
            </a:r>
            <a:r>
              <a:rPr lang="en-US" dirty="0" err="1" smtClean="0"/>
              <a:t>Superfoods</a:t>
            </a:r>
            <a:endParaRPr lang="en-US" dirty="0"/>
          </a:p>
        </p:txBody>
      </p:sp>
      <p:sp>
        <p:nvSpPr>
          <p:cNvPr id="4" name="Content Placeholder 3"/>
          <p:cNvSpPr>
            <a:spLocks noGrp="1"/>
          </p:cNvSpPr>
          <p:nvPr>
            <p:ph sz="quarter" idx="1"/>
          </p:nvPr>
        </p:nvSpPr>
        <p:spPr/>
        <p:txBody>
          <a:bodyPr/>
          <a:lstStyle/>
          <a:p>
            <a:r>
              <a:rPr lang="en-US" dirty="0" smtClean="0"/>
              <a:t>Beans</a:t>
            </a:r>
          </a:p>
          <a:p>
            <a:r>
              <a:rPr lang="en-US" dirty="0" smtClean="0"/>
              <a:t>Dark Green Leafy </a:t>
            </a:r>
            <a:r>
              <a:rPr lang="en-US" dirty="0" err="1" smtClean="0"/>
              <a:t>Vegs</a:t>
            </a:r>
            <a:endParaRPr lang="en-US" dirty="0" smtClean="0"/>
          </a:p>
          <a:p>
            <a:r>
              <a:rPr lang="en-US" dirty="0" smtClean="0"/>
              <a:t>Citrus Fruit</a:t>
            </a:r>
          </a:p>
          <a:p>
            <a:r>
              <a:rPr lang="en-US" dirty="0" smtClean="0"/>
              <a:t>Sweet Potatoes</a:t>
            </a:r>
          </a:p>
          <a:p>
            <a:r>
              <a:rPr lang="en-US" dirty="0" smtClean="0"/>
              <a:t>Berries</a:t>
            </a:r>
          </a:p>
        </p:txBody>
      </p:sp>
      <p:sp>
        <p:nvSpPr>
          <p:cNvPr id="5" name="Text Placeholder 4"/>
          <p:cNvSpPr>
            <a:spLocks noGrp="1"/>
          </p:cNvSpPr>
          <p:nvPr>
            <p:ph type="body" sz="half" idx="4294967295"/>
          </p:nvPr>
        </p:nvSpPr>
        <p:spPr>
          <a:xfrm>
            <a:off x="5105400" y="1600200"/>
            <a:ext cx="4038600" cy="4533900"/>
          </a:xfrm>
        </p:spPr>
        <p:txBody>
          <a:bodyPr/>
          <a:lstStyle/>
          <a:p>
            <a:r>
              <a:rPr lang="en-US" dirty="0" smtClean="0"/>
              <a:t>Tomatoes</a:t>
            </a:r>
          </a:p>
          <a:p>
            <a:r>
              <a:rPr lang="en-US" dirty="0" smtClean="0"/>
              <a:t>Fish High in Omega-3 Fatty Acids</a:t>
            </a:r>
          </a:p>
          <a:p>
            <a:r>
              <a:rPr lang="en-US" dirty="0" smtClean="0"/>
              <a:t>Whole Grains</a:t>
            </a:r>
          </a:p>
          <a:p>
            <a:r>
              <a:rPr lang="en-US" dirty="0" smtClean="0"/>
              <a:t>Nuts</a:t>
            </a:r>
          </a:p>
          <a:p>
            <a:r>
              <a:rPr lang="en-US" dirty="0" smtClean="0"/>
              <a:t>Fat-Free Milk and Yogurt</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525" y="3588678"/>
            <a:ext cx="2445675" cy="2568282"/>
          </a:xfrm>
          <a:prstGeom prst="rect">
            <a:avLst/>
          </a:prstGeom>
        </p:spPr>
      </p:pic>
    </p:spTree>
    <p:custDataLst>
      <p:tags r:id="rId1"/>
    </p:custDataLst>
    <p:extLst>
      <p:ext uri="{BB962C8B-B14F-4D97-AF65-F5344CB8AC3E}">
        <p14:creationId xmlns:p14="http://schemas.microsoft.com/office/powerpoint/2010/main" val="116235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457200" y="152400"/>
            <a:ext cx="8229600" cy="1219200"/>
          </a:xfrm>
        </p:spPr>
        <p:txBody>
          <a:bodyPr>
            <a:normAutofit fontScale="90000"/>
          </a:bodyPr>
          <a:lstStyle/>
          <a:p>
            <a:r>
              <a:rPr lang="en-US" dirty="0" smtClean="0"/>
              <a:t>USDA Food Pyramid</a:t>
            </a:r>
            <a:br>
              <a:rPr lang="en-US" dirty="0" smtClean="0"/>
            </a:br>
            <a:r>
              <a:rPr lang="en-US" dirty="0" smtClean="0"/>
              <a:t>www.myplate.gov</a:t>
            </a:r>
          </a:p>
        </p:txBody>
      </p:sp>
      <p:sp>
        <p:nvSpPr>
          <p:cNvPr id="5123" name="Content Placeholder 2"/>
          <p:cNvSpPr>
            <a:spLocks noGrp="1"/>
          </p:cNvSpPr>
          <p:nvPr>
            <p:ph sz="quarter" idx="1"/>
          </p:nvPr>
        </p:nvSpPr>
        <p:spPr>
          <a:xfrm>
            <a:off x="457200" y="1524000"/>
            <a:ext cx="8229600" cy="4632960"/>
          </a:xfrm>
        </p:spPr>
        <p:txBody>
          <a:bodyPr>
            <a:normAutofit lnSpcReduction="10000"/>
          </a:bodyPr>
          <a:lstStyle/>
          <a:p>
            <a:pPr marL="0" indent="0">
              <a:buFont typeface="Wingdings" pitchFamily="2" charset="2"/>
              <a:buNone/>
              <a:defRPr/>
            </a:pPr>
            <a:r>
              <a:rPr lang="en-US" sz="2400" b="1" i="1" dirty="0" smtClean="0"/>
              <a:t>Balancing Calories</a:t>
            </a:r>
            <a:r>
              <a:rPr lang="en-US" sz="2400" dirty="0" smtClean="0"/>
              <a:t>   </a:t>
            </a:r>
          </a:p>
          <a:p>
            <a:pPr>
              <a:defRPr/>
            </a:pPr>
            <a:r>
              <a:rPr lang="en-US" sz="2400" dirty="0" smtClean="0"/>
              <a:t>Enjoy your food, but eat less.   </a:t>
            </a:r>
          </a:p>
          <a:p>
            <a:pPr>
              <a:defRPr/>
            </a:pPr>
            <a:r>
              <a:rPr lang="en-US" sz="2400" dirty="0" smtClean="0"/>
              <a:t>Avoid oversized portions.     </a:t>
            </a:r>
          </a:p>
          <a:p>
            <a:pPr marL="0" indent="0">
              <a:buFont typeface="Wingdings" pitchFamily="2" charset="2"/>
              <a:buNone/>
              <a:defRPr/>
            </a:pPr>
            <a:r>
              <a:rPr lang="en-US" sz="2400" b="1" i="1" dirty="0" smtClean="0"/>
              <a:t>Foods to Increase</a:t>
            </a:r>
            <a:r>
              <a:rPr lang="en-US" sz="2400" dirty="0" smtClean="0"/>
              <a:t>   </a:t>
            </a:r>
          </a:p>
          <a:p>
            <a:pPr>
              <a:defRPr/>
            </a:pPr>
            <a:r>
              <a:rPr lang="en-US" sz="2400" dirty="0" smtClean="0"/>
              <a:t>Make half your plate fruits and vegetables.   </a:t>
            </a:r>
          </a:p>
          <a:p>
            <a:pPr>
              <a:defRPr/>
            </a:pPr>
            <a:r>
              <a:rPr lang="en-US" sz="2400" dirty="0" smtClean="0"/>
              <a:t>Make at least half your grains whole grains.  </a:t>
            </a:r>
          </a:p>
          <a:p>
            <a:pPr>
              <a:defRPr/>
            </a:pPr>
            <a:r>
              <a:rPr lang="en-US" sz="2400" dirty="0" smtClean="0"/>
              <a:t> Switch to fat-free or low-fat (1%) milk.    </a:t>
            </a:r>
          </a:p>
          <a:p>
            <a:pPr marL="0" indent="0">
              <a:buFont typeface="Wingdings" pitchFamily="2" charset="2"/>
              <a:buNone/>
              <a:defRPr/>
            </a:pPr>
            <a:r>
              <a:rPr lang="en-US" sz="2400" b="1" i="1" dirty="0" smtClean="0"/>
              <a:t>Foods to Reduce</a:t>
            </a:r>
            <a:r>
              <a:rPr lang="en-US" sz="2400" dirty="0" smtClean="0"/>
              <a:t>  </a:t>
            </a:r>
          </a:p>
          <a:p>
            <a:pPr>
              <a:defRPr/>
            </a:pPr>
            <a:r>
              <a:rPr lang="en-US" sz="2400" dirty="0" smtClean="0"/>
              <a:t> Compare sodium in foods like soup, bread, and frozen meals ― and choose the foods with lower numbers.   </a:t>
            </a:r>
          </a:p>
          <a:p>
            <a:pPr>
              <a:buFont typeface="Arial" pitchFamily="34" charset="0"/>
              <a:buChar char="•"/>
              <a:defRPr/>
            </a:pPr>
            <a:r>
              <a:rPr lang="en-US" sz="2400" dirty="0" smtClean="0"/>
              <a:t>Drink water instead of sugary drinks.</a:t>
            </a:r>
          </a:p>
        </p:txBody>
      </p:sp>
      <p:pic>
        <p:nvPicPr>
          <p:cNvPr id="171012" name="Picture 2" descr="My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137" y="173304"/>
            <a:ext cx="30146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8769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smtClean="0"/>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3804062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t>Another plate example</a:t>
            </a:r>
            <a:endParaRPr lang="en-US" dirty="0"/>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0063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Mindful Eating</a:t>
            </a:r>
            <a:endParaRPr lang="en-US" dirty="0"/>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828800" y="1143000"/>
            <a:ext cx="5486400" cy="5105211"/>
          </a:xfrm>
        </p:spPr>
      </p:pic>
    </p:spTree>
    <p:custDataLst>
      <p:tags r:id="rId1"/>
    </p:custDataLst>
    <p:extLst>
      <p:ext uri="{BB962C8B-B14F-4D97-AF65-F5344CB8AC3E}">
        <p14:creationId xmlns:p14="http://schemas.microsoft.com/office/powerpoint/2010/main" val="251381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03" name="Group 4"/>
          <p:cNvGrpSpPr>
            <a:grpSpLocks/>
          </p:cNvGrpSpPr>
          <p:nvPr/>
        </p:nvGrpSpPr>
        <p:grpSpPr bwMode="auto">
          <a:xfrm>
            <a:off x="2590800" y="0"/>
            <a:ext cx="3276600" cy="6737321"/>
            <a:chOff x="384" y="656"/>
            <a:chExt cx="1920" cy="3529"/>
          </a:xfrm>
        </p:grpSpPr>
        <p:sp>
          <p:nvSpPr>
            <p:cNvPr id="179206" name="Text Box 5"/>
            <p:cNvSpPr txBox="1">
              <a:spLocks noChangeArrowheads="1"/>
            </p:cNvSpPr>
            <p:nvPr/>
          </p:nvSpPr>
          <p:spPr bwMode="auto">
            <a:xfrm>
              <a:off x="384" y="656"/>
              <a:ext cx="1920" cy="4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kumimoji="1" lang="en-US" sz="1800" b="1" dirty="0">
                  <a:solidFill>
                    <a:schemeClr val="tx2"/>
                  </a:solidFill>
                  <a:latin typeface="Arial" charset="0"/>
                </a:rPr>
                <a:t>Nutrition Facts</a:t>
              </a:r>
            </a:p>
            <a:p>
              <a:pPr eaLnBrk="1" hangingPunct="1"/>
              <a:r>
                <a:rPr kumimoji="1" lang="en-US" sz="1200" b="1" dirty="0">
                  <a:latin typeface="Arial" charset="0"/>
                </a:rPr>
                <a:t>Serving Size 1/2 cup (114</a:t>
              </a:r>
              <a:r>
                <a:rPr kumimoji="1" lang="en-US" sz="1200" b="1" dirty="0">
                  <a:solidFill>
                    <a:schemeClr val="tx2"/>
                  </a:solidFill>
                  <a:latin typeface="Arial" charset="0"/>
                </a:rPr>
                <a:t> g)</a:t>
              </a:r>
            </a:p>
            <a:p>
              <a:pPr eaLnBrk="1" hangingPunct="1"/>
              <a:r>
                <a:rPr kumimoji="1" lang="en-US" sz="1200" b="1" dirty="0">
                  <a:solidFill>
                    <a:schemeClr val="tx2"/>
                  </a:solidFill>
                  <a:latin typeface="Arial" charset="0"/>
                </a:rPr>
                <a:t>Servings Per Container 4</a:t>
              </a:r>
              <a:endParaRPr kumimoji="1" lang="en-US" sz="1200" b="1" dirty="0">
                <a:solidFill>
                  <a:schemeClr val="tx2"/>
                </a:solidFill>
                <a:latin typeface="Tempus Sans ITC" pitchFamily="82" charset="0"/>
              </a:endParaRPr>
            </a:p>
          </p:txBody>
        </p:sp>
        <p:sp>
          <p:nvSpPr>
            <p:cNvPr id="179207" name="Text Box 6"/>
            <p:cNvSpPr txBox="1">
              <a:spLocks noChangeArrowheads="1"/>
            </p:cNvSpPr>
            <p:nvPr/>
          </p:nvSpPr>
          <p:spPr bwMode="auto">
            <a:xfrm>
              <a:off x="384" y="1136"/>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Amount Per Serving</a:t>
              </a:r>
              <a:endParaRPr lang="en-US" sz="1000">
                <a:solidFill>
                  <a:schemeClr val="tx2"/>
                </a:solidFill>
                <a:latin typeface="Arial" charset="0"/>
              </a:endParaRPr>
            </a:p>
          </p:txBody>
        </p:sp>
        <p:sp>
          <p:nvSpPr>
            <p:cNvPr id="179208" name="Text Box 7"/>
            <p:cNvSpPr txBox="1">
              <a:spLocks noChangeArrowheads="1"/>
            </p:cNvSpPr>
            <p:nvPr/>
          </p:nvSpPr>
          <p:spPr bwMode="auto">
            <a:xfrm>
              <a:off x="384" y="128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dirty="0">
                  <a:solidFill>
                    <a:schemeClr val="tx2"/>
                  </a:solidFill>
                  <a:latin typeface="Arial" charset="0"/>
                </a:rPr>
                <a:t>Calories   90</a:t>
              </a:r>
              <a:r>
                <a:rPr lang="en-US" sz="1200" dirty="0">
                  <a:solidFill>
                    <a:schemeClr val="tx2"/>
                  </a:solidFill>
                  <a:latin typeface="Arial" charset="0"/>
                </a:rPr>
                <a:t>          Calories from Fat 30</a:t>
              </a:r>
              <a:endParaRPr lang="en-US" sz="900" b="1" dirty="0">
                <a:solidFill>
                  <a:schemeClr val="tx2"/>
                </a:solidFill>
                <a:latin typeface="Arial" charset="0"/>
              </a:endParaRPr>
            </a:p>
          </p:txBody>
        </p:sp>
        <p:sp>
          <p:nvSpPr>
            <p:cNvPr id="179209" name="Text Box 8"/>
            <p:cNvSpPr txBox="1">
              <a:spLocks noChangeArrowheads="1"/>
            </p:cNvSpPr>
            <p:nvPr/>
          </p:nvSpPr>
          <p:spPr bwMode="auto">
            <a:xfrm>
              <a:off x="384" y="1472"/>
              <a:ext cx="1920" cy="1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pPr>
              <a:r>
                <a:rPr lang="en-US" sz="800" b="1">
                  <a:solidFill>
                    <a:schemeClr val="tx2"/>
                  </a:solidFill>
                  <a:latin typeface="Arial" charset="0"/>
                </a:rPr>
                <a:t> % Daily Value*</a:t>
              </a:r>
            </a:p>
          </p:txBody>
        </p:sp>
        <p:sp>
          <p:nvSpPr>
            <p:cNvPr id="179210" name="Text Box 9"/>
            <p:cNvSpPr txBox="1">
              <a:spLocks noChangeArrowheads="1"/>
            </p:cNvSpPr>
            <p:nvPr/>
          </p:nvSpPr>
          <p:spPr bwMode="auto">
            <a:xfrm>
              <a:off x="384" y="1664"/>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200" b="1">
                  <a:solidFill>
                    <a:schemeClr val="tx2"/>
                  </a:solidFill>
                  <a:latin typeface="Arial" charset="0"/>
                </a:rPr>
                <a:t>Total Fat  </a:t>
              </a:r>
              <a:r>
                <a:rPr lang="en-US" sz="1200">
                  <a:solidFill>
                    <a:schemeClr val="tx2"/>
                  </a:solidFill>
                  <a:latin typeface="Arial" charset="0"/>
                </a:rPr>
                <a:t>3g</a:t>
              </a:r>
              <a:r>
                <a:rPr lang="en-US" sz="800">
                  <a:solidFill>
                    <a:schemeClr val="tx2"/>
                  </a:solidFill>
                  <a:latin typeface="Arial" charset="0"/>
                </a:rPr>
                <a:t>                                                             5%</a:t>
              </a:r>
            </a:p>
          </p:txBody>
        </p:sp>
        <p:sp>
          <p:nvSpPr>
            <p:cNvPr id="179211" name="Text Box 10"/>
            <p:cNvSpPr txBox="1">
              <a:spLocks noChangeArrowheads="1"/>
            </p:cNvSpPr>
            <p:nvPr/>
          </p:nvSpPr>
          <p:spPr bwMode="auto">
            <a:xfrm>
              <a:off x="384" y="1808"/>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a:solidFill>
                    <a:schemeClr val="tx2"/>
                  </a:solidFill>
                  <a:latin typeface="Arial" charset="0"/>
                </a:rPr>
                <a:t>Saturated Fat  0g</a:t>
              </a:r>
              <a:r>
                <a:rPr lang="en-US" sz="800">
                  <a:solidFill>
                    <a:schemeClr val="tx2"/>
                  </a:solidFill>
                  <a:latin typeface="Arial" charset="0"/>
                </a:rPr>
                <a:t>                                                      0%</a:t>
              </a:r>
            </a:p>
          </p:txBody>
        </p:sp>
        <p:sp>
          <p:nvSpPr>
            <p:cNvPr id="179212" name="Text Box 11"/>
            <p:cNvSpPr txBox="1">
              <a:spLocks noChangeArrowheads="1"/>
            </p:cNvSpPr>
            <p:nvPr/>
          </p:nvSpPr>
          <p:spPr bwMode="auto">
            <a:xfrm>
              <a:off x="384" y="1951"/>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Cholesterol </a:t>
              </a:r>
              <a:r>
                <a:rPr lang="en-US" sz="1000">
                  <a:solidFill>
                    <a:schemeClr val="tx2"/>
                  </a:solidFill>
                  <a:latin typeface="Arial" charset="0"/>
                </a:rPr>
                <a:t> 0g</a:t>
              </a:r>
              <a:r>
                <a:rPr lang="en-US" sz="800">
                  <a:solidFill>
                    <a:schemeClr val="tx2"/>
                  </a:solidFill>
                  <a:latin typeface="Arial" charset="0"/>
                </a:rPr>
                <a:t>                                                             0%</a:t>
              </a:r>
            </a:p>
          </p:txBody>
        </p:sp>
        <p:sp>
          <p:nvSpPr>
            <p:cNvPr id="179213" name="Text Box 12"/>
            <p:cNvSpPr txBox="1">
              <a:spLocks noChangeArrowheads="1"/>
            </p:cNvSpPr>
            <p:nvPr/>
          </p:nvSpPr>
          <p:spPr bwMode="auto">
            <a:xfrm>
              <a:off x="384" y="2096"/>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Sodium</a:t>
              </a:r>
              <a:r>
                <a:rPr lang="en-US" sz="1000">
                  <a:solidFill>
                    <a:schemeClr val="tx2"/>
                  </a:solidFill>
                  <a:latin typeface="Arial" charset="0"/>
                </a:rPr>
                <a:t>  300mg</a:t>
              </a:r>
              <a:r>
                <a:rPr lang="en-US" sz="800">
                  <a:solidFill>
                    <a:schemeClr val="tx2"/>
                  </a:solidFill>
                  <a:latin typeface="Arial" charset="0"/>
                </a:rPr>
                <a:t>                                                           13%</a:t>
              </a:r>
            </a:p>
          </p:txBody>
        </p:sp>
        <p:sp>
          <p:nvSpPr>
            <p:cNvPr id="179214" name="Text Box 13"/>
            <p:cNvSpPr txBox="1">
              <a:spLocks noChangeArrowheads="1"/>
            </p:cNvSpPr>
            <p:nvPr/>
          </p:nvSpPr>
          <p:spPr bwMode="auto">
            <a:xfrm>
              <a:off x="384" y="224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a:solidFill>
                    <a:schemeClr val="tx2"/>
                  </a:solidFill>
                  <a:latin typeface="Arial" charset="0"/>
                </a:rPr>
                <a:t> </a:t>
              </a:r>
              <a:r>
                <a:rPr lang="en-US" sz="1200" b="1">
                  <a:latin typeface="Arial" charset="0"/>
                </a:rPr>
                <a:t>Total Carbohydrate</a:t>
              </a:r>
              <a:r>
                <a:rPr lang="en-US" sz="1200">
                  <a:latin typeface="Arial" charset="0"/>
                </a:rPr>
                <a:t>  13g</a:t>
              </a:r>
              <a:r>
                <a:rPr lang="en-US" sz="1200">
                  <a:solidFill>
                    <a:schemeClr val="tx2"/>
                  </a:solidFill>
                  <a:latin typeface="Arial" charset="0"/>
                </a:rPr>
                <a:t>                     </a:t>
              </a:r>
              <a:r>
                <a:rPr lang="en-US" sz="800">
                  <a:solidFill>
                    <a:schemeClr val="tx2"/>
                  </a:solidFill>
                  <a:latin typeface="Arial" charset="0"/>
                </a:rPr>
                <a:t>4%                     </a:t>
              </a:r>
            </a:p>
          </p:txBody>
        </p:sp>
        <p:sp>
          <p:nvSpPr>
            <p:cNvPr id="179215" name="Text Box 14"/>
            <p:cNvSpPr txBox="1">
              <a:spLocks noChangeArrowheads="1"/>
            </p:cNvSpPr>
            <p:nvPr/>
          </p:nvSpPr>
          <p:spPr bwMode="auto">
            <a:xfrm>
              <a:off x="384" y="2384"/>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dirty="0">
                  <a:solidFill>
                    <a:schemeClr val="tx2"/>
                  </a:solidFill>
                  <a:latin typeface="Arial" charset="0"/>
                </a:rPr>
                <a:t>    </a:t>
              </a:r>
              <a:r>
                <a:rPr lang="en-US" sz="1000" dirty="0">
                  <a:solidFill>
                    <a:schemeClr val="tx2"/>
                  </a:solidFill>
                  <a:latin typeface="Arial" charset="0"/>
                </a:rPr>
                <a:t>Dietary Fiber  </a:t>
              </a:r>
              <a:r>
                <a:rPr lang="en-US" sz="1000" b="1" dirty="0">
                  <a:solidFill>
                    <a:schemeClr val="tx2"/>
                  </a:solidFill>
                  <a:latin typeface="Arial" charset="0"/>
                </a:rPr>
                <a:t> </a:t>
              </a:r>
              <a:r>
                <a:rPr lang="en-US" sz="1000" dirty="0">
                  <a:solidFill>
                    <a:schemeClr val="tx2"/>
                  </a:solidFill>
                  <a:latin typeface="Arial" charset="0"/>
                </a:rPr>
                <a:t>3g</a:t>
              </a:r>
              <a:r>
                <a:rPr lang="en-US" sz="800" dirty="0">
                  <a:solidFill>
                    <a:schemeClr val="tx2"/>
                  </a:solidFill>
                  <a:latin typeface="Arial" charset="0"/>
                </a:rPr>
                <a:t>                                                       12%</a:t>
              </a:r>
            </a:p>
          </p:txBody>
        </p:sp>
        <p:sp>
          <p:nvSpPr>
            <p:cNvPr id="179216" name="Text Box 15"/>
            <p:cNvSpPr txBox="1">
              <a:spLocks noChangeArrowheads="1"/>
            </p:cNvSpPr>
            <p:nvPr/>
          </p:nvSpPr>
          <p:spPr bwMode="auto">
            <a:xfrm>
              <a:off x="384" y="2529"/>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b="1">
                  <a:solidFill>
                    <a:schemeClr val="tx2"/>
                  </a:solidFill>
                  <a:latin typeface="Arial" charset="0"/>
                </a:rPr>
                <a:t>    </a:t>
              </a:r>
              <a:r>
                <a:rPr lang="en-US" sz="1000">
                  <a:solidFill>
                    <a:schemeClr val="tx2"/>
                  </a:solidFill>
                  <a:latin typeface="Arial" charset="0"/>
                </a:rPr>
                <a:t>Sugars  </a:t>
              </a:r>
              <a:r>
                <a:rPr lang="en-US" sz="1000" b="1">
                  <a:solidFill>
                    <a:schemeClr val="tx2"/>
                  </a:solidFill>
                  <a:latin typeface="Arial" charset="0"/>
                </a:rPr>
                <a:t> </a:t>
              </a:r>
              <a:r>
                <a:rPr lang="en-US" sz="1000">
                  <a:solidFill>
                    <a:schemeClr val="tx2"/>
                  </a:solidFill>
                  <a:latin typeface="Arial" charset="0"/>
                </a:rPr>
                <a:t>3g</a:t>
              </a:r>
              <a:r>
                <a:rPr lang="en-US" sz="800">
                  <a:solidFill>
                    <a:schemeClr val="tx2"/>
                  </a:solidFill>
                  <a:latin typeface="Arial" charset="0"/>
                </a:rPr>
                <a:t> </a:t>
              </a:r>
            </a:p>
          </p:txBody>
        </p:sp>
        <p:sp>
          <p:nvSpPr>
            <p:cNvPr id="179217" name="Text Box 16"/>
            <p:cNvSpPr txBox="1">
              <a:spLocks noChangeArrowheads="1"/>
            </p:cNvSpPr>
            <p:nvPr/>
          </p:nvSpPr>
          <p:spPr bwMode="auto">
            <a:xfrm>
              <a:off x="384" y="2673"/>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Protein</a:t>
              </a:r>
              <a:r>
                <a:rPr lang="en-US" sz="1200">
                  <a:solidFill>
                    <a:schemeClr val="tx2"/>
                  </a:solidFill>
                  <a:latin typeface="Arial" charset="0"/>
                </a:rPr>
                <a:t> </a:t>
              </a:r>
              <a:r>
                <a:rPr lang="en-US" sz="1200" b="1">
                  <a:solidFill>
                    <a:schemeClr val="tx2"/>
                  </a:solidFill>
                  <a:latin typeface="Arial" charset="0"/>
                </a:rPr>
                <a:t> </a:t>
              </a:r>
              <a:r>
                <a:rPr lang="en-US" sz="1200">
                  <a:solidFill>
                    <a:schemeClr val="tx2"/>
                  </a:solidFill>
                  <a:latin typeface="Arial" charset="0"/>
                </a:rPr>
                <a:t>3g </a:t>
              </a:r>
            </a:p>
          </p:txBody>
        </p:sp>
        <p:sp>
          <p:nvSpPr>
            <p:cNvPr id="179218" name="Text Box 17"/>
            <p:cNvSpPr txBox="1">
              <a:spLocks noChangeArrowheads="1"/>
            </p:cNvSpPr>
            <p:nvPr/>
          </p:nvSpPr>
          <p:spPr bwMode="auto">
            <a:xfrm>
              <a:off x="384" y="2817"/>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Vitamin A     </a:t>
              </a:r>
              <a:r>
                <a:rPr lang="en-US" sz="800">
                  <a:solidFill>
                    <a:schemeClr val="tx2"/>
                  </a:solidFill>
                  <a:latin typeface="Arial" charset="0"/>
                </a:rPr>
                <a:t>80%</a:t>
              </a:r>
              <a:r>
                <a:rPr lang="en-US" sz="800" b="1">
                  <a:solidFill>
                    <a:schemeClr val="tx2"/>
                  </a:solidFill>
                  <a:latin typeface="Arial" charset="0"/>
                </a:rPr>
                <a:t>     *      Vitamin C         </a:t>
              </a:r>
              <a:r>
                <a:rPr lang="en-US" sz="800">
                  <a:solidFill>
                    <a:schemeClr val="tx2"/>
                  </a:solidFill>
                  <a:latin typeface="Arial" charset="0"/>
                </a:rPr>
                <a:t>60%</a:t>
              </a:r>
            </a:p>
          </p:txBody>
        </p:sp>
        <p:sp>
          <p:nvSpPr>
            <p:cNvPr id="179219" name="Text Box 18"/>
            <p:cNvSpPr txBox="1">
              <a:spLocks noChangeArrowheads="1"/>
            </p:cNvSpPr>
            <p:nvPr/>
          </p:nvSpPr>
          <p:spPr bwMode="auto">
            <a:xfrm>
              <a:off x="384" y="2960"/>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Calcium       </a:t>
              </a:r>
              <a:r>
                <a:rPr lang="en-US" sz="800">
                  <a:solidFill>
                    <a:schemeClr val="tx2"/>
                  </a:solidFill>
                  <a:latin typeface="Arial" charset="0"/>
                </a:rPr>
                <a:t> 4%    *     </a:t>
              </a:r>
              <a:r>
                <a:rPr lang="en-US" sz="800" b="1">
                  <a:solidFill>
                    <a:schemeClr val="tx2"/>
                  </a:solidFill>
                  <a:latin typeface="Arial" charset="0"/>
                </a:rPr>
                <a:t>Iron</a:t>
              </a:r>
              <a:r>
                <a:rPr lang="en-US" sz="800">
                  <a:solidFill>
                    <a:schemeClr val="tx2"/>
                  </a:solidFill>
                  <a:latin typeface="Arial" charset="0"/>
                </a:rPr>
                <a:t>                4%</a:t>
              </a:r>
            </a:p>
          </p:txBody>
        </p:sp>
        <p:sp>
          <p:nvSpPr>
            <p:cNvPr id="179220" name="Text Box 19"/>
            <p:cNvSpPr txBox="1">
              <a:spLocks noChangeArrowheads="1"/>
            </p:cNvSpPr>
            <p:nvPr/>
          </p:nvSpPr>
          <p:spPr bwMode="auto">
            <a:xfrm>
              <a:off x="384" y="3105"/>
              <a:ext cx="1920" cy="2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800">
                  <a:solidFill>
                    <a:schemeClr val="tx2"/>
                  </a:solidFill>
                  <a:latin typeface="Arial" charset="0"/>
                </a:rPr>
                <a:t>* Percent Daily Values are based on a 2,000 calorie diet.  Your daily values may be higher or lower depending on your calorie needs:</a:t>
              </a:r>
            </a:p>
          </p:txBody>
        </p:sp>
        <p:sp>
          <p:nvSpPr>
            <p:cNvPr id="179221" name="Text Box 20"/>
            <p:cNvSpPr txBox="1">
              <a:spLocks noChangeArrowheads="1"/>
            </p:cNvSpPr>
            <p:nvPr/>
          </p:nvSpPr>
          <p:spPr bwMode="auto">
            <a:xfrm>
              <a:off x="384" y="3439"/>
              <a:ext cx="1920" cy="4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700" u="sng">
                  <a:solidFill>
                    <a:schemeClr val="tx2"/>
                  </a:solidFill>
                  <a:latin typeface="Arial" charset="0"/>
                </a:rPr>
                <a:t>	          Calories     _   2000              2500</a:t>
              </a:r>
              <a:endParaRPr lang="en-US" sz="700">
                <a:solidFill>
                  <a:schemeClr val="tx2"/>
                </a:solidFill>
                <a:latin typeface="Arial" charset="0"/>
              </a:endParaRPr>
            </a:p>
            <a:p>
              <a:pPr eaLnBrk="1" hangingPunct="1"/>
              <a:r>
                <a:rPr lang="en-US" sz="700">
                  <a:solidFill>
                    <a:schemeClr val="tx2"/>
                  </a:solidFill>
                  <a:latin typeface="Arial" charset="0"/>
                </a:rPr>
                <a:t>Total Fat                               Less than         65g              80g</a:t>
              </a:r>
            </a:p>
            <a:p>
              <a:pPr eaLnBrk="1" hangingPunct="1"/>
              <a:r>
                <a:rPr lang="en-US" sz="700">
                  <a:solidFill>
                    <a:schemeClr val="tx2"/>
                  </a:solidFill>
                  <a:latin typeface="Arial" charset="0"/>
                </a:rPr>
                <a:t>Sat Fat                                 Less than          20g              25g</a:t>
              </a:r>
            </a:p>
            <a:p>
              <a:pPr eaLnBrk="1" hangingPunct="1"/>
              <a:r>
                <a:rPr lang="en-US" sz="700">
                  <a:solidFill>
                    <a:schemeClr val="tx2"/>
                  </a:solidFill>
                  <a:latin typeface="Arial" charset="0"/>
                </a:rPr>
                <a:t>Cholesterol                           Less than         300mg         300mg</a:t>
              </a:r>
            </a:p>
            <a:p>
              <a:pPr eaLnBrk="1" hangingPunct="1"/>
              <a:r>
                <a:rPr lang="en-US" sz="700">
                  <a:solidFill>
                    <a:schemeClr val="tx2"/>
                  </a:solidFill>
                  <a:latin typeface="Arial" charset="0"/>
                </a:rPr>
                <a:t>Sodium                                 Less than        2400mg        2400mg</a:t>
              </a:r>
            </a:p>
            <a:p>
              <a:pPr eaLnBrk="1" hangingPunct="1"/>
              <a:r>
                <a:rPr lang="en-US" sz="700">
                  <a:solidFill>
                    <a:schemeClr val="tx2"/>
                  </a:solidFill>
                  <a:latin typeface="Arial" charset="0"/>
                </a:rPr>
                <a:t>Total Carbohydrate                                       300g            375g</a:t>
              </a:r>
            </a:p>
            <a:p>
              <a:pPr eaLnBrk="1" hangingPunct="1"/>
              <a:r>
                <a:rPr lang="en-US" sz="700">
                  <a:solidFill>
                    <a:schemeClr val="tx2"/>
                  </a:solidFill>
                  <a:latin typeface="Arial" charset="0"/>
                </a:rPr>
                <a:t>Fiber                                                              25g              30g</a:t>
              </a:r>
            </a:p>
          </p:txBody>
        </p:sp>
        <p:sp>
          <p:nvSpPr>
            <p:cNvPr id="179222" name="Line 21"/>
            <p:cNvSpPr>
              <a:spLocks noChangeShapeType="1"/>
            </p:cNvSpPr>
            <p:nvPr/>
          </p:nvSpPr>
          <p:spPr bwMode="auto">
            <a:xfrm>
              <a:off x="384" y="2816"/>
              <a:ext cx="1920"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9223" name="Text Box 22"/>
            <p:cNvSpPr txBox="1">
              <a:spLocks noChangeArrowheads="1"/>
            </p:cNvSpPr>
            <p:nvPr/>
          </p:nvSpPr>
          <p:spPr bwMode="auto">
            <a:xfrm>
              <a:off x="384" y="4064"/>
              <a:ext cx="1920" cy="1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900" dirty="0">
                  <a:solidFill>
                    <a:schemeClr val="bg1"/>
                  </a:solidFill>
                  <a:latin typeface="Arial" charset="0"/>
                </a:rPr>
                <a:t>Calories per gram: Fat  9     Carbohydrates 4      Protein  4</a:t>
              </a:r>
            </a:p>
          </p:txBody>
        </p:sp>
      </p:grpSp>
      <p:sp>
        <p:nvSpPr>
          <p:cNvPr id="1860630" name="Oval 27"/>
          <p:cNvSpPr>
            <a:spLocks noChangeArrowheads="1"/>
          </p:cNvSpPr>
          <p:nvPr/>
        </p:nvSpPr>
        <p:spPr bwMode="auto">
          <a:xfrm>
            <a:off x="2590800" y="2897864"/>
            <a:ext cx="2438400" cy="42784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1860631" name="Oval 27"/>
          <p:cNvSpPr>
            <a:spLocks noChangeArrowheads="1"/>
          </p:cNvSpPr>
          <p:nvPr/>
        </p:nvSpPr>
        <p:spPr bwMode="auto">
          <a:xfrm>
            <a:off x="2590800" y="217902"/>
            <a:ext cx="2438400" cy="687023"/>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2" name="TextBox 1"/>
          <p:cNvSpPr txBox="1"/>
          <p:nvPr/>
        </p:nvSpPr>
        <p:spPr>
          <a:xfrm>
            <a:off x="6466843" y="1159531"/>
            <a:ext cx="1981200" cy="923330"/>
          </a:xfrm>
          <a:prstGeom prst="rect">
            <a:avLst/>
          </a:prstGeom>
          <a:noFill/>
        </p:spPr>
        <p:txBody>
          <a:bodyPr wrap="square" rtlCol="0">
            <a:spAutoFit/>
          </a:bodyPr>
          <a:lstStyle/>
          <a:p>
            <a:r>
              <a:rPr lang="en-US" dirty="0" err="1" smtClean="0"/>
              <a:t>Fooducate</a:t>
            </a:r>
            <a:r>
              <a:rPr lang="en-US" dirty="0" smtClean="0"/>
              <a:t> App – gives grade and nutrition info.</a:t>
            </a:r>
            <a:endParaRPr lang="en-US" dirty="0"/>
          </a:p>
        </p:txBody>
      </p:sp>
      <p:pic>
        <p:nvPicPr>
          <p:cNvPr id="3" name="Picture 2"/>
          <p:cNvPicPr>
            <a:picLocks noChangeAspect="1"/>
          </p:cNvPicPr>
          <p:nvPr/>
        </p:nvPicPr>
        <p:blipFill>
          <a:blip r:embed="rId3"/>
          <a:stretch>
            <a:fillRect/>
          </a:stretch>
        </p:blipFill>
        <p:spPr>
          <a:xfrm>
            <a:off x="6172200" y="2143898"/>
            <a:ext cx="2886075" cy="1295400"/>
          </a:xfrm>
          <a:prstGeom prst="rect">
            <a:avLst/>
          </a:prstGeom>
        </p:spPr>
      </p:pic>
      <p:sp>
        <p:nvSpPr>
          <p:cNvPr id="4" name="TextBox 3"/>
          <p:cNvSpPr txBox="1"/>
          <p:nvPr/>
        </p:nvSpPr>
        <p:spPr>
          <a:xfrm>
            <a:off x="762000" y="3527550"/>
            <a:ext cx="1447800" cy="646331"/>
          </a:xfrm>
          <a:prstGeom prst="rect">
            <a:avLst/>
          </a:prstGeom>
          <a:noFill/>
        </p:spPr>
        <p:txBody>
          <a:bodyPr wrap="square" rtlCol="0">
            <a:spAutoFit/>
          </a:bodyPr>
          <a:lstStyle/>
          <a:p>
            <a:r>
              <a:rPr lang="en-US" dirty="0" smtClean="0"/>
              <a:t>1 tsp sugar =4 </a:t>
            </a:r>
            <a:r>
              <a:rPr lang="en-US" dirty="0" err="1" smtClean="0"/>
              <a:t>gms</a:t>
            </a:r>
            <a:endParaRPr lang="en-US" dirty="0"/>
          </a:p>
        </p:txBody>
      </p:sp>
      <p:sp>
        <p:nvSpPr>
          <p:cNvPr id="5" name="Right Arrow 4"/>
          <p:cNvSpPr/>
          <p:nvPr/>
        </p:nvSpPr>
        <p:spPr>
          <a:xfrm>
            <a:off x="2095500" y="3648825"/>
            <a:ext cx="381000" cy="134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147864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606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0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0630" grpId="0" animBg="1" autoUpdateAnimBg="0"/>
      <p:bldP spid="1860631" grpId="0" animBg="1"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a:xfrm>
            <a:off x="457200" y="152400"/>
            <a:ext cx="8229600" cy="1219200"/>
          </a:xfrm>
        </p:spPr>
        <p:txBody>
          <a:bodyPr lIns="91440" tIns="45720" rIns="91440" bIns="45720" anchor="b">
            <a:normAutofit fontScale="90000"/>
          </a:bodyPr>
          <a:lstStyle/>
          <a:p>
            <a:pPr eaLnBrk="1" hangingPunct="1"/>
            <a:r>
              <a:rPr lang="en-US" dirty="0" smtClean="0">
                <a:latin typeface="Tahoma" pitchFamily="34" charset="0"/>
              </a:rPr>
              <a:t>Carbs affect Post meal Blood Glucose</a:t>
            </a:r>
          </a:p>
        </p:txBody>
      </p:sp>
      <p:sp>
        <p:nvSpPr>
          <p:cNvPr id="1853443" name="Content Placeholder 2"/>
          <p:cNvSpPr>
            <a:spLocks noGrp="1"/>
          </p:cNvSpPr>
          <p:nvPr>
            <p:ph sz="quarter" idx="1"/>
          </p:nvPr>
        </p:nvSpPr>
        <p:spPr>
          <a:xfrm>
            <a:off x="457200" y="1828800"/>
            <a:ext cx="8229600" cy="4328160"/>
          </a:xfrm>
        </p:spPr>
        <p:txBody>
          <a:bodyPr/>
          <a:lstStyle/>
          <a:p>
            <a:pPr eaLnBrk="1" hangingPunct="1">
              <a:buFont typeface="Courier New" pitchFamily="49" charset="0"/>
              <a:buChar char="o"/>
              <a:defRPr/>
            </a:pPr>
            <a:r>
              <a:rPr lang="en-US" dirty="0" smtClean="0"/>
              <a:t>Starch</a:t>
            </a:r>
          </a:p>
          <a:p>
            <a:pPr eaLnBrk="1" hangingPunct="1">
              <a:buFont typeface="Courier New" pitchFamily="49" charset="0"/>
              <a:buChar char="o"/>
              <a:defRPr/>
            </a:pPr>
            <a:r>
              <a:rPr lang="en-US" dirty="0" smtClean="0"/>
              <a:t>Fruit</a:t>
            </a:r>
          </a:p>
          <a:p>
            <a:pPr eaLnBrk="1" hangingPunct="1">
              <a:buFont typeface="Courier New" pitchFamily="49" charset="0"/>
              <a:buChar char="o"/>
              <a:defRPr/>
            </a:pPr>
            <a:r>
              <a:rPr lang="en-US" dirty="0" smtClean="0"/>
              <a:t>Milk</a:t>
            </a:r>
          </a:p>
          <a:p>
            <a:pPr eaLnBrk="1" hangingPunct="1">
              <a:buFont typeface="Courier New" pitchFamily="49" charset="0"/>
              <a:buChar char="o"/>
              <a:defRPr/>
            </a:pPr>
            <a:r>
              <a:rPr lang="en-US" dirty="0" smtClean="0"/>
              <a:t>Desserts</a:t>
            </a:r>
          </a:p>
        </p:txBody>
      </p:sp>
      <p:pic>
        <p:nvPicPr>
          <p:cNvPr id="174084" name="Picture 7" descr="Starchy fo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714147"/>
            <a:ext cx="46863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4373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152400"/>
            <a:ext cx="8229600" cy="1371600"/>
          </a:xfrm>
        </p:spPr>
        <p:txBody>
          <a:bodyPr lIns="91440" tIns="45720" rIns="91440" bIns="45720" anchor="b">
            <a:normAutofit fontScale="90000"/>
          </a:bodyPr>
          <a:lstStyle/>
          <a:p>
            <a:pPr algn="ctr" eaLnBrk="1" hangingPunct="1">
              <a:defRPr/>
            </a:pPr>
            <a:r>
              <a:rPr lang="en-US" dirty="0" smtClean="0">
                <a:latin typeface="Tahoma" pitchFamily="34" charset="0"/>
              </a:rPr>
              <a:t>Carbohydrate Needs for </a:t>
            </a:r>
            <a:br>
              <a:rPr lang="en-US" dirty="0" smtClean="0">
                <a:latin typeface="Tahoma" pitchFamily="34" charset="0"/>
              </a:rPr>
            </a:br>
            <a:r>
              <a:rPr lang="en-US" dirty="0" smtClean="0">
                <a:latin typeface="Tahoma" pitchFamily="34" charset="0"/>
              </a:rPr>
              <a:t>Most Adults</a:t>
            </a:r>
          </a:p>
        </p:txBody>
      </p:sp>
      <p:sp>
        <p:nvSpPr>
          <p:cNvPr id="1855491" name="Rectangle 3"/>
          <p:cNvSpPr>
            <a:spLocks noGrp="1" noChangeArrowheads="1"/>
          </p:cNvSpPr>
          <p:nvPr>
            <p:ph sz="quarter" idx="1"/>
          </p:nvPr>
        </p:nvSpPr>
        <p:spPr>
          <a:xfrm>
            <a:off x="457200" y="1828800"/>
            <a:ext cx="8229600" cy="4328160"/>
          </a:xfrm>
        </p:spPr>
        <p:txBody>
          <a:bodyPr/>
          <a:lstStyle/>
          <a:p>
            <a:pPr eaLnBrk="1" hangingPunct="1">
              <a:buFont typeface="Wingdings" pitchFamily="2" charset="2"/>
              <a:buNone/>
              <a:defRPr/>
            </a:pPr>
            <a:r>
              <a:rPr lang="en-US" dirty="0" smtClean="0"/>
              <a:t>			    	 </a:t>
            </a:r>
            <a:r>
              <a:rPr lang="en-US" u="sng" dirty="0" smtClean="0"/>
              <a:t>Grams		Servings</a:t>
            </a:r>
          </a:p>
          <a:p>
            <a:pPr eaLnBrk="1" hangingPunct="1">
              <a:buFont typeface="Wingdings" pitchFamily="2" charset="2"/>
              <a:buNone/>
              <a:defRPr/>
            </a:pPr>
            <a:r>
              <a:rPr lang="en-US" dirty="0" smtClean="0"/>
              <a:t>Each Meal		45-60 gm		3 - 4	</a:t>
            </a:r>
          </a:p>
          <a:p>
            <a:pPr eaLnBrk="1" hangingPunct="1">
              <a:buFont typeface="Wingdings" pitchFamily="2" charset="2"/>
              <a:buNone/>
              <a:defRPr/>
            </a:pPr>
            <a:r>
              <a:rPr lang="en-US" dirty="0" smtClean="0"/>
              <a:t>	Snacks    		15-30 gm		 1- 2</a:t>
            </a:r>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a:p>
            <a:pPr algn="ctr">
              <a:buNone/>
              <a:defRPr/>
            </a:pPr>
            <a:r>
              <a:rPr lang="en-US" sz="2400" dirty="0" smtClean="0"/>
              <a:t>		           </a:t>
            </a:r>
            <a:r>
              <a:rPr lang="en-US" sz="2400" dirty="0" smtClean="0">
                <a:solidFill>
                  <a:schemeClr val="tx2">
                    <a:lumMod val="75000"/>
                  </a:schemeClr>
                </a:solidFill>
              </a:rPr>
              <a:t>Carbs </a:t>
            </a:r>
            <a:r>
              <a:rPr lang="en-US" sz="2400" dirty="0">
                <a:solidFill>
                  <a:schemeClr val="tx2">
                    <a:lumMod val="75000"/>
                  </a:schemeClr>
                </a:solidFill>
              </a:rPr>
              <a:t>affect Post Meal Blood Glucose</a:t>
            </a:r>
            <a:r>
              <a:rPr lang="en-US" sz="1400" dirty="0">
                <a:solidFill>
                  <a:schemeClr val="tx2">
                    <a:lumMod val="75000"/>
                  </a:schemeClr>
                </a:solidFill>
              </a:rPr>
              <a:t> </a:t>
            </a:r>
            <a:endParaRPr lang="en-US" sz="2400" dirty="0" smtClean="0">
              <a:solidFill>
                <a:schemeClr val="tx2">
                  <a:lumMod val="75000"/>
                </a:schemeClr>
              </a:solidFill>
            </a:endParaRP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006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1047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p:nvPr>
        </p:nvSpPr>
        <p:spPr/>
        <p:txBody>
          <a:bodyPr lIns="91440" tIns="45720" rIns="91440" bIns="45720" anchor="b">
            <a:normAutofit/>
          </a:bodyPr>
          <a:lstStyle/>
          <a:p>
            <a:pPr eaLnBrk="1" hangingPunct="1"/>
            <a:r>
              <a:rPr lang="en-US" sz="2800" dirty="0" smtClean="0">
                <a:latin typeface="Tahoma" pitchFamily="34" charset="0"/>
              </a:rPr>
              <a:t>Choose Healthy Carbs</a:t>
            </a:r>
            <a:br>
              <a:rPr lang="en-US" sz="2800" dirty="0" smtClean="0">
                <a:latin typeface="Tahoma" pitchFamily="34" charset="0"/>
              </a:rPr>
            </a:br>
            <a:endParaRPr lang="en-US" sz="2800" dirty="0" smtClean="0">
              <a:latin typeface="Tahoma" pitchFamily="34" charset="0"/>
            </a:endParaRPr>
          </a:p>
        </p:txBody>
      </p:sp>
      <p:sp>
        <p:nvSpPr>
          <p:cNvPr id="1854468" name="Rectangle 3"/>
          <p:cNvSpPr>
            <a:spLocks noGrp="1" noChangeArrowheads="1"/>
          </p:cNvSpPr>
          <p:nvPr>
            <p:ph sz="quarter" idx="1"/>
          </p:nvPr>
        </p:nvSpPr>
        <p:spPr/>
        <p:txBody>
          <a:bodyPr>
            <a:normAutofit/>
          </a:bodyPr>
          <a:lstStyle/>
          <a:p>
            <a:pPr eaLnBrk="1" hangingPunct="1">
              <a:lnSpc>
                <a:spcPct val="90000"/>
              </a:lnSpc>
              <a:spcBef>
                <a:spcPct val="50000"/>
              </a:spcBef>
              <a:buFontTx/>
              <a:buChar char="o"/>
              <a:defRPr/>
            </a:pPr>
            <a:r>
              <a:rPr lang="en-US" sz="2600" dirty="0" smtClean="0"/>
              <a:t>Carbs have fiber, vitamins, minerals and phytonutrients </a:t>
            </a:r>
          </a:p>
          <a:p>
            <a:pPr eaLnBrk="1" hangingPunct="1">
              <a:lnSpc>
                <a:spcPct val="90000"/>
              </a:lnSpc>
              <a:spcBef>
                <a:spcPct val="50000"/>
              </a:spcBef>
              <a:buFontTx/>
              <a:buChar char="o"/>
              <a:defRPr/>
            </a:pPr>
            <a:r>
              <a:rPr lang="en-US" sz="2600" dirty="0" smtClean="0"/>
              <a:t>25 </a:t>
            </a:r>
            <a:r>
              <a:rPr lang="en-US" sz="2600" dirty="0" err="1" smtClean="0"/>
              <a:t>gms</a:t>
            </a:r>
            <a:r>
              <a:rPr lang="en-US" sz="2600" dirty="0" smtClean="0"/>
              <a:t> of fiber a day</a:t>
            </a:r>
          </a:p>
          <a:p>
            <a:pPr eaLnBrk="1" hangingPunct="1">
              <a:lnSpc>
                <a:spcPct val="90000"/>
              </a:lnSpc>
              <a:spcBef>
                <a:spcPct val="50000"/>
              </a:spcBef>
              <a:buFontTx/>
              <a:buChar char="o"/>
              <a:defRPr/>
            </a:pPr>
            <a:r>
              <a:rPr lang="en-US" sz="2600" dirty="0" smtClean="0"/>
              <a:t>Power Carbs include:</a:t>
            </a:r>
          </a:p>
          <a:p>
            <a:pPr lvl="1">
              <a:lnSpc>
                <a:spcPct val="90000"/>
              </a:lnSpc>
              <a:spcBef>
                <a:spcPct val="50000"/>
              </a:spcBef>
              <a:buFontTx/>
              <a:buChar char="o"/>
              <a:defRPr/>
            </a:pPr>
            <a:r>
              <a:rPr lang="en-US" sz="2600" dirty="0" smtClean="0"/>
              <a:t>Beans</a:t>
            </a:r>
          </a:p>
          <a:p>
            <a:pPr lvl="1">
              <a:lnSpc>
                <a:spcPct val="90000"/>
              </a:lnSpc>
              <a:spcBef>
                <a:spcPct val="50000"/>
              </a:spcBef>
              <a:buFontTx/>
              <a:buChar char="o"/>
              <a:defRPr/>
            </a:pPr>
            <a:r>
              <a:rPr lang="en-US" sz="2600" dirty="0" smtClean="0"/>
              <a:t>Veggies</a:t>
            </a:r>
          </a:p>
          <a:p>
            <a:pPr lvl="1">
              <a:lnSpc>
                <a:spcPct val="90000"/>
              </a:lnSpc>
              <a:spcBef>
                <a:spcPct val="50000"/>
              </a:spcBef>
              <a:buFontTx/>
              <a:buChar char="o"/>
              <a:defRPr/>
            </a:pPr>
            <a:r>
              <a:rPr lang="en-US" sz="2600" dirty="0" smtClean="0"/>
              <a:t>Fruits</a:t>
            </a:r>
          </a:p>
          <a:p>
            <a:pPr lvl="1">
              <a:lnSpc>
                <a:spcPct val="90000"/>
              </a:lnSpc>
              <a:spcBef>
                <a:spcPct val="50000"/>
              </a:spcBef>
              <a:buFontTx/>
              <a:buChar char="o"/>
              <a:defRPr/>
            </a:pPr>
            <a:r>
              <a:rPr lang="en-US" sz="2600" dirty="0" smtClean="0"/>
              <a:t>Whole grain foods</a:t>
            </a:r>
          </a:p>
          <a:p>
            <a:pPr lvl="1">
              <a:lnSpc>
                <a:spcPct val="90000"/>
              </a:lnSpc>
              <a:spcBef>
                <a:spcPct val="50000"/>
              </a:spcBef>
              <a:buFontTx/>
              <a:buChar char="o"/>
              <a:defRPr/>
            </a:pPr>
            <a:endParaRPr lang="en-US" sz="2600" dirty="0"/>
          </a:p>
          <a:p>
            <a:pPr lvl="1">
              <a:lnSpc>
                <a:spcPct val="90000"/>
              </a:lnSpc>
              <a:spcBef>
                <a:spcPct val="50000"/>
              </a:spcBef>
              <a:buFontTx/>
              <a:buChar char="o"/>
              <a:defRPr/>
            </a:pPr>
            <a:endParaRPr lang="en-US" sz="2600" dirty="0" smtClean="0"/>
          </a:p>
        </p:txBody>
      </p:sp>
      <p:pic>
        <p:nvPicPr>
          <p:cNvPr id="214019" name="Picture 3" descr="C:\Users\bev_000\AppData\Local\Microsoft\Windows\Temporary Internet Files\Content.IE5\EFRK1MDT\MP900430944[1].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343400" y="2362200"/>
            <a:ext cx="3735586" cy="381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6283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sz="4800" smtClean="0"/>
              <a:t>Handy Meal Plan</a:t>
            </a:r>
            <a:r>
              <a:rPr lang="en-US" smtClean="0"/>
              <a:t>  </a:t>
            </a:r>
          </a:p>
        </p:txBody>
      </p:sp>
      <p:sp>
        <p:nvSpPr>
          <p:cNvPr id="1857539" name="Rectangle 3"/>
          <p:cNvSpPr>
            <a:spLocks noGrp="1" noChangeArrowheads="1"/>
          </p:cNvSpPr>
          <p:nvPr>
            <p:ph sz="quarter" idx="1"/>
          </p:nvPr>
        </p:nvSpPr>
        <p:spPr/>
        <p:txBody>
          <a:bodyPr>
            <a:normAutofit/>
          </a:bodyPr>
          <a:lstStyle/>
          <a:p>
            <a:pPr eaLnBrk="1" hangingPunct="1">
              <a:defRPr/>
            </a:pPr>
            <a:r>
              <a:rPr lang="en-US" sz="3600" dirty="0" smtClean="0"/>
              <a:t>Per Meal Serving</a:t>
            </a:r>
          </a:p>
          <a:p>
            <a:pPr lvl="1" eaLnBrk="1" hangingPunct="1">
              <a:defRPr/>
            </a:pPr>
            <a:r>
              <a:rPr lang="en-US" sz="3200" dirty="0" smtClean="0"/>
              <a:t>Each finger = 15 </a:t>
            </a:r>
            <a:r>
              <a:rPr lang="en-US" sz="3200" dirty="0" err="1" smtClean="0"/>
              <a:t>gms</a:t>
            </a:r>
            <a:r>
              <a:rPr lang="en-US" sz="3200" dirty="0" smtClean="0"/>
              <a:t> carb (can have 3-4 servings/meal) </a:t>
            </a:r>
          </a:p>
          <a:p>
            <a:pPr lvl="1" eaLnBrk="1" hangingPunct="1">
              <a:defRPr/>
            </a:pPr>
            <a:r>
              <a:rPr lang="en-US" sz="3200" dirty="0" smtClean="0"/>
              <a:t>Palm of hand = 3 </a:t>
            </a:r>
            <a:r>
              <a:rPr lang="en-US" sz="3200" dirty="0" err="1" smtClean="0"/>
              <a:t>oz’s</a:t>
            </a:r>
            <a:r>
              <a:rPr lang="en-US" sz="3200" dirty="0" smtClean="0"/>
              <a:t> protein </a:t>
            </a:r>
          </a:p>
          <a:p>
            <a:pPr lvl="1" eaLnBrk="1" hangingPunct="1">
              <a:defRPr/>
            </a:pPr>
            <a:r>
              <a:rPr lang="en-US" sz="3200" dirty="0" smtClean="0"/>
              <a:t>Thumbnail = 1 tsp fat serving</a:t>
            </a:r>
          </a:p>
        </p:txBody>
      </p:sp>
      <p:graphicFrame>
        <p:nvGraphicFramePr>
          <p:cNvPr id="178180" name="Object 4"/>
          <p:cNvGraphicFramePr>
            <a:graphicFrameLocks noChangeAspect="1"/>
          </p:cNvGraphicFramePr>
          <p:nvPr>
            <p:extLst/>
          </p:nvPr>
        </p:nvGraphicFramePr>
        <p:xfrm>
          <a:off x="6019800" y="2819400"/>
          <a:ext cx="2823541" cy="3200400"/>
        </p:xfrm>
        <a:graphic>
          <a:graphicData uri="http://schemas.openxmlformats.org/presentationml/2006/ole">
            <mc:AlternateContent xmlns:mc="http://schemas.openxmlformats.org/markup-compatibility/2006">
              <mc:Choice xmlns:v="urn:schemas-microsoft-com:vml" Requires="v">
                <p:oleObj spid="_x0000_s77866" name="Clip" r:id="rId4" imgW="1202835" imgH="1362395" progId="MS_ClipArt_Gallery.5">
                  <p:embed/>
                </p:oleObj>
              </mc:Choice>
              <mc:Fallback>
                <p:oleObj name="Clip" r:id="rId4" imgW="1202835" imgH="1362395"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819400"/>
                        <a:ext cx="2823541" cy="3200400"/>
                      </a:xfrm>
                      <a:prstGeom prst="rect">
                        <a:avLst/>
                      </a:prstGeom>
                      <a:noFill/>
                      <a:ln>
                        <a:noFill/>
                      </a:ln>
                      <a:effectLst/>
                      <a:extLst/>
                    </p:spPr>
                  </p:pic>
                </p:oleObj>
              </mc:Fallback>
            </mc:AlternateContent>
          </a:graphicData>
        </a:graphic>
      </p:graphicFrame>
    </p:spTree>
    <p:custDataLst>
      <p:tags r:id="rId2"/>
    </p:custDataLst>
    <p:extLst>
      <p:ext uri="{BB962C8B-B14F-4D97-AF65-F5344CB8AC3E}">
        <p14:creationId xmlns:p14="http://schemas.microsoft.com/office/powerpoint/2010/main" val="2775453125"/>
      </p:ext>
    </p:extLst>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858738" y="47402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 small ear of corn or 1/2 cup corn</a:t>
            </a:r>
            <a:endParaRPr lang="en-US" sz="140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622720" y="6011862"/>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5-6 small crackers</a:t>
            </a:r>
            <a:endParaRPr lang="en-US" sz="1400" dirty="0">
              <a:latin typeface="Tahoma" pitchFamily="34" charset="0"/>
            </a:endParaRPr>
          </a:p>
          <a:p>
            <a:pPr eaLnBrk="1" hangingPunct="1"/>
            <a:endParaRPr lang="en-US" sz="1400" dirty="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2507" y="4682331"/>
            <a:ext cx="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366713" y="571500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675" y="5082437"/>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738" y="5192617"/>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0223" y="214637"/>
            <a:ext cx="8229600" cy="990600"/>
          </a:xfrm>
        </p:spPr>
        <p:txBody>
          <a:bodyPr/>
          <a:lstStyle/>
          <a:p>
            <a:r>
              <a:rPr lang="en-US" dirty="0" smtClean="0"/>
              <a:t>Carb Counting - Starch</a:t>
            </a:r>
            <a:endParaRPr lang="en-US" dirty="0"/>
          </a:p>
        </p:txBody>
      </p:sp>
      <p:sp>
        <p:nvSpPr>
          <p:cNvPr id="180235" name="Text Box 12"/>
          <p:cNvSpPr txBox="1">
            <a:spLocks noChangeArrowheads="1"/>
          </p:cNvSpPr>
          <p:nvPr/>
        </p:nvSpPr>
        <p:spPr bwMode="auto">
          <a:xfrm>
            <a:off x="6187225" y="239048"/>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Tree>
    <p:custDataLst>
      <p:tags r:id="rId1"/>
    </p:custDataLst>
    <p:extLst>
      <p:ext uri="{BB962C8B-B14F-4D97-AF65-F5344CB8AC3E}">
        <p14:creationId xmlns:p14="http://schemas.microsoft.com/office/powerpoint/2010/main" val="407441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5759361" y="55546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234110" y="291995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38700"/>
            <a:ext cx="0" cy="2746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964283" y="5029200"/>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3794438" y="5191919"/>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2 </a:t>
            </a:r>
            <a:r>
              <a:rPr lang="en-US" sz="1400" dirty="0" err="1">
                <a:latin typeface="Tahoma" pitchFamily="34" charset="0"/>
                <a:cs typeface="Times New Roman" pitchFamily="18" charset="0"/>
              </a:rPr>
              <a:t>tbsp</a:t>
            </a:r>
            <a:r>
              <a:rPr lang="en-US" sz="1400" dirty="0">
                <a:latin typeface="Tahoma" pitchFamily="34" charset="0"/>
                <a:cs typeface="Times New Roman" pitchFamily="18" charset="0"/>
              </a:rPr>
              <a:t>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243" y="1366446"/>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5029200" y="2549269"/>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5013" y="5460743"/>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3426" y="5062672"/>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solidFill>
                  <a:schemeClr val="tx2"/>
                </a:solidFill>
                <a:latin typeface="Tahoma" pitchFamily="34" charset="0"/>
                <a:cs typeface="Times New Roman" pitchFamily="18" charset="0"/>
              </a:rPr>
              <a:t>Carb counting- </a:t>
            </a:r>
            <a:r>
              <a:rPr lang="en-US" dirty="0" smtClean="0">
                <a:solidFill>
                  <a:schemeClr val="tx2"/>
                </a:solidFill>
                <a:latin typeface="Tahoma" pitchFamily="34" charset="0"/>
                <a:cs typeface="Times New Roman" pitchFamily="18" charset="0"/>
              </a:rPr>
              <a:t>fruit</a:t>
            </a:r>
            <a:endParaRPr lang="en-US" dirty="0"/>
          </a:p>
        </p:txBody>
      </p:sp>
      <p:sp>
        <p:nvSpPr>
          <p:cNvPr id="181259" name="Text Box 12"/>
          <p:cNvSpPr txBox="1">
            <a:spLocks noChangeArrowheads="1"/>
          </p:cNvSpPr>
          <p:nvPr/>
        </p:nvSpPr>
        <p:spPr bwMode="auto">
          <a:xfrm>
            <a:off x="6134100" y="186532"/>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Tree>
    <p:custDataLst>
      <p:tags r:id="rId1"/>
    </p:custDataLst>
    <p:extLst>
      <p:ext uri="{BB962C8B-B14F-4D97-AF65-F5344CB8AC3E}">
        <p14:creationId xmlns:p14="http://schemas.microsoft.com/office/powerpoint/2010/main" val="47103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672681" y="5981391"/>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a:t>
            </a:r>
            <a:r>
              <a:rPr lang="en-US" sz="1400" dirty="0" err="1">
                <a:latin typeface="Tahoma" pitchFamily="34" charset="0"/>
                <a:cs typeface="Times New Roman" pitchFamily="18" charset="0"/>
              </a:rPr>
              <a:t>oz</a:t>
            </a:r>
            <a:r>
              <a:rPr lang="en-US" sz="1400" dirty="0">
                <a:latin typeface="Tahoma" pitchFamily="34" charset="0"/>
                <a:cs typeface="Times New Roman" pitchFamily="18" charset="0"/>
              </a:rPr>
              <a:t> soy milk</a:t>
            </a:r>
            <a:endParaRPr lang="en-US" sz="1400" dirty="0">
              <a:latin typeface="Tahoma" pitchFamily="34" charset="0"/>
            </a:endParaRPr>
          </a:p>
          <a:p>
            <a:pPr eaLnBrk="1" hangingPunct="1"/>
            <a:endParaRPr lang="en-US" sz="1400" dirty="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637453" y="4648200"/>
            <a:ext cx="0" cy="4333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201838" y="2095809"/>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824" y="1276349"/>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9100" y="50766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38099"/>
            <a:ext cx="8229600" cy="1127125"/>
          </a:xfrm>
        </p:spPr>
        <p:txBody>
          <a:bodyPr/>
          <a:lstStyle/>
          <a:p>
            <a:r>
              <a:rPr lang="en-US" dirty="0" smtClean="0"/>
              <a:t>Carb Counting - Milk</a:t>
            </a:r>
            <a:endParaRPr lang="en-US" dirty="0"/>
          </a:p>
        </p:txBody>
      </p:sp>
      <p:sp>
        <p:nvSpPr>
          <p:cNvPr id="182280" name="Text Box 12"/>
          <p:cNvSpPr txBox="1">
            <a:spLocks noChangeArrowheads="1"/>
          </p:cNvSpPr>
          <p:nvPr/>
        </p:nvSpPr>
        <p:spPr bwMode="auto">
          <a:xfrm>
            <a:off x="6042875" y="1143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Tree>
    <p:custDataLst>
      <p:tags r:id="rId1"/>
    </p:custDataLst>
    <p:extLst>
      <p:ext uri="{BB962C8B-B14F-4D97-AF65-F5344CB8AC3E}">
        <p14:creationId xmlns:p14="http://schemas.microsoft.com/office/powerpoint/2010/main" val="301719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lIns="90477" tIns="44445" rIns="90477" bIns="44445" anchor="b">
            <a:normAutofit fontScale="90000"/>
          </a:bodyPr>
          <a:lstStyle/>
          <a:p>
            <a:pPr>
              <a:defRPr/>
            </a:pPr>
            <a:r>
              <a:rPr lang="en-US" dirty="0"/>
              <a:t>Diabetes in the 21st Century: </a:t>
            </a:r>
            <a:r>
              <a:rPr lang="en-US" sz="3200" dirty="0">
                <a:latin typeface="Tahoma" pitchFamily="34" charset="0"/>
              </a:rPr>
              <a:t/>
            </a:r>
            <a:br>
              <a:rPr lang="en-US" sz="3200" dirty="0">
                <a:latin typeface="Tahoma" pitchFamily="34" charset="0"/>
              </a:rPr>
            </a:br>
            <a:r>
              <a:rPr lang="en-US" sz="2800" dirty="0"/>
              <a:t>A Clinical and Educational Update</a:t>
            </a:r>
            <a:endParaRPr lang="en-US" sz="4400" dirty="0" smtClean="0"/>
          </a:p>
        </p:txBody>
      </p:sp>
      <p:sp>
        <p:nvSpPr>
          <p:cNvPr id="870403" name="Rectangle 3"/>
          <p:cNvSpPr>
            <a:spLocks noGrp="1" noChangeArrowheads="1"/>
          </p:cNvSpPr>
          <p:nvPr>
            <p:ph sz="quarter" idx="1"/>
          </p:nvPr>
        </p:nvSpPr>
        <p:spPr/>
        <p:txBody>
          <a:bodyPr lIns="90477" tIns="44445" rIns="90477" bIns="44445">
            <a:normAutofit fontScale="92500"/>
          </a:bodyPr>
          <a:lstStyle/>
          <a:p>
            <a:pPr marL="514350" indent="-514350" eaLnBrk="1" hangingPunct="1">
              <a:buFont typeface="Wingdings" pitchFamily="2" charset="2"/>
              <a:buAutoNum type="arabicPeriod"/>
              <a:defRPr/>
            </a:pPr>
            <a:r>
              <a:rPr lang="en-US" sz="3400" dirty="0" smtClean="0"/>
              <a:t>Describe impact of diabetes  </a:t>
            </a:r>
            <a:endParaRPr lang="en-US" sz="3400" dirty="0"/>
          </a:p>
          <a:p>
            <a:pPr marL="514350" indent="-514350" eaLnBrk="1" hangingPunct="1">
              <a:buFont typeface="Wingdings" pitchFamily="2" charset="2"/>
              <a:buAutoNum type="arabicPeriod"/>
              <a:defRPr/>
            </a:pPr>
            <a:r>
              <a:rPr lang="en-US" sz="3400" dirty="0" smtClean="0"/>
              <a:t>Discuss prevention, management strategies</a:t>
            </a:r>
            <a:endParaRPr lang="en-US" sz="3400" dirty="0"/>
          </a:p>
          <a:p>
            <a:pPr marL="514350" indent="-514350" eaLnBrk="1" hangingPunct="1">
              <a:buFont typeface="Wingdings" pitchFamily="2" charset="2"/>
              <a:buAutoNum type="arabicPeriod"/>
              <a:defRPr/>
            </a:pPr>
            <a:r>
              <a:rPr lang="en-US" sz="3400" dirty="0" smtClean="0"/>
              <a:t>Discuss different types of diabetes</a:t>
            </a:r>
          </a:p>
          <a:p>
            <a:pPr marL="514350" indent="-514350">
              <a:buFont typeface="Wingdings" pitchFamily="2" charset="2"/>
              <a:buAutoNum type="arabicPeriod"/>
              <a:defRPr/>
            </a:pPr>
            <a:r>
              <a:rPr lang="en-US" sz="3400" dirty="0" smtClean="0"/>
              <a:t>Describe insulin therapy </a:t>
            </a:r>
          </a:p>
          <a:p>
            <a:pPr marL="514350" indent="-514350">
              <a:buFont typeface="Wingdings" pitchFamily="2" charset="2"/>
              <a:buAutoNum type="arabicPeriod"/>
              <a:defRPr/>
            </a:pPr>
            <a:r>
              <a:rPr lang="en-US" sz="3200" dirty="0" smtClean="0"/>
              <a:t>Review </a:t>
            </a:r>
            <a:r>
              <a:rPr lang="en-US" sz="3200" dirty="0"/>
              <a:t>glucose patterns and determine how to adjust therapy to improve glucose.</a:t>
            </a:r>
            <a:endParaRPr lang="en-US" sz="3400" dirty="0" smtClean="0"/>
          </a:p>
          <a:p>
            <a:pPr marL="514350" indent="-514350" eaLnBrk="1" hangingPunct="1">
              <a:buFont typeface="Wingdings" pitchFamily="2" charset="2"/>
              <a:buAutoNum type="arabicPeriod"/>
              <a:defRPr/>
            </a:pPr>
            <a:r>
              <a:rPr lang="en-US" sz="3400" dirty="0" smtClean="0"/>
              <a:t>Discuss medical nutrition therapy</a:t>
            </a:r>
          </a:p>
          <a:p>
            <a:pPr marL="514350" indent="-514350">
              <a:buFont typeface="Wingdings" pitchFamily="2" charset="2"/>
              <a:buAutoNum type="arabicPeriod"/>
              <a:defRPr/>
            </a:pPr>
            <a:r>
              <a:rPr lang="en-US" sz="3400" dirty="0"/>
              <a:t>Gain understanding of Type 2 Meds</a:t>
            </a:r>
            <a:r>
              <a:rPr lang="en-US" sz="3400" dirty="0" smtClean="0"/>
              <a:t>.</a:t>
            </a:r>
          </a:p>
          <a:p>
            <a:pPr marL="514350" indent="-514350">
              <a:buFont typeface="Wingdings" pitchFamily="2" charset="2"/>
              <a:buAutoNum type="arabicPeriod"/>
              <a:defRPr/>
            </a:pPr>
            <a:r>
              <a:rPr lang="en-US" sz="3400" dirty="0"/>
              <a:t>Demonstrate successful </a:t>
            </a:r>
            <a:r>
              <a:rPr lang="en-US" sz="3400" dirty="0" smtClean="0"/>
              <a:t>teaching </a:t>
            </a:r>
            <a:r>
              <a:rPr lang="en-US" sz="3400" dirty="0"/>
              <a:t>strategies</a:t>
            </a:r>
          </a:p>
          <a:p>
            <a:pPr marL="514350" indent="-514350" eaLnBrk="1" hangingPunct="1">
              <a:buFont typeface="Wingdings" pitchFamily="2" charset="2"/>
              <a:buAutoNum type="arabicPeriod"/>
              <a:defRPr/>
            </a:pPr>
            <a:endParaRPr lang="en-US" sz="3400" dirty="0" smtClean="0"/>
          </a:p>
        </p:txBody>
      </p:sp>
    </p:spTree>
    <p:custDataLst>
      <p:tags r:id="rId1"/>
    </p:custDataLst>
    <p:extLst>
      <p:ext uri="{BB962C8B-B14F-4D97-AF65-F5344CB8AC3E}">
        <p14:creationId xmlns:p14="http://schemas.microsoft.com/office/powerpoint/2010/main" val="136751070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lIns="90477" tIns="44445" rIns="90477" bIns="44445" anchor="b" anchorCtr="0"/>
          <a:lstStyle/>
          <a:p>
            <a:pPr eaLnBrk="1" hangingPunct="1">
              <a:defRPr/>
            </a:pPr>
            <a:r>
              <a:rPr lang="en-US" dirty="0" smtClean="0"/>
              <a:t>Signs of Diabetes</a:t>
            </a:r>
            <a:endParaRPr lang="en-US" sz="4000" dirty="0" smtClean="0">
              <a:sym typeface="Monotype Sorts" pitchFamily="2" charset="2"/>
            </a:endParaRPr>
          </a:p>
        </p:txBody>
      </p:sp>
      <p:sp>
        <p:nvSpPr>
          <p:cNvPr id="1238019" name="Rectangle 3"/>
          <p:cNvSpPr>
            <a:spLocks noGrp="1" noChangeArrowheads="1"/>
          </p:cNvSpPr>
          <p:nvPr>
            <p:ph sz="quarter" idx="1"/>
          </p:nvPr>
        </p:nvSpPr>
        <p:spPr>
          <a:xfrm>
            <a:off x="457200" y="1752600"/>
            <a:ext cx="8229600" cy="4404360"/>
          </a:xfrm>
        </p:spPr>
        <p:txBody>
          <a:bodyPr lIns="90477" tIns="44445" rIns="90477" bIns="44445">
            <a:normAutofit lnSpcReduction="10000"/>
          </a:bodyPr>
          <a:lstStyle/>
          <a:p>
            <a:pPr eaLnBrk="1" hangingPunct="1">
              <a:defRPr/>
            </a:pPr>
            <a:r>
              <a:rPr lang="en-US" dirty="0" smtClean="0"/>
              <a:t>Polyuria</a:t>
            </a:r>
          </a:p>
          <a:p>
            <a:pPr eaLnBrk="1" hangingPunct="1">
              <a:defRPr/>
            </a:pPr>
            <a:r>
              <a:rPr lang="en-US" dirty="0" smtClean="0"/>
              <a:t>Polydipsia	</a:t>
            </a:r>
          </a:p>
          <a:p>
            <a:pPr eaLnBrk="1" hangingPunct="1">
              <a:defRPr/>
            </a:pPr>
            <a:r>
              <a:rPr lang="en-US" dirty="0" err="1" smtClean="0"/>
              <a:t>Polyphasia</a:t>
            </a:r>
            <a:endParaRPr lang="en-US" dirty="0" smtClean="0"/>
          </a:p>
          <a:p>
            <a:pPr eaLnBrk="1" hangingPunct="1">
              <a:defRPr/>
            </a:pPr>
            <a:r>
              <a:rPr lang="en-US" dirty="0" smtClean="0"/>
              <a:t>Weight loss</a:t>
            </a:r>
          </a:p>
          <a:p>
            <a:pPr eaLnBrk="1" hangingPunct="1">
              <a:defRPr/>
            </a:pPr>
            <a:r>
              <a:rPr lang="en-US" dirty="0" smtClean="0"/>
              <a:t>Fatigue</a:t>
            </a:r>
          </a:p>
          <a:p>
            <a:pPr eaLnBrk="1" hangingPunct="1">
              <a:defRPr/>
            </a:pPr>
            <a:r>
              <a:rPr lang="en-US" dirty="0" smtClean="0"/>
              <a:t>Skin and other </a:t>
            </a:r>
            <a:endParaRPr lang="en-US" dirty="0"/>
          </a:p>
          <a:p>
            <a:pPr marL="0" indent="0" eaLnBrk="1" hangingPunct="1">
              <a:buNone/>
              <a:defRPr/>
            </a:pPr>
            <a:r>
              <a:rPr lang="en-US" dirty="0" smtClean="0"/>
              <a:t>infections</a:t>
            </a:r>
          </a:p>
          <a:p>
            <a:pPr eaLnBrk="1" hangingPunct="1">
              <a:defRPr/>
            </a:pPr>
            <a:r>
              <a:rPr lang="en-US" dirty="0" smtClean="0"/>
              <a:t>Blurry vision</a:t>
            </a:r>
          </a:p>
        </p:txBody>
      </p:sp>
      <p:sp>
        <p:nvSpPr>
          <p:cNvPr id="1238020" name="Rectangle 4"/>
          <p:cNvSpPr>
            <a:spLocks noGrp="1" noChangeArrowheads="1"/>
          </p:cNvSpPr>
          <p:nvPr>
            <p:ph sz="half" idx="4294967295"/>
          </p:nvPr>
        </p:nvSpPr>
        <p:spPr>
          <a:xfrm>
            <a:off x="4146550" y="1752600"/>
            <a:ext cx="4540250" cy="4344988"/>
          </a:xfrm>
        </p:spPr>
        <p:txBody>
          <a:bodyPr lIns="90477" tIns="44445" rIns="90477" bIns="44445">
            <a:normAutofit lnSpcReduction="10000"/>
          </a:bodyPr>
          <a:lstStyle/>
          <a:p>
            <a:pPr eaLnBrk="1" hangingPunct="1">
              <a:buFont typeface="Wingdings" pitchFamily="2" charset="2"/>
              <a:buBlip>
                <a:blip r:embed="rId4"/>
              </a:buBlip>
              <a:defRPr/>
            </a:pPr>
            <a:r>
              <a:rPr lang="en-US" dirty="0" smtClean="0"/>
              <a:t>Glycosuria, H</a:t>
            </a:r>
            <a:r>
              <a:rPr lang="en-US" baseline="-25000" dirty="0" smtClean="0"/>
              <a:t>2</a:t>
            </a:r>
            <a:r>
              <a:rPr lang="en-US" dirty="0" smtClean="0"/>
              <a:t>O losses</a:t>
            </a:r>
          </a:p>
          <a:p>
            <a:pPr eaLnBrk="1" hangingPunct="1">
              <a:buFont typeface="Wingdings" pitchFamily="2" charset="2"/>
              <a:buBlip>
                <a:blip r:embed="rId4"/>
              </a:buBlip>
              <a:defRPr/>
            </a:pPr>
            <a:r>
              <a:rPr lang="en-US" dirty="0" smtClean="0"/>
              <a:t>Dehydration</a:t>
            </a:r>
          </a:p>
          <a:p>
            <a:pPr eaLnBrk="1" hangingPunct="1">
              <a:buFont typeface="Wingdings" pitchFamily="2" charset="2"/>
              <a:buBlip>
                <a:blip r:embed="rId4"/>
              </a:buBlip>
              <a:defRPr/>
            </a:pPr>
            <a:r>
              <a:rPr lang="en-US" dirty="0" smtClean="0"/>
              <a:t>Fuel Depletion</a:t>
            </a:r>
          </a:p>
          <a:p>
            <a:pPr eaLnBrk="1" hangingPunct="1">
              <a:buFont typeface="Wingdings" pitchFamily="2" charset="2"/>
              <a:buBlip>
                <a:blip r:embed="rId4"/>
              </a:buBlip>
              <a:defRPr/>
            </a:pPr>
            <a:r>
              <a:rPr lang="en-US" dirty="0" smtClean="0"/>
              <a:t>Loss of body tissue, H</a:t>
            </a:r>
            <a:r>
              <a:rPr lang="en-US" baseline="-25000" dirty="0" smtClean="0"/>
              <a:t>2</a:t>
            </a:r>
            <a:r>
              <a:rPr lang="en-US" dirty="0" smtClean="0"/>
              <a:t>O</a:t>
            </a:r>
          </a:p>
          <a:p>
            <a:pPr eaLnBrk="1" hangingPunct="1">
              <a:buFont typeface="Wingdings" pitchFamily="2" charset="2"/>
              <a:buBlip>
                <a:blip r:embed="rId4"/>
              </a:buBlip>
              <a:defRPr/>
            </a:pPr>
            <a:r>
              <a:rPr lang="en-US" dirty="0" smtClean="0"/>
              <a:t>Poor energy utilization</a:t>
            </a:r>
          </a:p>
          <a:p>
            <a:pPr eaLnBrk="1" hangingPunct="1">
              <a:buFont typeface="Wingdings" pitchFamily="2" charset="2"/>
              <a:buBlip>
                <a:blip r:embed="rId4"/>
              </a:buBlip>
              <a:defRPr/>
            </a:pPr>
            <a:r>
              <a:rPr lang="en-US" dirty="0" smtClean="0"/>
              <a:t>Hyperglycemia increases incidence of infection</a:t>
            </a:r>
          </a:p>
          <a:p>
            <a:pPr eaLnBrk="1" hangingPunct="1">
              <a:buFont typeface="Wingdings" pitchFamily="2" charset="2"/>
              <a:buBlip>
                <a:blip r:embed="rId4"/>
              </a:buBlip>
              <a:defRPr/>
            </a:pPr>
            <a:r>
              <a:rPr lang="en-US" dirty="0" smtClean="0"/>
              <a:t>Osmotic changes</a:t>
            </a:r>
          </a:p>
          <a:p>
            <a:pPr eaLnBrk="1" hangingPunct="1">
              <a:buFont typeface="Wingdings" pitchFamily="2" charset="2"/>
              <a:buNone/>
              <a:defRPr/>
            </a:pPr>
            <a:endParaRPr lang="en-US" dirty="0" smtClean="0"/>
          </a:p>
          <a:p>
            <a:pPr eaLnBrk="1" hangingPunct="1">
              <a:defRPr/>
            </a:pPr>
            <a:endParaRPr lang="en-US" sz="2400" dirty="0" smtClean="0"/>
          </a:p>
        </p:txBody>
      </p:sp>
      <p:pic>
        <p:nvPicPr>
          <p:cNvPr id="8" name="Picture 6" descr="http://www.worlddiabetesday.org/files/images/dka.jpg">
            <a:hlinkClick r:id="rId5" tooltip="Understand diabetes and take contro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0"/>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5403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2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68760" y="242008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7117282" y="5367801"/>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00599" y="4701409"/>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838200" cy="4032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2057400" y="5860797"/>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013" y="504906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083" y="5296996"/>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718" y="1216507"/>
            <a:ext cx="1249988" cy="1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62" y="3440112"/>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7400" y="4943714"/>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Carb  Counting - Sweets</a:t>
            </a:r>
            <a:endParaRPr lang="en-US" dirty="0"/>
          </a:p>
        </p:txBody>
      </p:sp>
      <p:sp>
        <p:nvSpPr>
          <p:cNvPr id="183307" name="Text Box 12"/>
          <p:cNvSpPr txBox="1">
            <a:spLocks noChangeArrowheads="1"/>
          </p:cNvSpPr>
          <p:nvPr/>
        </p:nvSpPr>
        <p:spPr bwMode="auto">
          <a:xfrm>
            <a:off x="6477000" y="132557"/>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3" name="Text Box 7"/>
          <p:cNvSpPr txBox="1">
            <a:spLocks noChangeArrowheads="1"/>
          </p:cNvSpPr>
          <p:nvPr/>
        </p:nvSpPr>
        <p:spPr bwMode="auto">
          <a:xfrm>
            <a:off x="4097942" y="5898384"/>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½ cup sherbet</a:t>
            </a:r>
            <a:endParaRPr lang="en-US" sz="1400" dirty="0">
              <a:latin typeface="Tahoma" pitchFamily="34" charset="0"/>
            </a:endParaRPr>
          </a:p>
          <a:p>
            <a:pPr eaLnBrk="1" hangingPunct="1"/>
            <a:endParaRPr lang="en-US" sz="1400" dirty="0">
              <a:latin typeface="Tahoma" pitchFamily="34" charset="0"/>
            </a:endParaRPr>
          </a:p>
        </p:txBody>
      </p:sp>
    </p:spTree>
    <p:custDataLst>
      <p:tags r:id="rId1"/>
    </p:custDataLst>
    <p:extLst>
      <p:ext uri="{BB962C8B-B14F-4D97-AF65-F5344CB8AC3E}">
        <p14:creationId xmlns:p14="http://schemas.microsoft.com/office/powerpoint/2010/main" val="372517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p:txBody>
          <a:bodyPr/>
          <a:lstStyle/>
          <a:p>
            <a:pPr eaLnBrk="1" hangingPunct="1">
              <a:buFont typeface="Monotype Sorts" pitchFamily="2" charset="2"/>
              <a:buNone/>
            </a:pPr>
            <a:r>
              <a:rPr lang="en-US" sz="4400" dirty="0" smtClean="0"/>
              <a:t>Using Alcohol Safely</a:t>
            </a:r>
            <a:endParaRPr lang="en-US" dirty="0" smtClean="0">
              <a:sym typeface="Monotype Sorts" pitchFamily="2" charset="2"/>
            </a:endParaRPr>
          </a:p>
        </p:txBody>
      </p:sp>
      <p:sp>
        <p:nvSpPr>
          <p:cNvPr id="374787" name="Rectangle 3"/>
          <p:cNvSpPr>
            <a:spLocks noGrp="1" noChangeArrowheads="1"/>
          </p:cNvSpPr>
          <p:nvPr>
            <p:ph sz="quarter" idx="1"/>
          </p:nvPr>
        </p:nvSpPr>
        <p:spPr/>
        <p:txBody>
          <a:bodyPr>
            <a:normAutofit/>
          </a:bodyPr>
          <a:lstStyle/>
          <a:p>
            <a:r>
              <a:rPr lang="en-US" dirty="0" smtClean="0"/>
              <a:t>Women- 1 or fewer alcoholic drinks a day </a:t>
            </a:r>
          </a:p>
          <a:p>
            <a:r>
              <a:rPr lang="en-US" dirty="0" smtClean="0"/>
              <a:t>Men 2 or fewer alcoholic drinks a day</a:t>
            </a:r>
          </a:p>
          <a:p>
            <a:pPr lvl="1"/>
            <a:r>
              <a:rPr lang="en-US" dirty="0" smtClean="0"/>
              <a:t>1 alcoholic drink equals</a:t>
            </a:r>
          </a:p>
          <a:p>
            <a:pPr lvl="2"/>
            <a:r>
              <a:rPr lang="en-US" dirty="0" smtClean="0"/>
              <a:t>12 </a:t>
            </a:r>
            <a:r>
              <a:rPr lang="en-US" dirty="0" err="1" smtClean="0"/>
              <a:t>oz</a:t>
            </a:r>
            <a:r>
              <a:rPr lang="en-US" dirty="0" smtClean="0"/>
              <a:t> beer, 5 </a:t>
            </a:r>
            <a:r>
              <a:rPr lang="en-US" dirty="0" err="1" smtClean="0"/>
              <a:t>oz</a:t>
            </a:r>
            <a:r>
              <a:rPr lang="en-US" dirty="0" smtClean="0"/>
              <a:t> glass of wine, or  1.5 </a:t>
            </a:r>
            <a:r>
              <a:rPr lang="en-US" dirty="0" err="1" smtClean="0"/>
              <a:t>oz</a:t>
            </a:r>
            <a:r>
              <a:rPr lang="en-US" dirty="0" smtClean="0"/>
              <a:t> distilled spirits (vodka, gin </a:t>
            </a:r>
            <a:r>
              <a:rPr lang="en-US" dirty="0" err="1" smtClean="0"/>
              <a:t>etc</a:t>
            </a:r>
            <a:r>
              <a:rPr lang="en-US" dirty="0" smtClean="0"/>
              <a:t>)</a:t>
            </a:r>
          </a:p>
          <a:p>
            <a:r>
              <a:rPr lang="en-US" dirty="0" smtClean="0"/>
              <a:t>If drink, limit amount and drink w/ food. </a:t>
            </a:r>
          </a:p>
          <a:p>
            <a:r>
              <a:rPr lang="en-US" dirty="0" smtClean="0"/>
              <a:t>Ask HCP if safe for you to drink. Tell them your usual quantity and frequency.  </a:t>
            </a:r>
          </a:p>
          <a:p>
            <a:pPr eaLnBrk="1" hangingPunct="1"/>
            <a:r>
              <a:rPr lang="en-US" dirty="0" smtClean="0"/>
              <a:t> Can cause hypo and worsen neuropathy</a:t>
            </a:r>
          </a:p>
        </p:txBody>
      </p:sp>
      <p:pic>
        <p:nvPicPr>
          <p:cNvPr id="2" name="Picture 1"/>
          <p:cNvPicPr>
            <a:picLocks noChangeAspect="1"/>
          </p:cNvPicPr>
          <p:nvPr/>
        </p:nvPicPr>
        <p:blipFill>
          <a:blip r:embed="rId4"/>
          <a:stretch>
            <a:fillRect/>
          </a:stretch>
        </p:blipFill>
        <p:spPr>
          <a:xfrm>
            <a:off x="7292341" y="1524000"/>
            <a:ext cx="1991266" cy="2891455"/>
          </a:xfrm>
          <a:prstGeom prst="rect">
            <a:avLst/>
          </a:prstGeom>
        </p:spPr>
      </p:pic>
    </p:spTree>
    <p:custDataLst>
      <p:tags r:id="rId1"/>
    </p:custDataLst>
    <p:extLst>
      <p:ext uri="{BB962C8B-B14F-4D97-AF65-F5344CB8AC3E}">
        <p14:creationId xmlns:p14="http://schemas.microsoft.com/office/powerpoint/2010/main" val="310166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467" name="Object 3"/>
          <p:cNvGraphicFramePr>
            <a:graphicFrameLocks noGrp="1" noChangeAspect="1"/>
          </p:cNvGraphicFramePr>
          <p:nvPr>
            <p:ph sz="quarter" idx="1"/>
            <p:extLst/>
          </p:nvPr>
        </p:nvGraphicFramePr>
        <p:xfrm>
          <a:off x="533400" y="1447800"/>
          <a:ext cx="7924800" cy="4708525"/>
        </p:xfrm>
        <a:graphic>
          <a:graphicData uri="http://schemas.openxmlformats.org/presentationml/2006/ole">
            <mc:AlternateContent xmlns:mc="http://schemas.openxmlformats.org/markup-compatibility/2006">
              <mc:Choice xmlns:v="urn:schemas-microsoft-com:vml" Requires="v">
                <p:oleObj spid="_x0000_s78890" name="Document" r:id="rId5" imgW="7979509" imgH="5280261" progId="Word.Document.8">
                  <p:embed/>
                </p:oleObj>
              </mc:Choice>
              <mc:Fallback>
                <p:oleObj name="Document" r:id="rId5" imgW="7979509" imgH="5280261" progId="Word.Document.8">
                  <p:embed/>
                  <p:pic>
                    <p:nvPicPr>
                      <p:cNvPr id="0" name=""/>
                      <p:cNvPicPr>
                        <a:picLocks noChangeAspect="1" noChangeArrowheads="1"/>
                      </p:cNvPicPr>
                      <p:nvPr/>
                    </p:nvPicPr>
                    <p:blipFill>
                      <a:blip r:embed="rId6"/>
                      <a:srcRect/>
                      <a:stretch>
                        <a:fillRect/>
                      </a:stretch>
                    </p:blipFill>
                    <p:spPr bwMode="auto">
                      <a:xfrm>
                        <a:off x="533400" y="1447800"/>
                        <a:ext cx="7924800" cy="4708525"/>
                      </a:xfrm>
                      <a:prstGeom prst="rect">
                        <a:avLst/>
                      </a:prstGeom>
                      <a:noFill/>
                      <a:ln>
                        <a:noFill/>
                      </a:ln>
                      <a:effectLst/>
                      <a:extLst/>
                    </p:spPr>
                  </p:pic>
                </p:oleObj>
              </mc:Fallback>
            </mc:AlternateContent>
          </a:graphicData>
        </a:graphic>
      </p:graphicFrame>
      <p:sp>
        <p:nvSpPr>
          <p:cNvPr id="2" name="Title 1"/>
          <p:cNvSpPr>
            <a:spLocks noGrp="1"/>
          </p:cNvSpPr>
          <p:nvPr>
            <p:ph type="title"/>
          </p:nvPr>
        </p:nvSpPr>
        <p:spPr/>
        <p:txBody>
          <a:bodyPr/>
          <a:lstStyle/>
          <a:p>
            <a:r>
              <a:rPr lang="en-US" dirty="0" smtClean="0"/>
              <a:t>Ms. Gonzales’ Daily Meal plan</a:t>
            </a:r>
            <a:endParaRPr lang="en-US" dirty="0"/>
          </a:p>
        </p:txBody>
      </p:sp>
    </p:spTree>
    <p:custDataLst>
      <p:tags r:id="rId2"/>
    </p:custDataLst>
    <p:extLst>
      <p:ext uri="{BB962C8B-B14F-4D97-AF65-F5344CB8AC3E}">
        <p14:creationId xmlns:p14="http://schemas.microsoft.com/office/powerpoint/2010/main" val="1076825249"/>
      </p:ext>
    </p:extLst>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p:txBody>
          <a:bodyPr/>
          <a:lstStyle/>
          <a:p>
            <a:pPr eaLnBrk="1" hangingPunct="1"/>
            <a:r>
              <a:rPr lang="en-US" smtClean="0"/>
              <a:t>Resources</a:t>
            </a:r>
          </a:p>
        </p:txBody>
      </p:sp>
      <p:sp>
        <p:nvSpPr>
          <p:cNvPr id="380931" name="Rectangle 3"/>
          <p:cNvSpPr>
            <a:spLocks noGrp="1" noChangeArrowheads="1"/>
          </p:cNvSpPr>
          <p:nvPr>
            <p:ph sz="quarter" idx="1"/>
          </p:nvPr>
        </p:nvSpPr>
        <p:spPr/>
        <p:txBody>
          <a:bodyPr>
            <a:normAutofit/>
          </a:bodyPr>
          <a:lstStyle/>
          <a:p>
            <a:pPr eaLnBrk="1" hangingPunct="1">
              <a:lnSpc>
                <a:spcPct val="90000"/>
              </a:lnSpc>
            </a:pPr>
            <a:r>
              <a:rPr lang="en-US" sz="2800" smtClean="0">
                <a:hlinkClick r:id="rId4"/>
              </a:rPr>
              <a:t>www.eatright.org</a:t>
            </a:r>
            <a:r>
              <a:rPr lang="en-US" sz="2800" smtClean="0"/>
              <a:t> American Dietetic Association website for nutrition information, resources, and access to Registered Dietitians</a:t>
            </a:r>
          </a:p>
          <a:p>
            <a:pPr eaLnBrk="1" hangingPunct="1">
              <a:lnSpc>
                <a:spcPct val="90000"/>
              </a:lnSpc>
            </a:pPr>
            <a:r>
              <a:rPr lang="en-US" sz="2800" smtClean="0">
                <a:hlinkClick r:id="rId5"/>
              </a:rPr>
              <a:t>www.diabetes.org</a:t>
            </a:r>
            <a:r>
              <a:rPr lang="en-US" sz="2800" smtClean="0"/>
              <a:t> American Diabetes Association website, advocates to prevent, cure and improve the lives of all people affected diabetes</a:t>
            </a:r>
          </a:p>
          <a:p>
            <a:pPr eaLnBrk="1" hangingPunct="1">
              <a:lnSpc>
                <a:spcPct val="90000"/>
              </a:lnSpc>
            </a:pPr>
            <a:r>
              <a:rPr lang="en-US" sz="2800" smtClean="0">
                <a:hlinkClick r:id="rId6"/>
              </a:rPr>
              <a:t>www.americanheart.org</a:t>
            </a:r>
            <a:r>
              <a:rPr lang="en-US" sz="2800" smtClean="0"/>
              <a:t> American Heart Association website; resources, recipes and tips; learn about  efforts to reduce death caused by cardiovascular disease</a:t>
            </a:r>
          </a:p>
          <a:p>
            <a:pPr eaLnBrk="1" hangingPunct="1">
              <a:lnSpc>
                <a:spcPct val="90000"/>
              </a:lnSpc>
            </a:pPr>
            <a:r>
              <a:rPr lang="en-US" sz="2800" smtClean="0">
                <a:hlinkClick r:id="rId7"/>
              </a:rPr>
              <a:t>www.dce.org/publications/education-handouts/</a:t>
            </a:r>
            <a:endParaRPr lang="en-US" sz="2800" smtClean="0"/>
          </a:p>
          <a:p>
            <a:pPr eaLnBrk="1" hangingPunct="1">
              <a:lnSpc>
                <a:spcPct val="90000"/>
              </a:lnSpc>
            </a:pPr>
            <a:endParaRPr lang="en-US" sz="2800" smtClean="0"/>
          </a:p>
          <a:p>
            <a:pPr eaLnBrk="1" hangingPunct="1">
              <a:lnSpc>
                <a:spcPct val="90000"/>
              </a:lnSpc>
            </a:pPr>
            <a:endParaRPr lang="en-US" sz="2800" smtClean="0"/>
          </a:p>
        </p:txBody>
      </p:sp>
    </p:spTree>
    <p:custDataLst>
      <p:tags r:id="rId1"/>
    </p:custDataLst>
    <p:extLst>
      <p:ext uri="{BB962C8B-B14F-4D97-AF65-F5344CB8AC3E}">
        <p14:creationId xmlns:p14="http://schemas.microsoft.com/office/powerpoint/2010/main" val="29079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p:txBody>
          <a:bodyPr/>
          <a:lstStyle/>
          <a:p>
            <a:pPr eaLnBrk="1" hangingPunct="1"/>
            <a:r>
              <a:rPr lang="en-US" smtClean="0"/>
              <a:t>Resources</a:t>
            </a:r>
          </a:p>
        </p:txBody>
      </p:sp>
      <p:sp>
        <p:nvSpPr>
          <p:cNvPr id="382979" name="Rectangle 3"/>
          <p:cNvSpPr>
            <a:spLocks noGrp="1" noChangeArrowheads="1"/>
          </p:cNvSpPr>
          <p:nvPr>
            <p:ph sz="quarter" idx="1"/>
          </p:nvPr>
        </p:nvSpPr>
        <p:spPr/>
        <p:txBody>
          <a:bodyPr/>
          <a:lstStyle/>
          <a:p>
            <a:pPr eaLnBrk="1" hangingPunct="1"/>
            <a:r>
              <a:rPr lang="en-US" smtClean="0">
                <a:hlinkClick r:id="rId4"/>
              </a:rPr>
              <a:t>www.nhlbi.nih.gov</a:t>
            </a:r>
            <a:r>
              <a:rPr lang="en-US" smtClean="0"/>
              <a:t>  contains information for professionals and the general public about heart and vascular diseases, lung diseases, blood diseases.</a:t>
            </a:r>
          </a:p>
          <a:p>
            <a:pPr eaLnBrk="1" hangingPunct="1"/>
            <a:r>
              <a:rPr lang="en-US" smtClean="0">
                <a:hlinkClick r:id="rId5"/>
              </a:rPr>
              <a:t>www.niddk.nih.gov</a:t>
            </a:r>
            <a:r>
              <a:rPr lang="en-US" smtClean="0"/>
              <a:t>  National Institute of Diabetes and Digestive and Kidney</a:t>
            </a:r>
            <a:r>
              <a:rPr lang="en-US" b="1" smtClean="0"/>
              <a:t> </a:t>
            </a:r>
            <a:r>
              <a:rPr lang="en-US" smtClean="0"/>
              <a:t>Diseases (NIDDK) information and resources clearinghouse.</a:t>
            </a:r>
          </a:p>
          <a:p>
            <a:pPr eaLnBrk="1" hangingPunct="1"/>
            <a:endParaRPr lang="en-US" smtClean="0"/>
          </a:p>
        </p:txBody>
      </p:sp>
    </p:spTree>
    <p:custDataLst>
      <p:tags r:id="rId1"/>
    </p:custDataLst>
    <p:extLst>
      <p:ext uri="{BB962C8B-B14F-4D97-AF65-F5344CB8AC3E}">
        <p14:creationId xmlns:p14="http://schemas.microsoft.com/office/powerpoint/2010/main" val="208967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0930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04800" y="304800"/>
            <a:ext cx="8305800" cy="868363"/>
          </a:xfrm>
        </p:spPr>
        <p:txBody>
          <a:bodyPr/>
          <a:lstStyle/>
          <a:p>
            <a:pPr eaLnBrk="1" hangingPunct="1"/>
            <a:r>
              <a:rPr lang="en-US" dirty="0" err="1" smtClean="0">
                <a:solidFill>
                  <a:schemeClr val="tx1">
                    <a:lumMod val="95000"/>
                    <a:lumOff val="5000"/>
                  </a:schemeClr>
                </a:solidFill>
              </a:rPr>
              <a:t>DiaBingo</a:t>
            </a:r>
            <a:r>
              <a:rPr lang="en-US" dirty="0" smtClean="0">
                <a:solidFill>
                  <a:schemeClr val="tx1">
                    <a:lumMod val="95000"/>
                    <a:lumOff val="5000"/>
                  </a:schemeClr>
                </a:solidFill>
              </a:rPr>
              <a:t> - N</a:t>
            </a:r>
          </a:p>
        </p:txBody>
      </p:sp>
      <p:sp>
        <p:nvSpPr>
          <p:cNvPr id="1734659" name="Rectangle 1027"/>
          <p:cNvSpPr>
            <a:spLocks noGrp="1" noChangeArrowheads="1"/>
          </p:cNvSpPr>
          <p:nvPr>
            <p:ph type="body" idx="1"/>
          </p:nvPr>
        </p:nvSpPr>
        <p:spPr>
          <a:xfrm>
            <a:off x="457200" y="1295400"/>
            <a:ext cx="8686800" cy="6629400"/>
          </a:xfrm>
        </p:spPr>
        <p:txBody>
          <a:bodyPr/>
          <a:lstStyle/>
          <a:p>
            <a:pPr marL="609600" indent="-609600" eaLnBrk="1" hangingPunct="1">
              <a:lnSpc>
                <a:spcPct val="80000"/>
              </a:lnSpc>
              <a:buFont typeface="Wingdings" pitchFamily="2" charset="2"/>
              <a:buNone/>
              <a:defRPr/>
            </a:pPr>
            <a:r>
              <a:rPr lang="en-US" sz="1600" b="1" dirty="0" smtClean="0"/>
              <a:t>N</a:t>
            </a:r>
            <a:r>
              <a:rPr lang="en-US" sz="1600" dirty="0" smtClean="0"/>
              <a:t> </a:t>
            </a:r>
            <a:r>
              <a:rPr lang="en-US" sz="2000" dirty="0" smtClean="0"/>
              <a:t>Injected hormone called an </a:t>
            </a:r>
            <a:r>
              <a:rPr lang="en-US" sz="2000" dirty="0" err="1" smtClean="0"/>
              <a:t>incretin</a:t>
            </a:r>
            <a:r>
              <a:rPr lang="en-US" sz="2000" dirty="0" smtClean="0"/>
              <a:t> mimetic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DPP demonstrated that exercise and diet reduced risk of DM by ___%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An _______a day can help prevent heart attack and stroke		</a:t>
            </a:r>
          </a:p>
          <a:p>
            <a:pPr marL="609600" indent="-609600" eaLnBrk="1" hangingPunct="1">
              <a:lnSpc>
                <a:spcPct val="80000"/>
              </a:lnSpc>
              <a:buFont typeface="Wingdings" pitchFamily="2" charset="2"/>
              <a:buNone/>
              <a:defRPr/>
            </a:pPr>
            <a:r>
              <a:rPr lang="en-US" sz="2000" b="1" dirty="0" smtClean="0"/>
              <a:t>N</a:t>
            </a:r>
            <a:r>
              <a:rPr lang="en-US" sz="2000" dirty="0" smtClean="0"/>
              <a:t> Rebound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Scare tactics are effective at motivating patients to change behavior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Losing ___ % of body weight, can improve blood glucose, BP, lipids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Drugs that can cause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2/3 cups of rice equals ______ serving carbohydrate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A1c of 7% equals glucose of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One % drop in A1c reduces risk of complications by ___ %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1 gm of fat equal _____kilo/calories</a:t>
            </a:r>
            <a:br>
              <a:rPr lang="en-US" sz="2000" dirty="0" smtClean="0"/>
            </a:br>
            <a:endParaRPr lang="en-US" sz="2000" dirty="0" smtClean="0"/>
          </a:p>
          <a:p>
            <a:pPr marL="609600" indent="-609600" eaLnBrk="1" hangingPunct="1">
              <a:lnSpc>
                <a:spcPct val="80000"/>
              </a:lnSpc>
              <a:spcBef>
                <a:spcPct val="0"/>
              </a:spcBef>
              <a:buFont typeface="Wingdings" pitchFamily="2" charset="2"/>
              <a:buNone/>
              <a:defRPr/>
            </a:pPr>
            <a:r>
              <a:rPr lang="en-US" sz="2000" b="1" dirty="0" smtClean="0"/>
              <a:t>N</a:t>
            </a:r>
            <a:r>
              <a:rPr lang="en-US" sz="2000" dirty="0" smtClean="0"/>
              <a:t> Metabolic syndrome = hyperglycemia, hyperlipidemia, hypertension</a:t>
            </a:r>
            <a:endParaRPr lang="en-US" sz="2400" dirty="0" smtClean="0"/>
          </a:p>
          <a:p>
            <a:pPr marL="609600" indent="-609600" eaLnBrk="1" hangingPunct="1">
              <a:lnSpc>
                <a:spcPct val="80000"/>
              </a:lnSpc>
              <a:spcBef>
                <a:spcPct val="0"/>
              </a:spcBef>
              <a:buFont typeface="Wingdings" pitchFamily="2" charset="2"/>
              <a:buNone/>
              <a:defRPr/>
            </a:pPr>
            <a:r>
              <a:rPr lang="en-US" sz="2000" dirty="0" smtClean="0"/>
              <a:t>N 1% A1c = _______ of Blood Glucose</a:t>
            </a:r>
            <a:r>
              <a:rPr lang="en-US" sz="3600" dirty="0" smtClean="0"/>
              <a:t>	</a:t>
            </a:r>
            <a:r>
              <a:rPr lang="en-US" sz="2800" dirty="0" smtClean="0"/>
              <a:t> </a:t>
            </a:r>
          </a:p>
        </p:txBody>
      </p:sp>
    </p:spTree>
    <p:custDataLst>
      <p:tags r:id="rId1"/>
    </p:custDataLst>
    <p:extLst>
      <p:ext uri="{BB962C8B-B14F-4D97-AF65-F5344CB8AC3E}">
        <p14:creationId xmlns:p14="http://schemas.microsoft.com/office/powerpoint/2010/main" val="20611181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734659">
                                            <p:txEl>
                                              <p:pRg st="12" end="12"/>
                                            </p:txEl>
                                          </p:spTgt>
                                        </p:tgtEl>
                                        <p:attrNameLst>
                                          <p:attrName>style.visibility</p:attrName>
                                        </p:attrNameLst>
                                      </p:cBhvr>
                                      <p:to>
                                        <p:strVal val="visible"/>
                                      </p:to>
                                    </p:set>
                                    <p:anim calcmode="lin" valueType="num">
                                      <p:cBhvr additive="base">
                                        <p:cTn id="79" dur="500" fill="hold"/>
                                        <p:tgtEl>
                                          <p:spTgt spid="1734659">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734659">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266" name="Rectangle 2"/>
          <p:cNvSpPr>
            <a:spLocks noGrp="1" noChangeArrowheads="1"/>
          </p:cNvSpPr>
          <p:nvPr>
            <p:ph type="title"/>
          </p:nvPr>
        </p:nvSpPr>
        <p:spPr>
          <a:xfrm>
            <a:off x="457200" y="152400"/>
            <a:ext cx="8229600" cy="1356360"/>
          </a:xfrm>
        </p:spPr>
        <p:txBody>
          <a:bodyPr>
            <a:normAutofit fontScale="90000"/>
          </a:bodyPr>
          <a:lstStyle/>
          <a:p>
            <a:pPr eaLnBrk="1" hangingPunct="1">
              <a:defRPr/>
            </a:pPr>
            <a:r>
              <a:rPr lang="en-US" sz="4000" dirty="0" smtClean="0">
                <a:latin typeface="Tahoma" pitchFamily="34" charset="0"/>
              </a:rPr>
              <a:t>Diabetes Meds for</a:t>
            </a:r>
            <a:r>
              <a:rPr lang="en-US" sz="4400" dirty="0" smtClean="0">
                <a:latin typeface="Tahoma" pitchFamily="34" charset="0"/>
              </a:rPr>
              <a:t> </a:t>
            </a:r>
            <a:r>
              <a:rPr lang="en-US" sz="4000" dirty="0" smtClean="0">
                <a:latin typeface="Tahoma" pitchFamily="34" charset="0"/>
              </a:rPr>
              <a:t>Type 2: </a:t>
            </a:r>
            <a:br>
              <a:rPr lang="en-US" sz="4000" dirty="0" smtClean="0">
                <a:latin typeface="Tahoma" pitchFamily="34" charset="0"/>
              </a:rPr>
            </a:br>
            <a:r>
              <a:rPr lang="en-US" sz="4000" dirty="0" smtClean="0">
                <a:latin typeface="Tahoma" pitchFamily="34" charset="0"/>
              </a:rPr>
              <a:t>Objectives</a:t>
            </a:r>
            <a:endParaRPr lang="en-US" sz="2800" dirty="0" smtClean="0"/>
          </a:p>
        </p:txBody>
      </p:sp>
      <p:sp>
        <p:nvSpPr>
          <p:cNvPr id="1547267" name="Rectangle 3"/>
          <p:cNvSpPr>
            <a:spLocks noGrp="1" noChangeArrowheads="1"/>
          </p:cNvSpPr>
          <p:nvPr>
            <p:ph sz="quarter" idx="1"/>
          </p:nvPr>
        </p:nvSpPr>
        <p:spPr/>
        <p:txBody>
          <a:bodyPr/>
          <a:lstStyle/>
          <a:p>
            <a:pPr algn="r" eaLnBrk="1" hangingPunct="1">
              <a:defRPr/>
            </a:pPr>
            <a:endParaRPr lang="en-US" sz="1800" dirty="0" smtClean="0"/>
          </a:p>
          <a:p>
            <a:pPr algn="r" eaLnBrk="1" hangingPunct="1">
              <a:defRPr/>
            </a:pPr>
            <a:endParaRPr lang="en-US" sz="2400" dirty="0" smtClean="0"/>
          </a:p>
        </p:txBody>
      </p:sp>
      <p:sp>
        <p:nvSpPr>
          <p:cNvPr id="20484" name="Text Box 5"/>
          <p:cNvSpPr txBox="1">
            <a:spLocks noChangeArrowheads="1"/>
          </p:cNvSpPr>
          <p:nvPr/>
        </p:nvSpPr>
        <p:spPr bwMode="auto">
          <a:xfrm>
            <a:off x="3555106" y="1905000"/>
            <a:ext cx="5257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dirty="0"/>
              <a:t>1. Describe the main action of the 5 different categories of type 2 diabetes medications. </a:t>
            </a:r>
          </a:p>
          <a:p>
            <a:r>
              <a:rPr lang="en-US" sz="2400" dirty="0"/>
              <a:t>2. Discuss strategies to determine the right medication for the right patient. </a:t>
            </a:r>
          </a:p>
          <a:p>
            <a:r>
              <a:rPr lang="en-US" sz="2400" dirty="0"/>
              <a:t>3. List the side effects and clinical considerations of each category of medication. </a:t>
            </a:r>
          </a:p>
          <a:p>
            <a:r>
              <a:rPr lang="en-US" sz="2400" dirty="0"/>
              <a:t/>
            </a:r>
            <a:br>
              <a:rPr lang="en-US" sz="2400" dirty="0"/>
            </a:br>
            <a:r>
              <a:rPr lang="en-US" sz="2800" dirty="0"/>
              <a:t/>
            </a:r>
            <a:br>
              <a:rPr lang="en-US" sz="2800" dirty="0"/>
            </a:br>
            <a:endParaRPr lang="en-US" sz="2400" dirty="0"/>
          </a:p>
        </p:txBody>
      </p:sp>
      <p:pic>
        <p:nvPicPr>
          <p:cNvPr id="20485" name="Picture 7" descr="C:\Documents and Settings\Owner\Local Settings\Temporary Internet Files\Content.IE5\M5Q1JLMY\MPj039052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9050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65314231"/>
      </p:ext>
    </p:extLst>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4" name="Rectangle 2"/>
          <p:cNvSpPr>
            <a:spLocks noGrp="1" noChangeArrowheads="1"/>
          </p:cNvSpPr>
          <p:nvPr>
            <p:ph type="title"/>
          </p:nvPr>
        </p:nvSpPr>
        <p:spPr/>
        <p:txBody>
          <a:bodyPr>
            <a:normAutofit/>
          </a:bodyPr>
          <a:lstStyle/>
          <a:p>
            <a:pPr eaLnBrk="1" hangingPunct="1">
              <a:defRPr/>
            </a:pPr>
            <a:r>
              <a:rPr lang="en-US" dirty="0" smtClean="0"/>
              <a:t>Diabetes Agents Considerations</a:t>
            </a:r>
          </a:p>
        </p:txBody>
      </p:sp>
      <p:sp>
        <p:nvSpPr>
          <p:cNvPr id="1492995" name="Rectangle 3"/>
          <p:cNvSpPr>
            <a:spLocks noGrp="1" noChangeArrowheads="1"/>
          </p:cNvSpPr>
          <p:nvPr>
            <p:ph sz="quarter" idx="1"/>
          </p:nvPr>
        </p:nvSpPr>
        <p:spPr/>
        <p:txBody>
          <a:bodyPr/>
          <a:lstStyle/>
          <a:p>
            <a:pPr eaLnBrk="1" hangingPunct="1">
              <a:defRPr/>
            </a:pPr>
            <a:r>
              <a:rPr lang="en-US" dirty="0" smtClean="0"/>
              <a:t>Diabetes medications can be used as monotherapy, in combo or with insulin</a:t>
            </a:r>
          </a:p>
          <a:p>
            <a:pPr eaLnBrk="1" hangingPunct="1">
              <a:defRPr/>
            </a:pPr>
            <a:r>
              <a:rPr lang="en-US" dirty="0" smtClean="0"/>
              <a:t>Combining agents from different classes has additive effect</a:t>
            </a:r>
          </a:p>
          <a:p>
            <a:pPr eaLnBrk="1" hangingPunct="1">
              <a:defRPr/>
            </a:pPr>
            <a:r>
              <a:rPr lang="en-US" dirty="0" smtClean="0"/>
              <a:t>Most reduce A1c 0.5 – 2.0%</a:t>
            </a:r>
          </a:p>
          <a:p>
            <a:pPr eaLnBrk="1" hangingPunct="1">
              <a:defRPr/>
            </a:pPr>
            <a:r>
              <a:rPr lang="en-US" dirty="0" smtClean="0"/>
              <a:t>Not to be used during preconception, pregnancy or when breastfeeding</a:t>
            </a:r>
          </a:p>
          <a:p>
            <a:pPr eaLnBrk="1" hangingPunct="1">
              <a:defRPr/>
            </a:pPr>
            <a:endParaRPr lang="en-US" dirty="0" smtClean="0"/>
          </a:p>
        </p:txBody>
      </p:sp>
    </p:spTree>
    <p:custDataLst>
      <p:tags r:id="rId1"/>
    </p:custDataLst>
    <p:extLst>
      <p:ext uri="{BB962C8B-B14F-4D97-AF65-F5344CB8AC3E}">
        <p14:creationId xmlns:p14="http://schemas.microsoft.com/office/powerpoint/2010/main" val="290882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p:cNvSpPr>
          <p:nvPr/>
        </p:nvSpPr>
        <p:spPr bwMode="auto">
          <a:xfrm>
            <a:off x="52813" y="251209"/>
            <a:ext cx="8024388" cy="1470025"/>
          </a:xfrm>
          <a:prstGeom prst="rect">
            <a:avLst/>
          </a:prstGeom>
          <a:noFill/>
          <a:ln w="9525">
            <a:noFill/>
            <a:miter lim="800000"/>
            <a:headEnd/>
            <a:tailEnd/>
          </a:ln>
        </p:spPr>
        <p:txBody>
          <a:bodyPr lIns="91431" tIns="45716" rIns="91431" bIns="45716" anchor="ctr">
            <a:prstTxWarp prst="textNoShape">
              <a:avLst/>
            </a:prstTxWarp>
          </a:bodyPr>
          <a:lstStyle/>
          <a:p>
            <a:pPr algn="ctr" eaLnBrk="0" hangingPunct="0"/>
            <a:r>
              <a:rPr lang="en-US" sz="2800" dirty="0">
                <a:latin typeface="Arial Black" charset="0"/>
              </a:rPr>
              <a:t>ADA-EASD Position Statement: Management of Hyperglycemia in T2DM</a:t>
            </a:r>
            <a:r>
              <a:rPr lang="en-US" sz="1050" dirty="0">
                <a:latin typeface="Arial Black" charset="0"/>
              </a:rPr>
              <a:t/>
            </a:r>
            <a:br>
              <a:rPr lang="en-US" sz="1050" dirty="0">
                <a:latin typeface="Arial Black" charset="0"/>
              </a:rPr>
            </a:br>
            <a:r>
              <a:rPr lang="en-US" sz="1050" dirty="0">
                <a:latin typeface="Arial Black" charset="0"/>
              </a:rPr>
              <a:t/>
            </a:r>
            <a:br>
              <a:rPr lang="en-US" sz="1050" dirty="0">
                <a:latin typeface="Arial Black" charset="0"/>
              </a:rPr>
            </a:br>
            <a:endParaRPr lang="en-US" sz="2400" dirty="0">
              <a:latin typeface="Times" charset="0"/>
            </a:endParaRPr>
          </a:p>
        </p:txBody>
      </p:sp>
      <p:cxnSp>
        <p:nvCxnSpPr>
          <p:cNvPr id="6" name="Straight Connector 5"/>
          <p:cNvCxnSpPr/>
          <p:nvPr/>
        </p:nvCxnSpPr>
        <p:spPr>
          <a:xfrm>
            <a:off x="52813" y="1310874"/>
            <a:ext cx="9144000" cy="1588"/>
          </a:xfrm>
          <a:prstGeom prst="line">
            <a:avLst/>
          </a:prstGeom>
          <a:ln>
            <a:solidFill>
              <a:srgbClr val="B01F2E"/>
            </a:solidFill>
          </a:ln>
          <a:effectLst>
            <a:outerShdw dist="25400" dir="6480000" algn="tl" rotWithShape="0">
              <a:srgbClr val="000090">
                <a:alpha val="59000"/>
              </a:srgbClr>
            </a:outerShdw>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398583" y="1385888"/>
            <a:ext cx="8042031" cy="1800225"/>
          </a:xfrm>
          <a:prstGeom prst="rect">
            <a:avLst/>
          </a:prstGeom>
        </p:spPr>
        <p:txBody>
          <a:bodyPr lIns="91431" tIns="45716" rIns="91431" bIns="45716">
            <a:prstTxWarp prst="textNoShape">
              <a:avLst/>
            </a:prstTxWarp>
            <a:spAutoFit/>
          </a:bodyPr>
          <a:lstStyle/>
          <a:p>
            <a:pPr>
              <a:spcAft>
                <a:spcPts val="600"/>
              </a:spcAft>
            </a:pPr>
            <a:r>
              <a:rPr lang="en-US" sz="3200" b="1" dirty="0">
                <a:solidFill>
                  <a:schemeClr val="accent2">
                    <a:lumMod val="50000"/>
                  </a:schemeClr>
                </a:solidFill>
                <a:latin typeface="Calibri" charset="0"/>
                <a:ea typeface="Calibri" charset="0"/>
                <a:cs typeface="Calibri" charset="0"/>
              </a:rPr>
              <a:t>Patient-Centered Approach</a:t>
            </a:r>
            <a:endParaRPr lang="en-US" sz="900" b="1" i="1" dirty="0">
              <a:solidFill>
                <a:schemeClr val="accent2">
                  <a:lumMod val="50000"/>
                </a:schemeClr>
              </a:solidFill>
              <a:latin typeface="Calibri" charset="0"/>
              <a:ea typeface="Calibri" charset="0"/>
              <a:cs typeface="Calibri" charset="0"/>
            </a:endParaRPr>
          </a:p>
          <a:p>
            <a:pPr marL="514350" indent="-514350">
              <a:spcAft>
                <a:spcPts val="600"/>
              </a:spcAft>
            </a:pPr>
            <a:r>
              <a:rPr lang="en-US" sz="2600" i="1" dirty="0">
                <a:solidFill>
                  <a:srgbClr val="000090"/>
                </a:solidFill>
                <a:latin typeface="Times" charset="0"/>
                <a:ea typeface="Times" charset="0"/>
                <a:cs typeface="Times" charset="0"/>
              </a:rPr>
              <a:t>	</a:t>
            </a:r>
            <a:r>
              <a:rPr lang="en-US" sz="2400" i="1" dirty="0">
                <a:latin typeface="Calibri" charset="0"/>
                <a:ea typeface="Calibri" charset="0"/>
                <a:cs typeface="Calibri" charset="0"/>
              </a:rPr>
              <a:t>“</a:t>
            </a:r>
            <a:r>
              <a:rPr lang="en-US" sz="2400" i="1" dirty="0">
                <a:solidFill>
                  <a:srgbClr val="000090"/>
                </a:solidFill>
                <a:latin typeface="Calibri" charset="0"/>
                <a:ea typeface="Calibri" charset="0"/>
                <a:cs typeface="Calibri" charset="0"/>
              </a:rPr>
              <a:t>...</a:t>
            </a:r>
            <a:r>
              <a:rPr lang="en-US" sz="2400" i="1" dirty="0">
                <a:latin typeface="Calibri" charset="0"/>
                <a:ea typeface="Calibri" charset="0"/>
                <a:cs typeface="Calibri" charset="0"/>
              </a:rPr>
              <a:t>providing care that is respectful of and responsive to 	individual patient preferences, needs, and values - ensuring </a:t>
            </a:r>
            <a:r>
              <a:rPr lang="en-US" sz="2400" i="1" dirty="0" smtClean="0">
                <a:latin typeface="Calibri" charset="0"/>
                <a:ea typeface="Calibri" charset="0"/>
                <a:cs typeface="Calibri" charset="0"/>
              </a:rPr>
              <a:t>that </a:t>
            </a:r>
            <a:r>
              <a:rPr lang="en-US" sz="2400" i="1" dirty="0">
                <a:latin typeface="Calibri" charset="0"/>
                <a:ea typeface="Calibri" charset="0"/>
                <a:cs typeface="Calibri" charset="0"/>
              </a:rPr>
              <a:t>patient values guide all clinical decisions.”</a:t>
            </a:r>
            <a:endParaRPr lang="en-US" sz="2400" i="1" dirty="0">
              <a:solidFill>
                <a:srgbClr val="000090"/>
              </a:solidFill>
              <a:latin typeface="Calibri" charset="0"/>
              <a:ea typeface="Calibri" charset="0"/>
              <a:cs typeface="Calibri" charset="0"/>
            </a:endParaRPr>
          </a:p>
        </p:txBody>
      </p:sp>
      <p:sp>
        <p:nvSpPr>
          <p:cNvPr id="9" name="TextBox 11"/>
          <p:cNvSpPr txBox="1">
            <a:spLocks noChangeArrowheads="1"/>
          </p:cNvSpPr>
          <p:nvPr/>
        </p:nvSpPr>
        <p:spPr bwMode="auto">
          <a:xfrm>
            <a:off x="539261" y="3124200"/>
            <a:ext cx="7760677" cy="2862263"/>
          </a:xfrm>
          <a:prstGeom prst="rect">
            <a:avLst/>
          </a:prstGeom>
          <a:noFill/>
          <a:ln w="9525">
            <a:noFill/>
            <a:miter lim="800000"/>
            <a:headEnd/>
            <a:tailEnd/>
          </a:ln>
        </p:spPr>
        <p:txBody>
          <a:bodyPr wrap="square">
            <a:prstTxWarp prst="textNoShape">
              <a:avLst/>
            </a:prstTxWarp>
            <a:spAutoFit/>
          </a:bodyPr>
          <a:lstStyle/>
          <a:p>
            <a:pPr>
              <a:spcAft>
                <a:spcPts val="2400"/>
              </a:spcAft>
              <a:buClr>
                <a:srgbClr val="B01F2E"/>
              </a:buClr>
              <a:buSzPct val="120000"/>
              <a:buFont typeface="Arial" charset="0"/>
              <a:buChar char="•"/>
            </a:pPr>
            <a:r>
              <a:rPr lang="en-US" sz="2400" b="1" dirty="0">
                <a:latin typeface="Calibri" charset="0"/>
                <a:ea typeface="Calibri" charset="0"/>
                <a:cs typeface="Calibri" charset="0"/>
              </a:rPr>
              <a:t> Gauge patient’s preferred level of involvement.</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Explore, where possible, therapeutic choices.</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Utilize decision aids.</a:t>
            </a:r>
            <a:endParaRPr lang="en-US" sz="2400" b="1" dirty="0" smtClean="0">
              <a:latin typeface="Calibri" charset="0"/>
              <a:ea typeface="Calibri" charset="0"/>
              <a:cs typeface="Calibri" charset="0"/>
            </a:endParaRPr>
          </a:p>
          <a:p>
            <a:pPr>
              <a:spcAft>
                <a:spcPts val="2400"/>
              </a:spcAft>
              <a:buClr>
                <a:srgbClr val="B01F2E"/>
              </a:buClr>
              <a:buSzPct val="120000"/>
              <a:buFont typeface="Arial" charset="0"/>
              <a:buChar char="•"/>
            </a:pPr>
            <a:r>
              <a:rPr lang="en-US" sz="2400" b="1" dirty="0" smtClean="0">
                <a:latin typeface="Calibri" charset="0"/>
                <a:ea typeface="Calibri" charset="0"/>
                <a:cs typeface="Calibri" charset="0"/>
              </a:rPr>
              <a:t> </a:t>
            </a:r>
            <a:r>
              <a:rPr lang="en-US" sz="2400" b="1" u="sng" dirty="0" smtClean="0">
                <a:latin typeface="Calibri" charset="0"/>
                <a:ea typeface="Calibri" charset="0"/>
                <a:cs typeface="Calibri" charset="0"/>
              </a:rPr>
              <a:t>Shared</a:t>
            </a:r>
            <a:r>
              <a:rPr lang="en-US" sz="2400" b="1" dirty="0" smtClean="0">
                <a:latin typeface="Calibri" charset="0"/>
                <a:ea typeface="Calibri" charset="0"/>
                <a:cs typeface="Calibri" charset="0"/>
              </a:rPr>
              <a:t> </a:t>
            </a:r>
            <a:r>
              <a:rPr lang="en-US" sz="2400" b="1" dirty="0">
                <a:latin typeface="Calibri" charset="0"/>
                <a:ea typeface="Calibri" charset="0"/>
                <a:cs typeface="Calibri" charset="0"/>
              </a:rPr>
              <a:t>decision making – final decisions re: lifestyle choices ultimately </a:t>
            </a:r>
            <a:r>
              <a:rPr lang="en-US" sz="2400" b="1" dirty="0" smtClean="0">
                <a:latin typeface="Calibri" charset="0"/>
                <a:ea typeface="Calibri" charset="0"/>
                <a:cs typeface="Calibri" charset="0"/>
              </a:rPr>
              <a:t>lie </a:t>
            </a:r>
            <a:r>
              <a:rPr lang="en-US" sz="2400" b="1" dirty="0">
                <a:latin typeface="Calibri" charset="0"/>
                <a:ea typeface="Calibri" charset="0"/>
                <a:cs typeface="Calibri" charset="0"/>
              </a:rPr>
              <a:t>with the patient.</a:t>
            </a:r>
          </a:p>
        </p:txBody>
      </p:sp>
      <p:sp>
        <p:nvSpPr>
          <p:cNvPr id="18438" name="TextBox 21"/>
          <p:cNvSpPr txBox="1">
            <a:spLocks noChangeArrowheads="1"/>
          </p:cNvSpPr>
          <p:nvPr/>
        </p:nvSpPr>
        <p:spPr bwMode="auto">
          <a:xfrm>
            <a:off x="3591238" y="5755634"/>
            <a:ext cx="5148065" cy="461657"/>
          </a:xfrm>
          <a:prstGeom prst="rect">
            <a:avLst/>
          </a:prstGeom>
          <a:noFill/>
          <a:ln w="9525">
            <a:noFill/>
            <a:miter lim="800000"/>
            <a:headEnd/>
            <a:tailEnd/>
          </a:ln>
        </p:spPr>
        <p:txBody>
          <a:bodyPr wrap="squar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		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p:txBody>
      </p:sp>
      <p:pic>
        <p:nvPicPr>
          <p:cNvPr id="8" name="Picture 3" descr="C:\Users\bev\AppData\Local\Microsoft\Windows\Temporary Internet Files\Content.IE5\Y7VNFEN5\MC90023408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9194" y="3429000"/>
            <a:ext cx="2839475" cy="18543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3962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Diabetes Classifications</a:t>
            </a:r>
          </a:p>
        </p:txBody>
      </p:sp>
      <p:sp>
        <p:nvSpPr>
          <p:cNvPr id="45059" name="Rectangle 3"/>
          <p:cNvSpPr>
            <a:spLocks noGrp="1" noChangeArrowheads="1"/>
          </p:cNvSpPr>
          <p:nvPr>
            <p:ph sz="quarter" idx="1"/>
          </p:nvPr>
        </p:nvSpPr>
        <p:spPr/>
        <p:txBody>
          <a:bodyPr/>
          <a:lstStyle/>
          <a:p>
            <a:pPr eaLnBrk="1" hangingPunct="1"/>
            <a:r>
              <a:rPr lang="en-US" smtClean="0"/>
              <a:t>Type 1</a:t>
            </a:r>
          </a:p>
          <a:p>
            <a:pPr eaLnBrk="1" hangingPunct="1"/>
            <a:r>
              <a:rPr lang="en-US" smtClean="0"/>
              <a:t>Type 2</a:t>
            </a:r>
          </a:p>
          <a:p>
            <a:pPr eaLnBrk="1" hangingPunct="1"/>
            <a:r>
              <a:rPr lang="en-US" smtClean="0"/>
              <a:t>Gestational</a:t>
            </a:r>
          </a:p>
          <a:p>
            <a:pPr eaLnBrk="1" hangingPunct="1"/>
            <a:r>
              <a:rPr lang="en-US" smtClean="0"/>
              <a:t>Secondary</a:t>
            </a:r>
          </a:p>
          <a:p>
            <a:pPr eaLnBrk="1" hangingPunct="1"/>
            <a:endParaRPr lang="en-US"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600200"/>
            <a:ext cx="4445000" cy="3333750"/>
          </a:xfrm>
          <a:prstGeom prst="rect">
            <a:avLst/>
          </a:prstGeom>
        </p:spPr>
      </p:pic>
    </p:spTree>
    <p:custDataLst>
      <p:tags r:id="rId1"/>
    </p:custDataLst>
    <p:extLst>
      <p:ext uri="{BB962C8B-B14F-4D97-AF65-F5344CB8AC3E}">
        <p14:creationId xmlns:p14="http://schemas.microsoft.com/office/powerpoint/2010/main" val="262456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2"/>
          <p:cNvSpPr>
            <a:spLocks noChangeShapeType="1"/>
          </p:cNvSpPr>
          <p:nvPr/>
        </p:nvSpPr>
        <p:spPr bwMode="auto">
          <a:xfrm>
            <a:off x="838200" y="10668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6963" name="Rectangle 3"/>
          <p:cNvSpPr>
            <a:spLocks noGrp="1" noChangeArrowheads="1"/>
          </p:cNvSpPr>
          <p:nvPr>
            <p:ph type="title"/>
          </p:nvPr>
        </p:nvSpPr>
        <p:spPr/>
        <p:txBody>
          <a:bodyPr>
            <a:normAutofit/>
          </a:bodyPr>
          <a:lstStyle/>
          <a:p>
            <a:pPr eaLnBrk="1" hangingPunct="1">
              <a:defRPr/>
            </a:pPr>
            <a:r>
              <a:rPr lang="en-US" sz="3200" dirty="0" smtClean="0">
                <a:solidFill>
                  <a:schemeClr val="accent5">
                    <a:lumMod val="50000"/>
                  </a:schemeClr>
                </a:solidFill>
              </a:rPr>
              <a:t>Action/Classes of Type 2 Meds</a:t>
            </a:r>
          </a:p>
        </p:txBody>
      </p:sp>
      <p:sp>
        <p:nvSpPr>
          <p:cNvPr id="1576964" name="Rectangle 4"/>
          <p:cNvSpPr>
            <a:spLocks noGrp="1" noChangeArrowheads="1"/>
          </p:cNvSpPr>
          <p:nvPr>
            <p:ph sz="quarter" idx="1"/>
          </p:nvPr>
        </p:nvSpPr>
        <p:spPr/>
        <p:txBody>
          <a:bodyPr>
            <a:noAutofit/>
          </a:bodyPr>
          <a:lstStyle/>
          <a:p>
            <a:pPr marL="381000" indent="-381000" eaLnBrk="1" hangingPunct="1">
              <a:lnSpc>
                <a:spcPct val="80000"/>
              </a:lnSpc>
              <a:buClr>
                <a:srgbClr val="EAEAEA"/>
              </a:buClr>
              <a:buFont typeface="Wingdings" panose="05000000000000000000" pitchFamily="2" charset="2"/>
              <a:buNone/>
              <a:defRPr/>
            </a:pPr>
            <a:r>
              <a:rPr lang="en-US" sz="2400" dirty="0" smtClean="0">
                <a:solidFill>
                  <a:schemeClr val="tx2">
                    <a:lumMod val="50000"/>
                  </a:schemeClr>
                </a:solidFill>
              </a:rPr>
              <a:t>1. Suppressor</a:t>
            </a:r>
            <a:endParaRPr lang="en-US" sz="2400" dirty="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20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2. </a:t>
            </a:r>
            <a:r>
              <a:rPr lang="en-US" sz="2400" dirty="0" err="1" smtClean="0">
                <a:solidFill>
                  <a:schemeClr val="tx2">
                    <a:lumMod val="50000"/>
                  </a:schemeClr>
                </a:solidFill>
              </a:rPr>
              <a:t>Squirter</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16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16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3. </a:t>
            </a:r>
            <a:r>
              <a:rPr lang="en-US" sz="2400" dirty="0" err="1" smtClean="0">
                <a:solidFill>
                  <a:schemeClr val="tx2">
                    <a:lumMod val="50000"/>
                  </a:schemeClr>
                </a:solidFill>
              </a:rPr>
              <a:t>Satiators</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4. Sensitizer</a:t>
            </a:r>
          </a:p>
          <a:p>
            <a:pPr marL="381000" indent="-381000" eaLnBrk="1" hangingPunct="1">
              <a:lnSpc>
                <a:spcPct val="80000"/>
              </a:lnSpc>
              <a:buFont typeface="Wingdings" panose="05000000000000000000" pitchFamily="2" charset="2"/>
              <a:buNone/>
              <a:defRPr/>
            </a:pPr>
            <a:endParaRPr lang="en-US" sz="105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5. </a:t>
            </a:r>
            <a:r>
              <a:rPr lang="en-US" sz="2400" dirty="0" err="1" smtClean="0">
                <a:solidFill>
                  <a:schemeClr val="tx2">
                    <a:lumMod val="50000"/>
                  </a:schemeClr>
                </a:solidFill>
              </a:rPr>
              <a:t>Glucoretics</a:t>
            </a:r>
            <a:r>
              <a:rPr lang="en-US" sz="24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6.Circadian Switchers</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a:solidFill>
                  <a:schemeClr val="tx2">
                    <a:lumMod val="50000"/>
                  </a:schemeClr>
                </a:solidFill>
              </a:rPr>
              <a:t>7</a:t>
            </a:r>
            <a:r>
              <a:rPr lang="en-US" sz="2400" dirty="0" smtClean="0">
                <a:solidFill>
                  <a:schemeClr val="tx2">
                    <a:lumMod val="50000"/>
                  </a:schemeClr>
                </a:solidFill>
              </a:rPr>
              <a:t>. Slower  </a:t>
            </a:r>
          </a:p>
        </p:txBody>
      </p:sp>
      <p:sp>
        <p:nvSpPr>
          <p:cNvPr id="1576965" name="Text Box 5"/>
          <p:cNvSpPr txBox="1">
            <a:spLocks noGrp="1" noChangeArrowheads="1"/>
          </p:cNvSpPr>
          <p:nvPr>
            <p:ph type="body" sz="half" idx="4294967295"/>
          </p:nvPr>
        </p:nvSpPr>
        <p:spPr>
          <a:xfrm>
            <a:off x="5456238" y="1354138"/>
            <a:ext cx="3687762" cy="5181600"/>
          </a:xfrm>
        </p:spPr>
        <p:txBody>
          <a:bodyPr>
            <a:normAutofit lnSpcReduction="10000"/>
          </a:bodyPr>
          <a:lstStyle/>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Biguanide</a:t>
            </a:r>
            <a:r>
              <a:rPr lang="en-US" sz="2200" dirty="0" smtClean="0">
                <a:solidFill>
                  <a:schemeClr val="tx2">
                    <a:lumMod val="50000"/>
                  </a:schemeClr>
                </a:solidFill>
              </a:rPr>
              <a:t> – Metformin</a:t>
            </a:r>
          </a:p>
          <a:p>
            <a:pPr lvl="1" eaLnBrk="1" hangingPunct="1">
              <a:lnSpc>
                <a:spcPct val="80000"/>
              </a:lnSpc>
              <a:buFont typeface="Wingdings" panose="05000000000000000000" pitchFamily="2" charset="2"/>
              <a:buNone/>
              <a:defRPr/>
            </a:pPr>
            <a:endParaRPr lang="en-US" sz="2200" dirty="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Sulfonylureas</a:t>
            </a: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Meglitinides</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AmylinoMimetics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Incretin</a:t>
            </a:r>
            <a:r>
              <a:rPr lang="en-US" sz="2200" dirty="0" smtClean="0">
                <a:solidFill>
                  <a:schemeClr val="tx2">
                    <a:lumMod val="50000"/>
                  </a:schemeClr>
                </a:solidFill>
              </a:rPr>
              <a:t> </a:t>
            </a:r>
            <a:r>
              <a:rPr lang="en-US" sz="2200" dirty="0" err="1" smtClean="0">
                <a:solidFill>
                  <a:schemeClr val="tx2">
                    <a:lumMod val="50000"/>
                  </a:schemeClr>
                </a:solidFill>
              </a:rPr>
              <a:t>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DPP-4 Inhibitors</a:t>
            </a:r>
          </a:p>
          <a:p>
            <a:pPr lvl="1" eaLnBrk="1" hangingPunct="1">
              <a:lnSpc>
                <a:spcPct val="80000"/>
              </a:lnSpc>
              <a:buClr>
                <a:schemeClr val="tx1"/>
              </a:buClr>
              <a:buFont typeface="Wingdings" panose="05000000000000000000" pitchFamily="2" charset="2"/>
              <a:buNone/>
              <a:defRPr/>
            </a:pPr>
            <a:endParaRPr lang="en-US" sz="14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Thiazolidinediones</a:t>
            </a:r>
            <a:r>
              <a:rPr lang="en-US" sz="2200" dirty="0" smtClean="0">
                <a:solidFill>
                  <a:schemeClr val="tx2">
                    <a:lumMod val="50000"/>
                  </a:schemeClr>
                </a:solidFill>
              </a:rPr>
              <a:t> </a:t>
            </a:r>
            <a:r>
              <a:rPr lang="en-US" sz="2000" dirty="0" smtClean="0">
                <a:solidFill>
                  <a:schemeClr val="tx2">
                    <a:lumMod val="50000"/>
                  </a:schemeClr>
                </a:solidFill>
              </a:rPr>
              <a:t>(TZD)</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SGLT2 Inhibitors</a:t>
            </a:r>
          </a:p>
          <a:p>
            <a:pPr lvl="1" eaLnBrk="1" hangingPunct="1">
              <a:lnSpc>
                <a:spcPct val="80000"/>
              </a:lnSpc>
              <a:buClr>
                <a:schemeClr val="tx1"/>
              </a:buClr>
              <a:buFont typeface="Wingdings" panose="05000000000000000000" pitchFamily="2" charset="2"/>
              <a:buNone/>
              <a:defRPr/>
            </a:pPr>
            <a:endParaRPr lang="en-US" sz="18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Dopamine Receptor Agonists</a:t>
            </a: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Alpha-</a:t>
            </a:r>
            <a:r>
              <a:rPr lang="en-US" sz="2200" dirty="0" err="1" smtClean="0">
                <a:solidFill>
                  <a:schemeClr val="tx2">
                    <a:lumMod val="50000"/>
                  </a:schemeClr>
                </a:solidFill>
              </a:rPr>
              <a:t>glucosidase</a:t>
            </a:r>
            <a:r>
              <a:rPr lang="en-US" sz="2200" dirty="0" smtClean="0">
                <a:solidFill>
                  <a:schemeClr val="tx2">
                    <a:lumMod val="50000"/>
                  </a:schemeClr>
                </a:solidFill>
              </a:rPr>
              <a:t> inhibitors</a:t>
            </a:r>
          </a:p>
          <a:p>
            <a:pPr eaLnBrk="1" hangingPunct="1">
              <a:lnSpc>
                <a:spcPct val="80000"/>
              </a:lnSpc>
              <a:spcBef>
                <a:spcPct val="50000"/>
              </a:spcBef>
              <a:buFont typeface="Wingdings" panose="05000000000000000000" pitchFamily="2" charset="2"/>
              <a:buNone/>
              <a:defRPr/>
            </a:pPr>
            <a:endParaRPr lang="en-US" sz="2600" dirty="0" smtClean="0">
              <a:solidFill>
                <a:schemeClr val="tx2">
                  <a:lumMod val="50000"/>
                </a:schemeClr>
              </a:solidFill>
            </a:endParaRPr>
          </a:p>
        </p:txBody>
      </p:sp>
      <p:sp>
        <p:nvSpPr>
          <p:cNvPr id="17414" name="AutoShape 6"/>
          <p:cNvSpPr>
            <a:spLocks noChangeArrowheads="1"/>
          </p:cNvSpPr>
          <p:nvPr/>
        </p:nvSpPr>
        <p:spPr bwMode="auto">
          <a:xfrm>
            <a:off x="3923258" y="1233389"/>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5" name="AutoShape 7"/>
          <p:cNvSpPr>
            <a:spLocks noChangeArrowheads="1"/>
          </p:cNvSpPr>
          <p:nvPr/>
        </p:nvSpPr>
        <p:spPr bwMode="auto">
          <a:xfrm>
            <a:off x="4030692" y="382834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6" name="AutoShape 8"/>
          <p:cNvSpPr>
            <a:spLocks noChangeArrowheads="1"/>
          </p:cNvSpPr>
          <p:nvPr/>
        </p:nvSpPr>
        <p:spPr bwMode="auto">
          <a:xfrm>
            <a:off x="4045861" y="5154527"/>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7" name="AutoShape 9"/>
          <p:cNvSpPr>
            <a:spLocks noChangeArrowheads="1"/>
          </p:cNvSpPr>
          <p:nvPr/>
        </p:nvSpPr>
        <p:spPr bwMode="auto">
          <a:xfrm>
            <a:off x="3908289" y="286523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8" name="AutoShape 10"/>
          <p:cNvSpPr>
            <a:spLocks noChangeArrowheads="1"/>
          </p:cNvSpPr>
          <p:nvPr/>
        </p:nvSpPr>
        <p:spPr bwMode="auto">
          <a:xfrm>
            <a:off x="3936503" y="1991120"/>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9" name="PPTShape_0"/>
          <p:cNvSpPr>
            <a:spLocks noChangeArrowheads="1"/>
          </p:cNvSpPr>
          <p:nvPr/>
        </p:nvSpPr>
        <p:spPr bwMode="auto">
          <a:xfrm>
            <a:off x="4051075" y="4436398"/>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20" name="PPTShape_1"/>
          <p:cNvSpPr>
            <a:spLocks noChangeArrowheads="1"/>
          </p:cNvSpPr>
          <p:nvPr/>
        </p:nvSpPr>
        <p:spPr bwMode="auto">
          <a:xfrm>
            <a:off x="3977869" y="5872656"/>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Tree>
    <p:custDataLst>
      <p:tags r:id="rId1"/>
    </p:custDataLst>
    <p:extLst>
      <p:ext uri="{BB962C8B-B14F-4D97-AF65-F5344CB8AC3E}">
        <p14:creationId xmlns:p14="http://schemas.microsoft.com/office/powerpoint/2010/main" val="372034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474" name="Rectangle 2"/>
          <p:cNvSpPr>
            <a:spLocks noGrp="1" noChangeArrowheads="1"/>
          </p:cNvSpPr>
          <p:nvPr>
            <p:ph type="title"/>
          </p:nvPr>
        </p:nvSpPr>
        <p:spPr>
          <a:xfrm>
            <a:off x="457200" y="152400"/>
            <a:ext cx="8229600" cy="1295400"/>
          </a:xfrm>
        </p:spPr>
        <p:txBody>
          <a:bodyPr>
            <a:normAutofit fontScale="90000"/>
          </a:bodyPr>
          <a:lstStyle/>
          <a:p>
            <a:pPr eaLnBrk="1" hangingPunct="1">
              <a:defRPr/>
            </a:pPr>
            <a:r>
              <a:rPr lang="en-US" sz="4000" dirty="0" err="1" smtClean="0"/>
              <a:t>Biguanides</a:t>
            </a:r>
            <a:r>
              <a:rPr lang="en-US" sz="4000" dirty="0" smtClean="0"/>
              <a:t> – Suppressor</a:t>
            </a:r>
            <a:br>
              <a:rPr lang="en-US" sz="4000" dirty="0" smtClean="0"/>
            </a:br>
            <a:r>
              <a:rPr lang="en-US" sz="4000" dirty="0" smtClean="0"/>
              <a:t>Metformin (Glucophage</a:t>
            </a:r>
            <a:r>
              <a:rPr lang="en-US" sz="2400" baseline="30000" dirty="0" smtClean="0"/>
              <a:t>®</a:t>
            </a:r>
            <a:r>
              <a:rPr lang="en-US" sz="4000" dirty="0" smtClean="0"/>
              <a:t>)</a:t>
            </a:r>
          </a:p>
        </p:txBody>
      </p:sp>
      <p:pic>
        <p:nvPicPr>
          <p:cNvPr id="1513477" name="Picture 5" descr="MCj03792350000[1]"/>
          <p:cNvPicPr>
            <a:picLocks noGrp="1" noChangeAspect="1" noChangeArrowheads="1"/>
          </p:cNvPicPr>
          <p:nvPr>
            <p:ph sz="quarter" idx="1"/>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5638800" y="1716088"/>
            <a:ext cx="2847114" cy="1903171"/>
          </a:xfrm>
          <a:noFill/>
          <a:extLst>
            <a:ext uri="{909E8E84-426E-40DD-AFC4-6F175D3DCCD1}">
              <a14:hiddenFill xmlns:a14="http://schemas.microsoft.com/office/drawing/2010/main">
                <a:solidFill>
                  <a:srgbClr val="FFFFFF"/>
                </a:solidFill>
              </a14:hiddenFill>
            </a:ext>
          </a:extLst>
        </p:spPr>
      </p:pic>
      <p:sp>
        <p:nvSpPr>
          <p:cNvPr id="1513475" name="Rectangle 3"/>
          <p:cNvSpPr>
            <a:spLocks noGrp="1" noChangeArrowheads="1"/>
          </p:cNvSpPr>
          <p:nvPr>
            <p:ph type="body" sz="half" idx="4294967295"/>
          </p:nvPr>
        </p:nvSpPr>
        <p:spPr>
          <a:xfrm>
            <a:off x="685800" y="1905000"/>
            <a:ext cx="4343400" cy="3642023"/>
          </a:xfrm>
        </p:spPr>
        <p:txBody>
          <a:bodyPr wrap="square">
            <a:spAutoFit/>
          </a:bodyPr>
          <a:lstStyle/>
          <a:p>
            <a:pPr eaLnBrk="1" hangingPunct="1">
              <a:defRPr/>
            </a:pPr>
            <a:r>
              <a:rPr lang="en-US" sz="2800" dirty="0" smtClean="0">
                <a:solidFill>
                  <a:schemeClr val="folHlink"/>
                </a:solidFill>
              </a:rPr>
              <a:t>Action:</a:t>
            </a:r>
            <a:r>
              <a:rPr lang="en-US" sz="2800" dirty="0" smtClean="0"/>
              <a:t> suppresses release of glycogen from the liver</a:t>
            </a:r>
          </a:p>
          <a:p>
            <a:pPr eaLnBrk="1" hangingPunct="1">
              <a:defRPr/>
            </a:pPr>
            <a:r>
              <a:rPr lang="en-US" sz="2800" dirty="0" smtClean="0">
                <a:solidFill>
                  <a:schemeClr val="folHlink"/>
                </a:solidFill>
              </a:rPr>
              <a:t>Who?</a:t>
            </a:r>
            <a:r>
              <a:rPr lang="en-US" sz="2800" dirty="0" smtClean="0"/>
              <a:t> </a:t>
            </a:r>
          </a:p>
          <a:p>
            <a:pPr lvl="1" eaLnBrk="1" hangingPunct="1">
              <a:defRPr/>
            </a:pPr>
            <a:r>
              <a:rPr lang="en-US" sz="2400" dirty="0" smtClean="0">
                <a:solidFill>
                  <a:schemeClr val="tx1"/>
                </a:solidFill>
              </a:rPr>
              <a:t>Fasting hyperglycemia</a:t>
            </a:r>
          </a:p>
          <a:p>
            <a:pPr lvl="1" eaLnBrk="1" hangingPunct="1">
              <a:defRPr/>
            </a:pPr>
            <a:r>
              <a:rPr lang="en-US" sz="2400" dirty="0" err="1" smtClean="0">
                <a:solidFill>
                  <a:schemeClr val="tx1"/>
                </a:solidFill>
              </a:rPr>
              <a:t>Dysmetabolic</a:t>
            </a:r>
            <a:r>
              <a:rPr lang="en-US" sz="2400" dirty="0" smtClean="0">
                <a:solidFill>
                  <a:schemeClr val="tx1"/>
                </a:solidFill>
              </a:rPr>
              <a:t> Syndrome</a:t>
            </a:r>
          </a:p>
          <a:p>
            <a:pPr lvl="1" eaLnBrk="1" hangingPunct="1">
              <a:defRPr/>
            </a:pPr>
            <a:r>
              <a:rPr lang="en-US" sz="2400" dirty="0" smtClean="0">
                <a:solidFill>
                  <a:schemeClr val="tx1"/>
                </a:solidFill>
              </a:rPr>
              <a:t>For pediatrics starting age 10</a:t>
            </a:r>
          </a:p>
          <a:p>
            <a:pPr lvl="2" eaLnBrk="1" hangingPunct="1">
              <a:defRPr/>
            </a:pPr>
            <a:r>
              <a:rPr lang="en-US" sz="2000" dirty="0" smtClean="0"/>
              <a:t>(XR age 17)</a:t>
            </a:r>
          </a:p>
          <a:p>
            <a:pPr eaLnBrk="1" hangingPunct="1">
              <a:defRPr/>
            </a:pPr>
            <a:endParaRPr lang="en-US" sz="2800" dirty="0" smtClean="0"/>
          </a:p>
        </p:txBody>
      </p:sp>
      <p:sp>
        <p:nvSpPr>
          <p:cNvPr id="1513479" name="Rectangle 7"/>
          <p:cNvSpPr>
            <a:spLocks noChangeArrowheads="1"/>
          </p:cNvSpPr>
          <p:nvPr/>
        </p:nvSpPr>
        <p:spPr bwMode="auto">
          <a:xfrm>
            <a:off x="5867400" y="4343400"/>
            <a:ext cx="2819400" cy="1914525"/>
          </a:xfrm>
          <a:prstGeom prst="rect">
            <a:avLst/>
          </a:prstGeom>
          <a:noFill/>
          <a:ln w="9525">
            <a:noFill/>
            <a:miter lim="800000"/>
            <a:headEnd/>
            <a:tailEnd/>
          </a:ln>
          <a:effectLst/>
        </p:spPr>
        <p:txBody>
          <a:bodyPr>
            <a:spAutoFit/>
          </a:bodyPr>
          <a:lstStyle/>
          <a:p>
            <a:pPr marL="342900" indent="-342900" eaLnBrk="1" hangingPunct="1">
              <a:spcBef>
                <a:spcPct val="20000"/>
              </a:spcBef>
              <a:buClr>
                <a:srgbClr val="EAEAEA"/>
              </a:buClr>
              <a:buSzPct val="65000"/>
              <a:buFont typeface="Wingdings" pitchFamily="2" charset="2"/>
              <a:buNone/>
              <a:defRPr/>
            </a:pPr>
            <a:r>
              <a:rPr lang="en-US" sz="4000" dirty="0">
                <a:solidFill>
                  <a:schemeClr val="accent1">
                    <a:lumMod val="50000"/>
                  </a:schemeClr>
                </a:solidFill>
                <a:effectLst>
                  <a:outerShdw blurRad="38100" dist="38100" dir="2700000" algn="tl">
                    <a:srgbClr val="000000"/>
                  </a:outerShdw>
                </a:effectLst>
                <a:latin typeface="Arial" charset="0"/>
              </a:rPr>
              <a:t>Glycogen Stopper</a:t>
            </a:r>
            <a:r>
              <a:rPr lang="en-US" sz="3200" dirty="0">
                <a:solidFill>
                  <a:schemeClr val="accent1">
                    <a:lumMod val="50000"/>
                  </a:schemeClr>
                </a:solidFill>
                <a:effectLst>
                  <a:outerShdw blurRad="38100" dist="38100" dir="2700000" algn="tl">
                    <a:srgbClr val="000000"/>
                  </a:outerShdw>
                </a:effectLst>
                <a:latin typeface="Arial" charset="0"/>
              </a:rPr>
              <a:t>   </a:t>
            </a:r>
          </a:p>
          <a:p>
            <a:pPr marL="342900" indent="-342900" eaLnBrk="1" hangingPunct="1">
              <a:spcBef>
                <a:spcPct val="20000"/>
              </a:spcBef>
              <a:buClr>
                <a:srgbClr val="EAEAEA"/>
              </a:buClr>
              <a:buSzPct val="65000"/>
              <a:buFont typeface="Wingdings" pitchFamily="2" charset="2"/>
              <a:buBlip>
                <a:blip r:embed="rId6"/>
              </a:buBlip>
              <a:defRPr/>
            </a:pPr>
            <a:endParaRPr lang="en-US" sz="3200" dirty="0">
              <a:solidFill>
                <a:schemeClr val="accent1">
                  <a:lumMod val="50000"/>
                </a:schemeClr>
              </a:solidFill>
              <a:effectLst>
                <a:outerShdw blurRad="38100" dist="38100" dir="2700000" algn="tl">
                  <a:srgbClr val="000000"/>
                </a:outerShdw>
              </a:effectLst>
              <a:latin typeface="Arial" charset="0"/>
            </a:endParaRPr>
          </a:p>
        </p:txBody>
      </p:sp>
    </p:spTree>
    <p:custDataLst>
      <p:tags r:id="rId1"/>
    </p:custDataLst>
    <p:extLst>
      <p:ext uri="{BB962C8B-B14F-4D97-AF65-F5344CB8AC3E}">
        <p14:creationId xmlns:p14="http://schemas.microsoft.com/office/powerpoint/2010/main" val="380888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3475">
                                            <p:txEl>
                                              <p:pRg st="0" end="0"/>
                                            </p:txEl>
                                          </p:spTgt>
                                        </p:tgtEl>
                                        <p:attrNameLst>
                                          <p:attrName>style.visibility</p:attrName>
                                        </p:attrNameLst>
                                      </p:cBhvr>
                                      <p:to>
                                        <p:strVal val="visible"/>
                                      </p:to>
                                    </p:set>
                                    <p:anim calcmode="lin" valueType="num">
                                      <p:cBhvr additive="base">
                                        <p:cTn id="7" dur="500" fill="hold"/>
                                        <p:tgtEl>
                                          <p:spTgt spid="15134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34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1513475">
                                            <p:txEl>
                                              <p:pRg st="1" end="1"/>
                                            </p:txEl>
                                          </p:spTgt>
                                        </p:tgtEl>
                                        <p:attrNameLst>
                                          <p:attrName>style.visibility</p:attrName>
                                        </p:attrNameLst>
                                      </p:cBhvr>
                                      <p:to>
                                        <p:strVal val="visible"/>
                                      </p:to>
                                    </p:set>
                                    <p:anim calcmode="lin" valueType="num">
                                      <p:cBhvr>
                                        <p:cTn id="13" dur="1000" fill="hold"/>
                                        <p:tgtEl>
                                          <p:spTgt spid="151347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151347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1513475">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151347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0"/>
                                  </p:stCondLst>
                                  <p:iterate type="lt">
                                    <p:tmPct val="0"/>
                                  </p:iterate>
                                  <p:childTnLst>
                                    <p:set>
                                      <p:cBhvr>
                                        <p:cTn id="20" dur="1" fill="hold">
                                          <p:stCondLst>
                                            <p:cond delay="0"/>
                                          </p:stCondLst>
                                        </p:cTn>
                                        <p:tgtEl>
                                          <p:spTgt spid="1513475">
                                            <p:txEl>
                                              <p:pRg st="1" end="1"/>
                                            </p:txEl>
                                          </p:spTgt>
                                        </p:tgtEl>
                                        <p:attrNameLst>
                                          <p:attrName>style.visibility</p:attrName>
                                        </p:attrNameLst>
                                      </p:cBhvr>
                                      <p:to>
                                        <p:strVal val="visible"/>
                                      </p:to>
                                    </p:set>
                                    <p:animEffect transition="in" filter="box(in)">
                                      <p:cBhvr>
                                        <p:cTn id="21" dur="500"/>
                                        <p:tgtEl>
                                          <p:spTgt spid="1513475">
                                            <p:txEl>
                                              <p:pRg st="1" end="1"/>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1513475">
                                            <p:txEl>
                                              <p:pRg st="2" end="2"/>
                                            </p:txEl>
                                          </p:spTgt>
                                        </p:tgtEl>
                                        <p:attrNameLst>
                                          <p:attrName>style.visibility</p:attrName>
                                        </p:attrNameLst>
                                      </p:cBhvr>
                                      <p:to>
                                        <p:strVal val="visible"/>
                                      </p:to>
                                    </p:set>
                                    <p:animEffect transition="in" filter="box(in)">
                                      <p:cBhvr>
                                        <p:cTn id="24" dur="500"/>
                                        <p:tgtEl>
                                          <p:spTgt spid="1513475">
                                            <p:txEl>
                                              <p:pRg st="2" end="2"/>
                                            </p:txEl>
                                          </p:spTgt>
                                        </p:tgtEl>
                                      </p:cBhvr>
                                    </p:animEffect>
                                  </p:childTnLst>
                                </p:cTn>
                              </p:par>
                              <p:par>
                                <p:cTn id="25" presetID="4" presetClass="entr" presetSubtype="16" fill="hold" nodeType="withEffect">
                                  <p:stCondLst>
                                    <p:cond delay="0"/>
                                  </p:stCondLst>
                                  <p:childTnLst>
                                    <p:set>
                                      <p:cBhvr>
                                        <p:cTn id="26" dur="1" fill="hold">
                                          <p:stCondLst>
                                            <p:cond delay="0"/>
                                          </p:stCondLst>
                                        </p:cTn>
                                        <p:tgtEl>
                                          <p:spTgt spid="1513475">
                                            <p:txEl>
                                              <p:pRg st="3" end="3"/>
                                            </p:txEl>
                                          </p:spTgt>
                                        </p:tgtEl>
                                        <p:attrNameLst>
                                          <p:attrName>style.visibility</p:attrName>
                                        </p:attrNameLst>
                                      </p:cBhvr>
                                      <p:to>
                                        <p:strVal val="visible"/>
                                      </p:to>
                                    </p:set>
                                    <p:animEffect transition="in" filter="box(in)">
                                      <p:cBhvr>
                                        <p:cTn id="27" dur="500"/>
                                        <p:tgtEl>
                                          <p:spTgt spid="1513475">
                                            <p:txEl>
                                              <p:pRg st="3" end="3"/>
                                            </p:txEl>
                                          </p:spTgt>
                                        </p:tgtEl>
                                      </p:cBhvr>
                                    </p:animEffect>
                                  </p:childTnLst>
                                </p:cTn>
                              </p:par>
                              <p:par>
                                <p:cTn id="28" presetID="4" presetClass="entr" presetSubtype="16" fill="hold" nodeType="withEffect">
                                  <p:stCondLst>
                                    <p:cond delay="0"/>
                                  </p:stCondLst>
                                  <p:childTnLst>
                                    <p:set>
                                      <p:cBhvr>
                                        <p:cTn id="29" dur="1" fill="hold">
                                          <p:stCondLst>
                                            <p:cond delay="0"/>
                                          </p:stCondLst>
                                        </p:cTn>
                                        <p:tgtEl>
                                          <p:spTgt spid="1513475">
                                            <p:txEl>
                                              <p:pRg st="4" end="4"/>
                                            </p:txEl>
                                          </p:spTgt>
                                        </p:tgtEl>
                                        <p:attrNameLst>
                                          <p:attrName>style.visibility</p:attrName>
                                        </p:attrNameLst>
                                      </p:cBhvr>
                                      <p:to>
                                        <p:strVal val="visible"/>
                                      </p:to>
                                    </p:set>
                                    <p:animEffect transition="in" filter="box(in)">
                                      <p:cBhvr>
                                        <p:cTn id="30" dur="500"/>
                                        <p:tgtEl>
                                          <p:spTgt spid="1513475">
                                            <p:txEl>
                                              <p:pRg st="4" end="4"/>
                                            </p:txEl>
                                          </p:spTgt>
                                        </p:tgtEl>
                                      </p:cBhvr>
                                    </p:animEffect>
                                  </p:childTnLst>
                                </p:cTn>
                              </p:par>
                              <p:par>
                                <p:cTn id="31" presetID="4" presetClass="entr" presetSubtype="16" fill="hold" nodeType="withEffect">
                                  <p:stCondLst>
                                    <p:cond delay="0"/>
                                  </p:stCondLst>
                                  <p:childTnLst>
                                    <p:set>
                                      <p:cBhvr>
                                        <p:cTn id="32" dur="1" fill="hold">
                                          <p:stCondLst>
                                            <p:cond delay="0"/>
                                          </p:stCondLst>
                                        </p:cTn>
                                        <p:tgtEl>
                                          <p:spTgt spid="1513475">
                                            <p:txEl>
                                              <p:pRg st="5" end="5"/>
                                            </p:txEl>
                                          </p:spTgt>
                                        </p:tgtEl>
                                        <p:attrNameLst>
                                          <p:attrName>style.visibility</p:attrName>
                                        </p:attrNameLst>
                                      </p:cBhvr>
                                      <p:to>
                                        <p:strVal val="visible"/>
                                      </p:to>
                                    </p:set>
                                    <p:animEffect transition="in" filter="box(in)">
                                      <p:cBhvr>
                                        <p:cTn id="33" dur="500"/>
                                        <p:tgtEl>
                                          <p:spTgt spid="1513475">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1513477"/>
                                        </p:tgtEl>
                                        <p:attrNameLst>
                                          <p:attrName>style.visibility</p:attrName>
                                        </p:attrNameLst>
                                      </p:cBhvr>
                                      <p:to>
                                        <p:strVal val="visible"/>
                                      </p:to>
                                    </p:set>
                                    <p:anim calcmode="lin" valueType="num">
                                      <p:cBhvr>
                                        <p:cTn id="38" dur="500" fill="hold"/>
                                        <p:tgtEl>
                                          <p:spTgt spid="1513477"/>
                                        </p:tgtEl>
                                        <p:attrNameLst>
                                          <p:attrName>ppt_w</p:attrName>
                                        </p:attrNameLst>
                                      </p:cBhvr>
                                      <p:tavLst>
                                        <p:tav tm="0">
                                          <p:val>
                                            <p:fltVal val="0"/>
                                          </p:val>
                                        </p:tav>
                                        <p:tav tm="100000">
                                          <p:val>
                                            <p:strVal val="#ppt_w"/>
                                          </p:val>
                                        </p:tav>
                                      </p:tavLst>
                                    </p:anim>
                                    <p:anim calcmode="lin" valueType="num">
                                      <p:cBhvr>
                                        <p:cTn id="39" dur="500" fill="hold"/>
                                        <p:tgtEl>
                                          <p:spTgt spid="1513477"/>
                                        </p:tgtEl>
                                        <p:attrNameLst>
                                          <p:attrName>ppt_h</p:attrName>
                                        </p:attrNameLst>
                                      </p:cBhvr>
                                      <p:tavLst>
                                        <p:tav tm="0">
                                          <p:val>
                                            <p:fltVal val="0"/>
                                          </p:val>
                                        </p:tav>
                                        <p:tav tm="100000">
                                          <p:val>
                                            <p:strVal val="#ppt_h"/>
                                          </p:val>
                                        </p:tav>
                                      </p:tavLst>
                                    </p:anim>
                                    <p:anim calcmode="lin" valueType="num">
                                      <p:cBhvr>
                                        <p:cTn id="40" dur="500" fill="hold"/>
                                        <p:tgtEl>
                                          <p:spTgt spid="1513477"/>
                                        </p:tgtEl>
                                        <p:attrNameLst>
                                          <p:attrName>style.rotation</p:attrName>
                                        </p:attrNameLst>
                                      </p:cBhvr>
                                      <p:tavLst>
                                        <p:tav tm="0">
                                          <p:val>
                                            <p:fltVal val="360"/>
                                          </p:val>
                                        </p:tav>
                                        <p:tav tm="100000">
                                          <p:val>
                                            <p:fltVal val="0"/>
                                          </p:val>
                                        </p:tav>
                                      </p:tavLst>
                                    </p:anim>
                                    <p:animEffect transition="in" filter="fade">
                                      <p:cBhvr>
                                        <p:cTn id="41" dur="500"/>
                                        <p:tgtEl>
                                          <p:spTgt spid="1513477"/>
                                        </p:tgtEl>
                                      </p:cBhvr>
                                    </p:animEffect>
                                  </p:childTnLst>
                                </p:cTn>
                              </p:par>
                              <p:par>
                                <p:cTn id="42" presetID="2" presetClass="entr" presetSubtype="4" fill="hold" grpId="0" nodeType="withEffect">
                                  <p:stCondLst>
                                    <p:cond delay="0"/>
                                  </p:stCondLst>
                                  <p:childTnLst>
                                    <p:set>
                                      <p:cBhvr>
                                        <p:cTn id="43" dur="1" fill="hold">
                                          <p:stCondLst>
                                            <p:cond delay="0"/>
                                          </p:stCondLst>
                                        </p:cTn>
                                        <p:tgtEl>
                                          <p:spTgt spid="1513479"/>
                                        </p:tgtEl>
                                        <p:attrNameLst>
                                          <p:attrName>style.visibility</p:attrName>
                                        </p:attrNameLst>
                                      </p:cBhvr>
                                      <p:to>
                                        <p:strVal val="visible"/>
                                      </p:to>
                                    </p:set>
                                    <p:anim calcmode="lin" valueType="num">
                                      <p:cBhvr additive="base">
                                        <p:cTn id="44" dur="500" fill="hold"/>
                                        <p:tgtEl>
                                          <p:spTgt spid="1513479"/>
                                        </p:tgtEl>
                                        <p:attrNameLst>
                                          <p:attrName>ppt_x</p:attrName>
                                        </p:attrNameLst>
                                      </p:cBhvr>
                                      <p:tavLst>
                                        <p:tav tm="0">
                                          <p:val>
                                            <p:strVal val="#ppt_x"/>
                                          </p:val>
                                        </p:tav>
                                        <p:tav tm="100000">
                                          <p:val>
                                            <p:strVal val="#ppt_x"/>
                                          </p:val>
                                        </p:tav>
                                      </p:tavLst>
                                    </p:anim>
                                    <p:anim calcmode="lin" valueType="num">
                                      <p:cBhvr additive="base">
                                        <p:cTn id="45" dur="500" fill="hold"/>
                                        <p:tgtEl>
                                          <p:spTgt spid="15134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3479" grpId="0"/>
    </p:bldLst>
  </p:timing>
</p:sld>
</file>

<file path=ppt/slides/slide2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p:txBody>
          <a:bodyPr>
            <a:normAutofit/>
          </a:bodyPr>
          <a:lstStyle/>
          <a:p>
            <a:pPr eaLnBrk="1" hangingPunct="1">
              <a:defRPr/>
            </a:pPr>
            <a:r>
              <a:rPr lang="en-US" dirty="0" err="1" smtClean="0"/>
              <a:t>Biguanides</a:t>
            </a:r>
            <a:r>
              <a:rPr lang="en-US" dirty="0" smtClean="0"/>
              <a:t> - Metformin</a:t>
            </a:r>
          </a:p>
        </p:txBody>
      </p:sp>
      <p:sp>
        <p:nvSpPr>
          <p:cNvPr id="1514499" name="Rectangle 3"/>
          <p:cNvSpPr>
            <a:spLocks noGrp="1" noChangeArrowheads="1"/>
          </p:cNvSpPr>
          <p:nvPr>
            <p:ph sz="quarter" idx="1"/>
          </p:nvPr>
        </p:nvSpPr>
        <p:spPr/>
        <p:txBody>
          <a:bodyPr>
            <a:normAutofit lnSpcReduction="10000"/>
          </a:bodyPr>
          <a:lstStyle/>
          <a:p>
            <a:pPr eaLnBrk="1" hangingPunct="1">
              <a:defRPr/>
            </a:pPr>
            <a:r>
              <a:rPr lang="en-US" b="1" dirty="0" smtClean="0"/>
              <a:t>Action:</a:t>
            </a:r>
            <a:r>
              <a:rPr lang="en-US" dirty="0" smtClean="0"/>
              <a:t> decrease hepatic glucose (glycogen)</a:t>
            </a:r>
          </a:p>
          <a:p>
            <a:pPr eaLnBrk="1" hangingPunct="1">
              <a:defRPr/>
            </a:pPr>
            <a:r>
              <a:rPr lang="en-US" b="1" dirty="0" smtClean="0"/>
              <a:t>Names:</a:t>
            </a:r>
          </a:p>
          <a:p>
            <a:pPr lvl="1" eaLnBrk="1" hangingPunct="1">
              <a:defRPr/>
            </a:pPr>
            <a:r>
              <a:rPr lang="en-US" sz="3200" dirty="0" smtClean="0"/>
              <a:t>Metformin (Glucophage)</a:t>
            </a:r>
          </a:p>
          <a:p>
            <a:pPr lvl="2" eaLnBrk="1" hangingPunct="1">
              <a:defRPr/>
            </a:pPr>
            <a:r>
              <a:rPr lang="en-US" sz="2800" dirty="0" smtClean="0"/>
              <a:t>Starting dose: 500 BID, max 2500mg daily</a:t>
            </a:r>
          </a:p>
          <a:p>
            <a:pPr lvl="2">
              <a:defRPr/>
            </a:pPr>
            <a:r>
              <a:rPr lang="en-US" sz="2800" dirty="0" smtClean="0"/>
              <a:t>Metformin XR - extended release – less GI upset</a:t>
            </a:r>
          </a:p>
          <a:p>
            <a:pPr lvl="2" eaLnBrk="1" hangingPunct="1">
              <a:defRPr/>
            </a:pPr>
            <a:r>
              <a:rPr lang="en-US" sz="2800" dirty="0" smtClean="0"/>
              <a:t>Starting dose 500mg at dinner, max dose 2000 to 2500 mg daily </a:t>
            </a:r>
          </a:p>
          <a:p>
            <a:pPr lvl="1" eaLnBrk="1" hangingPunct="1">
              <a:defRPr/>
            </a:pPr>
            <a:r>
              <a:rPr lang="en-US" b="1" dirty="0" smtClean="0"/>
              <a:t>Efficacy:</a:t>
            </a:r>
          </a:p>
          <a:p>
            <a:pPr lvl="2" eaLnBrk="1" hangingPunct="1">
              <a:defRPr/>
            </a:pPr>
            <a:r>
              <a:rPr lang="en-US" sz="2600" dirty="0" smtClean="0"/>
              <a:t>Decrease fasting plasma glucose 60-70 mg/dl  </a:t>
            </a:r>
          </a:p>
          <a:p>
            <a:pPr lvl="2" eaLnBrk="1" hangingPunct="1">
              <a:defRPr/>
            </a:pPr>
            <a:r>
              <a:rPr lang="en-US" sz="2600" dirty="0" smtClean="0"/>
              <a:t>Reduce A1C 1.0-2.0%</a:t>
            </a:r>
          </a:p>
        </p:txBody>
      </p:sp>
      <p:sp>
        <p:nvSpPr>
          <p:cNvPr id="29701"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27666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2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6546" name="Rectangle 2"/>
          <p:cNvSpPr>
            <a:spLocks noGrp="1" noChangeArrowheads="1"/>
          </p:cNvSpPr>
          <p:nvPr>
            <p:ph type="title"/>
          </p:nvPr>
        </p:nvSpPr>
        <p:spPr>
          <a:xfrm>
            <a:off x="457200" y="228600"/>
            <a:ext cx="8042275" cy="914400"/>
          </a:xfrm>
        </p:spPr>
        <p:txBody>
          <a:bodyPr>
            <a:normAutofit/>
          </a:bodyPr>
          <a:lstStyle/>
          <a:p>
            <a:pPr eaLnBrk="1" hangingPunct="1">
              <a:defRPr/>
            </a:pPr>
            <a:r>
              <a:rPr lang="en-US" sz="4800" dirty="0" err="1" smtClean="0"/>
              <a:t>Biguanides</a:t>
            </a:r>
            <a:r>
              <a:rPr lang="en-US" dirty="0" smtClean="0"/>
              <a:t> - Metformin</a:t>
            </a:r>
          </a:p>
        </p:txBody>
      </p:sp>
      <p:sp>
        <p:nvSpPr>
          <p:cNvPr id="1516547" name="Rectangle 3"/>
          <p:cNvSpPr>
            <a:spLocks noGrp="1" noChangeArrowheads="1"/>
          </p:cNvSpPr>
          <p:nvPr>
            <p:ph type="body" idx="1"/>
          </p:nvPr>
        </p:nvSpPr>
        <p:spPr>
          <a:xfrm>
            <a:off x="457200" y="1295400"/>
            <a:ext cx="8229600" cy="5334000"/>
          </a:xfrm>
        </p:spPr>
        <p:txBody>
          <a:bodyPr>
            <a:normAutofit/>
          </a:bodyPr>
          <a:lstStyle/>
          <a:p>
            <a:pPr eaLnBrk="1" hangingPunct="1">
              <a:lnSpc>
                <a:spcPct val="90000"/>
              </a:lnSpc>
              <a:defRPr/>
            </a:pPr>
            <a:r>
              <a:rPr lang="en-US" sz="3600" dirty="0" smtClean="0"/>
              <a:t>Benefits</a:t>
            </a:r>
          </a:p>
          <a:p>
            <a:pPr lvl="1" eaLnBrk="1" hangingPunct="1">
              <a:lnSpc>
                <a:spcPct val="90000"/>
              </a:lnSpc>
              <a:defRPr/>
            </a:pPr>
            <a:r>
              <a:rPr lang="en-US" sz="3000" dirty="0" smtClean="0"/>
              <a:t>Decrease LDL cholesterol and triglycerides</a:t>
            </a:r>
          </a:p>
          <a:p>
            <a:pPr lvl="1" eaLnBrk="1" hangingPunct="1">
              <a:lnSpc>
                <a:spcPct val="90000"/>
              </a:lnSpc>
              <a:defRPr/>
            </a:pPr>
            <a:r>
              <a:rPr lang="en-US" sz="3000" dirty="0" smtClean="0"/>
              <a:t>No weight gain, possible modest weight loss</a:t>
            </a:r>
          </a:p>
          <a:p>
            <a:pPr lvl="1" eaLnBrk="1" hangingPunct="1">
              <a:lnSpc>
                <a:spcPct val="90000"/>
              </a:lnSpc>
              <a:defRPr/>
            </a:pPr>
            <a:r>
              <a:rPr lang="en-US" sz="3000" dirty="0" smtClean="0"/>
              <a:t>Cancer protective?</a:t>
            </a:r>
          </a:p>
          <a:p>
            <a:pPr>
              <a:lnSpc>
                <a:spcPct val="90000"/>
              </a:lnSpc>
              <a:defRPr/>
            </a:pPr>
            <a:r>
              <a:rPr lang="en-US" sz="3600" dirty="0" smtClean="0"/>
              <a:t>Concerns</a:t>
            </a:r>
          </a:p>
          <a:p>
            <a:pPr lvl="1" eaLnBrk="1" hangingPunct="1">
              <a:lnSpc>
                <a:spcPct val="90000"/>
              </a:lnSpc>
              <a:defRPr/>
            </a:pPr>
            <a:r>
              <a:rPr lang="en-US" sz="3000" dirty="0" smtClean="0"/>
              <a:t>Diarrhea and abdominal discomfort – Use XR</a:t>
            </a:r>
          </a:p>
          <a:p>
            <a:pPr lvl="1" eaLnBrk="1" hangingPunct="1">
              <a:lnSpc>
                <a:spcPct val="90000"/>
              </a:lnSpc>
              <a:defRPr/>
            </a:pPr>
            <a:r>
              <a:rPr lang="en-US" sz="3000" dirty="0" smtClean="0"/>
              <a:t>Lactic acidosis if improperly prescribed</a:t>
            </a:r>
          </a:p>
          <a:p>
            <a:pPr lvl="1" eaLnBrk="1" hangingPunct="1">
              <a:lnSpc>
                <a:spcPct val="90000"/>
              </a:lnSpc>
              <a:defRPr/>
            </a:pPr>
            <a:r>
              <a:rPr lang="en-US" sz="3000" dirty="0" smtClean="0"/>
              <a:t>Watch for B12 deficiency</a:t>
            </a:r>
          </a:p>
          <a:p>
            <a:pPr lvl="1">
              <a:lnSpc>
                <a:spcPct val="90000"/>
              </a:lnSpc>
              <a:defRPr/>
            </a:pPr>
            <a:r>
              <a:rPr lang="en-US" sz="2400" dirty="0" smtClean="0"/>
              <a:t>Hold prior to IV contrast dye studies and use caution during acute illness. Resume when kidney function adequate</a:t>
            </a:r>
          </a:p>
          <a:p>
            <a:pPr lvl="1" eaLnBrk="1" hangingPunct="1">
              <a:lnSpc>
                <a:spcPct val="90000"/>
              </a:lnSpc>
              <a:defRPr/>
            </a:pPr>
            <a:endParaRPr lang="en-US" sz="3200" dirty="0" smtClean="0">
              <a:solidFill>
                <a:srgbClr val="FFFFFF"/>
              </a:solidFill>
            </a:endParaRPr>
          </a:p>
        </p:txBody>
      </p:sp>
    </p:spTree>
    <p:custDataLst>
      <p:tags r:id="rId1"/>
    </p:custDataLst>
    <p:extLst>
      <p:ext uri="{BB962C8B-B14F-4D97-AF65-F5344CB8AC3E}">
        <p14:creationId xmlns:p14="http://schemas.microsoft.com/office/powerpoint/2010/main" val="1815213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6547">
                                            <p:txEl>
                                              <p:pRg st="0" end="0"/>
                                            </p:txEl>
                                          </p:spTgt>
                                        </p:tgtEl>
                                        <p:attrNameLst>
                                          <p:attrName>style.visibility</p:attrName>
                                        </p:attrNameLst>
                                      </p:cBhvr>
                                      <p:to>
                                        <p:strVal val="visible"/>
                                      </p:to>
                                    </p:set>
                                    <p:animEffect transition="in" filter="wipe(up)">
                                      <p:cBhvr>
                                        <p:cTn id="7" dur="500"/>
                                        <p:tgtEl>
                                          <p:spTgt spid="1516547">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16547">
                                            <p:txEl>
                                              <p:pRg st="1" end="1"/>
                                            </p:txEl>
                                          </p:spTgt>
                                        </p:tgtEl>
                                        <p:attrNameLst>
                                          <p:attrName>style.visibility</p:attrName>
                                        </p:attrNameLst>
                                      </p:cBhvr>
                                      <p:to>
                                        <p:strVal val="visible"/>
                                      </p:to>
                                    </p:set>
                                    <p:animEffect transition="in" filter="wipe(up)">
                                      <p:cBhvr>
                                        <p:cTn id="10" dur="500"/>
                                        <p:tgtEl>
                                          <p:spTgt spid="1516547">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16547">
                                            <p:txEl>
                                              <p:pRg st="2" end="2"/>
                                            </p:txEl>
                                          </p:spTgt>
                                        </p:tgtEl>
                                        <p:attrNameLst>
                                          <p:attrName>style.visibility</p:attrName>
                                        </p:attrNameLst>
                                      </p:cBhvr>
                                      <p:to>
                                        <p:strVal val="visible"/>
                                      </p:to>
                                    </p:set>
                                    <p:animEffect transition="in" filter="wipe(up)">
                                      <p:cBhvr>
                                        <p:cTn id="13" dur="500"/>
                                        <p:tgtEl>
                                          <p:spTgt spid="1516547">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16547">
                                            <p:txEl>
                                              <p:pRg st="3" end="3"/>
                                            </p:txEl>
                                          </p:spTgt>
                                        </p:tgtEl>
                                        <p:attrNameLst>
                                          <p:attrName>style.visibility</p:attrName>
                                        </p:attrNameLst>
                                      </p:cBhvr>
                                      <p:to>
                                        <p:strVal val="visible"/>
                                      </p:to>
                                    </p:set>
                                    <p:animEffect transition="in" filter="wipe(up)">
                                      <p:cBhvr>
                                        <p:cTn id="16" dur="500"/>
                                        <p:tgtEl>
                                          <p:spTgt spid="151654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16547">
                                            <p:txEl>
                                              <p:pRg st="4" end="4"/>
                                            </p:txEl>
                                          </p:spTgt>
                                        </p:tgtEl>
                                        <p:attrNameLst>
                                          <p:attrName>style.visibility</p:attrName>
                                        </p:attrNameLst>
                                      </p:cBhvr>
                                      <p:to>
                                        <p:strVal val="visible"/>
                                      </p:to>
                                    </p:set>
                                    <p:animEffect transition="in" filter="wipe(up)">
                                      <p:cBhvr>
                                        <p:cTn id="21" dur="500"/>
                                        <p:tgtEl>
                                          <p:spTgt spid="1516547">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6547">
                                            <p:txEl>
                                              <p:pRg st="5" end="5"/>
                                            </p:txEl>
                                          </p:spTgt>
                                        </p:tgtEl>
                                        <p:attrNameLst>
                                          <p:attrName>style.visibility</p:attrName>
                                        </p:attrNameLst>
                                      </p:cBhvr>
                                      <p:to>
                                        <p:strVal val="visible"/>
                                      </p:to>
                                    </p:set>
                                    <p:animEffect transition="in" filter="wipe(up)">
                                      <p:cBhvr>
                                        <p:cTn id="24" dur="500"/>
                                        <p:tgtEl>
                                          <p:spTgt spid="1516547">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6547">
                                            <p:txEl>
                                              <p:pRg st="6" end="6"/>
                                            </p:txEl>
                                          </p:spTgt>
                                        </p:tgtEl>
                                        <p:attrNameLst>
                                          <p:attrName>style.visibility</p:attrName>
                                        </p:attrNameLst>
                                      </p:cBhvr>
                                      <p:to>
                                        <p:strVal val="visible"/>
                                      </p:to>
                                    </p:set>
                                    <p:animEffect transition="in" filter="wipe(up)">
                                      <p:cBhvr>
                                        <p:cTn id="27" dur="500"/>
                                        <p:tgtEl>
                                          <p:spTgt spid="1516547">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6547">
                                            <p:txEl>
                                              <p:pRg st="7" end="7"/>
                                            </p:txEl>
                                          </p:spTgt>
                                        </p:tgtEl>
                                        <p:attrNameLst>
                                          <p:attrName>style.visibility</p:attrName>
                                        </p:attrNameLst>
                                      </p:cBhvr>
                                      <p:to>
                                        <p:strVal val="visible"/>
                                      </p:to>
                                    </p:set>
                                    <p:animEffect transition="in" filter="wipe(up)">
                                      <p:cBhvr>
                                        <p:cTn id="30" dur="500"/>
                                        <p:tgtEl>
                                          <p:spTgt spid="1516547">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6547">
                                            <p:txEl>
                                              <p:pRg st="8" end="8"/>
                                            </p:txEl>
                                          </p:spTgt>
                                        </p:tgtEl>
                                        <p:attrNameLst>
                                          <p:attrName>style.visibility</p:attrName>
                                        </p:attrNameLst>
                                      </p:cBhvr>
                                      <p:to>
                                        <p:strVal val="visible"/>
                                      </p:to>
                                    </p:set>
                                    <p:animEffect transition="in" filter="wipe(up)">
                                      <p:cBhvr>
                                        <p:cTn id="33" dur="500"/>
                                        <p:tgtEl>
                                          <p:spTgt spid="15165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6547" grpId="0" build="p" autoUpdateAnimBg="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8594" name="Rectangle 2"/>
          <p:cNvSpPr>
            <a:spLocks noGrp="1" noChangeArrowheads="1"/>
          </p:cNvSpPr>
          <p:nvPr>
            <p:ph type="title"/>
          </p:nvPr>
        </p:nvSpPr>
        <p:spPr>
          <a:xfrm>
            <a:off x="457200" y="152399"/>
            <a:ext cx="8229600" cy="1230947"/>
          </a:xfrm>
        </p:spPr>
        <p:txBody>
          <a:bodyPr>
            <a:normAutofit fontScale="90000"/>
          </a:bodyPr>
          <a:lstStyle/>
          <a:p>
            <a:pPr eaLnBrk="1" hangingPunct="1">
              <a:defRPr/>
            </a:pPr>
            <a:r>
              <a:rPr lang="en-US" dirty="0" smtClean="0"/>
              <a:t>Considerations</a:t>
            </a:r>
            <a:br>
              <a:rPr lang="en-US" dirty="0" smtClean="0"/>
            </a:br>
            <a:r>
              <a:rPr lang="en-US" sz="4000" dirty="0" err="1" smtClean="0"/>
              <a:t>Biguanide</a:t>
            </a:r>
            <a:r>
              <a:rPr lang="en-US" sz="4000" dirty="0" smtClean="0"/>
              <a:t> - Metformin (Glucophage</a:t>
            </a:r>
            <a:r>
              <a:rPr lang="en-US" sz="2400" baseline="30000" dirty="0" smtClean="0"/>
              <a:t>®</a:t>
            </a:r>
            <a:r>
              <a:rPr lang="en-US" sz="4000" dirty="0" smtClean="0"/>
              <a:t>)</a:t>
            </a:r>
          </a:p>
        </p:txBody>
      </p:sp>
      <p:sp>
        <p:nvSpPr>
          <p:cNvPr id="1518595" name="Rectangle 3"/>
          <p:cNvSpPr>
            <a:spLocks noGrp="1" noChangeArrowheads="1"/>
          </p:cNvSpPr>
          <p:nvPr>
            <p:ph sz="quarter" idx="1"/>
          </p:nvPr>
        </p:nvSpPr>
        <p:spPr>
          <a:xfrm>
            <a:off x="457200" y="1752600"/>
            <a:ext cx="8229600" cy="4404360"/>
          </a:xfrm>
        </p:spPr>
        <p:txBody>
          <a:bodyPr/>
          <a:lstStyle/>
          <a:p>
            <a:pPr eaLnBrk="1" hangingPunct="1">
              <a:defRPr/>
            </a:pPr>
            <a:r>
              <a:rPr lang="en-US" dirty="0" smtClean="0"/>
              <a:t>Contraindications due to lactic acidosis:</a:t>
            </a:r>
          </a:p>
          <a:p>
            <a:pPr lvl="1" eaLnBrk="1" hangingPunct="1">
              <a:defRPr/>
            </a:pPr>
            <a:r>
              <a:rPr lang="en-US" dirty="0" err="1" smtClean="0"/>
              <a:t>creatinine</a:t>
            </a:r>
            <a:r>
              <a:rPr lang="en-US" dirty="0" smtClean="0"/>
              <a:t> &gt;1.4 females, &gt;1.5  males </a:t>
            </a:r>
          </a:p>
          <a:p>
            <a:pPr lvl="1" eaLnBrk="1" hangingPunct="1">
              <a:defRPr/>
            </a:pPr>
            <a:r>
              <a:rPr lang="en-US" dirty="0" smtClean="0"/>
              <a:t>liver disease</a:t>
            </a:r>
          </a:p>
          <a:p>
            <a:pPr lvl="1" eaLnBrk="1" hangingPunct="1">
              <a:defRPr/>
            </a:pPr>
            <a:r>
              <a:rPr lang="en-US" dirty="0" smtClean="0"/>
              <a:t>alcohol abuse </a:t>
            </a:r>
          </a:p>
          <a:p>
            <a:pPr lvl="1" eaLnBrk="1" hangingPunct="1">
              <a:defRPr/>
            </a:pPr>
            <a:r>
              <a:rPr lang="en-US" dirty="0" smtClean="0"/>
              <a:t>over 80 years old</a:t>
            </a:r>
          </a:p>
          <a:p>
            <a:pPr lvl="1" eaLnBrk="1" hangingPunct="1">
              <a:defRPr/>
            </a:pPr>
            <a:r>
              <a:rPr lang="en-US" dirty="0" smtClean="0"/>
              <a:t>risk of acidosis</a:t>
            </a:r>
          </a:p>
          <a:p>
            <a:pPr lvl="1" eaLnBrk="1" hangingPunct="1">
              <a:defRPr/>
            </a:pPr>
            <a:r>
              <a:rPr lang="en-US" dirty="0" smtClean="0"/>
              <a:t>during IV dye study</a:t>
            </a:r>
          </a:p>
          <a:p>
            <a:pPr lvl="1" eaLnBrk="1" hangingPunct="1">
              <a:defRPr/>
            </a:pPr>
            <a:r>
              <a:rPr lang="en-US" dirty="0" smtClean="0"/>
              <a:t>CHF requiring meds </a:t>
            </a:r>
          </a:p>
        </p:txBody>
      </p:sp>
      <p:sp>
        <p:nvSpPr>
          <p:cNvPr id="31748" name="Text Box 5"/>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2971800"/>
            <a:ext cx="2590800" cy="2590800"/>
          </a:xfrm>
          <a:prstGeom prst="rect">
            <a:avLst/>
          </a:prstGeom>
        </p:spPr>
      </p:pic>
    </p:spTree>
    <p:custDataLst>
      <p:tags r:id="rId1"/>
    </p:custDataLst>
    <p:extLst>
      <p:ext uri="{BB962C8B-B14F-4D97-AF65-F5344CB8AC3E}">
        <p14:creationId xmlns:p14="http://schemas.microsoft.com/office/powerpoint/2010/main" val="335031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8595">
                                            <p:txEl>
                                              <p:pRg st="1" end="1"/>
                                            </p:txEl>
                                          </p:spTgt>
                                        </p:tgtEl>
                                        <p:attrNameLst>
                                          <p:attrName>style.visibility</p:attrName>
                                        </p:attrNameLst>
                                      </p:cBhvr>
                                      <p:to>
                                        <p:strVal val="visible"/>
                                      </p:to>
                                    </p:set>
                                    <p:anim calcmode="lin" valueType="num">
                                      <p:cBhvr additive="base">
                                        <p:cTn id="7" dur="500" fill="hold"/>
                                        <p:tgtEl>
                                          <p:spTgt spid="151859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8595">
                                            <p:txEl>
                                              <p:pRg st="1" end="1"/>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518595">
                                            <p:txEl>
                                              <p:pRg st="2" end="2"/>
                                            </p:txEl>
                                          </p:spTgt>
                                        </p:tgtEl>
                                        <p:attrNameLst>
                                          <p:attrName>style.visibility</p:attrName>
                                        </p:attrNameLst>
                                      </p:cBhvr>
                                      <p:to>
                                        <p:strVal val="visible"/>
                                      </p:to>
                                    </p:set>
                                    <p:anim calcmode="lin" valueType="num">
                                      <p:cBhvr additive="base">
                                        <p:cTn id="12" dur="5000" fill="hold"/>
                                        <p:tgtEl>
                                          <p:spTgt spid="1518595">
                                            <p:txEl>
                                              <p:pRg st="2" end="2"/>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1518595">
                                            <p:txEl>
                                              <p:pRg st="2" end="2"/>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500"/>
                            </p:stCondLst>
                            <p:childTnLst>
                              <p:par>
                                <p:cTn id="15" presetID="2" presetClass="entr" presetSubtype="4" fill="hold" nodeType="afterEffect">
                                  <p:stCondLst>
                                    <p:cond delay="0"/>
                                  </p:stCondLst>
                                  <p:childTnLst>
                                    <p:set>
                                      <p:cBhvr>
                                        <p:cTn id="16" dur="1" fill="hold">
                                          <p:stCondLst>
                                            <p:cond delay="0"/>
                                          </p:stCondLst>
                                        </p:cTn>
                                        <p:tgtEl>
                                          <p:spTgt spid="1518595">
                                            <p:txEl>
                                              <p:pRg st="3" end="3"/>
                                            </p:txEl>
                                          </p:spTgt>
                                        </p:tgtEl>
                                        <p:attrNameLst>
                                          <p:attrName>style.visibility</p:attrName>
                                        </p:attrNameLst>
                                      </p:cBhvr>
                                      <p:to>
                                        <p:strVal val="visible"/>
                                      </p:to>
                                    </p:set>
                                    <p:anim calcmode="lin" valueType="num">
                                      <p:cBhvr additive="base">
                                        <p:cTn id="17" dur="5000" fill="hold"/>
                                        <p:tgtEl>
                                          <p:spTgt spid="1518595">
                                            <p:txEl>
                                              <p:pRg st="3" end="3"/>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1518595">
                                            <p:txEl>
                                              <p:pRg st="3" end="3"/>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0500"/>
                            </p:stCondLst>
                            <p:childTnLst>
                              <p:par>
                                <p:cTn id="20" presetID="2" presetClass="entr" presetSubtype="4" fill="hold" nodeType="afterEffect">
                                  <p:stCondLst>
                                    <p:cond delay="0"/>
                                  </p:stCondLst>
                                  <p:childTnLst>
                                    <p:set>
                                      <p:cBhvr>
                                        <p:cTn id="21" dur="1" fill="hold">
                                          <p:stCondLst>
                                            <p:cond delay="0"/>
                                          </p:stCondLst>
                                        </p:cTn>
                                        <p:tgtEl>
                                          <p:spTgt spid="1518595">
                                            <p:txEl>
                                              <p:pRg st="4" end="4"/>
                                            </p:txEl>
                                          </p:spTgt>
                                        </p:tgtEl>
                                        <p:attrNameLst>
                                          <p:attrName>style.visibility</p:attrName>
                                        </p:attrNameLst>
                                      </p:cBhvr>
                                      <p:to>
                                        <p:strVal val="visible"/>
                                      </p:to>
                                    </p:set>
                                    <p:anim calcmode="lin" valueType="num">
                                      <p:cBhvr additive="base">
                                        <p:cTn id="22" dur="5000" fill="hold"/>
                                        <p:tgtEl>
                                          <p:spTgt spid="1518595">
                                            <p:txEl>
                                              <p:pRg st="4" end="4"/>
                                            </p:txEl>
                                          </p:spTgt>
                                        </p:tgtEl>
                                        <p:attrNameLst>
                                          <p:attrName>ppt_x</p:attrName>
                                        </p:attrNameLst>
                                      </p:cBhvr>
                                      <p:tavLst>
                                        <p:tav tm="0">
                                          <p:val>
                                            <p:strVal val="#ppt_x"/>
                                          </p:val>
                                        </p:tav>
                                        <p:tav tm="100000">
                                          <p:val>
                                            <p:strVal val="#ppt_x"/>
                                          </p:val>
                                        </p:tav>
                                      </p:tavLst>
                                    </p:anim>
                                    <p:anim calcmode="lin" valueType="num">
                                      <p:cBhvr additive="base">
                                        <p:cTn id="23" dur="5000" fill="hold"/>
                                        <p:tgtEl>
                                          <p:spTgt spid="1518595">
                                            <p:txEl>
                                              <p:pRg st="4" end="4"/>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5500"/>
                            </p:stCondLst>
                            <p:childTnLst>
                              <p:par>
                                <p:cTn id="25" presetID="2" presetClass="entr" presetSubtype="4" fill="hold" nodeType="afterEffect">
                                  <p:stCondLst>
                                    <p:cond delay="0"/>
                                  </p:stCondLst>
                                  <p:childTnLst>
                                    <p:set>
                                      <p:cBhvr>
                                        <p:cTn id="26" dur="1" fill="hold">
                                          <p:stCondLst>
                                            <p:cond delay="0"/>
                                          </p:stCondLst>
                                        </p:cTn>
                                        <p:tgtEl>
                                          <p:spTgt spid="1518595">
                                            <p:txEl>
                                              <p:pRg st="5" end="5"/>
                                            </p:txEl>
                                          </p:spTgt>
                                        </p:tgtEl>
                                        <p:attrNameLst>
                                          <p:attrName>style.visibility</p:attrName>
                                        </p:attrNameLst>
                                      </p:cBhvr>
                                      <p:to>
                                        <p:strVal val="visible"/>
                                      </p:to>
                                    </p:set>
                                    <p:anim calcmode="lin" valueType="num">
                                      <p:cBhvr additive="base">
                                        <p:cTn id="27" dur="5000" fill="hold"/>
                                        <p:tgtEl>
                                          <p:spTgt spid="1518595">
                                            <p:txEl>
                                              <p:pRg st="5" end="5"/>
                                            </p:txEl>
                                          </p:spTgt>
                                        </p:tgtEl>
                                        <p:attrNameLst>
                                          <p:attrName>ppt_x</p:attrName>
                                        </p:attrNameLst>
                                      </p:cBhvr>
                                      <p:tavLst>
                                        <p:tav tm="0">
                                          <p:val>
                                            <p:strVal val="#ppt_x"/>
                                          </p:val>
                                        </p:tav>
                                        <p:tav tm="100000">
                                          <p:val>
                                            <p:strVal val="#ppt_x"/>
                                          </p:val>
                                        </p:tav>
                                      </p:tavLst>
                                    </p:anim>
                                    <p:anim calcmode="lin" valueType="num">
                                      <p:cBhvr additive="base">
                                        <p:cTn id="28" dur="5000" fill="hold"/>
                                        <p:tgtEl>
                                          <p:spTgt spid="1518595">
                                            <p:txEl>
                                              <p:pRg st="5" end="5"/>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0500"/>
                            </p:stCondLst>
                            <p:childTnLst>
                              <p:par>
                                <p:cTn id="30" presetID="2" presetClass="entr" presetSubtype="4" fill="hold" nodeType="afterEffect">
                                  <p:stCondLst>
                                    <p:cond delay="0"/>
                                  </p:stCondLst>
                                  <p:childTnLst>
                                    <p:set>
                                      <p:cBhvr>
                                        <p:cTn id="31" dur="1" fill="hold">
                                          <p:stCondLst>
                                            <p:cond delay="0"/>
                                          </p:stCondLst>
                                        </p:cTn>
                                        <p:tgtEl>
                                          <p:spTgt spid="1518595">
                                            <p:txEl>
                                              <p:pRg st="6" end="6"/>
                                            </p:txEl>
                                          </p:spTgt>
                                        </p:tgtEl>
                                        <p:attrNameLst>
                                          <p:attrName>style.visibility</p:attrName>
                                        </p:attrNameLst>
                                      </p:cBhvr>
                                      <p:to>
                                        <p:strVal val="visible"/>
                                      </p:to>
                                    </p:set>
                                    <p:anim calcmode="lin" valueType="num">
                                      <p:cBhvr additive="base">
                                        <p:cTn id="32" dur="5000" fill="hold"/>
                                        <p:tgtEl>
                                          <p:spTgt spid="1518595">
                                            <p:txEl>
                                              <p:pRg st="6" end="6"/>
                                            </p:txEl>
                                          </p:spTgt>
                                        </p:tgtEl>
                                        <p:attrNameLst>
                                          <p:attrName>ppt_x</p:attrName>
                                        </p:attrNameLst>
                                      </p:cBhvr>
                                      <p:tavLst>
                                        <p:tav tm="0">
                                          <p:val>
                                            <p:strVal val="#ppt_x"/>
                                          </p:val>
                                        </p:tav>
                                        <p:tav tm="100000">
                                          <p:val>
                                            <p:strVal val="#ppt_x"/>
                                          </p:val>
                                        </p:tav>
                                      </p:tavLst>
                                    </p:anim>
                                    <p:anim calcmode="lin" valueType="num">
                                      <p:cBhvr additive="base">
                                        <p:cTn id="33" dur="5000" fill="hold"/>
                                        <p:tgtEl>
                                          <p:spTgt spid="1518595">
                                            <p:txEl>
                                              <p:pRg st="6" end="6"/>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25500"/>
                            </p:stCondLst>
                            <p:childTnLst>
                              <p:par>
                                <p:cTn id="35" presetID="2" presetClass="entr" presetSubtype="4" fill="hold" nodeType="afterEffect">
                                  <p:stCondLst>
                                    <p:cond delay="0"/>
                                  </p:stCondLst>
                                  <p:childTnLst>
                                    <p:set>
                                      <p:cBhvr>
                                        <p:cTn id="36" dur="1" fill="hold">
                                          <p:stCondLst>
                                            <p:cond delay="0"/>
                                          </p:stCondLst>
                                        </p:cTn>
                                        <p:tgtEl>
                                          <p:spTgt spid="1518595">
                                            <p:txEl>
                                              <p:pRg st="7" end="7"/>
                                            </p:txEl>
                                          </p:spTgt>
                                        </p:tgtEl>
                                        <p:attrNameLst>
                                          <p:attrName>style.visibility</p:attrName>
                                        </p:attrNameLst>
                                      </p:cBhvr>
                                      <p:to>
                                        <p:strVal val="visible"/>
                                      </p:to>
                                    </p:set>
                                    <p:anim calcmode="lin" valueType="num">
                                      <p:cBhvr additive="base">
                                        <p:cTn id="37" dur="5000" fill="hold"/>
                                        <p:tgtEl>
                                          <p:spTgt spid="1518595">
                                            <p:txEl>
                                              <p:pRg st="7" end="7"/>
                                            </p:txEl>
                                          </p:spTgt>
                                        </p:tgtEl>
                                        <p:attrNameLst>
                                          <p:attrName>ppt_x</p:attrName>
                                        </p:attrNameLst>
                                      </p:cBhvr>
                                      <p:tavLst>
                                        <p:tav tm="0">
                                          <p:val>
                                            <p:strVal val="#ppt_x"/>
                                          </p:val>
                                        </p:tav>
                                        <p:tav tm="100000">
                                          <p:val>
                                            <p:strVal val="#ppt_x"/>
                                          </p:val>
                                        </p:tav>
                                      </p:tavLst>
                                    </p:anim>
                                    <p:anim calcmode="lin" valueType="num">
                                      <p:cBhvr additive="base">
                                        <p:cTn id="38" dur="5000" fill="hold"/>
                                        <p:tgtEl>
                                          <p:spTgt spid="151859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mtClean="0"/>
              <a:t>Metformin – How does it rate?  </a:t>
            </a:r>
            <a:endParaRPr lang="en-US" dirty="0"/>
          </a:p>
        </p:txBody>
      </p:sp>
      <p:sp>
        <p:nvSpPr>
          <p:cNvPr id="3" name="Content Placeholder 2"/>
          <p:cNvSpPr>
            <a:spLocks noGrp="1"/>
          </p:cNvSpPr>
          <p:nvPr>
            <p:ph sz="quarter" idx="1"/>
          </p:nvPr>
        </p:nvSpPr>
        <p:spPr>
          <a:xfrm>
            <a:off x="457200" y="1676400"/>
            <a:ext cx="8229600" cy="44805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3200" dirty="0">
                <a:latin typeface="Helvetica" pitchFamily="34" charset="0"/>
              </a:rPr>
              <a:t>No</a:t>
            </a:r>
            <a:r>
              <a:rPr lang="en-US" sz="2800" b="1" dirty="0">
                <a:latin typeface="Helvetica" pitchFamily="34" charset="0"/>
              </a:rPr>
              <a:t> </a:t>
            </a:r>
            <a:endParaRPr lang="en-US" sz="1600" b="1" dirty="0">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7" name="Rectangle 284"/>
          <p:cNvSpPr>
            <a:spLocks noChangeArrowheads="1"/>
          </p:cNvSpPr>
          <p:nvPr/>
        </p:nvSpPr>
        <p:spPr bwMode="auto">
          <a:xfrm>
            <a:off x="6318250" y="27543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6011069" y="4541839"/>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a:latin typeface="Helvetica" pitchFamily="34" charset="0"/>
              </a:rPr>
              <a:t>Yes/No</a:t>
            </a:r>
            <a:r>
              <a:rPr lang="en-US" sz="2800" b="1" dirty="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10521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457200" y="228600"/>
            <a:ext cx="8229600" cy="1143000"/>
          </a:xfrm>
        </p:spPr>
        <p:txBody>
          <a:bodyPr>
            <a:normAutofit/>
          </a:bodyPr>
          <a:lstStyle/>
          <a:p>
            <a:r>
              <a:rPr lang="en-US" dirty="0" smtClean="0"/>
              <a:t>What is next step?</a:t>
            </a:r>
          </a:p>
        </p:txBody>
      </p:sp>
      <p:sp>
        <p:nvSpPr>
          <p:cNvPr id="86019" name="Rectangle 2"/>
          <p:cNvSpPr>
            <a:spLocks noChangeArrowheads="1"/>
          </p:cNvSpPr>
          <p:nvPr/>
        </p:nvSpPr>
        <p:spPr bwMode="auto">
          <a:xfrm>
            <a:off x="685800" y="1676400"/>
            <a:ext cx="7696200" cy="208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90000"/>
              </a:lnSpc>
              <a:buClr>
                <a:schemeClr val="tx1"/>
              </a:buClr>
            </a:pPr>
            <a:r>
              <a:rPr lang="en-US" sz="3600" dirty="0" smtClean="0"/>
              <a:t>69 </a:t>
            </a:r>
            <a:r>
              <a:rPr lang="en-US" sz="3600" dirty="0"/>
              <a:t>year old male, BMI 25, on Metformin 1000mg BID. </a:t>
            </a:r>
            <a:endParaRPr lang="en-US" sz="3600" dirty="0" smtClean="0"/>
          </a:p>
          <a:p>
            <a:pPr>
              <a:lnSpc>
                <a:spcPct val="90000"/>
              </a:lnSpc>
              <a:buClr>
                <a:schemeClr val="tx1"/>
              </a:buClr>
            </a:pPr>
            <a:r>
              <a:rPr lang="en-US" sz="3600" dirty="0" smtClean="0"/>
              <a:t>AM </a:t>
            </a:r>
            <a:r>
              <a:rPr lang="en-US" sz="3600" dirty="0"/>
              <a:t>glucose 120s, A1c 8.1%.  </a:t>
            </a:r>
            <a:endParaRPr lang="en-US" sz="3600" dirty="0" smtClean="0"/>
          </a:p>
          <a:p>
            <a:pPr>
              <a:lnSpc>
                <a:spcPct val="90000"/>
              </a:lnSpc>
              <a:buClr>
                <a:schemeClr val="tx1"/>
              </a:buClr>
            </a:pPr>
            <a:r>
              <a:rPr lang="en-US" sz="3600" dirty="0" err="1" smtClean="0"/>
              <a:t>Creat</a:t>
            </a:r>
            <a:r>
              <a:rPr lang="en-US" sz="3600" dirty="0" smtClean="0"/>
              <a:t> 1.3</a:t>
            </a:r>
            <a:endParaRPr lang="en-US" sz="3600" dirty="0"/>
          </a:p>
        </p:txBody>
      </p:sp>
      <p:pic>
        <p:nvPicPr>
          <p:cNvPr id="86020" name="Picture 2" descr="C:\Users\bev\AppData\Local\Microsoft\Windows\Temporary Internet Files\Content.IE5\495GBYVE\MP90042259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7656" y="4419600"/>
            <a:ext cx="2704344"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5221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8" name="Rectangle 2"/>
          <p:cNvSpPr>
            <a:spLocks noGrp="1" noChangeArrowheads="1"/>
          </p:cNvSpPr>
          <p:nvPr>
            <p:ph type="title"/>
          </p:nvPr>
        </p:nvSpPr>
        <p:spPr>
          <a:xfrm>
            <a:off x="475445" y="200025"/>
            <a:ext cx="8229600" cy="990600"/>
          </a:xfrm>
        </p:spPr>
        <p:txBody>
          <a:bodyPr>
            <a:normAutofit fontScale="90000"/>
          </a:bodyPr>
          <a:lstStyle/>
          <a:p>
            <a:pPr eaLnBrk="1" hangingPunct="1">
              <a:defRPr/>
            </a:pPr>
            <a:r>
              <a:rPr lang="en-US" sz="4800" dirty="0" smtClean="0">
                <a:solidFill>
                  <a:schemeClr val="tx1"/>
                </a:solidFill>
              </a:rPr>
              <a:t/>
            </a:r>
            <a:br>
              <a:rPr lang="en-US" sz="4800" dirty="0" smtClean="0">
                <a:solidFill>
                  <a:schemeClr val="tx1"/>
                </a:solidFill>
              </a:rPr>
            </a:br>
            <a:r>
              <a:rPr lang="en-US" sz="4800" b="1" dirty="0" smtClean="0"/>
              <a:t>Sulfonylureas – </a:t>
            </a:r>
            <a:endParaRPr lang="en-US" sz="4800" dirty="0" smtClean="0"/>
          </a:p>
        </p:txBody>
      </p:sp>
      <p:pic>
        <p:nvPicPr>
          <p:cNvPr id="33796" name="Picture 5" descr="bcap_squirt_earrings"/>
          <p:cNvPicPr>
            <a:picLocks noGrp="1" noChangeAspect="1" noChangeArrowheads="1"/>
          </p:cNvPicPr>
          <p:nvPr>
            <p:ph sz="quarter" idx="1"/>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4401623" y="1896269"/>
            <a:ext cx="4286250" cy="4286250"/>
          </a:xfrm>
          <a:noFill/>
          <a:extLst>
            <a:ext uri="{909E8E84-426E-40DD-AFC4-6F175D3DCCD1}">
              <a14:hiddenFill xmlns:a14="http://schemas.microsoft.com/office/drawing/2010/main">
                <a:solidFill>
                  <a:srgbClr val="FFFFFF"/>
                </a:solidFill>
              </a14:hiddenFill>
            </a:ext>
          </a:extLst>
        </p:spPr>
      </p:pic>
      <p:sp>
        <p:nvSpPr>
          <p:cNvPr id="1494019" name="Rectangle 3"/>
          <p:cNvSpPr>
            <a:spLocks noGrp="1" noChangeArrowheads="1"/>
          </p:cNvSpPr>
          <p:nvPr>
            <p:ph type="body" sz="half" idx="4294967295"/>
          </p:nvPr>
        </p:nvSpPr>
        <p:spPr>
          <a:xfrm>
            <a:off x="609600" y="1524000"/>
            <a:ext cx="3962400" cy="4610100"/>
          </a:xfrm>
        </p:spPr>
        <p:txBody>
          <a:bodyPr/>
          <a:lstStyle/>
          <a:p>
            <a:pPr eaLnBrk="1" hangingPunct="1">
              <a:defRPr/>
            </a:pPr>
            <a:r>
              <a:rPr lang="en-US" dirty="0" smtClean="0">
                <a:solidFill>
                  <a:schemeClr val="folHlink"/>
                </a:solidFill>
              </a:rPr>
              <a:t>Action:</a:t>
            </a:r>
            <a:r>
              <a:rPr lang="en-US" dirty="0" smtClean="0"/>
              <a:t> tells pancreas to squirt insulin all day</a:t>
            </a:r>
          </a:p>
          <a:p>
            <a:pPr eaLnBrk="1" hangingPunct="1">
              <a:defRPr/>
            </a:pPr>
            <a:r>
              <a:rPr lang="en-US" dirty="0" smtClean="0">
                <a:solidFill>
                  <a:schemeClr val="folHlink"/>
                </a:solidFill>
              </a:rPr>
              <a:t>Who?</a:t>
            </a:r>
            <a:r>
              <a:rPr lang="en-US" dirty="0" smtClean="0"/>
              <a:t> </a:t>
            </a:r>
          </a:p>
          <a:p>
            <a:pPr lvl="1" eaLnBrk="1" hangingPunct="1">
              <a:defRPr/>
            </a:pPr>
            <a:r>
              <a:rPr lang="en-US" dirty="0" smtClean="0"/>
              <a:t>Lean type 2</a:t>
            </a:r>
          </a:p>
        </p:txBody>
      </p:sp>
      <p:pic>
        <p:nvPicPr>
          <p:cNvPr id="33797" name="Picture 4" descr="PE01812_[1]"/>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141219" y="1201558"/>
            <a:ext cx="335280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1528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94019">
                                            <p:txEl>
                                              <p:pRg st="1" end="1"/>
                                            </p:txEl>
                                          </p:spTgt>
                                        </p:tgtEl>
                                        <p:attrNameLst>
                                          <p:attrName>style.visibility</p:attrName>
                                        </p:attrNameLst>
                                      </p:cBhvr>
                                      <p:to>
                                        <p:strVal val="visible"/>
                                      </p:to>
                                    </p:set>
                                    <p:anim calcmode="lin" valueType="num">
                                      <p:cBhvr additive="base">
                                        <p:cTn id="7" dur="500" fill="hold"/>
                                        <p:tgtEl>
                                          <p:spTgt spid="149401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940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94019">
                                            <p:txEl>
                                              <p:pRg st="2" end="2"/>
                                            </p:txEl>
                                          </p:spTgt>
                                        </p:tgtEl>
                                        <p:attrNameLst>
                                          <p:attrName>style.visibility</p:attrName>
                                        </p:attrNameLst>
                                      </p:cBhvr>
                                      <p:to>
                                        <p:strVal val="visible"/>
                                      </p:to>
                                    </p:set>
                                    <p:anim calcmode="lin" valueType="num">
                                      <p:cBhvr additive="base">
                                        <p:cTn id="13" dur="500" fill="hold"/>
                                        <p:tgtEl>
                                          <p:spTgt spid="149401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940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94019">
                                            <p:txEl>
                                              <p:pRg st="0" end="0"/>
                                            </p:txEl>
                                          </p:spTgt>
                                        </p:tgtEl>
                                        <p:attrNameLst>
                                          <p:attrName>style.visibility</p:attrName>
                                        </p:attrNameLst>
                                      </p:cBhvr>
                                      <p:to>
                                        <p:strVal val="visible"/>
                                      </p:to>
                                    </p:set>
                                    <p:anim calcmode="lin" valueType="num">
                                      <p:cBhvr additive="base">
                                        <p:cTn id="19" dur="500" fill="hold"/>
                                        <p:tgtEl>
                                          <p:spTgt spid="149401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940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p:txBody>
          <a:bodyPr>
            <a:normAutofit/>
          </a:bodyPr>
          <a:lstStyle/>
          <a:p>
            <a:pPr eaLnBrk="1" hangingPunct="1">
              <a:defRPr/>
            </a:pPr>
            <a:r>
              <a:rPr lang="en-US" dirty="0" smtClean="0"/>
              <a:t>Sulfonylureas</a:t>
            </a:r>
            <a:r>
              <a:rPr lang="en-US" dirty="0" smtClean="0">
                <a:solidFill>
                  <a:schemeClr val="accent1">
                    <a:lumMod val="20000"/>
                    <a:lumOff val="80000"/>
                  </a:schemeClr>
                </a:solidFill>
              </a:rPr>
              <a:t> </a:t>
            </a:r>
            <a:r>
              <a:rPr lang="en-US" dirty="0" smtClean="0"/>
              <a:t>- Squirts</a:t>
            </a:r>
          </a:p>
        </p:txBody>
      </p:sp>
      <p:sp>
        <p:nvSpPr>
          <p:cNvPr id="1495043" name="Rectangle 3"/>
          <p:cNvSpPr>
            <a:spLocks noGrp="1" noChangeArrowheads="1"/>
          </p:cNvSpPr>
          <p:nvPr>
            <p:ph sz="quarter" idx="1"/>
          </p:nvPr>
        </p:nvSpPr>
        <p:spPr>
          <a:xfrm>
            <a:off x="457200" y="1219200"/>
            <a:ext cx="5562600" cy="4937760"/>
          </a:xfrm>
        </p:spPr>
        <p:txBody>
          <a:bodyPr/>
          <a:lstStyle/>
          <a:p>
            <a:pPr eaLnBrk="1" hangingPunct="1">
              <a:defRPr/>
            </a:pPr>
            <a:r>
              <a:rPr lang="en-US" sz="2800" dirty="0" smtClean="0"/>
              <a:t>Action: Increase endogenous insulin secretion</a:t>
            </a:r>
          </a:p>
          <a:p>
            <a:pPr eaLnBrk="1" hangingPunct="1">
              <a:defRPr/>
            </a:pPr>
            <a:r>
              <a:rPr lang="en-US" sz="2800" dirty="0" smtClean="0"/>
              <a:t>Efficacy:</a:t>
            </a:r>
          </a:p>
          <a:p>
            <a:pPr lvl="1" eaLnBrk="1" hangingPunct="1">
              <a:defRPr/>
            </a:pPr>
            <a:r>
              <a:rPr lang="en-US" sz="2400" dirty="0" smtClean="0"/>
              <a:t>Decrease FPG 60-70 mg/dl </a:t>
            </a:r>
          </a:p>
          <a:p>
            <a:pPr lvl="1" eaLnBrk="1" hangingPunct="1">
              <a:defRPr/>
            </a:pPr>
            <a:r>
              <a:rPr lang="en-US" sz="2400" dirty="0" smtClean="0"/>
              <a:t>Reduce A1C by 1.0-2.0%</a:t>
            </a:r>
          </a:p>
          <a:p>
            <a:pPr eaLnBrk="1" hangingPunct="1">
              <a:defRPr/>
            </a:pPr>
            <a:r>
              <a:rPr lang="en-US" sz="2800" dirty="0" smtClean="0"/>
              <a:t>Secondary failures: 5-10% shortly after initial response, many more later</a:t>
            </a:r>
          </a:p>
          <a:p>
            <a:pPr lvl="1" eaLnBrk="1" hangingPunct="1">
              <a:defRPr/>
            </a:pPr>
            <a:r>
              <a:rPr lang="en-US" sz="2400" dirty="0" smtClean="0"/>
              <a:t>Usually after 5 or more years of therapy due to natural history of DM 2</a:t>
            </a:r>
          </a:p>
          <a:p>
            <a:pPr lvl="1" eaLnBrk="1" hangingPunct="1">
              <a:defRPr/>
            </a:pPr>
            <a:endParaRPr lang="en-US" sz="2400" dirty="0" smtClean="0">
              <a:solidFill>
                <a:srgbClr val="FFFFFF"/>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21227" y="1676400"/>
            <a:ext cx="2046473" cy="2590800"/>
          </a:xfrm>
          <a:prstGeom prst="rect">
            <a:avLst/>
          </a:prstGeom>
        </p:spPr>
      </p:pic>
    </p:spTree>
    <p:custDataLst>
      <p:tags r:id="rId1"/>
    </p:custDataLst>
    <p:extLst>
      <p:ext uri="{BB962C8B-B14F-4D97-AF65-F5344CB8AC3E}">
        <p14:creationId xmlns:p14="http://schemas.microsoft.com/office/powerpoint/2010/main" val="2832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8114" name="Rectangle 2"/>
          <p:cNvSpPr>
            <a:spLocks noGrp="1" noChangeArrowheads="1"/>
          </p:cNvSpPr>
          <p:nvPr>
            <p:ph type="title"/>
          </p:nvPr>
        </p:nvSpPr>
        <p:spPr>
          <a:xfrm>
            <a:off x="457200" y="152400"/>
            <a:ext cx="8229600" cy="1295400"/>
          </a:xfrm>
        </p:spPr>
        <p:txBody>
          <a:bodyPr>
            <a:normAutofit fontScale="90000"/>
          </a:bodyPr>
          <a:lstStyle/>
          <a:p>
            <a:pPr eaLnBrk="1" hangingPunct="1">
              <a:defRPr/>
            </a:pPr>
            <a:r>
              <a:rPr lang="en-US" dirty="0" smtClean="0">
                <a:solidFill>
                  <a:schemeClr val="bg2">
                    <a:lumMod val="25000"/>
                  </a:schemeClr>
                </a:solidFill>
              </a:rPr>
              <a:t>Sulfonylureas:</a:t>
            </a:r>
            <a:br>
              <a:rPr lang="en-US" dirty="0" smtClean="0">
                <a:solidFill>
                  <a:schemeClr val="bg2">
                    <a:lumMod val="25000"/>
                  </a:schemeClr>
                </a:solidFill>
              </a:rPr>
            </a:br>
            <a:r>
              <a:rPr lang="en-US" dirty="0" smtClean="0">
                <a:solidFill>
                  <a:schemeClr val="bg2">
                    <a:lumMod val="25000"/>
                  </a:schemeClr>
                </a:solidFill>
              </a:rPr>
              <a:t>2nd Generation</a:t>
            </a:r>
          </a:p>
        </p:txBody>
      </p:sp>
      <p:sp>
        <p:nvSpPr>
          <p:cNvPr id="1498115" name="Rectangle 3"/>
          <p:cNvSpPr>
            <a:spLocks noGrp="1" noChangeArrowheads="1"/>
          </p:cNvSpPr>
          <p:nvPr>
            <p:ph sz="quarter" idx="1"/>
          </p:nvPr>
        </p:nvSpPr>
        <p:spPr>
          <a:xfrm>
            <a:off x="457200" y="1676400"/>
            <a:ext cx="8229600" cy="4480560"/>
          </a:xfrm>
        </p:spPr>
        <p:txBody>
          <a:bodyPr/>
          <a:lstStyle/>
          <a:p>
            <a:pPr eaLnBrk="1" hangingPunct="1">
              <a:lnSpc>
                <a:spcPct val="90000"/>
              </a:lnSpc>
              <a:buFont typeface="Wingdings" pitchFamily="2" charset="2"/>
              <a:buNone/>
              <a:defRPr/>
            </a:pPr>
            <a:endParaRPr lang="en-US" sz="2400" dirty="0" smtClean="0"/>
          </a:p>
          <a:p>
            <a:pPr eaLnBrk="1" hangingPunct="1">
              <a:lnSpc>
                <a:spcPct val="90000"/>
              </a:lnSpc>
              <a:buFont typeface="Wingdings" pitchFamily="2" charset="2"/>
              <a:buNone/>
              <a:defRPr/>
            </a:pPr>
            <a:r>
              <a:rPr lang="en-US" sz="2400" dirty="0" smtClean="0"/>
              <a:t>	</a:t>
            </a:r>
            <a:r>
              <a:rPr lang="en-US" u="sng" dirty="0" smtClean="0"/>
              <a:t>Generic		Trade	 		Duration</a:t>
            </a:r>
          </a:p>
          <a:p>
            <a:pPr lvl="1" eaLnBrk="1" hangingPunct="1">
              <a:lnSpc>
                <a:spcPct val="90000"/>
              </a:lnSpc>
              <a:defRPr/>
            </a:pPr>
            <a:r>
              <a:rPr lang="en-US" dirty="0" smtClean="0">
                <a:solidFill>
                  <a:schemeClr val="tx1"/>
                </a:solidFill>
              </a:rPr>
              <a:t>Glyburide	</a:t>
            </a:r>
            <a:r>
              <a:rPr lang="en-US" dirty="0" err="1" smtClean="0">
                <a:solidFill>
                  <a:schemeClr val="tx1"/>
                </a:solidFill>
              </a:rPr>
              <a:t>Diabeta</a:t>
            </a:r>
            <a:r>
              <a:rPr lang="en-US" dirty="0" smtClean="0">
                <a:solidFill>
                  <a:schemeClr val="tx1"/>
                </a:solidFill>
              </a:rPr>
              <a:t>, </a:t>
            </a:r>
            <a:r>
              <a:rPr lang="en-US" dirty="0" err="1" smtClean="0">
                <a:solidFill>
                  <a:schemeClr val="tx1"/>
                </a:solidFill>
              </a:rPr>
              <a:t>Micronase</a:t>
            </a:r>
            <a:r>
              <a:rPr lang="en-US" dirty="0" smtClean="0">
                <a:solidFill>
                  <a:schemeClr val="tx1"/>
                </a:solidFill>
              </a:rPr>
              <a:t>,		12-24 </a:t>
            </a:r>
            <a:r>
              <a:rPr lang="en-US" dirty="0" err="1" smtClean="0">
                <a:solidFill>
                  <a:schemeClr val="tx1"/>
                </a:solidFill>
              </a:rPr>
              <a:t>hrs</a:t>
            </a:r>
            <a:endParaRPr lang="en-US" dirty="0" smtClean="0">
              <a:solidFill>
                <a:schemeClr val="tx1"/>
              </a:solidFill>
            </a:endParaRPr>
          </a:p>
          <a:p>
            <a:pPr lvl="4" eaLnBrk="1" hangingPunct="1">
              <a:lnSpc>
                <a:spcPct val="90000"/>
              </a:lnSpc>
              <a:buFont typeface="Wingdings" pitchFamily="2" charset="2"/>
              <a:buNone/>
              <a:defRPr/>
            </a:pPr>
            <a:r>
              <a:rPr lang="en-US" sz="2400" dirty="0" smtClean="0"/>
              <a:t>			</a:t>
            </a:r>
            <a:r>
              <a:rPr lang="en-US" sz="1600" dirty="0" err="1" smtClean="0"/>
              <a:t>Glynase</a:t>
            </a:r>
            <a:r>
              <a:rPr lang="en-US" sz="1600" dirty="0" smtClean="0"/>
              <a:t> </a:t>
            </a:r>
            <a:r>
              <a:rPr lang="en-US" sz="1600" dirty="0" err="1" smtClean="0"/>
              <a:t>Prestabs</a:t>
            </a:r>
            <a:endParaRPr lang="en-US" sz="1600" dirty="0" smtClean="0"/>
          </a:p>
          <a:p>
            <a:pPr lvl="4" eaLnBrk="1" hangingPunct="1">
              <a:lnSpc>
                <a:spcPct val="90000"/>
              </a:lnSpc>
              <a:buFont typeface="Wingdings" pitchFamily="2" charset="2"/>
              <a:buNone/>
              <a:defRPr/>
            </a:pPr>
            <a:endParaRPr lang="en-US" sz="2400" dirty="0" smtClean="0"/>
          </a:p>
          <a:p>
            <a:pPr lvl="1" eaLnBrk="1" hangingPunct="1">
              <a:lnSpc>
                <a:spcPct val="90000"/>
              </a:lnSpc>
              <a:defRPr/>
            </a:pPr>
            <a:r>
              <a:rPr lang="en-US" dirty="0" err="1" smtClean="0">
                <a:solidFill>
                  <a:schemeClr val="tx1"/>
                </a:solidFill>
              </a:rPr>
              <a:t>Glipizide</a:t>
            </a:r>
            <a:r>
              <a:rPr lang="en-US" dirty="0" smtClean="0">
                <a:solidFill>
                  <a:schemeClr val="tx1"/>
                </a:solidFill>
              </a:rPr>
              <a:t>*	Glucotrol, Glucotrol Xl	12-24 </a:t>
            </a:r>
            <a:r>
              <a:rPr lang="en-US" dirty="0" err="1" smtClean="0">
                <a:solidFill>
                  <a:schemeClr val="tx1"/>
                </a:solidFill>
              </a:rPr>
              <a:t>hrs</a:t>
            </a:r>
            <a:endParaRPr lang="en-US" dirty="0" smtClean="0">
              <a:solidFill>
                <a:schemeClr val="tx1"/>
              </a:solidFill>
            </a:endParaRPr>
          </a:p>
          <a:p>
            <a:pPr lvl="1" eaLnBrk="1" hangingPunct="1">
              <a:lnSpc>
                <a:spcPct val="90000"/>
              </a:lnSpc>
              <a:defRPr/>
            </a:pPr>
            <a:endParaRPr lang="en-US" dirty="0" smtClean="0">
              <a:solidFill>
                <a:schemeClr val="tx1"/>
              </a:solidFill>
            </a:endParaRPr>
          </a:p>
          <a:p>
            <a:pPr lvl="1" eaLnBrk="1" hangingPunct="1">
              <a:lnSpc>
                <a:spcPct val="90000"/>
              </a:lnSpc>
              <a:defRPr/>
            </a:pPr>
            <a:r>
              <a:rPr lang="en-US" dirty="0" smtClean="0">
                <a:solidFill>
                  <a:schemeClr val="tx1"/>
                </a:solidFill>
              </a:rPr>
              <a:t>Glimepiride	Amaryl			16-24 </a:t>
            </a:r>
            <a:r>
              <a:rPr lang="en-US" dirty="0" err="1" smtClean="0">
                <a:solidFill>
                  <a:schemeClr val="tx1"/>
                </a:solidFill>
              </a:rPr>
              <a:t>hrs</a:t>
            </a:r>
            <a:endParaRPr lang="en-US" dirty="0" smtClean="0">
              <a:solidFill>
                <a:schemeClr val="tx1"/>
              </a:solidFill>
            </a:endParaRPr>
          </a:p>
          <a:p>
            <a:pPr lvl="1" eaLnBrk="1" hangingPunct="1">
              <a:lnSpc>
                <a:spcPct val="90000"/>
              </a:lnSpc>
              <a:defRPr/>
            </a:pPr>
            <a:endParaRPr lang="en-US" dirty="0" smtClean="0">
              <a:solidFill>
                <a:schemeClr val="tx1"/>
              </a:solidFill>
            </a:endParaRPr>
          </a:p>
        </p:txBody>
      </p:sp>
      <p:sp>
        <p:nvSpPr>
          <p:cNvPr id="36868" name="Text Box 4"/>
          <p:cNvSpPr txBox="1">
            <a:spLocks noChangeArrowheads="1"/>
          </p:cNvSpPr>
          <p:nvPr/>
        </p:nvSpPr>
        <p:spPr bwMode="auto">
          <a:xfrm>
            <a:off x="5675313" y="4308475"/>
            <a:ext cx="163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US" sz="2400">
              <a:latin typeface="Times New Roman" pitchFamily="18" charset="0"/>
            </a:endParaRPr>
          </a:p>
        </p:txBody>
      </p:sp>
    </p:spTree>
    <p:custDataLst>
      <p:tags r:id="rId1"/>
    </p:custDataLst>
    <p:extLst>
      <p:ext uri="{BB962C8B-B14F-4D97-AF65-F5344CB8AC3E}">
        <p14:creationId xmlns:p14="http://schemas.microsoft.com/office/powerpoint/2010/main" val="392364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52400"/>
            <a:ext cx="8487502" cy="990600"/>
          </a:xfrm>
        </p:spPr>
        <p:txBody>
          <a:bodyPr lIns="90488" tIns="44450" rIns="90488" bIns="44450" anchor="b"/>
          <a:lstStyle/>
          <a:p>
            <a:pPr eaLnBrk="1" hangingPunct="1">
              <a:defRPr/>
            </a:pPr>
            <a:r>
              <a:rPr lang="en-US" dirty="0" smtClean="0"/>
              <a:t>Case Study </a:t>
            </a:r>
          </a:p>
        </p:txBody>
      </p:sp>
      <p:sp>
        <p:nvSpPr>
          <p:cNvPr id="1209347" name="Rectangle 3"/>
          <p:cNvSpPr>
            <a:spLocks noGrp="1" noChangeArrowheads="1"/>
          </p:cNvSpPr>
          <p:nvPr>
            <p:ph sz="quarter" idx="1"/>
          </p:nvPr>
        </p:nvSpPr>
        <p:spPr/>
        <p:txBody>
          <a:bodyPr lIns="90488" tIns="44450" rIns="90488" bIns="44450">
            <a:normAutofit/>
          </a:bodyPr>
          <a:lstStyle/>
          <a:p>
            <a:pPr eaLnBrk="1" hangingPunct="1">
              <a:buFont typeface="Wingdings" pitchFamily="2" charset="2"/>
              <a:buNone/>
              <a:defRPr/>
            </a:pPr>
            <a:r>
              <a:rPr lang="en-US" dirty="0" smtClean="0"/>
              <a:t> </a:t>
            </a:r>
            <a:r>
              <a:rPr lang="en-US" b="1" dirty="0" smtClean="0"/>
              <a:t>1. </a:t>
            </a:r>
            <a:r>
              <a:rPr lang="en-US" b="1" dirty="0" err="1" smtClean="0"/>
              <a:t>Pt</a:t>
            </a:r>
            <a:r>
              <a:rPr lang="en-US" b="1" dirty="0" smtClean="0"/>
              <a:t> profile: 5’8”, 192 </a:t>
            </a:r>
            <a:r>
              <a:rPr lang="en-US" b="1" dirty="0" err="1" smtClean="0"/>
              <a:t>lb</a:t>
            </a:r>
            <a:r>
              <a:rPr lang="en-US" b="1" dirty="0" smtClean="0"/>
              <a:t> male</a:t>
            </a:r>
          </a:p>
          <a:p>
            <a:pPr eaLnBrk="1" hangingPunct="1">
              <a:buFont typeface="Wingdings" pitchFamily="2" charset="2"/>
              <a:buNone/>
              <a:defRPr/>
            </a:pPr>
            <a:r>
              <a:rPr lang="en-US" dirty="0" smtClean="0"/>
              <a:t>Diabetes 12 years, on insulin 3 </a:t>
            </a:r>
            <a:r>
              <a:rPr lang="en-US" dirty="0" err="1" smtClean="0"/>
              <a:t>yrs</a:t>
            </a:r>
            <a:endParaRPr lang="en-US" dirty="0" smtClean="0"/>
          </a:p>
          <a:p>
            <a:pPr eaLnBrk="1" hangingPunct="1">
              <a:buFont typeface="Wingdings" pitchFamily="2" charset="2"/>
              <a:buNone/>
              <a:defRPr/>
            </a:pPr>
            <a:r>
              <a:rPr lang="en-US" i="1" dirty="0" smtClean="0"/>
              <a:t>What type of DM and how do you know</a:t>
            </a:r>
            <a:r>
              <a:rPr lang="en-US" dirty="0" smtClean="0"/>
              <a:t>?</a:t>
            </a:r>
          </a:p>
          <a:p>
            <a:pPr eaLnBrk="1" hangingPunct="1">
              <a:buFont typeface="Wingdings" pitchFamily="2" charset="2"/>
              <a:buNone/>
              <a:defRPr/>
            </a:pPr>
            <a:endParaRPr lang="en-US" sz="2400" dirty="0" smtClean="0"/>
          </a:p>
          <a:p>
            <a:pPr eaLnBrk="1" hangingPunct="1">
              <a:buFont typeface="Wingdings" pitchFamily="2" charset="2"/>
              <a:buNone/>
              <a:defRPr/>
            </a:pPr>
            <a:r>
              <a:rPr lang="en-US" b="1" dirty="0" smtClean="0"/>
              <a:t>2. </a:t>
            </a:r>
            <a:r>
              <a:rPr lang="en-US" b="1" dirty="0" err="1" smtClean="0"/>
              <a:t>Pt</a:t>
            </a:r>
            <a:r>
              <a:rPr lang="en-US" b="1" dirty="0" smtClean="0"/>
              <a:t> profile:  5’6”, 108 </a:t>
            </a:r>
            <a:r>
              <a:rPr lang="en-US" b="1" dirty="0" err="1" smtClean="0"/>
              <a:t>lb</a:t>
            </a:r>
            <a:r>
              <a:rPr lang="en-US" b="1" dirty="0" smtClean="0"/>
              <a:t> female</a:t>
            </a:r>
          </a:p>
          <a:p>
            <a:pPr eaLnBrk="1" hangingPunct="1">
              <a:buFont typeface="Wingdings" pitchFamily="2" charset="2"/>
              <a:buNone/>
              <a:defRPr/>
            </a:pPr>
            <a:r>
              <a:rPr lang="en-US" dirty="0" smtClean="0"/>
              <a:t>On insulin 3u </a:t>
            </a:r>
            <a:r>
              <a:rPr lang="en-US" dirty="0" err="1" smtClean="0"/>
              <a:t>Novolog</a:t>
            </a:r>
            <a:r>
              <a:rPr lang="en-US" dirty="0" smtClean="0"/>
              <a:t> before meals, </a:t>
            </a:r>
          </a:p>
          <a:p>
            <a:pPr eaLnBrk="1" hangingPunct="1">
              <a:buFont typeface="Wingdings" pitchFamily="2" charset="2"/>
              <a:buNone/>
              <a:defRPr/>
            </a:pPr>
            <a:r>
              <a:rPr lang="en-US" dirty="0" smtClean="0"/>
              <a:t>10u Lantus at bedtime</a:t>
            </a:r>
          </a:p>
          <a:p>
            <a:pPr eaLnBrk="1" hangingPunct="1">
              <a:buFont typeface="Wingdings" pitchFamily="2" charset="2"/>
              <a:buNone/>
              <a:defRPr/>
            </a:pPr>
            <a:r>
              <a:rPr lang="en-US" i="1" dirty="0" smtClean="0"/>
              <a:t>What type of DM and how do you know?</a:t>
            </a:r>
            <a:endParaRPr lang="en-US" dirty="0" smtClean="0"/>
          </a:p>
          <a:p>
            <a:pPr eaLnBrk="1" hangingPunct="1">
              <a:buFont typeface="Wingdings" pitchFamily="2" charset="2"/>
              <a:buNone/>
              <a:defRPr/>
            </a:pPr>
            <a:endParaRPr lang="en-US" dirty="0" smtClean="0"/>
          </a:p>
        </p:txBody>
      </p:sp>
      <p:pic>
        <p:nvPicPr>
          <p:cNvPr id="29699" name="Picture 3" descr="C:\Users\bev\AppData\Local\Microsoft\Windows\Temporary Internet Files\Content.IE5\NPALL6MO\MP90044218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1915" y="2971800"/>
            <a:ext cx="1807020" cy="2718525"/>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C:\Users\bev\AppData\Local\Microsoft\Windows\Temporary Internet Files\Content.IE5\YVK3WSTP\MP90040704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8857" y="609600"/>
            <a:ext cx="1445845" cy="21677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25334634"/>
      </p:ext>
    </p:extLst>
  </p:cSld>
  <p:clrMapOvr>
    <a:masterClrMapping/>
  </p:clrMapOvr>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9138" name="Rectangle 2"/>
          <p:cNvSpPr>
            <a:spLocks noGrp="1" noChangeArrowheads="1"/>
          </p:cNvSpPr>
          <p:nvPr>
            <p:ph type="title"/>
          </p:nvPr>
        </p:nvSpPr>
        <p:spPr/>
        <p:txBody>
          <a:bodyPr>
            <a:normAutofit/>
          </a:bodyPr>
          <a:lstStyle/>
          <a:p>
            <a:pPr eaLnBrk="1" hangingPunct="1">
              <a:defRPr/>
            </a:pPr>
            <a:r>
              <a:rPr lang="en-US" dirty="0" smtClean="0"/>
              <a:t>Sulfonylureas</a:t>
            </a:r>
          </a:p>
        </p:txBody>
      </p:sp>
      <p:sp>
        <p:nvSpPr>
          <p:cNvPr id="1499139" name="Rectangle 3"/>
          <p:cNvSpPr>
            <a:spLocks noGrp="1" noChangeArrowheads="1"/>
          </p:cNvSpPr>
          <p:nvPr>
            <p:ph sz="quarter" idx="1"/>
          </p:nvPr>
        </p:nvSpPr>
        <p:spPr/>
        <p:txBody>
          <a:bodyPr/>
          <a:lstStyle/>
          <a:p>
            <a:pPr eaLnBrk="1" hangingPunct="1">
              <a:defRPr/>
            </a:pPr>
            <a:r>
              <a:rPr lang="en-US" sz="3600" dirty="0" smtClean="0"/>
              <a:t>Other Effects</a:t>
            </a:r>
          </a:p>
          <a:p>
            <a:pPr lvl="1" eaLnBrk="1" hangingPunct="1">
              <a:defRPr/>
            </a:pPr>
            <a:r>
              <a:rPr lang="en-US" sz="3000" dirty="0" smtClean="0"/>
              <a:t>Hypoglycemia </a:t>
            </a:r>
          </a:p>
          <a:p>
            <a:pPr lvl="1" eaLnBrk="1" hangingPunct="1">
              <a:defRPr/>
            </a:pPr>
            <a:r>
              <a:rPr lang="en-US" sz="3000" dirty="0" smtClean="0"/>
              <a:t>Weight gain </a:t>
            </a:r>
          </a:p>
          <a:p>
            <a:pPr lvl="1" eaLnBrk="1" hangingPunct="1">
              <a:defRPr/>
            </a:pPr>
            <a:r>
              <a:rPr lang="en-US" sz="3000" dirty="0" smtClean="0"/>
              <a:t>Cleared by kidney, use caution for </a:t>
            </a:r>
            <a:r>
              <a:rPr lang="en-US" sz="3000" dirty="0" err="1" smtClean="0"/>
              <a:t>pts</a:t>
            </a:r>
            <a:r>
              <a:rPr lang="en-US" sz="3000" dirty="0" smtClean="0"/>
              <a:t> with kidney problems</a:t>
            </a:r>
          </a:p>
          <a:p>
            <a:pPr lvl="1" eaLnBrk="1" hangingPunct="1">
              <a:defRPr/>
            </a:pPr>
            <a:r>
              <a:rPr lang="en-US" sz="3000" dirty="0" smtClean="0"/>
              <a:t>Generally the least expensive class of medication</a:t>
            </a:r>
          </a:p>
          <a:p>
            <a:pPr lvl="1" eaLnBrk="1" hangingPunct="1">
              <a:defRPr/>
            </a:pPr>
            <a:r>
              <a:rPr lang="en-US" sz="3000" dirty="0" smtClean="0"/>
              <a:t>Amaryl safest for those with CV Disease</a:t>
            </a:r>
          </a:p>
        </p:txBody>
      </p:sp>
      <p:pic>
        <p:nvPicPr>
          <p:cNvPr id="37894" name="Picture 7" descr="C:\Users\bev\AppData\Local\Microsoft\Windows\Temporary Internet Files\Content.IE5\XQGE63EA\MP90040049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197" y="647700"/>
            <a:ext cx="1438275"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0007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9139">
                                            <p:txEl>
                                              <p:pRg st="0" end="0"/>
                                            </p:txEl>
                                          </p:spTgt>
                                        </p:tgtEl>
                                        <p:attrNameLst>
                                          <p:attrName>style.visibility</p:attrName>
                                        </p:attrNameLst>
                                      </p:cBhvr>
                                      <p:to>
                                        <p:strVal val="visible"/>
                                      </p:to>
                                    </p:set>
                                    <p:animEffect transition="in" filter="wipe(up)">
                                      <p:cBhvr>
                                        <p:cTn id="7" dur="500"/>
                                        <p:tgtEl>
                                          <p:spTgt spid="1499139">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99139">
                                            <p:txEl>
                                              <p:pRg st="1" end="1"/>
                                            </p:txEl>
                                          </p:spTgt>
                                        </p:tgtEl>
                                        <p:attrNameLst>
                                          <p:attrName>style.visibility</p:attrName>
                                        </p:attrNameLst>
                                      </p:cBhvr>
                                      <p:to>
                                        <p:strVal val="visible"/>
                                      </p:to>
                                    </p:set>
                                    <p:animEffect transition="in" filter="wipe(up)">
                                      <p:cBhvr>
                                        <p:cTn id="10" dur="500"/>
                                        <p:tgtEl>
                                          <p:spTgt spid="1499139">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499139">
                                            <p:txEl>
                                              <p:pRg st="2" end="2"/>
                                            </p:txEl>
                                          </p:spTgt>
                                        </p:tgtEl>
                                        <p:attrNameLst>
                                          <p:attrName>style.visibility</p:attrName>
                                        </p:attrNameLst>
                                      </p:cBhvr>
                                      <p:to>
                                        <p:strVal val="visible"/>
                                      </p:to>
                                    </p:set>
                                    <p:animEffect transition="in" filter="wipe(up)">
                                      <p:cBhvr>
                                        <p:cTn id="13" dur="500"/>
                                        <p:tgtEl>
                                          <p:spTgt spid="1499139">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499139">
                                            <p:txEl>
                                              <p:pRg st="3" end="3"/>
                                            </p:txEl>
                                          </p:spTgt>
                                        </p:tgtEl>
                                        <p:attrNameLst>
                                          <p:attrName>style.visibility</p:attrName>
                                        </p:attrNameLst>
                                      </p:cBhvr>
                                      <p:to>
                                        <p:strVal val="visible"/>
                                      </p:to>
                                    </p:set>
                                    <p:animEffect transition="in" filter="wipe(up)">
                                      <p:cBhvr>
                                        <p:cTn id="16" dur="500"/>
                                        <p:tgtEl>
                                          <p:spTgt spid="1499139">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499139">
                                            <p:txEl>
                                              <p:pRg st="4" end="4"/>
                                            </p:txEl>
                                          </p:spTgt>
                                        </p:tgtEl>
                                        <p:attrNameLst>
                                          <p:attrName>style.visibility</p:attrName>
                                        </p:attrNameLst>
                                      </p:cBhvr>
                                      <p:to>
                                        <p:strVal val="visible"/>
                                      </p:to>
                                    </p:set>
                                    <p:animEffect transition="in" filter="wipe(up)">
                                      <p:cBhvr>
                                        <p:cTn id="19" dur="500"/>
                                        <p:tgtEl>
                                          <p:spTgt spid="1499139">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499139">
                                            <p:txEl>
                                              <p:pRg st="5" end="5"/>
                                            </p:txEl>
                                          </p:spTgt>
                                        </p:tgtEl>
                                        <p:attrNameLst>
                                          <p:attrName>style.visibility</p:attrName>
                                        </p:attrNameLst>
                                      </p:cBhvr>
                                      <p:to>
                                        <p:strVal val="visible"/>
                                      </p:to>
                                    </p:set>
                                    <p:animEffect transition="in" filter="wipe(up)">
                                      <p:cBhvr>
                                        <p:cTn id="22" dur="500"/>
                                        <p:tgtEl>
                                          <p:spTgt spid="14991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9139" grpId="0" build="p"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err="1" smtClean="0"/>
              <a:t>Squirters</a:t>
            </a:r>
            <a:r>
              <a:rPr lang="en-US" dirty="0" smtClean="0"/>
              <a:t> – How does they rate?  </a:t>
            </a:r>
            <a:endParaRPr lang="en-US" dirty="0"/>
          </a:p>
        </p:txBody>
      </p:sp>
      <p:sp>
        <p:nvSpPr>
          <p:cNvPr id="3" name="Content Placeholder 2"/>
          <p:cNvSpPr>
            <a:spLocks noGrp="1"/>
          </p:cNvSpPr>
          <p:nvPr>
            <p:ph sz="quarter" idx="1"/>
          </p:nvPr>
        </p:nvSpPr>
        <p:spPr>
          <a:xfrm>
            <a:off x="457200" y="1676400"/>
            <a:ext cx="8229600" cy="4480560"/>
          </a:xfrm>
        </p:spPr>
        <p:txBody>
          <a:bodyPr/>
          <a:lstStyle/>
          <a:p>
            <a:pPr marL="0" indent="0">
              <a:buFont typeface="Wingdings" pitchFamily="2" charset="2"/>
              <a:buNone/>
              <a:defRPr/>
            </a:pPr>
            <a:r>
              <a:rPr lang="en-US" u="sng" dirty="0" smtClean="0">
                <a:solidFill>
                  <a:schemeClr val="tx2">
                    <a:lumMod val="50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9969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Yes</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7" name="Rectangle 284"/>
          <p:cNvSpPr>
            <a:spLocks noChangeArrowheads="1"/>
          </p:cNvSpPr>
          <p:nvPr/>
        </p:nvSpPr>
        <p:spPr bwMode="auto">
          <a:xfrm>
            <a:off x="6318250" y="2754313"/>
            <a:ext cx="1149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6318250" y="4541838"/>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Yes/No</a:t>
            </a:r>
            <a:r>
              <a:rPr lang="en-US" sz="2800" b="1">
                <a:latin typeface="Helvetica" pitchFamily="34" charset="0"/>
              </a:rPr>
              <a:t> </a:t>
            </a:r>
            <a:endParaRPr lang="en-US" sz="1600" b="1">
              <a:latin typeface="Helvetica" pitchFamily="34" charset="0"/>
            </a:endParaRPr>
          </a:p>
        </p:txBody>
      </p:sp>
    </p:spTree>
    <p:custDataLst>
      <p:tags r:id="rId1"/>
    </p:custDataLst>
    <p:extLst>
      <p:ext uri="{BB962C8B-B14F-4D97-AF65-F5344CB8AC3E}">
        <p14:creationId xmlns:p14="http://schemas.microsoft.com/office/powerpoint/2010/main" val="321068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57200" y="152400"/>
            <a:ext cx="8229600" cy="1371600"/>
          </a:xfrm>
        </p:spPr>
        <p:txBody>
          <a:bodyPr>
            <a:normAutofit fontScale="90000"/>
          </a:bodyPr>
          <a:lstStyle/>
          <a:p>
            <a:r>
              <a:rPr lang="en-US" smtClean="0"/>
              <a:t>What Medications Cause Hypoglycemia?</a:t>
            </a:r>
          </a:p>
        </p:txBody>
      </p:sp>
      <p:sp>
        <p:nvSpPr>
          <p:cNvPr id="136195" name="Content Placeholder 2"/>
          <p:cNvSpPr>
            <a:spLocks noGrp="1"/>
          </p:cNvSpPr>
          <p:nvPr>
            <p:ph sz="quarter" idx="1"/>
          </p:nvPr>
        </p:nvSpPr>
        <p:spPr>
          <a:xfrm>
            <a:off x="457200" y="1828800"/>
            <a:ext cx="4876800" cy="4328160"/>
          </a:xfrm>
        </p:spPr>
        <p:txBody>
          <a:bodyPr/>
          <a:lstStyle/>
          <a:p>
            <a:pPr>
              <a:defRPr/>
            </a:pPr>
            <a:r>
              <a:rPr lang="en-US" sz="4400" dirty="0" smtClean="0"/>
              <a:t>Insulin</a:t>
            </a:r>
          </a:p>
          <a:p>
            <a:pPr>
              <a:defRPr/>
            </a:pPr>
            <a:r>
              <a:rPr lang="en-US" sz="4400" dirty="0" smtClean="0"/>
              <a:t>Sulfonylureas</a:t>
            </a:r>
          </a:p>
          <a:p>
            <a:pPr>
              <a:defRPr/>
            </a:pPr>
            <a:r>
              <a:rPr lang="en-US" sz="4400" dirty="0" err="1" smtClean="0"/>
              <a:t>Meglitinides</a:t>
            </a:r>
            <a:endParaRPr lang="en-US" sz="4400" dirty="0" smtClean="0"/>
          </a:p>
          <a:p>
            <a:pPr>
              <a:defRPr/>
            </a:pPr>
            <a:r>
              <a:rPr lang="en-US" dirty="0" smtClean="0"/>
              <a:t>Or any combo medication that includes these</a:t>
            </a:r>
          </a:p>
        </p:txBody>
      </p:sp>
      <p:pic>
        <p:nvPicPr>
          <p:cNvPr id="2" name="Picture 1"/>
          <p:cNvPicPr>
            <a:picLocks noChangeAspect="1"/>
          </p:cNvPicPr>
          <p:nvPr/>
        </p:nvPicPr>
        <p:blipFill>
          <a:blip r:embed="rId3"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5562600" y="1827727"/>
            <a:ext cx="2303667" cy="1905000"/>
          </a:xfrm>
          <a:prstGeom prst="rect">
            <a:avLst/>
          </a:prstGeom>
          <a:solidFill>
            <a:schemeClr val="accent5">
              <a:lumMod val="75000"/>
            </a:schemeClr>
          </a:solidFill>
        </p:spPr>
      </p:pic>
    </p:spTree>
    <p:custDataLst>
      <p:tags r:id="rId1"/>
    </p:custDataLst>
    <p:extLst>
      <p:ext uri="{BB962C8B-B14F-4D97-AF65-F5344CB8AC3E}">
        <p14:creationId xmlns:p14="http://schemas.microsoft.com/office/powerpoint/2010/main" val="179568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questions?</a:t>
            </a:r>
            <a:endParaRPr lang="en-US" dirty="0"/>
          </a:p>
        </p:txBody>
      </p:sp>
      <p:sp>
        <p:nvSpPr>
          <p:cNvPr id="3" name="Content Placeholder 2"/>
          <p:cNvSpPr>
            <a:spLocks noGrp="1"/>
          </p:cNvSpPr>
          <p:nvPr>
            <p:ph sz="quarter" idx="1"/>
          </p:nvPr>
        </p:nvSpPr>
        <p:spPr/>
        <p:txBody>
          <a:bodyPr/>
          <a:lstStyle/>
          <a:p>
            <a:pPr>
              <a:defRPr/>
            </a:pPr>
            <a:r>
              <a:rPr lang="en-US" sz="4000" dirty="0" smtClean="0"/>
              <a:t>72 </a:t>
            </a:r>
            <a:r>
              <a:rPr lang="en-US" sz="4000" dirty="0" err="1" smtClean="0"/>
              <a:t>yr</a:t>
            </a:r>
            <a:r>
              <a:rPr lang="en-US" sz="4000" dirty="0" smtClean="0"/>
              <a:t> old, thin, lives alone, A1c 7.3%.  History of MI, stroke.  DM for 12 </a:t>
            </a:r>
            <a:r>
              <a:rPr lang="en-US" sz="4000" dirty="0" err="1" smtClean="0"/>
              <a:t>yrs</a:t>
            </a:r>
            <a:r>
              <a:rPr lang="en-US" sz="4000" dirty="0" smtClean="0"/>
              <a:t>, “diet controlled”. Limited income. </a:t>
            </a:r>
            <a:r>
              <a:rPr lang="en-US" sz="4000" dirty="0" err="1" smtClean="0"/>
              <a:t>Creat</a:t>
            </a:r>
            <a:r>
              <a:rPr lang="en-US" sz="4000" dirty="0" smtClean="0"/>
              <a:t> 1.4.</a:t>
            </a:r>
          </a:p>
          <a:p>
            <a:pPr>
              <a:defRPr/>
            </a:pPr>
            <a:endParaRPr lang="en-US"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2766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4684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152400"/>
            <a:ext cx="8229600" cy="1600200"/>
          </a:xfrm>
        </p:spPr>
        <p:txBody>
          <a:bodyPr>
            <a:normAutofit/>
          </a:bodyPr>
          <a:lstStyle/>
          <a:p>
            <a:pPr eaLnBrk="1" hangingPunct="1">
              <a:defRPr/>
            </a:pPr>
            <a:r>
              <a:rPr lang="en-US" sz="4000" dirty="0" smtClean="0"/>
              <a:t>DPP-4 Inhibitors – </a:t>
            </a:r>
            <a:r>
              <a:rPr lang="en-US" sz="3200" dirty="0" smtClean="0"/>
              <a:t>“</a:t>
            </a:r>
            <a:r>
              <a:rPr lang="en-US" sz="3200" dirty="0" err="1" smtClean="0"/>
              <a:t>Incretin</a:t>
            </a:r>
            <a:r>
              <a:rPr lang="en-US" sz="3200" dirty="0" smtClean="0"/>
              <a:t> Enhancers”</a:t>
            </a:r>
            <a:r>
              <a:rPr lang="en-US" sz="4000" dirty="0" smtClean="0">
                <a:solidFill>
                  <a:schemeClr val="folHlink"/>
                </a:solidFill>
              </a:rPr>
              <a:t> </a:t>
            </a:r>
            <a:br>
              <a:rPr lang="en-US" sz="4000" dirty="0" smtClean="0">
                <a:solidFill>
                  <a:schemeClr val="folHlink"/>
                </a:solidFill>
              </a:rPr>
            </a:br>
            <a:r>
              <a:rPr lang="en-US" sz="2200" dirty="0" smtClean="0">
                <a:solidFill>
                  <a:schemeClr val="tx1"/>
                </a:solidFill>
              </a:rPr>
              <a:t>Januvia (</a:t>
            </a:r>
            <a:r>
              <a:rPr lang="en-US" sz="2200" dirty="0" err="1" smtClean="0">
                <a:solidFill>
                  <a:schemeClr val="tx1"/>
                </a:solidFill>
              </a:rPr>
              <a:t>sitagliptin</a:t>
            </a:r>
            <a:r>
              <a:rPr lang="en-US" sz="2200" dirty="0" smtClean="0">
                <a:solidFill>
                  <a:schemeClr val="tx1"/>
                </a:solidFill>
              </a:rPr>
              <a:t>) – </a:t>
            </a:r>
            <a:r>
              <a:rPr lang="en-US" sz="2200" dirty="0" err="1" smtClean="0">
                <a:solidFill>
                  <a:schemeClr val="tx1"/>
                </a:solidFill>
              </a:rPr>
              <a:t>Tradjenta</a:t>
            </a:r>
            <a:r>
              <a:rPr lang="en-US" sz="2200" dirty="0" smtClean="0">
                <a:solidFill>
                  <a:schemeClr val="tx1"/>
                </a:solidFill>
              </a:rPr>
              <a:t> (</a:t>
            </a:r>
            <a:r>
              <a:rPr lang="en-US" sz="2200" dirty="0" err="1" smtClean="0">
                <a:solidFill>
                  <a:schemeClr val="tx1"/>
                </a:solidFill>
              </a:rPr>
              <a:t>linagliptin</a:t>
            </a:r>
            <a:r>
              <a:rPr lang="en-US" sz="2200" dirty="0" smtClean="0">
                <a:solidFill>
                  <a:schemeClr val="tx1"/>
                </a:solidFill>
              </a:rPr>
              <a:t>) </a:t>
            </a:r>
            <a:br>
              <a:rPr lang="en-US" sz="2200" dirty="0" smtClean="0">
                <a:solidFill>
                  <a:schemeClr val="tx1"/>
                </a:solidFill>
              </a:rPr>
            </a:br>
            <a:r>
              <a:rPr lang="en-US" sz="2200" dirty="0" err="1" smtClean="0">
                <a:solidFill>
                  <a:schemeClr val="tx1"/>
                </a:solidFill>
              </a:rPr>
              <a:t>Onglyza</a:t>
            </a:r>
            <a:r>
              <a:rPr lang="en-US" sz="2200" dirty="0" smtClean="0">
                <a:solidFill>
                  <a:schemeClr val="tx1"/>
                </a:solidFill>
              </a:rPr>
              <a:t> (</a:t>
            </a:r>
            <a:r>
              <a:rPr lang="en-US" sz="2200" dirty="0" err="1" smtClean="0">
                <a:solidFill>
                  <a:schemeClr val="tx1"/>
                </a:solidFill>
              </a:rPr>
              <a:t>saxagliptin</a:t>
            </a:r>
            <a:r>
              <a:rPr lang="en-US" sz="2200" dirty="0" smtClean="0">
                <a:solidFill>
                  <a:schemeClr val="tx1"/>
                </a:solidFill>
              </a:rPr>
              <a:t>)  </a:t>
            </a:r>
            <a:r>
              <a:rPr lang="en-US" sz="2200" dirty="0" err="1" smtClean="0">
                <a:solidFill>
                  <a:schemeClr val="tx1"/>
                </a:solidFill>
              </a:rPr>
              <a:t>Nesina</a:t>
            </a:r>
            <a:r>
              <a:rPr lang="en-US" sz="2200" dirty="0" smtClean="0">
                <a:solidFill>
                  <a:schemeClr val="tx1"/>
                </a:solidFill>
              </a:rPr>
              <a:t> (</a:t>
            </a:r>
            <a:r>
              <a:rPr lang="en-US" sz="2200" dirty="0" err="1" smtClean="0">
                <a:solidFill>
                  <a:schemeClr val="tx1"/>
                </a:solidFill>
              </a:rPr>
              <a:t>alogliptin</a:t>
            </a:r>
            <a:r>
              <a:rPr lang="en-US" sz="2200" dirty="0" smtClean="0">
                <a:solidFill>
                  <a:schemeClr val="tx1"/>
                </a:solidFill>
              </a:rPr>
              <a:t>) </a:t>
            </a:r>
            <a:endParaRPr lang="en-US" sz="2000" dirty="0" smtClean="0">
              <a:solidFill>
                <a:schemeClr val="tx1"/>
              </a:solidFill>
            </a:endParaRPr>
          </a:p>
        </p:txBody>
      </p:sp>
      <p:sp>
        <p:nvSpPr>
          <p:cNvPr id="1511427" name="Rectangle 3"/>
          <p:cNvSpPr>
            <a:spLocks noGrp="1" noChangeArrowheads="1"/>
          </p:cNvSpPr>
          <p:nvPr>
            <p:ph sz="quarter" idx="1"/>
          </p:nvPr>
        </p:nvSpPr>
        <p:spPr>
          <a:xfrm>
            <a:off x="457200" y="1981200"/>
            <a:ext cx="8229600" cy="4175760"/>
          </a:xfrm>
        </p:spPr>
        <p:txBody>
          <a:bodyPr/>
          <a:lstStyle/>
          <a:p>
            <a:pPr eaLnBrk="1" hangingPunct="1">
              <a:lnSpc>
                <a:spcPct val="80000"/>
              </a:lnSpc>
              <a:defRPr/>
            </a:pPr>
            <a:r>
              <a:rPr lang="en-US" b="1" dirty="0" smtClean="0"/>
              <a:t>Action:</a:t>
            </a:r>
            <a:r>
              <a:rPr lang="en-US" dirty="0" smtClean="0"/>
              <a:t> </a:t>
            </a:r>
          </a:p>
          <a:p>
            <a:pPr lvl="1" eaLnBrk="1" hangingPunct="1">
              <a:lnSpc>
                <a:spcPct val="80000"/>
              </a:lnSpc>
              <a:defRPr/>
            </a:pPr>
            <a:r>
              <a:rPr lang="en-US" sz="2800" dirty="0" smtClean="0"/>
              <a:t>Increase insulin release w/ meals</a:t>
            </a:r>
          </a:p>
          <a:p>
            <a:pPr lvl="1" eaLnBrk="1" hangingPunct="1">
              <a:lnSpc>
                <a:spcPct val="80000"/>
              </a:lnSpc>
              <a:defRPr/>
            </a:pPr>
            <a:r>
              <a:rPr lang="en-US" sz="2800" dirty="0" smtClean="0"/>
              <a:t>Suppress glucagon</a:t>
            </a:r>
          </a:p>
          <a:p>
            <a:pPr eaLnBrk="1" hangingPunct="1">
              <a:lnSpc>
                <a:spcPct val="80000"/>
              </a:lnSpc>
              <a:defRPr/>
            </a:pPr>
            <a:r>
              <a:rPr lang="en-US" b="1" dirty="0" smtClean="0"/>
              <a:t>Dosing</a:t>
            </a:r>
            <a:r>
              <a:rPr lang="en-US" dirty="0" smtClean="0"/>
              <a:t>: 	</a:t>
            </a:r>
            <a:r>
              <a:rPr lang="en-US" sz="2800" dirty="0" smtClean="0"/>
              <a:t>Januvia – 100mg a day </a:t>
            </a:r>
          </a:p>
          <a:p>
            <a:pPr lvl="4" eaLnBrk="1" hangingPunct="1">
              <a:lnSpc>
                <a:spcPct val="80000"/>
              </a:lnSpc>
              <a:buFont typeface="Wingdings" pitchFamily="2" charset="2"/>
              <a:buNone/>
              <a:defRPr/>
            </a:pPr>
            <a:r>
              <a:rPr lang="en-US" sz="2800" dirty="0" smtClean="0"/>
              <a:t> 		</a:t>
            </a:r>
            <a:r>
              <a:rPr lang="en-US" sz="2800" dirty="0" err="1" smtClean="0"/>
              <a:t>Onglyza</a:t>
            </a:r>
            <a:r>
              <a:rPr lang="en-US" sz="2800" dirty="0" smtClean="0"/>
              <a:t> – up to 5mg a day </a:t>
            </a:r>
          </a:p>
          <a:p>
            <a:pPr lvl="4" eaLnBrk="1" hangingPunct="1">
              <a:lnSpc>
                <a:spcPct val="80000"/>
              </a:lnSpc>
              <a:buFont typeface="Wingdings" pitchFamily="2" charset="2"/>
              <a:buNone/>
              <a:defRPr/>
            </a:pPr>
            <a:r>
              <a:rPr lang="en-US" sz="2800" dirty="0" smtClean="0"/>
              <a:t> 		</a:t>
            </a:r>
            <a:r>
              <a:rPr lang="en-US" sz="2800" dirty="0" err="1" smtClean="0"/>
              <a:t>Tradjenta</a:t>
            </a:r>
            <a:r>
              <a:rPr lang="en-US" sz="2800" dirty="0" smtClean="0"/>
              <a:t> – 5mg a day</a:t>
            </a:r>
          </a:p>
          <a:p>
            <a:pPr lvl="4" eaLnBrk="1" hangingPunct="1">
              <a:lnSpc>
                <a:spcPct val="80000"/>
              </a:lnSpc>
              <a:buFont typeface="Wingdings" pitchFamily="2" charset="2"/>
              <a:buNone/>
              <a:defRPr/>
            </a:pPr>
            <a:r>
              <a:rPr lang="en-US" sz="2800" dirty="0">
                <a:solidFill>
                  <a:srgbClr val="FF0000"/>
                </a:solidFill>
              </a:rPr>
              <a:t> </a:t>
            </a:r>
            <a:r>
              <a:rPr lang="en-US" sz="2800" dirty="0" smtClean="0">
                <a:solidFill>
                  <a:srgbClr val="FF0000"/>
                </a:solidFill>
              </a:rPr>
              <a:t>		</a:t>
            </a:r>
            <a:r>
              <a:rPr lang="en-US" sz="2800" dirty="0" err="1" smtClean="0"/>
              <a:t>Nesina</a:t>
            </a:r>
            <a:r>
              <a:rPr lang="en-US" sz="2800" dirty="0" smtClean="0"/>
              <a:t> – up to 25 mg a day</a:t>
            </a:r>
          </a:p>
          <a:p>
            <a:pPr eaLnBrk="1" hangingPunct="1">
              <a:lnSpc>
                <a:spcPct val="80000"/>
              </a:lnSpc>
              <a:defRPr/>
            </a:pPr>
            <a:r>
              <a:rPr lang="en-US" b="1" dirty="0" smtClean="0"/>
              <a:t>Efficacy:</a:t>
            </a:r>
            <a:r>
              <a:rPr lang="en-US" dirty="0" smtClean="0"/>
              <a:t> 	Decreases A1c by 0.6 -0.8% </a:t>
            </a:r>
          </a:p>
          <a:p>
            <a:pPr eaLnBrk="1" hangingPunct="1">
              <a:lnSpc>
                <a:spcPct val="80000"/>
              </a:lnSpc>
              <a:defRPr/>
            </a:pPr>
            <a:r>
              <a:rPr lang="en-US" b="1" dirty="0" smtClean="0"/>
              <a:t>Indication</a:t>
            </a:r>
            <a:r>
              <a:rPr lang="en-US" sz="2800" dirty="0" smtClean="0"/>
              <a:t>: </a:t>
            </a:r>
            <a:r>
              <a:rPr lang="en-US" dirty="0" smtClean="0"/>
              <a:t>For type 2s</a:t>
            </a:r>
            <a:endParaRPr lang="en-US" sz="2800" dirty="0" smtClean="0"/>
          </a:p>
        </p:txBody>
      </p:sp>
    </p:spTree>
    <p:custDataLst>
      <p:tags r:id="rId1"/>
    </p:custDataLst>
    <p:extLst>
      <p:ext uri="{BB962C8B-B14F-4D97-AF65-F5344CB8AC3E}">
        <p14:creationId xmlns:p14="http://schemas.microsoft.com/office/powerpoint/2010/main" val="41624659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7" end="7"/>
                                            </p:txEl>
                                          </p:spTgt>
                                        </p:tgtEl>
                                        <p:attrNameLst>
                                          <p:attrName>style.visibility</p:attrName>
                                        </p:attrNameLst>
                                      </p:cBhvr>
                                      <p:to>
                                        <p:strVal val="visible"/>
                                      </p:to>
                                    </p:set>
                                    <p:anim calcmode="lin" valueType="num">
                                      <p:cBhvr additive="base">
                                        <p:cTn id="22" dur="3000" fill="hold"/>
                                        <p:tgtEl>
                                          <p:spTgt spid="1511427">
                                            <p:txEl>
                                              <p:pRg st="7" end="7"/>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7" end="7"/>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3" end="3"/>
                                            </p:txEl>
                                          </p:spTgt>
                                        </p:tgtEl>
                                        <p:attrNameLst>
                                          <p:attrName>style.visibility</p:attrName>
                                        </p:attrNameLst>
                                      </p:cBhvr>
                                      <p:to>
                                        <p:strVal val="visible"/>
                                      </p:to>
                                    </p:set>
                                    <p:anim calcmode="lin" valueType="num">
                                      <p:cBhvr additive="base">
                                        <p:cTn id="27"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5" end="5"/>
                                            </p:txEl>
                                          </p:spTgt>
                                        </p:tgtEl>
                                        <p:attrNameLst>
                                          <p:attrName>style.visibility</p:attrName>
                                        </p:attrNameLst>
                                      </p:cBhvr>
                                      <p:to>
                                        <p:strVal val="visible"/>
                                      </p:to>
                                    </p:set>
                                    <p:anim calcmode="lin" valueType="num">
                                      <p:cBhvr additive="base">
                                        <p:cTn id="3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11427">
                                            <p:txEl>
                                              <p:pRg st="6" end="6"/>
                                            </p:txEl>
                                          </p:spTgt>
                                        </p:tgtEl>
                                        <p:attrNameLst>
                                          <p:attrName>style.visibility</p:attrName>
                                        </p:attrNameLst>
                                      </p:cBhvr>
                                      <p:to>
                                        <p:strVal val="visible"/>
                                      </p:to>
                                    </p:set>
                                    <p:anim calcmode="lin" valueType="num">
                                      <p:cBhvr additive="base">
                                        <p:cTn id="42"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11427">
                                            <p:txEl>
                                              <p:pRg st="8" end="8"/>
                                            </p:txEl>
                                          </p:spTgt>
                                        </p:tgtEl>
                                        <p:attrNameLst>
                                          <p:attrName>style.visibility</p:attrName>
                                        </p:attrNameLst>
                                      </p:cBhvr>
                                      <p:to>
                                        <p:strVal val="visible"/>
                                      </p:to>
                                    </p:set>
                                    <p:anim calcmode="lin" valueType="num">
                                      <p:cBhvr additive="base">
                                        <p:cTn id="47" dur="3000" fill="hold"/>
                                        <p:tgtEl>
                                          <p:spTgt spid="1511427">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1142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Grp="1" noChangeArrowheads="1"/>
          </p:cNvSpPr>
          <p:nvPr>
            <p:ph sz="quarter" idx="1"/>
          </p:nvPr>
        </p:nvSpPr>
        <p:spPr>
          <a:xfrm>
            <a:off x="457200" y="2286000"/>
            <a:ext cx="8229600" cy="3870960"/>
          </a:xfrm>
        </p:spPr>
        <p:txBody>
          <a:bodyPr/>
          <a:lstStyle/>
          <a:p>
            <a:pPr eaLnBrk="1" hangingPunct="1">
              <a:defRPr/>
            </a:pPr>
            <a:r>
              <a:rPr lang="en-US" dirty="0" smtClean="0">
                <a:effectLst/>
              </a:rPr>
              <a:t>Januvia, </a:t>
            </a:r>
            <a:r>
              <a:rPr lang="en-US" dirty="0" err="1" smtClean="0">
                <a:effectLst/>
              </a:rPr>
              <a:t>Onglyza</a:t>
            </a:r>
            <a:r>
              <a:rPr lang="en-US" dirty="0" smtClean="0">
                <a:effectLst/>
              </a:rPr>
              <a:t> eliminated via kidney, lower dose needed</a:t>
            </a:r>
          </a:p>
          <a:p>
            <a:pPr eaLnBrk="1" hangingPunct="1">
              <a:defRPr/>
            </a:pPr>
            <a:r>
              <a:rPr lang="en-US" dirty="0" smtClean="0">
                <a:effectLst/>
              </a:rPr>
              <a:t>Do not cause </a:t>
            </a:r>
            <a:r>
              <a:rPr lang="en-US" dirty="0" err="1" smtClean="0">
                <a:effectLst/>
              </a:rPr>
              <a:t>wt</a:t>
            </a:r>
            <a:r>
              <a:rPr lang="en-US" dirty="0" smtClean="0">
                <a:effectLst/>
              </a:rPr>
              <a:t> gain or hypoglycemia </a:t>
            </a:r>
          </a:p>
          <a:p>
            <a:pPr eaLnBrk="1" hangingPunct="1">
              <a:defRPr/>
            </a:pPr>
            <a:r>
              <a:rPr lang="en-US" dirty="0" smtClean="0">
                <a:effectLst/>
              </a:rPr>
              <a:t>Side effects – headache, runny nose, sore throat - watch for pancreatitis</a:t>
            </a:r>
          </a:p>
          <a:p>
            <a:pPr eaLnBrk="1" hangingPunct="1">
              <a:defRPr/>
            </a:pPr>
            <a:r>
              <a:rPr lang="en-US" dirty="0" smtClean="0">
                <a:effectLst/>
              </a:rPr>
              <a:t>Cost $100 - $150 </a:t>
            </a:r>
            <a:r>
              <a:rPr lang="en-US" dirty="0" err="1" smtClean="0">
                <a:effectLst/>
              </a:rPr>
              <a:t>mo</a:t>
            </a:r>
            <a:endParaRPr lang="en-US" dirty="0" smtClean="0">
              <a:effectLst/>
            </a:endParaRPr>
          </a:p>
        </p:txBody>
      </p:sp>
      <p:pic>
        <p:nvPicPr>
          <p:cNvPr id="3" name="Picture 2"/>
          <p:cNvPicPr>
            <a:picLocks noChangeAspect="1"/>
          </p:cNvPicPr>
          <p:nvPr/>
        </p:nvPicPr>
        <p:blipFill>
          <a:blip r:embed="rId4"/>
          <a:stretch>
            <a:fillRect/>
          </a:stretch>
        </p:blipFill>
        <p:spPr>
          <a:xfrm>
            <a:off x="152400" y="381000"/>
            <a:ext cx="8443692" cy="1725318"/>
          </a:xfrm>
          <a:prstGeom prst="rect">
            <a:avLst/>
          </a:prstGeom>
        </p:spPr>
      </p:pic>
    </p:spTree>
    <p:custDataLst>
      <p:tags r:id="rId1"/>
    </p:custDataLst>
    <p:extLst>
      <p:ext uri="{BB962C8B-B14F-4D97-AF65-F5344CB8AC3E}">
        <p14:creationId xmlns:p14="http://schemas.microsoft.com/office/powerpoint/2010/main" val="1147147285"/>
      </p:ext>
    </p:extLst>
  </p:cSld>
  <p:clrMapOvr>
    <a:masterClrMapping/>
  </p:clrMapOvr>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DPP-IV Inhibitors – How do they rate?  </a:t>
            </a:r>
            <a:endParaRPr lang="en-US" dirty="0"/>
          </a:p>
        </p:txBody>
      </p:sp>
      <p:sp>
        <p:nvSpPr>
          <p:cNvPr id="3" name="Content Placeholder 2"/>
          <p:cNvSpPr>
            <a:spLocks noGrp="1"/>
          </p:cNvSpPr>
          <p:nvPr>
            <p:ph sz="quarter" idx="1"/>
          </p:nvPr>
        </p:nvSpPr>
        <p:spPr>
          <a:xfrm>
            <a:off x="457200" y="1752600"/>
            <a:ext cx="8229600" cy="44043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endParaRPr lang="en-US" sz="1600" b="1">
              <a:latin typeface="Helvetica" pitchFamily="34" charset="0"/>
            </a:endParaRPr>
          </a:p>
        </p:txBody>
      </p:sp>
      <p:sp>
        <p:nvSpPr>
          <p:cNvPr id="7" name="Rectangle 284"/>
          <p:cNvSpPr>
            <a:spLocks noChangeArrowheads="1"/>
          </p:cNvSpPr>
          <p:nvPr/>
        </p:nvSpPr>
        <p:spPr bwMode="auto">
          <a:xfrm>
            <a:off x="6318250" y="27543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6318250" y="4541838"/>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endParaRPr lang="en-US" sz="1600" b="1">
              <a:latin typeface="Helvetica" pitchFamily="34" charset="0"/>
            </a:endParaRPr>
          </a:p>
        </p:txBody>
      </p:sp>
    </p:spTree>
    <p:custDataLst>
      <p:tags r:id="rId1"/>
    </p:custDataLst>
    <p:extLst>
      <p:ext uri="{BB962C8B-B14F-4D97-AF65-F5344CB8AC3E}">
        <p14:creationId xmlns:p14="http://schemas.microsoft.com/office/powerpoint/2010/main" val="358820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457200" y="152400"/>
            <a:ext cx="8229600" cy="1905000"/>
          </a:xfrm>
        </p:spPr>
        <p:txBody>
          <a:bodyPr>
            <a:normAutofit fontScale="90000"/>
          </a:bodyPr>
          <a:lstStyle/>
          <a:p>
            <a:r>
              <a:rPr lang="en-US" dirty="0" smtClean="0"/>
              <a:t>If on Metformin and Sulfonylurea – BG still high, other options? </a:t>
            </a:r>
            <a:br>
              <a:rPr lang="en-US" dirty="0" smtClean="0"/>
            </a:br>
            <a:r>
              <a:rPr lang="en-US" dirty="0" smtClean="0"/>
              <a:t>Pt overweight.</a:t>
            </a:r>
          </a:p>
        </p:txBody>
      </p:sp>
      <p:pic>
        <p:nvPicPr>
          <p:cNvPr id="99331" name="Picture 2" descr="C:\Users\Beverly\AppData\Local\Microsoft\Windows\Temporary Internet Files\Content.IE5\MLMNKHK6\MP900422770[1].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2587336" y="2286000"/>
            <a:ext cx="3969327" cy="3969327"/>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0914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2866" name="Rectangle 2"/>
          <p:cNvSpPr>
            <a:spLocks noGrp="1" noChangeArrowheads="1"/>
          </p:cNvSpPr>
          <p:nvPr>
            <p:ph type="title"/>
          </p:nvPr>
        </p:nvSpPr>
        <p:spPr>
          <a:xfrm>
            <a:off x="457200" y="152400"/>
            <a:ext cx="8229600" cy="1921510"/>
          </a:xfrm>
        </p:spPr>
        <p:txBody>
          <a:bodyPr>
            <a:normAutofit fontScale="90000"/>
          </a:bodyPr>
          <a:lstStyle/>
          <a:p>
            <a:pPr eaLnBrk="1" hangingPunct="1">
              <a:defRPr/>
            </a:pPr>
            <a:r>
              <a:rPr lang="en-US" dirty="0" err="1" smtClean="0"/>
              <a:t>Incretin</a:t>
            </a:r>
            <a:r>
              <a:rPr lang="en-US" dirty="0" smtClean="0"/>
              <a:t> </a:t>
            </a:r>
            <a:r>
              <a:rPr lang="en-US" dirty="0" err="1" smtClean="0"/>
              <a:t>Mimetics</a:t>
            </a:r>
            <a:r>
              <a:rPr lang="en-US" dirty="0" smtClean="0"/>
              <a:t> – </a:t>
            </a:r>
            <a:br>
              <a:rPr lang="en-US" dirty="0" smtClean="0"/>
            </a:br>
            <a:r>
              <a:rPr lang="en-US" dirty="0" smtClean="0"/>
              <a:t>“Gut Hormone Imitators”</a:t>
            </a:r>
            <a:br>
              <a:rPr lang="en-US" dirty="0" smtClean="0"/>
            </a:br>
            <a:r>
              <a:rPr lang="en-US" dirty="0" smtClean="0"/>
              <a:t>GLP-1 Agonists</a:t>
            </a:r>
            <a:endParaRPr lang="en-US" dirty="0" smtClean="0">
              <a:solidFill>
                <a:schemeClr val="accent1">
                  <a:lumMod val="20000"/>
                  <a:lumOff val="80000"/>
                </a:schemeClr>
              </a:solidFill>
            </a:endParaRPr>
          </a:p>
        </p:txBody>
      </p:sp>
      <p:sp>
        <p:nvSpPr>
          <p:cNvPr id="1572867" name="Rectangle 3"/>
          <p:cNvSpPr>
            <a:spLocks noGrp="1" noChangeArrowheads="1"/>
          </p:cNvSpPr>
          <p:nvPr>
            <p:ph sz="quarter" idx="1"/>
          </p:nvPr>
        </p:nvSpPr>
        <p:spPr>
          <a:xfrm>
            <a:off x="457200" y="2133600"/>
            <a:ext cx="8229600" cy="4023360"/>
          </a:xfrm>
        </p:spPr>
        <p:txBody>
          <a:bodyPr/>
          <a:lstStyle/>
          <a:p>
            <a:pPr eaLnBrk="1" hangingPunct="1">
              <a:defRPr/>
            </a:pPr>
            <a:r>
              <a:rPr lang="en-US" dirty="0" smtClean="0"/>
              <a:t>How do they work?</a:t>
            </a:r>
          </a:p>
        </p:txBody>
      </p:sp>
      <p:pic>
        <p:nvPicPr>
          <p:cNvPr id="100356" name="Picture 6" descr="C:\Documents and Settings\Owner\Local Settings\Temporary Internet Files\Content.IE5\M5Q1JLMY\MPj04387270000[1].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2895600"/>
            <a:ext cx="3657600" cy="27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3679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body-smll"/>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7331" name="Rectangle 3"/>
          <p:cNvSpPr>
            <a:spLocks noGrp="1" noChangeArrowheads="1"/>
          </p:cNvSpPr>
          <p:nvPr>
            <p:ph type="title"/>
          </p:nvPr>
        </p:nvSpPr>
        <p:spPr/>
        <p:txBody>
          <a:bodyPr>
            <a:noAutofit/>
          </a:bodyPr>
          <a:lstStyle/>
          <a:p>
            <a:pPr eaLnBrk="1" hangingPunct="1">
              <a:defRPr/>
            </a:pPr>
            <a:r>
              <a:rPr lang="en-US" sz="2400" dirty="0" smtClean="0"/>
              <a:t>GLP-1 Effects in Humans</a:t>
            </a:r>
            <a:br>
              <a:rPr lang="en-US" sz="2400" dirty="0" smtClean="0"/>
            </a:br>
            <a:r>
              <a:rPr lang="en-US" sz="2400" dirty="0" smtClean="0"/>
              <a:t>Understanding the Natural Role of </a:t>
            </a:r>
            <a:r>
              <a:rPr lang="en-US" sz="2400" dirty="0" err="1" smtClean="0"/>
              <a:t>Incretins</a:t>
            </a:r>
            <a:endParaRPr lang="en-US" sz="2400" dirty="0" smtClean="0"/>
          </a:p>
        </p:txBody>
      </p:sp>
      <p:sp>
        <p:nvSpPr>
          <p:cNvPr id="50180" name="Rectangle 4"/>
          <p:cNvSpPr>
            <a:spLocks noChangeArrowheads="1"/>
          </p:cNvSpPr>
          <p:nvPr/>
        </p:nvSpPr>
        <p:spPr bwMode="auto">
          <a:xfrm>
            <a:off x="275567" y="5785803"/>
            <a:ext cx="4428634" cy="58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eaLnBrk="1" hangingPunct="1">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861774"/>
          </a:xfrm>
          <a:prstGeom prst="rect">
            <a:avLst/>
          </a:prstGeom>
          <a:noFill/>
          <a:ln w="9525">
            <a:noFill/>
            <a:miter lim="800000"/>
            <a:headEnd/>
            <a:tailEnd/>
          </a:ln>
        </p:spPr>
        <p:txBody>
          <a:bodyPr>
            <a:spAutoFit/>
          </a:bodyPr>
          <a:lstStyle/>
          <a:p>
            <a:pPr algn="ctr" eaLnBrk="1" hangingPunct="1">
              <a:defRPr/>
            </a:pPr>
            <a:r>
              <a:rPr lang="en-US" b="1" dirty="0">
                <a:solidFill>
                  <a:schemeClr val="tx2"/>
                </a:solidFill>
                <a:latin typeface="Arial" charset="0"/>
              </a:rPr>
              <a:t>Stomach:</a:t>
            </a:r>
            <a:r>
              <a:rPr lang="en-US" sz="1600" b="1" dirty="0">
                <a:latin typeface="Arial" charset="0"/>
              </a:rPr>
              <a:t> </a:t>
            </a:r>
            <a:br>
              <a:rPr lang="en-US" sz="1600" b="1" dirty="0">
                <a:latin typeface="Arial" charset="0"/>
              </a:rPr>
            </a:br>
            <a:r>
              <a:rPr lang="en-US" sz="16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eaLnBrk="1" hangingPunct="1">
              <a:defRPr/>
            </a:pPr>
            <a:r>
              <a:rPr lang="en-US" sz="1600" b="1" dirty="0">
                <a:latin typeface="Arial" charset="0"/>
              </a:rPr>
              <a:t>Promotes satiety and </a:t>
            </a:r>
            <a:br>
              <a:rPr lang="en-US" sz="1600" b="1" dirty="0">
                <a:latin typeface="Arial" charset="0"/>
              </a:rPr>
            </a:br>
            <a:r>
              <a:rPr lang="en-US" sz="16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eaLnBrk="1" hangingPunct="1">
              <a:defRPr/>
            </a:pPr>
            <a:r>
              <a:rPr lang="en-US" b="1" dirty="0">
                <a:solidFill>
                  <a:schemeClr val="tx2"/>
                </a:solidFill>
                <a:latin typeface="Arial" charset="0"/>
              </a:rPr>
              <a:t>Liver:</a:t>
            </a:r>
            <a:br>
              <a:rPr lang="en-US" b="1" dirty="0">
                <a:solidFill>
                  <a:schemeClr val="tx2"/>
                </a:solidFill>
                <a:latin typeface="Arial" charset="0"/>
              </a:rPr>
            </a:br>
            <a:r>
              <a:rPr lang="en-US" b="1" dirty="0">
                <a:solidFill>
                  <a:schemeClr val="tx2"/>
                </a:solidFill>
                <a:latin typeface="Arial" charset="0"/>
              </a:rPr>
              <a:t> </a:t>
            </a:r>
            <a:r>
              <a:rPr lang="en-US" sz="1600" b="1" dirty="0">
                <a:latin typeface="Arial" charset="0"/>
                <a:ea typeface="SimSun" pitchFamily="2" charset="-122"/>
                <a:sym typeface="Symbol" pitchFamily="18" charset="2"/>
              </a:rPr>
              <a:t></a:t>
            </a:r>
            <a:r>
              <a:rPr lang="en-US" sz="1600" b="1" dirty="0">
                <a:solidFill>
                  <a:schemeClr val="tx2"/>
                </a:solidFill>
                <a:latin typeface="Arial" charset="0"/>
              </a:rPr>
              <a:t> Glucagon </a:t>
            </a:r>
            <a:r>
              <a:rPr lang="en-US" sz="1600" b="1" dirty="0">
                <a:latin typeface="Arial" charset="0"/>
              </a:rPr>
              <a:t>reduces hepatic glucose output</a:t>
            </a:r>
          </a:p>
        </p:txBody>
      </p:sp>
      <p:sp>
        <p:nvSpPr>
          <p:cNvPr id="1507337" name="Text Box 9"/>
          <p:cNvSpPr txBox="1">
            <a:spLocks noChangeArrowheads="1"/>
          </p:cNvSpPr>
          <p:nvPr/>
        </p:nvSpPr>
        <p:spPr bwMode="auto">
          <a:xfrm>
            <a:off x="439738" y="4498975"/>
            <a:ext cx="2698750" cy="769938"/>
          </a:xfrm>
          <a:prstGeom prst="rect">
            <a:avLst/>
          </a:prstGeom>
          <a:noFill/>
          <a:ln w="9525">
            <a:noFill/>
            <a:miter lim="800000"/>
            <a:headEnd/>
            <a:tailEnd/>
          </a:ln>
        </p:spPr>
        <p:txBody>
          <a:bodyPr>
            <a:spAutoFit/>
          </a:bodyPr>
          <a:lstStyle/>
          <a:p>
            <a:pPr algn="ctr" eaLnBrk="1" hangingPunct="1">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9" name="Text Box 11"/>
          <p:cNvSpPr txBox="1">
            <a:spLocks noChangeArrowheads="1"/>
          </p:cNvSpPr>
          <p:nvPr/>
        </p:nvSpPr>
        <p:spPr bwMode="auto">
          <a:xfrm>
            <a:off x="5813425" y="2960688"/>
            <a:ext cx="2120900" cy="769937"/>
          </a:xfrm>
          <a:prstGeom prst="rect">
            <a:avLst/>
          </a:prstGeom>
          <a:noFill/>
          <a:ln w="9525">
            <a:noFill/>
            <a:miter lim="800000"/>
            <a:headEnd/>
            <a:tailEnd/>
          </a:ln>
        </p:spPr>
        <p:txBody>
          <a:bodyPr>
            <a:spAutoFit/>
          </a:bodyPr>
          <a:lstStyle/>
          <a:p>
            <a:pPr algn="ctr" eaLnBrk="1" hangingPunct="1">
              <a:defRPr/>
            </a:pPr>
            <a:r>
              <a:rPr lang="en-US" sz="1600" b="1" dirty="0">
                <a:solidFill>
                  <a:schemeClr val="tx2"/>
                </a:solidFill>
                <a:latin typeface="Arial" charset="0"/>
              </a:rPr>
              <a:t>Alpha cells:</a:t>
            </a:r>
          </a:p>
          <a:p>
            <a:pPr algn="ctr" eaLnBrk="1" hangingPunct="1">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custDataLst>
              <p:tags r:id="rId3"/>
            </p:custDataLst>
          </p:nvPr>
        </p:nvGrpSpPr>
        <p:grpSpPr bwMode="auto">
          <a:xfrm>
            <a:off x="4395788" y="3179763"/>
            <a:ext cx="1606550" cy="1490662"/>
            <a:chOff x="2769" y="2003"/>
            <a:chExt cx="1012" cy="939"/>
          </a:xfrm>
        </p:grpSpPr>
        <p:sp>
          <p:nvSpPr>
            <p:cNvPr id="50197"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50198"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grpSp>
      <p:sp>
        <p:nvSpPr>
          <p:cNvPr id="1507343" name="Text Box 15"/>
          <p:cNvSpPr txBox="1">
            <a:spLocks noChangeArrowheads="1"/>
          </p:cNvSpPr>
          <p:nvPr/>
        </p:nvSpPr>
        <p:spPr bwMode="blackWhite">
          <a:xfrm>
            <a:off x="806450" y="1285875"/>
            <a:ext cx="2535238" cy="63817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10000"/>
              </a:lnSpc>
            </a:pPr>
            <a:r>
              <a:rPr lang="en-US" altLang="en-US" sz="1600" b="1" dirty="0">
                <a:solidFill>
                  <a:schemeClr val="tx2"/>
                </a:solidFill>
              </a:rPr>
              <a:t>GLP-1 secreted upon the ingestion of food</a:t>
            </a:r>
            <a:endParaRPr lang="en-US" altLang="en-US" sz="1600" b="1" dirty="0"/>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5" name="Freeform 17"/>
          <p:cNvSpPr>
            <a:spLocks/>
          </p:cNvSpPr>
          <p:nvPr/>
        </p:nvSpPr>
        <p:spPr bwMode="auto">
          <a:xfrm rot="2855784">
            <a:off x="7335045" y="3574256"/>
            <a:ext cx="442912" cy="942975"/>
          </a:xfrm>
          <a:custGeom>
            <a:avLst/>
            <a:gdLst>
              <a:gd name="T0" fmla="*/ 2147483647 w 597"/>
              <a:gd name="T1" fmla="*/ 0 h 469"/>
              <a:gd name="T2" fmla="*/ 2147483647 w 597"/>
              <a:gd name="T3" fmla="*/ 2147483647 h 469"/>
              <a:gd name="T4" fmla="*/ 0 w 597"/>
              <a:gd name="T5" fmla="*/ 2147483647 h 469"/>
              <a:gd name="T6" fmla="*/ 0 60000 65536"/>
              <a:gd name="T7" fmla="*/ 0 60000 65536"/>
              <a:gd name="T8" fmla="*/ 0 60000 65536"/>
            </a:gdLst>
            <a:ahLst/>
            <a:cxnLst>
              <a:cxn ang="T6">
                <a:pos x="T0" y="T1"/>
              </a:cxn>
              <a:cxn ang="T7">
                <a:pos x="T2" y="T3"/>
              </a:cxn>
              <a:cxn ang="T8">
                <a:pos x="T4" y="T5"/>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7346" name="Oval 18"/>
          <p:cNvSpPr>
            <a:spLocks noChangeArrowheads="1"/>
          </p:cNvSpPr>
          <p:nvPr/>
        </p:nvSpPr>
        <p:spPr bwMode="blackWhite">
          <a:xfrm>
            <a:off x="5029200" y="5791200"/>
            <a:ext cx="2438400" cy="1066800"/>
          </a:xfrm>
          <a:prstGeom prst="ellipse">
            <a:avLst/>
          </a:prstGeom>
          <a:gradFill rotWithShape="1">
            <a:gsLst>
              <a:gs pos="0">
                <a:srgbClr val="760000"/>
              </a:gs>
              <a:gs pos="50000">
                <a:srgbClr val="FF0000"/>
              </a:gs>
              <a:gs pos="100000">
                <a:srgbClr val="760000"/>
              </a:gs>
            </a:gsLst>
            <a:lin ang="2700000" scaled="1"/>
          </a:gradFill>
          <a:ln>
            <a:noFill/>
          </a:ln>
          <a:effectLst>
            <a:outerShdw dist="74053" dir="3542175" algn="ctr" rotWithShape="0">
              <a:schemeClr val="bg2"/>
            </a:outerShdw>
          </a:effectLst>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pPr algn="ctr"/>
            <a:endParaRPr lang="en-US" sz="400" b="1"/>
          </a:p>
          <a:p>
            <a:pPr algn="ctr" eaLnBrk="1" hangingPunct="1"/>
            <a:endParaRPr lang="en-US" sz="1600" b="1">
              <a:solidFill>
                <a:srgbClr val="6AEE60"/>
              </a:solidFill>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9" name="Line 21"/>
          <p:cNvSpPr>
            <a:spLocks noChangeShapeType="1"/>
          </p:cNvSpPr>
          <p:nvPr/>
        </p:nvSpPr>
        <p:spPr bwMode="auto">
          <a:xfrm rot="1077562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50" name="Text Box 22"/>
          <p:cNvSpPr txBox="1">
            <a:spLocks noChangeArrowheads="1"/>
          </p:cNvSpPr>
          <p:nvPr/>
        </p:nvSpPr>
        <p:spPr bwMode="blackWhite">
          <a:xfrm>
            <a:off x="5105400" y="6019800"/>
            <a:ext cx="2438400" cy="65087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dirty="0"/>
              <a:t>GLP-1 degraded by </a:t>
            </a:r>
          </a:p>
          <a:p>
            <a:pPr eaLnBrk="1" hangingPunct="1"/>
            <a:r>
              <a:rPr lang="en-US" altLang="en-US" b="1" dirty="0"/>
              <a:t>DPP-4 w/in minutes</a:t>
            </a:r>
          </a:p>
        </p:txBody>
      </p:sp>
    </p:spTree>
    <p:custDataLst>
      <p:tags r:id="rId1"/>
    </p:custDataLst>
    <p:extLst>
      <p:ext uri="{BB962C8B-B14F-4D97-AF65-F5344CB8AC3E}">
        <p14:creationId xmlns:p14="http://schemas.microsoft.com/office/powerpoint/2010/main" val="378706886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grpId="0"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grpId="0"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grpId="0"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5" grpId="0" animBg="1"/>
      <p:bldP spid="1507336" grpId="0" autoUpdateAnimBg="0"/>
      <p:bldP spid="1507337" grpId="0" autoUpdateAnimBg="0"/>
      <p:bldP spid="1507338" grpId="0" animBg="1"/>
      <p:bldP spid="1507339" grpId="0" autoUpdateAnimBg="0"/>
      <p:bldP spid="1507343" grpId="0" animBg="1" autoUpdateAnimBg="0"/>
      <p:bldP spid="1507344" grpId="0" animBg="1"/>
      <p:bldP spid="1507345" grpId="0" animBg="1"/>
      <p:bldP spid="1507346" grpId="0" animBg="1" autoUpdateAnimBg="0"/>
      <p:bldP spid="1507347" grpId="0" animBg="1" autoUpdateAnimBg="0"/>
      <p:bldP spid="1507348" grpId="0" animBg="1"/>
      <p:bldP spid="1507349" grpId="0" animBg="1"/>
      <p:bldP spid="1507350"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77910721"/>
      </p:ext>
    </p:extLst>
  </p:cSld>
  <p:clrMapOvr>
    <a:masterClrMapping/>
  </p:clrMapOvr>
  <p:transition>
    <p:random/>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p:txBody>
          <a:bodyPr>
            <a:normAutofit fontScale="90000"/>
          </a:bodyPr>
          <a:lstStyle/>
          <a:p>
            <a:pPr algn="l" eaLnBrk="1" hangingPunct="1">
              <a:defRPr/>
            </a:pPr>
            <a:r>
              <a:rPr lang="en-US" sz="4000" dirty="0" smtClean="0"/>
              <a:t>Incretin Mimetics</a:t>
            </a:r>
            <a:r>
              <a:rPr lang="en-US" sz="5500" dirty="0" smtClean="0">
                <a:solidFill>
                  <a:schemeClr val="tx1"/>
                </a:solidFill>
              </a:rPr>
              <a:t/>
            </a:r>
            <a:br>
              <a:rPr lang="en-US" sz="5500" dirty="0" smtClean="0">
                <a:solidFill>
                  <a:schemeClr val="tx1"/>
                </a:solidFill>
              </a:rPr>
            </a:br>
            <a:r>
              <a:rPr lang="en-US" sz="3200" dirty="0" smtClean="0">
                <a:solidFill>
                  <a:schemeClr val="tx1"/>
                </a:solidFill>
              </a:rPr>
              <a:t>Exenatide (</a:t>
            </a:r>
            <a:r>
              <a:rPr lang="en-US" sz="3200" dirty="0" err="1" smtClean="0">
                <a:solidFill>
                  <a:schemeClr val="tx1"/>
                </a:solidFill>
              </a:rPr>
              <a:t>Byetta</a:t>
            </a:r>
            <a:r>
              <a:rPr lang="en-US" sz="3200" dirty="0" smtClean="0">
                <a:solidFill>
                  <a:schemeClr val="tx1"/>
                </a:solidFill>
              </a:rPr>
              <a:t>), </a:t>
            </a:r>
            <a:r>
              <a:rPr lang="en-US" sz="3200" dirty="0" err="1" smtClean="0">
                <a:solidFill>
                  <a:schemeClr val="tx1"/>
                </a:solidFill>
              </a:rPr>
              <a:t>Exenatide</a:t>
            </a:r>
            <a:r>
              <a:rPr lang="en-US" sz="3200" dirty="0" smtClean="0">
                <a:solidFill>
                  <a:schemeClr val="tx1"/>
                </a:solidFill>
              </a:rPr>
              <a:t> XR (</a:t>
            </a:r>
            <a:r>
              <a:rPr lang="en-US" sz="3200" dirty="0" err="1" smtClean="0">
                <a:solidFill>
                  <a:schemeClr val="tx1"/>
                </a:solidFill>
              </a:rPr>
              <a:t>Bydureon</a:t>
            </a:r>
            <a:r>
              <a:rPr lang="en-US" sz="3200" dirty="0" smtClean="0">
                <a:solidFill>
                  <a:schemeClr val="tx1"/>
                </a:solidFill>
              </a:rPr>
              <a:t>)</a:t>
            </a:r>
            <a:endParaRPr lang="en-US" sz="3800" dirty="0" smtClean="0">
              <a:solidFill>
                <a:schemeClr val="tx1"/>
              </a:solidFill>
            </a:endParaRPr>
          </a:p>
        </p:txBody>
      </p:sp>
      <p:sp>
        <p:nvSpPr>
          <p:cNvPr id="1509379" name="Rectangle 3"/>
          <p:cNvSpPr>
            <a:spLocks noGrp="1" noChangeArrowheads="1"/>
          </p:cNvSpPr>
          <p:nvPr>
            <p:ph sz="quarter" idx="1"/>
          </p:nvPr>
        </p:nvSpPr>
        <p:spPr/>
        <p:txBody>
          <a:bodyPr>
            <a:normAutofit fontScale="92500" lnSpcReduction="10000"/>
          </a:bodyPr>
          <a:lstStyle/>
          <a:p>
            <a:pPr eaLnBrk="1" hangingPunct="1">
              <a:defRPr/>
            </a:pPr>
            <a:r>
              <a:rPr lang="en-US" b="1" dirty="0" smtClean="0"/>
              <a:t>Action:</a:t>
            </a:r>
            <a:r>
              <a:rPr lang="en-US" dirty="0" smtClean="0"/>
              <a:t> </a:t>
            </a:r>
          </a:p>
          <a:p>
            <a:pPr lvl="1" eaLnBrk="1" hangingPunct="1">
              <a:defRPr/>
            </a:pPr>
            <a:r>
              <a:rPr lang="en-US" dirty="0" smtClean="0"/>
              <a:t>Insulin release in response to meal  </a:t>
            </a:r>
          </a:p>
          <a:p>
            <a:pPr lvl="1" eaLnBrk="1" hangingPunct="1">
              <a:defRPr/>
            </a:pPr>
            <a:r>
              <a:rPr lang="en-US" dirty="0" smtClean="0"/>
              <a:t>Slows gastric emptying</a:t>
            </a:r>
          </a:p>
          <a:p>
            <a:pPr lvl="1" eaLnBrk="1" hangingPunct="1">
              <a:defRPr/>
            </a:pPr>
            <a:r>
              <a:rPr lang="en-US" dirty="0" smtClean="0">
                <a:solidFill>
                  <a:schemeClr val="tx1">
                    <a:lumMod val="95000"/>
                    <a:lumOff val="5000"/>
                  </a:schemeClr>
                </a:solidFill>
              </a:rPr>
              <a:t>Causes Satiety</a:t>
            </a:r>
          </a:p>
          <a:p>
            <a:pPr lvl="1" eaLnBrk="1" hangingPunct="1">
              <a:defRPr/>
            </a:pPr>
            <a:r>
              <a:rPr lang="en-US" dirty="0" smtClean="0">
                <a:solidFill>
                  <a:srgbClr val="C00000"/>
                </a:solidFill>
              </a:rPr>
              <a:t>Preserves Beta Cells</a:t>
            </a:r>
          </a:p>
          <a:p>
            <a:pPr eaLnBrk="1" hangingPunct="1">
              <a:defRPr/>
            </a:pPr>
            <a:r>
              <a:rPr lang="en-US" sz="2800" b="1" dirty="0" smtClean="0"/>
              <a:t>Exenatide Dosing</a:t>
            </a:r>
            <a:r>
              <a:rPr lang="en-US" dirty="0" smtClean="0"/>
              <a:t>: </a:t>
            </a:r>
            <a:endParaRPr lang="en-US" dirty="0"/>
          </a:p>
          <a:p>
            <a:pPr lvl="2">
              <a:defRPr/>
            </a:pPr>
            <a:r>
              <a:rPr lang="en-US" sz="2400" dirty="0" smtClean="0"/>
              <a:t>5-10 mcg before</a:t>
            </a:r>
            <a:r>
              <a:rPr lang="en-US" sz="2400" dirty="0" smtClean="0">
                <a:solidFill>
                  <a:srgbClr val="FFC000"/>
                </a:solidFill>
              </a:rPr>
              <a:t> </a:t>
            </a:r>
            <a:r>
              <a:rPr lang="en-US" sz="2400" dirty="0" smtClean="0"/>
              <a:t>break, dinner </a:t>
            </a:r>
          </a:p>
          <a:p>
            <a:pPr lvl="2">
              <a:defRPr/>
            </a:pPr>
            <a:r>
              <a:rPr lang="en-US" sz="2400" dirty="0" smtClean="0"/>
              <a:t>Long acting version  - 1x week (available in pens in 2015)</a:t>
            </a:r>
          </a:p>
          <a:p>
            <a:pPr eaLnBrk="1" hangingPunct="1">
              <a:defRPr/>
            </a:pPr>
            <a:r>
              <a:rPr lang="en-US" b="1" dirty="0" smtClean="0"/>
              <a:t>Efficacy:</a:t>
            </a:r>
            <a:r>
              <a:rPr lang="en-US" dirty="0" smtClean="0"/>
              <a:t> </a:t>
            </a:r>
            <a:r>
              <a:rPr lang="en-US" sz="2800" dirty="0" smtClean="0"/>
              <a:t>Decreases A1c by 0.7%, wt by 3lbs </a:t>
            </a:r>
          </a:p>
          <a:p>
            <a:pPr eaLnBrk="1" hangingPunct="1">
              <a:defRPr/>
            </a:pPr>
            <a:r>
              <a:rPr lang="en-US" sz="2800" b="1" dirty="0" smtClean="0"/>
              <a:t>Indication</a:t>
            </a:r>
            <a:r>
              <a:rPr lang="en-US" sz="2800" dirty="0" smtClean="0"/>
              <a:t>: For type 2s only  - mono or in combo</a:t>
            </a:r>
          </a:p>
          <a:p>
            <a:pPr eaLnBrk="1" hangingPunct="1">
              <a:defRPr/>
            </a:pPr>
            <a:r>
              <a:rPr lang="en-US" b="1" dirty="0" smtClean="0"/>
              <a:t> </a:t>
            </a:r>
            <a:endParaRPr lang="en-US" sz="2800" dirty="0" smtClean="0"/>
          </a:p>
        </p:txBody>
      </p:sp>
      <p:graphicFrame>
        <p:nvGraphicFramePr>
          <p:cNvPr id="51205" name="Object 4"/>
          <p:cNvGraphicFramePr>
            <a:graphicFrameLocks noChangeAspect="1"/>
          </p:cNvGraphicFramePr>
          <p:nvPr>
            <p:extLst>
              <p:ext uri="{D42A27DB-BD31-4B8C-83A1-F6EECF244321}">
                <p14:modId xmlns:p14="http://schemas.microsoft.com/office/powerpoint/2010/main" val="4198114406"/>
              </p:ext>
            </p:extLst>
          </p:nvPr>
        </p:nvGraphicFramePr>
        <p:xfrm>
          <a:off x="762000" y="5485233"/>
          <a:ext cx="3613786" cy="533400"/>
        </p:xfrm>
        <a:graphic>
          <a:graphicData uri="http://schemas.openxmlformats.org/presentationml/2006/ole">
            <mc:AlternateContent xmlns:mc="http://schemas.openxmlformats.org/markup-compatibility/2006">
              <mc:Choice xmlns:v="urn:schemas-microsoft-com:vml" Requires="v">
                <p:oleObj spid="_x0000_s70816" name="Photo Editor Photo" r:id="rId5" imgW="3809524" imgH="561905" progId="MSPhotoEd.3">
                  <p:embed/>
                </p:oleObj>
              </mc:Choice>
              <mc:Fallback>
                <p:oleObj name="Photo Editor Photo" r:id="rId5" imgW="3809524" imgH="561905"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5485233"/>
                        <a:ext cx="3613786" cy="533400"/>
                      </a:xfrm>
                      <a:prstGeom prst="rect">
                        <a:avLst/>
                      </a:prstGeom>
                      <a:noFill/>
                      <a:ln>
                        <a:noFill/>
                      </a:ln>
                      <a:effectLst/>
                      <a:extLst/>
                    </p:spPr>
                  </p:pic>
                </p:oleObj>
              </mc:Fallback>
            </mc:AlternateContent>
          </a:graphicData>
        </a:graphic>
      </p:graphicFrame>
      <p:graphicFrame>
        <p:nvGraphicFramePr>
          <p:cNvPr id="51206" name="Object 5"/>
          <p:cNvGraphicFramePr>
            <a:graphicFrameLocks noChangeAspect="1"/>
          </p:cNvGraphicFramePr>
          <p:nvPr>
            <p:extLst>
              <p:ext uri="{D42A27DB-BD31-4B8C-83A1-F6EECF244321}">
                <p14:modId xmlns:p14="http://schemas.microsoft.com/office/powerpoint/2010/main" val="1277413822"/>
              </p:ext>
            </p:extLst>
          </p:nvPr>
        </p:nvGraphicFramePr>
        <p:xfrm>
          <a:off x="4572000" y="5485233"/>
          <a:ext cx="3632121" cy="534567"/>
        </p:xfrm>
        <a:graphic>
          <a:graphicData uri="http://schemas.openxmlformats.org/presentationml/2006/ole">
            <mc:AlternateContent xmlns:mc="http://schemas.openxmlformats.org/markup-compatibility/2006">
              <mc:Choice xmlns:v="urn:schemas-microsoft-com:vml" Requires="v">
                <p:oleObj spid="_x0000_s70817" name="Photo Editor Photo" r:id="rId7" imgW="3809524" imgH="561905" progId="MSPhotoEd.3">
                  <p:embed/>
                </p:oleObj>
              </mc:Choice>
              <mc:Fallback>
                <p:oleObj name="Photo Editor Photo" r:id="rId7" imgW="3809524" imgH="561905"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5485233"/>
                        <a:ext cx="3632121" cy="534567"/>
                      </a:xfrm>
                      <a:prstGeom prst="rect">
                        <a:avLst/>
                      </a:prstGeom>
                      <a:noFill/>
                      <a:ln>
                        <a:noFill/>
                      </a:ln>
                      <a:effectLst/>
                      <a:extLst/>
                    </p:spPr>
                  </p:pic>
                </p:oleObj>
              </mc:Fallback>
            </mc:AlternateContent>
          </a:graphicData>
        </a:graphic>
      </p:graphicFrame>
    </p:spTree>
    <p:custDataLst>
      <p:tags r:id="rId2"/>
    </p:custDataLst>
    <p:extLst>
      <p:ext uri="{BB962C8B-B14F-4D97-AF65-F5344CB8AC3E}">
        <p14:creationId xmlns:p14="http://schemas.microsoft.com/office/powerpoint/2010/main" val="32239070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4" end="4"/>
                                            </p:txEl>
                                          </p:spTgt>
                                        </p:tgtEl>
                                        <p:attrNameLst>
                                          <p:attrName>style.visibility</p:attrName>
                                        </p:attrNameLst>
                                      </p:cBhvr>
                                      <p:to>
                                        <p:strVal val="visible"/>
                                      </p:to>
                                    </p:set>
                                    <p:anim calcmode="lin" valueType="num">
                                      <p:cBhvr additive="base">
                                        <p:cTn id="2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8" end="8"/>
                                            </p:txEl>
                                          </p:spTgt>
                                        </p:tgtEl>
                                        <p:attrNameLst>
                                          <p:attrName>style.visibility</p:attrName>
                                        </p:attrNameLst>
                                      </p:cBhvr>
                                      <p:to>
                                        <p:strVal val="visible"/>
                                      </p:to>
                                    </p:set>
                                    <p:anim calcmode="lin" valueType="num">
                                      <p:cBhvr additive="base">
                                        <p:cTn id="32"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5" end="5"/>
                                            </p:txEl>
                                          </p:spTgt>
                                        </p:tgtEl>
                                        <p:attrNameLst>
                                          <p:attrName>style.visibility</p:attrName>
                                        </p:attrNameLst>
                                      </p:cBhvr>
                                      <p:to>
                                        <p:strVal val="visible"/>
                                      </p:to>
                                    </p:set>
                                    <p:anim calcmode="lin" valueType="num">
                                      <p:cBhvr additive="base">
                                        <p:cTn id="37"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6" end="6"/>
                                            </p:txEl>
                                          </p:spTgt>
                                        </p:tgtEl>
                                        <p:attrNameLst>
                                          <p:attrName>style.visibility</p:attrName>
                                        </p:attrNameLst>
                                      </p:cBhvr>
                                      <p:to>
                                        <p:strVal val="visible"/>
                                      </p:to>
                                    </p:set>
                                    <p:anim calcmode="lin" valueType="num">
                                      <p:cBhvr additive="base">
                                        <p:cTn id="42"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7" end="7"/>
                                            </p:txEl>
                                          </p:spTgt>
                                        </p:tgtEl>
                                        <p:attrNameLst>
                                          <p:attrName>style.visibility</p:attrName>
                                        </p:attrNameLst>
                                      </p:cBhvr>
                                      <p:to>
                                        <p:strVal val="visible"/>
                                      </p:to>
                                    </p:set>
                                    <p:anim calcmode="lin" valueType="num">
                                      <p:cBhvr additive="base">
                                        <p:cTn id="47"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49" fill="hold" nodeType="afterGroup">
                            <p:stCondLst>
                              <p:cond delay="27000"/>
                            </p:stCondLst>
                            <p:childTnLst>
                              <p:par>
                                <p:cTn id="50" presetID="2" presetClass="entr" presetSubtype="4" fill="hold" nodeType="afterEffect">
                                  <p:stCondLst>
                                    <p:cond delay="0"/>
                                  </p:stCondLst>
                                  <p:childTnLst>
                                    <p:set>
                                      <p:cBhvr>
                                        <p:cTn id="51" dur="1" fill="hold">
                                          <p:stCondLst>
                                            <p:cond delay="0"/>
                                          </p:stCondLst>
                                        </p:cTn>
                                        <p:tgtEl>
                                          <p:spTgt spid="1509379">
                                            <p:txEl>
                                              <p:pRg st="9" end="9"/>
                                            </p:txEl>
                                          </p:spTgt>
                                        </p:tgtEl>
                                        <p:attrNameLst>
                                          <p:attrName>style.visibility</p:attrName>
                                        </p:attrNameLst>
                                      </p:cBhvr>
                                      <p:to>
                                        <p:strVal val="visible"/>
                                      </p:to>
                                    </p:set>
                                    <p:anim calcmode="lin" valueType="num">
                                      <p:cBhvr additive="base">
                                        <p:cTn id="52" dur="3000" fill="hold"/>
                                        <p:tgtEl>
                                          <p:spTgt spid="1509379">
                                            <p:txEl>
                                              <p:pRg st="9" end="9"/>
                                            </p:txEl>
                                          </p:spTgt>
                                        </p:tgtEl>
                                        <p:attrNameLst>
                                          <p:attrName>ppt_x</p:attrName>
                                        </p:attrNameLst>
                                      </p:cBhvr>
                                      <p:tavLst>
                                        <p:tav tm="0">
                                          <p:val>
                                            <p:strVal val="#ppt_x"/>
                                          </p:val>
                                        </p:tav>
                                        <p:tav tm="100000">
                                          <p:val>
                                            <p:strVal val="#ppt_x"/>
                                          </p:val>
                                        </p:tav>
                                      </p:tavLst>
                                    </p:anim>
                                    <p:anim calcmode="lin" valueType="num">
                                      <p:cBhvr additive="base">
                                        <p:cTn id="53" dur="3000" fill="hold"/>
                                        <p:tgtEl>
                                          <p:spTgt spid="1509379">
                                            <p:txEl>
                                              <p:pRg st="9" end="9"/>
                                            </p:txEl>
                                          </p:spTgt>
                                        </p:tgtEl>
                                        <p:attrNameLst>
                                          <p:attrName>ppt_y</p:attrName>
                                        </p:attrNameLst>
                                      </p:cBhvr>
                                      <p:tavLst>
                                        <p:tav tm="0">
                                          <p:val>
                                            <p:strVal val="1+#ppt_h/2"/>
                                          </p:val>
                                        </p:tav>
                                        <p:tav tm="100000">
                                          <p:val>
                                            <p:strVal val="#ppt_y"/>
                                          </p:val>
                                        </p:tav>
                                      </p:tavLst>
                                    </p:anim>
                                  </p:childTnLst>
                                </p:cTn>
                              </p:par>
                            </p:childTnLst>
                          </p:cTn>
                        </p:par>
                        <p:par>
                          <p:cTn id="54" fill="hold" nodeType="afterGroup">
                            <p:stCondLst>
                              <p:cond delay="30000"/>
                            </p:stCondLst>
                            <p:childTnLst>
                              <p:par>
                                <p:cTn id="55" presetID="2" presetClass="entr" presetSubtype="4" fill="hold" nodeType="afterEffect">
                                  <p:stCondLst>
                                    <p:cond delay="0"/>
                                  </p:stCondLst>
                                  <p:childTnLst>
                                    <p:set>
                                      <p:cBhvr>
                                        <p:cTn id="56" dur="1" fill="hold">
                                          <p:stCondLst>
                                            <p:cond delay="0"/>
                                          </p:stCondLst>
                                        </p:cTn>
                                        <p:tgtEl>
                                          <p:spTgt spid="1509379">
                                            <p:txEl>
                                              <p:pRg st="10" end="10"/>
                                            </p:txEl>
                                          </p:spTgt>
                                        </p:tgtEl>
                                        <p:attrNameLst>
                                          <p:attrName>style.visibility</p:attrName>
                                        </p:attrNameLst>
                                      </p:cBhvr>
                                      <p:to>
                                        <p:strVal val="visible"/>
                                      </p:to>
                                    </p:set>
                                    <p:anim calcmode="lin" valueType="num">
                                      <p:cBhvr additive="base">
                                        <p:cTn id="57" dur="3000" fill="hold"/>
                                        <p:tgtEl>
                                          <p:spTgt spid="1509379">
                                            <p:txEl>
                                              <p:pRg st="10" end="10"/>
                                            </p:txEl>
                                          </p:spTgt>
                                        </p:tgtEl>
                                        <p:attrNameLst>
                                          <p:attrName>ppt_x</p:attrName>
                                        </p:attrNameLst>
                                      </p:cBhvr>
                                      <p:tavLst>
                                        <p:tav tm="0">
                                          <p:val>
                                            <p:strVal val="#ppt_x"/>
                                          </p:val>
                                        </p:tav>
                                        <p:tav tm="100000">
                                          <p:val>
                                            <p:strVal val="#ppt_x"/>
                                          </p:val>
                                        </p:tav>
                                      </p:tavLst>
                                    </p:anim>
                                    <p:anim calcmode="lin" valueType="num">
                                      <p:cBhvr additive="base">
                                        <p:cTn id="58" dur="3000" fill="hold"/>
                                        <p:tgtEl>
                                          <p:spTgt spid="1509379">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457200" y="152400"/>
            <a:ext cx="8229600" cy="1219200"/>
          </a:xfrm>
        </p:spPr>
        <p:txBody>
          <a:bodyPr>
            <a:normAutofit fontScale="90000"/>
          </a:bodyPr>
          <a:lstStyle/>
          <a:p>
            <a:pPr eaLnBrk="1" hangingPunct="1">
              <a:defRPr/>
            </a:pPr>
            <a:r>
              <a:rPr lang="en-US" dirty="0" err="1" smtClean="0"/>
              <a:t>Incretin</a:t>
            </a:r>
            <a:r>
              <a:rPr lang="en-US" dirty="0" smtClean="0"/>
              <a:t> </a:t>
            </a:r>
            <a:r>
              <a:rPr lang="en-US" dirty="0" err="1" smtClean="0"/>
              <a:t>Mimetics</a:t>
            </a:r>
            <a:r>
              <a:rPr lang="en-US" sz="5500" dirty="0" smtClean="0"/>
              <a:t> –</a:t>
            </a:r>
            <a:r>
              <a:rPr lang="en-US" sz="3200" dirty="0" smtClean="0"/>
              <a:t> </a:t>
            </a:r>
            <a:br>
              <a:rPr lang="en-US" sz="3200" dirty="0" smtClean="0"/>
            </a:br>
            <a:r>
              <a:rPr lang="en-US" dirty="0" err="1" smtClean="0"/>
              <a:t>Albiglutide</a:t>
            </a:r>
            <a:r>
              <a:rPr lang="en-US" dirty="0" smtClean="0"/>
              <a:t> - </a:t>
            </a:r>
            <a:r>
              <a:rPr lang="en-US" dirty="0" err="1" smtClean="0"/>
              <a:t>Tanzeum</a:t>
            </a:r>
            <a:endParaRPr lang="en-US" dirty="0" smtClean="0"/>
          </a:p>
        </p:txBody>
      </p:sp>
      <p:sp>
        <p:nvSpPr>
          <p:cNvPr id="1509379" name="Rectangle 3"/>
          <p:cNvSpPr>
            <a:spLocks noGrp="1" noChangeArrowheads="1"/>
          </p:cNvSpPr>
          <p:nvPr>
            <p:ph sz="quarter" idx="1"/>
          </p:nvPr>
        </p:nvSpPr>
        <p:spPr>
          <a:xfrm>
            <a:off x="457200" y="1371600"/>
            <a:ext cx="4876800" cy="3733800"/>
          </a:xfrm>
        </p:spPr>
        <p:txBody>
          <a:bodyPr>
            <a:normAutofit/>
          </a:bodyPr>
          <a:lstStyle/>
          <a:p>
            <a:pPr marL="0" indent="0" eaLnBrk="1" hangingPunct="1">
              <a:buFont typeface="Wingdings" pitchFamily="2" charset="2"/>
              <a:buNone/>
              <a:defRPr/>
            </a:pPr>
            <a:endParaRPr lang="en-US" sz="1100" dirty="0" smtClean="0"/>
          </a:p>
          <a:p>
            <a:pPr eaLnBrk="1" hangingPunct="1">
              <a:defRPr/>
            </a:pPr>
            <a:r>
              <a:rPr lang="en-US" sz="2400" b="1" dirty="0" smtClean="0"/>
              <a:t>Once a Week Dosing</a:t>
            </a:r>
            <a:r>
              <a:rPr lang="en-US" sz="2400" dirty="0" smtClean="0"/>
              <a:t>: 30 – 50mg</a:t>
            </a:r>
          </a:p>
          <a:p>
            <a:pPr eaLnBrk="1" hangingPunct="1">
              <a:defRPr/>
            </a:pPr>
            <a:r>
              <a:rPr lang="en-US" sz="2400" b="1" dirty="0" smtClean="0"/>
              <a:t>Efficacy:</a:t>
            </a:r>
            <a:r>
              <a:rPr lang="en-US" sz="2400" dirty="0" smtClean="0"/>
              <a:t> </a:t>
            </a:r>
            <a:br>
              <a:rPr lang="en-US" sz="2400" dirty="0" smtClean="0"/>
            </a:br>
            <a:r>
              <a:rPr lang="en-US" sz="2400" dirty="0" smtClean="0"/>
              <a:t>Decreases A1c by ~ 1%, wt by ~2lbs </a:t>
            </a:r>
          </a:p>
          <a:p>
            <a:pPr eaLnBrk="1" hangingPunct="1">
              <a:defRPr/>
            </a:pPr>
            <a:r>
              <a:rPr lang="en-US" sz="2400" b="1" dirty="0" smtClean="0"/>
              <a:t>Indication</a:t>
            </a:r>
            <a:r>
              <a:rPr lang="en-US" sz="2400" dirty="0" smtClean="0"/>
              <a:t>: For type 2s only   </a:t>
            </a:r>
          </a:p>
          <a:p>
            <a:pPr eaLnBrk="1" hangingPunct="1">
              <a:defRPr/>
            </a:pPr>
            <a:r>
              <a:rPr lang="en-US" sz="2400" b="1" dirty="0" smtClean="0"/>
              <a:t>Other</a:t>
            </a:r>
            <a:r>
              <a:rPr lang="en-US" sz="2400" dirty="0" smtClean="0"/>
              <a:t>: Pen injector</a:t>
            </a:r>
          </a:p>
          <a:p>
            <a:pPr eaLnBrk="1" hangingPunct="1">
              <a:defRPr/>
            </a:pPr>
            <a:r>
              <a:rPr lang="en-US" sz="2400" b="1" dirty="0" smtClean="0"/>
              <a:t>Caution</a:t>
            </a:r>
            <a:r>
              <a:rPr lang="en-US" sz="2400" dirty="0" smtClean="0">
                <a:solidFill>
                  <a:schemeClr val="accent4">
                    <a:lumMod val="75000"/>
                  </a:schemeClr>
                </a:solidFill>
              </a:rPr>
              <a:t>: </a:t>
            </a:r>
            <a:r>
              <a:rPr lang="en-US" sz="2400" dirty="0" smtClean="0"/>
              <a:t>not indicated for those with history of medullary thyroid tumor -  pancreatitis warning  </a:t>
            </a:r>
          </a:p>
        </p:txBody>
      </p:sp>
      <p:pic>
        <p:nvPicPr>
          <p:cNvPr id="2" name="Picture 1"/>
          <p:cNvPicPr>
            <a:picLocks noChangeAspect="1"/>
          </p:cNvPicPr>
          <p:nvPr/>
        </p:nvPicPr>
        <p:blipFill>
          <a:blip r:embed="rId4"/>
          <a:stretch>
            <a:fillRect/>
          </a:stretch>
        </p:blipFill>
        <p:spPr>
          <a:xfrm>
            <a:off x="5408471" y="1371600"/>
            <a:ext cx="3303729" cy="3733800"/>
          </a:xfrm>
          <a:prstGeom prst="rect">
            <a:avLst/>
          </a:prstGeom>
        </p:spPr>
      </p:pic>
      <p:pic>
        <p:nvPicPr>
          <p:cNvPr id="3" name="Picture 2"/>
          <p:cNvPicPr>
            <a:picLocks noChangeAspect="1"/>
          </p:cNvPicPr>
          <p:nvPr/>
        </p:nvPicPr>
        <p:blipFill>
          <a:blip r:embed="rId5"/>
          <a:stretch>
            <a:fillRect/>
          </a:stretch>
        </p:blipFill>
        <p:spPr>
          <a:xfrm>
            <a:off x="457200" y="5197475"/>
            <a:ext cx="7515225" cy="1076325"/>
          </a:xfrm>
          <a:prstGeom prst="rect">
            <a:avLst/>
          </a:prstGeom>
        </p:spPr>
      </p:pic>
    </p:spTree>
    <p:custDataLst>
      <p:tags r:id="rId1"/>
    </p:custDataLst>
    <p:extLst>
      <p:ext uri="{BB962C8B-B14F-4D97-AF65-F5344CB8AC3E}">
        <p14:creationId xmlns:p14="http://schemas.microsoft.com/office/powerpoint/2010/main" val="3544838821"/>
      </p:ext>
    </p:extLst>
  </p:cSld>
  <p:clrMapOvr>
    <a:masterClrMapping/>
  </p:clrMapOvr>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3"/>
          <a:stretch>
            <a:fillRect/>
          </a:stretch>
        </p:blipFill>
        <p:spPr>
          <a:xfrm>
            <a:off x="990600" y="152400"/>
            <a:ext cx="7032916" cy="5986555"/>
          </a:xfrm>
          <a:prstGeom prst="rect">
            <a:avLst/>
          </a:prstGeom>
        </p:spPr>
      </p:pic>
    </p:spTree>
    <p:custDataLst>
      <p:tags r:id="rId1"/>
    </p:custDataLst>
    <p:extLst>
      <p:ext uri="{BB962C8B-B14F-4D97-AF65-F5344CB8AC3E}">
        <p14:creationId xmlns:p14="http://schemas.microsoft.com/office/powerpoint/2010/main" val="1634525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0600"/>
            <a:ext cx="8229600" cy="1314550"/>
          </a:xfrm>
        </p:spPr>
        <p:txBody>
          <a:bodyPr>
            <a:normAutofit fontScale="90000"/>
          </a:bodyPr>
          <a:lstStyle/>
          <a:p>
            <a:r>
              <a:rPr lang="en-US" dirty="0" smtClean="0"/>
              <a:t>For all the Previous DPP-IV and GLP-1 Agonists</a:t>
            </a:r>
            <a:endParaRPr lang="en-US" dirty="0"/>
          </a:p>
        </p:txBody>
      </p:sp>
      <p:sp>
        <p:nvSpPr>
          <p:cNvPr id="4" name="Content Placeholder 3"/>
          <p:cNvSpPr>
            <a:spLocks noGrp="1"/>
          </p:cNvSpPr>
          <p:nvPr>
            <p:ph sz="quarter" idx="1"/>
          </p:nvPr>
        </p:nvSpPr>
        <p:spPr>
          <a:xfrm>
            <a:off x="457200" y="1600200"/>
            <a:ext cx="4648200" cy="4556760"/>
          </a:xfrm>
        </p:spPr>
        <p:txBody>
          <a:bodyPr/>
          <a:lstStyle/>
          <a:p>
            <a:pPr>
              <a:buFont typeface="Arial" pitchFamily="34" charset="0"/>
              <a:buChar char="•"/>
            </a:pPr>
            <a:r>
              <a:rPr lang="en-US" sz="4000" dirty="0" smtClean="0">
                <a:solidFill>
                  <a:srgbClr val="FF0000"/>
                </a:solidFill>
              </a:rPr>
              <a:t>Pancreatitis Warning</a:t>
            </a:r>
          </a:p>
          <a:p>
            <a:pPr lvl="1">
              <a:buFont typeface="Arial" pitchFamily="34" charset="0"/>
              <a:buChar char="•"/>
            </a:pPr>
            <a:r>
              <a:rPr lang="en-US" dirty="0" smtClean="0"/>
              <a:t>Please tell all patients to report signs right away and discontinue meds</a:t>
            </a:r>
          </a:p>
          <a:p>
            <a:pPr lvl="1">
              <a:buFont typeface="Arial" pitchFamily="34" charset="0"/>
              <a:buChar char="•"/>
            </a:pPr>
            <a:r>
              <a:rPr lang="en-US" dirty="0" smtClean="0"/>
              <a:t>Signs include:</a:t>
            </a:r>
          </a:p>
          <a:p>
            <a:pPr lvl="1">
              <a:buFont typeface="Arial" pitchFamily="34" charset="0"/>
              <a:buChar char="•"/>
            </a:pPr>
            <a:r>
              <a:rPr lang="en-US" dirty="0" smtClean="0"/>
              <a:t>Sudden abdominal pain, nausea and vomiting</a:t>
            </a:r>
          </a:p>
          <a:p>
            <a:pPr>
              <a:buFont typeface="Arial" pitchFamily="34" charset="0"/>
              <a:buChar char="•"/>
            </a:pPr>
            <a:r>
              <a:rPr lang="en-US" dirty="0" smtClean="0"/>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600200"/>
            <a:ext cx="2927604" cy="4404360"/>
          </a:xfrm>
          <a:prstGeom prst="rect">
            <a:avLst/>
          </a:prstGeom>
        </p:spPr>
      </p:pic>
    </p:spTree>
    <p:custDataLst>
      <p:tags r:id="rId1"/>
    </p:custDataLst>
    <p:extLst>
      <p:ext uri="{BB962C8B-B14F-4D97-AF65-F5344CB8AC3E}">
        <p14:creationId xmlns:p14="http://schemas.microsoft.com/office/powerpoint/2010/main" val="66253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err="1" smtClean="0"/>
              <a:t>Incretin</a:t>
            </a:r>
            <a:r>
              <a:rPr lang="en-US" dirty="0" smtClean="0"/>
              <a:t> </a:t>
            </a:r>
            <a:r>
              <a:rPr lang="en-US" dirty="0" err="1" smtClean="0"/>
              <a:t>Mimetics</a:t>
            </a:r>
            <a:r>
              <a:rPr lang="en-US" dirty="0" smtClean="0"/>
              <a:t> – How do they rate?  </a:t>
            </a:r>
            <a:endParaRPr lang="en-US" dirty="0"/>
          </a:p>
        </p:txBody>
      </p:sp>
      <p:sp>
        <p:nvSpPr>
          <p:cNvPr id="3" name="Content Placeholder 2"/>
          <p:cNvSpPr>
            <a:spLocks noGrp="1"/>
          </p:cNvSpPr>
          <p:nvPr>
            <p:ph sz="quarter" idx="1"/>
          </p:nvPr>
        </p:nvSpPr>
        <p:spPr>
          <a:xfrm>
            <a:off x="457200" y="1752600"/>
            <a:ext cx="8229600" cy="44043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(GI)</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endParaRPr lang="en-US" sz="1600" b="1">
              <a:latin typeface="Helvetica" pitchFamily="34" charset="0"/>
            </a:endParaRPr>
          </a:p>
        </p:txBody>
      </p:sp>
      <p:sp>
        <p:nvSpPr>
          <p:cNvPr id="7" name="Rectangle 284"/>
          <p:cNvSpPr>
            <a:spLocks noChangeArrowheads="1"/>
          </p:cNvSpPr>
          <p:nvPr/>
        </p:nvSpPr>
        <p:spPr bwMode="auto">
          <a:xfrm>
            <a:off x="6318250" y="27543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5791200" y="4541839"/>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a:latin typeface="Helvetica" pitchFamily="34" charset="0"/>
              </a:rPr>
              <a:t>Yes/No</a:t>
            </a:r>
            <a:r>
              <a:rPr lang="en-US" sz="2800" b="1" dirty="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147900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r>
              <a:rPr lang="en-US" dirty="0" smtClean="0"/>
              <a:t>Next Step?</a:t>
            </a:r>
          </a:p>
        </p:txBody>
      </p:sp>
      <p:sp>
        <p:nvSpPr>
          <p:cNvPr id="3" name="Content Placeholder 2"/>
          <p:cNvSpPr>
            <a:spLocks noGrp="1"/>
          </p:cNvSpPr>
          <p:nvPr>
            <p:ph sz="quarter" idx="1"/>
          </p:nvPr>
        </p:nvSpPr>
        <p:spPr>
          <a:xfrm>
            <a:off x="685800" y="1371600"/>
            <a:ext cx="7696200" cy="4468813"/>
          </a:xfrm>
        </p:spPr>
        <p:txBody>
          <a:bodyPr/>
          <a:lstStyle/>
          <a:p>
            <a:pPr>
              <a:defRPr/>
            </a:pPr>
            <a:r>
              <a:rPr lang="en-US" dirty="0" smtClean="0"/>
              <a:t>69 year old male, BMI 25, on Metformin 1000mg BID and </a:t>
            </a:r>
            <a:r>
              <a:rPr lang="en-US" dirty="0" err="1" smtClean="0"/>
              <a:t>Exenatide</a:t>
            </a:r>
            <a:r>
              <a:rPr lang="en-US" dirty="0" smtClean="0"/>
              <a:t> 10mcg before breakfast and dinner. </a:t>
            </a:r>
          </a:p>
          <a:p>
            <a:pPr>
              <a:defRPr/>
            </a:pPr>
            <a:r>
              <a:rPr lang="en-US" dirty="0" smtClean="0"/>
              <a:t>Pt overweight - A1c 8.1%.  </a:t>
            </a:r>
            <a:r>
              <a:rPr lang="en-US" dirty="0" err="1" smtClean="0"/>
              <a:t>Creat</a:t>
            </a:r>
            <a:r>
              <a:rPr lang="en-US" dirty="0" smtClean="0"/>
              <a:t> 1.2</a:t>
            </a:r>
            <a:endParaRPr lang="en-US" dirty="0"/>
          </a:p>
        </p:txBody>
      </p:sp>
      <p:pic>
        <p:nvPicPr>
          <p:cNvPr id="112644" name="Picture 2" descr="C:\Users\bev\AppData\Local\Microsoft\Windows\Temporary Internet Files\Content.IE5\7GPPI1RU\MM900303415[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191000"/>
            <a:ext cx="2268538"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8852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381000" y="304800"/>
            <a:ext cx="7967662" cy="828675"/>
          </a:xfrm>
        </p:spPr>
        <p:txBody>
          <a:bodyPr>
            <a:normAutofit fontScale="90000"/>
          </a:bodyPr>
          <a:lstStyle/>
          <a:p>
            <a:pPr eaLnBrk="1" hangingPunct="1">
              <a:defRPr/>
            </a:pPr>
            <a:r>
              <a:rPr lang="en-US" dirty="0" smtClean="0">
                <a:solidFill>
                  <a:schemeClr val="accent1">
                    <a:lumMod val="20000"/>
                    <a:lumOff val="80000"/>
                  </a:schemeClr>
                </a:solidFill>
              </a:rPr>
              <a:t/>
            </a:r>
            <a:br>
              <a:rPr lang="en-US" dirty="0" smtClean="0">
                <a:solidFill>
                  <a:schemeClr val="accent1">
                    <a:lumMod val="20000"/>
                    <a:lumOff val="80000"/>
                  </a:schemeClr>
                </a:solidFill>
              </a:rPr>
            </a:br>
            <a:r>
              <a:rPr lang="en-US" dirty="0" smtClean="0"/>
              <a:t>SGLT2 Inhibitors- “</a:t>
            </a:r>
            <a:r>
              <a:rPr lang="en-US" dirty="0" err="1" smtClean="0"/>
              <a:t>Glucoretics</a:t>
            </a:r>
            <a:r>
              <a:rPr lang="en-US" dirty="0" smtClean="0"/>
              <a:t>” </a:t>
            </a:r>
          </a:p>
        </p:txBody>
      </p:sp>
      <p:sp>
        <p:nvSpPr>
          <p:cNvPr id="1520643" name="Rectangle 3"/>
          <p:cNvSpPr>
            <a:spLocks noGrp="1" noChangeArrowheads="1"/>
          </p:cNvSpPr>
          <p:nvPr>
            <p:ph type="body" idx="1"/>
          </p:nvPr>
        </p:nvSpPr>
        <p:spPr>
          <a:xfrm>
            <a:off x="381000" y="1144905"/>
            <a:ext cx="6858000" cy="5638800"/>
          </a:xfrm>
        </p:spPr>
        <p:txBody>
          <a:bodyPr>
            <a:normAutofit/>
          </a:bodyPr>
          <a:lstStyle/>
          <a:p>
            <a:pPr eaLnBrk="1" hangingPunct="1">
              <a:lnSpc>
                <a:spcPct val="80000"/>
              </a:lnSpc>
              <a:defRPr/>
            </a:pPr>
            <a:r>
              <a:rPr lang="en-US" sz="2800" b="1" dirty="0" smtClean="0"/>
              <a:t>Action</a:t>
            </a:r>
            <a:r>
              <a:rPr lang="en-US" sz="2800" dirty="0" smtClean="0"/>
              <a:t>: </a:t>
            </a:r>
            <a:r>
              <a:rPr lang="en-US" sz="2800" dirty="0"/>
              <a:t>“</a:t>
            </a:r>
            <a:r>
              <a:rPr lang="en-US" sz="2400" dirty="0" err="1"/>
              <a:t>Glucoretic</a:t>
            </a:r>
            <a:r>
              <a:rPr lang="en-US" sz="2400" dirty="0"/>
              <a:t>” </a:t>
            </a:r>
            <a:r>
              <a:rPr lang="en-US" sz="2400" dirty="0" smtClean="0"/>
              <a:t>decreases renal reabsorption in the proximal tubule of the kidneys (reset renal threshold and increase </a:t>
            </a:r>
            <a:r>
              <a:rPr lang="en-US" sz="2400" dirty="0" err="1" smtClean="0"/>
              <a:t>glucosuria</a:t>
            </a:r>
            <a:r>
              <a:rPr lang="en-US" sz="2400" dirty="0" smtClean="0"/>
              <a:t>)</a:t>
            </a:r>
          </a:p>
          <a:p>
            <a:pPr eaLnBrk="1" hangingPunct="1">
              <a:lnSpc>
                <a:spcPct val="80000"/>
              </a:lnSpc>
              <a:defRPr/>
            </a:pPr>
            <a:endParaRPr lang="en-US" sz="2400" dirty="0" smtClean="0"/>
          </a:p>
        </p:txBody>
      </p:sp>
      <p:grpSp>
        <p:nvGrpSpPr>
          <p:cNvPr id="6" name="Group 134"/>
          <p:cNvGrpSpPr>
            <a:grpSpLocks/>
          </p:cNvGrpSpPr>
          <p:nvPr>
            <p:custDataLst>
              <p:tags r:id="rId2"/>
            </p:custDataLst>
          </p:nvPr>
        </p:nvGrpSpPr>
        <p:grpSpPr bwMode="auto">
          <a:xfrm>
            <a:off x="6705600" y="304800"/>
            <a:ext cx="2971800" cy="1485815"/>
            <a:chOff x="4033" y="2218"/>
            <a:chExt cx="1728" cy="1202"/>
          </a:xfrm>
        </p:grpSpPr>
        <p:pic>
          <p:nvPicPr>
            <p:cNvPr id="61447"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 y="2218"/>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6"/>
            <p:cNvSpPr txBox="1">
              <a:spLocks noChangeArrowheads="1"/>
            </p:cNvSpPr>
            <p:nvPr/>
          </p:nvSpPr>
          <p:spPr bwMode="auto">
            <a:xfrm>
              <a:off x="4453" y="3108"/>
              <a:ext cx="1289" cy="31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t>Decreases Glucose</a:t>
              </a:r>
            </a:p>
            <a:p>
              <a:pPr>
                <a:defRPr/>
              </a:pPr>
              <a:r>
                <a:rPr lang="en-US" sz="1400" b="1" dirty="0"/>
                <a:t>Reabsorption</a:t>
              </a:r>
            </a:p>
          </p:txBody>
        </p:sp>
      </p:grpSp>
      <p:pic>
        <p:nvPicPr>
          <p:cNvPr id="3" name="Picture 2"/>
          <p:cNvPicPr>
            <a:picLocks noChangeAspect="1"/>
          </p:cNvPicPr>
          <p:nvPr/>
        </p:nvPicPr>
        <p:blipFill>
          <a:blip r:embed="rId6"/>
          <a:stretch>
            <a:fillRect/>
          </a:stretch>
        </p:blipFill>
        <p:spPr>
          <a:xfrm>
            <a:off x="498316" y="2162857"/>
            <a:ext cx="7655084" cy="2088929"/>
          </a:xfrm>
          <a:prstGeom prst="rect">
            <a:avLst/>
          </a:prstGeom>
        </p:spPr>
      </p:pic>
      <p:pic>
        <p:nvPicPr>
          <p:cNvPr id="4" name="Picture 3"/>
          <p:cNvPicPr>
            <a:picLocks noChangeAspect="1"/>
          </p:cNvPicPr>
          <p:nvPr/>
        </p:nvPicPr>
        <p:blipFill>
          <a:blip r:embed="rId7"/>
          <a:stretch>
            <a:fillRect/>
          </a:stretch>
        </p:blipFill>
        <p:spPr>
          <a:xfrm>
            <a:off x="498316" y="4286076"/>
            <a:ext cx="4572000" cy="1921213"/>
          </a:xfrm>
          <a:prstGeom prst="rect">
            <a:avLst/>
          </a:prstGeom>
        </p:spPr>
      </p:pic>
    </p:spTree>
    <p:custDataLst>
      <p:tags r:id="rId1"/>
    </p:custDataLst>
    <p:extLst>
      <p:ext uri="{BB962C8B-B14F-4D97-AF65-F5344CB8AC3E}">
        <p14:creationId xmlns:p14="http://schemas.microsoft.com/office/powerpoint/2010/main" val="105982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p:cNvSpPr txBox="1">
            <a:spLocks/>
          </p:cNvSpPr>
          <p:nvPr/>
        </p:nvSpPr>
        <p:spPr>
          <a:xfrm>
            <a:off x="665163" y="1451180"/>
            <a:ext cx="8001000" cy="40005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a:cs typeface="ＭＳ Ｐゴシック"/>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a:cs typeface="ＭＳ Ｐゴシック"/>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ＭＳ Ｐゴシック"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smtClean="0"/>
              <a:t>Monitor B/P, K+ &amp; renal function. </a:t>
            </a:r>
          </a:p>
          <a:p>
            <a:pPr>
              <a:defRPr/>
            </a:pPr>
            <a:r>
              <a:rPr lang="en-US" dirty="0" smtClean="0"/>
              <a:t>Side effects: hypotension, UTI, increased urination, genital yeast infections. </a:t>
            </a:r>
          </a:p>
          <a:p>
            <a:pPr>
              <a:defRPr/>
            </a:pPr>
            <a:r>
              <a:rPr lang="en-US" dirty="0" smtClean="0"/>
              <a:t>Improves beta cell function?</a:t>
            </a:r>
          </a:p>
          <a:p>
            <a:pPr lvl="1">
              <a:defRPr/>
            </a:pPr>
            <a:r>
              <a:rPr lang="en-US" dirty="0" smtClean="0"/>
              <a:t>Reverses glucoses toxicity by increasing GLUT4 transport in muscle</a:t>
            </a:r>
          </a:p>
          <a:p>
            <a:pPr lvl="1">
              <a:defRPr/>
            </a:pPr>
            <a:r>
              <a:rPr lang="en-US" dirty="0"/>
              <a:t>I</a:t>
            </a:r>
            <a:r>
              <a:rPr lang="en-US" dirty="0" smtClean="0"/>
              <a:t>ncrease liver sensitivity to insulin and decreases gluconeogenesis.</a:t>
            </a:r>
          </a:p>
          <a:p>
            <a:pPr marL="0" indent="0">
              <a:buNone/>
              <a:defRPr/>
            </a:pPr>
            <a:r>
              <a:rPr lang="en-US" dirty="0" smtClean="0"/>
              <a:t> </a:t>
            </a:r>
          </a:p>
          <a:p>
            <a:pPr marL="0" indent="0">
              <a:buFont typeface="Arial" charset="0"/>
              <a:buNone/>
              <a:defRPr/>
            </a:pPr>
            <a:r>
              <a:rPr lang="en-US" dirty="0" smtClean="0"/>
              <a:t>	</a:t>
            </a:r>
          </a:p>
        </p:txBody>
      </p:sp>
      <p:sp>
        <p:nvSpPr>
          <p:cNvPr id="6" name="Rectangle 5"/>
          <p:cNvSpPr/>
          <p:nvPr/>
        </p:nvSpPr>
        <p:spPr>
          <a:xfrm>
            <a:off x="722313" y="333375"/>
            <a:ext cx="5472112" cy="707886"/>
          </a:xfrm>
          <a:prstGeom prst="rect">
            <a:avLst/>
          </a:prstGeom>
        </p:spPr>
        <p:txBody>
          <a:bodyPr>
            <a:spAutoFit/>
          </a:bodyPr>
          <a:lstStyle/>
          <a:p>
            <a:pPr>
              <a:defRPr/>
            </a:pPr>
            <a:r>
              <a:rPr lang="en-US" sz="4000" dirty="0">
                <a:solidFill>
                  <a:schemeClr val="accent1">
                    <a:lumMod val="75000"/>
                  </a:schemeClr>
                </a:solidFill>
                <a:latin typeface="Tahoma" pitchFamily="34" charset="0"/>
                <a:ea typeface="Tahoma" pitchFamily="34" charset="0"/>
                <a:cs typeface="Tahoma" pitchFamily="34" charset="0"/>
              </a:rPr>
              <a:t>SGLT2 Inhibitors – </a:t>
            </a:r>
            <a:r>
              <a:rPr lang="en-US" sz="4000" dirty="0" smtClean="0">
                <a:solidFill>
                  <a:schemeClr val="accent1">
                    <a:lumMod val="75000"/>
                  </a:schemeClr>
                </a:solidFill>
                <a:latin typeface="Tahoma" pitchFamily="34" charset="0"/>
                <a:ea typeface="Tahoma" pitchFamily="34" charset="0"/>
                <a:cs typeface="Tahoma" pitchFamily="34" charset="0"/>
              </a:rPr>
              <a:t> </a:t>
            </a:r>
            <a:endParaRPr lang="en-US" sz="4000" dirty="0">
              <a:solidFill>
                <a:schemeClr val="accent1">
                  <a:lumMod val="75000"/>
                </a:schemeClr>
              </a:solidFill>
              <a:latin typeface="Tahoma" pitchFamily="34" charset="0"/>
              <a:ea typeface="Tahoma" pitchFamily="34" charset="0"/>
              <a:cs typeface="Tahoma" pitchFamily="34" charset="0"/>
            </a:endParaRPr>
          </a:p>
        </p:txBody>
      </p:sp>
      <p:sp>
        <p:nvSpPr>
          <p:cNvPr id="3" name="Title 2"/>
          <p:cNvSpPr>
            <a:spLocks noGrp="1"/>
          </p:cNvSpPr>
          <p:nvPr>
            <p:ph type="title"/>
          </p:nvPr>
        </p:nvSpPr>
        <p:spPr/>
        <p:txBody>
          <a:bodyPr/>
          <a:lstStyle/>
          <a:p>
            <a:r>
              <a:rPr lang="en-US" dirty="0" smtClean="0"/>
              <a:t>Considerations</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9968" y="25194"/>
            <a:ext cx="1556832" cy="2235611"/>
          </a:xfrm>
          <a:prstGeom prst="rect">
            <a:avLst/>
          </a:prstGeom>
        </p:spPr>
      </p:pic>
    </p:spTree>
    <p:custDataLst>
      <p:tags r:id="rId1"/>
    </p:custDataLst>
    <p:extLst>
      <p:ext uri="{BB962C8B-B14F-4D97-AF65-F5344CB8AC3E}">
        <p14:creationId xmlns:p14="http://schemas.microsoft.com/office/powerpoint/2010/main" val="351346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SGLT2 Inhibitors- How do they rate?  </a:t>
            </a:r>
            <a:endParaRPr lang="en-US" dirty="0"/>
          </a:p>
        </p:txBody>
      </p:sp>
      <p:sp>
        <p:nvSpPr>
          <p:cNvPr id="3" name="Content Placeholder 2"/>
          <p:cNvSpPr>
            <a:spLocks noGrp="1"/>
          </p:cNvSpPr>
          <p:nvPr>
            <p:ph sz="quarter" idx="1"/>
          </p:nvPr>
        </p:nvSpPr>
        <p:spPr>
          <a:xfrm>
            <a:off x="457200" y="1828800"/>
            <a:ext cx="8229600" cy="43281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341964" y="234569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solidFill>
                  <a:prstClr val="black"/>
                </a:solidFill>
                <a:latin typeface="Helvetica" pitchFamily="34" charset="0"/>
              </a:rPr>
              <a:t> </a:t>
            </a:r>
            <a:r>
              <a:rPr lang="en-US" sz="3200" dirty="0">
                <a:solidFill>
                  <a:prstClr val="black"/>
                </a:solidFill>
                <a:latin typeface="Helvetica" pitchFamily="34" charset="0"/>
              </a:rPr>
              <a:t>No</a:t>
            </a:r>
            <a:r>
              <a:rPr lang="en-US" sz="2800" b="1" dirty="0">
                <a:solidFill>
                  <a:prstClr val="black"/>
                </a:solidFill>
                <a:latin typeface="Helvetica" pitchFamily="34" charset="0"/>
              </a:rPr>
              <a:t> </a:t>
            </a:r>
            <a:endParaRPr lang="en-US" sz="1600" b="1" dirty="0">
              <a:solidFill>
                <a:prstClr val="black"/>
              </a:solidFill>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smtClean="0">
                <a:solidFill>
                  <a:prstClr val="black"/>
                </a:solidFill>
                <a:latin typeface="Helvetica" pitchFamily="34" charset="0"/>
              </a:rPr>
              <a:t>No</a:t>
            </a:r>
            <a:endParaRPr lang="en-US" sz="1600" b="1" dirty="0">
              <a:solidFill>
                <a:prstClr val="black"/>
              </a:solidFill>
              <a:latin typeface="Helvetica" pitchFamily="34" charset="0"/>
            </a:endParaRPr>
          </a:p>
        </p:txBody>
      </p:sp>
      <p:sp>
        <p:nvSpPr>
          <p:cNvPr id="7" name="Rectangle 284"/>
          <p:cNvSpPr>
            <a:spLocks noChangeArrowheads="1"/>
          </p:cNvSpPr>
          <p:nvPr/>
        </p:nvSpPr>
        <p:spPr bwMode="auto">
          <a:xfrm>
            <a:off x="6305550" y="2864806"/>
            <a:ext cx="9699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solidFill>
                  <a:prstClr val="black"/>
                </a:solidFill>
                <a:latin typeface="Helvetica" pitchFamily="34" charset="0"/>
              </a:rPr>
              <a:t> </a:t>
            </a:r>
            <a:r>
              <a:rPr lang="en-US" sz="3200" dirty="0" smtClean="0">
                <a:solidFill>
                  <a:prstClr val="black"/>
                </a:solidFill>
                <a:latin typeface="Helvetica" pitchFamily="34" charset="0"/>
              </a:rPr>
              <a:t>No</a:t>
            </a:r>
            <a:r>
              <a:rPr lang="en-US" sz="2800" b="1" dirty="0" smtClean="0">
                <a:solidFill>
                  <a:prstClr val="black"/>
                </a:solidFill>
                <a:latin typeface="Helvetica" pitchFamily="34" charset="0"/>
              </a:rPr>
              <a:t> </a:t>
            </a:r>
            <a:endParaRPr lang="en-US" sz="1600" b="1" dirty="0">
              <a:solidFill>
                <a:prstClr val="black"/>
              </a:solidFill>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smtClean="0">
                <a:solidFill>
                  <a:prstClr val="black"/>
                </a:solidFill>
                <a:latin typeface="Helvetica" pitchFamily="34" charset="0"/>
              </a:rPr>
              <a:t>No</a:t>
            </a:r>
            <a:r>
              <a:rPr lang="en-US" sz="2800" b="1" dirty="0" smtClean="0">
                <a:solidFill>
                  <a:prstClr val="black"/>
                </a:solidFill>
                <a:latin typeface="Helvetica" pitchFamily="34" charset="0"/>
              </a:rPr>
              <a:t> </a:t>
            </a:r>
            <a:endParaRPr lang="en-US" sz="1600" b="1" dirty="0">
              <a:solidFill>
                <a:prstClr val="black"/>
              </a:solidFill>
              <a:latin typeface="Helvetica" pitchFamily="34" charset="0"/>
            </a:endParaRPr>
          </a:p>
        </p:txBody>
      </p:sp>
      <p:sp>
        <p:nvSpPr>
          <p:cNvPr id="9" name="Rectangle 284"/>
          <p:cNvSpPr>
            <a:spLocks noChangeArrowheads="1"/>
          </p:cNvSpPr>
          <p:nvPr/>
        </p:nvSpPr>
        <p:spPr bwMode="auto">
          <a:xfrm>
            <a:off x="6318250" y="4541838"/>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smtClean="0">
                <a:solidFill>
                  <a:prstClr val="black"/>
                </a:solidFill>
                <a:latin typeface="Helvetica" pitchFamily="34" charset="0"/>
              </a:rPr>
              <a:t>Yes?</a:t>
            </a:r>
            <a:endParaRPr lang="en-US" sz="1600" b="1" dirty="0">
              <a:solidFill>
                <a:prstClr val="black"/>
              </a:solidFill>
              <a:latin typeface="Helvetica" pitchFamily="34" charset="0"/>
            </a:endParaRPr>
          </a:p>
        </p:txBody>
      </p:sp>
    </p:spTree>
    <p:custDataLst>
      <p:tags r:id="rId1"/>
    </p:custDataLst>
    <p:extLst>
      <p:ext uri="{BB962C8B-B14F-4D97-AF65-F5344CB8AC3E}">
        <p14:creationId xmlns:p14="http://schemas.microsoft.com/office/powerpoint/2010/main" val="112738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3" name="Rectangle 3"/>
          <p:cNvSpPr>
            <a:spLocks noGrp="1" noChangeArrowheads="1"/>
          </p:cNvSpPr>
          <p:nvPr>
            <p:ph sz="quarter" idx="1"/>
          </p:nvPr>
        </p:nvSpPr>
        <p:spPr>
          <a:xfrm>
            <a:off x="457200" y="1447800"/>
            <a:ext cx="8229600" cy="4709160"/>
          </a:xfrm>
        </p:spPr>
        <p:txBody>
          <a:bodyPr>
            <a:normAutofit fontScale="92500"/>
          </a:bodyPr>
          <a:lstStyle/>
          <a:p>
            <a:pPr eaLnBrk="1" hangingPunct="1">
              <a:lnSpc>
                <a:spcPct val="80000"/>
              </a:lnSpc>
              <a:defRPr/>
            </a:pPr>
            <a:r>
              <a:rPr lang="en-US" sz="2800" b="1" dirty="0" smtClean="0"/>
              <a:t>Action</a:t>
            </a:r>
            <a:r>
              <a:rPr lang="en-US" sz="2800" dirty="0" smtClean="0"/>
              <a:t>: </a:t>
            </a:r>
            <a:r>
              <a:rPr lang="en-US" sz="2400" dirty="0" smtClean="0"/>
              <a:t>decrease insulin resistance by making muscle and adipose cells more sensitive to insulin.  Decrease free fatty acids</a:t>
            </a:r>
          </a:p>
          <a:p>
            <a:pPr eaLnBrk="1" hangingPunct="1">
              <a:lnSpc>
                <a:spcPct val="80000"/>
              </a:lnSpc>
              <a:defRPr/>
            </a:pPr>
            <a:endParaRPr lang="en-US" sz="1200" dirty="0" smtClean="0"/>
          </a:p>
          <a:p>
            <a:pPr eaLnBrk="1" hangingPunct="1">
              <a:lnSpc>
                <a:spcPct val="80000"/>
              </a:lnSpc>
              <a:defRPr/>
            </a:pPr>
            <a:r>
              <a:rPr lang="en-US" sz="2800" b="1" dirty="0" smtClean="0"/>
              <a:t>Names</a:t>
            </a:r>
            <a:r>
              <a:rPr lang="en-US" sz="2800" dirty="0" smtClean="0"/>
              <a:t>:</a:t>
            </a:r>
          </a:p>
          <a:p>
            <a:pPr lvl="1" eaLnBrk="1" hangingPunct="1">
              <a:lnSpc>
                <a:spcPct val="80000"/>
              </a:lnSpc>
              <a:defRPr/>
            </a:pPr>
            <a:r>
              <a:rPr lang="en-US" sz="2400" dirty="0" smtClean="0"/>
              <a:t>pioglitazone (Actos) – bladder cancer warning</a:t>
            </a:r>
          </a:p>
          <a:p>
            <a:pPr lvl="2" eaLnBrk="1" hangingPunct="1">
              <a:lnSpc>
                <a:spcPct val="80000"/>
              </a:lnSpc>
              <a:defRPr/>
            </a:pPr>
            <a:r>
              <a:rPr lang="en-US" sz="2400" dirty="0" smtClean="0"/>
              <a:t>Dosing: 15-45 mg daily  </a:t>
            </a:r>
          </a:p>
          <a:p>
            <a:pPr lvl="1" eaLnBrk="1" hangingPunct="1">
              <a:lnSpc>
                <a:spcPct val="80000"/>
              </a:lnSpc>
              <a:defRPr/>
            </a:pPr>
            <a:r>
              <a:rPr lang="en-US" sz="2400" dirty="0" smtClean="0"/>
              <a:t>rosiglitazone (Avandia) – restriction relaxed</a:t>
            </a:r>
          </a:p>
          <a:p>
            <a:pPr lvl="2" eaLnBrk="1" hangingPunct="1">
              <a:lnSpc>
                <a:spcPct val="80000"/>
              </a:lnSpc>
              <a:defRPr/>
            </a:pPr>
            <a:r>
              <a:rPr lang="en-US" sz="2400" dirty="0" smtClean="0"/>
              <a:t>Dosing: 4-8 mg daily</a:t>
            </a:r>
          </a:p>
          <a:p>
            <a:pPr lvl="2" eaLnBrk="1" hangingPunct="1">
              <a:lnSpc>
                <a:spcPct val="80000"/>
              </a:lnSpc>
              <a:defRPr/>
            </a:pPr>
            <a:endParaRPr lang="en-US" dirty="0" smtClean="0"/>
          </a:p>
          <a:p>
            <a:pPr eaLnBrk="1" hangingPunct="1">
              <a:lnSpc>
                <a:spcPct val="80000"/>
              </a:lnSpc>
              <a:defRPr/>
            </a:pPr>
            <a:r>
              <a:rPr lang="en-US" sz="2800" b="1" dirty="0" smtClean="0"/>
              <a:t>Efficacy/ Considerations</a:t>
            </a:r>
            <a:r>
              <a:rPr lang="en-US" sz="2400" dirty="0" smtClean="0"/>
              <a:t>  </a:t>
            </a:r>
          </a:p>
          <a:p>
            <a:pPr lvl="1" eaLnBrk="1" hangingPunct="1">
              <a:lnSpc>
                <a:spcPct val="80000"/>
              </a:lnSpc>
              <a:defRPr/>
            </a:pPr>
            <a:r>
              <a:rPr lang="en-US" sz="2400" dirty="0" smtClean="0"/>
              <a:t>Reduce A1C ~0.5-1.0%</a:t>
            </a:r>
          </a:p>
          <a:p>
            <a:pPr lvl="1" eaLnBrk="1" hangingPunct="1">
              <a:lnSpc>
                <a:spcPct val="80000"/>
              </a:lnSpc>
              <a:defRPr/>
            </a:pPr>
            <a:r>
              <a:rPr lang="en-US" sz="2400" dirty="0" smtClean="0"/>
              <a:t>6 weeks for maximum effect</a:t>
            </a:r>
          </a:p>
          <a:p>
            <a:pPr lvl="1" eaLnBrk="1" hangingPunct="1">
              <a:lnSpc>
                <a:spcPct val="80000"/>
              </a:lnSpc>
              <a:defRPr/>
            </a:pPr>
            <a:r>
              <a:rPr lang="en-US" sz="2400" dirty="0" smtClean="0"/>
              <a:t>$100 a month</a:t>
            </a:r>
          </a:p>
          <a:p>
            <a:pPr lvl="1" eaLnBrk="1" hangingPunct="1">
              <a:lnSpc>
                <a:spcPct val="80000"/>
              </a:lnSpc>
              <a:defRPr/>
            </a:pPr>
            <a:r>
              <a:rPr lang="en-US" sz="2400" dirty="0" smtClean="0"/>
              <a:t>Can cause fluid retention, not indicated w/ CHF</a:t>
            </a:r>
          </a:p>
          <a:p>
            <a:pPr lvl="1" eaLnBrk="1" hangingPunct="1">
              <a:lnSpc>
                <a:spcPct val="80000"/>
              </a:lnSpc>
              <a:defRPr/>
            </a:pPr>
            <a:endParaRPr lang="en-US" sz="2400" dirty="0" smtClean="0"/>
          </a:p>
        </p:txBody>
      </p:sp>
      <p:sp>
        <p:nvSpPr>
          <p:cNvPr id="4" name="Rectangle 2"/>
          <p:cNvSpPr txBox="1">
            <a:spLocks noChangeArrowheads="1"/>
          </p:cNvSpPr>
          <p:nvPr/>
        </p:nvSpPr>
        <p:spPr>
          <a:xfrm>
            <a:off x="457200" y="152400"/>
            <a:ext cx="8229600" cy="990600"/>
          </a:xfrm>
          <a:prstGeom prst="rect">
            <a:avLst/>
          </a:prstGeom>
          <a:solidFill>
            <a:srgbClr val="B1D45A"/>
          </a:solidFill>
        </p:spPr>
        <p:txBody>
          <a:bodyPr vert="horz" anchor="b" anchorCtr="0">
            <a:normAutofit fontScale="90000" lnSpcReduction="1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defRPr/>
            </a:pPr>
            <a:r>
              <a:rPr lang="en-US" sz="4000" dirty="0" smtClean="0"/>
              <a:t>Indications for Insulin Sensitizers </a:t>
            </a:r>
            <a:br>
              <a:rPr lang="en-US" sz="4000" dirty="0" smtClean="0"/>
            </a:br>
            <a:r>
              <a:rPr lang="en-US" sz="2700" dirty="0" smtClean="0"/>
              <a:t>Rosiglitazone (Avandia), Pioglitazone (</a:t>
            </a:r>
            <a:r>
              <a:rPr lang="en-US" sz="2700" dirty="0" err="1" smtClean="0"/>
              <a:t>Actos</a:t>
            </a:r>
            <a:r>
              <a:rPr lang="en-US" sz="2700" dirty="0" smtClean="0"/>
              <a:t>)</a:t>
            </a:r>
            <a:endParaRPr lang="en-US" sz="3200" dirty="0" smtClean="0"/>
          </a:p>
        </p:txBody>
      </p:sp>
    </p:spTree>
    <p:custDataLst>
      <p:tags r:id="rId1"/>
    </p:custDataLst>
    <p:extLst>
      <p:ext uri="{BB962C8B-B14F-4D97-AF65-F5344CB8AC3E}">
        <p14:creationId xmlns:p14="http://schemas.microsoft.com/office/powerpoint/2010/main" val="56515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35744086"/>
      </p:ext>
    </p:extLst>
  </p:cSld>
  <p:clrMapOvr>
    <a:masterClrMapping/>
  </p:clrMapOvr>
  <p:transition>
    <p:random/>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TZDs – How do they rate?  </a:t>
            </a:r>
            <a:endParaRPr lang="en-US" dirty="0"/>
          </a:p>
        </p:txBody>
      </p:sp>
      <p:sp>
        <p:nvSpPr>
          <p:cNvPr id="3" name="Content Placeholder 2"/>
          <p:cNvSpPr>
            <a:spLocks noGrp="1"/>
          </p:cNvSpPr>
          <p:nvPr>
            <p:ph sz="quarter" idx="1"/>
          </p:nvPr>
        </p:nvSpPr>
        <p:spPr>
          <a:xfrm>
            <a:off x="457200" y="1828800"/>
            <a:ext cx="8229600" cy="43281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318250" y="2396045"/>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3200" dirty="0">
                <a:latin typeface="Helvetica" pitchFamily="34" charset="0"/>
              </a:rPr>
              <a:t>No</a:t>
            </a:r>
            <a:r>
              <a:rPr lang="en-US" sz="2800" b="1" dirty="0">
                <a:latin typeface="Helvetica" pitchFamily="34" charset="0"/>
              </a:rPr>
              <a:t> </a:t>
            </a:r>
            <a:endParaRPr lang="en-US" sz="1600" b="1" dirty="0">
              <a:latin typeface="Helvetica" pitchFamily="34" charset="0"/>
            </a:endParaRPr>
          </a:p>
        </p:txBody>
      </p:sp>
      <p:sp>
        <p:nvSpPr>
          <p:cNvPr id="6" name="Rectangle 284"/>
          <p:cNvSpPr>
            <a:spLocks noChangeArrowheads="1"/>
          </p:cNvSpPr>
          <p:nvPr/>
        </p:nvSpPr>
        <p:spPr bwMode="auto">
          <a:xfrm>
            <a:off x="6446472" y="3452744"/>
            <a:ext cx="1783128"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r>
              <a:rPr lang="en-US" sz="3200" dirty="0" smtClean="0">
                <a:latin typeface="Helvetica" pitchFamily="34" charset="0"/>
              </a:rPr>
              <a:t>Yes/No</a:t>
            </a:r>
            <a:endParaRPr lang="en-US" sz="1600" b="1" dirty="0">
              <a:latin typeface="Helvetica" pitchFamily="34" charset="0"/>
            </a:endParaRPr>
          </a:p>
        </p:txBody>
      </p:sp>
      <p:sp>
        <p:nvSpPr>
          <p:cNvPr id="7" name="Rectangle 284"/>
          <p:cNvSpPr>
            <a:spLocks noChangeArrowheads="1"/>
          </p:cNvSpPr>
          <p:nvPr/>
        </p:nvSpPr>
        <p:spPr bwMode="auto">
          <a:xfrm>
            <a:off x="6318250" y="2873307"/>
            <a:ext cx="9699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3200" dirty="0">
                <a:latin typeface="Helvetica" pitchFamily="34" charset="0"/>
              </a:rPr>
              <a:t>Yes</a:t>
            </a:r>
            <a:r>
              <a:rPr lang="en-US" sz="2800" b="1" dirty="0">
                <a:latin typeface="Helvetica" pitchFamily="34" charset="0"/>
              </a:rPr>
              <a:t> </a:t>
            </a:r>
            <a:endParaRPr lang="en-US" sz="1600" b="1" dirty="0">
              <a:latin typeface="Helvetica" pitchFamily="34" charset="0"/>
            </a:endParaRPr>
          </a:p>
        </p:txBody>
      </p:sp>
      <p:sp>
        <p:nvSpPr>
          <p:cNvPr id="8" name="Rectangle 284"/>
          <p:cNvSpPr>
            <a:spLocks noChangeArrowheads="1"/>
          </p:cNvSpPr>
          <p:nvPr/>
        </p:nvSpPr>
        <p:spPr bwMode="auto">
          <a:xfrm>
            <a:off x="6442074" y="3960813"/>
            <a:ext cx="1254125"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r>
              <a:rPr lang="en-US" sz="3200" dirty="0" smtClean="0">
                <a:latin typeface="Helvetica" pitchFamily="34" charset="0"/>
              </a:rPr>
              <a:t>??</a:t>
            </a:r>
            <a:r>
              <a:rPr lang="en-US" sz="2800" b="1" dirty="0" smtClean="0">
                <a:latin typeface="Helvetica" pitchFamily="34" charset="0"/>
              </a:rPr>
              <a:t> </a:t>
            </a:r>
            <a:endParaRPr lang="en-US" sz="1600" b="1" dirty="0">
              <a:latin typeface="Helvetica" pitchFamily="34" charset="0"/>
            </a:endParaRPr>
          </a:p>
        </p:txBody>
      </p:sp>
      <p:sp>
        <p:nvSpPr>
          <p:cNvPr id="9" name="Rectangle 284"/>
          <p:cNvSpPr>
            <a:spLocks noChangeArrowheads="1"/>
          </p:cNvSpPr>
          <p:nvPr/>
        </p:nvSpPr>
        <p:spPr bwMode="auto">
          <a:xfrm>
            <a:off x="6477000" y="4541838"/>
            <a:ext cx="15240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r>
              <a:rPr lang="en-US" sz="3200" dirty="0" smtClean="0">
                <a:latin typeface="Helvetica" pitchFamily="34" charset="0"/>
              </a:rPr>
              <a:t>Yes/No</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183242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3886200" y="1216152"/>
            <a:ext cx="4787646" cy="4937760"/>
          </a:xfrm>
        </p:spPr>
        <p:txBody>
          <a:bodyPr/>
          <a:lstStyle/>
          <a:p>
            <a:r>
              <a:rPr lang="fr-FR" dirty="0"/>
              <a:t>Questions?</a:t>
            </a:r>
          </a:p>
          <a:p>
            <a:r>
              <a:rPr lang="fr-FR" dirty="0" smtClean="0"/>
              <a:t>Email </a:t>
            </a:r>
            <a:r>
              <a:rPr lang="fr-FR" dirty="0"/>
              <a:t>bev@diabetesed.net</a:t>
            </a:r>
          </a:p>
          <a:p>
            <a:r>
              <a:rPr lang="fr-FR" dirty="0" smtClean="0"/>
              <a:t>Web  www.DiabetesEd.net</a:t>
            </a:r>
            <a:endParaRPr lang="fr-FR" dirty="0"/>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1"/>
            <a:ext cx="4302034" cy="1371600"/>
          </a:xfrm>
          <a:prstGeom prst="rect">
            <a:avLst/>
          </a:prstGeom>
        </p:spPr>
      </p:pic>
    </p:spTree>
    <p:custDataLst>
      <p:tags r:id="rId1"/>
    </p:custDataLst>
    <p:extLst>
      <p:ext uri="{BB962C8B-B14F-4D97-AF65-F5344CB8AC3E}">
        <p14:creationId xmlns:p14="http://schemas.microsoft.com/office/powerpoint/2010/main" val="12308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Type 1 Rates Increasing Globally</a:t>
            </a:r>
            <a:endParaRPr lang="en-US" dirty="0"/>
          </a:p>
        </p:txBody>
      </p:sp>
      <p:sp>
        <p:nvSpPr>
          <p:cNvPr id="3" name="Content Placeholder 2"/>
          <p:cNvSpPr>
            <a:spLocks noGrp="1"/>
          </p:cNvSpPr>
          <p:nvPr>
            <p:ph sz="quarter" idx="1"/>
          </p:nvPr>
        </p:nvSpPr>
        <p:spPr/>
        <p:txBody>
          <a:bodyPr/>
          <a:lstStyle/>
          <a:p>
            <a:pPr>
              <a:defRPr/>
            </a:pPr>
            <a:r>
              <a:rPr lang="en-US" dirty="0" smtClean="0"/>
              <a:t>23% rise </a:t>
            </a:r>
            <a:r>
              <a:rPr lang="en-US" dirty="0"/>
              <a:t>in type 1 diabetes </a:t>
            </a:r>
            <a:r>
              <a:rPr lang="en-US" dirty="0" smtClean="0"/>
              <a:t>incidence from 2001-2009</a:t>
            </a:r>
          </a:p>
          <a:p>
            <a:pPr>
              <a:defRPr/>
            </a:pPr>
            <a:r>
              <a:rPr lang="en-US" dirty="0" smtClean="0"/>
              <a:t>Why?</a:t>
            </a:r>
          </a:p>
          <a:p>
            <a:pPr lvl="1">
              <a:defRPr/>
            </a:pPr>
            <a:r>
              <a:rPr lang="en-US" dirty="0" smtClean="0"/>
              <a:t>Autoimmune disease rates increasing over all</a:t>
            </a:r>
          </a:p>
          <a:p>
            <a:pPr lvl="1">
              <a:defRPr/>
            </a:pPr>
            <a:r>
              <a:rPr lang="en-US" dirty="0" smtClean="0"/>
              <a:t>Changes in environmental exposure and gut bacteria?</a:t>
            </a:r>
          </a:p>
          <a:p>
            <a:pPr lvl="1">
              <a:defRPr/>
            </a:pPr>
            <a:r>
              <a:rPr lang="en-US" dirty="0" smtClean="0"/>
              <a:t>Hygiene hypothesis</a:t>
            </a:r>
          </a:p>
          <a:p>
            <a:pPr lvl="1">
              <a:defRPr/>
            </a:pPr>
            <a:r>
              <a:rPr lang="en-US" dirty="0" smtClean="0"/>
              <a:t>Obesity?</a:t>
            </a:r>
          </a:p>
          <a:p>
            <a:pPr marL="457200" lvl="1" indent="0">
              <a:buFont typeface="Wingdings" pitchFamily="2" charset="2"/>
              <a:buNone/>
              <a:defRPr/>
            </a:pPr>
            <a:r>
              <a:rPr lang="en-US" dirty="0" smtClean="0"/>
              <a:t> </a:t>
            </a:r>
            <a:endParaRPr lang="en-US" dirty="0"/>
          </a:p>
          <a:p>
            <a:pPr lvl="1">
              <a:defRPr/>
            </a:pPr>
            <a:endParaRPr lang="en-US" dirty="0"/>
          </a:p>
          <a:p>
            <a:pPr marL="457200" lvl="1" indent="0">
              <a:buFont typeface="Wingdings" pitchFamily="2" charset="2"/>
              <a:buNone/>
              <a:defRPr/>
            </a:pPr>
            <a:endParaRPr lang="en-US" dirty="0"/>
          </a:p>
        </p:txBody>
      </p:sp>
      <p:pic>
        <p:nvPicPr>
          <p:cNvPr id="7172" name="Picture 2" descr="C:\Users\bev\AppData\Local\Microsoft\Windows\Temporary Internet Files\Content.IE5\8BF83FHH\MP90043727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267200"/>
            <a:ext cx="24098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9450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www.ucsf.edu/sites/default/files/fields/field_insert_file/news/type1diabetes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9147" y="84053"/>
            <a:ext cx="5455251" cy="67489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63973" y="236479"/>
            <a:ext cx="5325598" cy="584775"/>
          </a:xfrm>
          <a:prstGeom prst="rect">
            <a:avLst/>
          </a:prstGeom>
          <a:solidFill>
            <a:schemeClr val="accent4"/>
          </a:solidFill>
        </p:spPr>
        <p:txBody>
          <a:bodyPr wrap="square" rtlCol="0">
            <a:spAutoFit/>
          </a:bodyPr>
          <a:lstStyle/>
          <a:p>
            <a:r>
              <a:rPr lang="en-US" sz="3200" dirty="0" smtClean="0">
                <a:latin typeface="Calibri" panose="020F0502020204030204" pitchFamily="34" charset="0"/>
              </a:rPr>
              <a:t>Type 1 Diabetes Facts </a:t>
            </a:r>
            <a:endParaRPr lang="en-US" sz="3200" dirty="0">
              <a:latin typeface="Calibri" panose="020F0502020204030204" pitchFamily="34" charset="0"/>
            </a:endParaRPr>
          </a:p>
        </p:txBody>
      </p:sp>
    </p:spTree>
    <p:custDataLst>
      <p:tags r:id="rId1"/>
    </p:custDataLst>
    <p:extLst>
      <p:ext uri="{BB962C8B-B14F-4D97-AF65-F5344CB8AC3E}">
        <p14:creationId xmlns:p14="http://schemas.microsoft.com/office/powerpoint/2010/main" val="400916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sz="quarter" idx="1"/>
          </p:nvPr>
        </p:nvSpPr>
        <p:spPr>
          <a:xfrm>
            <a:off x="213090" y="1371600"/>
            <a:ext cx="8229600" cy="623316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smtClean="0">
                <a:solidFill>
                  <a:schemeClr val="tx1">
                    <a:lumMod val="95000"/>
                    <a:lumOff val="5000"/>
                  </a:schemeClr>
                </a:solidFill>
              </a:rPr>
              <a:t>Insulin </a:t>
            </a:r>
            <a:r>
              <a:rPr lang="en-US" sz="2800" dirty="0">
                <a:solidFill>
                  <a:schemeClr val="tx1">
                    <a:lumMod val="95000"/>
                    <a:lumOff val="5000"/>
                  </a:schemeClr>
                </a:solidFill>
              </a:rPr>
              <a:t>sensitive (require 0.5 - 1.0 units/kg/day</a:t>
            </a:r>
            <a:r>
              <a:rPr lang="en-US" sz="2800" dirty="0" smtClean="0">
                <a:solidFill>
                  <a:schemeClr val="tx1">
                    <a:lumMod val="95000"/>
                    <a:lumOff val="5000"/>
                  </a:schemeClr>
                </a:solidFill>
              </a:rPr>
              <a:t>)</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4"/>
              </a:buBlip>
            </a:pPr>
            <a:r>
              <a:rPr lang="en-US" sz="2800" dirty="0" smtClean="0">
                <a:solidFill>
                  <a:schemeClr val="tx1">
                    <a:lumMod val="95000"/>
                    <a:lumOff val="5000"/>
                  </a:schemeClr>
                </a:solidFill>
              </a:rPr>
              <a:t>Combo of genes and environment:</a:t>
            </a:r>
          </a:p>
          <a:p>
            <a:pPr lvl="2" eaLnBrk="1" hangingPunct="1">
              <a:lnSpc>
                <a:spcPct val="90000"/>
              </a:lnSpc>
              <a:buFont typeface="Wingdings" pitchFamily="2" charset="2"/>
              <a:buBlip>
                <a:blip r:embed="rId4"/>
              </a:buBlip>
            </a:pPr>
            <a:r>
              <a:rPr lang="en-US" sz="2800" dirty="0" smtClean="0"/>
              <a:t>Autoimmunity tends to run in families</a:t>
            </a:r>
          </a:p>
          <a:p>
            <a:pPr lvl="2" eaLnBrk="1" hangingPunct="1">
              <a:lnSpc>
                <a:spcPct val="90000"/>
              </a:lnSpc>
              <a:buFont typeface="Wingdings" pitchFamily="2" charset="2"/>
              <a:buBlip>
                <a:blip r:embed="rId4"/>
              </a:buBlip>
            </a:pPr>
            <a:r>
              <a:rPr lang="en-US" sz="2800" dirty="0" smtClean="0"/>
              <a:t>Higher rates in non breastfed infants</a:t>
            </a:r>
          </a:p>
          <a:p>
            <a:pPr lvl="2" eaLnBrk="1" hangingPunct="1">
              <a:lnSpc>
                <a:spcPct val="90000"/>
              </a:lnSpc>
              <a:buFont typeface="Wingdings" pitchFamily="2" charset="2"/>
              <a:buBlip>
                <a:blip r:embed="rId5"/>
              </a:buBlip>
            </a:pPr>
            <a:r>
              <a:rPr lang="en-US" sz="2800" dirty="0" smtClean="0"/>
              <a:t>Viral triggers: congenital rubella, </a:t>
            </a:r>
            <a:r>
              <a:rPr lang="en-US" sz="2800" dirty="0" err="1" smtClean="0"/>
              <a:t>coxsackie</a:t>
            </a:r>
            <a:r>
              <a:rPr lang="en-US" sz="2800" dirty="0" smtClean="0"/>
              <a:t> virus B, cytomegalovirus, adenovirus and mumps</a:t>
            </a:r>
            <a:r>
              <a:rPr lang="en-US" sz="3200" dirty="0" smtClean="0"/>
              <a:t>.</a:t>
            </a:r>
          </a:p>
          <a:p>
            <a:pPr lvl="1" eaLnBrk="1" hangingPunct="1">
              <a:lnSpc>
                <a:spcPct val="90000"/>
              </a:lnSpc>
              <a:buFont typeface="Wingdings" pitchFamily="2" charset="2"/>
              <a:buBlip>
                <a:blip r:embed="rId6"/>
              </a:buBlip>
            </a:pPr>
            <a:endParaRPr lang="en-US" sz="3200" dirty="0" smtClean="0"/>
          </a:p>
        </p:txBody>
      </p:sp>
      <p:pic>
        <p:nvPicPr>
          <p:cNvPr id="2" name="Picture 1"/>
          <p:cNvPicPr>
            <a:picLocks noChangeAspect="1"/>
          </p:cNvPicPr>
          <p:nvPr/>
        </p:nvPicPr>
        <p:blipFill>
          <a:blip r:embed="rId7"/>
          <a:stretch>
            <a:fillRect/>
          </a:stretch>
        </p:blipFill>
        <p:spPr>
          <a:xfrm>
            <a:off x="228600" y="152400"/>
            <a:ext cx="8230313" cy="993734"/>
          </a:xfrm>
          <a:prstGeom prst="rect">
            <a:avLst/>
          </a:prstGeom>
        </p:spPr>
      </p:pic>
      <p:sp>
        <p:nvSpPr>
          <p:cNvPr id="47106" name="Rectangle 2"/>
          <p:cNvSpPr>
            <a:spLocks noGrp="1" noChangeArrowheads="1"/>
          </p:cNvSpPr>
          <p:nvPr>
            <p:ph type="title"/>
          </p:nvPr>
        </p:nvSpPr>
        <p:spPr>
          <a:xfrm>
            <a:off x="253589" y="155534"/>
            <a:ext cx="8229600" cy="990600"/>
          </a:xfrm>
          <a:noFill/>
        </p:spPr>
        <p:txBody>
          <a:bodyPr lIns="90477" tIns="44445" rIns="90477" bIns="44445" anchor="b">
            <a:normAutofit fontScale="90000"/>
          </a:bodyPr>
          <a:lstStyle/>
          <a:p>
            <a:pPr eaLnBrk="1" hangingPunct="1">
              <a:buFont typeface="Wingdings" pitchFamily="2" charset="2"/>
              <a:buNone/>
            </a:pPr>
            <a:r>
              <a:rPr lang="en-US" sz="3600" dirty="0" smtClean="0"/>
              <a:t>Type 1 – 10% of all Diabetes</a:t>
            </a:r>
            <a:br>
              <a:rPr lang="en-US" sz="3600" dirty="0" smtClean="0"/>
            </a:br>
            <a:r>
              <a:rPr lang="en-US" sz="3600" dirty="0" smtClean="0"/>
              <a:t>Genetics and Risk Factors</a:t>
            </a:r>
          </a:p>
        </p:txBody>
      </p:sp>
    </p:spTree>
    <p:custDataLst>
      <p:tags r:id="rId1"/>
    </p:custDataLst>
    <p:extLst>
      <p:ext uri="{BB962C8B-B14F-4D97-AF65-F5344CB8AC3E}">
        <p14:creationId xmlns:p14="http://schemas.microsoft.com/office/powerpoint/2010/main" val="320408663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a:bodyPr>
          <a:lstStyle/>
          <a:p>
            <a:pPr eaLnBrk="1" hangingPunct="1"/>
            <a:r>
              <a:rPr lang="en-US" sz="4000" smtClean="0"/>
              <a:t>Incidence of Type 1 in Youth 	</a:t>
            </a:r>
          </a:p>
        </p:txBody>
      </p:sp>
      <p:graphicFrame>
        <p:nvGraphicFramePr>
          <p:cNvPr id="1026" name="Object 1024"/>
          <p:cNvGraphicFramePr>
            <a:graphicFrameLocks noGrp="1" noChangeAspect="1"/>
          </p:cNvGraphicFramePr>
          <p:nvPr>
            <p:ph sz="quarter" idx="1"/>
            <p:extLst>
              <p:ext uri="{D42A27DB-BD31-4B8C-83A1-F6EECF244321}">
                <p14:modId xmlns:p14="http://schemas.microsoft.com/office/powerpoint/2010/main" val="434909183"/>
              </p:ext>
            </p:extLst>
          </p:nvPr>
        </p:nvGraphicFramePr>
        <p:xfrm>
          <a:off x="990600" y="1371600"/>
          <a:ext cx="2255837" cy="3429000"/>
        </p:xfrm>
        <a:graphic>
          <a:graphicData uri="http://schemas.openxmlformats.org/presentationml/2006/ole">
            <mc:AlternateContent xmlns:mc="http://schemas.openxmlformats.org/markup-compatibility/2006">
              <mc:Choice xmlns:v="urn:schemas-microsoft-com:vml" Requires="v">
                <p:oleObj spid="_x0000_s52308" name="Clip" r:id="rId5" imgW="2255238" imgH="3429297" progId="MS_ClipArt_Gallery.2">
                  <p:embed/>
                </p:oleObj>
              </mc:Choice>
              <mc:Fallback>
                <p:oleObj name="Clip" r:id="rId5" imgW="2255238" imgH="3429297" progId="MS_ClipArt_Gallery.2">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371600"/>
                        <a:ext cx="2255837"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06307" name="Rectangle 3"/>
          <p:cNvSpPr>
            <a:spLocks noGrp="1" noChangeArrowheads="1"/>
          </p:cNvSpPr>
          <p:nvPr>
            <p:ph type="body" sz="half" idx="4294967295"/>
          </p:nvPr>
        </p:nvSpPr>
        <p:spPr>
          <a:xfrm>
            <a:off x="3759200" y="1295400"/>
            <a:ext cx="5384800" cy="50292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smtClean="0">
                <a:solidFill>
                  <a:schemeClr val="tx2">
                    <a:lumMod val="75000"/>
                  </a:schemeClr>
                </a:solidFill>
              </a:rPr>
              <a:t>Rate doubling every 20 yrs</a:t>
            </a:r>
          </a:p>
          <a:p>
            <a:pPr eaLnBrk="1" hangingPunct="1">
              <a:defRPr/>
            </a:pPr>
            <a:r>
              <a:rPr lang="en-US" sz="2800" dirty="0" smtClean="0">
                <a:solidFill>
                  <a:schemeClr val="tx2">
                    <a:lumMod val="75000"/>
                  </a:schemeClr>
                </a:solidFill>
              </a:rPr>
              <a:t>Many trials underway to detect and prevent (Trial Net)</a:t>
            </a:r>
          </a:p>
        </p:txBody>
      </p:sp>
    </p:spTree>
    <p:custDataLst>
      <p:tags r:id="rId2"/>
    </p:custDataLst>
    <p:extLst>
      <p:ext uri="{BB962C8B-B14F-4D97-AF65-F5344CB8AC3E}">
        <p14:creationId xmlns:p14="http://schemas.microsoft.com/office/powerpoint/2010/main" val="34837077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Autoantibodies </a:t>
            </a:r>
            <a:r>
              <a:rPr lang="en-US" dirty="0" err="1" smtClean="0"/>
              <a:t>Assoc</a:t>
            </a:r>
            <a:r>
              <a:rPr lang="en-US" dirty="0" smtClean="0"/>
              <a:t> w/ Type 1</a:t>
            </a:r>
            <a:endParaRPr lang="en-US" dirty="0"/>
          </a:p>
        </p:txBody>
      </p:sp>
      <p:sp>
        <p:nvSpPr>
          <p:cNvPr id="3" name="Content Placeholder 2"/>
          <p:cNvSpPr>
            <a:spLocks noGrp="1"/>
          </p:cNvSpPr>
          <p:nvPr>
            <p:ph sz="quarter" idx="1"/>
          </p:nvPr>
        </p:nvSpPr>
        <p:spPr/>
        <p:txBody>
          <a:bodyPr/>
          <a:lstStyle/>
          <a:p>
            <a:pPr marL="0" indent="0">
              <a:buClr>
                <a:srgbClr val="FF0000"/>
              </a:buClr>
              <a:buFont typeface="Wingdings" pitchFamily="2" charset="2"/>
              <a:buNone/>
              <a:defRPr/>
            </a:pPr>
            <a:r>
              <a:rPr lang="en-US" b="1" dirty="0" smtClean="0"/>
              <a:t> </a:t>
            </a:r>
            <a:r>
              <a:rPr lang="en-US" dirty="0" smtClean="0"/>
              <a:t>Panel </a:t>
            </a:r>
            <a:r>
              <a:rPr lang="en-US" dirty="0"/>
              <a:t>of autoantibodies</a:t>
            </a:r>
            <a:r>
              <a:rPr lang="en-US" b="1" dirty="0"/>
              <a:t> </a:t>
            </a:r>
            <a:r>
              <a:rPr lang="en-US" b="1" dirty="0" smtClean="0"/>
              <a:t>–</a:t>
            </a:r>
            <a:r>
              <a:rPr lang="en-US" sz="2400" b="1" dirty="0" smtClean="0"/>
              <a:t>  </a:t>
            </a:r>
          </a:p>
          <a:p>
            <a:pPr marL="1030287" lvl="1" indent="-457200">
              <a:buClr>
                <a:srgbClr val="FF0000"/>
              </a:buClr>
              <a:defRPr/>
            </a:pPr>
            <a:r>
              <a:rPr lang="en-US" dirty="0" smtClean="0"/>
              <a:t>GAD65 - </a:t>
            </a:r>
            <a:r>
              <a:rPr lang="en-US" dirty="0"/>
              <a:t>Glutamic acid decarboxylase </a:t>
            </a:r>
            <a:r>
              <a:rPr lang="en-US" dirty="0" smtClean="0"/>
              <a:t>– </a:t>
            </a:r>
          </a:p>
          <a:p>
            <a:pPr marL="1030287" lvl="1" indent="-457200">
              <a:buClr>
                <a:srgbClr val="FF0000"/>
              </a:buClr>
              <a:defRPr/>
            </a:pPr>
            <a:r>
              <a:rPr lang="en-US" dirty="0" smtClean="0"/>
              <a:t>ICA - Islet Cell Cytoplasmic Autoantibodies</a:t>
            </a:r>
          </a:p>
          <a:p>
            <a:pPr marL="1030287" lvl="1" indent="-457200">
              <a:buClr>
                <a:srgbClr val="FF0000"/>
              </a:buClr>
              <a:defRPr/>
            </a:pPr>
            <a:r>
              <a:rPr lang="en-US" dirty="0" smtClean="0"/>
              <a:t>IAA </a:t>
            </a:r>
            <a:r>
              <a:rPr lang="en-US" dirty="0"/>
              <a:t>- Insulin </a:t>
            </a:r>
            <a:r>
              <a:rPr lang="en-US" dirty="0" smtClean="0"/>
              <a:t>Autoantibodies</a:t>
            </a:r>
          </a:p>
          <a:p>
            <a:pPr>
              <a:defRPr/>
            </a:pPr>
            <a:endParaRPr lang="en-US" dirty="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106" y="3571012"/>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3027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1806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152400"/>
            <a:ext cx="8229600" cy="1295400"/>
          </a:xfrm>
        </p:spPr>
        <p:txBody>
          <a:bodyPr>
            <a:normAutofit fontScale="90000"/>
          </a:bodyPr>
          <a:lstStyle/>
          <a:p>
            <a:pPr eaLnBrk="1" hangingPunct="1"/>
            <a:r>
              <a:rPr lang="en-US" dirty="0" smtClean="0"/>
              <a:t>Type 1 Diabetes Associated with other immune conditions</a:t>
            </a:r>
          </a:p>
        </p:txBody>
      </p:sp>
      <p:sp>
        <p:nvSpPr>
          <p:cNvPr id="1665027" name="Rectangle 3"/>
          <p:cNvSpPr>
            <a:spLocks noGrp="1" noChangeArrowheads="1"/>
          </p:cNvSpPr>
          <p:nvPr>
            <p:ph sz="quarter" idx="1"/>
          </p:nvPr>
        </p:nvSpPr>
        <p:spPr>
          <a:xfrm>
            <a:off x="457200" y="1752600"/>
            <a:ext cx="8229600" cy="4404360"/>
          </a:xfrm>
        </p:spPr>
        <p:txBody>
          <a:bodyPr/>
          <a:lstStyle/>
          <a:p>
            <a:pPr eaLnBrk="1" hangingPunct="1">
              <a:defRPr/>
            </a:pPr>
            <a:r>
              <a:rPr lang="en-US" dirty="0" smtClean="0"/>
              <a:t>Celiac disease (gluten intolerance)</a:t>
            </a:r>
          </a:p>
          <a:p>
            <a:pPr eaLnBrk="1" hangingPunct="1">
              <a:defRPr/>
            </a:pPr>
            <a:r>
              <a:rPr lang="en-US" dirty="0" smtClean="0"/>
              <a:t>Thyroid disease</a:t>
            </a:r>
          </a:p>
          <a:p>
            <a:pPr eaLnBrk="1" hangingPunct="1">
              <a:defRPr/>
            </a:pPr>
            <a:r>
              <a:rPr lang="en-US" dirty="0" smtClean="0"/>
              <a:t>Addison’s Disease</a:t>
            </a:r>
          </a:p>
          <a:p>
            <a:pPr eaLnBrk="1" hangingPunct="1">
              <a:defRPr/>
            </a:pPr>
            <a:r>
              <a:rPr lang="en-US" dirty="0" smtClean="0"/>
              <a:t>Rheumatoid arthritis</a:t>
            </a:r>
          </a:p>
          <a:p>
            <a:pPr eaLnBrk="1" hangingPunct="1">
              <a:defRPr/>
            </a:pPr>
            <a:r>
              <a:rPr lang="en-US" dirty="0" smtClean="0"/>
              <a:t>Other</a:t>
            </a:r>
          </a:p>
          <a:p>
            <a:pPr eaLnBrk="1" hangingPunct="1">
              <a:defRPr/>
            </a:pPr>
            <a:endParaRPr lang="en-US" dirty="0" smtClean="0"/>
          </a:p>
        </p:txBody>
      </p:sp>
      <p:pic>
        <p:nvPicPr>
          <p:cNvPr id="29700"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3528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4506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303297" y="184150"/>
            <a:ext cx="8229600" cy="990600"/>
          </a:xfrm>
        </p:spPr>
        <p:txBody>
          <a:bodyPr>
            <a:normAutofit/>
          </a:bodyPr>
          <a:lstStyle/>
          <a:p>
            <a:r>
              <a:rPr lang="en-US" dirty="0" smtClean="0"/>
              <a:t>What Does Type 1 Look Like?</a:t>
            </a:r>
          </a:p>
        </p:txBody>
      </p:sp>
      <p:pic>
        <p:nvPicPr>
          <p:cNvPr id="56323" name="Picture 2" descr="http://0.tqn.com/d/type1diabetes/1/0/R/2/-/-/Bret-Michaels---Ethan-Miller---Image-Entertainment---Getty---107365749.jpg"/>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7381285" y="1962752"/>
            <a:ext cx="1258824" cy="1810512"/>
          </a:xfrm>
        </p:spPr>
      </p:pic>
      <p:pic>
        <p:nvPicPr>
          <p:cNvPr id="56324" name="Picture 6" descr="http://3.bp.blogspot.com/-UQZ2OA6f47s/Tykl1O-7_lI/AAAAAAAAG94/iKQfSynUjIs/s320/Nick+Jonas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356" y="1862644"/>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0" descr="Mary Tyler Mo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274" y="1480344"/>
            <a:ext cx="13414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2" descr="Sonia Sotomay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9302" y="3149373"/>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5309302" y="5215252"/>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7381285" y="1272340"/>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dirty="0">
                <a:latin typeface="Arial" panose="020B0604020202020204" pitchFamily="34" charset="0"/>
              </a:rPr>
              <a:t>Bret Michaels</a:t>
            </a:r>
            <a:r>
              <a:rPr lang="en-US" sz="2000" dirty="0">
                <a:latin typeface="Arial" panose="020B0604020202020204" pitchFamily="34" charset="0"/>
              </a:rPr>
              <a:t> </a:t>
            </a:r>
          </a:p>
        </p:txBody>
      </p:sp>
      <p:sp>
        <p:nvSpPr>
          <p:cNvPr id="56330" name="Rectangle 12"/>
          <p:cNvSpPr>
            <a:spLocks noChangeArrowheads="1"/>
          </p:cNvSpPr>
          <p:nvPr/>
        </p:nvSpPr>
        <p:spPr bwMode="auto">
          <a:xfrm>
            <a:off x="351420" y="3109913"/>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Arial" panose="020B0604020202020204" pitchFamily="34" charset="0"/>
              </a:rPr>
              <a:t>Mary Tyler Moore</a:t>
            </a:r>
            <a:endParaRPr lang="en-US" sz="2400">
              <a:latin typeface="Arial" panose="020B0604020202020204" pitchFamily="34" charset="0"/>
            </a:endParaRPr>
          </a:p>
        </p:txBody>
      </p:sp>
      <p:sp>
        <p:nvSpPr>
          <p:cNvPr id="56331" name="Rectangle 14"/>
          <p:cNvSpPr>
            <a:spLocks noChangeArrowheads="1"/>
          </p:cNvSpPr>
          <p:nvPr/>
        </p:nvSpPr>
        <p:spPr bwMode="auto">
          <a:xfrm>
            <a:off x="2563243" y="4930376"/>
            <a:ext cx="329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Nick Jonas</a:t>
            </a:r>
            <a:endParaRPr lang="en-US" sz="2400" dirty="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pic>
        <p:nvPicPr>
          <p:cNvPr id="56333" name="Picture 16" descr="Adam Morris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8816" y="4426616"/>
            <a:ext cx="1279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Rectangle 17"/>
          <p:cNvSpPr>
            <a:spLocks noChangeArrowheads="1"/>
          </p:cNvSpPr>
          <p:nvPr/>
        </p:nvSpPr>
        <p:spPr bwMode="auto">
          <a:xfrm>
            <a:off x="183556" y="4118641"/>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b="1" dirty="0">
                <a:latin typeface="Arial" panose="020B0604020202020204" pitchFamily="34" charset="0"/>
              </a:rPr>
              <a:t>Adam Morrison</a:t>
            </a:r>
            <a:r>
              <a:rPr lang="en-US" sz="1400" dirty="0">
                <a:latin typeface="Arial" panose="020B0604020202020204" pitchFamily="34" charset="0"/>
              </a:rPr>
              <a:t> </a:t>
            </a:r>
          </a:p>
        </p:txBody>
      </p:sp>
      <p:sp>
        <p:nvSpPr>
          <p:cNvPr id="56337" name="TextBox 16"/>
          <p:cNvSpPr txBox="1">
            <a:spLocks noChangeArrowheads="1"/>
          </p:cNvSpPr>
          <p:nvPr/>
        </p:nvSpPr>
        <p:spPr bwMode="auto">
          <a:xfrm>
            <a:off x="4401484" y="5835923"/>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Times New Roman" panose="02020603050405020304" pitchFamily="18" charset="0"/>
              </a:rPr>
              <a:t>From Debbie Nagata’s slide collection</a:t>
            </a:r>
          </a:p>
        </p:txBody>
      </p:sp>
    </p:spTree>
    <p:custDataLst>
      <p:tags r:id="rId1"/>
    </p:custDataLst>
    <p:extLst>
      <p:ext uri="{BB962C8B-B14F-4D97-AF65-F5344CB8AC3E}">
        <p14:creationId xmlns:p14="http://schemas.microsoft.com/office/powerpoint/2010/main" val="229061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466" y="1534318"/>
            <a:ext cx="3103563"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1472" y="762000"/>
            <a:ext cx="3454400" cy="551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457200" y="1447799"/>
            <a:ext cx="2549835" cy="3276600"/>
          </a:xfrm>
          <a:prstGeom prst="rect">
            <a:avLst/>
          </a:prstGeom>
        </p:spPr>
      </p:pic>
      <p:sp>
        <p:nvSpPr>
          <p:cNvPr id="4" name="Title 3"/>
          <p:cNvSpPr>
            <a:spLocks noGrp="1"/>
          </p:cNvSpPr>
          <p:nvPr>
            <p:ph type="title"/>
          </p:nvPr>
        </p:nvSpPr>
        <p:spPr>
          <a:xfrm>
            <a:off x="457200" y="152400"/>
            <a:ext cx="8382000" cy="990600"/>
          </a:xfrm>
        </p:spPr>
        <p:txBody>
          <a:bodyPr>
            <a:normAutofit fontScale="90000"/>
          </a:bodyPr>
          <a:lstStyle/>
          <a:p>
            <a:r>
              <a:rPr lang="en-US" dirty="0" smtClean="0"/>
              <a:t>Ms. Idaho and </a:t>
            </a:r>
            <a:r>
              <a:rPr lang="en-US" dirty="0" err="1" smtClean="0"/>
              <a:t>Ms</a:t>
            </a:r>
            <a:r>
              <a:rPr lang="en-US" dirty="0" smtClean="0"/>
              <a:t> America – </a:t>
            </a:r>
            <a:r>
              <a:rPr lang="en-US" dirty="0" err="1" smtClean="0"/>
              <a:t>Pumpin</a:t>
            </a:r>
            <a:r>
              <a:rPr lang="en-US" dirty="0" smtClean="0"/>
              <a:t>’ It</a:t>
            </a:r>
            <a:endParaRPr lang="en-US" dirty="0"/>
          </a:p>
        </p:txBody>
      </p:sp>
    </p:spTree>
    <p:custDataLst>
      <p:tags r:id="rId1"/>
    </p:custDataLst>
    <p:extLst>
      <p:ext uri="{BB962C8B-B14F-4D97-AF65-F5344CB8AC3E}">
        <p14:creationId xmlns:p14="http://schemas.microsoft.com/office/powerpoint/2010/main" val="1411045231"/>
      </p:ext>
    </p:extLst>
  </p:cSld>
  <p:clrMapOvr>
    <a:masterClrMapping/>
  </p:clrMapOvr>
  <p:transition>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smtClean="0"/>
              <a:t>Medalist Study – Harvard</a:t>
            </a:r>
            <a:br>
              <a:rPr lang="en-US" dirty="0" smtClean="0"/>
            </a:br>
            <a:r>
              <a:rPr lang="en-US" dirty="0" err="1" smtClean="0"/>
              <a:t>Joslin</a:t>
            </a:r>
            <a:r>
              <a:rPr lang="en-US" dirty="0" smtClean="0"/>
              <a:t> Diabetes Center	</a:t>
            </a:r>
            <a:endParaRPr lang="en-US" dirty="0"/>
          </a:p>
        </p:txBody>
      </p:sp>
      <p:sp>
        <p:nvSpPr>
          <p:cNvPr id="3" name="Content Placeholder 2"/>
          <p:cNvSpPr>
            <a:spLocks noGrp="1"/>
          </p:cNvSpPr>
          <p:nvPr>
            <p:ph sz="quarter" idx="1"/>
          </p:nvPr>
        </p:nvSpPr>
        <p:spPr>
          <a:xfrm>
            <a:off x="457200" y="1600200"/>
            <a:ext cx="8229600" cy="4556760"/>
          </a:xfrm>
        </p:spPr>
        <p:txBody>
          <a:bodyPr/>
          <a:lstStyle/>
          <a:p>
            <a:r>
              <a:rPr lang="en-US" dirty="0" smtClean="0"/>
              <a:t>After 50 years with diabetes</a:t>
            </a:r>
          </a:p>
          <a:p>
            <a:pPr lvl="1"/>
            <a:r>
              <a:rPr lang="en-US" dirty="0" smtClean="0"/>
              <a:t>Many still produced some insulin</a:t>
            </a:r>
          </a:p>
          <a:p>
            <a:pPr lvl="1"/>
            <a:r>
              <a:rPr lang="en-US" dirty="0" smtClean="0"/>
              <a:t>Many had no eye disease</a:t>
            </a:r>
          </a:p>
          <a:p>
            <a:pPr lvl="1"/>
            <a:endParaRPr lang="en-US" dirty="0"/>
          </a:p>
          <a:p>
            <a:pPr lvl="1"/>
            <a:endParaRPr lang="en-US" dirty="0"/>
          </a:p>
        </p:txBody>
      </p:sp>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377" y="3276600"/>
            <a:ext cx="27051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76600"/>
            <a:ext cx="3656577"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03271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mtClean="0"/>
              <a:t>Type 1 Summary</a:t>
            </a:r>
          </a:p>
        </p:txBody>
      </p:sp>
      <p:sp>
        <p:nvSpPr>
          <p:cNvPr id="1561603" name="Rectangle 3"/>
          <p:cNvSpPr>
            <a:spLocks noGrp="1" noChangeArrowheads="1"/>
          </p:cNvSpPr>
          <p:nvPr>
            <p:ph sz="quarter" idx="1"/>
          </p:nvPr>
        </p:nvSpPr>
        <p:spPr/>
        <p:txBody>
          <a:bodyPr>
            <a:normAutofit/>
          </a:bodyPr>
          <a:lstStyle/>
          <a:p>
            <a:pPr eaLnBrk="1" hangingPunct="1">
              <a:defRPr/>
            </a:pPr>
            <a:r>
              <a:rPr lang="en-US" dirty="0" smtClean="0"/>
              <a:t>Autoimmune</a:t>
            </a:r>
          </a:p>
          <a:p>
            <a:pPr eaLnBrk="1" hangingPunct="1">
              <a:defRPr/>
            </a:pPr>
            <a:r>
              <a:rPr lang="en-US" dirty="0" smtClean="0"/>
              <a:t>Complete pancreatic destruction</a:t>
            </a:r>
          </a:p>
          <a:p>
            <a:pPr eaLnBrk="1" hangingPunct="1">
              <a:defRPr/>
            </a:pPr>
            <a:r>
              <a:rPr lang="en-US" dirty="0" smtClean="0"/>
              <a:t>Need insulin shots</a:t>
            </a:r>
          </a:p>
          <a:p>
            <a:pPr eaLnBrk="1" hangingPunct="1">
              <a:defRPr/>
            </a:pPr>
            <a:r>
              <a:rPr lang="en-US" dirty="0" smtClean="0"/>
              <a:t>Often first present in DKA</a:t>
            </a:r>
          </a:p>
          <a:p>
            <a:pPr eaLnBrk="1" hangingPunct="1">
              <a:buFont typeface="Wingdings" pitchFamily="2" charset="2"/>
              <a:buNone/>
              <a:defRPr/>
            </a:pPr>
            <a:endParaRPr lang="en-US" dirty="0" smtClean="0"/>
          </a:p>
          <a:p>
            <a:pPr eaLnBrk="1" hangingPunct="1">
              <a:defRPr/>
            </a:pPr>
            <a:endParaRPr lang="en-US" dirty="0" smtClean="0"/>
          </a:p>
        </p:txBody>
      </p:sp>
      <p:pic>
        <p:nvPicPr>
          <p:cNvPr id="29698" name="Picture 2" descr="C:\Users\Beverly\AppData\Local\Microsoft\Windows\Temporary Internet Files\Content.IE5\AQZ1NA1F\MP90041180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1600200"/>
            <a:ext cx="2019002" cy="2895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0536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z="4800" dirty="0" smtClean="0"/>
              <a:t>Type 1 in Hospital</a:t>
            </a:r>
            <a:r>
              <a:rPr lang="en-US" dirty="0" smtClean="0"/>
              <a:t>	</a:t>
            </a:r>
          </a:p>
        </p:txBody>
      </p:sp>
      <p:sp>
        <p:nvSpPr>
          <p:cNvPr id="46083" name="Content Placeholder 2"/>
          <p:cNvSpPr>
            <a:spLocks noGrp="1"/>
          </p:cNvSpPr>
          <p:nvPr>
            <p:ph sz="quarter" idx="1"/>
          </p:nvPr>
        </p:nvSpPr>
        <p:spPr/>
        <p:txBody>
          <a:bodyPr/>
          <a:lstStyle/>
          <a:p>
            <a:r>
              <a:rPr lang="en-US" dirty="0" smtClean="0"/>
              <a:t>43 </a:t>
            </a:r>
            <a:r>
              <a:rPr lang="en-US" dirty="0" err="1" smtClean="0"/>
              <a:t>yr</a:t>
            </a:r>
            <a:r>
              <a:rPr lang="en-US" dirty="0" smtClean="0"/>
              <a:t> old admitted to evaluate angina.</a:t>
            </a:r>
          </a:p>
          <a:p>
            <a:r>
              <a:rPr lang="en-US" dirty="0" smtClean="0"/>
              <a:t>Morning blood sugar is 92.</a:t>
            </a:r>
          </a:p>
          <a:p>
            <a:r>
              <a:rPr lang="en-US" dirty="0" smtClean="0"/>
              <a:t>Based on Regular insulin sliding scale, no insulin required. </a:t>
            </a:r>
          </a:p>
          <a:p>
            <a:r>
              <a:rPr lang="en-US" dirty="0" smtClean="0"/>
              <a:t>Breakfast tray shows up and patient says, I need my insulin shot before I eat.</a:t>
            </a:r>
          </a:p>
          <a:p>
            <a:pPr marL="0" indent="0">
              <a:buNone/>
            </a:pPr>
            <a:r>
              <a:rPr lang="en-US" dirty="0" smtClean="0"/>
              <a:t> 		</a:t>
            </a:r>
            <a:r>
              <a:rPr lang="en-US" sz="4000" b="1" dirty="0" smtClean="0">
                <a:solidFill>
                  <a:schemeClr val="accent5">
                    <a:lumMod val="50000"/>
                  </a:schemeClr>
                </a:solidFill>
              </a:rPr>
              <a:t>What do you say?</a:t>
            </a:r>
            <a:endParaRPr lang="en-US" b="1" dirty="0" smtClean="0">
              <a:solidFill>
                <a:schemeClr val="accent5">
                  <a:lumMod val="50000"/>
                </a:schemeClr>
              </a:solidFill>
            </a:endParaRPr>
          </a:p>
        </p:txBody>
      </p:sp>
      <p:pic>
        <p:nvPicPr>
          <p:cNvPr id="46084" name="Picture 2" descr="C:\Users\Beverly\AppData\Local\Microsoft\Windows\Temporary Internet Files\Content.IE5\BY1JKQ3K\MC90044142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6482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39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810019" y="3122568"/>
            <a:ext cx="3056089" cy="2081388"/>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r>
              <a:rPr lang="en-US" sz="3911" dirty="0">
                <a:solidFill>
                  <a:srgbClr val="7030A0"/>
                </a:solidFill>
                <a:effectLst>
                  <a:outerShdw blurRad="38100" dist="38100" dir="2700000" algn="tl">
                    <a:srgbClr val="000000"/>
                  </a:outerShdw>
                </a:effectLst>
                <a:latin typeface="Gill Sans MT"/>
              </a:rPr>
              <a:t>Patti Labelle</a:t>
            </a:r>
          </a:p>
          <a:p>
            <a:pPr algn="ctr" eaLnBrk="1" fontAlgn="auto" hangingPunct="1">
              <a:spcBef>
                <a:spcPts val="0"/>
              </a:spcBef>
              <a:spcAft>
                <a:spcPts val="0"/>
              </a:spcAft>
              <a:defRPr/>
            </a:pPr>
            <a:r>
              <a:rPr lang="en-US" sz="3911" dirty="0">
                <a:solidFill>
                  <a:prstClr val="black"/>
                </a:solidFill>
                <a:latin typeface="Gill Sans MT"/>
              </a:rPr>
              <a:t>"</a:t>
            </a:r>
            <a:r>
              <a:rPr lang="en-US" sz="3911" dirty="0" err="1">
                <a:solidFill>
                  <a:prstClr val="black"/>
                </a:solidFill>
                <a:latin typeface="Gill Sans MT"/>
              </a:rPr>
              <a:t>divabetic</a:t>
            </a:r>
            <a:r>
              <a:rPr lang="en-US" sz="3911" dirty="0">
                <a:solidFill>
                  <a:prstClr val="black"/>
                </a:solidFill>
                <a:latin typeface="Gill Sans MT"/>
              </a:rPr>
              <a:t>" -- that's a mix of diabetic and diva</a:t>
            </a:r>
            <a:endParaRPr lang="en-US" sz="3911" dirty="0">
              <a:solidFill>
                <a:srgbClr val="B292CA"/>
              </a:solidFill>
              <a:effectLst>
                <a:outerShdw blurRad="38100" dist="38100" dir="2700000" algn="tl">
                  <a:srgbClr val="000000"/>
                </a:outerShdw>
              </a:effectLst>
              <a:latin typeface="Gill Sans MT"/>
            </a:endParaRPr>
          </a:p>
        </p:txBody>
      </p:sp>
      <p:pic>
        <p:nvPicPr>
          <p:cNvPr id="2" name="Picture 1"/>
          <p:cNvPicPr>
            <a:picLocks noChangeAspect="1"/>
          </p:cNvPicPr>
          <p:nvPr/>
        </p:nvPicPr>
        <p:blipFill>
          <a:blip r:embed="rId4"/>
          <a:stretch>
            <a:fillRect/>
          </a:stretch>
        </p:blipFill>
        <p:spPr>
          <a:xfrm>
            <a:off x="4165600" y="516467"/>
            <a:ext cx="3843867" cy="5816600"/>
          </a:xfrm>
          <a:prstGeom prst="rect">
            <a:avLst/>
          </a:prstGeom>
        </p:spPr>
      </p:pic>
      <p:pic>
        <p:nvPicPr>
          <p:cNvPr id="3" name="Picture 2"/>
          <p:cNvPicPr>
            <a:picLocks noChangeAspect="1"/>
          </p:cNvPicPr>
          <p:nvPr/>
        </p:nvPicPr>
        <p:blipFill>
          <a:blip r:embed="rId5"/>
          <a:stretch>
            <a:fillRect/>
          </a:stretch>
        </p:blipFill>
        <p:spPr>
          <a:xfrm>
            <a:off x="805470" y="684168"/>
            <a:ext cx="3226570" cy="2438400"/>
          </a:xfrm>
          <a:prstGeom prst="rect">
            <a:avLst/>
          </a:prstGeom>
        </p:spPr>
      </p:pic>
    </p:spTree>
    <p:custDataLst>
      <p:tags r:id="rId1"/>
    </p:custDataLst>
    <p:extLst>
      <p:ext uri="{BB962C8B-B14F-4D97-AF65-F5344CB8AC3E}">
        <p14:creationId xmlns:p14="http://schemas.microsoft.com/office/powerpoint/2010/main" val="140647251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53414" name="Clip" r:id="rId5" imgW="3840813" imgH="2972058" progId="">
                  <p:embed/>
                </p:oleObj>
              </mc:Choice>
              <mc:Fallback>
                <p:oleObj name="Clip" r:id="rId5" imgW="3840813" imgH="297205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53415" name="Clip" r:id="rId7" imgW="3840813" imgH="2972058" progId="">
                  <p:embed/>
                </p:oleObj>
              </mc:Choice>
              <mc:Fallback>
                <p:oleObj name="Clip" r:id="rId7" imgW="3840813" imgH="2972058"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9800" y="0"/>
            <a:ext cx="47196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quarter" idx="1"/>
          </p:nvPr>
        </p:nvSpPr>
        <p:spPr/>
        <p:txBody>
          <a:bodyPr/>
          <a:lstStyle/>
          <a:p>
            <a:endParaRPr lang="en-US" dirty="0"/>
          </a:p>
        </p:txBody>
      </p:sp>
    </p:spTree>
    <p:custDataLst>
      <p:tags r:id="rId2"/>
    </p:custDataLst>
    <p:extLst>
      <p:ext uri="{BB962C8B-B14F-4D97-AF65-F5344CB8AC3E}">
        <p14:creationId xmlns:p14="http://schemas.microsoft.com/office/powerpoint/2010/main" val="26044826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p:spPr>
        <p:txBody>
          <a:bodyPr>
            <a:normAutofit fontScale="90000"/>
          </a:bodyPr>
          <a:lstStyle/>
          <a:p>
            <a:r>
              <a:rPr lang="en-US" dirty="0" smtClean="0"/>
              <a:t>Visceral Fat – </a:t>
            </a:r>
            <a:br>
              <a:rPr lang="en-US" dirty="0" smtClean="0"/>
            </a:br>
            <a:r>
              <a:rPr lang="en-US" dirty="0" smtClean="0"/>
              <a:t>“Endocrine Organ”</a:t>
            </a:r>
            <a:endParaRPr lang="en-US" dirty="0"/>
          </a:p>
        </p:txBody>
      </p:sp>
      <p:pic>
        <p:nvPicPr>
          <p:cNvPr id="64514" name="Picture 2" descr="http://www.juneportfolio.com/wp-content/uploads/2013/06/ViscerlFat.jpg"/>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tretch>
            <a:fillRect/>
          </a:stretch>
        </p:blipFill>
        <p:spPr bwMode="auto">
          <a:xfrm>
            <a:off x="457200" y="2002296"/>
            <a:ext cx="8229600" cy="337093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2408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3" name="Rectangle 3"/>
          <p:cNvSpPr>
            <a:spLocks noGrp="1" noChangeArrowheads="1"/>
          </p:cNvSpPr>
          <p:nvPr>
            <p:ph type="title"/>
          </p:nvPr>
        </p:nvSpPr>
        <p:spPr/>
        <p:txBody>
          <a:bodyPr>
            <a:normAutofit/>
          </a:bodyPr>
          <a:lstStyle/>
          <a:p>
            <a:pPr eaLnBrk="1" hangingPunct="1"/>
            <a:r>
              <a:rPr lang="en-US" sz="3600" dirty="0" smtClean="0"/>
              <a:t>Natural Progression of Type 2 Diabetes</a:t>
            </a:r>
          </a:p>
        </p:txBody>
      </p:sp>
      <p:sp>
        <p:nvSpPr>
          <p:cNvPr id="2" name="Content Placeholder 1"/>
          <p:cNvSpPr>
            <a:spLocks noGrp="1"/>
          </p:cNvSpPr>
          <p:nvPr>
            <p:ph sz="quarter" idx="1"/>
          </p:nvPr>
        </p:nvSpPr>
        <p:spPr/>
        <p:txBody>
          <a:bodyPr/>
          <a:lstStyle/>
          <a:p>
            <a:endParaRPr lang="en-US" dirty="0"/>
          </a:p>
        </p:txBody>
      </p:sp>
      <p:sp>
        <p:nvSpPr>
          <p:cNvPr id="5632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3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-10</a:t>
            </a:r>
          </a:p>
        </p:txBody>
      </p:sp>
      <p:sp>
        <p:nvSpPr>
          <p:cNvPr id="5633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0</a:t>
            </a:r>
          </a:p>
        </p:txBody>
      </p:sp>
      <p:sp>
        <p:nvSpPr>
          <p:cNvPr id="5633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t>10</a:t>
            </a:r>
          </a:p>
        </p:txBody>
      </p:sp>
      <p:sp>
        <p:nvSpPr>
          <p:cNvPr id="5633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4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30</a:t>
            </a:r>
          </a:p>
        </p:txBody>
      </p:sp>
      <p:sp>
        <p:nvSpPr>
          <p:cNvPr id="5634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700">
              <a:latin typeface="Arial Narrow" pitchFamily="34" charset="0"/>
            </a:endParaRPr>
          </a:p>
        </p:txBody>
      </p:sp>
      <p:sp>
        <p:nvSpPr>
          <p:cNvPr id="5634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0" name="Freeform 30"/>
          <p:cNvSpPr>
            <a:spLocks/>
          </p:cNvSpPr>
          <p:nvPr/>
        </p:nvSpPr>
        <p:spPr bwMode="white">
          <a:xfrm>
            <a:off x="2028825" y="3427413"/>
            <a:ext cx="5895975" cy="746125"/>
          </a:xfrm>
          <a:custGeom>
            <a:avLst/>
            <a:gdLst>
              <a:gd name="T0" fmla="*/ 0 w 3419"/>
              <a:gd name="T1" fmla="*/ 2147483647 h 403"/>
              <a:gd name="T2" fmla="*/ 2147483647 w 3419"/>
              <a:gd name="T3" fmla="*/ 2147483647 h 403"/>
              <a:gd name="T4" fmla="*/ 2147483647 w 3419"/>
              <a:gd name="T5" fmla="*/ 2147483647 h 403"/>
              <a:gd name="T6" fmla="*/ 2147483647 w 3419"/>
              <a:gd name="T7" fmla="*/ 2147483647 h 403"/>
              <a:gd name="T8" fmla="*/ 2147483647 w 3419"/>
              <a:gd name="T9" fmla="*/ 2147483647 h 403"/>
              <a:gd name="T10" fmla="*/ 2147483647 w 3419"/>
              <a:gd name="T11" fmla="*/ 2147483647 h 403"/>
              <a:gd name="T12" fmla="*/ 2147483647 w 3419"/>
              <a:gd name="T13" fmla="*/ 2147483647 h 403"/>
              <a:gd name="T14" fmla="*/ 2147483647 w 3419"/>
              <a:gd name="T15" fmla="*/ 2147483647 h 403"/>
              <a:gd name="T16" fmla="*/ 2147483647 w 3419"/>
              <a:gd name="T17" fmla="*/ 2147483647 h 403"/>
              <a:gd name="T18" fmla="*/ 2147483647 w 3419"/>
              <a:gd name="T19" fmla="*/ 2147483647 h 403"/>
              <a:gd name="T20" fmla="*/ 2147483647 w 3419"/>
              <a:gd name="T21" fmla="*/ 2147483647 h 403"/>
              <a:gd name="T22" fmla="*/ 2147483647 w 3419"/>
              <a:gd name="T23" fmla="*/ 2147483647 h 403"/>
              <a:gd name="T24" fmla="*/ 2147483647 w 3419"/>
              <a:gd name="T25" fmla="*/ 2147483647 h 403"/>
              <a:gd name="T26" fmla="*/ 2147483647 w 3419"/>
              <a:gd name="T27" fmla="*/ 2147483647 h 403"/>
              <a:gd name="T28" fmla="*/ 2147483647 w 3419"/>
              <a:gd name="T29" fmla="*/ 2147483647 h 403"/>
              <a:gd name="T30" fmla="*/ 2147483647 w 3419"/>
              <a:gd name="T31" fmla="*/ 2147483647 h 403"/>
              <a:gd name="T32" fmla="*/ 2147483647 w 3419"/>
              <a:gd name="T33" fmla="*/ 2147483647 h 403"/>
              <a:gd name="T34" fmla="*/ 2147483647 w 3419"/>
              <a:gd name="T35" fmla="*/ 2147483647 h 403"/>
              <a:gd name="T36" fmla="*/ 2147483647 w 3419"/>
              <a:gd name="T37" fmla="*/ 2147483647 h 403"/>
              <a:gd name="T38" fmla="*/ 2147483647 w 3419"/>
              <a:gd name="T39" fmla="*/ 2147483647 h 403"/>
              <a:gd name="T40" fmla="*/ 2147483647 w 3419"/>
              <a:gd name="T41" fmla="*/ 2147483647 h 403"/>
              <a:gd name="T42" fmla="*/ 2147483647 w 3419"/>
              <a:gd name="T43" fmla="*/ 2147483647 h 403"/>
              <a:gd name="T44" fmla="*/ 2147483647 w 3419"/>
              <a:gd name="T45" fmla="*/ 2147483647 h 403"/>
              <a:gd name="T46" fmla="*/ 2147483647 w 3419"/>
              <a:gd name="T47" fmla="*/ 2147483647 h 403"/>
              <a:gd name="T48" fmla="*/ 2147483647 w 3419"/>
              <a:gd name="T49" fmla="*/ 2147483647 h 403"/>
              <a:gd name="T50" fmla="*/ 2147483647 w 3419"/>
              <a:gd name="T51" fmla="*/ 2147483647 h 403"/>
              <a:gd name="T52" fmla="*/ 2147483647 w 3419"/>
              <a:gd name="T53" fmla="*/ 2147483647 h 403"/>
              <a:gd name="T54" fmla="*/ 2147483647 w 3419"/>
              <a:gd name="T55" fmla="*/ 2147483647 h 403"/>
              <a:gd name="T56" fmla="*/ 2147483647 w 3419"/>
              <a:gd name="T57" fmla="*/ 2147483647 h 403"/>
              <a:gd name="T58" fmla="*/ 2147483647 w 3419"/>
              <a:gd name="T59" fmla="*/ 2147483647 h 403"/>
              <a:gd name="T60" fmla="*/ 2147483647 w 3419"/>
              <a:gd name="T61" fmla="*/ 2147483647 h 403"/>
              <a:gd name="T62" fmla="*/ 2147483647 w 3419"/>
              <a:gd name="T63" fmla="*/ 2147483647 h 403"/>
              <a:gd name="T64" fmla="*/ 2147483647 w 3419"/>
              <a:gd name="T65" fmla="*/ 2147483647 h 403"/>
              <a:gd name="T66" fmla="*/ 2147483647 w 3419"/>
              <a:gd name="T67" fmla="*/ 2147483647 h 403"/>
              <a:gd name="T68" fmla="*/ 2147483647 w 3419"/>
              <a:gd name="T69" fmla="*/ 2147483647 h 403"/>
              <a:gd name="T70" fmla="*/ 2147483647 w 3419"/>
              <a:gd name="T71" fmla="*/ 2147483647 h 403"/>
              <a:gd name="T72" fmla="*/ 2147483647 w 3419"/>
              <a:gd name="T73" fmla="*/ 2147483647 h 403"/>
              <a:gd name="T74" fmla="*/ 2147483647 w 3419"/>
              <a:gd name="T75" fmla="*/ 2147483647 h 403"/>
              <a:gd name="T76" fmla="*/ 2147483647 w 3419"/>
              <a:gd name="T77" fmla="*/ 2147483647 h 403"/>
              <a:gd name="T78" fmla="*/ 2147483647 w 3419"/>
              <a:gd name="T79" fmla="*/ 2147483647 h 403"/>
              <a:gd name="T80" fmla="*/ 2147483647 w 3419"/>
              <a:gd name="T81" fmla="*/ 0 h 403"/>
              <a:gd name="T82" fmla="*/ 2147483647 w 3419"/>
              <a:gd name="T83" fmla="*/ 0 h 403"/>
              <a:gd name="T84" fmla="*/ 2147483647 w 3419"/>
              <a:gd name="T85" fmla="*/ 0 h 403"/>
              <a:gd name="T86" fmla="*/ 2147483647 w 3419"/>
              <a:gd name="T87" fmla="*/ 2147483647 h 403"/>
              <a:gd name="T88" fmla="*/ 2147483647 w 3419"/>
              <a:gd name="T89" fmla="*/ 2147483647 h 403"/>
              <a:gd name="T90" fmla="*/ 2147483647 w 3419"/>
              <a:gd name="T91" fmla="*/ 2147483647 h 403"/>
              <a:gd name="T92" fmla="*/ 2147483647 w 3419"/>
              <a:gd name="T93" fmla="*/ 2147483647 h 403"/>
              <a:gd name="T94" fmla="*/ 2147483647 w 3419"/>
              <a:gd name="T95" fmla="*/ 2147483647 h 403"/>
              <a:gd name="T96" fmla="*/ 2147483647 w 3419"/>
              <a:gd name="T97" fmla="*/ 2147483647 h 403"/>
              <a:gd name="T98" fmla="*/ 2147483647 w 3419"/>
              <a:gd name="T99" fmla="*/ 2147483647 h 403"/>
              <a:gd name="T100" fmla="*/ 2147483647 w 3419"/>
              <a:gd name="T101" fmla="*/ 2147483647 h 403"/>
              <a:gd name="T102" fmla="*/ 2147483647 w 3419"/>
              <a:gd name="T103" fmla="*/ 2147483647 h 403"/>
              <a:gd name="T104" fmla="*/ 2147483647 w 3419"/>
              <a:gd name="T105" fmla="*/ 2147483647 h 403"/>
              <a:gd name="T106" fmla="*/ 2147483647 w 3419"/>
              <a:gd name="T107" fmla="*/ 2147483647 h 403"/>
              <a:gd name="T108" fmla="*/ 2147483647 w 3419"/>
              <a:gd name="T109" fmla="*/ 2147483647 h 403"/>
              <a:gd name="T110" fmla="*/ 2147483647 w 3419"/>
              <a:gd name="T111" fmla="*/ 2147483647 h 403"/>
              <a:gd name="T112" fmla="*/ 2147483647 w 3419"/>
              <a:gd name="T113" fmla="*/ 2147483647 h 403"/>
              <a:gd name="T114" fmla="*/ 2147483647 w 3419"/>
              <a:gd name="T115" fmla="*/ 2147483647 h 403"/>
              <a:gd name="T116" fmla="*/ 0 w 3419"/>
              <a:gd name="T117" fmla="*/ 2147483647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1" name="Freeform 31"/>
          <p:cNvSpPr>
            <a:spLocks/>
          </p:cNvSpPr>
          <p:nvPr/>
        </p:nvSpPr>
        <p:spPr bwMode="gray">
          <a:xfrm>
            <a:off x="2028825" y="3587750"/>
            <a:ext cx="5899150" cy="1157288"/>
          </a:xfrm>
          <a:custGeom>
            <a:avLst/>
            <a:gdLst>
              <a:gd name="T0" fmla="*/ 2147483647 w 3421"/>
              <a:gd name="T1" fmla="*/ 2147483647 h 626"/>
              <a:gd name="T2" fmla="*/ 2147483647 w 3421"/>
              <a:gd name="T3" fmla="*/ 2147483647 h 626"/>
              <a:gd name="T4" fmla="*/ 2147483647 w 3421"/>
              <a:gd name="T5" fmla="*/ 2147483647 h 626"/>
              <a:gd name="T6" fmla="*/ 2147483647 w 3421"/>
              <a:gd name="T7" fmla="*/ 2147483647 h 626"/>
              <a:gd name="T8" fmla="*/ 2147483647 w 3421"/>
              <a:gd name="T9" fmla="*/ 2147483647 h 626"/>
              <a:gd name="T10" fmla="*/ 2147483647 w 3421"/>
              <a:gd name="T11" fmla="*/ 2147483647 h 626"/>
              <a:gd name="T12" fmla="*/ 2147483647 w 3421"/>
              <a:gd name="T13" fmla="*/ 2147483647 h 626"/>
              <a:gd name="T14" fmla="*/ 2147483647 w 3421"/>
              <a:gd name="T15" fmla="*/ 2147483647 h 626"/>
              <a:gd name="T16" fmla="*/ 2147483647 w 3421"/>
              <a:gd name="T17" fmla="*/ 2147483647 h 626"/>
              <a:gd name="T18" fmla="*/ 2147483647 w 3421"/>
              <a:gd name="T19" fmla="*/ 2147483647 h 626"/>
              <a:gd name="T20" fmla="*/ 2147483647 w 3421"/>
              <a:gd name="T21" fmla="*/ 2147483647 h 626"/>
              <a:gd name="T22" fmla="*/ 2147483647 w 3421"/>
              <a:gd name="T23" fmla="*/ 2147483647 h 626"/>
              <a:gd name="T24" fmla="*/ 2147483647 w 3421"/>
              <a:gd name="T25" fmla="*/ 2147483647 h 626"/>
              <a:gd name="T26" fmla="*/ 2147483647 w 3421"/>
              <a:gd name="T27" fmla="*/ 2147483647 h 626"/>
              <a:gd name="T28" fmla="*/ 2147483647 w 3421"/>
              <a:gd name="T29" fmla="*/ 2147483647 h 626"/>
              <a:gd name="T30" fmla="*/ 2147483647 w 3421"/>
              <a:gd name="T31" fmla="*/ 2147483647 h 626"/>
              <a:gd name="T32" fmla="*/ 2147483647 w 3421"/>
              <a:gd name="T33" fmla="*/ 2147483647 h 626"/>
              <a:gd name="T34" fmla="*/ 2147483647 w 3421"/>
              <a:gd name="T35" fmla="*/ 2147483647 h 626"/>
              <a:gd name="T36" fmla="*/ 2147483647 w 3421"/>
              <a:gd name="T37" fmla="*/ 2147483647 h 626"/>
              <a:gd name="T38" fmla="*/ 2147483647 w 3421"/>
              <a:gd name="T39" fmla="*/ 2147483647 h 626"/>
              <a:gd name="T40" fmla="*/ 2147483647 w 3421"/>
              <a:gd name="T41" fmla="*/ 2147483647 h 626"/>
              <a:gd name="T42" fmla="*/ 2147483647 w 3421"/>
              <a:gd name="T43" fmla="*/ 2147483647 h 626"/>
              <a:gd name="T44" fmla="*/ 2147483647 w 3421"/>
              <a:gd name="T45" fmla="*/ 2147483647 h 626"/>
              <a:gd name="T46" fmla="*/ 2147483647 w 3421"/>
              <a:gd name="T47" fmla="*/ 2147483647 h 626"/>
              <a:gd name="T48" fmla="*/ 2147483647 w 3421"/>
              <a:gd name="T49" fmla="*/ 2147483647 h 626"/>
              <a:gd name="T50" fmla="*/ 2147483647 w 3421"/>
              <a:gd name="T51" fmla="*/ 2147483647 h 626"/>
              <a:gd name="T52" fmla="*/ 2147483647 w 3421"/>
              <a:gd name="T53" fmla="*/ 2147483647 h 626"/>
              <a:gd name="T54" fmla="*/ 2147483647 w 3421"/>
              <a:gd name="T55" fmla="*/ 2147483647 h 626"/>
              <a:gd name="T56" fmla="*/ 2147483647 w 3421"/>
              <a:gd name="T57" fmla="*/ 2147483647 h 626"/>
              <a:gd name="T58" fmla="*/ 2147483647 w 3421"/>
              <a:gd name="T59" fmla="*/ 2147483647 h 626"/>
              <a:gd name="T60" fmla="*/ 2147483647 w 3421"/>
              <a:gd name="T61" fmla="*/ 2147483647 h 626"/>
              <a:gd name="T62" fmla="*/ 2147483647 w 3421"/>
              <a:gd name="T63" fmla="*/ 2147483647 h 626"/>
              <a:gd name="T64" fmla="*/ 2147483647 w 3421"/>
              <a:gd name="T65" fmla="*/ 2147483647 h 626"/>
              <a:gd name="T66" fmla="*/ 2147483647 w 3421"/>
              <a:gd name="T67" fmla="*/ 2147483647 h 626"/>
              <a:gd name="T68" fmla="*/ 2147483647 w 3421"/>
              <a:gd name="T69" fmla="*/ 2147483647 h 626"/>
              <a:gd name="T70" fmla="*/ 2147483647 w 3421"/>
              <a:gd name="T71" fmla="*/ 2147483647 h 626"/>
              <a:gd name="T72" fmla="*/ 2147483647 w 3421"/>
              <a:gd name="T73" fmla="*/ 2147483647 h 626"/>
              <a:gd name="T74" fmla="*/ 2147483647 w 3421"/>
              <a:gd name="T75" fmla="*/ 2147483647 h 626"/>
              <a:gd name="T76" fmla="*/ 2147483647 w 3421"/>
              <a:gd name="T77" fmla="*/ 2147483647 h 626"/>
              <a:gd name="T78" fmla="*/ 2147483647 w 3421"/>
              <a:gd name="T79" fmla="*/ 2147483647 h 626"/>
              <a:gd name="T80" fmla="*/ 2147483647 w 3421"/>
              <a:gd name="T81" fmla="*/ 0 h 626"/>
              <a:gd name="T82" fmla="*/ 2147483647 w 3421"/>
              <a:gd name="T83" fmla="*/ 0 h 626"/>
              <a:gd name="T84" fmla="*/ 2147483647 w 3421"/>
              <a:gd name="T85" fmla="*/ 2147483647 h 626"/>
              <a:gd name="T86" fmla="*/ 2147483647 w 3421"/>
              <a:gd name="T87" fmla="*/ 2147483647 h 626"/>
              <a:gd name="T88" fmla="*/ 2147483647 w 3421"/>
              <a:gd name="T89" fmla="*/ 2147483647 h 626"/>
              <a:gd name="T90" fmla="*/ 2147483647 w 3421"/>
              <a:gd name="T91" fmla="*/ 2147483647 h 626"/>
              <a:gd name="T92" fmla="*/ 2147483647 w 3421"/>
              <a:gd name="T93" fmla="*/ 2147483647 h 626"/>
              <a:gd name="T94" fmla="*/ 2147483647 w 3421"/>
              <a:gd name="T95" fmla="*/ 2147483647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2" name="Freeform 32"/>
          <p:cNvSpPr>
            <a:spLocks/>
          </p:cNvSpPr>
          <p:nvPr/>
        </p:nvSpPr>
        <p:spPr bwMode="gray">
          <a:xfrm>
            <a:off x="2051050" y="1570038"/>
            <a:ext cx="5835650" cy="1231900"/>
          </a:xfrm>
          <a:custGeom>
            <a:avLst/>
            <a:gdLst>
              <a:gd name="T0" fmla="*/ 2147483647 w 3384"/>
              <a:gd name="T1" fmla="*/ 2147483647 h 666"/>
              <a:gd name="T2" fmla="*/ 2147483647 w 3384"/>
              <a:gd name="T3" fmla="*/ 2147483647 h 666"/>
              <a:gd name="T4" fmla="*/ 2147483647 w 3384"/>
              <a:gd name="T5" fmla="*/ 2147483647 h 666"/>
              <a:gd name="T6" fmla="*/ 2147483647 w 3384"/>
              <a:gd name="T7" fmla="*/ 2147483647 h 666"/>
              <a:gd name="T8" fmla="*/ 2147483647 w 3384"/>
              <a:gd name="T9" fmla="*/ 2147483647 h 666"/>
              <a:gd name="T10" fmla="*/ 2147483647 w 3384"/>
              <a:gd name="T11" fmla="*/ 2147483647 h 666"/>
              <a:gd name="T12" fmla="*/ 2147483647 w 3384"/>
              <a:gd name="T13" fmla="*/ 2147483647 h 666"/>
              <a:gd name="T14" fmla="*/ 2147483647 w 3384"/>
              <a:gd name="T15" fmla="*/ 2147483647 h 666"/>
              <a:gd name="T16" fmla="*/ 2147483647 w 3384"/>
              <a:gd name="T17" fmla="*/ 2147483647 h 666"/>
              <a:gd name="T18" fmla="*/ 2147483647 w 3384"/>
              <a:gd name="T19" fmla="*/ 2147483647 h 666"/>
              <a:gd name="T20" fmla="*/ 2147483647 w 3384"/>
              <a:gd name="T21" fmla="*/ 2147483647 h 666"/>
              <a:gd name="T22" fmla="*/ 2147483647 w 3384"/>
              <a:gd name="T23" fmla="*/ 2147483647 h 666"/>
              <a:gd name="T24" fmla="*/ 2147483647 w 3384"/>
              <a:gd name="T25" fmla="*/ 2147483647 h 666"/>
              <a:gd name="T26" fmla="*/ 2147483647 w 3384"/>
              <a:gd name="T27" fmla="*/ 2147483647 h 666"/>
              <a:gd name="T28" fmla="*/ 2147483647 w 3384"/>
              <a:gd name="T29" fmla="*/ 2147483647 h 666"/>
              <a:gd name="T30" fmla="*/ 2147483647 w 3384"/>
              <a:gd name="T31" fmla="*/ 2147483647 h 666"/>
              <a:gd name="T32" fmla="*/ 2147483647 w 3384"/>
              <a:gd name="T33" fmla="*/ 2147483647 h 666"/>
              <a:gd name="T34" fmla="*/ 2147483647 w 3384"/>
              <a:gd name="T35" fmla="*/ 2147483647 h 666"/>
              <a:gd name="T36" fmla="*/ 2147483647 w 3384"/>
              <a:gd name="T37" fmla="*/ 2147483647 h 666"/>
              <a:gd name="T38" fmla="*/ 2147483647 w 3384"/>
              <a:gd name="T39" fmla="*/ 2147483647 h 666"/>
              <a:gd name="T40" fmla="*/ 2147483647 w 3384"/>
              <a:gd name="T41" fmla="*/ 2147483647 h 666"/>
              <a:gd name="T42" fmla="*/ 2147483647 w 3384"/>
              <a:gd name="T43" fmla="*/ 2147483647 h 666"/>
              <a:gd name="T44" fmla="*/ 2147483647 w 3384"/>
              <a:gd name="T45" fmla="*/ 2147483647 h 666"/>
              <a:gd name="T46" fmla="*/ 2147483647 w 3384"/>
              <a:gd name="T47" fmla="*/ 2147483647 h 666"/>
              <a:gd name="T48" fmla="*/ 2147483647 w 3384"/>
              <a:gd name="T49" fmla="*/ 2147483647 h 666"/>
              <a:gd name="T50" fmla="*/ 2147483647 w 3384"/>
              <a:gd name="T51" fmla="*/ 2147483647 h 666"/>
              <a:gd name="T52" fmla="*/ 2147483647 w 3384"/>
              <a:gd name="T53" fmla="*/ 2147483647 h 666"/>
              <a:gd name="T54" fmla="*/ 2147483647 w 3384"/>
              <a:gd name="T55" fmla="*/ 2147483647 h 666"/>
              <a:gd name="T56" fmla="*/ 2147483647 w 3384"/>
              <a:gd name="T57" fmla="*/ 2147483647 h 666"/>
              <a:gd name="T58" fmla="*/ 2147483647 w 3384"/>
              <a:gd name="T59" fmla="*/ 2147483647 h 666"/>
              <a:gd name="T60" fmla="*/ 2147483647 w 3384"/>
              <a:gd name="T61" fmla="*/ 2147483647 h 666"/>
              <a:gd name="T62" fmla="*/ 2147483647 w 3384"/>
              <a:gd name="T63" fmla="*/ 2147483647 h 666"/>
              <a:gd name="T64" fmla="*/ 2147483647 w 3384"/>
              <a:gd name="T65" fmla="*/ 2147483647 h 666"/>
              <a:gd name="T66" fmla="*/ 2147483647 w 3384"/>
              <a:gd name="T67" fmla="*/ 2147483647 h 666"/>
              <a:gd name="T68" fmla="*/ 2147483647 w 3384"/>
              <a:gd name="T69" fmla="*/ 2147483647 h 666"/>
              <a:gd name="T70" fmla="*/ 2147483647 w 3384"/>
              <a:gd name="T71" fmla="*/ 2147483647 h 666"/>
              <a:gd name="T72" fmla="*/ 2147483647 w 3384"/>
              <a:gd name="T73" fmla="*/ 2147483647 h 666"/>
              <a:gd name="T74" fmla="*/ 2147483647 w 3384"/>
              <a:gd name="T75" fmla="*/ 2147483647 h 666"/>
              <a:gd name="T76" fmla="*/ 2147483647 w 3384"/>
              <a:gd name="T77" fmla="*/ 2147483647 h 666"/>
              <a:gd name="T78" fmla="*/ 2147483647 w 3384"/>
              <a:gd name="T79" fmla="*/ 2147483647 h 666"/>
              <a:gd name="T80" fmla="*/ 2147483647 w 3384"/>
              <a:gd name="T81" fmla="*/ 2147483647 h 666"/>
              <a:gd name="T82" fmla="*/ 2147483647 w 3384"/>
              <a:gd name="T83" fmla="*/ 2147483647 h 666"/>
              <a:gd name="T84" fmla="*/ 2147483647 w 3384"/>
              <a:gd name="T85" fmla="*/ 2147483647 h 666"/>
              <a:gd name="T86" fmla="*/ 2147483647 w 3384"/>
              <a:gd name="T87" fmla="*/ 2147483647 h 666"/>
              <a:gd name="T88" fmla="*/ 2147483647 w 3384"/>
              <a:gd name="T89" fmla="*/ 2147483647 h 666"/>
              <a:gd name="T90" fmla="*/ 2147483647 w 3384"/>
              <a:gd name="T91" fmla="*/ 2147483647 h 666"/>
              <a:gd name="T92" fmla="*/ 2147483647 w 3384"/>
              <a:gd name="T93" fmla="*/ 2147483647 h 666"/>
              <a:gd name="T94" fmla="*/ 2147483647 w 3384"/>
              <a:gd name="T95" fmla="*/ 2147483647 h 666"/>
              <a:gd name="T96" fmla="*/ 2147483647 w 3384"/>
              <a:gd name="T97" fmla="*/ 2147483647 h 666"/>
              <a:gd name="T98" fmla="*/ 2147483647 w 3384"/>
              <a:gd name="T99" fmla="*/ 2147483647 h 666"/>
              <a:gd name="T100" fmla="*/ 2147483647 w 3384"/>
              <a:gd name="T101" fmla="*/ 2147483647 h 666"/>
              <a:gd name="T102" fmla="*/ 2147483647 w 3384"/>
              <a:gd name="T103" fmla="*/ 2147483647 h 666"/>
              <a:gd name="T104" fmla="*/ 2147483647 w 3384"/>
              <a:gd name="T105" fmla="*/ 2147483647 h 666"/>
              <a:gd name="T106" fmla="*/ 2147483647 w 3384"/>
              <a:gd name="T107" fmla="*/ 2147483647 h 666"/>
              <a:gd name="T108" fmla="*/ 2147483647 w 3384"/>
              <a:gd name="T109" fmla="*/ 2147483647 h 666"/>
              <a:gd name="T110" fmla="*/ 2147483647 w 3384"/>
              <a:gd name="T111" fmla="*/ 2147483647 h 666"/>
              <a:gd name="T112" fmla="*/ 2147483647 w 3384"/>
              <a:gd name="T113" fmla="*/ 2147483647 h 666"/>
              <a:gd name="T114" fmla="*/ 2147483647 w 3384"/>
              <a:gd name="T115" fmla="*/ 2147483647 h 666"/>
              <a:gd name="T116" fmla="*/ 2147483647 w 3384"/>
              <a:gd name="T117" fmla="*/ 2147483647 h 666"/>
              <a:gd name="T118" fmla="*/ 2147483647 w 3384"/>
              <a:gd name="T119" fmla="*/ 2147483647 h 666"/>
              <a:gd name="T120" fmla="*/ 2147483647 w 3384"/>
              <a:gd name="T121" fmla="*/ 2147483647 h 666"/>
              <a:gd name="T122" fmla="*/ 2147483647 w 3384"/>
              <a:gd name="T123" fmla="*/ 2147483647 h 666"/>
              <a:gd name="T124" fmla="*/ 2147483647 w 3384"/>
              <a:gd name="T125" fmla="*/ 2147483647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3" name="Freeform 33"/>
          <p:cNvSpPr>
            <a:spLocks/>
          </p:cNvSpPr>
          <p:nvPr/>
        </p:nvSpPr>
        <p:spPr bwMode="gray">
          <a:xfrm>
            <a:off x="2038350" y="1781175"/>
            <a:ext cx="5903913" cy="1089025"/>
          </a:xfrm>
          <a:custGeom>
            <a:avLst/>
            <a:gdLst>
              <a:gd name="T0" fmla="*/ 2147483647 w 3424"/>
              <a:gd name="T1" fmla="*/ 2147483647 h 589"/>
              <a:gd name="T2" fmla="*/ 2147483647 w 3424"/>
              <a:gd name="T3" fmla="*/ 2147483647 h 589"/>
              <a:gd name="T4" fmla="*/ 2147483647 w 3424"/>
              <a:gd name="T5" fmla="*/ 2147483647 h 589"/>
              <a:gd name="T6" fmla="*/ 2147483647 w 3424"/>
              <a:gd name="T7" fmla="*/ 2147483647 h 589"/>
              <a:gd name="T8" fmla="*/ 2147483647 w 3424"/>
              <a:gd name="T9" fmla="*/ 2147483647 h 589"/>
              <a:gd name="T10" fmla="*/ 2147483647 w 3424"/>
              <a:gd name="T11" fmla="*/ 2147483647 h 589"/>
              <a:gd name="T12" fmla="*/ 2147483647 w 3424"/>
              <a:gd name="T13" fmla="*/ 2147483647 h 589"/>
              <a:gd name="T14" fmla="*/ 2147483647 w 3424"/>
              <a:gd name="T15" fmla="*/ 2147483647 h 589"/>
              <a:gd name="T16" fmla="*/ 2147483647 w 3424"/>
              <a:gd name="T17" fmla="*/ 2147483647 h 589"/>
              <a:gd name="T18" fmla="*/ 2147483647 w 3424"/>
              <a:gd name="T19" fmla="*/ 2147483647 h 589"/>
              <a:gd name="T20" fmla="*/ 2147483647 w 3424"/>
              <a:gd name="T21" fmla="*/ 2147483647 h 589"/>
              <a:gd name="T22" fmla="*/ 2147483647 w 3424"/>
              <a:gd name="T23" fmla="*/ 2147483647 h 589"/>
              <a:gd name="T24" fmla="*/ 2147483647 w 3424"/>
              <a:gd name="T25" fmla="*/ 2147483647 h 589"/>
              <a:gd name="T26" fmla="*/ 2147483647 w 3424"/>
              <a:gd name="T27" fmla="*/ 2147483647 h 589"/>
              <a:gd name="T28" fmla="*/ 2147483647 w 3424"/>
              <a:gd name="T29" fmla="*/ 2147483647 h 589"/>
              <a:gd name="T30" fmla="*/ 2147483647 w 3424"/>
              <a:gd name="T31" fmla="*/ 2147483647 h 589"/>
              <a:gd name="T32" fmla="*/ 2147483647 w 3424"/>
              <a:gd name="T33" fmla="*/ 2147483647 h 589"/>
              <a:gd name="T34" fmla="*/ 2147483647 w 3424"/>
              <a:gd name="T35" fmla="*/ 2147483647 h 589"/>
              <a:gd name="T36" fmla="*/ 2147483647 w 3424"/>
              <a:gd name="T37" fmla="*/ 2147483647 h 589"/>
              <a:gd name="T38" fmla="*/ 2147483647 w 3424"/>
              <a:gd name="T39" fmla="*/ 2147483647 h 589"/>
              <a:gd name="T40" fmla="*/ 2147483647 w 3424"/>
              <a:gd name="T41" fmla="*/ 2147483647 h 589"/>
              <a:gd name="T42" fmla="*/ 2147483647 w 3424"/>
              <a:gd name="T43" fmla="*/ 2147483647 h 589"/>
              <a:gd name="T44" fmla="*/ 2147483647 w 3424"/>
              <a:gd name="T45" fmla="*/ 2147483647 h 589"/>
              <a:gd name="T46" fmla="*/ 2147483647 w 3424"/>
              <a:gd name="T47" fmla="*/ 2147483647 h 589"/>
              <a:gd name="T48" fmla="*/ 2147483647 w 3424"/>
              <a:gd name="T49" fmla="*/ 2147483647 h 589"/>
              <a:gd name="T50" fmla="*/ 2147483647 w 3424"/>
              <a:gd name="T51" fmla="*/ 2147483647 h 589"/>
              <a:gd name="T52" fmla="*/ 2147483647 w 3424"/>
              <a:gd name="T53" fmla="*/ 2147483647 h 589"/>
              <a:gd name="T54" fmla="*/ 2147483647 w 3424"/>
              <a:gd name="T55" fmla="*/ 0 h 589"/>
              <a:gd name="T56" fmla="*/ 2147483647 w 3424"/>
              <a:gd name="T57" fmla="*/ 2147483647 h 589"/>
              <a:gd name="T58" fmla="*/ 2147483647 w 3424"/>
              <a:gd name="T59" fmla="*/ 2147483647 h 589"/>
              <a:gd name="T60" fmla="*/ 2147483647 w 3424"/>
              <a:gd name="T61" fmla="*/ 2147483647 h 589"/>
              <a:gd name="T62" fmla="*/ 2147483647 w 3424"/>
              <a:gd name="T63" fmla="*/ 2147483647 h 589"/>
              <a:gd name="T64" fmla="*/ 2147483647 w 3424"/>
              <a:gd name="T65" fmla="*/ 2147483647 h 589"/>
              <a:gd name="T66" fmla="*/ 2147483647 w 3424"/>
              <a:gd name="T67" fmla="*/ 2147483647 h 589"/>
              <a:gd name="T68" fmla="*/ 2147483647 w 3424"/>
              <a:gd name="T69" fmla="*/ 2147483647 h 589"/>
              <a:gd name="T70" fmla="*/ 2147483647 w 3424"/>
              <a:gd name="T71" fmla="*/ 2147483647 h 589"/>
              <a:gd name="T72" fmla="*/ 2147483647 w 3424"/>
              <a:gd name="T73" fmla="*/ 2147483647 h 589"/>
              <a:gd name="T74" fmla="*/ 2147483647 w 3424"/>
              <a:gd name="T75" fmla="*/ 2147483647 h 589"/>
              <a:gd name="T76" fmla="*/ 2147483647 w 3424"/>
              <a:gd name="T77" fmla="*/ 2147483647 h 589"/>
              <a:gd name="T78" fmla="*/ 2147483647 w 3424"/>
              <a:gd name="T79" fmla="*/ 2147483647 h 589"/>
              <a:gd name="T80" fmla="*/ 2147483647 w 3424"/>
              <a:gd name="T81" fmla="*/ 2147483647 h 589"/>
              <a:gd name="T82" fmla="*/ 2147483647 w 3424"/>
              <a:gd name="T83" fmla="*/ 2147483647 h 589"/>
              <a:gd name="T84" fmla="*/ 2147483647 w 3424"/>
              <a:gd name="T85" fmla="*/ 2147483647 h 589"/>
              <a:gd name="T86" fmla="*/ 2147483647 w 3424"/>
              <a:gd name="T87" fmla="*/ 2147483647 h 589"/>
              <a:gd name="T88" fmla="*/ 2147483647 w 3424"/>
              <a:gd name="T89" fmla="*/ 2147483647 h 589"/>
              <a:gd name="T90" fmla="*/ 2147483647 w 3424"/>
              <a:gd name="T91" fmla="*/ 2147483647 h 589"/>
              <a:gd name="T92" fmla="*/ 2147483647 w 3424"/>
              <a:gd name="T93" fmla="*/ 2147483647 h 589"/>
              <a:gd name="T94" fmla="*/ 2147483647 w 3424"/>
              <a:gd name="T95" fmla="*/ 2147483647 h 589"/>
              <a:gd name="T96" fmla="*/ 2147483647 w 3424"/>
              <a:gd name="T97" fmla="*/ 2147483647 h 589"/>
              <a:gd name="T98" fmla="*/ 2147483647 w 3424"/>
              <a:gd name="T99" fmla="*/ 2147483647 h 589"/>
              <a:gd name="T100" fmla="*/ 2147483647 w 3424"/>
              <a:gd name="T101" fmla="*/ 2147483647 h 589"/>
              <a:gd name="T102" fmla="*/ 2147483647 w 3424"/>
              <a:gd name="T103" fmla="*/ 2147483647 h 589"/>
              <a:gd name="T104" fmla="*/ 2147483647 w 3424"/>
              <a:gd name="T105" fmla="*/ 2147483647 h 589"/>
              <a:gd name="T106" fmla="*/ 2147483647 w 3424"/>
              <a:gd name="T107" fmla="*/ 2147483647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dirty="0"/>
              <a:t>Years of Diabetes</a:t>
            </a:r>
            <a:endParaRPr lang="en-US" sz="2400" dirty="0"/>
          </a:p>
        </p:txBody>
      </p:sp>
      <p:sp>
        <p:nvSpPr>
          <p:cNvPr id="5635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sz="2000"/>
              <a:t>Relative </a:t>
            </a:r>
            <a:br>
              <a:rPr lang="en-US" sz="2000"/>
            </a:br>
            <a:r>
              <a:rPr lang="en-US" sz="2000" i="1">
                <a:sym typeface="Symbol" pitchFamily="18" charset="2"/>
              </a:rPr>
              <a:t></a:t>
            </a:r>
            <a:r>
              <a:rPr lang="en-US" sz="2000" i="1"/>
              <a:t>-</a:t>
            </a:r>
            <a:r>
              <a:rPr lang="en-US" sz="2000"/>
              <a:t>Cell</a:t>
            </a:r>
            <a:r>
              <a:rPr lang="en-US" sz="2000" i="1"/>
              <a:t> </a:t>
            </a:r>
            <a:br>
              <a:rPr lang="en-US" sz="2000" i="1"/>
            </a:br>
            <a:r>
              <a:rPr lang="en-US" sz="2000"/>
              <a:t>Function</a:t>
            </a:r>
          </a:p>
        </p:txBody>
      </p:sp>
      <p:sp>
        <p:nvSpPr>
          <p:cNvPr id="5635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en-US" sz="2000"/>
              <a:t>Plasma</a:t>
            </a:r>
          </a:p>
          <a:p>
            <a:pPr algn="r" eaLnBrk="1" hangingPunct="1"/>
            <a:r>
              <a:rPr lang="en-US" sz="2000"/>
              <a:t>Glucose</a:t>
            </a:r>
          </a:p>
        </p:txBody>
      </p:sp>
      <p:sp>
        <p:nvSpPr>
          <p:cNvPr id="5635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p>
            <a:pPr eaLnBrk="1" hangingPunct="1"/>
            <a:r>
              <a:rPr lang="en-US">
                <a:solidFill>
                  <a:schemeClr val="accent1"/>
                </a:solidFill>
              </a:rPr>
              <a:t>Insulin resistance</a:t>
            </a:r>
          </a:p>
        </p:txBody>
      </p:sp>
      <p:sp>
        <p:nvSpPr>
          <p:cNvPr id="5636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tx2"/>
                </a:solidFill>
              </a:rPr>
              <a:t>Insulin secretion</a:t>
            </a:r>
          </a:p>
        </p:txBody>
      </p:sp>
      <p:sp>
        <p:nvSpPr>
          <p:cNvPr id="5636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a:t>126 mg/dL</a:t>
            </a:r>
          </a:p>
        </p:txBody>
      </p:sp>
      <p:sp>
        <p:nvSpPr>
          <p:cNvPr id="5636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solidFill>
                  <a:srgbClr val="00FFFF"/>
                </a:solidFill>
              </a:rPr>
              <a:t>Fasting glucose</a:t>
            </a:r>
          </a:p>
        </p:txBody>
      </p:sp>
      <p:sp>
        <p:nvSpPr>
          <p:cNvPr id="5636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hlink"/>
                </a:solidFill>
              </a:rPr>
              <a:t>Postprandial glucose</a:t>
            </a:r>
          </a:p>
        </p:txBody>
      </p:sp>
      <p:sp>
        <p:nvSpPr>
          <p:cNvPr id="5636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6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7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Prior to diagnosis</a:t>
            </a:r>
          </a:p>
        </p:txBody>
      </p:sp>
      <p:sp>
        <p:nvSpPr>
          <p:cNvPr id="5637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After diagnosis</a:t>
            </a:r>
          </a:p>
        </p:txBody>
      </p:sp>
      <p:sp>
        <p:nvSpPr>
          <p:cNvPr id="56374" name="Text Box 54"/>
          <p:cNvSpPr txBox="1">
            <a:spLocks noChangeArrowheads="1"/>
          </p:cNvSpPr>
          <p:nvPr/>
        </p:nvSpPr>
        <p:spPr bwMode="auto">
          <a:xfrm>
            <a:off x="1089025" y="6032341"/>
            <a:ext cx="533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dirty="0"/>
              <a:t>Adapted from </a:t>
            </a:r>
            <a:r>
              <a:rPr lang="en-US" sz="1200" dirty="0" err="1"/>
              <a:t>Bergenstal</a:t>
            </a:r>
            <a:r>
              <a:rPr lang="en-US" sz="1200" dirty="0"/>
              <a:t> et al. 2000; International Diabetes Center.</a:t>
            </a:r>
          </a:p>
        </p:txBody>
      </p:sp>
    </p:spTree>
    <p:custDataLst>
      <p:tags r:id="rId1"/>
    </p:custDataLst>
    <p:extLst>
      <p:ext uri="{BB962C8B-B14F-4D97-AF65-F5344CB8AC3E}">
        <p14:creationId xmlns:p14="http://schemas.microsoft.com/office/powerpoint/2010/main" val="187864140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2014</a:t>
            </a:r>
          </a:p>
        </p:txBody>
      </p:sp>
      <p:sp>
        <p:nvSpPr>
          <p:cNvPr id="3" name="Content Placeholder 2"/>
          <p:cNvSpPr>
            <a:spLocks noGrp="1"/>
          </p:cNvSpPr>
          <p:nvPr>
            <p:ph sz="quarter" idx="1"/>
          </p:nvPr>
        </p:nvSpPr>
        <p:spPr/>
        <p:txBody>
          <a:bodyPr/>
          <a:lstStyle/>
          <a:p>
            <a:r>
              <a:rPr lang="en-US" dirty="0" smtClean="0"/>
              <a:t>29 </a:t>
            </a:r>
            <a:r>
              <a:rPr lang="en-US" dirty="0"/>
              <a:t>million or  &gt; </a:t>
            </a:r>
            <a:r>
              <a:rPr lang="en-US" dirty="0" smtClean="0"/>
              <a:t>9.3</a:t>
            </a:r>
            <a:r>
              <a:rPr lang="en-US" dirty="0"/>
              <a:t>%</a:t>
            </a:r>
          </a:p>
          <a:p>
            <a:r>
              <a:rPr lang="en-US" dirty="0" smtClean="0"/>
              <a:t>27% don’t know they have it</a:t>
            </a:r>
          </a:p>
          <a:p>
            <a:r>
              <a:rPr lang="en-US" dirty="0" smtClean="0"/>
              <a:t>1 in 3 of US adults have pre diabetes (79 mil)</a:t>
            </a:r>
            <a:endParaRPr lang="en-US" dirty="0"/>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4" y="3074413"/>
            <a:ext cx="8442722" cy="309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82710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fontScale="90000"/>
          </a:bodyPr>
          <a:lstStyle/>
          <a:p>
            <a:pPr eaLnBrk="1" hangingPunct="1"/>
            <a:r>
              <a:rPr lang="en-US" sz="3600" smtClean="0"/>
              <a:t>Cardio Metabolic Risk  - </a:t>
            </a:r>
            <a:br>
              <a:rPr lang="en-US" sz="3600" smtClean="0"/>
            </a:br>
            <a:r>
              <a:rPr lang="en-US" sz="3600" smtClean="0"/>
              <a:t>5 Hypers -</a:t>
            </a:r>
          </a:p>
        </p:txBody>
      </p:sp>
      <p:sp>
        <p:nvSpPr>
          <p:cNvPr id="1767427" name="Rectangle 3"/>
          <p:cNvSpPr>
            <a:spLocks noGrp="1" noChangeArrowheads="1"/>
          </p:cNvSpPr>
          <p:nvPr>
            <p:ph sz="quarter" idx="1"/>
          </p:nvPr>
        </p:nvSpPr>
        <p:spPr>
          <a:xfrm>
            <a:off x="457200" y="1447800"/>
            <a:ext cx="8229600" cy="4709160"/>
          </a:xfrm>
        </p:spPr>
        <p:txBody>
          <a:bodyPr/>
          <a:lstStyle/>
          <a:p>
            <a:pPr eaLnBrk="1" hangingPunct="1">
              <a:defRPr/>
            </a:pPr>
            <a:r>
              <a:rPr lang="en-US" dirty="0" err="1" smtClean="0"/>
              <a:t>Hyperinsulinemia</a:t>
            </a:r>
            <a:r>
              <a:rPr lang="en-US" dirty="0" smtClean="0"/>
              <a:t> (resistance)</a:t>
            </a:r>
          </a:p>
          <a:p>
            <a:pPr eaLnBrk="1" hangingPunct="1">
              <a:defRPr/>
            </a:pPr>
            <a:r>
              <a:rPr lang="en-US" dirty="0" smtClean="0"/>
              <a:t>Hyperglycemia</a:t>
            </a:r>
          </a:p>
          <a:p>
            <a:pPr eaLnBrk="1" hangingPunct="1">
              <a:defRPr/>
            </a:pPr>
            <a:r>
              <a:rPr lang="en-US" dirty="0" smtClean="0"/>
              <a:t>Hyperlipidemia</a:t>
            </a:r>
          </a:p>
          <a:p>
            <a:pPr eaLnBrk="1" hangingPunct="1">
              <a:defRPr/>
            </a:pPr>
            <a:r>
              <a:rPr lang="en-US" dirty="0" smtClean="0"/>
              <a:t>Hypertension</a:t>
            </a:r>
          </a:p>
          <a:p>
            <a:pPr eaLnBrk="1" hangingPunct="1">
              <a:defRPr/>
            </a:pPr>
            <a:r>
              <a:rPr lang="en-US" dirty="0" err="1" smtClean="0"/>
              <a:t>Hyper”waistline”emia</a:t>
            </a:r>
            <a:r>
              <a:rPr lang="en-US" dirty="0" smtClean="0"/>
              <a:t> (35” women, 40” men)</a:t>
            </a:r>
          </a:p>
          <a:p>
            <a:pPr eaLnBrk="1" hangingPunct="1">
              <a:buFont typeface="Wingdings" pitchFamily="2" charset="2"/>
              <a:buNone/>
              <a:defRPr/>
            </a:pPr>
            <a:endParaRPr lang="en-US" i="1" dirty="0" smtClean="0"/>
          </a:p>
          <a:p>
            <a:pPr algn="ctr" eaLnBrk="1" hangingPunct="1">
              <a:buFont typeface="Wingdings" pitchFamily="2" charset="2"/>
              <a:buNone/>
              <a:defRPr/>
            </a:pPr>
            <a:r>
              <a:rPr lang="en-US" i="1" dirty="0" smtClean="0">
                <a:solidFill>
                  <a:schemeClr val="folHlink"/>
                </a:solidFill>
              </a:rPr>
              <a:t>Manifestations of Insulin Resistance</a:t>
            </a:r>
            <a:endParaRPr lang="en-US" dirty="0" smtClean="0">
              <a:solidFill>
                <a:schemeClr val="folHlink"/>
              </a:solidFill>
            </a:endParaRPr>
          </a:p>
        </p:txBody>
      </p:sp>
      <p:pic>
        <p:nvPicPr>
          <p:cNvPr id="36868"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0670" y="1447800"/>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621250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diamond(in)">
                                      <p:cBhvr>
                                        <p:cTn id="7" dur="20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67427">
                                            <p:txEl>
                                              <p:pRg st="1" end="1"/>
                                            </p:txEl>
                                          </p:spTgt>
                                        </p:tgtEl>
                                        <p:attrNameLst>
                                          <p:attrName>style.visibility</p:attrName>
                                        </p:attrNameLst>
                                      </p:cBhvr>
                                      <p:to>
                                        <p:strVal val="visible"/>
                                      </p:to>
                                    </p:set>
                                    <p:animEffect transition="in" filter="diamond(in)">
                                      <p:cBhvr>
                                        <p:cTn id="12" dur="2000"/>
                                        <p:tgtEl>
                                          <p:spTgt spid="1767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67427">
                                            <p:txEl>
                                              <p:pRg st="2" end="2"/>
                                            </p:txEl>
                                          </p:spTgt>
                                        </p:tgtEl>
                                        <p:attrNameLst>
                                          <p:attrName>style.visibility</p:attrName>
                                        </p:attrNameLst>
                                      </p:cBhvr>
                                      <p:to>
                                        <p:strVal val="visible"/>
                                      </p:to>
                                    </p:set>
                                    <p:animEffect transition="in" filter="diamond(in)">
                                      <p:cBhvr>
                                        <p:cTn id="17" dur="2000"/>
                                        <p:tgtEl>
                                          <p:spTgt spid="1767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67427">
                                            <p:txEl>
                                              <p:pRg st="3" end="3"/>
                                            </p:txEl>
                                          </p:spTgt>
                                        </p:tgtEl>
                                        <p:attrNameLst>
                                          <p:attrName>style.visibility</p:attrName>
                                        </p:attrNameLst>
                                      </p:cBhvr>
                                      <p:to>
                                        <p:strVal val="visible"/>
                                      </p:to>
                                    </p:set>
                                    <p:animEffect transition="in" filter="diamond(in)">
                                      <p:cBhvr>
                                        <p:cTn id="22" dur="2000"/>
                                        <p:tgtEl>
                                          <p:spTgt spid="1767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67427">
                                            <p:txEl>
                                              <p:pRg st="4" end="4"/>
                                            </p:txEl>
                                          </p:spTgt>
                                        </p:tgtEl>
                                        <p:attrNameLst>
                                          <p:attrName>style.visibility</p:attrName>
                                        </p:attrNameLst>
                                      </p:cBhvr>
                                      <p:to>
                                        <p:strVal val="visible"/>
                                      </p:to>
                                    </p:set>
                                    <p:animEffect transition="in" filter="diamond(in)">
                                      <p:cBhvr>
                                        <p:cTn id="27" dur="500"/>
                                        <p:tgtEl>
                                          <p:spTgt spid="17674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67427">
                                            <p:txEl>
                                              <p:pRg st="6" end="6"/>
                                            </p:txEl>
                                          </p:spTgt>
                                        </p:tgtEl>
                                        <p:attrNameLst>
                                          <p:attrName>style.visibility</p:attrName>
                                        </p:attrNameLst>
                                      </p:cBhvr>
                                      <p:to>
                                        <p:strVal val="visible"/>
                                      </p:to>
                                    </p:set>
                                    <p:animEffect transition="in" filter="diamond(in)">
                                      <p:cBhvr>
                                        <p:cTn id="32" dur="500"/>
                                        <p:tgtEl>
                                          <p:spTgt spid="1767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457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1683" name="Rectangle 3"/>
          <p:cNvSpPr>
            <a:spLocks noGrp="1" noChangeArrowheads="1"/>
          </p:cNvSpPr>
          <p:nvPr>
            <p:ph idx="1"/>
          </p:nvPr>
        </p:nvSpPr>
        <p:spPr>
          <a:xfrm>
            <a:off x="372533" y="1803400"/>
            <a:ext cx="7933267" cy="4199467"/>
          </a:xfrm>
        </p:spPr>
        <p:txBody>
          <a:bodyPr vert="horz" lIns="80434" tIns="39511" rIns="80434" bIns="39511">
            <a:normAutofit/>
          </a:bodyPr>
          <a:lstStyle/>
          <a:p>
            <a:pPr marL="474139" indent="-474139">
              <a:lnSpc>
                <a:spcPct val="90000"/>
              </a:lnSpc>
              <a:buFont typeface="Wingdings" pitchFamily="2" charset="2"/>
              <a:buAutoNum type="arabicPeriod"/>
            </a:pPr>
            <a:r>
              <a:rPr lang="en-US" dirty="0"/>
              <a:t>Testing should be considered in all adults who are overweight (BMI </a:t>
            </a:r>
            <a:r>
              <a:rPr lang="en-US" dirty="0">
                <a:sym typeface="Symbol" pitchFamily="18" charset="2"/>
              </a:rPr>
              <a:t> 25) and have additional </a:t>
            </a:r>
            <a:r>
              <a:rPr lang="en-US" b="1" u="sng" dirty="0">
                <a:sym typeface="Symbol" pitchFamily="18" charset="2"/>
              </a:rPr>
              <a:t>risk factors</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856773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2" end="2"/>
                                            </p:txEl>
                                          </p:spTgt>
                                        </p:tgtEl>
                                        <p:attrNameLst>
                                          <p:attrName>style.visibility</p:attrName>
                                        </p:attrNameLst>
                                      </p:cBhvr>
                                      <p:to>
                                        <p:strVal val="visible"/>
                                      </p:to>
                                    </p:set>
                                    <p:anim calcmode="lin" valueType="num">
                                      <p:cBhvr additive="base">
                                        <p:cTn id="7" dur="2000" fill="hold"/>
                                        <p:tgtEl>
                                          <p:spTgt spid="199168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3" end="3"/>
                                            </p:txEl>
                                          </p:spTgt>
                                        </p:tgtEl>
                                        <p:attrNameLst>
                                          <p:attrName>style.visibility</p:attrName>
                                        </p:attrNameLst>
                                      </p:cBhvr>
                                      <p:to>
                                        <p:strVal val="visible"/>
                                      </p:to>
                                    </p:set>
                                    <p:anim calcmode="lin" valueType="num">
                                      <p:cBhvr additive="base">
                                        <p:cTn id="11"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4" end="4"/>
                                            </p:txEl>
                                          </p:spTgt>
                                        </p:tgtEl>
                                        <p:attrNameLst>
                                          <p:attrName>style.visibility</p:attrName>
                                        </p:attrNameLst>
                                      </p:cBhvr>
                                      <p:to>
                                        <p:strVal val="visible"/>
                                      </p:to>
                                    </p:set>
                                    <p:anim calcmode="lin" valueType="num">
                                      <p:cBhvr additive="base">
                                        <p:cTn id="15"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5" end="5"/>
                                            </p:txEl>
                                          </p:spTgt>
                                        </p:tgtEl>
                                        <p:attrNameLst>
                                          <p:attrName>style.visibility</p:attrName>
                                        </p:attrNameLst>
                                      </p:cBhvr>
                                      <p:to>
                                        <p:strVal val="visible"/>
                                      </p:to>
                                    </p:set>
                                    <p:anim calcmode="lin" valueType="num">
                                      <p:cBhvr additive="base">
                                        <p:cTn id="19"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6" end="6"/>
                                            </p:txEl>
                                          </p:spTgt>
                                        </p:tgtEl>
                                        <p:attrNameLst>
                                          <p:attrName>style.visibility</p:attrName>
                                        </p:attrNameLst>
                                      </p:cBhvr>
                                      <p:to>
                                        <p:strVal val="visible"/>
                                      </p:to>
                                    </p:set>
                                    <p:anim calcmode="lin" valueType="num">
                                      <p:cBhvr additive="base">
                                        <p:cTn id="23"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lnSpcReduction="10000"/>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(GDM</a:t>
            </a:r>
          </a:p>
          <a:p>
            <a:pPr lvl="1" eaLnBrk="1" hangingPunct="1">
              <a:buClr>
                <a:schemeClr val="hlink"/>
              </a:buClr>
            </a:pPr>
            <a:r>
              <a:rPr lang="en-US" sz="2489" dirty="0"/>
              <a:t>Polycystic ovary syndrome (PCOS</a:t>
            </a:r>
            <a:r>
              <a:rPr lang="en-US" sz="2489" dirty="0" smtClean="0"/>
              <a:t>)</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11867403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pPr eaLnBrk="1" hangingPunct="1"/>
            <a:r>
              <a:rPr lang="en-US" smtClean="0"/>
              <a:t>Acanthosis Nigricans (AN) 	</a:t>
            </a:r>
          </a:p>
        </p:txBody>
      </p:sp>
      <p:sp>
        <p:nvSpPr>
          <p:cNvPr id="58371" name="Rectangle 3"/>
          <p:cNvSpPr>
            <a:spLocks noGrp="1" noChangeArrowheads="1"/>
          </p:cNvSpPr>
          <p:nvPr>
            <p:ph sz="quarter" idx="1"/>
          </p:nvPr>
        </p:nvSpPr>
        <p:spPr/>
        <p:txBody>
          <a:bodyPr/>
          <a:lstStyle/>
          <a:p>
            <a:pPr eaLnBrk="1" hangingPunct="1">
              <a:lnSpc>
                <a:spcPct val="90000"/>
              </a:lnSpc>
            </a:pPr>
            <a:r>
              <a:rPr lang="en-US" smtClean="0"/>
              <a:t>Signals high insulin levels in bloodstream</a:t>
            </a:r>
          </a:p>
          <a:p>
            <a:pPr eaLnBrk="1" hangingPunct="1">
              <a:lnSpc>
                <a:spcPct val="90000"/>
              </a:lnSpc>
            </a:pPr>
            <a:r>
              <a:rPr lang="en-US" smtClean="0"/>
              <a:t>Patches of darkened skin over parts of body that bend or rub against each other</a:t>
            </a:r>
          </a:p>
          <a:p>
            <a:pPr lvl="1" eaLnBrk="1" hangingPunct="1">
              <a:lnSpc>
                <a:spcPct val="90000"/>
              </a:lnSpc>
            </a:pPr>
            <a:r>
              <a:rPr lang="en-US" smtClean="0"/>
              <a:t>Neck, underarm, waistline, groin, knuckles, elbows, toes</a:t>
            </a:r>
          </a:p>
          <a:p>
            <a:pPr lvl="1" eaLnBrk="1" hangingPunct="1">
              <a:lnSpc>
                <a:spcPct val="90000"/>
              </a:lnSpc>
            </a:pPr>
            <a:r>
              <a:rPr lang="en-US" smtClean="0"/>
              <a:t>Skin tags on neck and darkened areas around eyes, nose and cheeks.</a:t>
            </a:r>
          </a:p>
          <a:p>
            <a:pPr eaLnBrk="1" hangingPunct="1">
              <a:lnSpc>
                <a:spcPct val="90000"/>
              </a:lnSpc>
            </a:pPr>
            <a:r>
              <a:rPr lang="en-US" smtClean="0"/>
              <a:t>No cure, lesions regress with treatment of insulin resistance</a:t>
            </a:r>
          </a:p>
        </p:txBody>
      </p:sp>
    </p:spTree>
    <p:custDataLst>
      <p:tags r:id="rId1"/>
    </p:custDataLst>
    <p:extLst>
      <p:ext uri="{BB962C8B-B14F-4D97-AF65-F5344CB8AC3E}">
        <p14:creationId xmlns:p14="http://schemas.microsoft.com/office/powerpoint/2010/main" val="4250210765"/>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severe acanthosis nigrican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134234"/>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err="1" smtClean="0"/>
              <a:t>Acanthosis</a:t>
            </a:r>
            <a:r>
              <a:rPr lang="en-US" dirty="0" smtClean="0"/>
              <a:t> </a:t>
            </a:r>
            <a:r>
              <a:rPr lang="en-US" dirty="0" err="1" smtClean="0"/>
              <a:t>Nigricans</a:t>
            </a:r>
            <a:endParaRPr lang="en-US" dirty="0"/>
          </a:p>
        </p:txBody>
      </p:sp>
    </p:spTree>
    <p:custDataLst>
      <p:tags r:id="rId1"/>
    </p:custDataLst>
    <p:extLst>
      <p:ext uri="{BB962C8B-B14F-4D97-AF65-F5344CB8AC3E}">
        <p14:creationId xmlns:p14="http://schemas.microsoft.com/office/powerpoint/2010/main" val="28361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n-US" smtClean="0"/>
              <a:t>Diabetes Detectives Needed</a:t>
            </a:r>
          </a:p>
        </p:txBody>
      </p:sp>
      <p:sp>
        <p:nvSpPr>
          <p:cNvPr id="1684483" name="Rectangle 3"/>
          <p:cNvSpPr>
            <a:spLocks noGrp="1" noChangeArrowheads="1"/>
          </p:cNvSpPr>
          <p:nvPr>
            <p:ph sz="quarter" idx="1"/>
          </p:nvPr>
        </p:nvSpPr>
        <p:spPr>
          <a:xfrm>
            <a:off x="3429000" y="1219200"/>
            <a:ext cx="5257800" cy="4937760"/>
          </a:xfrm>
        </p:spPr>
        <p:txBody>
          <a:bodyPr/>
          <a:lstStyle/>
          <a:p>
            <a:pPr eaLnBrk="1" hangingPunct="1">
              <a:defRPr/>
            </a:pPr>
            <a:r>
              <a:rPr lang="en-US" dirty="0" smtClean="0"/>
              <a:t>On average – takes 6.5 years to diagnose diabetes</a:t>
            </a:r>
          </a:p>
          <a:p>
            <a:pPr eaLnBrk="1" hangingPunct="1">
              <a:defRPr/>
            </a:pPr>
            <a:r>
              <a:rPr lang="en-US" dirty="0" smtClean="0"/>
              <a:t>1/4 of all people with diabetes don’t know they have it</a:t>
            </a:r>
          </a:p>
          <a:p>
            <a:pPr eaLnBrk="1" hangingPunct="1">
              <a:defRPr/>
            </a:pPr>
            <a:endParaRPr lang="en-US" dirty="0" smtClean="0"/>
          </a:p>
        </p:txBody>
      </p:sp>
      <p:pic>
        <p:nvPicPr>
          <p:cNvPr id="52228" name="Picture 4" descr="uf1qah1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752600"/>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64322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199" y="152400"/>
            <a:ext cx="8455025" cy="990600"/>
          </a:xfrm>
        </p:spPr>
        <p:txBody>
          <a:bodyPr lIns="90488" tIns="44450" rIns="90488" bIns="44450">
            <a:normAutofit/>
          </a:bodyPr>
          <a:lstStyle/>
          <a:p>
            <a:pPr eaLnBrk="1" hangingPunct="1"/>
            <a:r>
              <a:rPr lang="en-US" sz="3600" smtClean="0"/>
              <a:t>Ominous Octet</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391646" y="1270503"/>
            <a:ext cx="1046352" cy="1029578"/>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742761" y="352349"/>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76225" y="3371850"/>
            <a:ext cx="1447800" cy="1085850"/>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3146" y="5146774"/>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0" y="4741863"/>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0" y="4502150"/>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3" y="454183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88125" y="458295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0"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3" y="4337050"/>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0" y="4343400"/>
            <a:ext cx="71438"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937375" y="43354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0"/>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881897" y="399176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3" y="4497388"/>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5" y="4181475"/>
            <a:ext cx="374650"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0597" y="4436487"/>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2318" y="2466155"/>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8143" y="1320596"/>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endParaRPr lang="en-US" sz="1200" b="1">
              <a:latin typeface="Helvetica" pitchFamily="34" charset="0"/>
            </a:endParaRPr>
          </a:p>
        </p:txBody>
      </p:sp>
      <p:sp>
        <p:nvSpPr>
          <p:cNvPr id="1290458" name="Rectangle 218"/>
          <p:cNvSpPr>
            <a:spLocks noChangeArrowheads="1"/>
          </p:cNvSpPr>
          <p:nvPr/>
        </p:nvSpPr>
        <p:spPr bwMode="auto">
          <a:xfrm>
            <a:off x="2835554" y="2428613"/>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amylin,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a:p>
            <a:r>
              <a:rPr lang="en-US" sz="1600" b="1" dirty="0">
                <a:latin typeface="Helvetica" pitchFamily="34" charset="0"/>
              </a:rPr>
              <a:t>80% loss at dx</a:t>
            </a:r>
          </a:p>
        </p:txBody>
      </p:sp>
      <p:sp>
        <p:nvSpPr>
          <p:cNvPr id="53458" name="AutoShape 219"/>
          <p:cNvSpPr>
            <a:spLocks noChangeArrowheads="1"/>
          </p:cNvSpPr>
          <p:nvPr/>
        </p:nvSpPr>
        <p:spPr bwMode="auto">
          <a:xfrm rot="-1584972">
            <a:off x="3856841" y="2152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 glucose</a:t>
            </a:r>
          </a:p>
          <a:p>
            <a:r>
              <a:rPr lang="en-US" sz="1600" b="1" dirty="0">
                <a:latin typeface="Helvetica" pitchFamily="34" charset="0"/>
              </a:rPr>
              <a:t>production</a:t>
            </a:r>
          </a:p>
        </p:txBody>
      </p:sp>
      <p:sp>
        <p:nvSpPr>
          <p:cNvPr id="53460" name="AutoShape 221"/>
          <p:cNvSpPr>
            <a:spLocks noChangeArrowheads="1"/>
          </p:cNvSpPr>
          <p:nvPr/>
        </p:nvSpPr>
        <p:spPr bwMode="auto">
          <a:xfrm rot="20441538">
            <a:off x="1630405" y="5482655"/>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742761" y="4248944"/>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Increased lipolysis</a:t>
            </a:r>
          </a:p>
        </p:txBody>
      </p:sp>
      <p:sp>
        <p:nvSpPr>
          <p:cNvPr id="53462" name="AutoShape 223"/>
          <p:cNvSpPr>
            <a:spLocks noChangeArrowheads="1"/>
          </p:cNvSpPr>
          <p:nvPr/>
        </p:nvSpPr>
        <p:spPr bwMode="auto">
          <a:xfrm rot="10612423">
            <a:off x="6839317" y="3100800"/>
            <a:ext cx="843142"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1100146" flipH="1">
            <a:off x="6875222" y="5547478"/>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881897" y="5711899"/>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Decreased glucose</a:t>
            </a:r>
          </a:p>
          <a:p>
            <a:r>
              <a:rPr lang="en-US" sz="1600" b="1" dirty="0">
                <a:latin typeface="Helvetica" pitchFamily="34" charset="0"/>
              </a:rPr>
              <a:t>         uptake</a:t>
            </a:r>
          </a:p>
        </p:txBody>
      </p:sp>
      <p:sp>
        <p:nvSpPr>
          <p:cNvPr id="53465" name="Freeform 231"/>
          <p:cNvSpPr>
            <a:spLocks/>
          </p:cNvSpPr>
          <p:nvPr/>
        </p:nvSpPr>
        <p:spPr bwMode="auto">
          <a:xfrm>
            <a:off x="4945063" y="3259138"/>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0" y="4068763"/>
            <a:ext cx="971550"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0" y="4114800"/>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0"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3" y="4891088"/>
            <a:ext cx="57150" cy="768350"/>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38" y="4443413"/>
            <a:ext cx="200025" cy="450850"/>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5"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8" y="5021263"/>
            <a:ext cx="171450"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0" y="4459288"/>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5" y="5534025"/>
            <a:ext cx="403225" cy="82550"/>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0" y="5418138"/>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0" y="4829175"/>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5"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0" y="3560763"/>
            <a:ext cx="112713" cy="881062"/>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0"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8" y="5305425"/>
            <a:ext cx="411162"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335017" y="1839922"/>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a:t>
            </a:r>
            <a:br>
              <a:rPr lang="en-US" sz="1600" b="1" dirty="0">
                <a:latin typeface="Helvetica" pitchFamily="34" charset="0"/>
              </a:rPr>
            </a:br>
            <a:r>
              <a:rPr lang="en-GB" sz="1600" b="1" dirty="0">
                <a:latin typeface="Helvetica" pitchFamily="34" charset="0"/>
                <a:sym typeface="Symbol" pitchFamily="18" charset="2"/>
              </a:rPr>
              <a:t>satiation </a:t>
            </a:r>
            <a:r>
              <a:rPr lang="en-GB" sz="1600" b="1" dirty="0" err="1">
                <a:latin typeface="Helvetica" pitchFamily="34" charset="0"/>
                <a:sym typeface="Symbol" pitchFamily="18" charset="2"/>
              </a:rPr>
              <a:t>neuro</a:t>
            </a:r>
            <a:r>
              <a:rPr lang="en-GB" sz="1600" b="1" dirty="0">
                <a:latin typeface="Helvetica" pitchFamily="34" charset="0"/>
                <a:sym typeface="Symbol" pitchFamily="18" charset="2"/>
              </a:rPr>
              <a:t>-</a:t>
            </a:r>
          </a:p>
          <a:p>
            <a:r>
              <a:rPr lang="en-GB" sz="1600" b="1" dirty="0">
                <a:latin typeface="Helvetica" pitchFamily="34" charset="0"/>
                <a:sym typeface="Symbol" pitchFamily="18" charset="2"/>
              </a:rPr>
              <a:t>transmission</a:t>
            </a:r>
            <a:endParaRPr lang="en-US" sz="1600" b="1" dirty="0">
              <a:latin typeface="Helvetica" pitchFamily="34" charset="0"/>
            </a:endParaRPr>
          </a:p>
        </p:txBody>
      </p:sp>
      <p:sp>
        <p:nvSpPr>
          <p:cNvPr id="53503" name="AutoShape 282"/>
          <p:cNvSpPr>
            <a:spLocks noChangeArrowheads="1"/>
          </p:cNvSpPr>
          <p:nvPr/>
        </p:nvSpPr>
        <p:spPr bwMode="auto">
          <a:xfrm rot="19863515" flipH="1">
            <a:off x="1698678" y="303647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renal glucose reabsorption</a:t>
            </a:r>
          </a:p>
        </p:txBody>
      </p:sp>
      <p:sp>
        <p:nvSpPr>
          <p:cNvPr id="1290524" name="Rectangle 284"/>
          <p:cNvSpPr>
            <a:spLocks noChangeArrowheads="1"/>
          </p:cNvSpPr>
          <p:nvPr/>
        </p:nvSpPr>
        <p:spPr bwMode="auto">
          <a:xfrm>
            <a:off x="7406481" y="2968363"/>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GB" sz="1600" b="1" dirty="0">
                <a:latin typeface="Helvetica" pitchFamily="34" charset="0"/>
                <a:sym typeface="Symbol" pitchFamily="18" charset="2"/>
              </a:rPr>
              <a:t>Gut hormones</a:t>
            </a:r>
            <a:endParaRPr lang="en-US" sz="1600" b="1" dirty="0">
              <a:latin typeface="Helvetica" pitchFamily="34" charset="0"/>
            </a:endParaRPr>
          </a:p>
        </p:txBody>
      </p:sp>
      <p:sp>
        <p:nvSpPr>
          <p:cNvPr id="53506"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962460" y="4519199"/>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Tree>
    <p:custDataLst>
      <p:tags r:id="rId1"/>
    </p:custDataLst>
    <p:extLst>
      <p:ext uri="{BB962C8B-B14F-4D97-AF65-F5344CB8AC3E}">
        <p14:creationId xmlns:p14="http://schemas.microsoft.com/office/powerpoint/2010/main" val="244114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457200" y="152400"/>
            <a:ext cx="8229600" cy="1219200"/>
          </a:xfrm>
        </p:spPr>
        <p:txBody>
          <a:bodyPr lIns="92075" tIns="46038" rIns="92075" bIns="46038" anchorCtr="0">
            <a:normAutofit/>
          </a:bodyPr>
          <a:lstStyle/>
          <a:p>
            <a:pPr eaLnBrk="1" hangingPunct="1">
              <a:defRPr/>
            </a:pPr>
            <a:r>
              <a:rPr lang="en-US" sz="4000" dirty="0" smtClean="0"/>
              <a:t>Comparison of</a:t>
            </a:r>
            <a:r>
              <a:rPr lang="en-US" sz="4000" dirty="0"/>
              <a:t> </a:t>
            </a:r>
            <a:r>
              <a:rPr lang="en-US" sz="4000" dirty="0" smtClean="0"/>
              <a:t>Type 1 and Type 2</a:t>
            </a:r>
          </a:p>
        </p:txBody>
      </p:sp>
      <p:grpSp>
        <p:nvGrpSpPr>
          <p:cNvPr id="81923" name="Group 1027"/>
          <p:cNvGrpSpPr>
            <a:grpSpLocks/>
          </p:cNvGrpSpPr>
          <p:nvPr/>
        </p:nvGrpSpPr>
        <p:grpSpPr bwMode="auto">
          <a:xfrm>
            <a:off x="685800" y="2019989"/>
            <a:ext cx="79992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a:t>
              </a:r>
              <a:r>
                <a:rPr lang="da-DK" sz="2400" b="1" u="sng" dirty="0" smtClean="0">
                  <a:solidFill>
                    <a:schemeClr val="accent1">
                      <a:lumMod val="75000"/>
                    </a:schemeClr>
                  </a:solidFill>
                  <a:effectLst>
                    <a:outerShdw blurRad="38100" dist="38100" dir="2700000" algn="tl">
                      <a:srgbClr val="000000"/>
                    </a:outerShdw>
                  </a:effectLst>
                  <a:cs typeface="+mn-cs"/>
                </a:rPr>
                <a:t> 2</a:t>
              </a:r>
              <a:endParaRPr lang="da-DK" sz="2400" b="1" u="sng" dirty="0">
                <a:solidFill>
                  <a:schemeClr val="accent1">
                    <a:lumMod val="75000"/>
                  </a:schemeClr>
                </a:solidFill>
                <a:effectLst>
                  <a:outerShdw blurRad="38100" dist="38100" dir="2700000" algn="tl">
                    <a:srgbClr val="000000"/>
                  </a:outerShdw>
                </a:effectLst>
                <a:cs typeface="+mn-cs"/>
              </a:endParaRPr>
            </a:p>
          </p:txBody>
        </p:sp>
        <p:sp>
          <p:nvSpPr>
            <p:cNvPr id="1654792" name="Rectangle 1032"/>
            <p:cNvSpPr>
              <a:spLocks noChangeArrowheads="1"/>
            </p:cNvSpPr>
            <p:nvPr/>
          </p:nvSpPr>
          <p:spPr bwMode="auto">
            <a:xfrm>
              <a:off x="738" y="1473"/>
              <a:ext cx="1068"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smtClean="0">
                  <a:solidFill>
                    <a:schemeClr val="accent1">
                      <a:lumMod val="75000"/>
                    </a:schemeClr>
                  </a:solidFill>
                  <a:effectLst>
                    <a:outerShdw blurRad="38100" dist="38100" dir="2700000" algn="tl">
                      <a:srgbClr val="000000"/>
                    </a:outerShdw>
                  </a:effectLst>
                  <a:cs typeface="+mn-cs"/>
                </a:rPr>
                <a:t>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12" y="1734"/>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smtClean="0">
                  <a:solidFill>
                    <a:schemeClr val="accent1">
                      <a:lumMod val="75000"/>
                    </a:schemeClr>
                  </a:solidFill>
                  <a:effectLst>
                    <a:outerShdw blurRad="38100" dist="38100" dir="2700000" algn="tl">
                      <a:srgbClr val="000000"/>
                    </a:outerShdw>
                  </a:effectLst>
                  <a:cs typeface="+mn-cs"/>
                </a:rPr>
                <a:t>0</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teens</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796776" y="4901770"/>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Tree>
    <p:custDataLst>
      <p:tags r:id="rId1"/>
    </p:custDataLst>
    <p:extLst>
      <p:ext uri="{BB962C8B-B14F-4D97-AF65-F5344CB8AC3E}">
        <p14:creationId xmlns:p14="http://schemas.microsoft.com/office/powerpoint/2010/main" val="407792470"/>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normAutofit/>
          </a:bodyPr>
          <a:lstStyle/>
          <a:p>
            <a:pPr eaLnBrk="1" hangingPunct="1"/>
            <a:r>
              <a:rPr lang="en-US" dirty="0" smtClean="0"/>
              <a:t>Diabetes is also associated with: </a:t>
            </a:r>
          </a:p>
        </p:txBody>
      </p:sp>
      <p:sp>
        <p:nvSpPr>
          <p:cNvPr id="1759235" name="Rectangle 3"/>
          <p:cNvSpPr>
            <a:spLocks noGrp="1" noChangeArrowheads="1"/>
          </p:cNvSpPr>
          <p:nvPr>
            <p:ph sz="quarter" idx="1"/>
          </p:nvPr>
        </p:nvSpPr>
        <p:spPr/>
        <p:txBody>
          <a:bodyPr/>
          <a:lstStyle/>
          <a:p>
            <a:pPr eaLnBrk="1" hangingPunct="1">
              <a:defRPr/>
            </a:pPr>
            <a:r>
              <a:rPr lang="en-US" dirty="0" smtClean="0"/>
              <a:t>Fatty liver disease  </a:t>
            </a:r>
          </a:p>
          <a:p>
            <a:pPr eaLnBrk="1" hangingPunct="1">
              <a:defRPr/>
            </a:pPr>
            <a:r>
              <a:rPr lang="en-US" dirty="0" smtClean="0"/>
              <a:t>Obstructive sleep apnea</a:t>
            </a:r>
          </a:p>
          <a:p>
            <a:pPr eaLnBrk="1" hangingPunct="1">
              <a:defRPr/>
            </a:pPr>
            <a:r>
              <a:rPr lang="en-US" dirty="0" smtClean="0"/>
              <a:t>Cancer; pancreas, liver, breast</a:t>
            </a:r>
          </a:p>
          <a:p>
            <a:pPr eaLnBrk="1" hangingPunct="1">
              <a:defRPr/>
            </a:pPr>
            <a:r>
              <a:rPr lang="en-US" dirty="0" smtClean="0"/>
              <a:t>Alzheimer’s</a:t>
            </a:r>
          </a:p>
          <a:p>
            <a:pPr eaLnBrk="1" hangingPunct="1">
              <a:defRPr/>
            </a:pPr>
            <a:r>
              <a:rPr lang="en-US" dirty="0" smtClean="0"/>
              <a:t>Depression</a:t>
            </a:r>
          </a:p>
          <a:p>
            <a:pPr marL="0" indent="0" eaLnBrk="1" hangingPunct="1">
              <a:buFont typeface="Wingdings" panose="05000000000000000000" pitchFamily="2" charset="2"/>
              <a:buNone/>
              <a:defRPr/>
            </a:pPr>
            <a:endParaRPr lang="en-US" dirty="0" smtClean="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95656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5470430"/>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fontScale="90000"/>
          </a:bodyPr>
          <a:lstStyle/>
          <a:p>
            <a:r>
              <a:rPr lang="en-US" dirty="0" smtClean="0"/>
              <a:t>Gestational DM ~ 7% of all Pregnancies</a:t>
            </a:r>
          </a:p>
        </p:txBody>
      </p:sp>
      <p:sp>
        <p:nvSpPr>
          <p:cNvPr id="2" name="Content Placeholder 1"/>
          <p:cNvSpPr>
            <a:spLocks noGrp="1"/>
          </p:cNvSpPr>
          <p:nvPr>
            <p:ph idx="1"/>
          </p:nvPr>
        </p:nvSpPr>
        <p:spPr>
          <a:xfrm>
            <a:off x="266970" y="1553183"/>
            <a:ext cx="4622800" cy="4255068"/>
          </a:xfrm>
        </p:spPr>
        <p:txBody>
          <a:bodyPr>
            <a:noAutofit/>
          </a:bodyPr>
          <a:lstStyle/>
          <a:p>
            <a:pPr>
              <a:defRPr/>
            </a:pPr>
            <a:r>
              <a:rPr lang="en-US" sz="2400" dirty="0"/>
              <a:t>GDM prevalence increased by </a:t>
            </a:r>
          </a:p>
          <a:p>
            <a:pPr lvl="1">
              <a:defRPr/>
            </a:pPr>
            <a:r>
              <a:rPr lang="en-US" sz="1800" dirty="0"/>
              <a:t>∼10–100% during the past 20 </a:t>
            </a:r>
            <a:r>
              <a:rPr lang="en-US" sz="1800" dirty="0" err="1"/>
              <a:t>yrs</a:t>
            </a:r>
            <a:endParaRPr lang="en-US" sz="1800" dirty="0"/>
          </a:p>
          <a:p>
            <a:pPr>
              <a:defRPr/>
            </a:pPr>
            <a:r>
              <a:rPr lang="en-US" sz="2400" dirty="0"/>
              <a:t>Native Americans, Asians, Hispanics, African-American women at highest risk</a:t>
            </a:r>
          </a:p>
          <a:p>
            <a:r>
              <a:rPr lang="en-US" sz="2400" dirty="0"/>
              <a:t>Immediately after pregnancy, 5% to 10% of GDM diagnosed with type 2 diabetes</a:t>
            </a:r>
          </a:p>
          <a:p>
            <a:r>
              <a:rPr lang="en-US" sz="2400" dirty="0"/>
              <a:t>Within 5 years, 50% chance of developing DM in next 5 years</a:t>
            </a:r>
            <a:r>
              <a:rPr lang="en-US" sz="2133" dirty="0"/>
              <a:t>.</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1766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08"/>
            <a:ext cx="8229600" cy="914400"/>
          </a:xfrm>
        </p:spPr>
        <p:txBody>
          <a:bodyPr>
            <a:normAutofit fontScale="90000"/>
          </a:bodyPr>
          <a:lstStyle/>
          <a:p>
            <a:r>
              <a:rPr lang="en-US" dirty="0" smtClean="0">
                <a:solidFill>
                  <a:schemeClr val="tx1"/>
                </a:solidFill>
              </a:rPr>
              <a:t/>
            </a:r>
            <a:br>
              <a:rPr lang="en-US" dirty="0" smtClean="0">
                <a:solidFill>
                  <a:schemeClr val="tx1"/>
                </a:solidFill>
              </a:rPr>
            </a:br>
            <a:r>
              <a:rPr lang="en-US" dirty="0" smtClean="0">
                <a:solidFill>
                  <a:schemeClr val="tx1"/>
                </a:solidFill>
              </a:rPr>
              <a:t>My Boys –Robert and Jackson</a:t>
            </a:r>
            <a:endParaRPr lang="en-US" dirty="0">
              <a:solidFill>
                <a:schemeClr val="tx1"/>
              </a:solidFill>
            </a:endParaRPr>
          </a:p>
        </p:txBody>
      </p:sp>
      <p:sp>
        <p:nvSpPr>
          <p:cNvPr id="6" name="Content Placeholder 5"/>
          <p:cNvSpPr>
            <a:spLocks noGrp="1"/>
          </p:cNvSpPr>
          <p:nvPr>
            <p:ph sz="quarter" idx="1"/>
          </p:nvPr>
        </p:nvSpPr>
        <p:spPr/>
        <p:txBody>
          <a:bodyPr/>
          <a:lstStyle/>
          <a:p>
            <a:pPr marL="0" indent="0" algn="ctr">
              <a:buNone/>
            </a:pPr>
            <a:r>
              <a:rPr lang="en-US" dirty="0"/>
              <a:t/>
            </a:r>
            <a:br>
              <a:rPr lang="en-US" dirty="0"/>
            </a:br>
            <a:r>
              <a:rPr lang="en-US" dirty="0"/>
              <a:t/>
            </a:r>
            <a:br>
              <a:rPr lang="en-US" dirty="0"/>
            </a:br>
            <a:r>
              <a:rPr lang="en-US" sz="4400" dirty="0" smtClean="0"/>
              <a:t>By </a:t>
            </a:r>
            <a:r>
              <a:rPr lang="en-US" sz="4400" dirty="0"/>
              <a:t>the </a:t>
            </a:r>
            <a:r>
              <a:rPr lang="en-US" sz="4400" dirty="0" smtClean="0"/>
              <a:t>time     </a:t>
            </a:r>
            <a:r>
              <a:rPr lang="en-US" sz="4400" dirty="0"/>
              <a:t>they are 50</a:t>
            </a:r>
            <a:r>
              <a:rPr lang="en-US" sz="4400" dirty="0" smtClean="0"/>
              <a:t>,             1/3 will            have </a:t>
            </a:r>
            <a:r>
              <a:rPr lang="en-US" sz="4400" dirty="0"/>
              <a:t>diabetes</a:t>
            </a:r>
          </a:p>
        </p:txBody>
      </p:sp>
      <p:sp>
        <p:nvSpPr>
          <p:cNvPr id="7" name="Content Placeholder 6"/>
          <p:cNvSpPr>
            <a:spLocks noGrp="1"/>
          </p:cNvSpPr>
          <p:nvPr>
            <p:ph sz="quarter" idx="2"/>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079" y="1219200"/>
            <a:ext cx="3276600" cy="4914900"/>
          </a:xfrm>
          <a:prstGeom prst="rect">
            <a:avLst/>
          </a:prstGeom>
        </p:spPr>
      </p:pic>
    </p:spTree>
    <p:custDataLst>
      <p:tags r:id="rId1"/>
    </p:custDataLst>
    <p:extLst>
      <p:ext uri="{BB962C8B-B14F-4D97-AF65-F5344CB8AC3E}">
        <p14:creationId xmlns:p14="http://schemas.microsoft.com/office/powerpoint/2010/main" val="27887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Diabetes in pregnant mothers associated </a:t>
            </a:r>
            <a:r>
              <a:rPr lang="en-US" dirty="0" smtClean="0"/>
              <a:t>with …</a:t>
            </a:r>
            <a:endParaRPr lang="en-US" dirty="0"/>
          </a:p>
        </p:txBody>
      </p:sp>
      <p:sp>
        <p:nvSpPr>
          <p:cNvPr id="3" name="Content Placeholder 2"/>
          <p:cNvSpPr>
            <a:spLocks noGrp="1"/>
          </p:cNvSpPr>
          <p:nvPr>
            <p:ph idx="1"/>
          </p:nvPr>
        </p:nvSpPr>
        <p:spPr>
          <a:xfrm>
            <a:off x="457201" y="1811592"/>
            <a:ext cx="4656667" cy="4307840"/>
          </a:xfrm>
        </p:spPr>
        <p:txBody>
          <a:bodyPr>
            <a:normAutofit fontScale="92500" lnSpcReduction="20000"/>
          </a:bodyPr>
          <a:lstStyle/>
          <a:p>
            <a:r>
              <a:rPr lang="en-US" dirty="0" smtClean="0"/>
              <a:t>Offspring</a:t>
            </a:r>
          </a:p>
          <a:p>
            <a:pPr lvl="1"/>
            <a:r>
              <a:rPr lang="en-US" dirty="0" smtClean="0"/>
              <a:t>Fetal Complications</a:t>
            </a:r>
          </a:p>
          <a:p>
            <a:pPr lvl="1"/>
            <a:r>
              <a:rPr lang="en-US" dirty="0" smtClean="0"/>
              <a:t>Obesity </a:t>
            </a:r>
            <a:r>
              <a:rPr lang="en-US" dirty="0"/>
              <a:t>and </a:t>
            </a:r>
            <a:r>
              <a:rPr lang="en-US" dirty="0" smtClean="0"/>
              <a:t>diabetes later in life</a:t>
            </a:r>
          </a:p>
          <a:p>
            <a:r>
              <a:rPr lang="en-US" dirty="0" smtClean="0"/>
              <a:t>Mother</a:t>
            </a:r>
          </a:p>
          <a:p>
            <a:pPr lvl="1"/>
            <a:r>
              <a:rPr lang="en-US" dirty="0" smtClean="0"/>
              <a:t>More complicated pregnancy and delivery</a:t>
            </a:r>
          </a:p>
          <a:p>
            <a:pPr lvl="1"/>
            <a:r>
              <a:rPr lang="en-US" dirty="0" smtClean="0"/>
              <a:t>Diabetes later in life</a:t>
            </a:r>
          </a:p>
          <a:p>
            <a:endParaRPr lang="en-US" dirty="0" smtClean="0"/>
          </a:p>
          <a:p>
            <a:r>
              <a:rPr lang="en-US" dirty="0" smtClean="0"/>
              <a:t>Intrauterine environment is important</a:t>
            </a:r>
          </a:p>
        </p:txBody>
      </p:sp>
      <p:pic>
        <p:nvPicPr>
          <p:cNvPr id="4" name="Picture 3"/>
          <p:cNvPicPr>
            <a:picLocks noChangeAspect="1"/>
          </p:cNvPicPr>
          <p:nvPr/>
        </p:nvPicPr>
        <p:blipFill>
          <a:blip r:embed="rId3"/>
          <a:stretch>
            <a:fillRect/>
          </a:stretch>
        </p:blipFill>
        <p:spPr>
          <a:xfrm>
            <a:off x="5384800" y="1811592"/>
            <a:ext cx="2576773" cy="3741475"/>
          </a:xfrm>
          <a:prstGeom prst="rect">
            <a:avLst/>
          </a:prstGeom>
        </p:spPr>
      </p:pic>
    </p:spTree>
    <p:custDataLst>
      <p:tags r:id="rId1"/>
    </p:custDataLst>
    <p:extLst>
      <p:ext uri="{BB962C8B-B14F-4D97-AF65-F5344CB8AC3E}">
        <p14:creationId xmlns:p14="http://schemas.microsoft.com/office/powerpoint/2010/main" val="339871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a:xfrm>
            <a:off x="609600" y="152400"/>
            <a:ext cx="8077200" cy="1219200"/>
          </a:xfrm>
        </p:spPr>
        <p:txBody>
          <a:bodyPr>
            <a:normAutofit fontScale="90000"/>
          </a:bodyPr>
          <a:lstStyle/>
          <a:p>
            <a:pPr eaLnBrk="1" hangingPunct="1"/>
            <a:r>
              <a:rPr lang="en-US" dirty="0" smtClean="0"/>
              <a:t>Postnatal Health: </a:t>
            </a:r>
            <a:br>
              <a:rPr lang="en-US" dirty="0" smtClean="0"/>
            </a:br>
            <a:r>
              <a:rPr lang="en-US" dirty="0" smtClean="0"/>
              <a:t>Maternal Behavior</a:t>
            </a:r>
          </a:p>
        </p:txBody>
      </p:sp>
      <p:sp>
        <p:nvSpPr>
          <p:cNvPr id="52227" name="Rectangle 3"/>
          <p:cNvSpPr>
            <a:spLocks noGrp="1" noRot="1" noChangeArrowheads="1"/>
          </p:cNvSpPr>
          <p:nvPr>
            <p:ph idx="1"/>
          </p:nvPr>
        </p:nvSpPr>
        <p:spPr>
          <a:xfrm>
            <a:off x="685800" y="1363133"/>
            <a:ext cx="6739467" cy="4673600"/>
          </a:xfrm>
        </p:spPr>
        <p:txBody>
          <a:bodyPr>
            <a:normAutofit fontScale="92500"/>
          </a:bodyPr>
          <a:lstStyle/>
          <a:p>
            <a:pPr>
              <a:defRPr/>
            </a:pPr>
            <a:r>
              <a:rPr lang="en-US" dirty="0" smtClean="0"/>
              <a:t>Encourage breastfeeding for one year </a:t>
            </a:r>
          </a:p>
          <a:p>
            <a:pPr lvl="1">
              <a:defRPr/>
            </a:pPr>
            <a:r>
              <a:rPr lang="en-US" dirty="0" smtClean="0"/>
              <a:t>(25% of women achieving this goal)</a:t>
            </a:r>
          </a:p>
          <a:p>
            <a:pPr>
              <a:defRPr/>
            </a:pPr>
            <a:r>
              <a:rPr lang="en-US" dirty="0" smtClean="0"/>
              <a:t>Screening </a:t>
            </a:r>
            <a:r>
              <a:rPr lang="en-US" dirty="0"/>
              <a:t>6-12 weeks post partum using non-pregnant OGTT </a:t>
            </a:r>
            <a:r>
              <a:rPr lang="en-US" dirty="0" smtClean="0"/>
              <a:t>criteria (50%)</a:t>
            </a:r>
            <a:endParaRPr lang="en-US" dirty="0"/>
          </a:p>
          <a:p>
            <a:pPr>
              <a:defRPr/>
            </a:pPr>
            <a:r>
              <a:rPr lang="en-US" dirty="0"/>
              <a:t>Repeat at 3 </a:t>
            </a:r>
            <a:r>
              <a:rPr lang="en-US" dirty="0" err="1"/>
              <a:t>yr</a:t>
            </a:r>
            <a:r>
              <a:rPr lang="en-US" dirty="0"/>
              <a:t> intervals or signs of DM</a:t>
            </a:r>
          </a:p>
          <a:p>
            <a:pPr>
              <a:defRPr/>
            </a:pPr>
            <a:r>
              <a:rPr lang="en-US" dirty="0"/>
              <a:t>Encourage weight control </a:t>
            </a:r>
            <a:r>
              <a:rPr lang="en-US" dirty="0" smtClean="0"/>
              <a:t>and exercise</a:t>
            </a:r>
            <a:endParaRPr lang="en-US" dirty="0"/>
          </a:p>
          <a:p>
            <a:pPr>
              <a:defRPr/>
            </a:pPr>
            <a:r>
              <a:rPr lang="en-US" dirty="0"/>
              <a:t>Make sure connected with health care </a:t>
            </a:r>
          </a:p>
          <a:p>
            <a:pPr>
              <a:defRPr/>
            </a:pPr>
            <a:r>
              <a:rPr lang="en-US" dirty="0" smtClean="0"/>
              <a:t>Preconception </a:t>
            </a:r>
            <a:r>
              <a:rPr lang="en-US" dirty="0"/>
              <a:t>counseling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3810000"/>
            <a:ext cx="1828800" cy="2282324"/>
          </a:xfrm>
          <a:prstGeom prst="rect">
            <a:avLst/>
          </a:prstGeom>
        </p:spPr>
      </p:pic>
    </p:spTree>
    <p:custDataLst>
      <p:tags r:id="rId1"/>
    </p:custDataLst>
    <p:extLst>
      <p:ext uri="{BB962C8B-B14F-4D97-AF65-F5344CB8AC3E}">
        <p14:creationId xmlns:p14="http://schemas.microsoft.com/office/powerpoint/2010/main" val="420307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Metformin therapy</a:t>
            </a:r>
            <a:endParaRPr lang="en-US" dirty="0"/>
          </a:p>
        </p:txBody>
      </p:sp>
      <p:sp>
        <p:nvSpPr>
          <p:cNvPr id="3" name="Content Placeholder 2"/>
          <p:cNvSpPr>
            <a:spLocks noGrp="1"/>
          </p:cNvSpPr>
          <p:nvPr>
            <p:ph idx="1"/>
          </p:nvPr>
        </p:nvSpPr>
        <p:spPr/>
        <p:txBody>
          <a:bodyPr/>
          <a:lstStyle/>
          <a:p>
            <a:r>
              <a:rPr lang="en-US" dirty="0" smtClean="0"/>
              <a:t>For women with </a:t>
            </a:r>
            <a:r>
              <a:rPr lang="en-US" dirty="0" err="1" smtClean="0"/>
              <a:t>PreDiabetes</a:t>
            </a:r>
            <a:r>
              <a:rPr lang="en-US" dirty="0" smtClean="0"/>
              <a:t> and History of GDM</a:t>
            </a:r>
            <a:endParaRPr lang="en-US" dirty="0"/>
          </a:p>
        </p:txBody>
      </p:sp>
      <p:pic>
        <p:nvPicPr>
          <p:cNvPr id="4" name="Picture 3"/>
          <p:cNvPicPr>
            <a:picLocks noChangeAspect="1"/>
          </p:cNvPicPr>
          <p:nvPr/>
        </p:nvPicPr>
        <p:blipFill>
          <a:blip r:embed="rId3"/>
          <a:stretch>
            <a:fillRect/>
          </a:stretch>
        </p:blipFill>
        <p:spPr>
          <a:xfrm>
            <a:off x="2438399" y="2133600"/>
            <a:ext cx="4461933" cy="2895600"/>
          </a:xfrm>
          <a:prstGeom prst="rect">
            <a:avLst/>
          </a:prstGeom>
        </p:spPr>
      </p:pic>
    </p:spTree>
    <p:custDataLst>
      <p:tags r:id="rId1"/>
    </p:custDataLst>
    <p:extLst>
      <p:ext uri="{BB962C8B-B14F-4D97-AF65-F5344CB8AC3E}">
        <p14:creationId xmlns:p14="http://schemas.microsoft.com/office/powerpoint/2010/main" val="220975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normAutofit/>
          </a:bodyPr>
          <a:lstStyle/>
          <a:p>
            <a:r>
              <a:rPr lang="en-US" smtClean="0"/>
              <a:t>Other Causes of Hyperglycemia</a:t>
            </a:r>
          </a:p>
        </p:txBody>
      </p:sp>
      <p:sp>
        <p:nvSpPr>
          <p:cNvPr id="3" name="Content Placeholder 2"/>
          <p:cNvSpPr>
            <a:spLocks noGrp="1"/>
          </p:cNvSpPr>
          <p:nvPr>
            <p:ph sz="quarter" idx="1"/>
          </p:nvPr>
        </p:nvSpPr>
        <p:spPr>
          <a:xfrm>
            <a:off x="304800" y="1371600"/>
            <a:ext cx="8382000" cy="4785360"/>
          </a:xfrm>
        </p:spPr>
        <p:txBody>
          <a:bodyPr/>
          <a:lstStyle/>
          <a:p>
            <a:pPr lvl="1">
              <a:defRPr/>
            </a:pPr>
            <a:r>
              <a:rPr lang="en-US" sz="3200" dirty="0" smtClean="0"/>
              <a:t>Steroids</a:t>
            </a:r>
          </a:p>
          <a:p>
            <a:pPr lvl="1">
              <a:defRPr/>
            </a:pPr>
            <a:r>
              <a:rPr lang="en-US" sz="3200" dirty="0" smtClean="0"/>
              <a:t>Agent Orange</a:t>
            </a:r>
          </a:p>
          <a:p>
            <a:pPr lvl="1">
              <a:defRPr/>
            </a:pPr>
            <a:r>
              <a:rPr lang="en-US" sz="3200" dirty="0" smtClean="0"/>
              <a:t>Tube feedings / TPN</a:t>
            </a:r>
          </a:p>
          <a:p>
            <a:pPr lvl="1">
              <a:defRPr/>
            </a:pPr>
            <a:r>
              <a:rPr lang="en-US" sz="3200" dirty="0" smtClean="0"/>
              <a:t>Transplant medications</a:t>
            </a:r>
          </a:p>
          <a:p>
            <a:pPr lvl="1">
              <a:defRPr/>
            </a:pPr>
            <a:r>
              <a:rPr lang="en-US" sz="3200" dirty="0" smtClean="0"/>
              <a:t>Cystic Fibrosis</a:t>
            </a:r>
          </a:p>
        </p:txBody>
      </p:sp>
      <p:sp>
        <p:nvSpPr>
          <p:cNvPr id="4" name="Content Placeholder 3"/>
          <p:cNvSpPr>
            <a:spLocks noGrp="1"/>
          </p:cNvSpPr>
          <p:nvPr>
            <p:ph sz="half" idx="4294967295"/>
          </p:nvPr>
        </p:nvSpPr>
        <p:spPr>
          <a:xfrm>
            <a:off x="5029200" y="1371600"/>
            <a:ext cx="3429000" cy="3886200"/>
          </a:xfrm>
          <a:ln w="76200">
            <a:solidFill>
              <a:srgbClr val="92D050"/>
            </a:solidFill>
          </a:ln>
        </p:spPr>
        <p:txBody>
          <a:bodyPr/>
          <a:lstStyle/>
          <a:p>
            <a:pPr marL="457200" lvl="1" indent="0">
              <a:buFont typeface="Wingdings" pitchFamily="2" charset="2"/>
              <a:buNone/>
              <a:defRPr/>
            </a:pPr>
            <a:r>
              <a:rPr lang="en-US" sz="3200" dirty="0"/>
              <a:t>Regardless of cause, requires </a:t>
            </a:r>
            <a:r>
              <a:rPr lang="en-US" sz="3200" dirty="0" smtClean="0"/>
              <a:t>treatment</a:t>
            </a:r>
            <a:endParaRPr lang="en-US" sz="3200" dirty="0"/>
          </a:p>
          <a:p>
            <a:pPr lvl="2">
              <a:defRPr/>
            </a:pPr>
            <a:r>
              <a:rPr lang="en-US" sz="2800" dirty="0"/>
              <a:t>Insulin always works</a:t>
            </a:r>
          </a:p>
          <a:p>
            <a:pPr lvl="2">
              <a:defRPr/>
            </a:pPr>
            <a:r>
              <a:rPr lang="en-US" sz="2800" dirty="0"/>
              <a:t>Sign of pancreatic malfunction</a:t>
            </a:r>
          </a:p>
          <a:p>
            <a:pPr>
              <a:defRPr/>
            </a:pPr>
            <a:endParaRPr lang="en-US" dirty="0"/>
          </a:p>
        </p:txBody>
      </p:sp>
    </p:spTree>
    <p:custDataLst>
      <p:tags r:id="rId1"/>
    </p:custDataLst>
    <p:extLst>
      <p:ext uri="{BB962C8B-B14F-4D97-AF65-F5344CB8AC3E}">
        <p14:creationId xmlns:p14="http://schemas.microsoft.com/office/powerpoint/2010/main" val="58541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919" y="533400"/>
            <a:ext cx="7772400" cy="1143000"/>
          </a:xfrm>
        </p:spPr>
        <p:txBody>
          <a:bodyPr>
            <a:normAutofit fontScale="90000"/>
          </a:bodyPr>
          <a:lstStyle/>
          <a:p>
            <a:r>
              <a:rPr lang="en-US" sz="4000" dirty="0">
                <a:solidFill>
                  <a:schemeClr val="tx1"/>
                </a:solidFill>
              </a:rPr>
              <a:t>Regardless of the cause, hyperglycemia needs to be treated</a:t>
            </a:r>
            <a:r>
              <a:rPr lang="en-US" sz="4000" dirty="0" smtClean="0">
                <a:solidFill>
                  <a:schemeClr val="tx1"/>
                </a:solidFill>
              </a:rPr>
              <a:t>.</a:t>
            </a:r>
            <a:endParaRPr lang="en-US" sz="4000" dirty="0">
              <a:solidFill>
                <a:schemeClr val="tx1"/>
              </a:solidFill>
            </a:endParaRPr>
          </a:p>
        </p:txBody>
      </p:sp>
      <p:pic>
        <p:nvPicPr>
          <p:cNvPr id="29698" name="Picture 2" descr="C:\Users\Beverly\AppData\Local\Microsoft\Windows\Temporary Internet Files\Content.IE5\Z2J1B3R6\MP90044245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133600"/>
            <a:ext cx="5715000" cy="438559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2828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219200"/>
          </a:xfrm>
        </p:spPr>
        <p:txBody>
          <a:bodyPr>
            <a:normAutofit fontScale="90000"/>
          </a:bodyPr>
          <a:lstStyle/>
          <a:p>
            <a:pPr>
              <a:defRPr/>
            </a:pPr>
            <a:r>
              <a:rPr lang="en-US" dirty="0" smtClean="0"/>
              <a:t>Flash Mob – World Diabetes Day to Beat It</a:t>
            </a:r>
            <a:endParaRPr lang="en-US" dirty="0"/>
          </a:p>
        </p:txBody>
      </p:sp>
      <p:sp>
        <p:nvSpPr>
          <p:cNvPr id="4" name="Content Placeholder 3"/>
          <p:cNvSpPr>
            <a:spLocks noGrp="1"/>
          </p:cNvSpPr>
          <p:nvPr>
            <p:ph sz="quarter" idx="1"/>
          </p:nvPr>
        </p:nvSpPr>
        <p:spPr>
          <a:xfrm>
            <a:off x="457200" y="1524000"/>
            <a:ext cx="8229600" cy="4632960"/>
          </a:xfrm>
        </p:spPr>
        <p:txBody>
          <a:bodyPr/>
          <a:lstStyle/>
          <a:p>
            <a:pPr lvl="1">
              <a:defRPr/>
            </a:pPr>
            <a:r>
              <a:rPr lang="en-US" dirty="0" smtClean="0"/>
              <a:t>March  R/C/R</a:t>
            </a:r>
          </a:p>
          <a:p>
            <a:pPr lvl="1">
              <a:defRPr/>
            </a:pPr>
            <a:r>
              <a:rPr lang="en-US" dirty="0" smtClean="0"/>
              <a:t>Fred Astaire</a:t>
            </a:r>
          </a:p>
          <a:p>
            <a:pPr lvl="1">
              <a:defRPr/>
            </a:pPr>
            <a:r>
              <a:rPr lang="en-US" dirty="0" smtClean="0"/>
              <a:t>Point R/L</a:t>
            </a:r>
          </a:p>
          <a:p>
            <a:pPr lvl="1">
              <a:defRPr/>
            </a:pPr>
            <a:r>
              <a:rPr lang="en-US" dirty="0" smtClean="0"/>
              <a:t>Arms up, down</a:t>
            </a:r>
          </a:p>
          <a:p>
            <a:pPr lvl="1">
              <a:defRPr/>
            </a:pPr>
            <a:r>
              <a:rPr lang="en-US" dirty="0" smtClean="0"/>
              <a:t>Shoulder Walk</a:t>
            </a:r>
          </a:p>
          <a:p>
            <a:pPr lvl="1">
              <a:defRPr/>
            </a:pPr>
            <a:r>
              <a:rPr lang="en-US" dirty="0" smtClean="0"/>
              <a:t>Punch down/up</a:t>
            </a:r>
          </a:p>
          <a:p>
            <a:pPr lvl="1">
              <a:defRPr/>
            </a:pPr>
            <a:r>
              <a:rPr lang="en-US" dirty="0" smtClean="0"/>
              <a:t>Scoot </a:t>
            </a:r>
            <a:r>
              <a:rPr lang="en-US" dirty="0" err="1" smtClean="0"/>
              <a:t>Rt</a:t>
            </a:r>
            <a:r>
              <a:rPr lang="en-US" dirty="0" smtClean="0"/>
              <a:t>/Left</a:t>
            </a:r>
          </a:p>
          <a:p>
            <a:pPr lvl="1">
              <a:defRPr/>
            </a:pPr>
            <a:r>
              <a:rPr lang="en-US" dirty="0" smtClean="0"/>
              <a:t>Reach up R/L</a:t>
            </a:r>
          </a:p>
          <a:p>
            <a:pPr lvl="1">
              <a:defRPr/>
            </a:pPr>
            <a:r>
              <a:rPr lang="en-US" dirty="0" smtClean="0"/>
              <a:t>Shoulder Walk</a:t>
            </a:r>
          </a:p>
          <a:p>
            <a:pPr lvl="1">
              <a:defRPr/>
            </a:pPr>
            <a:endParaRPr lang="en-US" dirty="0"/>
          </a:p>
        </p:txBody>
      </p:sp>
      <p:sp>
        <p:nvSpPr>
          <p:cNvPr id="3" name="Text Placeholder 2"/>
          <p:cNvSpPr>
            <a:spLocks noGrp="1"/>
          </p:cNvSpPr>
          <p:nvPr>
            <p:ph type="body" sz="half" idx="4294967295"/>
          </p:nvPr>
        </p:nvSpPr>
        <p:spPr>
          <a:xfrm>
            <a:off x="5106988" y="1598613"/>
            <a:ext cx="4037012" cy="4497387"/>
          </a:xfrm>
        </p:spPr>
        <p:txBody>
          <a:bodyPr/>
          <a:lstStyle/>
          <a:p>
            <a:pPr>
              <a:buFont typeface="Arial" panose="020B0604020202020204" pitchFamily="34" charset="0"/>
              <a:buChar char="•"/>
              <a:defRPr/>
            </a:pPr>
            <a:r>
              <a:rPr lang="en-US" sz="2800" dirty="0" smtClean="0"/>
              <a:t>Open door</a:t>
            </a:r>
          </a:p>
          <a:p>
            <a:pPr>
              <a:buFont typeface="Arial" panose="020B0604020202020204" pitchFamily="34" charset="0"/>
              <a:buChar char="•"/>
              <a:defRPr/>
            </a:pPr>
            <a:r>
              <a:rPr lang="en-US" sz="2800" dirty="0" smtClean="0"/>
              <a:t>Ride Horse</a:t>
            </a:r>
          </a:p>
          <a:p>
            <a:pPr>
              <a:buFont typeface="Arial" panose="020B0604020202020204" pitchFamily="34" charset="0"/>
              <a:buChar char="•"/>
              <a:defRPr/>
            </a:pPr>
            <a:r>
              <a:rPr lang="en-US" sz="2800" dirty="0" smtClean="0"/>
              <a:t>Scoot </a:t>
            </a:r>
            <a:r>
              <a:rPr lang="en-US" sz="2800" dirty="0" err="1" smtClean="0"/>
              <a:t>Rt</a:t>
            </a:r>
            <a:r>
              <a:rPr lang="en-US" sz="2800" dirty="0" smtClean="0"/>
              <a:t>/Left</a:t>
            </a:r>
          </a:p>
          <a:p>
            <a:pPr>
              <a:buFont typeface="Arial" panose="020B0604020202020204" pitchFamily="34" charset="0"/>
              <a:buChar char="•"/>
              <a:defRPr/>
            </a:pPr>
            <a:r>
              <a:rPr lang="en-US" sz="2800" dirty="0" smtClean="0"/>
              <a:t>Turn R &amp; Clap, then L</a:t>
            </a:r>
          </a:p>
          <a:p>
            <a:pPr>
              <a:buFont typeface="Arial" panose="020B0604020202020204" pitchFamily="34" charset="0"/>
              <a:buChar char="•"/>
              <a:defRPr/>
            </a:pPr>
            <a:r>
              <a:rPr lang="en-US" sz="2800" dirty="0" smtClean="0"/>
              <a:t>Shoulder Walk</a:t>
            </a:r>
          </a:p>
          <a:p>
            <a:pPr>
              <a:buFont typeface="Arial" panose="020B0604020202020204" pitchFamily="34" charset="0"/>
              <a:buChar char="•"/>
              <a:defRPr/>
            </a:pPr>
            <a:r>
              <a:rPr lang="en-US" sz="2800" dirty="0" smtClean="0"/>
              <a:t>Punch down/up</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3260482"/>
            <a:ext cx="1696173" cy="2926958"/>
          </a:xfrm>
          <a:prstGeom prst="rect">
            <a:avLst/>
          </a:prstGeom>
        </p:spPr>
      </p:pic>
    </p:spTree>
    <p:custDataLst>
      <p:tags r:id="rId1"/>
    </p:custDataLst>
    <p:extLst>
      <p:ext uri="{BB962C8B-B14F-4D97-AF65-F5344CB8AC3E}">
        <p14:creationId xmlns:p14="http://schemas.microsoft.com/office/powerpoint/2010/main" val="199480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7658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152400"/>
            <a:ext cx="8229600" cy="685800"/>
          </a:xfrm>
        </p:spPr>
        <p:txBody>
          <a:bodyPr/>
          <a:lstStyle/>
          <a:p>
            <a:pPr eaLnBrk="1" hangingPunct="1"/>
            <a:r>
              <a:rPr lang="en-US" sz="3800" dirty="0" err="1" smtClean="0"/>
              <a:t>DiaBingo</a:t>
            </a:r>
            <a:endParaRPr lang="en-US" sz="1500" dirty="0" smtClean="0"/>
          </a:p>
        </p:txBody>
      </p:sp>
      <p:sp>
        <p:nvSpPr>
          <p:cNvPr id="1679363"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381000" y="838200"/>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custDataLst>
      <p:tags r:id="rId1"/>
    </p:custDataLst>
    <p:extLst>
      <p:ext uri="{BB962C8B-B14F-4D97-AF65-F5344CB8AC3E}">
        <p14:creationId xmlns:p14="http://schemas.microsoft.com/office/powerpoint/2010/main" val="36900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a:xfrm>
            <a:off x="457200" y="152400"/>
            <a:ext cx="8229600" cy="1371600"/>
          </a:xfrm>
        </p:spPr>
        <p:txBody>
          <a:bodyPr>
            <a:normAutofit/>
          </a:bodyPr>
          <a:lstStyle/>
          <a:p>
            <a:pPr>
              <a:defRPr/>
            </a:pPr>
            <a:r>
              <a:rPr lang="en-US" sz="4000" dirty="0"/>
              <a:t>Glucose Management </a:t>
            </a:r>
            <a:r>
              <a:rPr lang="en-US" sz="4000" dirty="0" smtClean="0"/>
              <a:t>and </a:t>
            </a:r>
            <a:r>
              <a:rPr lang="en-US" sz="4000" dirty="0"/>
              <a:t>Hospitalized Patients  </a:t>
            </a:r>
          </a:p>
        </p:txBody>
      </p:sp>
      <p:pic>
        <p:nvPicPr>
          <p:cNvPr id="1327108" name="MPj04027010000[1].jpg">
            <a:hlinkClick r:id="" action="ppaction://media"/>
          </p:cNvPr>
          <p:cNvPicPr>
            <a:picLocks noGrp="1" noRot="1" noChangeAspect="1" noChangeArrowheads="1"/>
          </p:cNvPicPr>
          <p:nvPr>
            <p:ph sz="quarter" idx="1"/>
            <a:videoFile r:link="rId2"/>
          </p:nvPr>
        </p:nvPicPr>
        <p:blipFill>
          <a:blip r:embed="rId5">
            <a:extLst>
              <a:ext uri="{28A0092B-C50C-407E-A947-70E740481C1C}">
                <a14:useLocalDpi xmlns:a14="http://schemas.microsoft.com/office/drawing/2010/main" val="0"/>
              </a:ext>
            </a:extLst>
          </a:blip>
          <a:stretch>
            <a:fillRect/>
          </a:stretch>
        </p:blipFill>
        <p:spPr>
          <a:xfrm>
            <a:off x="1219200" y="1981200"/>
            <a:ext cx="2057400" cy="2286000"/>
          </a:xfrm>
        </p:spPr>
      </p:pic>
      <p:sp>
        <p:nvSpPr>
          <p:cNvPr id="1327107" name="Rectangle 3"/>
          <p:cNvSpPr>
            <a:spLocks noGrp="1" noChangeArrowheads="1"/>
          </p:cNvSpPr>
          <p:nvPr>
            <p:ph type="body" sz="half" idx="4294967295"/>
          </p:nvPr>
        </p:nvSpPr>
        <p:spPr>
          <a:xfrm>
            <a:off x="3505200" y="1977154"/>
            <a:ext cx="4038600" cy="2366246"/>
          </a:xfrm>
        </p:spPr>
        <p:txBody>
          <a:bodyPr/>
          <a:lstStyle/>
          <a:p>
            <a:pPr>
              <a:defRPr/>
            </a:pPr>
            <a:r>
              <a:rPr lang="en-US" sz="2800" dirty="0"/>
              <a:t>In hospitalized patients with critical illness, </a:t>
            </a:r>
            <a:r>
              <a:rPr lang="en-US" sz="2800" dirty="0" smtClean="0"/>
              <a:t>hyperglycemia is a signal that warrants our attention.</a:t>
            </a:r>
          </a:p>
        </p:txBody>
      </p:sp>
    </p:spTree>
    <p:custDataLst>
      <p:tags r:id="rId1"/>
    </p:custDataLst>
    <p:extLst>
      <p:ext uri="{BB962C8B-B14F-4D97-AF65-F5344CB8AC3E}">
        <p14:creationId xmlns:p14="http://schemas.microsoft.com/office/powerpoint/2010/main" val="426869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271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27108"/>
                                        </p:tgtEl>
                                      </p:cBhvr>
                                    </p:cmd>
                                  </p:childTnLst>
                                </p:cTn>
                              </p:par>
                            </p:childTnLst>
                          </p:cTn>
                        </p:par>
                      </p:childTnLst>
                    </p:cTn>
                  </p:par>
                </p:childTnLst>
              </p:cTn>
              <p:nextCondLst>
                <p:cond evt="onClick" delay="0">
                  <p:tgtEl>
                    <p:spTgt spid="1327108"/>
                  </p:tgtEl>
                </p:cond>
              </p:nextCondLst>
            </p:seq>
            <p:video>
              <p:cMediaNode>
                <p:cTn id="7" fill="hold" display="0">
                  <p:stCondLst>
                    <p:cond delay="indefinite"/>
                  </p:stCondLst>
                  <p:endCondLst>
                    <p:cond evt="onNext" delay="0">
                      <p:tgtEl>
                        <p:sldTgt/>
                      </p:tgtEl>
                    </p:cond>
                    <p:cond evt="onPrev" delay="0">
                      <p:tgtEl>
                        <p:sldTgt/>
                      </p:tgtEl>
                    </p:cond>
                  </p:endCondLst>
                </p:cTn>
                <p:tgtEl>
                  <p:spTgt spid="1327108"/>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p:txBody>
          <a:bodyPr>
            <a:normAutofit fontScale="90000"/>
          </a:bodyPr>
          <a:lstStyle/>
          <a:p>
            <a:pPr eaLnBrk="1" hangingPunct="1">
              <a:defRPr/>
            </a:pPr>
            <a:r>
              <a:rPr lang="en-US" sz="3600" dirty="0" smtClean="0"/>
              <a:t>Hospitals and Hyperglycemia – </a:t>
            </a:r>
            <a:br>
              <a:rPr lang="en-US" sz="3600" dirty="0" smtClean="0"/>
            </a:br>
            <a:r>
              <a:rPr lang="en-US" sz="3600" dirty="0" smtClean="0"/>
              <a:t>What’s the Big Deal?	</a:t>
            </a:r>
          </a:p>
        </p:txBody>
      </p:sp>
      <p:sp>
        <p:nvSpPr>
          <p:cNvPr id="911363" name="Rectangle 3"/>
          <p:cNvSpPr>
            <a:spLocks noGrp="1" noChangeArrowheads="1"/>
          </p:cNvSpPr>
          <p:nvPr>
            <p:ph sz="quarter" idx="1"/>
          </p:nvPr>
        </p:nvSpPr>
        <p:spPr>
          <a:xfrm>
            <a:off x="457200" y="1219200"/>
            <a:ext cx="5638800" cy="4937760"/>
          </a:xfrm>
        </p:spPr>
        <p:txBody>
          <a:bodyPr/>
          <a:lstStyle/>
          <a:p>
            <a:pPr eaLnBrk="1" hangingPunct="1">
              <a:defRPr/>
            </a:pPr>
            <a:r>
              <a:rPr lang="en-US" dirty="0" smtClean="0"/>
              <a:t>Hyperglycemia is associated with increased morbidity and mortality in hospital settings.</a:t>
            </a:r>
          </a:p>
          <a:p>
            <a:pPr lvl="1" eaLnBrk="1" hangingPunct="1">
              <a:defRPr/>
            </a:pPr>
            <a:r>
              <a:rPr lang="en-US" dirty="0" smtClean="0"/>
              <a:t>Acute Myocardial Infarction</a:t>
            </a:r>
          </a:p>
          <a:p>
            <a:pPr lvl="1" eaLnBrk="1" hangingPunct="1">
              <a:defRPr/>
            </a:pPr>
            <a:r>
              <a:rPr lang="en-US" dirty="0" smtClean="0"/>
              <a:t>Stroke</a:t>
            </a:r>
          </a:p>
          <a:p>
            <a:pPr lvl="1" eaLnBrk="1" hangingPunct="1">
              <a:defRPr/>
            </a:pPr>
            <a:r>
              <a:rPr lang="en-US" dirty="0" smtClean="0"/>
              <a:t>Cardiac Surgery</a:t>
            </a:r>
          </a:p>
          <a:p>
            <a:pPr lvl="1" eaLnBrk="1" hangingPunct="1">
              <a:defRPr/>
            </a:pPr>
            <a:r>
              <a:rPr lang="en-US" dirty="0" smtClean="0"/>
              <a:t>Infection</a:t>
            </a:r>
          </a:p>
          <a:p>
            <a:pPr lvl="1" eaLnBrk="1" hangingPunct="1">
              <a:defRPr/>
            </a:pPr>
            <a:r>
              <a:rPr lang="en-US" dirty="0" smtClean="0"/>
              <a:t>Longer lengths of stay</a:t>
            </a:r>
          </a:p>
          <a:p>
            <a:pPr marL="457200" lvl="1" indent="0" eaLnBrk="1" hangingPunct="1">
              <a:buFont typeface="Wingdings" pitchFamily="2" charset="2"/>
              <a:buNone/>
              <a:defRPr/>
            </a:pPr>
            <a:endParaRPr lang="en-US" dirty="0" smtClean="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413500" y="17526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5049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6948" y="382011"/>
            <a:ext cx="8384271" cy="1016000"/>
          </a:xfrm>
        </p:spPr>
        <p:txBody>
          <a:bodyPr/>
          <a:lstStyle/>
          <a:p>
            <a:r>
              <a:rPr lang="en-US" dirty="0" smtClean="0"/>
              <a:t>Type 2 in Kids </a:t>
            </a:r>
          </a:p>
        </p:txBody>
      </p:sp>
      <p:sp>
        <p:nvSpPr>
          <p:cNvPr id="3" name="Content Placeholder 2"/>
          <p:cNvSpPr>
            <a:spLocks noGrp="1"/>
          </p:cNvSpPr>
          <p:nvPr>
            <p:ph idx="1"/>
          </p:nvPr>
        </p:nvSpPr>
        <p:spPr>
          <a:xfrm>
            <a:off x="456948" y="1545103"/>
            <a:ext cx="8382252" cy="3188901"/>
          </a:xfrm>
        </p:spPr>
        <p:txBody>
          <a:bodyPr>
            <a:normAutofit fontScale="85000" lnSpcReduction="10000"/>
          </a:bodyPr>
          <a:lstStyle/>
          <a:p>
            <a:pPr>
              <a:defRPr/>
            </a:pPr>
            <a:r>
              <a:rPr lang="en-US" dirty="0" smtClean="0"/>
              <a:t>7 fold increase 1990</a:t>
            </a:r>
          </a:p>
          <a:p>
            <a:pPr>
              <a:defRPr/>
            </a:pPr>
            <a:r>
              <a:rPr lang="en-US" dirty="0" smtClean="0"/>
              <a:t>1 in 6 </a:t>
            </a:r>
            <a:r>
              <a:rPr lang="en-US" dirty="0" err="1" smtClean="0"/>
              <a:t>overwt</a:t>
            </a:r>
            <a:r>
              <a:rPr lang="en-US" dirty="0" smtClean="0"/>
              <a:t> kids (age 12- 19) have </a:t>
            </a:r>
            <a:r>
              <a:rPr lang="en-US" dirty="0" err="1" smtClean="0"/>
              <a:t>prediabetes</a:t>
            </a:r>
            <a:r>
              <a:rPr lang="en-US" dirty="0" smtClean="0"/>
              <a:t>.</a:t>
            </a:r>
          </a:p>
          <a:p>
            <a:pPr>
              <a:defRPr/>
            </a:pPr>
            <a:r>
              <a:rPr lang="en-US" dirty="0" smtClean="0"/>
              <a:t>~2,500 to 3,700 new cases in U.S. annually.</a:t>
            </a:r>
          </a:p>
          <a:p>
            <a:pPr>
              <a:defRPr/>
            </a:pPr>
            <a:r>
              <a:rPr lang="en-US" dirty="0" smtClean="0"/>
              <a:t>Highest risk: very </a:t>
            </a:r>
            <a:r>
              <a:rPr lang="en-US" dirty="0"/>
              <a:t>obese, minority, female, low socioeconomic status, limited </a:t>
            </a:r>
            <a:r>
              <a:rPr lang="en-US" dirty="0" smtClean="0"/>
              <a:t>education</a:t>
            </a:r>
            <a:endParaRPr lang="en-US" dirty="0"/>
          </a:p>
          <a:p>
            <a:pPr>
              <a:defRPr/>
            </a:pPr>
            <a:r>
              <a:rPr lang="en-US" dirty="0" smtClean="0"/>
              <a:t>In </a:t>
            </a:r>
            <a:r>
              <a:rPr lang="en-US" dirty="0"/>
              <a:t>age range 12-19, less than 1% have Type 2 </a:t>
            </a:r>
            <a:r>
              <a:rPr lang="en-US" dirty="0" smtClean="0"/>
              <a:t>– NHANES</a:t>
            </a:r>
          </a:p>
          <a:p>
            <a:pPr>
              <a:defRPr/>
            </a:pPr>
            <a:r>
              <a:rPr lang="en-US" dirty="0" smtClean="0"/>
              <a:t>Environmental changes to urgently needed</a:t>
            </a:r>
            <a:endParaRPr lang="en-US" dirty="0"/>
          </a:p>
        </p:txBody>
      </p:sp>
      <p:pic>
        <p:nvPicPr>
          <p:cNvPr id="66564" name="Picture 5" descr="http://www.transformingdiabetes.com/wp-content/uploads/2011/05/blk_fam_homepage-e13063667945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0285"/>
            <a:ext cx="5517444" cy="155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962400" y="554966"/>
            <a:ext cx="4878820" cy="770340"/>
          </a:xfrm>
          <a:prstGeom prst="rect">
            <a:avLst/>
          </a:prstGeom>
        </p:spPr>
      </p:pic>
    </p:spTree>
    <p:custDataLst>
      <p:tags r:id="rId1"/>
    </p:custDataLst>
    <p:extLst>
      <p:ext uri="{BB962C8B-B14F-4D97-AF65-F5344CB8AC3E}">
        <p14:creationId xmlns:p14="http://schemas.microsoft.com/office/powerpoint/2010/main" val="286021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p:txBody>
          <a:bodyPr>
            <a:normAutofit fontScale="90000"/>
          </a:bodyPr>
          <a:lstStyle/>
          <a:p>
            <a:pPr>
              <a:defRPr/>
            </a:pPr>
            <a:r>
              <a:rPr lang="en-US" sz="3400"/>
              <a:t>Hyperglycemia*: A Common Comorbidity in Medical-Surgical Patients in a Community Hospital</a:t>
            </a:r>
          </a:p>
        </p:txBody>
      </p:sp>
      <p:graphicFrame>
        <p:nvGraphicFramePr>
          <p:cNvPr id="39939" name="Object 2"/>
          <p:cNvGraphicFramePr>
            <a:graphicFrameLocks noGrp="1" noChangeAspect="1"/>
          </p:cNvGraphicFramePr>
          <p:nvPr>
            <p:ph sz="quarter" idx="1"/>
            <p:extLst/>
          </p:nvPr>
        </p:nvGraphicFramePr>
        <p:xfrm>
          <a:off x="685800" y="1630362"/>
          <a:ext cx="7772400" cy="4114800"/>
        </p:xfrm>
        <a:graphic>
          <a:graphicData uri="http://schemas.openxmlformats.org/presentationml/2006/ole">
            <mc:AlternateContent xmlns:mc="http://schemas.openxmlformats.org/markup-compatibility/2006">
              <mc:Choice xmlns:v="urn:schemas-microsoft-com:vml" Requires="v">
                <p:oleObj spid="_x0000_s79885"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685800" y="1630362"/>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7540" name="Text Box 4"/>
          <p:cNvSpPr txBox="1">
            <a:spLocks noChangeArrowheads="1"/>
          </p:cNvSpPr>
          <p:nvPr/>
        </p:nvSpPr>
        <p:spPr bwMode="auto">
          <a:xfrm>
            <a:off x="7489825" y="3124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62%</a:t>
            </a:r>
          </a:p>
        </p:txBody>
      </p:sp>
      <p:sp>
        <p:nvSpPr>
          <p:cNvPr id="577541" name="Text Box 5"/>
          <p:cNvSpPr txBox="1">
            <a:spLocks noChangeArrowheads="1"/>
          </p:cNvSpPr>
          <p:nvPr/>
        </p:nvSpPr>
        <p:spPr bwMode="auto">
          <a:xfrm>
            <a:off x="3429000" y="22098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12%</a:t>
            </a:r>
          </a:p>
        </p:txBody>
      </p:sp>
      <p:sp>
        <p:nvSpPr>
          <p:cNvPr id="577542" name="Text Box 6"/>
          <p:cNvSpPr txBox="1">
            <a:spLocks noChangeArrowheads="1"/>
          </p:cNvSpPr>
          <p:nvPr/>
        </p:nvSpPr>
        <p:spPr bwMode="auto">
          <a:xfrm>
            <a:off x="1447800" y="2743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26%</a:t>
            </a:r>
          </a:p>
        </p:txBody>
      </p:sp>
      <p:sp>
        <p:nvSpPr>
          <p:cNvPr id="39943" name="Rectangle 7"/>
          <p:cNvSpPr>
            <a:spLocks noChangeArrowheads="1"/>
          </p:cNvSpPr>
          <p:nvPr/>
        </p:nvSpPr>
        <p:spPr bwMode="auto">
          <a:xfrm>
            <a:off x="685800" y="5029200"/>
            <a:ext cx="228600" cy="228600"/>
          </a:xfrm>
          <a:prstGeom prst="rect">
            <a:avLst/>
          </a:prstGeom>
          <a:solidFill>
            <a:srgbClr val="CCFFFF"/>
          </a:solidFill>
          <a:ln w="9525">
            <a:solidFill>
              <a:schemeClr val="tx1"/>
            </a:solidFill>
            <a:miter lim="800000"/>
            <a:headEnd/>
            <a:tailEnd/>
          </a:ln>
        </p:spPr>
        <p:txBody>
          <a:bodyPr wrap="none" anchor="ctr"/>
          <a:lstStyle/>
          <a:p>
            <a:endParaRPr lang="es-CL"/>
          </a:p>
        </p:txBody>
      </p:sp>
      <p:sp>
        <p:nvSpPr>
          <p:cNvPr id="39944" name="Rectangle 8"/>
          <p:cNvSpPr>
            <a:spLocks noChangeArrowheads="1"/>
          </p:cNvSpPr>
          <p:nvPr/>
        </p:nvSpPr>
        <p:spPr bwMode="auto">
          <a:xfrm>
            <a:off x="695325" y="5791200"/>
            <a:ext cx="228600" cy="228600"/>
          </a:xfrm>
          <a:prstGeom prst="rect">
            <a:avLst/>
          </a:prstGeom>
          <a:solidFill>
            <a:srgbClr val="FF0000"/>
          </a:solidFill>
          <a:ln w="9525">
            <a:solidFill>
              <a:schemeClr val="tx1"/>
            </a:solidFill>
            <a:miter lim="800000"/>
            <a:headEnd/>
            <a:tailEnd/>
          </a:ln>
        </p:spPr>
        <p:txBody>
          <a:bodyPr wrap="none" anchor="ctr"/>
          <a:lstStyle/>
          <a:p>
            <a:endParaRPr lang="es-CL"/>
          </a:p>
        </p:txBody>
      </p:sp>
      <p:sp>
        <p:nvSpPr>
          <p:cNvPr id="39945" name="Rectangle 9"/>
          <p:cNvSpPr>
            <a:spLocks noChangeArrowheads="1"/>
          </p:cNvSpPr>
          <p:nvPr/>
        </p:nvSpPr>
        <p:spPr bwMode="auto">
          <a:xfrm>
            <a:off x="695325" y="5410200"/>
            <a:ext cx="228600" cy="228600"/>
          </a:xfrm>
          <a:prstGeom prst="rect">
            <a:avLst/>
          </a:prstGeom>
          <a:solidFill>
            <a:srgbClr val="339966"/>
          </a:solidFill>
          <a:ln w="9525">
            <a:solidFill>
              <a:schemeClr val="tx1"/>
            </a:solidFill>
            <a:miter lim="800000"/>
            <a:headEnd/>
            <a:tailEnd/>
          </a:ln>
        </p:spPr>
        <p:txBody>
          <a:bodyPr wrap="none" anchor="ctr"/>
          <a:lstStyle/>
          <a:p>
            <a:endParaRPr lang="es-CL"/>
          </a:p>
        </p:txBody>
      </p:sp>
      <p:sp>
        <p:nvSpPr>
          <p:cNvPr id="577546" name="Text Box 10"/>
          <p:cNvSpPr txBox="1">
            <a:spLocks noChangeArrowheads="1"/>
          </p:cNvSpPr>
          <p:nvPr/>
        </p:nvSpPr>
        <p:spPr bwMode="auto">
          <a:xfrm>
            <a:off x="990600" y="4953000"/>
            <a:ext cx="4581525" cy="396875"/>
          </a:xfrm>
          <a:prstGeom prst="rect">
            <a:avLst/>
          </a:prstGeom>
          <a:noFill/>
          <a:ln w="9525">
            <a:noFill/>
            <a:miter lim="800000"/>
            <a:headEnd/>
            <a:tailEnd/>
          </a:ln>
          <a:effectLst/>
        </p:spPr>
        <p:txBody>
          <a:bodyPr>
            <a:spAutoFit/>
          </a:bodyPr>
          <a:lstStyle/>
          <a:p>
            <a:pPr>
              <a:defRPr/>
            </a:pPr>
            <a:r>
              <a:rPr lang="en-US" sz="2000" dirty="0" err="1">
                <a:solidFill>
                  <a:schemeClr val="tx1">
                    <a:lumMod val="95000"/>
                  </a:schemeClr>
                </a:solidFill>
                <a:effectLst>
                  <a:outerShdw blurRad="38100" dist="38100" dir="2700000" algn="tl">
                    <a:srgbClr val="000000"/>
                  </a:outerShdw>
                </a:effectLst>
              </a:rPr>
              <a:t>Normoglycemia</a:t>
            </a:r>
            <a:endParaRPr lang="en-US" sz="2000" dirty="0">
              <a:solidFill>
                <a:schemeClr val="tx1">
                  <a:lumMod val="95000"/>
                </a:schemeClr>
              </a:solidFill>
              <a:effectLst>
                <a:outerShdw blurRad="38100" dist="38100" dir="2700000" algn="tl">
                  <a:srgbClr val="000000"/>
                </a:outerShdw>
              </a:effectLst>
            </a:endParaRPr>
          </a:p>
        </p:txBody>
      </p:sp>
      <p:sp>
        <p:nvSpPr>
          <p:cNvPr id="577547" name="Text Box 11"/>
          <p:cNvSpPr txBox="1">
            <a:spLocks noChangeArrowheads="1"/>
          </p:cNvSpPr>
          <p:nvPr/>
        </p:nvSpPr>
        <p:spPr bwMode="auto">
          <a:xfrm>
            <a:off x="990600" y="5318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Known Diabetes</a:t>
            </a:r>
          </a:p>
        </p:txBody>
      </p:sp>
      <p:sp>
        <p:nvSpPr>
          <p:cNvPr id="577548" name="Text Box 12"/>
          <p:cNvSpPr txBox="1">
            <a:spLocks noChangeArrowheads="1"/>
          </p:cNvSpPr>
          <p:nvPr/>
        </p:nvSpPr>
        <p:spPr bwMode="auto">
          <a:xfrm>
            <a:off x="1000125" y="5699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New Hyperglycemia</a:t>
            </a:r>
          </a:p>
        </p:txBody>
      </p:sp>
      <p:sp>
        <p:nvSpPr>
          <p:cNvPr id="577549" name="Text Box 13"/>
          <p:cNvSpPr txBox="1">
            <a:spLocks noChangeArrowheads="1"/>
          </p:cNvSpPr>
          <p:nvPr/>
        </p:nvSpPr>
        <p:spPr bwMode="auto">
          <a:xfrm>
            <a:off x="480802" y="1405553"/>
            <a:ext cx="3672800" cy="253916"/>
          </a:xfrm>
          <a:prstGeom prst="rect">
            <a:avLst/>
          </a:prstGeom>
          <a:noFill/>
          <a:ln w="9525">
            <a:noFill/>
            <a:miter lim="800000"/>
            <a:headEnd/>
            <a:tailEnd/>
          </a:ln>
          <a:effectLst/>
        </p:spPr>
        <p:txBody>
          <a:bodyPr wrap="none">
            <a:spAutoFit/>
          </a:bodyPr>
          <a:lstStyle/>
          <a:p>
            <a:pPr>
              <a:defRPr/>
            </a:pPr>
            <a:r>
              <a:rPr lang="en-US" sz="1050" dirty="0" err="1"/>
              <a:t>Umpierrez</a:t>
            </a:r>
            <a:r>
              <a:rPr lang="en-US" sz="1050" dirty="0"/>
              <a:t> G et al, J </a:t>
            </a:r>
            <a:r>
              <a:rPr lang="en-US" sz="1050" dirty="0" err="1"/>
              <a:t>Clin</a:t>
            </a:r>
            <a:r>
              <a:rPr lang="en-US" sz="1050" dirty="0"/>
              <a:t> </a:t>
            </a:r>
            <a:r>
              <a:rPr lang="en-US" sz="1050" dirty="0" err="1"/>
              <a:t>Endocrinol</a:t>
            </a:r>
            <a:r>
              <a:rPr lang="en-US" sz="1050" dirty="0"/>
              <a:t> </a:t>
            </a:r>
            <a:r>
              <a:rPr lang="en-US" sz="1050" dirty="0" err="1"/>
              <a:t>Metabol</a:t>
            </a:r>
            <a:r>
              <a:rPr lang="en-US" sz="1050" dirty="0"/>
              <a:t> 87:978, 2002</a:t>
            </a:r>
          </a:p>
        </p:txBody>
      </p:sp>
      <p:sp>
        <p:nvSpPr>
          <p:cNvPr id="577550" name="Text Box 14"/>
          <p:cNvSpPr txBox="1">
            <a:spLocks noChangeArrowheads="1"/>
          </p:cNvSpPr>
          <p:nvPr/>
        </p:nvSpPr>
        <p:spPr bwMode="auto">
          <a:xfrm>
            <a:off x="3391912" y="5114835"/>
            <a:ext cx="5314725" cy="1200329"/>
          </a:xfrm>
          <a:prstGeom prst="rect">
            <a:avLst/>
          </a:prstGeom>
          <a:noFill/>
          <a:ln w="9525">
            <a:noFill/>
            <a:miter lim="800000"/>
            <a:headEnd/>
            <a:tailEnd/>
          </a:ln>
          <a:effectLst/>
        </p:spPr>
        <p:txBody>
          <a:bodyPr wrap="none">
            <a:spAutoFit/>
          </a:bodyPr>
          <a:lstStyle/>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n = 2,020</a:t>
            </a:r>
          </a:p>
          <a:p>
            <a:pPr>
              <a:defRPr/>
            </a:pPr>
            <a:endParaRPr lang="en-US" dirty="0">
              <a:solidFill>
                <a:schemeClr val="tx1">
                  <a:lumMod val="95000"/>
                </a:schemeClr>
              </a:solidFill>
              <a:effectLst>
                <a:outerShdw blurRad="38100" dist="38100" dir="2700000" algn="tl">
                  <a:srgbClr val="000000"/>
                </a:outerShdw>
              </a:effectLst>
              <a:latin typeface="Arial Black" pitchFamily="34" charset="0"/>
            </a:endParaRPr>
          </a:p>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 </a:t>
            </a:r>
            <a:r>
              <a:rPr lang="en-US" sz="1800" dirty="0">
                <a:solidFill>
                  <a:schemeClr val="tx1">
                    <a:lumMod val="95000"/>
                  </a:schemeClr>
                </a:solidFill>
                <a:latin typeface="Arial Black" pitchFamily="34" charset="0"/>
              </a:rPr>
              <a:t>Hyperglycemia: Fasting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126 mg/dl</a:t>
            </a:r>
          </a:p>
          <a:p>
            <a:pPr>
              <a:defRPr/>
            </a:pPr>
            <a:r>
              <a:rPr lang="en-US" sz="1800" dirty="0">
                <a:solidFill>
                  <a:schemeClr val="tx1">
                    <a:lumMod val="95000"/>
                  </a:schemeClr>
                </a:solidFill>
                <a:latin typeface="Arial Black" pitchFamily="34" charset="0"/>
              </a:rPr>
              <a:t>   or Random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200 mg/dl X 2</a:t>
            </a:r>
          </a:p>
        </p:txBody>
      </p:sp>
      <p:sp>
        <p:nvSpPr>
          <p:cNvPr id="39952" name="TextBox 15"/>
          <p:cNvSpPr txBox="1">
            <a:spLocks noChangeArrowheads="1"/>
          </p:cNvSpPr>
          <p:nvPr/>
        </p:nvSpPr>
        <p:spPr bwMode="auto">
          <a:xfrm>
            <a:off x="6834398" y="4860131"/>
            <a:ext cx="182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i="1" dirty="0" err="1">
                <a:latin typeface="Arial" pitchFamily="34" charset="0"/>
              </a:rPr>
              <a:t>Umpierrez</a:t>
            </a:r>
            <a:r>
              <a:rPr lang="en-US" sz="1600" i="1" dirty="0">
                <a:latin typeface="Arial" pitchFamily="34" charset="0"/>
              </a:rPr>
              <a:t> et al</a:t>
            </a:r>
          </a:p>
        </p:txBody>
      </p:sp>
    </p:spTree>
    <p:custDataLst>
      <p:tags r:id="rId2"/>
    </p:custDataLst>
    <p:extLst>
      <p:ext uri="{BB962C8B-B14F-4D97-AF65-F5344CB8AC3E}">
        <p14:creationId xmlns:p14="http://schemas.microsoft.com/office/powerpoint/2010/main" val="136153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2"/>
          <p:cNvSpPr>
            <a:spLocks noGrp="1" noRot="1" noChangeArrowheads="1"/>
          </p:cNvSpPr>
          <p:nvPr>
            <p:ph type="title"/>
          </p:nvPr>
        </p:nvSpPr>
        <p:spPr>
          <a:xfrm>
            <a:off x="457200" y="152400"/>
            <a:ext cx="8229600" cy="1187449"/>
          </a:xfrm>
        </p:spPr>
        <p:txBody>
          <a:bodyPr>
            <a:normAutofit fontScale="90000"/>
          </a:bodyPr>
          <a:lstStyle/>
          <a:p>
            <a:pPr eaLnBrk="1" hangingPunct="1">
              <a:defRPr/>
            </a:pPr>
            <a:r>
              <a:rPr lang="en-US" smtClean="0"/>
              <a:t>Effect of Hyperglycemia </a:t>
            </a:r>
            <a:br>
              <a:rPr lang="en-US" smtClean="0"/>
            </a:br>
            <a:r>
              <a:rPr lang="en-US" smtClean="0"/>
              <a:t>on Hospital Mortality</a:t>
            </a:r>
          </a:p>
        </p:txBody>
      </p:sp>
      <p:graphicFrame>
        <p:nvGraphicFramePr>
          <p:cNvPr id="55299" name="Object 3"/>
          <p:cNvGraphicFramePr>
            <a:graphicFrameLocks noGrp="1" noChangeAspect="1"/>
          </p:cNvGraphicFramePr>
          <p:nvPr>
            <p:ph sz="quarter" idx="1"/>
            <p:extLst/>
          </p:nvPr>
        </p:nvGraphicFramePr>
        <p:xfrm>
          <a:off x="639764" y="1694107"/>
          <a:ext cx="8288161" cy="4387850"/>
        </p:xfrm>
        <a:graphic>
          <a:graphicData uri="http://schemas.openxmlformats.org/presentationml/2006/ole">
            <mc:AlternateContent xmlns:mc="http://schemas.openxmlformats.org/markup-compatibility/2006">
              <mc:Choice xmlns:v="urn:schemas-microsoft-com:vml" Requires="v">
                <p:oleObj spid="_x0000_s80909"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639764" y="1694107"/>
                        <a:ext cx="8288161" cy="4387850"/>
                      </a:xfrm>
                      <a:prstGeom prst="rect">
                        <a:avLst/>
                      </a:prstGeom>
                      <a:noFill/>
                      <a:ln>
                        <a:noFill/>
                      </a:ln>
                      <a:extLst/>
                    </p:spPr>
                  </p:pic>
                </p:oleObj>
              </mc:Fallback>
            </mc:AlternateContent>
          </a:graphicData>
        </a:graphic>
      </p:graphicFrame>
      <p:sp>
        <p:nvSpPr>
          <p:cNvPr id="55300" name="Text Box 4"/>
          <p:cNvSpPr txBox="1">
            <a:spLocks noChangeArrowheads="1"/>
          </p:cNvSpPr>
          <p:nvPr/>
        </p:nvSpPr>
        <p:spPr bwMode="auto">
          <a:xfrm>
            <a:off x="2778918" y="3668713"/>
            <a:ext cx="30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1" name="Text Box 5"/>
          <p:cNvSpPr txBox="1">
            <a:spLocks noChangeArrowheads="1"/>
          </p:cNvSpPr>
          <p:nvPr/>
        </p:nvSpPr>
        <p:spPr bwMode="auto">
          <a:xfrm>
            <a:off x="3082131" y="5676409"/>
            <a:ext cx="554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dirty="0">
                <a:latin typeface="Arial" pitchFamily="34" charset="0"/>
                <a:cs typeface="Times New Roman" pitchFamily="18" charset="0"/>
              </a:rPr>
              <a:t>*</a:t>
            </a:r>
            <a:r>
              <a:rPr lang="en-US" sz="1600" i="1" dirty="0">
                <a:latin typeface="Arial" pitchFamily="34" charset="0"/>
                <a:cs typeface="Times New Roman" pitchFamily="18" charset="0"/>
              </a:rPr>
              <a:t>P</a:t>
            </a:r>
            <a:r>
              <a:rPr lang="en-US" sz="1600" dirty="0">
                <a:latin typeface="Arial" pitchFamily="34" charset="0"/>
                <a:cs typeface="Times New Roman" pitchFamily="18" charset="0"/>
              </a:rPr>
              <a:t>&lt;.01 compared with </a:t>
            </a:r>
            <a:r>
              <a:rPr lang="en-US" sz="1600" dirty="0" err="1">
                <a:latin typeface="Arial" pitchFamily="34" charset="0"/>
                <a:cs typeface="Times New Roman" pitchFamily="18" charset="0"/>
              </a:rPr>
              <a:t>normoglycemia</a:t>
            </a:r>
            <a:r>
              <a:rPr lang="en-US" sz="1600" dirty="0">
                <a:latin typeface="Arial" pitchFamily="34" charset="0"/>
                <a:cs typeface="Times New Roman" pitchFamily="18" charset="0"/>
              </a:rPr>
              <a:t> and known diabetes</a:t>
            </a:r>
            <a:r>
              <a:rPr lang="en-US" sz="2400" dirty="0">
                <a:latin typeface="Times New Roman" pitchFamily="18" charset="0"/>
                <a:cs typeface="Times New Roman" pitchFamily="18" charset="0"/>
              </a:rPr>
              <a:t>.</a:t>
            </a:r>
          </a:p>
        </p:txBody>
      </p:sp>
      <p:sp>
        <p:nvSpPr>
          <p:cNvPr id="55302" name="Text Box 6"/>
          <p:cNvSpPr txBox="1">
            <a:spLocks noChangeArrowheads="1"/>
          </p:cNvSpPr>
          <p:nvPr/>
        </p:nvSpPr>
        <p:spPr bwMode="auto">
          <a:xfrm>
            <a:off x="7450931" y="2433145"/>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3" name="Text Box 7"/>
          <p:cNvSpPr txBox="1">
            <a:spLocks noChangeArrowheads="1"/>
          </p:cNvSpPr>
          <p:nvPr/>
        </p:nvSpPr>
        <p:spPr bwMode="auto">
          <a:xfrm>
            <a:off x="5105400" y="4215361"/>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4" name="Text Box 8"/>
          <p:cNvSpPr txBox="1">
            <a:spLocks noChangeArrowheads="1"/>
          </p:cNvSpPr>
          <p:nvPr/>
        </p:nvSpPr>
        <p:spPr bwMode="auto">
          <a:xfrm>
            <a:off x="3352800" y="6030667"/>
            <a:ext cx="8499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400" dirty="0" err="1">
                <a:latin typeface="Arial" pitchFamily="34" charset="0"/>
                <a:cs typeface="Times New Roman" pitchFamily="18" charset="0"/>
              </a:rPr>
              <a:t>Umpierrez</a:t>
            </a:r>
            <a:r>
              <a:rPr lang="en-US" sz="1400" dirty="0">
                <a:latin typeface="Arial" pitchFamily="34" charset="0"/>
                <a:cs typeface="Times New Roman" pitchFamily="18" charset="0"/>
              </a:rPr>
              <a:t> GE et al. </a:t>
            </a:r>
            <a:r>
              <a:rPr lang="en-US" sz="1400" i="1" dirty="0">
                <a:latin typeface="Arial" pitchFamily="34" charset="0"/>
                <a:cs typeface="Times New Roman" pitchFamily="18" charset="0"/>
              </a:rPr>
              <a:t>J </a:t>
            </a:r>
            <a:r>
              <a:rPr lang="en-US" sz="1400" i="1" dirty="0" err="1">
                <a:latin typeface="Arial" pitchFamily="34" charset="0"/>
                <a:cs typeface="Times New Roman" pitchFamily="18" charset="0"/>
              </a:rPr>
              <a:t>Clin</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Endocrinol</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Metab</a:t>
            </a:r>
            <a:r>
              <a:rPr lang="en-US" sz="1400" dirty="0">
                <a:latin typeface="Arial" pitchFamily="34" charset="0"/>
                <a:cs typeface="Times New Roman" pitchFamily="18" charset="0"/>
              </a:rPr>
              <a:t>. 2002;87:978-982. </a:t>
            </a:r>
          </a:p>
        </p:txBody>
      </p:sp>
      <p:sp>
        <p:nvSpPr>
          <p:cNvPr id="55305" name="Text Box 9"/>
          <p:cNvSpPr txBox="1">
            <a:spLocks noChangeArrowheads="1"/>
          </p:cNvSpPr>
          <p:nvPr/>
        </p:nvSpPr>
        <p:spPr bwMode="auto">
          <a:xfrm rot="-5400000">
            <a:off x="-410368" y="3634581"/>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000" b="1">
                <a:latin typeface="Arial" pitchFamily="34" charset="0"/>
                <a:cs typeface="Times New Roman" pitchFamily="18" charset="0"/>
              </a:rPr>
              <a:t>Mortality (%)</a:t>
            </a:r>
          </a:p>
        </p:txBody>
      </p:sp>
      <p:sp>
        <p:nvSpPr>
          <p:cNvPr id="55306" name="Text Box 10"/>
          <p:cNvSpPr txBox="1">
            <a:spLocks noChangeArrowheads="1"/>
          </p:cNvSpPr>
          <p:nvPr/>
        </p:nvSpPr>
        <p:spPr bwMode="auto">
          <a:xfrm>
            <a:off x="1504950" y="1435100"/>
            <a:ext cx="17335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1700" b="1">
                <a:latin typeface="Arial" pitchFamily="34" charset="0"/>
                <a:cs typeface="Times New Roman" pitchFamily="18" charset="0"/>
              </a:rPr>
              <a:t>Prior history of</a:t>
            </a:r>
          </a:p>
        </p:txBody>
      </p:sp>
    </p:spTree>
    <p:custDataLst>
      <p:tags r:id="rId2"/>
    </p:custDataLst>
    <p:extLst>
      <p:ext uri="{BB962C8B-B14F-4D97-AF65-F5344CB8AC3E}">
        <p14:creationId xmlns:p14="http://schemas.microsoft.com/office/powerpoint/2010/main" val="1039157753"/>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Rot="1" noChangeArrowheads="1"/>
          </p:cNvSpPr>
          <p:nvPr>
            <p:ph type="title"/>
          </p:nvPr>
        </p:nvSpPr>
        <p:spPr/>
        <p:txBody>
          <a:bodyPr>
            <a:normAutofit/>
          </a:bodyPr>
          <a:lstStyle/>
          <a:p>
            <a:pPr eaLnBrk="1" hangingPunct="1">
              <a:defRPr/>
            </a:pPr>
            <a:r>
              <a:rPr lang="en-US" sz="4000" dirty="0" smtClean="0"/>
              <a:t>BG Above Normal = Trouble</a:t>
            </a:r>
          </a:p>
        </p:txBody>
      </p:sp>
      <p:sp>
        <p:nvSpPr>
          <p:cNvPr id="934915" name="Rectangle 3"/>
          <p:cNvSpPr>
            <a:spLocks noGrp="1" noChangeArrowheads="1"/>
          </p:cNvSpPr>
          <p:nvPr>
            <p:ph sz="quarter" idx="1"/>
          </p:nvPr>
        </p:nvSpPr>
        <p:spPr/>
        <p:txBody>
          <a:bodyPr/>
          <a:lstStyle/>
          <a:p>
            <a:pPr eaLnBrk="1" hangingPunct="1">
              <a:defRPr/>
            </a:pPr>
            <a:r>
              <a:rPr lang="en-US" dirty="0" smtClean="0"/>
              <a:t>Pre Diabetes</a:t>
            </a:r>
          </a:p>
          <a:p>
            <a:pPr lvl="1" eaLnBrk="1" hangingPunct="1">
              <a:defRPr/>
            </a:pPr>
            <a:r>
              <a:rPr lang="en-US" dirty="0" smtClean="0"/>
              <a:t>Fasting Glucose = 100-125mg/dl</a:t>
            </a:r>
          </a:p>
          <a:p>
            <a:pPr lvl="1" eaLnBrk="1" hangingPunct="1">
              <a:defRPr/>
            </a:pPr>
            <a:r>
              <a:rPr lang="en-US" dirty="0" smtClean="0"/>
              <a:t>A1c 5.7 – 6.4%</a:t>
            </a:r>
          </a:p>
          <a:p>
            <a:pPr eaLnBrk="1" hangingPunct="1">
              <a:defRPr/>
            </a:pPr>
            <a:r>
              <a:rPr lang="en-US" dirty="0" smtClean="0"/>
              <a:t>Diabetes</a:t>
            </a:r>
          </a:p>
          <a:p>
            <a:pPr lvl="1" eaLnBrk="1" hangingPunct="1">
              <a:defRPr/>
            </a:pPr>
            <a:r>
              <a:rPr lang="en-US" dirty="0" smtClean="0"/>
              <a:t>Fasting Glucose = 126 mg/dl +</a:t>
            </a:r>
          </a:p>
          <a:p>
            <a:pPr lvl="1" eaLnBrk="1" hangingPunct="1">
              <a:defRPr/>
            </a:pPr>
            <a:r>
              <a:rPr lang="en-US" dirty="0" smtClean="0"/>
              <a:t>Random Glucose = 200 mg/dl +</a:t>
            </a:r>
          </a:p>
          <a:p>
            <a:pPr lvl="1" eaLnBrk="1" hangingPunct="1">
              <a:defRPr/>
            </a:pPr>
            <a:r>
              <a:rPr lang="en-US" dirty="0" smtClean="0"/>
              <a:t>A1c 6.5% +</a:t>
            </a:r>
          </a:p>
          <a:p>
            <a:pPr lvl="1" eaLnBrk="1" hangingPunct="1">
              <a:defRPr/>
            </a:pPr>
            <a:endParaRPr lang="en-US" dirty="0"/>
          </a:p>
          <a:p>
            <a:pPr lvl="1">
              <a:defRPr/>
            </a:pPr>
            <a:r>
              <a:rPr lang="en-US" sz="2400" b="1" dirty="0">
                <a:solidFill>
                  <a:srgbClr val="C00000"/>
                </a:solidFill>
              </a:rPr>
              <a:t>Any blood glucose above 140 requires treatment</a:t>
            </a:r>
          </a:p>
          <a:p>
            <a:pPr marL="274320" lvl="1" indent="0" algn="r" eaLnBrk="1" hangingPunct="1">
              <a:buNone/>
              <a:defRPr/>
            </a:pPr>
            <a:r>
              <a:rPr lang="en-US" dirty="0" err="1" smtClean="0"/>
              <a:t>Umpierrez</a:t>
            </a:r>
            <a:r>
              <a:rPr lang="en-US" dirty="0" smtClean="0"/>
              <a:t> et al</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1905000"/>
            <a:ext cx="3200400" cy="2133600"/>
          </a:xfrm>
          <a:prstGeom prst="rect">
            <a:avLst/>
          </a:prstGeom>
        </p:spPr>
      </p:pic>
    </p:spTree>
    <p:custDataLst>
      <p:tags r:id="rId1"/>
    </p:custDataLst>
    <p:extLst>
      <p:ext uri="{BB962C8B-B14F-4D97-AF65-F5344CB8AC3E}">
        <p14:creationId xmlns:p14="http://schemas.microsoft.com/office/powerpoint/2010/main" val="2910981496"/>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dirty="0" smtClean="0"/>
              <a:t>WHAT SHOULD WE AIM FOR?</a:t>
            </a:r>
          </a:p>
        </p:txBody>
      </p:sp>
      <p:sp>
        <p:nvSpPr>
          <p:cNvPr id="189443" name="Content Placeholder 2"/>
          <p:cNvSpPr>
            <a:spLocks noGrp="1"/>
          </p:cNvSpPr>
          <p:nvPr>
            <p:ph sz="quarter" idx="1"/>
          </p:nvPr>
        </p:nvSpPr>
        <p:spPr/>
        <p:txBody>
          <a:bodyPr/>
          <a:lstStyle/>
          <a:p>
            <a:endParaRPr lang="en-US" dirty="0" smtClean="0"/>
          </a:p>
          <a:p>
            <a:pPr>
              <a:buFont typeface="Wingdings" pitchFamily="2" charset="2"/>
              <a:buNone/>
            </a:pPr>
            <a:endParaRPr lang="en-US" sz="1600" dirty="0" smtClean="0"/>
          </a:p>
        </p:txBody>
      </p:sp>
      <p:pic>
        <p:nvPicPr>
          <p:cNvPr id="189444" name="Picture 2" descr="C:\Users\Lonnie\AppData\Local\Microsoft\Windows\Temporary Internet Files\Content.IE5\86Y1L69H\MPj0309040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6360" y="1483742"/>
            <a:ext cx="2119679" cy="1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36241" y="1386423"/>
            <a:ext cx="6923468" cy="4770537"/>
          </a:xfrm>
          <a:prstGeom prst="rect">
            <a:avLst/>
          </a:prstGeom>
        </p:spPr>
        <p:txBody>
          <a:bodyPr wrap="square">
            <a:spAutoFit/>
          </a:bodyPr>
          <a:lstStyle/>
          <a:p>
            <a:pPr eaLnBrk="1" hangingPunct="1">
              <a:buFont typeface="Wingdings" pitchFamily="2" charset="2"/>
              <a:buNone/>
            </a:pPr>
            <a:r>
              <a:rPr lang="en-US" sz="2800" dirty="0"/>
              <a:t>Critically Ill </a:t>
            </a:r>
            <a:r>
              <a:rPr lang="en-US" sz="2800" dirty="0" err="1"/>
              <a:t>pts</a:t>
            </a:r>
            <a:endParaRPr lang="en-US" sz="2800" dirty="0"/>
          </a:p>
          <a:p>
            <a:pPr marL="914400" lvl="1" indent="-457200" eaLnBrk="1" hangingPunct="1">
              <a:buFont typeface="Arial" panose="020B0604020202020204" pitchFamily="34" charset="0"/>
              <a:buChar char="•"/>
            </a:pPr>
            <a:r>
              <a:rPr lang="en-US" sz="2800" dirty="0" smtClean="0"/>
              <a:t>BG &gt; 180- Start </a:t>
            </a:r>
            <a:r>
              <a:rPr lang="en-US" sz="2800" dirty="0"/>
              <a:t>insulin </a:t>
            </a:r>
            <a:endParaRPr lang="en-US" sz="2800" dirty="0" smtClean="0"/>
          </a:p>
          <a:p>
            <a:pPr marL="914400" lvl="1" indent="-457200" eaLnBrk="1" hangingPunct="1">
              <a:buFont typeface="Arial" panose="020B0604020202020204" pitchFamily="34" charset="0"/>
              <a:buChar char="•"/>
            </a:pPr>
            <a:r>
              <a:rPr lang="en-US" sz="2800" dirty="0" smtClean="0"/>
              <a:t>BG goal 140-180</a:t>
            </a:r>
          </a:p>
          <a:p>
            <a:pPr eaLnBrk="1" hangingPunct="1">
              <a:buFont typeface="Wingdings" pitchFamily="2" charset="2"/>
              <a:buNone/>
            </a:pPr>
            <a:endParaRPr lang="en-US" sz="2800" dirty="0"/>
          </a:p>
          <a:p>
            <a:pPr eaLnBrk="1" hangingPunct="1">
              <a:buFont typeface="Wingdings" pitchFamily="2" charset="2"/>
              <a:buNone/>
            </a:pPr>
            <a:r>
              <a:rPr lang="en-US" sz="2800" dirty="0" smtClean="0"/>
              <a:t>Non Critically Ill patients BG Goals</a:t>
            </a:r>
          </a:p>
          <a:p>
            <a:pPr lvl="1" eaLnBrk="1" hangingPunct="1">
              <a:buFont typeface="Arial" pitchFamily="34" charset="0"/>
              <a:buChar char="•"/>
            </a:pPr>
            <a:r>
              <a:rPr lang="en-US" sz="2800" dirty="0" smtClean="0"/>
              <a:t> </a:t>
            </a:r>
            <a:r>
              <a:rPr lang="en-US" sz="2800" dirty="0" err="1" smtClean="0"/>
              <a:t>Premeal</a:t>
            </a:r>
            <a:r>
              <a:rPr lang="en-US" sz="2800" dirty="0" smtClean="0"/>
              <a:t> </a:t>
            </a:r>
            <a:r>
              <a:rPr lang="en-US" sz="2800" dirty="0"/>
              <a:t>&lt;</a:t>
            </a:r>
            <a:r>
              <a:rPr lang="en-US" sz="2800" dirty="0" smtClean="0"/>
              <a:t>140</a:t>
            </a:r>
          </a:p>
          <a:p>
            <a:pPr lvl="1" eaLnBrk="1" hangingPunct="1">
              <a:buFont typeface="Arial" pitchFamily="34" charset="0"/>
              <a:buChar char="•"/>
            </a:pPr>
            <a:r>
              <a:rPr lang="en-US" sz="2800" dirty="0" smtClean="0"/>
              <a:t> Post meal &lt;180</a:t>
            </a:r>
          </a:p>
          <a:p>
            <a:pPr lvl="2" eaLnBrk="1" hangingPunct="1"/>
            <a:endParaRPr lang="en-US" sz="2000" dirty="0"/>
          </a:p>
          <a:p>
            <a:pPr eaLnBrk="1" hangingPunct="1">
              <a:buFont typeface="Arial" pitchFamily="34" charset="0"/>
              <a:buChar char="•"/>
            </a:pPr>
            <a:r>
              <a:rPr lang="en-US" sz="2800" dirty="0"/>
              <a:t>Insulin therapy preferred treatment</a:t>
            </a:r>
          </a:p>
          <a:p>
            <a:pPr algn="r" eaLnBrk="1" hangingPunct="1">
              <a:buFont typeface="Arial" pitchFamily="34" charset="0"/>
              <a:buChar char="•"/>
            </a:pPr>
            <a:endParaRPr lang="en-US" sz="2000" dirty="0" smtClean="0"/>
          </a:p>
          <a:p>
            <a:pPr algn="r" eaLnBrk="1" hangingPunct="1"/>
            <a:r>
              <a:rPr lang="en-US" sz="2000" dirty="0"/>
              <a:t>C</a:t>
            </a:r>
            <a:r>
              <a:rPr lang="en-US" sz="2000" dirty="0" smtClean="0"/>
              <a:t>onsensus</a:t>
            </a:r>
            <a:r>
              <a:rPr lang="en-US" sz="2000" dirty="0"/>
              <a:t>: </a:t>
            </a:r>
            <a:r>
              <a:rPr lang="en-US" sz="2000" dirty="0" err="1"/>
              <a:t>Inpt</a:t>
            </a:r>
            <a:r>
              <a:rPr lang="en-US" sz="2000" dirty="0"/>
              <a:t> Hyperglycemia, </a:t>
            </a:r>
            <a:r>
              <a:rPr lang="en-US" sz="2000" dirty="0" err="1"/>
              <a:t>Endocr</a:t>
            </a:r>
            <a:r>
              <a:rPr lang="en-US" sz="2000" dirty="0"/>
              <a:t> </a:t>
            </a:r>
            <a:r>
              <a:rPr lang="en-US" sz="2000" dirty="0" err="1"/>
              <a:t>Pract</a:t>
            </a:r>
            <a:r>
              <a:rPr lang="en-US" sz="2000" dirty="0"/>
              <a:t>. 2009;15 (No.4)</a:t>
            </a:r>
          </a:p>
        </p:txBody>
      </p:sp>
    </p:spTree>
    <p:custDataLst>
      <p:tags r:id="rId1"/>
    </p:custDataLst>
    <p:extLst>
      <p:ext uri="{BB962C8B-B14F-4D97-AF65-F5344CB8AC3E}">
        <p14:creationId xmlns:p14="http://schemas.microsoft.com/office/powerpoint/2010/main" val="258753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05686" y="304800"/>
            <a:ext cx="8204914" cy="1066800"/>
          </a:xfrm>
        </p:spPr>
        <p:txBody>
          <a:bodyPr tIns="0" bIns="0">
            <a:normAutofit fontScale="90000"/>
          </a:bodyPr>
          <a:lstStyle/>
          <a:p>
            <a:pPr eaLnBrk="1" hangingPunct="1">
              <a:defRPr/>
            </a:pPr>
            <a:r>
              <a:rPr lang="en-US" sz="3600" dirty="0" smtClean="0"/>
              <a:t/>
            </a:r>
            <a:br>
              <a:rPr lang="en-US" sz="3600" dirty="0" smtClean="0"/>
            </a:br>
            <a:r>
              <a:rPr lang="en-US" sz="3600" dirty="0" smtClean="0"/>
              <a:t/>
            </a:r>
            <a:br>
              <a:rPr lang="en-US" sz="3600" dirty="0" smtClean="0"/>
            </a:br>
            <a:r>
              <a:rPr lang="en-US" sz="4000" dirty="0" smtClean="0"/>
              <a:t>Management of Hyperglycemia and Diabetes </a:t>
            </a:r>
          </a:p>
        </p:txBody>
      </p:sp>
      <p:sp>
        <p:nvSpPr>
          <p:cNvPr id="45059" name="Rectangle 3"/>
          <p:cNvSpPr>
            <a:spLocks noGrp="1" noChangeArrowheads="1"/>
          </p:cNvSpPr>
          <p:nvPr>
            <p:ph type="body" idx="1"/>
          </p:nvPr>
        </p:nvSpPr>
        <p:spPr>
          <a:xfrm>
            <a:off x="381001" y="1371600"/>
            <a:ext cx="7315200" cy="4876800"/>
          </a:xfrm>
        </p:spPr>
        <p:txBody>
          <a:bodyPr tIns="0" bIns="0">
            <a:normAutofit lnSpcReduction="10000"/>
          </a:bodyPr>
          <a:lstStyle/>
          <a:p>
            <a:pPr marL="0" indent="0">
              <a:buClr>
                <a:srgbClr val="FFCCFF"/>
              </a:buClr>
              <a:buNone/>
              <a:defRPr/>
            </a:pPr>
            <a:endParaRPr lang="en-US" sz="800" dirty="0" smtClean="0"/>
          </a:p>
          <a:p>
            <a:pPr>
              <a:buClr>
                <a:srgbClr val="FFCCFF"/>
              </a:buClr>
              <a:defRPr/>
            </a:pPr>
            <a:r>
              <a:rPr lang="en-US" dirty="0" smtClean="0">
                <a:solidFill>
                  <a:schemeClr val="accent2">
                    <a:lumMod val="50000"/>
                  </a:schemeClr>
                </a:solidFill>
              </a:rPr>
              <a:t> </a:t>
            </a:r>
            <a:r>
              <a:rPr lang="en-US" dirty="0" smtClean="0"/>
              <a:t>Stop oral agents (</a:t>
            </a:r>
            <a:r>
              <a:rPr lang="en-US" dirty="0" err="1" smtClean="0"/>
              <a:t>ie</a:t>
            </a:r>
            <a:r>
              <a:rPr lang="en-US" dirty="0" smtClean="0"/>
              <a:t>) metformin &amp; sulfonylurea on admission </a:t>
            </a:r>
          </a:p>
          <a:p>
            <a:pPr>
              <a:buClr>
                <a:srgbClr val="FFCCFF"/>
              </a:buClr>
              <a:defRPr/>
            </a:pPr>
            <a:r>
              <a:rPr lang="en-US" dirty="0"/>
              <a:t> </a:t>
            </a:r>
            <a:r>
              <a:rPr lang="en-US" dirty="0" smtClean="0"/>
              <a:t>“The sole use of Sliding Scale insulin is discouraged” – ADA 2014</a:t>
            </a:r>
          </a:p>
          <a:p>
            <a:pPr>
              <a:buClr>
                <a:srgbClr val="FFCCFF"/>
              </a:buClr>
              <a:defRPr/>
            </a:pPr>
            <a:r>
              <a:rPr lang="en-US" dirty="0" smtClean="0"/>
              <a:t>For discharge, oral meds can be resumed</a:t>
            </a:r>
          </a:p>
          <a:p>
            <a:pPr marL="292608" lvl="1" indent="0" eaLnBrk="1" hangingPunct="1">
              <a:buClr>
                <a:srgbClr val="FF3300"/>
              </a:buClr>
              <a:buNone/>
              <a:defRPr/>
            </a:pPr>
            <a:endParaRPr lang="en-US" dirty="0" smtClean="0"/>
          </a:p>
          <a:p>
            <a:pPr marL="292608" lvl="1" indent="0" eaLnBrk="1" hangingPunct="1">
              <a:buClr>
                <a:srgbClr val="FF3300"/>
              </a:buClr>
              <a:buNone/>
              <a:defRPr/>
            </a:pPr>
            <a:r>
              <a:rPr lang="en-US" dirty="0" smtClean="0"/>
              <a:t>Start Basal/bolus therapy </a:t>
            </a:r>
          </a:p>
          <a:p>
            <a:pPr lvl="2" eaLnBrk="1" hangingPunct="1">
              <a:buClr>
                <a:srgbClr val="FFCCFF"/>
              </a:buClr>
              <a:defRPr/>
            </a:pPr>
            <a:r>
              <a:rPr lang="en-US" dirty="0" smtClean="0"/>
              <a:t>NPH and Regular insulin</a:t>
            </a:r>
          </a:p>
          <a:p>
            <a:pPr lvl="2" eaLnBrk="1" hangingPunct="1">
              <a:buClr>
                <a:srgbClr val="FFCCFF"/>
              </a:buClr>
              <a:defRPr/>
            </a:pPr>
            <a:r>
              <a:rPr lang="en-US" dirty="0" smtClean="0"/>
              <a:t>Long-acting and rapid-acting insulin</a:t>
            </a:r>
          </a:p>
          <a:p>
            <a:pPr lvl="2" eaLnBrk="1" hangingPunct="1">
              <a:buClr>
                <a:srgbClr val="FFCCFF"/>
              </a:buClr>
              <a:defRPr/>
            </a:pPr>
            <a:r>
              <a:rPr lang="en-US" dirty="0" smtClean="0"/>
              <a:t>Premixed insulin</a:t>
            </a:r>
          </a:p>
          <a:p>
            <a:pPr lvl="1" eaLnBrk="1" hangingPunct="1">
              <a:buClr>
                <a:srgbClr val="FF0000"/>
              </a:buClr>
              <a:buFont typeface="Wingdings" pitchFamily="2" charset="2"/>
              <a:buNone/>
              <a:defRPr/>
            </a:pPr>
            <a:endParaRPr lang="en-US" sz="1000" dirty="0" smtClean="0"/>
          </a:p>
          <a:p>
            <a:pPr eaLnBrk="1" hangingPunct="1">
              <a:buClr>
                <a:srgbClr val="FFCCFF"/>
              </a:buClr>
              <a:defRPr/>
            </a:pPr>
            <a:endParaRPr lang="en-US" dirty="0">
              <a:solidFill>
                <a:schemeClr val="accent2">
                  <a:lumMod val="50000"/>
                </a:schemeClr>
              </a:solidFill>
            </a:endParaRPr>
          </a:p>
          <a:p>
            <a:pPr eaLnBrk="1" hangingPunct="1">
              <a:buClr>
                <a:srgbClr val="FFCCFF"/>
              </a:buClr>
              <a:defRPr/>
            </a:pPr>
            <a:endParaRPr lang="en-US"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556115" y="4502285"/>
            <a:ext cx="1841772" cy="1219201"/>
          </a:xfrm>
          <a:prstGeom prst="rect">
            <a:avLst/>
          </a:prstGeom>
        </p:spPr>
      </p:pic>
    </p:spTree>
    <p:custDataLst>
      <p:tags r:id="rId1"/>
    </p:custDataLst>
    <p:extLst>
      <p:ext uri="{BB962C8B-B14F-4D97-AF65-F5344CB8AC3E}">
        <p14:creationId xmlns:p14="http://schemas.microsoft.com/office/powerpoint/2010/main" val="33281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smtClean="0"/>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smtClean="0"/>
              <a:t>Mrs. Jones is 62 years old, overweight and complaining of feeling tired and urinating several times a night.  She is admitted with a cellulitis of her foot. Her WBC is 12.3, glucose 237.  She is hypertensive with a history of gestational diabetes. No </a:t>
            </a:r>
            <a:r>
              <a:rPr lang="en-US" dirty="0" err="1" smtClean="0"/>
              <a:t>ketones</a:t>
            </a:r>
            <a:r>
              <a:rPr lang="en-US" dirty="0" smtClean="0"/>
              <a:t> in urine.</a:t>
            </a:r>
          </a:p>
          <a:p>
            <a:pPr eaLnBrk="1" hangingPunct="1">
              <a:lnSpc>
                <a:spcPct val="80000"/>
              </a:lnSpc>
              <a:defRPr/>
            </a:pPr>
            <a:r>
              <a:rPr lang="en-US" dirty="0" smtClean="0"/>
              <a:t>What are her risk factors, signs of diabetes </a:t>
            </a:r>
          </a:p>
          <a:p>
            <a:pPr eaLnBrk="1" hangingPunct="1">
              <a:lnSpc>
                <a:spcPct val="80000"/>
              </a:lnSpc>
              <a:defRPr/>
            </a:pPr>
            <a:r>
              <a:rPr lang="en-US" dirty="0" smtClean="0"/>
              <a:t>What type of diabetes does she have? </a:t>
            </a:r>
          </a:p>
          <a:p>
            <a:pPr eaLnBrk="1" hangingPunct="1">
              <a:lnSpc>
                <a:spcPct val="80000"/>
              </a:lnSpc>
              <a:defRPr/>
            </a:pPr>
            <a:r>
              <a:rPr lang="en-US" dirty="0" smtClean="0"/>
              <a:t>Does she have insulin resistance?</a:t>
            </a:r>
          </a:p>
          <a:p>
            <a:pPr eaLnBrk="1" hangingPunct="1">
              <a:lnSpc>
                <a:spcPct val="80000"/>
              </a:lnSpc>
              <a:defRPr/>
            </a:pPr>
            <a:endParaRPr lang="en-US" sz="2800" dirty="0" smtClean="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6444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What Do You Say?</a:t>
            </a:r>
            <a:br>
              <a:rPr lang="en-US" dirty="0" smtClean="0"/>
            </a:br>
            <a:r>
              <a:rPr lang="en-US" dirty="0" smtClean="0"/>
              <a:t>Mrs. Jones asks you</a:t>
            </a:r>
          </a:p>
        </p:txBody>
      </p:sp>
      <p:sp>
        <p:nvSpPr>
          <p:cNvPr id="63491" name="Rectangle 3"/>
          <p:cNvSpPr>
            <a:spLocks noGrp="1" noChangeArrowheads="1"/>
          </p:cNvSpPr>
          <p:nvPr>
            <p:ph sz="quarter" idx="1"/>
          </p:nvPr>
        </p:nvSpPr>
        <p:spPr>
          <a:xfrm>
            <a:off x="457200" y="1600200"/>
            <a:ext cx="8229600" cy="4556760"/>
          </a:xfrm>
        </p:spPr>
        <p:txBody>
          <a:bodyPr/>
          <a:lstStyle/>
          <a:p>
            <a:pPr eaLnBrk="1" hangingPunct="1"/>
            <a:r>
              <a:rPr lang="en-US" dirty="0" smtClean="0"/>
              <a:t>What is type 2 diabetes?</a:t>
            </a:r>
          </a:p>
          <a:p>
            <a:pPr eaLnBrk="1" hangingPunct="1"/>
            <a:r>
              <a:rPr lang="en-US" dirty="0" smtClean="0"/>
              <a:t>Will this go away?</a:t>
            </a:r>
          </a:p>
          <a:p>
            <a:pPr eaLnBrk="1" hangingPunct="1"/>
            <a:r>
              <a:rPr lang="en-US" dirty="0" smtClean="0"/>
              <a:t>Will I get complications?</a:t>
            </a:r>
          </a:p>
          <a:p>
            <a:pPr eaLnBrk="1" hangingPunct="1"/>
            <a:r>
              <a:rPr lang="en-US" dirty="0" smtClean="0"/>
              <a:t>Will I need to take diabetes medication for the rest of my life?</a:t>
            </a:r>
          </a:p>
          <a:p>
            <a:pPr eaLnBrk="1" hangingPunct="1"/>
            <a:r>
              <a:rPr lang="en-US" dirty="0" smtClean="0"/>
              <a:t>How come I got diabetes?</a:t>
            </a:r>
          </a:p>
          <a:p>
            <a:pPr eaLnBrk="1" hangingPunct="1"/>
            <a:r>
              <a:rPr lang="en-US" dirty="0" smtClean="0"/>
              <a:t>Do I have to check my blood sugars?</a:t>
            </a:r>
          </a:p>
          <a:p>
            <a:pPr eaLnBrk="1" hangingPunct="1"/>
            <a:endParaRPr lang="en-US" dirty="0" smtClean="0"/>
          </a:p>
        </p:txBody>
      </p:sp>
    </p:spTree>
    <p:custDataLst>
      <p:tags r:id="rId1"/>
    </p:custDataLst>
    <p:extLst>
      <p:ext uri="{BB962C8B-B14F-4D97-AF65-F5344CB8AC3E}">
        <p14:creationId xmlns:p14="http://schemas.microsoft.com/office/powerpoint/2010/main" val="753741055"/>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457200" y="152400"/>
            <a:ext cx="8229600" cy="1447800"/>
          </a:xfrm>
        </p:spPr>
        <p:txBody>
          <a:bodyPr>
            <a:normAutofit/>
          </a:bodyPr>
          <a:lstStyle/>
          <a:p>
            <a:r>
              <a:rPr lang="en-US" smtClean="0"/>
              <a:t>In Patient Strategies – Start Early, Focus on Survival Skills </a:t>
            </a:r>
          </a:p>
        </p:txBody>
      </p:sp>
      <p:sp>
        <p:nvSpPr>
          <p:cNvPr id="2" name="TextBox 1"/>
          <p:cNvSpPr txBox="1"/>
          <p:nvPr/>
        </p:nvSpPr>
        <p:spPr>
          <a:xfrm>
            <a:off x="3733800" y="4343400"/>
            <a:ext cx="3581400" cy="1384995"/>
          </a:xfrm>
          <a:prstGeom prst="rect">
            <a:avLst/>
          </a:prstGeom>
          <a:noFill/>
        </p:spPr>
        <p:txBody>
          <a:bodyPr wrap="square" rtlCol="0">
            <a:spAutoFit/>
          </a:bodyPr>
          <a:lstStyle/>
          <a:p>
            <a:r>
              <a:rPr lang="en-US" sz="2800" dirty="0" smtClean="0">
                <a:solidFill>
                  <a:srgbClr val="FF0000"/>
                </a:solidFill>
              </a:rPr>
              <a:t>Look for </a:t>
            </a:r>
            <a:br>
              <a:rPr lang="en-US" sz="2800" dirty="0" smtClean="0">
                <a:solidFill>
                  <a:srgbClr val="FF0000"/>
                </a:solidFill>
              </a:rPr>
            </a:br>
            <a:r>
              <a:rPr lang="en-US" sz="2800" dirty="0" smtClean="0">
                <a:solidFill>
                  <a:srgbClr val="FF0000"/>
                </a:solidFill>
              </a:rPr>
              <a:t>“teaching moment” opportunities</a:t>
            </a:r>
            <a:endParaRPr lang="en-US" sz="2800" dirty="0">
              <a:solidFill>
                <a:srgbClr val="FF000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0" y="1828800"/>
            <a:ext cx="2819400" cy="4229100"/>
          </a:xfrm>
          <a:prstGeom prst="rect">
            <a:avLst/>
          </a:prstGeom>
        </p:spPr>
      </p:pic>
    </p:spTree>
    <p:custDataLst>
      <p:tags r:id="rId1"/>
    </p:custDataLst>
    <p:extLst>
      <p:ext uri="{BB962C8B-B14F-4D97-AF65-F5344CB8AC3E}">
        <p14:creationId xmlns:p14="http://schemas.microsoft.com/office/powerpoint/2010/main" val="112220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pPr eaLnBrk="1" hangingPunct="1"/>
            <a:r>
              <a:rPr lang="en-US" sz="3600" smtClean="0"/>
              <a:t>I don’t want to!</a:t>
            </a:r>
          </a:p>
        </p:txBody>
      </p:sp>
      <p:sp>
        <p:nvSpPr>
          <p:cNvPr id="2" name="Content Placeholder 1"/>
          <p:cNvSpPr>
            <a:spLocks noGrp="1"/>
          </p:cNvSpPr>
          <p:nvPr>
            <p:ph sz="quarter" idx="1"/>
          </p:nvPr>
        </p:nvSpPr>
        <p:spPr/>
        <p:txBody>
          <a:bodyPr/>
          <a:lstStyle/>
          <a:p>
            <a:endParaRPr lang="en-US"/>
          </a:p>
        </p:txBody>
      </p:sp>
      <p:pic>
        <p:nvPicPr>
          <p:cNvPr id="1434627" name="Picture 3" descr="MCj008435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371600"/>
            <a:ext cx="4887913"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3300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434627"/>
                                        </p:tgtEl>
                                        <p:attrNameLst>
                                          <p:attrName>style.visibility</p:attrName>
                                        </p:attrNameLst>
                                      </p:cBhvr>
                                      <p:to>
                                        <p:strVal val="visible"/>
                                      </p:to>
                                    </p:set>
                                    <p:anim calcmode="lin" valueType="num">
                                      <p:cBhvr>
                                        <p:cTn id="7" dur="2000" fill="hold"/>
                                        <p:tgtEl>
                                          <p:spTgt spid="1434627"/>
                                        </p:tgtEl>
                                        <p:attrNameLst>
                                          <p:attrName>ppt_w</p:attrName>
                                        </p:attrNameLst>
                                      </p:cBhvr>
                                      <p:tavLst>
                                        <p:tav tm="0">
                                          <p:val>
                                            <p:fltVal val="0"/>
                                          </p:val>
                                        </p:tav>
                                        <p:tav tm="100000">
                                          <p:val>
                                            <p:strVal val="#ppt_w"/>
                                          </p:val>
                                        </p:tav>
                                      </p:tavLst>
                                    </p:anim>
                                    <p:anim calcmode="lin" valueType="num">
                                      <p:cBhvr>
                                        <p:cTn id="8" dur="2000" fill="hold"/>
                                        <p:tgtEl>
                                          <p:spTgt spid="1434627"/>
                                        </p:tgtEl>
                                        <p:attrNameLst>
                                          <p:attrName>ppt_h</p:attrName>
                                        </p:attrNameLst>
                                      </p:cBhvr>
                                      <p:tavLst>
                                        <p:tav tm="0">
                                          <p:val>
                                            <p:fltVal val="0"/>
                                          </p:val>
                                        </p:tav>
                                        <p:tav tm="100000">
                                          <p:val>
                                            <p:strVal val="#ppt_h"/>
                                          </p:val>
                                        </p:tav>
                                      </p:tavLst>
                                    </p:anim>
                                    <p:anim calcmode="lin" valueType="num">
                                      <p:cBhvr>
                                        <p:cTn id="9" dur="2000" fill="hold"/>
                                        <p:tgtEl>
                                          <p:spTgt spid="1434627"/>
                                        </p:tgtEl>
                                        <p:attrNameLst>
                                          <p:attrName>style.rotation</p:attrName>
                                        </p:attrNameLst>
                                      </p:cBhvr>
                                      <p:tavLst>
                                        <p:tav tm="0">
                                          <p:val>
                                            <p:fltVal val="90"/>
                                          </p:val>
                                        </p:tav>
                                        <p:tav tm="100000">
                                          <p:val>
                                            <p:fltVal val="0"/>
                                          </p:val>
                                        </p:tav>
                                      </p:tavLst>
                                    </p:anim>
                                    <p:animEffect transition="in" filter="fade">
                                      <p:cBhvr>
                                        <p:cTn id="10" dur="2000"/>
                                        <p:tgtEl>
                                          <p:spTgt spid="143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Running into Roadblocks?</a:t>
            </a:r>
            <a:endParaRPr lang="en-US" dirty="0"/>
          </a:p>
        </p:txBody>
      </p:sp>
      <p:sp>
        <p:nvSpPr>
          <p:cNvPr id="4" name="Content Placeholder 3"/>
          <p:cNvSpPr>
            <a:spLocks noGrp="1"/>
          </p:cNvSpPr>
          <p:nvPr>
            <p:ph sz="quarter" idx="1"/>
          </p:nvPr>
        </p:nvSpPr>
        <p:spPr/>
        <p:txBody>
          <a:bodyPr>
            <a:normAutofit/>
          </a:bodyPr>
          <a:lstStyle/>
          <a:p>
            <a:r>
              <a:rPr lang="en-US" i="1" dirty="0" smtClean="0"/>
              <a:t>HUG Patients</a:t>
            </a:r>
            <a:endParaRPr lang="en-US" i="1" dirty="0"/>
          </a:p>
        </p:txBody>
      </p:sp>
      <p:sp>
        <p:nvSpPr>
          <p:cNvPr id="3" name="Text Placeholder 2"/>
          <p:cNvSpPr>
            <a:spLocks noGrp="1"/>
          </p:cNvSpPr>
          <p:nvPr>
            <p:ph type="body" sz="half" idx="4294967295"/>
          </p:nvPr>
        </p:nvSpPr>
        <p:spPr>
          <a:xfrm>
            <a:off x="4953000" y="1736997"/>
            <a:ext cx="3668712" cy="2377803"/>
          </a:xfrm>
          <a:ln w="57150">
            <a:solidFill>
              <a:schemeClr val="accent2">
                <a:lumMod val="50000"/>
              </a:schemeClr>
            </a:solidFill>
          </a:ln>
        </p:spPr>
        <p:txBody>
          <a:bodyPr>
            <a:normAutofit fontScale="77500" lnSpcReduction="20000"/>
          </a:bodyPr>
          <a:lstStyle/>
          <a:p>
            <a:r>
              <a:rPr lang="en-US" sz="3000" b="1" i="1" dirty="0">
                <a:solidFill>
                  <a:schemeClr val="accent2">
                    <a:lumMod val="50000"/>
                  </a:schemeClr>
                </a:solidFill>
              </a:rPr>
              <a:t>U</a:t>
            </a:r>
            <a:r>
              <a:rPr lang="en-US" sz="3000" b="1" i="1" dirty="0" smtClean="0">
                <a:solidFill>
                  <a:schemeClr val="accent2">
                    <a:lumMod val="50000"/>
                  </a:schemeClr>
                </a:solidFill>
              </a:rPr>
              <a:t>nconditional </a:t>
            </a:r>
            <a:r>
              <a:rPr lang="en-US" sz="3000" b="1" i="1" dirty="0">
                <a:solidFill>
                  <a:schemeClr val="accent2">
                    <a:lumMod val="50000"/>
                  </a:schemeClr>
                </a:solidFill>
              </a:rPr>
              <a:t>P</a:t>
            </a:r>
            <a:r>
              <a:rPr lang="en-US" sz="3000" b="1" i="1" dirty="0" smtClean="0">
                <a:solidFill>
                  <a:schemeClr val="accent2">
                    <a:lumMod val="50000"/>
                  </a:schemeClr>
                </a:solidFill>
              </a:rPr>
              <a:t>ositive </a:t>
            </a:r>
            <a:r>
              <a:rPr lang="en-US" sz="3000" b="1" i="1" dirty="0">
                <a:solidFill>
                  <a:schemeClr val="accent2">
                    <a:lumMod val="50000"/>
                  </a:schemeClr>
                </a:solidFill>
              </a:rPr>
              <a:t>R</a:t>
            </a:r>
            <a:r>
              <a:rPr lang="en-US" sz="3000" b="1" i="1" dirty="0" smtClean="0">
                <a:solidFill>
                  <a:schemeClr val="accent2">
                    <a:lumMod val="50000"/>
                  </a:schemeClr>
                </a:solidFill>
              </a:rPr>
              <a:t>egard – </a:t>
            </a:r>
          </a:p>
          <a:p>
            <a:pPr marL="0" indent="0">
              <a:buNone/>
            </a:pPr>
            <a:r>
              <a:rPr lang="en-US" i="1" dirty="0" smtClean="0">
                <a:solidFill>
                  <a:schemeClr val="accent2">
                    <a:lumMod val="50000"/>
                  </a:schemeClr>
                </a:solidFill>
              </a:rPr>
              <a:t>involves </a:t>
            </a:r>
            <a:r>
              <a:rPr lang="en-US" i="1" dirty="0">
                <a:solidFill>
                  <a:schemeClr val="accent2">
                    <a:lumMod val="50000"/>
                  </a:schemeClr>
                </a:solidFill>
              </a:rPr>
              <a:t>showing complete support and acceptance of a person no matter what that person says or does</a:t>
            </a:r>
            <a:r>
              <a:rPr lang="en-US" i="1" dirty="0" smtClean="0">
                <a:solidFill>
                  <a:schemeClr val="accent2">
                    <a:lumMod val="50000"/>
                  </a:schemeClr>
                </a:solidFill>
              </a:rPr>
              <a:t>.</a:t>
            </a:r>
          </a:p>
          <a:p>
            <a:pPr marL="274320" lvl="1" indent="0" algn="r">
              <a:buNone/>
            </a:pPr>
            <a:r>
              <a:rPr lang="en-US" i="1" dirty="0" smtClean="0">
                <a:solidFill>
                  <a:schemeClr val="accent2">
                    <a:lumMod val="50000"/>
                  </a:schemeClr>
                </a:solidFill>
              </a:rPr>
              <a:t>Carl Rogers</a:t>
            </a:r>
            <a:endParaRPr lang="en-US" i="1" dirty="0">
              <a:solidFill>
                <a:schemeClr val="accent2">
                  <a:lumMod val="50000"/>
                </a:schemeClr>
              </a:solidFill>
            </a:endParaRPr>
          </a:p>
        </p:txBody>
      </p:sp>
      <p:sp>
        <p:nvSpPr>
          <p:cNvPr id="5" name="Content Placeholder 4"/>
          <p:cNvSpPr>
            <a:spLocks noGrp="1"/>
          </p:cNvSpPr>
          <p:nvPr>
            <p:ph sz="quarter" idx="4294967295"/>
          </p:nvPr>
        </p:nvSpPr>
        <p:spPr>
          <a:xfrm>
            <a:off x="457200" y="2082240"/>
            <a:ext cx="4037012" cy="2333625"/>
          </a:xfrm>
        </p:spPr>
        <p:txBody>
          <a:bodyPr>
            <a:normAutofit fontScale="92500" lnSpcReduction="10000"/>
          </a:bodyPr>
          <a:lstStyle/>
          <a:p>
            <a:r>
              <a:rPr lang="en-US" sz="3200" dirty="0" smtClean="0">
                <a:solidFill>
                  <a:schemeClr val="accent6">
                    <a:lumMod val="50000"/>
                  </a:schemeClr>
                </a:solidFill>
              </a:rPr>
              <a:t>H</a:t>
            </a:r>
            <a:r>
              <a:rPr lang="en-US" dirty="0" smtClean="0"/>
              <a:t>elp with</a:t>
            </a:r>
          </a:p>
          <a:p>
            <a:r>
              <a:rPr lang="en-US" sz="2800" dirty="0" smtClean="0">
                <a:solidFill>
                  <a:schemeClr val="accent6">
                    <a:lumMod val="50000"/>
                  </a:schemeClr>
                </a:solidFill>
              </a:rPr>
              <a:t>U</a:t>
            </a:r>
            <a:r>
              <a:rPr lang="en-US" dirty="0" smtClean="0"/>
              <a:t>nconditional </a:t>
            </a:r>
          </a:p>
          <a:p>
            <a:r>
              <a:rPr lang="en-US" sz="2800" dirty="0">
                <a:solidFill>
                  <a:schemeClr val="accent6">
                    <a:lumMod val="50000"/>
                  </a:schemeClr>
                </a:solidFill>
              </a:rPr>
              <a:t>G</a:t>
            </a:r>
            <a:r>
              <a:rPr lang="en-US" dirty="0" smtClean="0"/>
              <a:t>uidance and Support</a:t>
            </a:r>
          </a:p>
          <a:p>
            <a:pPr marL="292608" lvl="1" indent="0" algn="r">
              <a:buNone/>
            </a:pPr>
            <a:r>
              <a:rPr lang="en-US" i="1" dirty="0" smtClean="0"/>
              <a:t>Anne Peters, MD, CDE</a:t>
            </a:r>
          </a:p>
          <a:p>
            <a:pPr marL="292608" lvl="1" indent="0" algn="r">
              <a:buNone/>
            </a:pPr>
            <a:r>
              <a:rPr lang="en-US" i="1" dirty="0" smtClean="0"/>
              <a:t>ADA Post Grad</a:t>
            </a:r>
            <a:endParaRPr lang="en-US" i="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4428565"/>
            <a:ext cx="2706893" cy="1804595"/>
          </a:xfrm>
          <a:prstGeom prst="rect">
            <a:avLst/>
          </a:prstGeom>
        </p:spPr>
      </p:pic>
    </p:spTree>
    <p:custDataLst>
      <p:tags r:id="rId1"/>
    </p:custDataLst>
    <p:extLst>
      <p:ext uri="{BB962C8B-B14F-4D97-AF65-F5344CB8AC3E}">
        <p14:creationId xmlns:p14="http://schemas.microsoft.com/office/powerpoint/2010/main" val="52598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smtClean="0"/>
              <a:t>Global Epidemic</a:t>
            </a:r>
          </a:p>
        </p:txBody>
      </p:sp>
      <p:sp>
        <p:nvSpPr>
          <p:cNvPr id="1366019" name="Rectangle 3"/>
          <p:cNvSpPr>
            <a:spLocks noGrp="1" noChangeArrowheads="1"/>
          </p:cNvSpPr>
          <p:nvPr>
            <p:ph sz="quarter" idx="1"/>
          </p:nvPr>
        </p:nvSpPr>
        <p:spPr/>
        <p:txBody>
          <a:bodyPr/>
          <a:lstStyle/>
          <a:p>
            <a:pPr eaLnBrk="1" hangingPunct="1"/>
            <a:r>
              <a:rPr lang="en-US" dirty="0" smtClean="0"/>
              <a:t>Every 10 seconds</a:t>
            </a:r>
          </a:p>
          <a:p>
            <a:pPr lvl="1" eaLnBrk="1" hangingPunct="1"/>
            <a:r>
              <a:rPr lang="en-US" dirty="0" smtClean="0"/>
              <a:t>1 person dies with diabetes</a:t>
            </a:r>
          </a:p>
          <a:p>
            <a:pPr lvl="1" eaLnBrk="1" hangingPunct="1"/>
            <a:r>
              <a:rPr lang="en-US" dirty="0" smtClean="0"/>
              <a:t>2 people develop diabetes</a:t>
            </a:r>
          </a:p>
          <a:p>
            <a:pPr eaLnBrk="1" hangingPunct="1"/>
            <a:r>
              <a:rPr lang="en-US" dirty="0" smtClean="0"/>
              <a:t>Every year</a:t>
            </a:r>
          </a:p>
          <a:p>
            <a:pPr lvl="1" eaLnBrk="1" hangingPunct="1"/>
            <a:r>
              <a:rPr lang="en-US" dirty="0" smtClean="0"/>
              <a:t>3 million deaths</a:t>
            </a:r>
          </a:p>
          <a:p>
            <a:pPr lvl="1" eaLnBrk="1" hangingPunct="1"/>
            <a:r>
              <a:rPr lang="en-US" dirty="0" smtClean="0"/>
              <a:t>6 million new cases</a:t>
            </a:r>
          </a:p>
          <a:p>
            <a:pPr eaLnBrk="1" hangingPunct="1"/>
            <a:r>
              <a:rPr lang="en-US" dirty="0" smtClean="0"/>
              <a:t> World Diabetes Day is November 14</a:t>
            </a:r>
          </a:p>
          <a:p>
            <a:pPr eaLnBrk="1" hangingPunct="1"/>
            <a:r>
              <a:rPr lang="en-US" dirty="0" smtClean="0"/>
              <a:t> March is ADA Sound the Alert Day “find people w/ undetected diabetes”</a:t>
            </a:r>
          </a:p>
          <a:p>
            <a:pPr eaLnBrk="1" hangingPunct="1"/>
            <a:endParaRPr lang="en-US" baseline="30000" dirty="0" smtClean="0"/>
          </a:p>
        </p:txBody>
      </p:sp>
      <p:pic>
        <p:nvPicPr>
          <p:cNvPr id="26628"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8037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No one is Unmotivated</a:t>
            </a:r>
            <a:endParaRPr lang="en-US" dirty="0"/>
          </a:p>
        </p:txBody>
      </p:sp>
      <p:sp>
        <p:nvSpPr>
          <p:cNvPr id="7" name="Content Placeholder 6"/>
          <p:cNvSpPr>
            <a:spLocks noGrp="1"/>
          </p:cNvSpPr>
          <p:nvPr>
            <p:ph sz="quarter" idx="1"/>
          </p:nvPr>
        </p:nvSpPr>
        <p:spPr>
          <a:xfrm>
            <a:off x="457200" y="1371600"/>
            <a:ext cx="8229600" cy="4785360"/>
          </a:xfrm>
          <a:ln>
            <a:solidFill>
              <a:schemeClr val="accent1"/>
            </a:solidFill>
          </a:ln>
        </p:spPr>
        <p:txBody>
          <a:bodyPr>
            <a:normAutofit/>
          </a:bodyPr>
          <a:lstStyle/>
          <a:p>
            <a:pPr marL="0" indent="0">
              <a:buNone/>
            </a:pPr>
            <a:r>
              <a:rPr lang="en-US" sz="3200" dirty="0" smtClean="0"/>
              <a:t>…. to </a:t>
            </a:r>
            <a:r>
              <a:rPr lang="en-US" sz="3200" dirty="0"/>
              <a:t>lead and long and healthy </a:t>
            </a:r>
            <a:r>
              <a:rPr lang="en-US" sz="3200" dirty="0" smtClean="0"/>
              <a:t>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a:t>
            </a:r>
            <a:r>
              <a:rPr lang="en-US" sz="2800" dirty="0" smtClean="0"/>
              <a:t>resources</a:t>
            </a:r>
          </a:p>
          <a:p>
            <a:pPr lvl="1"/>
            <a:endParaRPr lang="en-US" sz="2800" dirty="0"/>
          </a:p>
          <a:p>
            <a:pPr lvl="1"/>
            <a:endParaRPr lang="en-US" sz="2800" dirty="0" smtClean="0"/>
          </a:p>
          <a:p>
            <a:pPr marL="292608" lvl="1" indent="0" algn="r">
              <a:buNone/>
            </a:pPr>
            <a:r>
              <a:rPr lang="en-US" sz="2800" dirty="0" smtClean="0"/>
              <a:t>Bill </a:t>
            </a:r>
            <a:r>
              <a:rPr lang="en-US" sz="2800" dirty="0" err="1" smtClean="0"/>
              <a:t>Polonsky</a:t>
            </a:r>
            <a:r>
              <a:rPr lang="en-US" sz="2800" dirty="0" smtClean="0"/>
              <a:t>, PhD, CDE</a:t>
            </a:r>
            <a:endParaRPr lang="en-US" sz="2800" dirty="0"/>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362200"/>
            <a:ext cx="2363634" cy="1905000"/>
          </a:xfrm>
          <a:prstGeom prst="rect">
            <a:avLst/>
          </a:prstGeom>
        </p:spPr>
      </p:pic>
    </p:spTree>
    <p:custDataLst>
      <p:tags r:id="rId1"/>
    </p:custDataLst>
    <p:extLst>
      <p:ext uri="{BB962C8B-B14F-4D97-AF65-F5344CB8AC3E}">
        <p14:creationId xmlns:p14="http://schemas.microsoft.com/office/powerpoint/2010/main" val="194021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Overcoming barriers</a:t>
            </a:r>
            <a:endParaRPr lang="en-US" dirty="0"/>
          </a:p>
        </p:txBody>
      </p:sp>
      <p:sp>
        <p:nvSpPr>
          <p:cNvPr id="3" name="Content Placeholder 2"/>
          <p:cNvSpPr>
            <a:spLocks noGrp="1"/>
          </p:cNvSpPr>
          <p:nvPr>
            <p:ph sz="quarter" idx="1"/>
          </p:nvPr>
        </p:nvSpPr>
        <p:spPr>
          <a:xfrm>
            <a:off x="457200" y="1295400"/>
            <a:ext cx="4343400" cy="4861560"/>
          </a:xfrm>
        </p:spPr>
        <p:txBody>
          <a:bodyPr>
            <a:normAutofit/>
          </a:bodyPr>
          <a:lstStyle/>
          <a:p>
            <a:r>
              <a:rPr lang="en-US" dirty="0"/>
              <a:t>Confront the key misbelief.  Ask the question, does </a:t>
            </a:r>
            <a:r>
              <a:rPr lang="en-US" dirty="0" err="1"/>
              <a:t>dm</a:t>
            </a:r>
            <a:r>
              <a:rPr lang="en-US" dirty="0"/>
              <a:t> cause complications?</a:t>
            </a:r>
          </a:p>
          <a:p>
            <a:r>
              <a:rPr lang="en-US" dirty="0"/>
              <a:t>Offer </a:t>
            </a:r>
            <a:r>
              <a:rPr lang="en-US" dirty="0" err="1"/>
              <a:t>pts</a:t>
            </a:r>
            <a:r>
              <a:rPr lang="en-US" dirty="0"/>
              <a:t> evidence based hope message –</a:t>
            </a:r>
          </a:p>
          <a:p>
            <a:r>
              <a:rPr lang="en-US" dirty="0"/>
              <a:t>Frequent contact </a:t>
            </a:r>
          </a:p>
          <a:p>
            <a:r>
              <a:rPr lang="en-US" dirty="0"/>
              <a:t>Paired glucose testing</a:t>
            </a:r>
          </a:p>
          <a:p>
            <a:endParaRPr lang="en-US" dirty="0"/>
          </a:p>
        </p:txBody>
      </p:sp>
      <p:sp>
        <p:nvSpPr>
          <p:cNvPr id="4" name="Content Placeholder 3"/>
          <p:cNvSpPr>
            <a:spLocks noGrp="1"/>
          </p:cNvSpPr>
          <p:nvPr>
            <p:ph sz="half" idx="4294967295"/>
          </p:nvPr>
        </p:nvSpPr>
        <p:spPr>
          <a:xfrm>
            <a:off x="4882307" y="1363980"/>
            <a:ext cx="3822700" cy="4648200"/>
          </a:xfrm>
        </p:spPr>
        <p:txBody>
          <a:bodyPr>
            <a:normAutofit fontScale="85000" lnSpcReduction="10000"/>
          </a:bodyPr>
          <a:lstStyle/>
          <a:p>
            <a:r>
              <a:rPr lang="en-US" dirty="0"/>
              <a:t>Ask </a:t>
            </a:r>
            <a:r>
              <a:rPr lang="en-US" dirty="0" err="1"/>
              <a:t>pt</a:t>
            </a:r>
            <a:r>
              <a:rPr lang="en-US" dirty="0"/>
              <a:t>, “Tell me 1 thing that is driving you crazy about your diabetes”</a:t>
            </a:r>
          </a:p>
          <a:p>
            <a:r>
              <a:rPr lang="en-US" dirty="0"/>
              <a:t>Discuss medication beliefs</a:t>
            </a:r>
          </a:p>
          <a:p>
            <a:r>
              <a:rPr lang="en-US" dirty="0"/>
              <a:t>To improve outcomes, see </a:t>
            </a:r>
            <a:r>
              <a:rPr lang="en-US" dirty="0" err="1"/>
              <a:t>pts</a:t>
            </a:r>
            <a:r>
              <a:rPr lang="en-US" dirty="0"/>
              <a:t> more </a:t>
            </a:r>
            <a:r>
              <a:rPr lang="en-US" dirty="0" smtClean="0"/>
              <a:t>often</a:t>
            </a:r>
          </a:p>
          <a:p>
            <a:endParaRPr lang="en-US" dirty="0"/>
          </a:p>
          <a:p>
            <a:pPr marL="0" lvl="1" indent="0">
              <a:spcBef>
                <a:spcPts val="600"/>
              </a:spcBef>
              <a:buClr>
                <a:schemeClr val="tx2"/>
              </a:buClr>
              <a:buSzPct val="73000"/>
              <a:buNone/>
            </a:pPr>
            <a:endParaRPr lang="en-US" sz="2800" dirty="0" smtClean="0"/>
          </a:p>
          <a:p>
            <a:pPr marL="0" lvl="1" indent="0" algn="r">
              <a:spcBef>
                <a:spcPts val="600"/>
              </a:spcBef>
              <a:buClr>
                <a:schemeClr val="tx2"/>
              </a:buClr>
              <a:buSzPct val="73000"/>
              <a:buNone/>
            </a:pPr>
            <a:r>
              <a:rPr lang="en-US" sz="2800" dirty="0" smtClean="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179595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normAutofit/>
          </a:bodyPr>
          <a:lstStyle/>
          <a:p>
            <a:pPr eaLnBrk="1" hangingPunct="1"/>
            <a:r>
              <a:rPr lang="en-US" sz="3600" smtClean="0"/>
              <a:t>How Often Should I Check?</a:t>
            </a:r>
          </a:p>
        </p:txBody>
      </p:sp>
      <p:sp>
        <p:nvSpPr>
          <p:cNvPr id="1438724" name="Rectangle 4"/>
          <p:cNvSpPr>
            <a:spLocks noChangeArrowheads="1"/>
          </p:cNvSpPr>
          <p:nvPr/>
        </p:nvSpPr>
        <p:spPr bwMode="auto">
          <a:xfrm>
            <a:off x="465966" y="1219200"/>
            <a:ext cx="6773034" cy="46783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Be realistic!!</a:t>
            </a:r>
          </a:p>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Type 1 – </a:t>
            </a:r>
            <a:r>
              <a:rPr lang="en-US" sz="3200" dirty="0" smtClean="0">
                <a:latin typeface="Tahoma" pitchFamily="34" charset="0"/>
              </a:rPr>
              <a:t>as often as needed</a:t>
            </a:r>
            <a:endParaRPr lang="en-US" sz="3200" dirty="0">
              <a:latin typeface="Tahoma" pitchFamily="34" charset="0"/>
            </a:endParaRPr>
          </a:p>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Type 2 </a:t>
            </a:r>
            <a:r>
              <a:rPr lang="en-US" sz="3200" dirty="0" smtClean="0">
                <a:latin typeface="Tahoma" pitchFamily="34" charset="0"/>
              </a:rPr>
              <a:t>– as needed</a:t>
            </a:r>
            <a:endParaRPr lang="en-US" sz="3200" dirty="0">
              <a:latin typeface="Tahoma" pitchFamily="34" charset="0"/>
            </a:endParaRPr>
          </a:p>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Consider:</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Types and timing of meds</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Goals</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Ability (physical and emotional)</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Finances</a:t>
            </a:r>
          </a:p>
          <a:p>
            <a:pPr marL="342900" indent="-342900">
              <a:spcBef>
                <a:spcPct val="20000"/>
              </a:spcBef>
              <a:buClr>
                <a:schemeClr val="tx2"/>
              </a:buClr>
              <a:buSzPct val="60000"/>
              <a:buFont typeface="Wingdings" pitchFamily="2" charset="2"/>
              <a:buBlip>
                <a:blip r:embed="rId4"/>
              </a:buBlip>
              <a:defRPr/>
            </a:pPr>
            <a:endParaRPr lang="en-US" sz="2800" dirty="0">
              <a:effectLst>
                <a:outerShdw blurRad="38100" dist="38100" dir="2700000" algn="tl">
                  <a:srgbClr val="000000"/>
                </a:outerShdw>
              </a:effectLst>
              <a:latin typeface="Tahoma" pitchFamily="34"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9400" y="1204365"/>
            <a:ext cx="1828571" cy="1828571"/>
          </a:xfrm>
          <a:prstGeom prst="rect">
            <a:avLst/>
          </a:prstGeom>
        </p:spPr>
      </p:pic>
    </p:spTree>
    <p:custDataLst>
      <p:tags r:id="rId1"/>
    </p:custDataLst>
    <p:extLst>
      <p:ext uri="{BB962C8B-B14F-4D97-AF65-F5344CB8AC3E}">
        <p14:creationId xmlns:p14="http://schemas.microsoft.com/office/powerpoint/2010/main" val="423429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r>
              <a:rPr lang="en-US" smtClean="0"/>
              <a:t>How will it help me?</a:t>
            </a:r>
          </a:p>
        </p:txBody>
      </p:sp>
      <p:sp>
        <p:nvSpPr>
          <p:cNvPr id="1437699" name="Rectangle 3"/>
          <p:cNvSpPr>
            <a:spLocks noGrp="1" noChangeArrowheads="1"/>
          </p:cNvSpPr>
          <p:nvPr>
            <p:ph type="body" sz="half" idx="4294967295"/>
          </p:nvPr>
        </p:nvSpPr>
        <p:spPr>
          <a:xfrm>
            <a:off x="533400" y="1447800"/>
            <a:ext cx="5943600" cy="4953000"/>
          </a:xfrm>
        </p:spPr>
        <p:txBody>
          <a:bodyPr/>
          <a:lstStyle/>
          <a:p>
            <a:pPr eaLnBrk="1" hangingPunct="1">
              <a:lnSpc>
                <a:spcPct val="90000"/>
              </a:lnSpc>
              <a:defRPr/>
            </a:pPr>
            <a:r>
              <a:rPr lang="en-US" sz="2800" dirty="0" smtClean="0"/>
              <a:t>See if your treatment plan is working</a:t>
            </a:r>
          </a:p>
          <a:p>
            <a:pPr eaLnBrk="1" hangingPunct="1">
              <a:lnSpc>
                <a:spcPct val="90000"/>
              </a:lnSpc>
              <a:defRPr/>
            </a:pPr>
            <a:r>
              <a:rPr lang="en-US" sz="2800" dirty="0" smtClean="0"/>
              <a:t>Make decisions regarding food and/or med adjustment when exercising</a:t>
            </a:r>
          </a:p>
          <a:p>
            <a:pPr eaLnBrk="1" hangingPunct="1">
              <a:lnSpc>
                <a:spcPct val="90000"/>
              </a:lnSpc>
              <a:defRPr/>
            </a:pPr>
            <a:r>
              <a:rPr lang="en-US" sz="2800" dirty="0" smtClean="0"/>
              <a:t>Find out how that pizza affected your BG</a:t>
            </a:r>
          </a:p>
          <a:p>
            <a:pPr eaLnBrk="1" hangingPunct="1">
              <a:lnSpc>
                <a:spcPct val="90000"/>
              </a:lnSpc>
              <a:defRPr/>
            </a:pPr>
            <a:r>
              <a:rPr lang="en-US" sz="2800" dirty="0" smtClean="0"/>
              <a:t>Avoid unwanted weight gain</a:t>
            </a:r>
          </a:p>
          <a:p>
            <a:pPr eaLnBrk="1" hangingPunct="1">
              <a:lnSpc>
                <a:spcPct val="90000"/>
              </a:lnSpc>
              <a:defRPr/>
            </a:pPr>
            <a:r>
              <a:rPr lang="en-US" sz="2800" dirty="0" smtClean="0"/>
              <a:t>Enhanced athletic performance </a:t>
            </a:r>
          </a:p>
          <a:p>
            <a:pPr eaLnBrk="1" hangingPunct="1">
              <a:lnSpc>
                <a:spcPct val="90000"/>
              </a:lnSpc>
              <a:defRPr/>
            </a:pPr>
            <a:r>
              <a:rPr lang="en-US" sz="2800" dirty="0" smtClean="0"/>
              <a:t>Find patterns</a:t>
            </a:r>
          </a:p>
          <a:p>
            <a:pPr eaLnBrk="1" hangingPunct="1">
              <a:lnSpc>
                <a:spcPct val="90000"/>
              </a:lnSpc>
              <a:defRPr/>
            </a:pPr>
            <a:r>
              <a:rPr lang="en-US" sz="2800" dirty="0" smtClean="0"/>
              <a:t>Manage illness</a:t>
            </a:r>
          </a:p>
          <a:p>
            <a:pPr eaLnBrk="1" hangingPunct="1">
              <a:lnSpc>
                <a:spcPct val="90000"/>
              </a:lnSpc>
              <a:defRPr/>
            </a:pPr>
            <a:endParaRPr lang="en-US" sz="2400" dirty="0" smtClean="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88" y="1752600"/>
            <a:ext cx="2088333" cy="2414257"/>
          </a:xfrm>
          <a:prstGeom prst="rect">
            <a:avLst/>
          </a:prstGeom>
        </p:spPr>
      </p:pic>
    </p:spTree>
    <p:custDataLst>
      <p:tags r:id="rId1"/>
    </p:custDataLst>
    <p:extLst>
      <p:ext uri="{BB962C8B-B14F-4D97-AF65-F5344CB8AC3E}">
        <p14:creationId xmlns:p14="http://schemas.microsoft.com/office/powerpoint/2010/main" val="280887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5231" y="3155698"/>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299" y="3149311"/>
            <a:ext cx="21717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1015" y="3149311"/>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8" name="Rectangle 6"/>
          <p:cNvSpPr>
            <a:spLocks noChangeArrowheads="1"/>
          </p:cNvSpPr>
          <p:nvPr/>
        </p:nvSpPr>
        <p:spPr bwMode="auto">
          <a:xfrm>
            <a:off x="609600" y="5715000"/>
            <a:ext cx="8103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ts val="500"/>
              </a:spcBef>
              <a:spcAft>
                <a:spcPts val="500"/>
              </a:spcAft>
            </a:pPr>
            <a:r>
              <a:rPr lang="en-US" sz="2800" dirty="0">
                <a:latin typeface="Antique Olive" pitchFamily="34" charset="0"/>
              </a:rPr>
              <a:t>Customer Service (toll-free): </a:t>
            </a:r>
            <a:r>
              <a:rPr lang="en-US" sz="2800" dirty="0" smtClean="0">
                <a:latin typeface="Antique Olive" pitchFamily="34" charset="0"/>
              </a:rPr>
              <a:t>Look for 800 number</a:t>
            </a:r>
            <a:endParaRPr lang="en-US" b="1" dirty="0"/>
          </a:p>
        </p:txBody>
      </p:sp>
      <p:sp>
        <p:nvSpPr>
          <p:cNvPr id="197639" name="Text Box 7"/>
          <p:cNvSpPr txBox="1">
            <a:spLocks noChangeArrowheads="1"/>
          </p:cNvSpPr>
          <p:nvPr/>
        </p:nvSpPr>
        <p:spPr bwMode="auto">
          <a:xfrm>
            <a:off x="4017962" y="1412875"/>
            <a:ext cx="4406106" cy="123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
              </a:spcBef>
              <a:buFontTx/>
              <a:buChar char="•"/>
            </a:pPr>
            <a:endParaRPr lang="en-US" dirty="0" smtClean="0">
              <a:latin typeface="Antique Olive" pitchFamily="34" charset="0"/>
            </a:endParaRPr>
          </a:p>
          <a:p>
            <a:pPr>
              <a:spcBef>
                <a:spcPct val="5000"/>
              </a:spcBef>
              <a:buFontTx/>
              <a:buChar char="•"/>
            </a:pPr>
            <a:r>
              <a:rPr lang="en-US" dirty="0" smtClean="0">
                <a:latin typeface="Antique Olive" pitchFamily="34" charset="0"/>
              </a:rPr>
              <a:t>0.3 </a:t>
            </a:r>
            <a:r>
              <a:rPr lang="en-US" dirty="0">
                <a:latin typeface="Antique Olive" pitchFamily="34" charset="0"/>
              </a:rPr>
              <a:t>microliters of blood</a:t>
            </a:r>
          </a:p>
          <a:p>
            <a:pPr>
              <a:spcBef>
                <a:spcPct val="5000"/>
              </a:spcBef>
              <a:buFontTx/>
              <a:buChar char="•"/>
            </a:pPr>
            <a:r>
              <a:rPr lang="en-US" dirty="0">
                <a:latin typeface="Antique Olive" pitchFamily="34" charset="0"/>
              </a:rPr>
              <a:t>minimal pain</a:t>
            </a:r>
          </a:p>
        </p:txBody>
      </p:sp>
      <p:pic>
        <p:nvPicPr>
          <p:cNvPr id="19764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1919" y="1609977"/>
            <a:ext cx="25908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 y="128774"/>
            <a:ext cx="8179700" cy="1284101"/>
          </a:xfrm>
        </p:spPr>
        <p:txBody>
          <a:bodyPr>
            <a:normAutofit fontScale="90000"/>
          </a:bodyPr>
          <a:lstStyle/>
          <a:p>
            <a:pPr>
              <a:spcBef>
                <a:spcPct val="50000"/>
              </a:spcBef>
            </a:pPr>
            <a:r>
              <a:rPr lang="en-US" b="1" dirty="0">
                <a:latin typeface="Antique Olive" pitchFamily="34" charset="0"/>
              </a:rPr>
              <a:t>New Meters – a little goes a long way</a:t>
            </a:r>
            <a:endParaRPr lang="en-US" dirty="0">
              <a:latin typeface="Antique Olive" pitchFamily="34" charset="0"/>
            </a:endParaRPr>
          </a:p>
        </p:txBody>
      </p:sp>
    </p:spTree>
    <p:custDataLst>
      <p:tags r:id="rId1"/>
    </p:custDataLst>
    <p:extLst>
      <p:ext uri="{BB962C8B-B14F-4D97-AF65-F5344CB8AC3E}">
        <p14:creationId xmlns:p14="http://schemas.microsoft.com/office/powerpoint/2010/main" val="3284024450"/>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en-US" sz="4800" smtClean="0"/>
              <a:t>Foot Care</a:t>
            </a:r>
            <a:r>
              <a:rPr lang="en-US" smtClean="0"/>
              <a:t> </a:t>
            </a:r>
          </a:p>
        </p:txBody>
      </p:sp>
      <p:sp>
        <p:nvSpPr>
          <p:cNvPr id="1340419" name="Rectangle 3"/>
          <p:cNvSpPr>
            <a:spLocks noGrp="1" noChangeArrowheads="1"/>
          </p:cNvSpPr>
          <p:nvPr>
            <p:ph sz="quarter" idx="1"/>
          </p:nvPr>
        </p:nvSpPr>
        <p:spPr/>
        <p:txBody>
          <a:bodyPr/>
          <a:lstStyle/>
          <a:p>
            <a:pPr eaLnBrk="1" hangingPunct="1">
              <a:buFont typeface="Wingdings" pitchFamily="2" charset="2"/>
              <a:buNone/>
              <a:defRPr/>
            </a:pPr>
            <a:r>
              <a:rPr lang="en-US" sz="8800" smtClean="0"/>
              <a:t>Lift the sheets and look at the Feets!</a:t>
            </a:r>
          </a:p>
        </p:txBody>
      </p:sp>
    </p:spTree>
    <p:custDataLst>
      <p:tags r:id="rId1"/>
    </p:custDataLst>
    <p:extLst>
      <p:ext uri="{BB962C8B-B14F-4D97-AF65-F5344CB8AC3E}">
        <p14:creationId xmlns:p14="http://schemas.microsoft.com/office/powerpoint/2010/main" val="356242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r>
              <a:rPr lang="en-US" smtClean="0"/>
              <a:t>Foot Wounds</a:t>
            </a:r>
          </a:p>
        </p:txBody>
      </p:sp>
      <p:sp>
        <p:nvSpPr>
          <p:cNvPr id="1344515" name="Rectangle 3"/>
          <p:cNvSpPr>
            <a:spLocks noGrp="1" noChangeArrowheads="1"/>
          </p:cNvSpPr>
          <p:nvPr>
            <p:ph sz="quarter" idx="1"/>
          </p:nvPr>
        </p:nvSpPr>
        <p:spPr>
          <a:xfrm>
            <a:off x="1371600" y="4429546"/>
            <a:ext cx="7772400" cy="1661160"/>
          </a:xfrm>
        </p:spPr>
        <p:txBody>
          <a:bodyPr>
            <a:normAutofit/>
          </a:bodyPr>
          <a:lstStyle/>
          <a:p>
            <a:pPr eaLnBrk="1" hangingPunct="1">
              <a:buFont typeface="Wingdings" pitchFamily="2" charset="2"/>
              <a:buNone/>
              <a:defRPr/>
            </a:pPr>
            <a:r>
              <a:rPr lang="en-US" sz="2800" dirty="0" smtClean="0"/>
              <a:t>Blisters                Ulcers                  Bone infection</a:t>
            </a:r>
          </a:p>
          <a:p>
            <a:pPr eaLnBrk="1" hangingPunct="1">
              <a:buFont typeface="Wingdings" pitchFamily="2" charset="2"/>
              <a:buNone/>
              <a:defRPr/>
            </a:pPr>
            <a:r>
              <a:rPr lang="en-US" sz="2800" dirty="0" smtClean="0"/>
              <a:t>Calluses</a:t>
            </a:r>
          </a:p>
        </p:txBody>
      </p:sp>
      <p:pic>
        <p:nvPicPr>
          <p:cNvPr id="200708" name="Picture 4" descr="FootDeseased"/>
          <p:cNvPicPr>
            <a:picLocks noGrp="1" noChangeAspect="1" noChangeArrowheads="1"/>
          </p:cNvPicPr>
          <p:nvPr>
            <p:ph type="clipArt" sz="half" idx="4294967295"/>
          </p:nvPr>
        </p:nvPicPr>
        <p:blipFill>
          <a:blip r:embed="rId4">
            <a:extLst>
              <a:ext uri="{28A0092B-C50C-407E-A947-70E740481C1C}">
                <a14:useLocalDpi xmlns:a14="http://schemas.microsoft.com/office/drawing/2010/main" val="0"/>
              </a:ext>
            </a:extLst>
          </a:blip>
          <a:srcRect/>
          <a:stretch>
            <a:fillRect/>
          </a:stretch>
        </p:blipFill>
        <p:spPr>
          <a:xfrm>
            <a:off x="990600" y="1615681"/>
            <a:ext cx="7315200" cy="1866900"/>
          </a:xfrm>
          <a:noFill/>
          <a:extLst>
            <a:ext uri="{909E8E84-426E-40DD-AFC4-6F175D3DCCD1}">
              <a14:hiddenFill xmlns:a14="http://schemas.microsoft.com/office/drawing/2010/main">
                <a:solidFill>
                  <a:srgbClr val="FFFFFF"/>
                </a:solidFill>
              </a14:hiddenFill>
            </a:ext>
          </a:extLst>
        </p:spPr>
      </p:pic>
      <p:sp>
        <p:nvSpPr>
          <p:cNvPr id="200709" name="Line 5"/>
          <p:cNvSpPr>
            <a:spLocks noChangeShapeType="1"/>
          </p:cNvSpPr>
          <p:nvPr/>
        </p:nvSpPr>
        <p:spPr bwMode="auto">
          <a:xfrm flipV="1">
            <a:off x="1905000" y="371475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0" name="Line 6"/>
          <p:cNvSpPr>
            <a:spLocks noChangeShapeType="1"/>
          </p:cNvSpPr>
          <p:nvPr/>
        </p:nvSpPr>
        <p:spPr bwMode="auto">
          <a:xfrm flipV="1">
            <a:off x="4343400" y="3743746"/>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1" name="Line 7"/>
          <p:cNvSpPr>
            <a:spLocks noChangeShapeType="1"/>
          </p:cNvSpPr>
          <p:nvPr/>
        </p:nvSpPr>
        <p:spPr bwMode="auto">
          <a:xfrm flipV="1">
            <a:off x="6858000" y="3819946"/>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221611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foot s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35782230"/>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post foot a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23362526"/>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en-US" smtClean="0"/>
              <a:t>No Bathroom Surgery</a:t>
            </a:r>
          </a:p>
        </p:txBody>
      </p:sp>
      <p:pic>
        <p:nvPicPr>
          <p:cNvPr id="203779" name="Picture 3" descr="5th toe corn">
            <a:hlinkClick r:id="rId5"/>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tretch>
            <a:fillRect/>
          </a:stretch>
        </p:blipFill>
        <p:spPr>
          <a:xfrm>
            <a:off x="2705100" y="1143000"/>
            <a:ext cx="3200400" cy="1714500"/>
          </a:xfrm>
        </p:spPr>
      </p:pic>
      <p:pic>
        <p:nvPicPr>
          <p:cNvPr id="203780" name="Picture 4" descr="Click to learn more about Corn Removers">
            <a:hlinkClick r:id="rId7"/>
          </p:cNvPr>
          <p:cNvPicPr>
            <a:picLocks noGrp="1" noChangeAspect="1" noChangeArrowheads="1"/>
          </p:cNvPicPr>
          <p:nvPr>
            <p:ph sz="quarter" idx="4294967295"/>
          </p:nvPr>
        </p:nvPicPr>
        <p:blipFill>
          <a:blip r:embed="rId8">
            <a:extLst>
              <a:ext uri="{28A0092B-C50C-407E-A947-70E740481C1C}">
                <a14:useLocalDpi xmlns:a14="http://schemas.microsoft.com/office/drawing/2010/main" val="0"/>
              </a:ext>
            </a:extLst>
          </a:blip>
          <a:srcRect/>
          <a:stretch>
            <a:fillRect/>
          </a:stretch>
        </p:blipFill>
        <p:spPr>
          <a:xfrm>
            <a:off x="6688138" y="1325562"/>
            <a:ext cx="1697037" cy="2667000"/>
          </a:xfrm>
        </p:spPr>
      </p:pic>
      <p:pic>
        <p:nvPicPr>
          <p:cNvPr id="203781" name="Picture 5" descr="MCj02328560000[1]"/>
          <p:cNvPicPr>
            <a:picLocks noGrp="1" noChangeAspect="1" noChangeArrowheads="1"/>
          </p:cNvPicPr>
          <p:nvPr>
            <p:ph sz="quarter" idx="4294967295"/>
          </p:nvPr>
        </p:nvPicPr>
        <p:blipFill>
          <a:blip r:embed="rId9" cstate="print">
            <a:extLst>
              <a:ext uri="{28A0092B-C50C-407E-A947-70E740481C1C}">
                <a14:useLocalDpi xmlns:a14="http://schemas.microsoft.com/office/drawing/2010/main" val="0"/>
              </a:ext>
            </a:extLst>
          </a:blip>
          <a:srcRect/>
          <a:stretch>
            <a:fillRect/>
          </a:stretch>
        </p:blipFill>
        <p:spPr>
          <a:xfrm rot="8129721">
            <a:off x="1017588" y="3647140"/>
            <a:ext cx="1622425" cy="2176462"/>
          </a:xfrm>
          <a:noFill/>
          <a:extLst>
            <a:ext uri="{909E8E84-426E-40DD-AFC4-6F175D3DCCD1}">
              <a14:hiddenFill xmlns:a14="http://schemas.microsoft.com/office/drawing/2010/main">
                <a:solidFill>
                  <a:srgbClr val="FFFFFF"/>
                </a:solidFill>
              </a14:hiddenFill>
            </a:ext>
          </a:extLst>
        </p:spPr>
      </p:pic>
      <p:pic>
        <p:nvPicPr>
          <p:cNvPr id="1741830" name="MPj03154670000[1].jpg">
            <a:hlinkClick r:id="" action="ppaction://media"/>
          </p:cNvPr>
          <p:cNvPicPr>
            <a:picLocks noGrp="1" noRot="1" noChangeAspect="1" noChangeArrowheads="1"/>
          </p:cNvPicPr>
          <p:nvPr>
            <p:ph sz="quarter" idx="4294967295"/>
            <a:videoFile r:link="rId2"/>
          </p:nvPr>
        </p:nvPicPr>
        <p:blipFill>
          <a:blip r:embed="rId10">
            <a:extLst>
              <a:ext uri="{28A0092B-C50C-407E-A947-70E740481C1C}">
                <a14:useLocalDpi xmlns:a14="http://schemas.microsoft.com/office/drawing/2010/main" val="0"/>
              </a:ext>
            </a:extLst>
          </a:blip>
          <a:srcRect/>
          <a:stretch>
            <a:fillRect/>
          </a:stretch>
        </p:blipFill>
        <p:spPr>
          <a:xfrm>
            <a:off x="6096000" y="4709550"/>
            <a:ext cx="2154237" cy="1411287"/>
          </a:xfrm>
        </p:spPr>
      </p:pic>
      <p:pic>
        <p:nvPicPr>
          <p:cNvPr id="203783" name="Picture 7" descr="MCj0351184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8375" y="2857500"/>
            <a:ext cx="159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4" name="Line 8"/>
          <p:cNvSpPr>
            <a:spLocks noChangeShapeType="1"/>
          </p:cNvSpPr>
          <p:nvPr/>
        </p:nvSpPr>
        <p:spPr bwMode="auto">
          <a:xfrm>
            <a:off x="630237" y="1167276"/>
            <a:ext cx="7620000" cy="510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5" name="Line 9"/>
          <p:cNvSpPr>
            <a:spLocks noChangeShapeType="1"/>
          </p:cNvSpPr>
          <p:nvPr/>
        </p:nvSpPr>
        <p:spPr bwMode="auto">
          <a:xfrm flipH="1">
            <a:off x="914400" y="1143000"/>
            <a:ext cx="7010400" cy="5129676"/>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17385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418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41830"/>
                                        </p:tgtEl>
                                      </p:cBhvr>
                                    </p:cmd>
                                  </p:childTnLst>
                                </p:cTn>
                              </p:par>
                            </p:childTnLst>
                          </p:cTn>
                        </p:par>
                      </p:childTnLst>
                    </p:cTn>
                  </p:par>
                </p:childTnLst>
              </p:cTn>
              <p:nextCondLst>
                <p:cond evt="onClick" delay="0">
                  <p:tgtEl>
                    <p:spTgt spid="1741830"/>
                  </p:tgtEl>
                </p:cond>
              </p:nextCondLst>
            </p:seq>
            <p:video>
              <p:cMediaNode>
                <p:cTn id="7" fill="hold" display="0">
                  <p:stCondLst>
                    <p:cond delay="indefinite"/>
                  </p:stCondLst>
                  <p:endCondLst>
                    <p:cond evt="onNext" delay="0">
                      <p:tgtEl>
                        <p:sldTgt/>
                      </p:tgtEl>
                    </p:cond>
                    <p:cond evt="onPrev" delay="0">
                      <p:tgtEl>
                        <p:sldTgt/>
                      </p:tgtEl>
                    </p:cond>
                  </p:endCondLst>
                </p:cTn>
                <p:tgtEl>
                  <p:spTgt spid="1741830"/>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23950"/>
          </a:xfrm>
        </p:spPr>
        <p:txBody>
          <a:bodyPr>
            <a:normAutofit fontScale="90000"/>
          </a:bodyPr>
          <a:lstStyle/>
          <a:p>
            <a:pPr>
              <a:defRPr/>
            </a:pPr>
            <a:r>
              <a:rPr lang="en-US" dirty="0" smtClean="0"/>
              <a:t/>
            </a:r>
            <a:br>
              <a:rPr lang="en-US" dirty="0" smtClean="0"/>
            </a:br>
            <a:r>
              <a:rPr lang="en-US" dirty="0"/>
              <a:t>World D</a:t>
            </a:r>
            <a:r>
              <a:rPr lang="en-US" dirty="0" smtClean="0"/>
              <a:t>iabetes Day </a:t>
            </a:r>
            <a:r>
              <a:rPr lang="en-US" dirty="0"/>
              <a:t/>
            </a:r>
            <a:br>
              <a:rPr lang="en-US" dirty="0"/>
            </a:br>
            <a:r>
              <a:rPr lang="en-US" sz="3100" dirty="0"/>
              <a:t>November 14</a:t>
            </a:r>
          </a:p>
        </p:txBody>
      </p:sp>
      <p:pic>
        <p:nvPicPr>
          <p:cNvPr id="16389" name="Picture 2" descr="http://www.idf.org/sites/default/files/pictures/wdd12-poster-education-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8857"/>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37160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886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26"/>
          <p:cNvSpPr>
            <a:spLocks noGrp="1" noChangeArrowheads="1"/>
          </p:cNvSpPr>
          <p:nvPr>
            <p:ph type="title"/>
          </p:nvPr>
        </p:nvSpPr>
        <p:spPr>
          <a:xfrm>
            <a:off x="457200" y="196653"/>
            <a:ext cx="8229600" cy="1279526"/>
          </a:xfrm>
        </p:spPr>
        <p:txBody>
          <a:bodyPr>
            <a:normAutofit/>
          </a:bodyPr>
          <a:lstStyle/>
          <a:p>
            <a:pPr eaLnBrk="1" hangingPunct="1"/>
            <a:r>
              <a:rPr lang="en-US" sz="3200" dirty="0" smtClean="0"/>
              <a:t>5.07 monofilament = 10gms linear pressure </a:t>
            </a:r>
            <a:br>
              <a:rPr lang="en-US" sz="3200" dirty="0" smtClean="0"/>
            </a:br>
            <a:r>
              <a:rPr lang="en-US" sz="3200" dirty="0" smtClean="0"/>
              <a:t>If </a:t>
            </a:r>
            <a:r>
              <a:rPr lang="en-US" sz="3200" dirty="0" err="1" smtClean="0"/>
              <a:t>pt</a:t>
            </a:r>
            <a:r>
              <a:rPr lang="en-US" sz="3200" dirty="0" smtClean="0"/>
              <a:t> can’t feel pressure =  neuropathy</a:t>
            </a:r>
          </a:p>
        </p:txBody>
      </p:sp>
      <p:pic>
        <p:nvPicPr>
          <p:cNvPr id="204803"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308" y="1600200"/>
            <a:ext cx="5841815" cy="461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Rectangle 1028"/>
          <p:cNvSpPr>
            <a:spLocks noChangeArrowheads="1"/>
          </p:cNvSpPr>
          <p:nvPr/>
        </p:nvSpPr>
        <p:spPr bwMode="auto">
          <a:xfrm>
            <a:off x="2656858" y="5063648"/>
            <a:ext cx="46482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b="1" dirty="0">
                <a:latin typeface="Arial" charset="0"/>
              </a:rPr>
              <a:t>Free Monofilaments</a:t>
            </a:r>
          </a:p>
          <a:p>
            <a:pPr algn="ctr" eaLnBrk="0" hangingPunct="0"/>
            <a:r>
              <a:rPr lang="en-US" b="1" dirty="0">
                <a:latin typeface="Arial" charset="0"/>
              </a:rPr>
              <a:t> http://www.hrsa.gov/leap/</a:t>
            </a:r>
            <a:endParaRPr lang="en-US" sz="3200" b="1" dirty="0">
              <a:latin typeface="Arial" charset="0"/>
            </a:endParaRPr>
          </a:p>
        </p:txBody>
      </p:sp>
    </p:spTree>
    <p:custDataLst>
      <p:tags r:id="rId1"/>
    </p:custDataLst>
    <p:extLst>
      <p:ext uri="{BB962C8B-B14F-4D97-AF65-F5344CB8AC3E}">
        <p14:creationId xmlns:p14="http://schemas.microsoft.com/office/powerpoint/2010/main" val="239553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1027"/>
          <p:cNvSpPr>
            <a:spLocks noGrp="1" noChangeArrowheads="1"/>
          </p:cNvSpPr>
          <p:nvPr>
            <p:ph sz="quarter" idx="1"/>
          </p:nvPr>
        </p:nvSpPr>
        <p:spPr>
          <a:xfrm>
            <a:off x="609600" y="1447800"/>
            <a:ext cx="8229600" cy="4937760"/>
          </a:xfrm>
        </p:spPr>
        <p:txBody>
          <a:bodyPr lIns="90477" tIns="44445" rIns="90477" bIns="44445">
            <a:normAutofit/>
          </a:bodyPr>
          <a:lstStyle/>
          <a:p>
            <a:pPr eaLnBrk="1" hangingPunct="1">
              <a:defRPr/>
            </a:pPr>
            <a:r>
              <a:rPr lang="en-US" dirty="0" smtClean="0"/>
              <a:t>Inspect and apply lotion to your feet every night before you go to bed.</a:t>
            </a:r>
          </a:p>
          <a:p>
            <a:pPr eaLnBrk="1" hangingPunct="1">
              <a:buFont typeface="Wingdings" pitchFamily="2" charset="2"/>
              <a:buNone/>
              <a:defRPr/>
            </a:pPr>
            <a:endParaRPr lang="en-US" dirty="0" smtClean="0"/>
          </a:p>
          <a:p>
            <a:pPr eaLnBrk="1" hangingPunct="1">
              <a:defRPr/>
            </a:pPr>
            <a:r>
              <a:rPr lang="en-US" dirty="0" smtClean="0"/>
              <a:t>Do NOT go barefoot, even in your house.  Always wear shoes!</a:t>
            </a:r>
          </a:p>
          <a:p>
            <a:pPr eaLnBrk="1" hangingPunct="1">
              <a:buFont typeface="Wingdings" pitchFamily="2" charset="2"/>
              <a:buNone/>
              <a:defRPr/>
            </a:pPr>
            <a:endParaRPr lang="en-US" dirty="0" smtClean="0"/>
          </a:p>
          <a:p>
            <a:pPr eaLnBrk="1" hangingPunct="1">
              <a:defRPr/>
            </a:pPr>
            <a:r>
              <a:rPr lang="en-US" dirty="0" smtClean="0"/>
              <a:t>Every time you see your doctor, take off your shoes and show your feet.</a:t>
            </a:r>
          </a:p>
          <a:p>
            <a:pPr eaLnBrk="1" hangingPunct="1">
              <a:buFont typeface="Wingdings" pitchFamily="2" charset="2"/>
              <a:buNone/>
              <a:defRPr/>
            </a:pPr>
            <a:endParaRPr lang="en-US" sz="2800" dirty="0" smtClean="0"/>
          </a:p>
        </p:txBody>
      </p:sp>
      <p:sp>
        <p:nvSpPr>
          <p:cNvPr id="4" name="Title 1"/>
          <p:cNvSpPr txBox="1">
            <a:spLocks/>
          </p:cNvSpPr>
          <p:nvPr/>
        </p:nvSpPr>
        <p:spPr>
          <a:xfrm>
            <a:off x="457200" y="152400"/>
            <a:ext cx="8229600" cy="990600"/>
          </a:xfrm>
          <a:prstGeom prst="rect">
            <a:avLst/>
          </a:prstGeom>
          <a:solidFill>
            <a:srgbClr val="B1D45A"/>
          </a:solidFill>
        </p:spPr>
        <p:txBody>
          <a:bodyPr vert="horz" anchor="b" anchorCtr="0">
            <a:normAutofit fontScale="925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dirty="0" smtClean="0"/>
              <a:t>Three Most Important Foot Care Tips</a:t>
            </a:r>
          </a:p>
        </p:txBody>
      </p:sp>
      <p:sp>
        <p:nvSpPr>
          <p:cNvPr id="2" name="Title 1"/>
          <p:cNvSpPr>
            <a:spLocks noGrp="1"/>
          </p:cNvSpPr>
          <p:nvPr>
            <p:ph type="title"/>
          </p:nvPr>
        </p:nvSpPr>
        <p:spPr/>
        <p:txBody>
          <a:bodyPr/>
          <a:lstStyle/>
          <a:p>
            <a:r>
              <a:rPr lang="en-US" dirty="0" smtClean="0"/>
              <a:t>3 Most Important Foot Care Tips</a:t>
            </a:r>
            <a:endParaRPr lang="en-US" dirty="0"/>
          </a:p>
        </p:txBody>
      </p:sp>
    </p:spTree>
    <p:custDataLst>
      <p:tags r:id="rId1"/>
    </p:custDataLst>
    <p:extLst>
      <p:ext uri="{BB962C8B-B14F-4D97-AF65-F5344CB8AC3E}">
        <p14:creationId xmlns:p14="http://schemas.microsoft.com/office/powerpoint/2010/main" val="3432055069"/>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defRPr/>
            </a:pPr>
            <a:r>
              <a:rPr lang="en-US" smtClean="0"/>
              <a:t>Life Study – Mrs. Jones</a:t>
            </a:r>
          </a:p>
        </p:txBody>
      </p:sp>
      <p:sp>
        <p:nvSpPr>
          <p:cNvPr id="1701891" name="Rectangle 3"/>
          <p:cNvSpPr>
            <a:spLocks noGrp="1" noChangeArrowheads="1"/>
          </p:cNvSpPr>
          <p:nvPr>
            <p:ph type="body" idx="1"/>
          </p:nvPr>
        </p:nvSpPr>
        <p:spPr>
          <a:xfrm>
            <a:off x="457200" y="1600200"/>
            <a:ext cx="3429000" cy="4525963"/>
          </a:xfrm>
        </p:spPr>
        <p:txBody>
          <a:bodyPr/>
          <a:lstStyle/>
          <a:p>
            <a:pPr eaLnBrk="1" hangingPunct="1">
              <a:lnSpc>
                <a:spcPct val="80000"/>
              </a:lnSpc>
              <a:buFont typeface="Wingdings" pitchFamily="2" charset="2"/>
              <a:buNone/>
              <a:defRPr/>
            </a:pPr>
            <a:r>
              <a:rPr lang="en-US" sz="2800" dirty="0" smtClean="0"/>
              <a:t> </a:t>
            </a:r>
          </a:p>
          <a:p>
            <a:pPr eaLnBrk="1" hangingPunct="1">
              <a:lnSpc>
                <a:spcPct val="80000"/>
              </a:lnSpc>
              <a:defRPr/>
            </a:pPr>
            <a:r>
              <a:rPr lang="en-US" sz="3600" dirty="0" smtClean="0"/>
              <a:t>How would we manage her BG in hospital?</a:t>
            </a:r>
          </a:p>
          <a:p>
            <a:pPr marL="0" indent="0" eaLnBrk="1" hangingPunct="1">
              <a:lnSpc>
                <a:spcPct val="80000"/>
              </a:lnSpc>
              <a:buFont typeface="Wingdings" pitchFamily="2" charset="2"/>
              <a:buNone/>
              <a:defRPr/>
            </a:pPr>
            <a:endParaRPr lang="en-US" sz="2800" dirty="0" smtClean="0"/>
          </a:p>
        </p:txBody>
      </p:sp>
      <p:pic>
        <p:nvPicPr>
          <p:cNvPr id="95236" name="Picture 1" descr="C:\Users\bev\AppData\Local\Microsoft\Windows\Temporary Internet Files\Content.IE5\8BF83FHH\MP900443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4419600" y="1600200"/>
            <a:ext cx="2914650" cy="433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81578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2400"/>
            <a:ext cx="8229600" cy="868362"/>
          </a:xfrm>
        </p:spPr>
        <p:txBody>
          <a:bodyPr/>
          <a:lstStyle/>
          <a:p>
            <a:pPr>
              <a:defRPr/>
            </a:pPr>
            <a:r>
              <a:rPr lang="en-US" dirty="0" smtClean="0"/>
              <a:t>Now What?</a:t>
            </a:r>
            <a:endParaRPr lang="en-US" dirty="0"/>
          </a:p>
        </p:txBody>
      </p:sp>
      <p:sp>
        <p:nvSpPr>
          <p:cNvPr id="6" name="Text Placeholder 5"/>
          <p:cNvSpPr>
            <a:spLocks noGrp="1"/>
          </p:cNvSpPr>
          <p:nvPr>
            <p:ph type="body" sz="half" idx="1"/>
          </p:nvPr>
        </p:nvSpPr>
        <p:spPr>
          <a:xfrm>
            <a:off x="4495800" y="4191000"/>
            <a:ext cx="4038600" cy="2209800"/>
          </a:xfrm>
        </p:spPr>
        <p:txBody>
          <a:bodyPr/>
          <a:lstStyle/>
          <a:p>
            <a:pPr>
              <a:defRPr/>
            </a:pPr>
            <a:r>
              <a:rPr lang="en-US" dirty="0" smtClean="0"/>
              <a:t>You just gave 3 units of </a:t>
            </a:r>
            <a:r>
              <a:rPr lang="en-US" dirty="0" err="1" smtClean="0"/>
              <a:t>Aspart</a:t>
            </a:r>
            <a:r>
              <a:rPr lang="en-US" dirty="0" smtClean="0"/>
              <a:t> and patient needs to go to OR NOW!</a:t>
            </a:r>
          </a:p>
          <a:p>
            <a:pPr>
              <a:defRPr/>
            </a:pPr>
            <a:endParaRPr lang="en-US" dirty="0"/>
          </a:p>
          <a:p>
            <a:pPr>
              <a:defRPr/>
            </a:pPr>
            <a:endParaRPr lang="en-US" dirty="0"/>
          </a:p>
        </p:txBody>
      </p:sp>
      <p:sp>
        <p:nvSpPr>
          <p:cNvPr id="7" name="Content Placeholder 6"/>
          <p:cNvSpPr>
            <a:spLocks noGrp="1"/>
          </p:cNvSpPr>
          <p:nvPr>
            <p:ph sz="quarter" idx="2"/>
          </p:nvPr>
        </p:nvSpPr>
        <p:spPr>
          <a:xfrm>
            <a:off x="381000" y="1371600"/>
            <a:ext cx="4038600" cy="2185988"/>
          </a:xfrm>
        </p:spPr>
        <p:txBody>
          <a:bodyPr/>
          <a:lstStyle/>
          <a:p>
            <a:pPr>
              <a:defRPr/>
            </a:pPr>
            <a:r>
              <a:rPr lang="en-US" dirty="0" smtClean="0"/>
              <a:t>Nurse had an emergency and </a:t>
            </a:r>
            <a:r>
              <a:rPr lang="en-US" dirty="0" err="1" smtClean="0"/>
              <a:t>pt</a:t>
            </a:r>
            <a:r>
              <a:rPr lang="en-US" dirty="0" smtClean="0"/>
              <a:t> already ate lunch?</a:t>
            </a:r>
            <a:endParaRPr lang="en-US" dirty="0"/>
          </a:p>
        </p:txBody>
      </p:sp>
      <p:sp>
        <p:nvSpPr>
          <p:cNvPr id="8" name="Content Placeholder 7"/>
          <p:cNvSpPr>
            <a:spLocks noGrp="1"/>
          </p:cNvSpPr>
          <p:nvPr>
            <p:ph sz="quarter" idx="3"/>
          </p:nvPr>
        </p:nvSpPr>
        <p:spPr>
          <a:xfrm>
            <a:off x="4724400" y="1143000"/>
            <a:ext cx="4038600" cy="2187575"/>
          </a:xfrm>
        </p:spPr>
        <p:txBody>
          <a:bodyPr>
            <a:normAutofit fontScale="92500" lnSpcReduction="10000"/>
          </a:bodyPr>
          <a:lstStyle/>
          <a:p>
            <a:pPr>
              <a:defRPr/>
            </a:pPr>
            <a:r>
              <a:rPr lang="en-US" dirty="0" smtClean="0"/>
              <a:t>Nurse administered insulin and </a:t>
            </a:r>
            <a:r>
              <a:rPr lang="en-US" dirty="0" err="1" smtClean="0"/>
              <a:t>pt</a:t>
            </a:r>
            <a:r>
              <a:rPr lang="en-US" dirty="0" smtClean="0"/>
              <a:t> only ate a few bites of turkey and drank non sugar tea?</a:t>
            </a:r>
            <a:endParaRPr lang="en-US" dirty="0"/>
          </a:p>
        </p:txBody>
      </p:sp>
      <p:pic>
        <p:nvPicPr>
          <p:cNvPr id="110598" name="Picture 6" descr="C:\Users\bev\AppData\Local\Microsoft\Windows\Temporary Internet Files\Content.IE5\QRLBHQWV\MC900197809[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019425"/>
            <a:ext cx="28956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7411165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Medication for Discharge?</a:t>
            </a:r>
            <a:endParaRPr lang="en-US" dirty="0"/>
          </a:p>
        </p:txBody>
      </p:sp>
      <p:sp>
        <p:nvSpPr>
          <p:cNvPr id="4" name="Content Placeholder 3"/>
          <p:cNvSpPr>
            <a:spLocks noGrp="1"/>
          </p:cNvSpPr>
          <p:nvPr>
            <p:ph sz="quarter" idx="1"/>
          </p:nvPr>
        </p:nvSpPr>
        <p:spPr>
          <a:xfrm>
            <a:off x="4560252" y="1219200"/>
            <a:ext cx="4126547" cy="4937760"/>
          </a:xfrm>
        </p:spPr>
        <p:txBody>
          <a:bodyPr/>
          <a:lstStyle/>
          <a:p>
            <a:pPr>
              <a:defRPr/>
            </a:pPr>
            <a:r>
              <a:rPr lang="en-US" dirty="0" smtClean="0"/>
              <a:t>Mrs. Jones is improved and ready to go home.</a:t>
            </a:r>
          </a:p>
          <a:p>
            <a:pPr>
              <a:defRPr/>
            </a:pPr>
            <a:r>
              <a:rPr lang="en-US" dirty="0" smtClean="0"/>
              <a:t>What glucose management strategies for home?</a:t>
            </a:r>
          </a:p>
          <a:p>
            <a:pPr>
              <a:defRPr/>
            </a:pPr>
            <a:r>
              <a:rPr lang="en-US" dirty="0" smtClean="0"/>
              <a:t>Her A1c  is 9.3%</a:t>
            </a:r>
          </a:p>
          <a:p>
            <a:pPr>
              <a:defRPr/>
            </a:pPr>
            <a:endParaRPr lang="en-US" dirty="0"/>
          </a:p>
        </p:txBody>
      </p:sp>
      <p:pic>
        <p:nvPicPr>
          <p:cNvPr id="137220" name="Picture 1" descr="C:\Users\bev\AppData\Local\Microsoft\Windows\Temporary Internet Files\Content.IE5\INEAQAQO\MP900443643[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453390" y="1295400"/>
            <a:ext cx="4106863"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8818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rot="5400000">
            <a:off x="66857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5803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0949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022725" y="1933575"/>
            <a:ext cx="495300"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52600" y="2222500"/>
            <a:ext cx="510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628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48" name="TextBox 25"/>
          <p:cNvSpPr txBox="1">
            <a:spLocks noChangeArrowheads="1"/>
          </p:cNvSpPr>
          <p:nvPr/>
        </p:nvSpPr>
        <p:spPr bwMode="auto">
          <a:xfrm>
            <a:off x="990600" y="2603500"/>
            <a:ext cx="1608138"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&lt; 7%</a:t>
            </a:r>
          </a:p>
        </p:txBody>
      </p:sp>
      <p:sp>
        <p:nvSpPr>
          <p:cNvPr id="138249" name="TextBox 27"/>
          <p:cNvSpPr txBox="1">
            <a:spLocks noChangeArrowheads="1"/>
          </p:cNvSpPr>
          <p:nvPr/>
        </p:nvSpPr>
        <p:spPr bwMode="auto">
          <a:xfrm>
            <a:off x="609600" y="3482975"/>
            <a:ext cx="22098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treatment regimen</a:t>
            </a:r>
          </a:p>
          <a:p>
            <a:pPr algn="ctr" eaLnBrk="1" hangingPunct="1"/>
            <a:r>
              <a:rPr lang="en-US" sz="2400">
                <a:solidFill>
                  <a:prstClr val="black"/>
                </a:solidFill>
                <a:latin typeface="Tahoma" pitchFamily="34" charset="0"/>
              </a:rPr>
              <a:t>(Orals and/or insulin)</a:t>
            </a:r>
          </a:p>
        </p:txBody>
      </p:sp>
      <p:cxnSp>
        <p:nvCxnSpPr>
          <p:cNvPr id="19" name="Straight Connector 18"/>
          <p:cNvCxnSpPr/>
          <p:nvPr/>
        </p:nvCxnSpPr>
        <p:spPr>
          <a:xfrm rot="5400000">
            <a:off x="40774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1" name="TextBox 29"/>
          <p:cNvSpPr txBox="1">
            <a:spLocks noChangeArrowheads="1"/>
          </p:cNvSpPr>
          <p:nvPr/>
        </p:nvSpPr>
        <p:spPr bwMode="auto">
          <a:xfrm>
            <a:off x="3352800" y="2603500"/>
            <a:ext cx="1870075"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7%-9%</a:t>
            </a:r>
          </a:p>
        </p:txBody>
      </p:sp>
      <p:sp>
        <p:nvSpPr>
          <p:cNvPr id="138252" name="TextBox 31"/>
          <p:cNvSpPr txBox="1">
            <a:spLocks noChangeArrowheads="1"/>
          </p:cNvSpPr>
          <p:nvPr/>
        </p:nvSpPr>
        <p:spPr bwMode="auto">
          <a:xfrm>
            <a:off x="2971800" y="3482975"/>
            <a:ext cx="26670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oral agents and D/C on glargine once daily at 50-80% of hospital dose </a:t>
            </a:r>
          </a:p>
        </p:txBody>
      </p:sp>
      <p:cxnSp>
        <p:nvCxnSpPr>
          <p:cNvPr id="23" name="Straight Connector 22"/>
          <p:cNvCxnSpPr/>
          <p:nvPr/>
        </p:nvCxnSpPr>
        <p:spPr>
          <a:xfrm rot="5400000">
            <a:off x="66682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4" name="TextBox 35"/>
          <p:cNvSpPr txBox="1">
            <a:spLocks noChangeArrowheads="1"/>
          </p:cNvSpPr>
          <p:nvPr/>
        </p:nvSpPr>
        <p:spPr bwMode="auto">
          <a:xfrm>
            <a:off x="6248400" y="2603500"/>
            <a:ext cx="1511300"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&gt;9%</a:t>
            </a:r>
          </a:p>
        </p:txBody>
      </p:sp>
      <p:sp>
        <p:nvSpPr>
          <p:cNvPr id="138255" name="TextBox 37"/>
          <p:cNvSpPr txBox="1">
            <a:spLocks noChangeArrowheads="1"/>
          </p:cNvSpPr>
          <p:nvPr/>
        </p:nvSpPr>
        <p:spPr bwMode="auto">
          <a:xfrm>
            <a:off x="5791200" y="3430588"/>
            <a:ext cx="3124200" cy="292387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dirty="0">
                <a:solidFill>
                  <a:prstClr val="black"/>
                </a:solidFill>
                <a:latin typeface="Tahoma" pitchFamily="34" charset="0"/>
              </a:rPr>
              <a:t>D/C on basal bolus at same hospital dose.</a:t>
            </a:r>
          </a:p>
          <a:p>
            <a:pPr algn="ctr" eaLnBrk="1" hangingPunct="1"/>
            <a:endParaRPr lang="en-US" sz="1200" dirty="0">
              <a:solidFill>
                <a:prstClr val="black"/>
              </a:solidFill>
              <a:latin typeface="Tahoma" pitchFamily="34" charset="0"/>
            </a:endParaRPr>
          </a:p>
          <a:p>
            <a:pPr algn="ctr" eaLnBrk="1" hangingPunct="1"/>
            <a:r>
              <a:rPr lang="en-US" sz="2400" dirty="0">
                <a:solidFill>
                  <a:prstClr val="black"/>
                </a:solidFill>
                <a:latin typeface="Tahoma" pitchFamily="34" charset="0"/>
              </a:rPr>
              <a:t>Alternative: re-start oral agents and D/C on </a:t>
            </a:r>
            <a:r>
              <a:rPr lang="en-US" sz="2400" dirty="0" err="1">
                <a:solidFill>
                  <a:prstClr val="black"/>
                </a:solidFill>
                <a:latin typeface="Tahoma" pitchFamily="34" charset="0"/>
              </a:rPr>
              <a:t>glargine</a:t>
            </a:r>
            <a:r>
              <a:rPr lang="en-US" sz="2400" dirty="0">
                <a:solidFill>
                  <a:prstClr val="black"/>
                </a:solidFill>
                <a:latin typeface="Tahoma" pitchFamily="34" charset="0"/>
              </a:rPr>
              <a:t> once daily at 50-80% of hospital dose </a:t>
            </a:r>
          </a:p>
        </p:txBody>
      </p:sp>
      <p:sp>
        <p:nvSpPr>
          <p:cNvPr id="55312" name="Rectangle 29"/>
          <p:cNvSpPr>
            <a:spLocks noChangeArrowheads="1"/>
          </p:cNvSpPr>
          <p:nvPr/>
        </p:nvSpPr>
        <p:spPr bwMode="auto">
          <a:xfrm>
            <a:off x="1524000" y="152400"/>
            <a:ext cx="64513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3600" b="1" dirty="0">
                <a:latin typeface="Arial"/>
              </a:rPr>
              <a:t>Discharge insulin Algorithm </a:t>
            </a:r>
            <a:endParaRPr lang="en-US" sz="3600" dirty="0">
              <a:latin typeface="Arial"/>
            </a:endParaRPr>
          </a:p>
        </p:txBody>
      </p:sp>
      <p:sp>
        <p:nvSpPr>
          <p:cNvPr id="138257" name="TextBox 19"/>
          <p:cNvSpPr txBox="1">
            <a:spLocks noChangeArrowheads="1"/>
          </p:cNvSpPr>
          <p:nvPr/>
        </p:nvSpPr>
        <p:spPr bwMode="auto">
          <a:xfrm>
            <a:off x="2090738" y="1219200"/>
            <a:ext cx="4405312" cy="6461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3600" dirty="0">
                <a:solidFill>
                  <a:prstClr val="black"/>
                </a:solidFill>
                <a:latin typeface="Tahoma" pitchFamily="34" charset="0"/>
              </a:rPr>
              <a:t>Discharge Treatment</a:t>
            </a:r>
          </a:p>
        </p:txBody>
      </p:sp>
      <p:sp>
        <p:nvSpPr>
          <p:cNvPr id="138258" name="Rectangle 5"/>
          <p:cNvSpPr>
            <a:spLocks noChangeArrowheads="1"/>
          </p:cNvSpPr>
          <p:nvPr/>
        </p:nvSpPr>
        <p:spPr bwMode="auto">
          <a:xfrm>
            <a:off x="533400" y="8382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sp>
        <p:nvSpPr>
          <p:cNvPr id="138259" name="TextBox 1"/>
          <p:cNvSpPr txBox="1">
            <a:spLocks noChangeArrowheads="1"/>
          </p:cNvSpPr>
          <p:nvPr/>
        </p:nvSpPr>
        <p:spPr bwMode="auto">
          <a:xfrm>
            <a:off x="1257300" y="6238587"/>
            <a:ext cx="6019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b="1" dirty="0">
                <a:solidFill>
                  <a:prstClr val="black"/>
                </a:solidFill>
                <a:hlinkClick r:id="rId4"/>
              </a:rPr>
              <a:t>Clinical Guidelines for the </a:t>
            </a:r>
            <a:r>
              <a:rPr lang="en-US" sz="1600" b="1" dirty="0" smtClean="0">
                <a:solidFill>
                  <a:prstClr val="black"/>
                </a:solidFill>
                <a:hlinkClick r:id="rId4"/>
              </a:rPr>
              <a:t>Management </a:t>
            </a:r>
            <a:r>
              <a:rPr lang="en-US" sz="1600" b="1" dirty="0">
                <a:solidFill>
                  <a:prstClr val="black"/>
                </a:solidFill>
                <a:hlinkClick r:id="rId4"/>
              </a:rPr>
              <a:t>of Hyperglycemia in Hospitalized Patients in a Non-Critical Care Setting</a:t>
            </a:r>
            <a:r>
              <a:rPr lang="en-US" sz="1600" dirty="0">
                <a:solidFill>
                  <a:prstClr val="black"/>
                </a:solidFill>
              </a:rPr>
              <a:t> </a:t>
            </a:r>
            <a:endParaRPr lang="en-US" sz="1600" i="1" dirty="0">
              <a:solidFill>
                <a:srgbClr val="FFFFCC"/>
              </a:solidFill>
              <a:latin typeface="Arial" pitchFamily="34" charset="0"/>
            </a:endParaRPr>
          </a:p>
        </p:txBody>
      </p:sp>
    </p:spTree>
    <p:custDataLst>
      <p:tags r:id="rId1"/>
    </p:custDataLst>
    <p:extLst>
      <p:ext uri="{BB962C8B-B14F-4D97-AF65-F5344CB8AC3E}">
        <p14:creationId xmlns:p14="http://schemas.microsoft.com/office/powerpoint/2010/main" val="95871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304800"/>
            <a:ext cx="8458200" cy="1143000"/>
          </a:xfrm>
        </p:spPr>
        <p:txBody>
          <a:bodyPr/>
          <a:lstStyle/>
          <a:p>
            <a:pPr>
              <a:defRPr/>
            </a:pPr>
            <a:r>
              <a:rPr lang="en-US" dirty="0" smtClean="0"/>
              <a:t>Discharge Teaching</a:t>
            </a:r>
            <a:endParaRPr lang="en-US" dirty="0"/>
          </a:p>
        </p:txBody>
      </p:sp>
      <p:sp>
        <p:nvSpPr>
          <p:cNvPr id="6" name="Text Placeholder 5"/>
          <p:cNvSpPr>
            <a:spLocks noGrp="1"/>
          </p:cNvSpPr>
          <p:nvPr>
            <p:ph type="body" sz="half" idx="2"/>
          </p:nvPr>
        </p:nvSpPr>
        <p:spPr>
          <a:xfrm>
            <a:off x="4652010" y="1600200"/>
            <a:ext cx="3733800" cy="4800600"/>
          </a:xfrm>
        </p:spPr>
        <p:txBody>
          <a:bodyPr/>
          <a:lstStyle/>
          <a:p>
            <a:pPr>
              <a:defRPr/>
            </a:pPr>
            <a:r>
              <a:rPr lang="en-US" dirty="0" smtClean="0"/>
              <a:t>What supplies will she need?</a:t>
            </a:r>
          </a:p>
          <a:p>
            <a:pPr>
              <a:defRPr/>
            </a:pPr>
            <a:r>
              <a:rPr lang="en-US" dirty="0" smtClean="0"/>
              <a:t>What top 5 things do we need to teach her?</a:t>
            </a:r>
          </a:p>
          <a:p>
            <a:pPr>
              <a:defRPr/>
            </a:pPr>
            <a:r>
              <a:rPr lang="en-US" dirty="0" smtClean="0"/>
              <a:t>What resources can we provide?</a:t>
            </a:r>
          </a:p>
          <a:p>
            <a:pPr>
              <a:defRPr/>
            </a:pPr>
            <a:r>
              <a:rPr lang="en-US" dirty="0" smtClean="0"/>
              <a:t>What referrals?</a:t>
            </a:r>
            <a:endParaRPr lang="en-US" dirty="0"/>
          </a:p>
        </p:txBody>
      </p:sp>
      <p:pic>
        <p:nvPicPr>
          <p:cNvPr id="139268" name="Picture 2" descr="C:\Users\Beverly\AppData\Local\Microsoft\Windows\Temporary Internet Files\Content.IE5\MLMNKHK6\MP900442639[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85800" y="19050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8093888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49322" cy="788670"/>
          </a:xfrm>
        </p:spPr>
        <p:txBody>
          <a:bodyPr/>
          <a:lstStyle/>
          <a:p>
            <a:pPr>
              <a:defRPr/>
            </a:pPr>
            <a:r>
              <a:rPr lang="en-US" dirty="0" smtClean="0"/>
              <a:t>5 Survival Skills</a:t>
            </a:r>
            <a:endParaRPr lang="en-US" dirty="0"/>
          </a:p>
        </p:txBody>
      </p:sp>
      <p:sp>
        <p:nvSpPr>
          <p:cNvPr id="3" name="Content Placeholder 2"/>
          <p:cNvSpPr>
            <a:spLocks noGrp="1"/>
          </p:cNvSpPr>
          <p:nvPr>
            <p:ph idx="1"/>
          </p:nvPr>
        </p:nvSpPr>
        <p:spPr>
          <a:xfrm>
            <a:off x="457200" y="1295400"/>
            <a:ext cx="6064848" cy="5029200"/>
          </a:xfrm>
        </p:spPr>
        <p:txBody>
          <a:bodyPr>
            <a:normAutofit fontScale="92500" lnSpcReduction="20000"/>
          </a:bodyPr>
          <a:lstStyle/>
          <a:p>
            <a:pPr marL="514350" indent="-514350">
              <a:buFont typeface="Wingdings" pitchFamily="2" charset="2"/>
              <a:buAutoNum type="arabicPeriod"/>
              <a:defRPr/>
            </a:pPr>
            <a:r>
              <a:rPr lang="en-US" dirty="0" smtClean="0"/>
              <a:t>Basics of Diabetes</a:t>
            </a:r>
          </a:p>
          <a:p>
            <a:pPr marL="514350" indent="-514350">
              <a:buFont typeface="Wingdings" pitchFamily="2" charset="2"/>
              <a:buAutoNum type="arabicPeriod"/>
              <a:defRPr/>
            </a:pPr>
            <a:r>
              <a:rPr lang="en-US" dirty="0" smtClean="0"/>
              <a:t>Can patient perform self blood glucose monitoring?  Do they need meter?</a:t>
            </a:r>
          </a:p>
          <a:p>
            <a:pPr marL="514350" indent="-514350">
              <a:buFont typeface="Wingdings" pitchFamily="2" charset="2"/>
              <a:buAutoNum type="arabicPeriod"/>
              <a:defRPr/>
            </a:pPr>
            <a:r>
              <a:rPr lang="en-US" dirty="0" smtClean="0"/>
              <a:t>Can </a:t>
            </a:r>
            <a:r>
              <a:rPr lang="en-US" dirty="0" err="1" smtClean="0"/>
              <a:t>pt</a:t>
            </a:r>
            <a:r>
              <a:rPr lang="en-US" dirty="0" smtClean="0"/>
              <a:t> safely take meds / insulin? Teach side effects.</a:t>
            </a:r>
          </a:p>
          <a:p>
            <a:pPr marL="514350" indent="-514350">
              <a:buFont typeface="Wingdings" pitchFamily="2" charset="2"/>
              <a:buAutoNum type="arabicPeriod"/>
              <a:defRPr/>
            </a:pPr>
            <a:r>
              <a:rPr lang="en-US" dirty="0" smtClean="0"/>
              <a:t>Meal Planning?</a:t>
            </a:r>
          </a:p>
          <a:p>
            <a:pPr marL="514350" indent="-514350">
              <a:buFont typeface="Wingdings" pitchFamily="2" charset="2"/>
              <a:buAutoNum type="arabicPeriod"/>
              <a:defRPr/>
            </a:pPr>
            <a:r>
              <a:rPr lang="en-US" dirty="0" smtClean="0"/>
              <a:t>Self Care including hypo prevent/treat</a:t>
            </a:r>
          </a:p>
          <a:p>
            <a:pPr>
              <a:defRPr/>
            </a:pPr>
            <a:r>
              <a:rPr lang="en-US" dirty="0" smtClean="0"/>
              <a:t> Follow-Up plan - Does </a:t>
            </a:r>
            <a:r>
              <a:rPr lang="en-US" dirty="0" err="1" smtClean="0"/>
              <a:t>pt</a:t>
            </a:r>
            <a:r>
              <a:rPr lang="en-US" dirty="0" smtClean="0"/>
              <a:t> know who to contact when need help?</a:t>
            </a:r>
          </a:p>
          <a:p>
            <a:pPr>
              <a:defRPr/>
            </a:pPr>
            <a:r>
              <a:rPr lang="en-US" dirty="0" smtClean="0">
                <a:solidFill>
                  <a:schemeClr val="tx2">
                    <a:lumMod val="50000"/>
                  </a:schemeClr>
                </a:solidFill>
              </a:rPr>
              <a:t>Diabetes Education</a:t>
            </a:r>
            <a:r>
              <a:rPr lang="en-US" dirty="0">
                <a:solidFill>
                  <a:schemeClr val="tx2">
                    <a:lumMod val="50000"/>
                  </a:schemeClr>
                </a:solidFill>
              </a:rPr>
              <a:t> </a:t>
            </a:r>
            <a:r>
              <a:rPr lang="en-US" dirty="0" smtClean="0">
                <a:solidFill>
                  <a:schemeClr val="tx2">
                    <a:lumMod val="50000"/>
                  </a:schemeClr>
                </a:solidFill>
              </a:rPr>
              <a:t>and more!</a:t>
            </a:r>
          </a:p>
          <a:p>
            <a:pPr marL="0" indent="0">
              <a:buNone/>
              <a:defRPr/>
            </a:pPr>
            <a:endParaRPr lang="en-US" dirty="0"/>
          </a:p>
        </p:txBody>
      </p:sp>
      <p:pic>
        <p:nvPicPr>
          <p:cNvPr id="4" name="Picture 3" descr="http://www.p-h.com/blog/wp-content/uploads/2011/06/balanc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017270"/>
            <a:ext cx="2082054" cy="517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44735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7" name="Rectangle 3"/>
          <p:cNvSpPr>
            <a:spLocks noGrp="1" noChangeArrowheads="1"/>
          </p:cNvSpPr>
          <p:nvPr>
            <p:ph sz="quarter" idx="1"/>
          </p:nvPr>
        </p:nvSpPr>
        <p:spPr>
          <a:xfrm>
            <a:off x="457200" y="1219200"/>
            <a:ext cx="3962400" cy="4937760"/>
          </a:xfrm>
        </p:spPr>
        <p:txBody>
          <a:bodyPr lIns="90488" tIns="44450" rIns="90488" bIns="44450"/>
          <a:lstStyle/>
          <a:p>
            <a:pPr eaLnBrk="1" hangingPunct="1">
              <a:defRPr/>
            </a:pPr>
            <a:r>
              <a:rPr lang="en-US" sz="2400" dirty="0" smtClean="0"/>
              <a:t>Bolus insulin with meals</a:t>
            </a:r>
          </a:p>
          <a:p>
            <a:pPr eaLnBrk="1" hangingPunct="1">
              <a:defRPr/>
            </a:pPr>
            <a:r>
              <a:rPr lang="en-US" sz="2400" dirty="0" smtClean="0"/>
              <a:t>Basal 1-2xs daily</a:t>
            </a:r>
          </a:p>
          <a:p>
            <a:pPr eaLnBrk="1" hangingPunct="1">
              <a:defRPr/>
            </a:pPr>
            <a:r>
              <a:rPr lang="en-US" sz="2400" dirty="0" smtClean="0"/>
              <a:t>Abdomen preferred injection site</a:t>
            </a:r>
          </a:p>
          <a:p>
            <a:pPr eaLnBrk="1" hangingPunct="1">
              <a:defRPr/>
            </a:pPr>
            <a:r>
              <a:rPr lang="en-US" sz="2400" dirty="0" smtClean="0"/>
              <a:t>Stay 1” away from previous site</a:t>
            </a:r>
          </a:p>
          <a:p>
            <a:pPr eaLnBrk="1" hangingPunct="1">
              <a:defRPr/>
            </a:pPr>
            <a:r>
              <a:rPr lang="en-US" sz="2400" dirty="0" smtClean="0"/>
              <a:t>Don’t re-use ultra fine syringes</a:t>
            </a:r>
          </a:p>
          <a:p>
            <a:pPr eaLnBrk="1" hangingPunct="1">
              <a:defRPr/>
            </a:pPr>
            <a:r>
              <a:rPr lang="en-US" sz="2400" dirty="0"/>
              <a:t>Keep unopened insulin in refrigerator</a:t>
            </a:r>
          </a:p>
          <a:p>
            <a:pPr eaLnBrk="1" hangingPunct="1">
              <a:defRPr/>
            </a:pPr>
            <a:endParaRPr lang="en-US" sz="2400" dirty="0" smtClean="0"/>
          </a:p>
        </p:txBody>
      </p:sp>
      <p:sp>
        <p:nvSpPr>
          <p:cNvPr id="1419268" name="Rectangle 4"/>
          <p:cNvSpPr>
            <a:spLocks noGrp="1" noChangeArrowheads="1"/>
          </p:cNvSpPr>
          <p:nvPr>
            <p:ph sz="half" idx="4294967295"/>
          </p:nvPr>
        </p:nvSpPr>
        <p:spPr>
          <a:xfrm>
            <a:off x="4951413" y="1371600"/>
            <a:ext cx="3735387" cy="5029200"/>
          </a:xfrm>
        </p:spPr>
        <p:txBody>
          <a:bodyPr lIns="90488" tIns="44450" rIns="90488" bIns="44450"/>
          <a:lstStyle/>
          <a:p>
            <a:pPr eaLnBrk="1" hangingPunct="1">
              <a:lnSpc>
                <a:spcPct val="90000"/>
              </a:lnSpc>
              <a:defRPr/>
            </a:pPr>
            <a:r>
              <a:rPr lang="en-US" sz="2400" dirty="0" smtClean="0">
                <a:solidFill>
                  <a:schemeClr val="tx2">
                    <a:lumMod val="75000"/>
                  </a:schemeClr>
                </a:solidFill>
              </a:rPr>
              <a:t>Toss opened insulin vial after 28 days</a:t>
            </a:r>
          </a:p>
          <a:p>
            <a:pPr eaLnBrk="1" hangingPunct="1">
              <a:lnSpc>
                <a:spcPct val="90000"/>
              </a:lnSpc>
              <a:defRPr/>
            </a:pPr>
            <a:r>
              <a:rPr lang="en-US" sz="2400" dirty="0" smtClean="0">
                <a:solidFill>
                  <a:schemeClr val="tx2">
                    <a:lumMod val="75000"/>
                  </a:schemeClr>
                </a:solidFill>
              </a:rPr>
              <a:t>Proper disposal</a:t>
            </a:r>
          </a:p>
          <a:p>
            <a:pPr eaLnBrk="1" hangingPunct="1">
              <a:lnSpc>
                <a:spcPct val="90000"/>
              </a:lnSpc>
              <a:defRPr/>
            </a:pPr>
            <a:r>
              <a:rPr lang="en-US" sz="2400" dirty="0" smtClean="0"/>
              <a:t>Review patients ability to withdraw and inject.</a:t>
            </a:r>
          </a:p>
          <a:p>
            <a:pPr eaLnBrk="1" hangingPunct="1">
              <a:lnSpc>
                <a:spcPct val="90000"/>
              </a:lnSpc>
              <a:defRPr/>
            </a:pPr>
            <a:r>
              <a:rPr lang="en-US" sz="2400" dirty="0" smtClean="0"/>
              <a:t>Side effects include hypoglycemia/</a:t>
            </a:r>
            <a:r>
              <a:rPr lang="en-US" sz="2400" dirty="0" err="1" smtClean="0"/>
              <a:t>wt</a:t>
            </a:r>
            <a:r>
              <a:rPr lang="en-US" sz="2400" dirty="0" smtClean="0"/>
              <a:t> gain</a:t>
            </a:r>
          </a:p>
          <a:p>
            <a:pPr lvl="2" eaLnBrk="1" hangingPunct="1">
              <a:lnSpc>
                <a:spcPct val="90000"/>
              </a:lnSpc>
              <a:defRPr/>
            </a:pPr>
            <a:endParaRPr lang="en-US" sz="1600" dirty="0" smtClean="0"/>
          </a:p>
          <a:p>
            <a:pPr lvl="2" eaLnBrk="1" hangingPunct="1">
              <a:lnSpc>
                <a:spcPct val="90000"/>
              </a:lnSpc>
              <a:defRPr/>
            </a:pPr>
            <a:endParaRPr lang="en-US" sz="1600" dirty="0" smtClean="0"/>
          </a:p>
        </p:txBody>
      </p:sp>
      <p:sp>
        <p:nvSpPr>
          <p:cNvPr id="2" name="Title 1"/>
          <p:cNvSpPr>
            <a:spLocks noGrp="1"/>
          </p:cNvSpPr>
          <p:nvPr>
            <p:ph type="title"/>
          </p:nvPr>
        </p:nvSpPr>
        <p:spPr/>
        <p:txBody>
          <a:bodyPr/>
          <a:lstStyle/>
          <a:p>
            <a:r>
              <a:rPr lang="en-US" dirty="0" smtClean="0"/>
              <a:t>Insulin Teaching Keys</a:t>
            </a:r>
            <a:endParaRPr lang="en-US" dirty="0"/>
          </a:p>
        </p:txBody>
      </p:sp>
    </p:spTree>
    <p:extLst>
      <p:ext uri="{BB962C8B-B14F-4D97-AF65-F5344CB8AC3E}">
        <p14:creationId xmlns:p14="http://schemas.microsoft.com/office/powerpoint/2010/main" val="3471076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8" presetClass="emph" presetSubtype="0" fill="hold" nodeType="clickEffect">
                                  <p:stCondLst>
                                    <p:cond delay="0"/>
                                  </p:stCondLst>
                                  <p:childTnLst>
                                    <p:animRot by="21600000">
                                      <p:cBhvr>
                                        <p:cTn id="30" dur="2000" fill="hold"/>
                                        <p:tgtEl>
                                          <p:spTgt spid="1419268">
                                            <p:txEl>
                                              <p:pRg st="0" end="0"/>
                                            </p:txEl>
                                          </p:spTgt>
                                        </p:tgtEl>
                                        <p:attrNameLst>
                                          <p:attrName>r</p:attrName>
                                        </p:attrNameLst>
                                      </p:cBhvr>
                                    </p:animRot>
                                  </p:childTnLst>
                                </p:cTn>
                              </p:par>
                              <p:par>
                                <p:cTn id="31" presetID="8" presetClass="emph" presetSubtype="0" fill="hold" nodeType="withEffect">
                                  <p:stCondLst>
                                    <p:cond delay="0"/>
                                  </p:stCondLst>
                                  <p:childTnLst>
                                    <p:animRot by="21600000">
                                      <p:cBhvr>
                                        <p:cTn id="32" dur="2000" fill="hold"/>
                                        <p:tgtEl>
                                          <p:spTgt spid="141926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1447800"/>
            <a:ext cx="3200400" cy="3200400"/>
          </a:xfrm>
          <a:prstGeom prst="rect">
            <a:avLst/>
          </a:prstGeom>
        </p:spPr>
      </p:pic>
      <p:sp>
        <p:nvSpPr>
          <p:cNvPr id="5" name="Title 4"/>
          <p:cNvSpPr>
            <a:spLocks noGrp="1"/>
          </p:cNvSpPr>
          <p:nvPr>
            <p:ph type="title"/>
          </p:nvPr>
        </p:nvSpPr>
        <p:spPr>
          <a:xfrm>
            <a:off x="491490" y="419898"/>
            <a:ext cx="8195310" cy="746760"/>
          </a:xfrm>
        </p:spPr>
        <p:txBody>
          <a:bodyPr>
            <a:normAutofit fontScale="90000"/>
          </a:bodyPr>
          <a:lstStyle/>
          <a:p>
            <a:r>
              <a:rPr lang="en-US" dirty="0" smtClean="0"/>
              <a:t>Insulin Pens</a:t>
            </a:r>
            <a:endParaRPr lang="en-US" dirty="0"/>
          </a:p>
        </p:txBody>
      </p:sp>
      <p:sp>
        <p:nvSpPr>
          <p:cNvPr id="6" name="Content Placeholder 5"/>
          <p:cNvSpPr>
            <a:spLocks noGrp="1"/>
          </p:cNvSpPr>
          <p:nvPr>
            <p:ph idx="1"/>
          </p:nvPr>
        </p:nvSpPr>
        <p:spPr>
          <a:xfrm>
            <a:off x="457200" y="1295400"/>
            <a:ext cx="6248400" cy="4953000"/>
          </a:xfrm>
        </p:spPr>
        <p:txBody>
          <a:bodyPr>
            <a:normAutofit lnSpcReduction="10000"/>
          </a:bodyPr>
          <a:lstStyle/>
          <a:p>
            <a:pPr>
              <a:lnSpc>
                <a:spcPct val="90000"/>
              </a:lnSpc>
              <a:defRPr/>
            </a:pPr>
            <a:r>
              <a:rPr lang="en-US" sz="2400" dirty="0" smtClean="0"/>
              <a:t>Instructions</a:t>
            </a:r>
            <a:endParaRPr lang="en-US" sz="1800" dirty="0"/>
          </a:p>
          <a:p>
            <a:pPr lvl="2">
              <a:lnSpc>
                <a:spcPct val="90000"/>
              </a:lnSpc>
              <a:defRPr/>
            </a:pPr>
            <a:endParaRPr lang="en-US" sz="1800" dirty="0" smtClean="0"/>
          </a:p>
          <a:p>
            <a:pPr lvl="2">
              <a:lnSpc>
                <a:spcPct val="90000"/>
              </a:lnSpc>
              <a:defRPr/>
            </a:pPr>
            <a:r>
              <a:rPr lang="en-US" sz="2800" dirty="0" smtClean="0"/>
              <a:t>Prime </a:t>
            </a:r>
            <a:r>
              <a:rPr lang="en-US" sz="2800" dirty="0"/>
              <a:t>needle to assure accurate insulin dose given</a:t>
            </a:r>
          </a:p>
          <a:p>
            <a:pPr lvl="2">
              <a:lnSpc>
                <a:spcPct val="90000"/>
              </a:lnSpc>
              <a:defRPr/>
            </a:pPr>
            <a:r>
              <a:rPr lang="en-US" sz="2800" dirty="0"/>
              <a:t>Hold needle in for 5 seconds after injection</a:t>
            </a:r>
          </a:p>
          <a:p>
            <a:pPr lvl="2">
              <a:lnSpc>
                <a:spcPct val="90000"/>
              </a:lnSpc>
              <a:defRPr/>
            </a:pPr>
            <a:r>
              <a:rPr lang="en-US" sz="2800" dirty="0"/>
              <a:t>Roll 70/30 </a:t>
            </a:r>
            <a:r>
              <a:rPr lang="en-US" sz="2800" dirty="0" smtClean="0"/>
              <a:t>pens</a:t>
            </a:r>
          </a:p>
          <a:p>
            <a:pPr lvl="2">
              <a:lnSpc>
                <a:spcPct val="90000"/>
              </a:lnSpc>
              <a:defRPr/>
            </a:pPr>
            <a:r>
              <a:rPr lang="en-US" sz="2800" dirty="0" smtClean="0"/>
              <a:t>Replace large needle cap (white), </a:t>
            </a:r>
          </a:p>
          <a:p>
            <a:pPr lvl="3">
              <a:lnSpc>
                <a:spcPct val="90000"/>
              </a:lnSpc>
              <a:defRPr/>
            </a:pPr>
            <a:r>
              <a:rPr lang="en-US" sz="2400" dirty="0" smtClean="0"/>
              <a:t>Unscrew and remove needle after injection. Do not leave needle on pen</a:t>
            </a:r>
          </a:p>
          <a:p>
            <a:pPr marL="777240" lvl="3" indent="0">
              <a:lnSpc>
                <a:spcPct val="90000"/>
              </a:lnSpc>
              <a:buNone/>
              <a:defRPr/>
            </a:pPr>
            <a:endParaRPr lang="en-US" sz="2000" dirty="0" smtClean="0"/>
          </a:p>
          <a:p>
            <a:pPr marL="777240" lvl="3" indent="0">
              <a:lnSpc>
                <a:spcPct val="90000"/>
              </a:lnSpc>
              <a:buNone/>
              <a:defRPr/>
            </a:pPr>
            <a:endParaRPr lang="en-US" sz="1800" dirty="0"/>
          </a:p>
          <a:p>
            <a:pPr marL="530352" lvl="2" indent="0">
              <a:lnSpc>
                <a:spcPct val="90000"/>
              </a:lnSpc>
              <a:buNone/>
              <a:defRPr/>
            </a:pPr>
            <a:r>
              <a:rPr lang="en-US" sz="1800" b="1" dirty="0" smtClean="0">
                <a:solidFill>
                  <a:schemeClr val="tx2">
                    <a:lumMod val="50000"/>
                  </a:schemeClr>
                </a:solidFill>
              </a:rPr>
              <a:t>Remember that inpatient safety pen needles are different than home pen needles.</a:t>
            </a:r>
            <a:endParaRPr lang="en-US" sz="1800" b="1" dirty="0">
              <a:solidFill>
                <a:schemeClr val="tx2">
                  <a:lumMod val="50000"/>
                </a:schemeClr>
              </a:solidFill>
            </a:endParaRPr>
          </a:p>
          <a:p>
            <a:endParaRPr lang="en-US" dirty="0"/>
          </a:p>
        </p:txBody>
      </p:sp>
    </p:spTree>
    <p:custDataLst>
      <p:tags r:id="rId1"/>
    </p:custDataLst>
    <p:extLst>
      <p:ext uri="{BB962C8B-B14F-4D97-AF65-F5344CB8AC3E}">
        <p14:creationId xmlns:p14="http://schemas.microsoft.com/office/powerpoint/2010/main" val="385634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sz="4000" dirty="0" smtClean="0"/>
              <a:t>Age-adjusted Diabetes Prevalence </a:t>
            </a:r>
            <a:r>
              <a:rPr lang="en-US" sz="2400" b="1" dirty="0" smtClean="0"/>
              <a:t/>
            </a:r>
            <a:br>
              <a:rPr lang="en-US" sz="2400" b="1" dirty="0" smtClean="0"/>
            </a:br>
            <a:r>
              <a:rPr lang="en-US" sz="2700" dirty="0" smtClean="0"/>
              <a:t>20 </a:t>
            </a:r>
            <a:r>
              <a:rPr lang="en-US" sz="2700" dirty="0" err="1" smtClean="0"/>
              <a:t>yrs</a:t>
            </a:r>
            <a:r>
              <a:rPr lang="en-US" sz="2700" dirty="0" smtClean="0"/>
              <a:t> or older, by race/ethnicity— U.S. 20014</a:t>
            </a:r>
          </a:p>
        </p:txBody>
      </p:sp>
      <p:pic>
        <p:nvPicPr>
          <p:cNvPr id="3" name="Picture 2"/>
          <p:cNvPicPr>
            <a:picLocks noChangeAspect="1"/>
          </p:cNvPicPr>
          <p:nvPr/>
        </p:nvPicPr>
        <p:blipFill>
          <a:blip r:embed="rId4"/>
          <a:stretch>
            <a:fillRect/>
          </a:stretch>
        </p:blipFill>
        <p:spPr>
          <a:xfrm>
            <a:off x="457200" y="1143000"/>
            <a:ext cx="7162800" cy="5067300"/>
          </a:xfrm>
          <a:prstGeom prst="rect">
            <a:avLst/>
          </a:prstGeom>
        </p:spPr>
      </p:pic>
      <p:pic>
        <p:nvPicPr>
          <p:cNvPr id="9221" name="Picture 5" descr="2xggxgv3[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7010400" y="1752600"/>
            <a:ext cx="1981200" cy="13208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586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en-US" sz="3600" smtClean="0"/>
              <a:t>Sharps Disposal: Product and Info</a:t>
            </a:r>
          </a:p>
        </p:txBody>
      </p:sp>
      <p:sp>
        <p:nvSpPr>
          <p:cNvPr id="120835" name="Rectangle 3"/>
          <p:cNvSpPr>
            <a:spLocks noGrp="1" noChangeArrowheads="1"/>
          </p:cNvSpPr>
          <p:nvPr>
            <p:ph idx="1"/>
          </p:nvPr>
        </p:nvSpPr>
        <p:spPr>
          <a:xfrm>
            <a:off x="4191000" y="1295400"/>
            <a:ext cx="4114800" cy="5257800"/>
          </a:xfrm>
        </p:spPr>
        <p:txBody>
          <a:bodyPr>
            <a:normAutofit lnSpcReduction="10000"/>
          </a:bodyPr>
          <a:lstStyle/>
          <a:p>
            <a:pPr>
              <a:defRPr/>
            </a:pPr>
            <a:r>
              <a:rPr lang="en-US" sz="2400" dirty="0" smtClean="0"/>
              <a:t>Look in the Government section white pages for a household hazardous waste listing for your city or county. </a:t>
            </a:r>
          </a:p>
          <a:p>
            <a:pPr>
              <a:defRPr/>
            </a:pPr>
            <a:r>
              <a:rPr lang="en-US" sz="2400" dirty="0" smtClean="0"/>
              <a:t>Call 1-800-CLEANUP (1-800-253-2687) </a:t>
            </a:r>
          </a:p>
          <a:p>
            <a:pPr>
              <a:defRPr/>
            </a:pPr>
            <a:r>
              <a:rPr lang="en-US" sz="2400" dirty="0" smtClean="0"/>
              <a:t>Search for collection centers on the California Integrated Waste Management Board (CIWMB) Web site: </a:t>
            </a:r>
            <a:r>
              <a:rPr lang="en-US" sz="2400" u="sng" dirty="0" smtClean="0">
                <a:hlinkClick r:id="rId3"/>
              </a:rPr>
              <a:t>http://www.ciwmb.ca.gov/HHW/HealthCare/Collection/</a:t>
            </a:r>
            <a:endParaRPr lang="en-US" sz="2400" dirty="0" smtClean="0"/>
          </a:p>
          <a:p>
            <a:pPr>
              <a:defRPr/>
            </a:pPr>
            <a:r>
              <a:rPr lang="en-US" sz="2400" dirty="0" smtClean="0"/>
              <a:t/>
            </a:r>
            <a:br>
              <a:rPr lang="en-US" sz="2400" dirty="0" smtClean="0"/>
            </a:br>
            <a:endParaRPr lang="en-US" dirty="0" smtClean="0"/>
          </a:p>
        </p:txBody>
      </p:sp>
      <p:pic>
        <p:nvPicPr>
          <p:cNvPr id="149508" name="Picture 4" descr="Disposal by 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0200"/>
            <a:ext cx="36544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5" descr="Needle Dispos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724977"/>
            <a:ext cx="2286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550287"/>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normAutofit fontScale="90000"/>
          </a:bodyPr>
          <a:lstStyle/>
          <a:p>
            <a:pPr eaLnBrk="1" hangingPunct="1"/>
            <a:r>
              <a:rPr lang="en-US" sz="3600" smtClean="0"/>
              <a:t>Medical Waste Management Act Effective Sept 1, 2008</a:t>
            </a:r>
          </a:p>
        </p:txBody>
      </p:sp>
      <p:sp>
        <p:nvSpPr>
          <p:cNvPr id="1421315" name="Rectangle 3"/>
          <p:cNvSpPr>
            <a:spLocks noGrp="1" noChangeArrowheads="1"/>
          </p:cNvSpPr>
          <p:nvPr>
            <p:ph idx="1"/>
          </p:nvPr>
        </p:nvSpPr>
        <p:spPr/>
        <p:txBody>
          <a:bodyPr/>
          <a:lstStyle/>
          <a:p>
            <a:pPr eaLnBrk="1" hangingPunct="1">
              <a:defRPr/>
            </a:pPr>
            <a:r>
              <a:rPr lang="en-US" dirty="0" smtClean="0"/>
              <a:t>CA Senate Bill 1305 </a:t>
            </a:r>
          </a:p>
          <a:p>
            <a:pPr eaLnBrk="1" hangingPunct="1">
              <a:defRPr/>
            </a:pPr>
            <a:r>
              <a:rPr lang="en-US" dirty="0" smtClean="0"/>
              <a:t>New law requires proper disposal of home generated syringes, needles, lancets</a:t>
            </a:r>
          </a:p>
          <a:p>
            <a:pPr eaLnBrk="1" hangingPunct="1">
              <a:defRPr/>
            </a:pPr>
            <a:r>
              <a:rPr lang="en-US" dirty="0" smtClean="0"/>
              <a:t>Disposal in solid waste containers no longer permitted</a:t>
            </a:r>
          </a:p>
          <a:p>
            <a:pPr eaLnBrk="1" hangingPunct="1">
              <a:defRPr/>
            </a:pPr>
            <a:r>
              <a:rPr lang="en-US" dirty="0" smtClean="0"/>
              <a:t>EPA in 2004 also discourages sharps disposal in trash.</a:t>
            </a:r>
          </a:p>
          <a:p>
            <a:pPr eaLnBrk="1" hangingPunct="1">
              <a:defRPr/>
            </a:pPr>
            <a:endParaRPr lang="en-US" dirty="0" smtClean="0"/>
          </a:p>
        </p:txBody>
      </p:sp>
    </p:spTree>
    <p:extLst>
      <p:ext uri="{BB962C8B-B14F-4D97-AF65-F5344CB8AC3E}">
        <p14:creationId xmlns:p14="http://schemas.microsoft.com/office/powerpoint/2010/main" val="859651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pPr eaLnBrk="1" hangingPunct="1"/>
            <a:r>
              <a:rPr lang="en-US" smtClean="0"/>
              <a:t>When to Call Provider?*</a:t>
            </a:r>
          </a:p>
        </p:txBody>
      </p:sp>
      <p:sp>
        <p:nvSpPr>
          <p:cNvPr id="196611" name="Rectangle 3"/>
          <p:cNvSpPr>
            <a:spLocks noGrp="1" noChangeArrowheads="1"/>
          </p:cNvSpPr>
          <p:nvPr>
            <p:ph type="body" idx="1"/>
          </p:nvPr>
        </p:nvSpPr>
        <p:spPr>
          <a:xfrm>
            <a:off x="838200" y="1447800"/>
            <a:ext cx="5243513" cy="5105400"/>
          </a:xfrm>
        </p:spPr>
        <p:txBody>
          <a:bodyPr/>
          <a:lstStyle/>
          <a:p>
            <a:pPr eaLnBrk="1" hangingPunct="1">
              <a:defRPr/>
            </a:pPr>
            <a:r>
              <a:rPr lang="en-US" dirty="0" smtClean="0"/>
              <a:t> Blood glucose &lt;70</a:t>
            </a:r>
          </a:p>
          <a:p>
            <a:pPr eaLnBrk="1" hangingPunct="1">
              <a:defRPr/>
            </a:pPr>
            <a:r>
              <a:rPr lang="en-US" dirty="0" smtClean="0"/>
              <a:t> Blood glucose &gt; 250 twice in a day (adults)</a:t>
            </a:r>
          </a:p>
          <a:p>
            <a:pPr eaLnBrk="1" hangingPunct="1">
              <a:defRPr/>
            </a:pPr>
            <a:r>
              <a:rPr lang="en-US" dirty="0"/>
              <a:t> </a:t>
            </a:r>
            <a:r>
              <a:rPr lang="en-US" dirty="0" smtClean="0"/>
              <a:t>Blood glucose &gt;300 anytime, adults and </a:t>
            </a:r>
            <a:r>
              <a:rPr lang="en-US" dirty="0" err="1" smtClean="0"/>
              <a:t>peds</a:t>
            </a:r>
            <a:endParaRPr lang="en-US" dirty="0" smtClean="0"/>
          </a:p>
          <a:p>
            <a:pPr eaLnBrk="1" hangingPunct="1">
              <a:defRPr/>
            </a:pPr>
            <a:r>
              <a:rPr lang="en-US" dirty="0" smtClean="0"/>
              <a:t>*When sick</a:t>
            </a:r>
          </a:p>
          <a:p>
            <a:pPr algn="r" eaLnBrk="1" hangingPunct="1">
              <a:buFont typeface="Wingdings" pitchFamily="2" charset="2"/>
              <a:buNone/>
              <a:defRPr/>
            </a:pPr>
            <a:r>
              <a:rPr lang="en-US" dirty="0" smtClean="0"/>
              <a:t>*</a:t>
            </a:r>
            <a:r>
              <a:rPr lang="en-US" i="1" dirty="0" smtClean="0"/>
              <a:t>Individualize based on </a:t>
            </a:r>
            <a:r>
              <a:rPr lang="en-US" i="1" dirty="0" err="1" smtClean="0"/>
              <a:t>pt</a:t>
            </a:r>
            <a:r>
              <a:rPr lang="en-US" i="1" dirty="0" smtClean="0"/>
              <a:t>/provider</a:t>
            </a:r>
          </a:p>
        </p:txBody>
      </p:sp>
      <p:pic>
        <p:nvPicPr>
          <p:cNvPr id="193540" name="Picture 2" descr="C:\Users\bev\AppData\Local\Microsoft\Windows\Temporary Internet Files\Content.IE5\Q8COWR8N\MP90028514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447800"/>
            <a:ext cx="24082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449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Mrs Jones – Teaching Priorities</a:t>
            </a:r>
            <a:endParaRPr lang="en-US" dirty="0"/>
          </a:p>
        </p:txBody>
      </p:sp>
      <p:sp>
        <p:nvSpPr>
          <p:cNvPr id="3" name="Content Placeholder 2"/>
          <p:cNvSpPr>
            <a:spLocks noGrp="1"/>
          </p:cNvSpPr>
          <p:nvPr>
            <p:ph sz="quarter" idx="1"/>
          </p:nvPr>
        </p:nvSpPr>
        <p:spPr/>
        <p:txBody>
          <a:bodyPr/>
          <a:lstStyle/>
          <a:p>
            <a:r>
              <a:rPr lang="en-US" dirty="0" smtClean="0"/>
              <a:t>Foot Care</a:t>
            </a:r>
          </a:p>
          <a:p>
            <a:r>
              <a:rPr lang="en-US" dirty="0" smtClean="0"/>
              <a:t>How to use meter</a:t>
            </a:r>
          </a:p>
          <a:p>
            <a:r>
              <a:rPr lang="en-US" dirty="0" smtClean="0"/>
              <a:t>Insulin Injections</a:t>
            </a:r>
          </a:p>
          <a:p>
            <a:r>
              <a:rPr lang="en-US" dirty="0" smtClean="0"/>
              <a:t>Signs of Hypo/Hyper</a:t>
            </a:r>
          </a:p>
          <a:p>
            <a:r>
              <a:rPr lang="en-US" dirty="0" smtClean="0"/>
              <a:t>When and who to call for help</a:t>
            </a:r>
          </a:p>
          <a:p>
            <a:r>
              <a:rPr lang="en-US" dirty="0" smtClean="0"/>
              <a:t>Follow-up Care</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7107" y="1447800"/>
            <a:ext cx="2156833" cy="3048000"/>
          </a:xfrm>
          <a:prstGeom prst="rect">
            <a:avLst/>
          </a:prstGeom>
        </p:spPr>
      </p:pic>
    </p:spTree>
    <p:extLst>
      <p:ext uri="{BB962C8B-B14F-4D97-AF65-F5344CB8AC3E}">
        <p14:creationId xmlns:p14="http://schemas.microsoft.com/office/powerpoint/2010/main" val="427387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304800"/>
            <a:ext cx="8458200" cy="990600"/>
          </a:xfrm>
        </p:spPr>
        <p:txBody>
          <a:bodyPr>
            <a:noAutofit/>
          </a:bodyPr>
          <a:lstStyle/>
          <a:p>
            <a:pPr>
              <a:defRPr/>
            </a:pPr>
            <a:r>
              <a:rPr lang="en-US" sz="3200" dirty="0" smtClean="0"/>
              <a:t>Based on </a:t>
            </a:r>
            <a:r>
              <a:rPr lang="en-US" sz="3200" dirty="0" err="1" smtClean="0"/>
              <a:t>Mr</a:t>
            </a:r>
            <a:r>
              <a:rPr lang="en-US" sz="3200" dirty="0" smtClean="0"/>
              <a:t> R’s clinical picture – In hospital</a:t>
            </a:r>
            <a:br>
              <a:rPr lang="en-US" sz="3200" dirty="0" smtClean="0"/>
            </a:br>
            <a:r>
              <a:rPr lang="en-US" sz="3200" dirty="0" smtClean="0"/>
              <a:t>How Much Insulin Needed?</a:t>
            </a:r>
            <a:endParaRPr lang="en-US" sz="3200" dirty="0"/>
          </a:p>
        </p:txBody>
      </p:sp>
      <p:sp>
        <p:nvSpPr>
          <p:cNvPr id="7" name="Text Placeholder 6"/>
          <p:cNvSpPr>
            <a:spLocks noGrp="1"/>
          </p:cNvSpPr>
          <p:nvPr>
            <p:ph type="body" sz="half" idx="2"/>
          </p:nvPr>
        </p:nvSpPr>
        <p:spPr>
          <a:xfrm>
            <a:off x="4267200" y="1371600"/>
            <a:ext cx="3810000" cy="5265127"/>
          </a:xfrm>
        </p:spPr>
        <p:txBody>
          <a:bodyPr/>
          <a:lstStyle/>
          <a:p>
            <a:pPr>
              <a:defRPr/>
            </a:pPr>
            <a:r>
              <a:rPr lang="en-US" dirty="0" err="1" smtClean="0"/>
              <a:t>Creatinine</a:t>
            </a:r>
            <a:r>
              <a:rPr lang="en-US" dirty="0" smtClean="0"/>
              <a:t> 1.6</a:t>
            </a:r>
          </a:p>
          <a:p>
            <a:pPr>
              <a:defRPr/>
            </a:pPr>
            <a:r>
              <a:rPr lang="en-US" dirty="0" smtClean="0"/>
              <a:t>76 years old</a:t>
            </a:r>
          </a:p>
          <a:p>
            <a:pPr>
              <a:defRPr/>
            </a:pPr>
            <a:r>
              <a:rPr lang="en-US" dirty="0" smtClean="0"/>
              <a:t>Not very hungry</a:t>
            </a:r>
          </a:p>
          <a:p>
            <a:pPr>
              <a:defRPr/>
            </a:pPr>
            <a:r>
              <a:rPr lang="en-US" dirty="0" smtClean="0"/>
              <a:t>BMI 21</a:t>
            </a:r>
          </a:p>
          <a:p>
            <a:pPr>
              <a:defRPr/>
            </a:pPr>
            <a:r>
              <a:rPr lang="en-US" dirty="0" smtClean="0"/>
              <a:t>Weighs 80kg</a:t>
            </a:r>
          </a:p>
          <a:p>
            <a:pPr>
              <a:defRPr/>
            </a:pPr>
            <a:r>
              <a:rPr lang="en-US" dirty="0" smtClean="0"/>
              <a:t>Glucotrol 5mg at home</a:t>
            </a:r>
          </a:p>
          <a:p>
            <a:pPr>
              <a:defRPr/>
            </a:pPr>
            <a:r>
              <a:rPr lang="en-US" dirty="0" smtClean="0"/>
              <a:t>A1c 7.2%</a:t>
            </a:r>
          </a:p>
          <a:p>
            <a:pPr>
              <a:defRPr/>
            </a:pPr>
            <a:endParaRPr lang="en-US" dirty="0"/>
          </a:p>
        </p:txBody>
      </p:sp>
      <p:pic>
        <p:nvPicPr>
          <p:cNvPr id="141317" name="Picture 2" descr="C:\Users\bev\AppData\Local\Microsoft\Windows\Temporary Internet Files\Content.IE5\VXLVYFYY\MP900448297[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33400" y="1371600"/>
            <a:ext cx="3235960" cy="485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995680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0366"/>
            <a:ext cx="8458200" cy="838199"/>
          </a:xfrm>
        </p:spPr>
        <p:txBody>
          <a:bodyPr>
            <a:normAutofit fontScale="90000"/>
          </a:bodyPr>
          <a:lstStyle/>
          <a:p>
            <a:pPr>
              <a:defRPr/>
            </a:pPr>
            <a:r>
              <a:rPr lang="en-US" dirty="0" smtClean="0"/>
              <a:t>How Much Insulin Does a Patient Need?</a:t>
            </a:r>
            <a:endParaRPr lang="en-US" dirty="0"/>
          </a:p>
        </p:txBody>
      </p:sp>
      <p:sp>
        <p:nvSpPr>
          <p:cNvPr id="5" name="Content Placeholder 4"/>
          <p:cNvSpPr>
            <a:spLocks noGrp="1"/>
          </p:cNvSpPr>
          <p:nvPr>
            <p:ph idx="1"/>
          </p:nvPr>
        </p:nvSpPr>
        <p:spPr>
          <a:xfrm>
            <a:off x="457200" y="1371600"/>
            <a:ext cx="8458200" cy="4952999"/>
          </a:xfrm>
        </p:spPr>
        <p:txBody>
          <a:bodyPr>
            <a:normAutofit/>
          </a:bodyPr>
          <a:lstStyle/>
          <a:p>
            <a:pPr>
              <a:defRPr/>
            </a:pPr>
            <a:r>
              <a:rPr lang="en-US" sz="2800" dirty="0" smtClean="0"/>
              <a:t>It depends, based on:</a:t>
            </a:r>
          </a:p>
          <a:p>
            <a:pPr lvl="1">
              <a:defRPr/>
            </a:pPr>
            <a:r>
              <a:rPr lang="en-US" sz="2800" dirty="0" smtClean="0"/>
              <a:t>Body weight </a:t>
            </a:r>
          </a:p>
          <a:p>
            <a:pPr lvl="2">
              <a:defRPr/>
            </a:pPr>
            <a:r>
              <a:rPr lang="en-US" sz="2800" dirty="0" err="1" smtClean="0"/>
              <a:t>Overwt</a:t>
            </a:r>
            <a:r>
              <a:rPr lang="en-US" sz="2800" dirty="0" smtClean="0"/>
              <a:t>, normal </a:t>
            </a:r>
            <a:r>
              <a:rPr lang="en-US" sz="2800" dirty="0" err="1" smtClean="0"/>
              <a:t>wt</a:t>
            </a:r>
            <a:r>
              <a:rPr lang="en-US" sz="2800" dirty="0" smtClean="0"/>
              <a:t>, or thin</a:t>
            </a:r>
          </a:p>
          <a:p>
            <a:pPr lvl="1">
              <a:defRPr/>
            </a:pPr>
            <a:r>
              <a:rPr lang="en-US" sz="2800" dirty="0"/>
              <a:t>F</a:t>
            </a:r>
            <a:r>
              <a:rPr lang="en-US" sz="2800" dirty="0" smtClean="0"/>
              <a:t>rail, elderly  </a:t>
            </a:r>
          </a:p>
          <a:p>
            <a:pPr lvl="1">
              <a:defRPr/>
            </a:pPr>
            <a:r>
              <a:rPr lang="en-US" sz="2800" dirty="0" smtClean="0"/>
              <a:t>Eating status</a:t>
            </a:r>
          </a:p>
          <a:p>
            <a:pPr lvl="2">
              <a:defRPr/>
            </a:pPr>
            <a:r>
              <a:rPr lang="en-US" sz="2800" dirty="0" smtClean="0"/>
              <a:t>Normal, poor intake or NPO  </a:t>
            </a:r>
          </a:p>
          <a:p>
            <a:pPr lvl="1">
              <a:defRPr/>
            </a:pPr>
            <a:r>
              <a:rPr lang="en-US" sz="2800" dirty="0" smtClean="0"/>
              <a:t>Renal or hepatic insufficiency</a:t>
            </a:r>
          </a:p>
          <a:p>
            <a:pPr lvl="1">
              <a:defRPr/>
            </a:pPr>
            <a:r>
              <a:rPr lang="en-US" sz="2800" dirty="0" smtClean="0"/>
              <a:t>Type of Diabetes</a:t>
            </a:r>
          </a:p>
          <a:p>
            <a:pPr lvl="1">
              <a:defRPr/>
            </a:pPr>
            <a:r>
              <a:rPr lang="en-US" sz="2800" dirty="0" smtClean="0"/>
              <a:t>Current meds; steroids, insulin, oral </a:t>
            </a:r>
            <a:r>
              <a:rPr lang="en-US" sz="2800" dirty="0" err="1" smtClean="0"/>
              <a:t>dm</a:t>
            </a:r>
            <a:r>
              <a:rPr lang="en-US" sz="2800" dirty="0" smtClean="0"/>
              <a:t> agents </a:t>
            </a:r>
          </a:p>
          <a:p>
            <a:pPr lvl="1">
              <a:defRPr/>
            </a:pPr>
            <a:r>
              <a:rPr lang="en-US" sz="2800" dirty="0" smtClean="0"/>
              <a:t>Infected or Septic</a:t>
            </a:r>
          </a:p>
          <a:p>
            <a:pPr lvl="1">
              <a:defRPr/>
            </a:pPr>
            <a:endParaRPr lang="en-US" dirty="0" smtClean="0"/>
          </a:p>
          <a:p>
            <a:pPr lvl="1">
              <a:defRPr/>
            </a:pPr>
            <a:endParaRPr lang="en-US" dirty="0"/>
          </a:p>
        </p:txBody>
      </p:sp>
      <p:pic>
        <p:nvPicPr>
          <p:cNvPr id="117764" name="Picture 4" descr="C:\Users\Beverly\AppData\Local\Microsoft\Windows\Temporary Internet Files\Content.IE5\R3N6ZB24\MP900341699[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521450" y="1797050"/>
            <a:ext cx="208915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5460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smtClean="0"/>
              <a:t>Insulin Dosing Type 1 &amp; 2</a:t>
            </a:r>
            <a:endParaRPr lang="en-US" dirty="0"/>
          </a:p>
        </p:txBody>
      </p:sp>
      <p:pic>
        <p:nvPicPr>
          <p:cNvPr id="122883" name="Picture 4" descr="http://spectrum.diabetesjournals.org/content/22/2/116/F1.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863441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TextBox 6"/>
          <p:cNvSpPr txBox="1">
            <a:spLocks noChangeArrowheads="1"/>
          </p:cNvSpPr>
          <p:nvPr/>
        </p:nvSpPr>
        <p:spPr bwMode="auto">
          <a:xfrm>
            <a:off x="838200" y="5943600"/>
            <a:ext cx="7315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Garamond" panose="02020404030301010803" pitchFamily="18" charset="0"/>
                <a:cs typeface="Arial" panose="020B0604020202020204" pitchFamily="34" charset="0"/>
              </a:defRPr>
            </a:lvl1pPr>
            <a:lvl2pPr marL="742950" indent="-285750" eaLnBrk="0" hangingPunct="0">
              <a:defRPr sz="800">
                <a:solidFill>
                  <a:schemeClr val="tx1"/>
                </a:solidFill>
                <a:latin typeface="Garamond" panose="02020404030301010803" pitchFamily="18" charset="0"/>
                <a:cs typeface="Arial" panose="020B0604020202020204" pitchFamily="34" charset="0"/>
              </a:defRPr>
            </a:lvl2pPr>
            <a:lvl3pPr marL="1143000" indent="-228600" eaLnBrk="0" hangingPunct="0">
              <a:defRPr sz="800">
                <a:solidFill>
                  <a:schemeClr val="tx1"/>
                </a:solidFill>
                <a:latin typeface="Garamond" panose="02020404030301010803" pitchFamily="18" charset="0"/>
                <a:cs typeface="Arial" panose="020B0604020202020204" pitchFamily="34" charset="0"/>
              </a:defRPr>
            </a:lvl3pPr>
            <a:lvl4pPr marL="1600200" indent="-228600" eaLnBrk="0" hangingPunct="0">
              <a:defRPr sz="800">
                <a:solidFill>
                  <a:schemeClr val="tx1"/>
                </a:solidFill>
                <a:latin typeface="Garamond" panose="02020404030301010803" pitchFamily="18" charset="0"/>
                <a:cs typeface="Arial" panose="020B0604020202020204" pitchFamily="34" charset="0"/>
              </a:defRPr>
            </a:lvl4pPr>
            <a:lvl5pPr marL="2057400" indent="-228600" eaLnBrk="0" hangingPunct="0">
              <a:defRPr sz="8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9pPr>
          </a:lstStyle>
          <a:p>
            <a:pPr eaLnBrk="1" hangingPunct="1"/>
            <a:r>
              <a:rPr lang="en-US" altLang="en-US" b="1">
                <a:latin typeface="Arial" panose="020B0604020202020204" pitchFamily="34" charset="0"/>
              </a:rPr>
              <a:t>U-500 Insulin: When More With Less Yields Success:  </a:t>
            </a:r>
            <a:r>
              <a:rPr lang="pt-BR" altLang="en-US" i="1">
                <a:latin typeface="Arial" panose="020B0604020202020204" pitchFamily="34" charset="0"/>
              </a:rPr>
              <a:t>Diabetes Spectrum March 20, 2009 vol. 22 no. 2 116-122 </a:t>
            </a:r>
            <a:endParaRPr lang="en-US" altLang="en-US">
              <a:latin typeface="Arial" panose="020B0604020202020204" pitchFamily="34" charset="0"/>
            </a:endParaRPr>
          </a:p>
        </p:txBody>
      </p:sp>
    </p:spTree>
    <p:custDataLst>
      <p:tags r:id="rId1"/>
    </p:custDataLst>
    <p:extLst>
      <p:ext uri="{BB962C8B-B14F-4D97-AF65-F5344CB8AC3E}">
        <p14:creationId xmlns:p14="http://schemas.microsoft.com/office/powerpoint/2010/main" val="373332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Calculate Daily  Insulin Needs</a:t>
            </a:r>
            <a:endParaRPr lang="en-US" dirty="0"/>
          </a:p>
        </p:txBody>
      </p:sp>
      <p:sp>
        <p:nvSpPr>
          <p:cNvPr id="7" name="Content Placeholder 6"/>
          <p:cNvSpPr>
            <a:spLocks noGrp="1"/>
          </p:cNvSpPr>
          <p:nvPr>
            <p:ph idx="1"/>
          </p:nvPr>
        </p:nvSpPr>
        <p:spPr>
          <a:xfrm>
            <a:off x="228600" y="1600200"/>
            <a:ext cx="7848600" cy="4901261"/>
          </a:xfrm>
        </p:spPr>
        <p:txBody>
          <a:bodyPr>
            <a:normAutofit lnSpcReduction="10000"/>
          </a:bodyPr>
          <a:lstStyle/>
          <a:p>
            <a:r>
              <a:rPr lang="en-US" dirty="0" smtClean="0"/>
              <a:t>Based on unique characteristics of </a:t>
            </a:r>
            <a:r>
              <a:rPr lang="en-US" dirty="0" err="1" smtClean="0"/>
              <a:t>pt</a:t>
            </a:r>
            <a:r>
              <a:rPr lang="en-US" dirty="0" smtClean="0"/>
              <a:t>, where would you start?</a:t>
            </a:r>
          </a:p>
          <a:p>
            <a:pPr lvl="1"/>
            <a:r>
              <a:rPr lang="en-US" dirty="0" smtClean="0"/>
              <a:t>Body </a:t>
            </a:r>
            <a:r>
              <a:rPr lang="en-US" dirty="0" err="1" smtClean="0"/>
              <a:t>wt</a:t>
            </a:r>
            <a:r>
              <a:rPr lang="en-US" dirty="0" smtClean="0"/>
              <a:t> in Kg x _________  = </a:t>
            </a:r>
            <a:r>
              <a:rPr lang="en-US" dirty="0" smtClean="0">
                <a:solidFill>
                  <a:srgbClr val="C00000"/>
                </a:solidFill>
              </a:rPr>
              <a:t>total daily dose</a:t>
            </a:r>
          </a:p>
          <a:p>
            <a:pPr lvl="1"/>
            <a:r>
              <a:rPr lang="en-US" dirty="0" smtClean="0"/>
              <a:t>May need more or less based on clinical presentation</a:t>
            </a:r>
          </a:p>
          <a:p>
            <a:pPr lvl="1"/>
            <a:r>
              <a:rPr lang="en-US" dirty="0" smtClean="0"/>
              <a:t>Divided into 50% basal and 50% bolus</a:t>
            </a:r>
          </a:p>
          <a:p>
            <a:pPr marL="457200" lvl="1" indent="0">
              <a:buNone/>
            </a:pPr>
            <a:endParaRPr lang="en-US" dirty="0" smtClean="0"/>
          </a:p>
          <a:p>
            <a:pPr marL="457200" lvl="1" indent="0">
              <a:buNone/>
            </a:pPr>
            <a:endParaRPr lang="en-US" dirty="0"/>
          </a:p>
          <a:p>
            <a:pPr marL="457200" lvl="1" indent="0">
              <a:buNone/>
            </a:pPr>
            <a:r>
              <a:rPr lang="en-US" sz="2800" dirty="0" smtClean="0"/>
              <a:t>Less 0.3 u/kg	</a:t>
            </a:r>
            <a:r>
              <a:rPr lang="en-US" sz="2800" dirty="0"/>
              <a:t> </a:t>
            </a:r>
            <a:r>
              <a:rPr lang="en-US" sz="2800" dirty="0" smtClean="0"/>
              <a:t>   0.5u/kg	        More 1.0 u/kg</a:t>
            </a:r>
          </a:p>
          <a:p>
            <a:pPr marL="457200" lvl="1" indent="0">
              <a:buNone/>
            </a:pPr>
            <a:endParaRPr lang="en-US" dirty="0"/>
          </a:p>
          <a:p>
            <a:pPr marL="457200" lvl="1" indent="0">
              <a:buNone/>
            </a:pPr>
            <a:r>
              <a:rPr lang="en-US" sz="2400" dirty="0" smtClean="0"/>
              <a:t>Thin, elderly, </a:t>
            </a:r>
            <a:r>
              <a:rPr lang="en-US" sz="2400" dirty="0" smtClean="0">
                <a:sym typeface="Wingdings" panose="05000000000000000000" pitchFamily="2" charset="2"/>
              </a:rPr>
              <a:t> </a:t>
            </a:r>
            <a:r>
              <a:rPr lang="en-US" sz="2400" dirty="0" err="1" smtClean="0">
                <a:sym typeface="Wingdings" panose="05000000000000000000" pitchFamily="2" charset="2"/>
              </a:rPr>
              <a:t>creat</a:t>
            </a:r>
            <a:r>
              <a:rPr lang="en-US" sz="2400" dirty="0" smtClean="0">
                <a:sym typeface="Wingdings" panose="05000000000000000000" pitchFamily="2" charset="2"/>
              </a:rPr>
              <a:t>     </a:t>
            </a:r>
            <a:r>
              <a:rPr lang="en-US" sz="2000" dirty="0">
                <a:sym typeface="Wingdings" panose="05000000000000000000" pitchFamily="2" charset="2"/>
              </a:rPr>
              <a:t> </a:t>
            </a:r>
            <a:r>
              <a:rPr lang="en-US" sz="2000" dirty="0" smtClean="0">
                <a:sym typeface="Wingdings" panose="05000000000000000000" pitchFamily="2" charset="2"/>
              </a:rPr>
              <a:t>                 </a:t>
            </a:r>
            <a:r>
              <a:rPr lang="en-US" sz="2400" dirty="0" smtClean="0">
                <a:sym typeface="Wingdings" panose="05000000000000000000" pitchFamily="2" charset="2"/>
              </a:rPr>
              <a:t>Heavy, infection, steroids</a:t>
            </a:r>
            <a:endParaRPr lang="en-US" sz="2000" dirty="0" smtClean="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6690" y="2216631"/>
            <a:ext cx="1764780" cy="2289600"/>
          </a:xfrm>
          <a:prstGeom prst="rect">
            <a:avLst/>
          </a:prstGeom>
        </p:spPr>
      </p:pic>
      <p:cxnSp>
        <p:nvCxnSpPr>
          <p:cNvPr id="3" name="Straight Arrow Connector 2"/>
          <p:cNvCxnSpPr/>
          <p:nvPr/>
        </p:nvCxnSpPr>
        <p:spPr bwMode="auto">
          <a:xfrm>
            <a:off x="609600" y="4800600"/>
            <a:ext cx="7269480" cy="0"/>
          </a:xfrm>
          <a:prstGeom prst="straightConnector1">
            <a:avLst/>
          </a:prstGeom>
          <a:solidFill>
            <a:schemeClr val="accent1"/>
          </a:solidFill>
          <a:ln w="50800" cap="flat" cmpd="sng" algn="ctr">
            <a:solidFill>
              <a:srgbClr val="C00000"/>
            </a:solidFill>
            <a:prstDash val="solid"/>
            <a:round/>
            <a:headEnd type="triangle"/>
            <a:tailEnd type="triangle"/>
          </a:ln>
          <a:effectLst/>
        </p:spPr>
      </p:cxnSp>
    </p:spTree>
    <p:custDataLst>
      <p:tags r:id="rId1"/>
    </p:custDataLst>
    <p:extLst>
      <p:ext uri="{BB962C8B-B14F-4D97-AF65-F5344CB8AC3E}">
        <p14:creationId xmlns:p14="http://schemas.microsoft.com/office/powerpoint/2010/main" val="27941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304800"/>
            <a:ext cx="7239000" cy="1304616"/>
          </a:xfrm>
        </p:spPr>
        <p:txBody>
          <a:bodyPr>
            <a:normAutofit fontScale="90000"/>
          </a:bodyPr>
          <a:lstStyle/>
          <a:p>
            <a:r>
              <a:rPr lang="en-US" dirty="0" smtClean="0"/>
              <a:t>Calculate Insulin Needs</a:t>
            </a:r>
            <a:br>
              <a:rPr lang="en-US" dirty="0" smtClean="0"/>
            </a:br>
            <a:r>
              <a:rPr lang="en-US" dirty="0" smtClean="0"/>
              <a:t>Basal/ insulin carb/ correct</a:t>
            </a:r>
            <a:endParaRPr lang="en-US" dirty="0"/>
          </a:p>
        </p:txBody>
      </p:sp>
      <p:sp>
        <p:nvSpPr>
          <p:cNvPr id="7" name="Content Placeholder 6"/>
          <p:cNvSpPr>
            <a:spLocks noGrp="1"/>
          </p:cNvSpPr>
          <p:nvPr>
            <p:ph idx="1"/>
          </p:nvPr>
        </p:nvSpPr>
        <p:spPr>
          <a:xfrm>
            <a:off x="457200" y="1981200"/>
            <a:ext cx="8243316" cy="4474536"/>
          </a:xfrm>
        </p:spPr>
        <p:txBody>
          <a:bodyPr/>
          <a:lstStyle/>
          <a:p>
            <a:r>
              <a:rPr lang="en-US" dirty="0" smtClean="0"/>
              <a:t>Body </a:t>
            </a:r>
            <a:r>
              <a:rPr lang="en-US" dirty="0" err="1" smtClean="0"/>
              <a:t>wt</a:t>
            </a:r>
            <a:r>
              <a:rPr lang="en-US" dirty="0" smtClean="0"/>
              <a:t> in Kg x 0.3</a:t>
            </a:r>
          </a:p>
          <a:p>
            <a:r>
              <a:rPr lang="en-US" dirty="0" smtClean="0"/>
              <a:t>80kg x 0.3 = 24 units daily</a:t>
            </a:r>
          </a:p>
          <a:p>
            <a:endParaRPr lang="en-US" dirty="0"/>
          </a:p>
          <a:p>
            <a:r>
              <a:rPr lang="en-US" dirty="0" smtClean="0"/>
              <a:t>Basal = 12 units (50%)</a:t>
            </a:r>
            <a:endParaRPr lang="en-US" dirty="0"/>
          </a:p>
          <a:p>
            <a:r>
              <a:rPr lang="en-US" dirty="0" smtClean="0"/>
              <a:t>Bolus =  12 units / 3 meals = 4 units each meal</a:t>
            </a:r>
            <a:endParaRPr lang="en-US" dirty="0"/>
          </a:p>
          <a:p>
            <a:r>
              <a:rPr lang="en-US" dirty="0" smtClean="0"/>
              <a:t> What if he is nauseated?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304800"/>
            <a:ext cx="2680716" cy="3477922"/>
          </a:xfrm>
          <a:prstGeom prst="rect">
            <a:avLst/>
          </a:prstGeom>
        </p:spPr>
      </p:pic>
    </p:spTree>
    <p:custDataLst>
      <p:tags r:id="rId1"/>
    </p:custDataLst>
    <p:extLst>
      <p:ext uri="{BB962C8B-B14F-4D97-AF65-F5344CB8AC3E}">
        <p14:creationId xmlns:p14="http://schemas.microsoft.com/office/powerpoint/2010/main" val="3443692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heel(1)">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heel(1)">
                                      <p:cBhvr>
                                        <p:cTn id="12" dur="2000"/>
                                        <p:tgtEl>
                                          <p:spTgt spid="7">
                                            <p:txEl>
                                              <p:pRg st="1" end="1"/>
                                            </p:txEl>
                                          </p:spTgt>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wheel(1)">
                                      <p:cBhvr>
                                        <p:cTn id="15" dur="2000"/>
                                        <p:tgtEl>
                                          <p:spTgt spid="7">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wheel(1)">
                                      <p:cBhvr>
                                        <p:cTn id="20" dur="2000"/>
                                        <p:tgtEl>
                                          <p:spTgt spid="7">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Effect transition="in" filter="wheel(1)">
                                      <p:cBhvr>
                                        <p:cTn id="25" dur="2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62" name="Rectangle 2"/>
          <p:cNvSpPr>
            <a:spLocks noGrp="1" noChangeArrowheads="1"/>
          </p:cNvSpPr>
          <p:nvPr>
            <p:ph type="title"/>
          </p:nvPr>
        </p:nvSpPr>
        <p:spPr>
          <a:xfrm>
            <a:off x="268287" y="304800"/>
            <a:ext cx="8494713" cy="1143000"/>
          </a:xfrm>
        </p:spPr>
        <p:txBody>
          <a:bodyPr>
            <a:normAutofit fontScale="90000"/>
          </a:bodyPr>
          <a:lstStyle/>
          <a:p>
            <a:pPr eaLnBrk="1" hangingPunct="1">
              <a:defRPr/>
            </a:pPr>
            <a:r>
              <a:rPr lang="en-US" sz="3600" dirty="0" smtClean="0">
                <a:solidFill>
                  <a:schemeClr val="tx1"/>
                </a:solidFill>
              </a:rPr>
              <a:t>Mr. </a:t>
            </a:r>
            <a:r>
              <a:rPr lang="en-US" sz="3600" dirty="0" err="1" smtClean="0">
                <a:solidFill>
                  <a:schemeClr val="tx1"/>
                </a:solidFill>
              </a:rPr>
              <a:t>Rs</a:t>
            </a:r>
            <a:r>
              <a:rPr lang="en-US" sz="3600" dirty="0" smtClean="0">
                <a:solidFill>
                  <a:schemeClr val="tx1"/>
                </a:solidFill>
              </a:rPr>
              <a:t>  Pattern</a:t>
            </a:r>
            <a:br>
              <a:rPr lang="en-US" sz="3600" dirty="0" smtClean="0">
                <a:solidFill>
                  <a:schemeClr val="tx1"/>
                </a:solidFill>
              </a:rPr>
            </a:br>
            <a:r>
              <a:rPr lang="en-US" sz="3600" dirty="0" smtClean="0">
                <a:solidFill>
                  <a:schemeClr val="tx1"/>
                </a:solidFill>
              </a:rPr>
              <a:t>4 unit meal bolus </a:t>
            </a:r>
            <a:r>
              <a:rPr lang="en-US" sz="3600" dirty="0">
                <a:solidFill>
                  <a:schemeClr val="tx1"/>
                </a:solidFill>
              </a:rPr>
              <a:t>+</a:t>
            </a:r>
            <a:r>
              <a:rPr lang="en-US" sz="3600" dirty="0" smtClean="0">
                <a:solidFill>
                  <a:schemeClr val="tx1"/>
                </a:solidFill>
              </a:rPr>
              <a:t> 12 unit Lantus </a:t>
            </a:r>
            <a:r>
              <a:rPr lang="en-US" sz="3600" dirty="0" err="1" smtClean="0">
                <a:solidFill>
                  <a:schemeClr val="tx1"/>
                </a:solidFill>
              </a:rPr>
              <a:t>hs</a:t>
            </a:r>
            <a:r>
              <a:rPr lang="en-US" sz="3600" dirty="0" smtClean="0">
                <a:solidFill>
                  <a:schemeClr val="tx1"/>
                </a:solidFill>
              </a:rPr>
              <a:t> </a:t>
            </a:r>
          </a:p>
        </p:txBody>
      </p:sp>
      <p:graphicFrame>
        <p:nvGraphicFramePr>
          <p:cNvPr id="130051" name="Object 3"/>
          <p:cNvGraphicFramePr>
            <a:graphicFrameLocks noGrp="1" noChangeAspect="1"/>
          </p:cNvGraphicFramePr>
          <p:nvPr>
            <p:ph type="tbl" idx="1"/>
            <p:extLst>
              <p:ext uri="{D42A27DB-BD31-4B8C-83A1-F6EECF244321}">
                <p14:modId xmlns:p14="http://schemas.microsoft.com/office/powerpoint/2010/main" val="230707260"/>
              </p:ext>
            </p:extLst>
          </p:nvPr>
        </p:nvGraphicFramePr>
        <p:xfrm>
          <a:off x="446088" y="1736725"/>
          <a:ext cx="8251825" cy="5715000"/>
        </p:xfrm>
        <a:graphic>
          <a:graphicData uri="http://schemas.openxmlformats.org/presentationml/2006/ole">
            <mc:AlternateContent xmlns:mc="http://schemas.openxmlformats.org/markup-compatibility/2006">
              <mc:Choice xmlns:v="urn:schemas-microsoft-com:vml" Requires="v">
                <p:oleObj spid="_x0000_s91144" name="Document" r:id="rId6" imgW="8108659" imgH="5611739" progId="Word.Document.8">
                  <p:embed/>
                </p:oleObj>
              </mc:Choice>
              <mc:Fallback>
                <p:oleObj name="Document" r:id="rId6" imgW="8108659" imgH="5611739" progId="Word.Document.8">
                  <p:embed/>
                  <p:pic>
                    <p:nvPicPr>
                      <p:cNvPr id="0" name=""/>
                      <p:cNvPicPr>
                        <a:picLocks noChangeAspect="1" noChangeArrowheads="1"/>
                      </p:cNvPicPr>
                      <p:nvPr/>
                    </p:nvPicPr>
                    <p:blipFill>
                      <a:blip r:embed="rId7"/>
                      <a:srcRect/>
                      <a:stretch>
                        <a:fillRect/>
                      </a:stretch>
                    </p:blipFill>
                    <p:spPr bwMode="auto">
                      <a:xfrm>
                        <a:off x="446088" y="1736725"/>
                        <a:ext cx="8251825" cy="57150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422822926"/>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4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03yw1HcC_files\slide0001_image001.jpg"/>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UDIO_ID" val="968"/>
  <p:tag name="ELAPSEDTIME" val="113.7"/>
  <p:tag name="ANNOTATION_TYPE_1" val="0"/>
  <p:tag name="ANNOTATION_START_1" val="23.1"/>
  <p:tag name="ANNOTATION_END_1" val="44.8"/>
  <p:tag name="ANNOTATION_TOP_1" val="124.2"/>
  <p:tag name="ANNOTATION_LEFT_1" val="17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4.8"/>
  <p:tag name="ANNOTATION_END_2" val="73.9"/>
  <p:tag name="ANNOTATION_TOP_2" val="220.8"/>
  <p:tag name="ANNOTATION_LEFT_2" val="176.6"/>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3.9"/>
  <p:tag name="ANNOTATION_TOP_3" val="326.4"/>
  <p:tag name="ANNOTATION_LEFT_3" val="183.3"/>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COUNT" val="3"/>
  <p:tag name="ARTICULATE_SLIDE_GUID" val="be1f2a4c-d2aa-43c7-9a28-d5375b18673b"/>
  <p:tag name="ARTICULATE_SLIDE_NAV" val="65"/>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13.xml><?xml version="1.0" encoding="utf-8"?>
<p:tagLst xmlns:a="http://schemas.openxmlformats.org/drawingml/2006/main" xmlns:r="http://schemas.openxmlformats.org/officeDocument/2006/relationships" xmlns:p="http://schemas.openxmlformats.org/presentationml/2006/main">
  <p:tag name="AUDIO_ID" val="1081"/>
  <p:tag name="ELAPSEDTIME" val="140.3"/>
  <p:tag name="ANNOTATION_TYPE_1" val="0"/>
  <p:tag name="ANNOTATION_START_1" val="10.2"/>
  <p:tag name="ANNOTATION_END_1" val="31.6"/>
  <p:tag name="ANNOTATION_TOP_1" val="106.3"/>
  <p:tag name="ANNOTATION_LEFT_1" val="35.0"/>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1.6"/>
  <p:tag name="ANNOTATION_END_2" val="43.5"/>
  <p:tag name="ANNOTATION_TOP_2" val="150.9"/>
  <p:tag name="ANNOTATION_LEFT_2" val="52.2"/>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3.5"/>
  <p:tag name="ANNOTATION_END_3" val="52.2"/>
  <p:tag name="ANNOTATION_TOP_3" val="174.7"/>
  <p:tag name="ANNOTATION_LEFT_3" val="24.6"/>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2.2"/>
  <p:tag name="ANNOTATION_END_4" val="64.3"/>
  <p:tag name="ANNOTATION_TOP_4" val="208.9"/>
  <p:tag name="ANNOTATION_LEFT_4" val="61.8"/>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64.3"/>
  <p:tag name="ANNOTATION_END_5" val="78.9"/>
  <p:tag name="ANNOTATION_TOP_5" val="258.0"/>
  <p:tag name="ANNOTATION_LEFT_5" val="42.5"/>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78.9"/>
  <p:tag name="ANNOTATION_END_6" val="88.0"/>
  <p:tag name="ANNOTATION_TOP_6" val="299.6"/>
  <p:tag name="ANNOTATION_LEFT_6" val="48.4"/>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88.0"/>
  <p:tag name="ANNOTATION_TOP_7" val="357.6"/>
  <p:tag name="ANNOTATION_LEFT_7" val="52.9"/>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COUNT" val="7"/>
  <p:tag name="ARTICULATE_SLIDE_GUID" val="434ed0ef-004e-4412-9dc0-946b4a1acf2c"/>
  <p:tag name="ARTICULATE_SLIDE_NAV" val="66"/>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UDIO_ID" val="975"/>
  <p:tag name="ELAPSEDTIME" val="33.1"/>
  <p:tag name="ANNOTATION_TYPE_1" val="0"/>
  <p:tag name="ANNOTATION_START_1" val="4.5"/>
  <p:tag name="ANNOTATION_END_1" val="14.0"/>
  <p:tag name="ANNOTATION_TOP_1" val="139.8"/>
  <p:tag name="ANNOTATION_LEFT_1" val="24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0"/>
  <p:tag name="ANNOTATION_END_2" val="18.6"/>
  <p:tag name="ANNOTATION_TOP_2" val="173.2"/>
  <p:tag name="ANNOTATION_LEFT_2" val="256.3"/>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8.6"/>
  <p:tag name="ANNOTATION_END_3" val="19.9"/>
  <p:tag name="ANNOTATION_TOP_3" val="214.1"/>
  <p:tag name="ANNOTATION_LEFT_3" val="271.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9.9"/>
  <p:tag name="ANNOTATION_END_4" val="20.9"/>
  <p:tag name="ANNOTATION_TOP_4" val="244.6"/>
  <p:tag name="ANNOTATION_LEFT_4" val="263.0"/>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20.9"/>
  <p:tag name="ANNOTATION_TOP_5" val="271.4"/>
  <p:tag name="ANNOTATION_LEFT_5" val="267.5"/>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5b401608-6c49-43ad-b851-694ea6ae03be"/>
  <p:tag name="ARTICULATE_SLIDE_NAV" val="77"/>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uYjpsAaP_files\slide0001_image001.jpg"/>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GUID" val="53df12b5-614c-4dcd-828d-dff0398e09fe"/>
  <p:tag name="ANNOTATION_TYPE_4" val="0"/>
  <p:tag name="ANNOTATION_START_4" val="21.3"/>
  <p:tag name="ANNOTATION_TOP_4" val="267.5"/>
  <p:tag name="ANNOTATION_LEFT_4" val="326.8"/>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UDIO_ID" val="1049"/>
  <p:tag name="ELAPSEDTIME" val="40.2"/>
  <p:tag name="ANNOTATION_TYPE_1" val="0"/>
  <p:tag name="ANNOTATION_START_1" val="7.4"/>
  <p:tag name="ANNOTATION_END_1" val="9.1"/>
  <p:tag name="ANNOTATION_TOP_1" val="89.2"/>
  <p:tag name="ANNOTATION_LEFT_1" val="110.7"/>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9.1"/>
  <p:tag name="ANNOTATION_END_2" val="17.3"/>
  <p:tag name="ANNOTATION_TOP_2" val="130.8"/>
  <p:tag name="ANNOTATION_LEFT_2" val="317.3"/>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7.3"/>
  <p:tag name="ANNOTATION_TOP_3" val="211.2"/>
  <p:tag name="ANNOTATION_LEFT_3" val="321.0"/>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COUNT" val="3"/>
  <p:tag name="ARTICULATE_SLIDE_NAV" val="80"/>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s4vIo2y_files\slide0001_image001.jpg"/>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GUID" val="5b748c1b-b5eb-4c7b-962e-3e7ba25068c0"/>
  <p:tag name="AUDIO_ID" val="1096"/>
  <p:tag name="ELAPSEDTIME" val="169.3"/>
  <p:tag name="ANNOTATION_TYPE_1" val="2"/>
  <p:tag name="ANNOTATION_START_1" val="9.8"/>
  <p:tag name="ANNOTATION_END_1" val="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9.8"/>
  <p:tag name="ANNOTATION_END_2" val="43.0"/>
  <p:tag name="ANNOTATION_TOP_2" val="96.7"/>
  <p:tag name="ANNOTATION_LEFT_2" val="43.2"/>
  <p:tag name="ANNOTATION_WIDTH_2" val="461.2"/>
  <p:tag name="ANNOTATION_HEIGHT_2" val="69.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3.0"/>
  <p:tag name="ANNOTATION_END_3" val="47.0"/>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7.0"/>
  <p:tag name="ANNOTATION_END_4" val="47.0"/>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7.0"/>
  <p:tag name="ANNOTATION_END_5" val="62.1"/>
  <p:tag name="ANNOTATION_TOP_5" val="169.5"/>
  <p:tag name="ANNOTATION_LEFT_5" val="30.6"/>
  <p:tag name="ANNOTATION_WIDTH_5" val="500.7"/>
  <p:tag name="ANNOTATION_HEIGHT_5" val="66.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2.1"/>
  <p:tag name="ANNOTATION_END_6" val="62.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62.1"/>
  <p:tag name="ANNOTATION_END_7" val="74.2"/>
  <p:tag name="ANNOTATION_TOP_7" val="237.9"/>
  <p:tag name="ANNOTATION_LEFT_7" val="39.5"/>
  <p:tag name="ANNOTATION_WIDTH_7" val="364.4"/>
  <p:tag name="ANNOTATION_HEIGHT_7" val="44.6"/>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4.2"/>
  <p:tag name="ANNOTATION_END_8" val="77.5"/>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7.5"/>
  <p:tag name="ANNOTATION_END_9" val="77.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7.5"/>
  <p:tag name="ANNOTATION_END_10" val="110.7"/>
  <p:tag name="ANNOTATION_TOP_10" val="265.4"/>
  <p:tag name="ANNOTATION_LEFT_10" val="22.4"/>
  <p:tag name="ANNOTATION_WIDTH_10" val="465.0"/>
  <p:tag name="ANNOTATION_HEIGHT_10" val="72.9"/>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10.7"/>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COUNT" val="11"/>
  <p:tag name="ARTICULATE_SLIDE_NAV" val="11"/>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UDIO_ID" val="379"/>
  <p:tag name="ELAPSEDTIME" val="314.2"/>
  <p:tag name="ANNOTATION_TYPE_1" val="2"/>
  <p:tag name="ANNOTATION_START_1" val="14.4"/>
  <p:tag name="ANNOTATION_END_1" val="14.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4"/>
  <p:tag name="ANNOTATION_END_2" val="71.0"/>
  <p:tag name="ANNOTATION_TOP_2" val="55.8"/>
  <p:tag name="ANNOTATION_LEFT_2" val="11.2"/>
  <p:tag name="ANNOTATION_WIDTH_2" val="553.6"/>
  <p:tag name="ANNOTATION_HEIGHT_2" val="143.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1.0"/>
  <p:tag name="ANNOTATION_END_3" val="72.9"/>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2.9"/>
  <p:tag name="ANNOTATION_END_4" val="72.9"/>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2.9"/>
  <p:tag name="ANNOTATION_END_5" val="74.3"/>
  <p:tag name="ANNOTATION_TOP_5" val="322.0"/>
  <p:tag name="ANNOTATION_LEFT_5" val="22.4"/>
  <p:tag name="ANNOTATION_WIDTH_5" val="292.1"/>
  <p:tag name="ANNOTATION_HEIGHT_5" val="1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4.3"/>
  <p:tag name="ANNOTATION_END_6" val="74.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74.3"/>
  <p:tag name="ANNOTATION_END_7" val="75.1"/>
  <p:tag name="ANNOTATION_TOP_7" val="339.8"/>
  <p:tag name="ANNOTATION_LEFT_7" val="321.2"/>
  <p:tag name="ANNOTATION_WIDTH_7" val="17.1"/>
  <p:tag name="ANNOTATION_HEIGHT_7" val="14.1"/>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5.1"/>
  <p:tag name="ANNOTATION_END_8" val="76.8"/>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6.8"/>
  <p:tag name="ANNOTATION_END_9" val="76.8"/>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6.8"/>
  <p:tag name="ANNOTATION_END_10" val="78.1"/>
  <p:tag name="ANNOTATION_TOP_10" val="302.6"/>
  <p:tag name="ANNOTATION_LEFT_10" val="22.4"/>
  <p:tag name="ANNOTATION_WIDTH_10" val="142.3"/>
  <p:tag name="ANNOTATION_HEIGHT_10" val="10.4"/>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78.1"/>
  <p:tag name="ANNOTATION_END_11" val="78.1"/>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78.1"/>
  <p:tag name="ANNOTATION_END_12" val="79.7"/>
  <p:tag name="ANNOTATION_TOP_12" val="314.5"/>
  <p:tag name="ANNOTATION_LEFT_12" val="172.1"/>
  <p:tag name="ANNOTATION_WIDTH_12" val="245.9"/>
  <p:tag name="ANNOTATION_HEIGHT_12" val="94.4"/>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79.7"/>
  <p:tag name="ANNOTATION_END_13" val="83.0"/>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83.0"/>
  <p:tag name="ANNOTATION_END_14" val="83.0"/>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83.0"/>
  <p:tag name="ANNOTATION_END_15" val="113.7"/>
  <p:tag name="ANNOTATION_TOP_15" val="327.9"/>
  <p:tag name="ANNOTATION_LEFT_15" val="70.8"/>
  <p:tag name="ANNOTATION_WIDTH_15" val="488.8"/>
  <p:tag name="ANNOTATION_HEIGHT_15" val="64.7"/>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13.7"/>
  <p:tag name="ANNOTATION_END_16" val="177.0"/>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0"/>
  <p:tag name="ANNOTATION_END_17" val="177.0"/>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177.0"/>
  <p:tag name="ANNOTATION_END_18" val="207.5"/>
  <p:tag name="ANNOTATION_TOP_18" val="177.0"/>
  <p:tag name="ANNOTATION_LEFT_18" val="15.6"/>
  <p:tag name="ANNOTATION_WIDTH_18" val="465.7"/>
  <p:tag name="ANNOTATION_HEIGHT_18" val="57.3"/>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07.5"/>
  <p:tag name="ANNOTATION_END_19" val="216.9"/>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216.9"/>
  <p:tag name="ANNOTATION_END_20" val="216.9"/>
  <p:tag name="ANNOTATION_TOP_20" val="-37.2"/>
  <p:tag name="ANNOTATION_LEFT_20" val="-37.3"/>
  <p:tag name="ANNOTATION_WIDTH_20" val="650.5"/>
  <p:tag name="ANNOTATION_HEIGHT_20" val="506.4"/>
  <p:tag name="ANNOTATION_ANIMATION_20" val="4"/>
  <p:tag name="ANNOTATION_ROTATION_20" val="0"/>
  <p:tag name="ANNOTATION_SUB_TYPE_20" val="11"/>
  <p:tag name="ANNOTATION_LOOP_COUNT_20" val="1"/>
  <p:tag name="ANNOTATION_BOX_RADIUS_20" val="0"/>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216.9"/>
  <p:tag name="ANNOTATION_END_21" val="251.0"/>
  <p:tag name="ANNOTATION_TOP_21" val="240.9"/>
  <p:tag name="ANNOTATION_LEFT_21" val="28.3"/>
  <p:tag name="ANNOTATION_WIDTH_21" val="437.4"/>
  <p:tag name="ANNOTATION_HEIGHT_21" val="39.4"/>
  <p:tag name="ANNOTATION_ANIMATION_21" val="4"/>
  <p:tag name="ANNOTATION_ROTATION_21" val="0"/>
  <p:tag name="ANNOTATION_SUB_TYPE_21" val="11"/>
  <p:tag name="ANNOTATION_LOOP_COUNT_21" val="1"/>
  <p:tag name="ANNOTATION_BOX_RADIUS_21" val="5"/>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251.0"/>
  <p:tag name="ANNOTATION_END_22" val="261.5"/>
  <p:tag name="ANNOTATION_TOP_22" val="-37.2"/>
  <p:tag name="ANNOTATION_LEFT_22" val="-37.3"/>
  <p:tag name="ANNOTATION_WIDTH_22" val="650.5"/>
  <p:tag name="ANNOTATION_HEIGHT_22" val="506.4"/>
  <p:tag name="ANNOTATION_ANIMATION_22" val="4"/>
  <p:tag name="ANNOTATION_ROTATION_22" val="0"/>
  <p:tag name="ANNOTATION_SUB_TYPE_22" val="11"/>
  <p:tag name="ANNOTATION_LOOP_COUNT_22" val="1"/>
  <p:tag name="ANNOTATION_BOX_RADIUS_22" val="0"/>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261.5"/>
  <p:tag name="ANNOTATION_END_23" val="261.5"/>
  <p:tag name="ANNOTATION_TOP_23" val="-37.2"/>
  <p:tag name="ANNOTATION_LEFT_23" val="-37.3"/>
  <p:tag name="ANNOTATION_WIDTH_23" val="650.5"/>
  <p:tag name="ANNOTATION_HEIGHT_23" val="506.4"/>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261.5"/>
  <p:tag name="ANNOTATION_END_24" val="303.9"/>
  <p:tag name="ANNOTATION_TOP_24" val="270.7"/>
  <p:tag name="ANNOTATION_LEFT_24" val="29.8"/>
  <p:tag name="ANNOTATION_WIDTH_24" val="245.9"/>
  <p:tag name="ANNOTATION_HEIGHT_24" val="51.3"/>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303.9"/>
  <p:tag name="ANNOTATION_TOP_25" val="-37.2"/>
  <p:tag name="ANNOTATION_LEFT_25" val="-37.3"/>
  <p:tag name="ANNOTATION_WIDTH_25" val="650.5"/>
  <p:tag name="ANNOTATION_HEIGHT_25" val="506.4"/>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RTICULATE_SLIDE_GUID" val="0d5972af-7aac-4ce0-af54-58ea79138f0c"/>
  <p:tag name="ANNOTATION_TYPE_13" val="2"/>
  <p:tag name="ANNOTATION_START_13" val="247.4"/>
  <p:tag name="ANNOTATION_END_13" val="252.4"/>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52.4"/>
  <p:tag name="ANNOTATION_END_14" val="252.4"/>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52.4"/>
  <p:tag name="ANNOTATION_END_15" val="270.2"/>
  <p:tag name="ANNOTATION_TOP_15" val="310.1"/>
  <p:tag name="ANNOTATION_LEFT_15" val="49.9"/>
  <p:tag name="ANNOTATION_WIDTH_15" val="520.1"/>
  <p:tag name="ANNOTATION_HEIGHT_15" val="52.0"/>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70.2"/>
  <p:tag name="ANNOTATION_END_16" val="273.9"/>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73.9"/>
  <p:tag name="ANNOTATION_END_17" val="273.9"/>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73.9"/>
  <p:tag name="ANNOTATION_END_18" val="296.5"/>
  <p:tag name="ANNOTATION_TOP_18" val="359.1"/>
  <p:tag name="ANNOTATION_LEFT_18" val="38.0"/>
  <p:tag name="ANNOTATION_WIDTH_18" val="528.3"/>
  <p:tag name="ANNOTATION_HEIGHT_18" val="43.1"/>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96.5"/>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UDIO_ID" val="1307"/>
  <p:tag name="ELAPSEDTIME" val="249.4"/>
  <p:tag name="ANNOTATION_TYPE_1" val="0"/>
  <p:tag name="ANNOTATION_START_1" val="57.5"/>
  <p:tag name="ANNOTATION_END_1" val="65.1"/>
  <p:tag name="ANNOTATION_TOP_1" val="89.2"/>
  <p:tag name="ANNOTATION_LEFT_1" val="48.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5.1"/>
  <p:tag name="ANNOTATION_END_2" val="77.2"/>
  <p:tag name="ANNOTATION_TOP_2" val="96.5"/>
  <p:tag name="ANNOTATION_LEFT_2" val="299.7"/>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7.2"/>
  <p:tag name="ANNOTATION_END_3" val="88.7"/>
  <p:tag name="ANNOTATION_TOP_3" val="135.2"/>
  <p:tag name="ANNOTATION_LEFT_3" val="60.8"/>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8.7"/>
  <p:tag name="ANNOTATION_END_4" val="92.5"/>
  <p:tag name="ANNOTATION_TOP_4" val="152.8"/>
  <p:tag name="ANNOTATION_LEFT_4" val="278.5"/>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5"/>
  <p:tag name="ANNOTATION_END_5" val="103.8"/>
  <p:tag name="ANNOTATION_TOP_5" val="209.1"/>
  <p:tag name="ANNOTATION_LEFT_5" val="50.6"/>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103.8"/>
  <p:tag name="ANNOTATION_END_6" val="119.1"/>
  <p:tag name="ANNOTATION_TOP_6" val="196.6"/>
  <p:tag name="ANNOTATION_LEFT_6" val="327.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19.1"/>
  <p:tag name="ANNOTATION_END_7" val="136.2"/>
  <p:tag name="ANNOTATION_TOP_7" val="217.8"/>
  <p:tag name="ANNOTATION_LEFT_7" val="325.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36.2"/>
  <p:tag name="ANNOTATION_END_8" val="164.3"/>
  <p:tag name="ANNOTATION_TOP_8" val="240.5"/>
  <p:tag name="ANNOTATION_LEFT_8" val="326.1"/>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164.3"/>
  <p:tag name="ANNOTATION_END_9" val="178.9"/>
  <p:tag name="ANNOTATION_TOP_9" val="270.5"/>
  <p:tag name="ANNOTATION_LEFT_9" val="49.8"/>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178.9"/>
  <p:tag name="ANNOTATION_END_10" val="205.1"/>
  <p:tag name="ANNOTATION_TOP_10" val="320.9"/>
  <p:tag name="ANNOTATION_LEFT_10" val="46.9"/>
  <p:tag name="ANNOTATION_WIDTH_10" val="109.9"/>
  <p:tag name="ANNOTATION_HEIGHT_10" val="109.6"/>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205.1"/>
  <p:tag name="ANNOTATION_END_11" val="223.7"/>
  <p:tag name="ANNOTATION_TOP_11" val="364.8"/>
  <p:tag name="ANNOTATION_LEFT_11" val="51.3"/>
  <p:tag name="ANNOTATION_WIDTH_11" val="109.9"/>
  <p:tag name="ANNOTATION_HEIGHT_11" val="109.6"/>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223.7"/>
  <p:tag name="ANNOTATION_TOP_12" val="405.7"/>
  <p:tag name="ANNOTATION_LEFT_12" val="55.7"/>
  <p:tag name="ANNOTATION_WIDTH_12" val="109.9"/>
  <p:tag name="ANNOTATION_HEIGHT_12" val="109.6"/>
  <p:tag name="ANNOTATION_ANIMATION_12" val="3"/>
  <p:tag name="ANNOTATION_ROTATION_12" val="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COUNT" val="12"/>
  <p:tag name="ARTICULATE_SLIDE_NAV" val="11"/>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2"/>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NNOTATION_TYPE_1" val="2"/>
  <p:tag name="ANNOTATION_START_1" val="63.6"/>
  <p:tag name="ANNOTATION_END_1" val="63.6"/>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3.6"/>
  <p:tag name="ANNOTATION_END_2" val="73.1"/>
  <p:tag name="ANNOTATION_TOP_2" val="215.1"/>
  <p:tag name="ANNOTATION_LEFT_2" val="53.3"/>
  <p:tag name="ANNOTATION_WIDTH_2" val="211.0"/>
  <p:tag name="ANNOTATION_HEIGHT_2" val="184.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3.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RTICULATE_SLIDE_GUID" val="25192703-e8a9-4f24-9876-aea4a9abb970"/>
  <p:tag name="AUDIO_ID" val="1281"/>
  <p:tag name="TIMELINE" val="42.2/55.9/59.4/75.2"/>
  <p:tag name="ELAPSEDTIME" val="119.3"/>
  <p:tag name="ANNOTATION_COUNT" val="0"/>
  <p:tag name="ARTICULATE_SLIDE_NAV" val="13"/>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222.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24.xml><?xml version="1.0" encoding="utf-8"?>
<p:tagLst xmlns:a="http://schemas.openxmlformats.org/drawingml/2006/main" xmlns:r="http://schemas.openxmlformats.org/officeDocument/2006/relationships" xmlns:p="http://schemas.openxmlformats.org/presentationml/2006/main">
  <p:tag name="ANNOTATION_TYPE_5" val="2"/>
  <p:tag name="ANNOTATION_START_5" val="63.9"/>
  <p:tag name="ANNOTATION_END_5" val="63.9"/>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3.9"/>
  <p:tag name="ANNOTATION_TOP_6" val="141.0"/>
  <p:tag name="ANNOTATION_LEFT_6" val="50.3"/>
  <p:tag name="ANNOTATION_WIDTH_6" val="473.5"/>
  <p:tag name="ANNOTATION_HEIGHT_6" val="34.1"/>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RTICULATE_SLIDE_GUID" val="00acf3e7-4bf1-4c24-8355-0caea8c10a8e"/>
  <p:tag name="AUDIO_ID" val="1283"/>
  <p:tag name="TIMELINE" val="2.3"/>
  <p:tag name="ELAPSEDTIME" val="73.8"/>
  <p:tag name="ANNOTATION_TYPE_1" val="0"/>
  <p:tag name="ANNOTATION_START_1" val="10.5"/>
  <p:tag name="ANNOTATION_END_1" val="26.6"/>
  <p:tag name="ANNOTATION_TOP_1" val="157.6"/>
  <p:tag name="ANNOTATION_LEFT_1" val="5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6.6"/>
  <p:tag name="ANNOTATION_END_2" val="39.5"/>
  <p:tag name="ANNOTATION_TOP_2" val="195.6"/>
  <p:tag name="ANNOTATION_LEFT_2" val="61.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9.5"/>
  <p:tag name="ANNOTATION_END_3" val="47.4"/>
  <p:tag name="ANNOTATION_TOP_3" val="226.8"/>
  <p:tag name="ANNOTATION_LEFT_3" val="44.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7.4"/>
  <p:tag name="ANNOTATION_TOP_4" val="285.5"/>
  <p:tag name="ANNOTATION_LEFT_4" val="58.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15"/>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26.xml><?xml version="1.0" encoding="utf-8"?>
<p:tagLst xmlns:a="http://schemas.openxmlformats.org/drawingml/2006/main" xmlns:r="http://schemas.openxmlformats.org/officeDocument/2006/relationships" xmlns:p="http://schemas.openxmlformats.org/presentationml/2006/main">
  <p:tag name="ARTICULATE_SLIDE_GUID" val="2a3008f8-7f50-42af-bbd7-38413addd399"/>
  <p:tag name="AUDIO_ID" val="1284"/>
  <p:tag name="TIMELINE" val="10.6"/>
  <p:tag name="ELAPSEDTIME" val="140.1"/>
  <p:tag name="ANNOTATION_TYPE_1" val="0"/>
  <p:tag name="ANNOTATION_START_1" val="44.7"/>
  <p:tag name="ANNOTATION_END_1" val="63.2"/>
  <p:tag name="ANNOTATION_TOP_1" val="164.3"/>
  <p:tag name="ANNOTATION_LEFT_1" val="55.9"/>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3.2"/>
  <p:tag name="ANNOTATION_END_2" val="68.2"/>
  <p:tag name="ANNOTATION_TOP_2" val="197.8"/>
  <p:tag name="ANNOTATION_LEFT_2" val="45.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68.2"/>
  <p:tag name="ANNOTATION_END_3" val="74.9"/>
  <p:tag name="ANNOTATION_TOP_3" val="263.2"/>
  <p:tag name="ANNOTATION_LEFT_3" val="64.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74.9"/>
  <p:tag name="ANNOTATION_END_4" val="92.0"/>
  <p:tag name="ANNOTATION_TOP_4" val="327.9"/>
  <p:tag name="ANNOTATION_LEFT_4" val="6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0"/>
  <p:tag name="ANNOTATION_TOP_5" val="360.6"/>
  <p:tag name="ANNOTATION_LEFT_5" val="52.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6"/>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AUDIO_ID" val="1291"/>
  <p:tag name="TIMELINE" val="41.1/51.3/59.2/73.4/90.6/112.6"/>
  <p:tag name="ELAPSEDTIME" val="135.7"/>
  <p:tag name="ANNOTATION_COUNT" val="0"/>
  <p:tag name="ARTICULATE_SLIDE_NAV" val="17"/>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AUDIO_ID" val="1301"/>
  <p:tag name="ELAPSEDTIME" val="108.2"/>
  <p:tag name="ANNOTATION_COUNT" val="0"/>
  <p:tag name="ARTICULATE_SLIDE_NAV" val="18"/>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AUDIO_ID" val="1097"/>
  <p:tag name="TIMELINE" val="18.2/25.3/34.5"/>
  <p:tag name="ELAPSEDTIME" val="83.8"/>
  <p:tag name="ANNOTATION_TYPE_1" val="2"/>
  <p:tag name="ANNOTATION_START_1" val="14.2"/>
  <p:tag name="ANNOTATION_END_1" val="16.6"/>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6.6"/>
  <p:tag name="ANNOTATION_TOP_2" val="-29.9"/>
  <p:tag name="ANNOTATION_LEFT_2" val="-30.0"/>
  <p:tag name="ANNOTATION_WIDTH_2" val="635.9"/>
  <p:tag name="ANNOTATION_HEIGHT_2" val="491.8"/>
  <p:tag name="ANNOTATION_ANIMATION_2" val="4"/>
  <p:tag name="ANNOTATION_ROTATION_2" val="0"/>
  <p:tag name="ANNOTATION_SUB_TYPE_2" val="11"/>
  <p:tag name="ANNOTATION_LOOP_COUNT_2" val="1"/>
  <p:tag name="ANNOTATION_BOX_RADIUS_2" val="0"/>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GUID" val="83a10f98-2f17-42e1-a27c-4c716513ebe8"/>
  <p:tag name="ARTICULATE_SLIDE_NAV" val="19"/>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oixJ7YTv_files\slide0001_image001.jpg"/>
</p:tagLst>
</file>

<file path=ppt/tags/tag231.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232.xml><?xml version="1.0" encoding="utf-8"?>
<p:tagLst xmlns:a="http://schemas.openxmlformats.org/drawingml/2006/main" xmlns:r="http://schemas.openxmlformats.org/officeDocument/2006/relationships" xmlns:p="http://schemas.openxmlformats.org/presentationml/2006/main">
  <p:tag name="AUDIO_ID" val="1098"/>
  <p:tag name="TIMELINE" val="5.8/7.7/12.9/42.6"/>
  <p:tag name="ELAPSEDTIME" val="88.2"/>
  <p:tag name="ANNOTATION_COUNT" val="0"/>
  <p:tag name="ARTICULATE_SLIDE_GUID" val="597fe866-976d-4dc6-98bc-018ee4e7b971"/>
  <p:tag name="ARTICULATE_SLIDE_NAV" val="20"/>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34.xml><?xml version="1.0" encoding="utf-8"?>
<p:tagLst xmlns:a="http://schemas.openxmlformats.org/drawingml/2006/main" xmlns:r="http://schemas.openxmlformats.org/officeDocument/2006/relationships" xmlns:p="http://schemas.openxmlformats.org/presentationml/2006/main">
  <p:tag name="AUDIO_ID" val="1100"/>
  <p:tag name="ELAPSEDTIME" val="53.0"/>
  <p:tag name="ANNOTATION_COUNT" val="0"/>
  <p:tag name="ARTICULATE_SLIDE_GUID" val="8087e083-6bdc-4777-b735-5d25f19f3664"/>
  <p:tag name="ARTICULATE_SLIDE_NAV" val="22"/>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AUDIO_ID" val="1101"/>
  <p:tag name="TIMELINE" val="4.1"/>
  <p:tag name="ELAPSEDTIME" val="50.7"/>
  <p:tag name="ANNOTATION_COUNT" val="0"/>
  <p:tag name="ARTICULATE_SLIDE_GUID" val="6eb23a9f-5837-4efe-8d09-a67da754ea66"/>
  <p:tag name="ARTICULATE_SLIDE_NAV" val="23"/>
  <p:tag name="ARTICULATE_SLIDE_THUMBNAIL_REFRESH" val="1"/>
</p:tagLst>
</file>

<file path=ppt/tags/tag23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37.xml><?xml version="1.0" encoding="utf-8"?>
<p:tagLst xmlns:a="http://schemas.openxmlformats.org/drawingml/2006/main" xmlns:r="http://schemas.openxmlformats.org/officeDocument/2006/relationships" xmlns:p="http://schemas.openxmlformats.org/presentationml/2006/main">
  <p:tag name="AUDIO_ID" val="1292"/>
  <p:tag name="TIMELINE" val="32.6/37.6/42.2/48.9/56.5/81.7"/>
  <p:tag name="ELAPSEDTIME" val="96.1"/>
  <p:tag name="ANNOTATION_COUNT" val="0"/>
  <p:tag name="ARTICULATE_SLIDE_NAV" val="27"/>
  <p:tag name="ARTICULATE_SLIDE_THUMBNAIL_REFRESH" val="1"/>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UDIO_ID" val="1273"/>
  <p:tag name="ELAPSEDTIME" val="125.1"/>
  <p:tag name="ANNOTATION_TYPE_1" val="0"/>
  <p:tag name="ANNOTATION_START_1" val="6.1"/>
  <p:tag name="ANNOTATION_END_1" val="34.5"/>
  <p:tag name="ANNOTATION_TOP_1" val="156.1"/>
  <p:tag name="ANNOTATION_LEFT_1" val="29.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4.5"/>
  <p:tag name="ANNOTATION_END_2" val="78.3"/>
  <p:tag name="ANNOTATION_TOP_2" val="208.9"/>
  <p:tag name="ANNOTATION_LEFT_2" val="29.8"/>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8.3"/>
  <p:tag name="ANNOTATION_END_3" val="83.6"/>
  <p:tag name="ANNOTATION_TOP_3" val="270.7"/>
  <p:tag name="ANNOTATION_LEFT_3" val="33.5"/>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3.6"/>
  <p:tag name="ANNOTATION_TOP_4" val="311.5"/>
  <p:tag name="ANNOTATION_LEFT_4" val="29.8"/>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41"/>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AUDIO_ID" val="1295"/>
  <p:tag name="TIMELINE" val="20.2/37.4/45.3/61.3/69.7/90.2"/>
  <p:tag name="ELAPSEDTIME" val="132.0"/>
  <p:tag name="ANNOTATION_COUNT" val="0"/>
  <p:tag name="ARTICULATE_SLIDE_NAV" val="42"/>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UDIO_ID" val="1138"/>
  <p:tag name="ELAPSEDTIME" val="32.7"/>
  <p:tag name="ANNOTATION_COUNT" val="0"/>
  <p:tag name="ARTICULATE_SLIDE_GUID" val="bd9d9f41-8afd-4bfa-8715-5f2de13cee9a"/>
  <p:tag name="ARTICULATE_SLIDE_NAV" val="34"/>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fPVED7Ym_files\slide0001_image001.jpg"/>
</p:tagLst>
</file>

<file path=ppt/tags/tag246.xml><?xml version="1.0" encoding="utf-8"?>
<p:tagLst xmlns:a="http://schemas.openxmlformats.org/drawingml/2006/main" xmlns:r="http://schemas.openxmlformats.org/officeDocument/2006/relationships" xmlns:p="http://schemas.openxmlformats.org/presentationml/2006/main">
  <p:tag name="AUDIO_ID" val="1106"/>
  <p:tag name="TIMELINE" val="83.9/116.6/118.2/138.2/173.6/198.3"/>
  <p:tag name="ELAPSEDTIME" val="489.6"/>
  <p:tag name="ANNOTATION_TYPE_1" val="2"/>
  <p:tag name="ANNOTATION_START_1" val="71.1"/>
  <p:tag name="ANNOTATION_END_1" val="71.1"/>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1.1"/>
  <p:tag name="ANNOTATION_END_2" val="80.0"/>
  <p:tag name="ANNOTATION_TOP_2" val="66.9"/>
  <p:tag name="ANNOTATION_LEFT_2" val="45.6"/>
  <p:tag name="ANNOTATION_WIDTH_2" val="195.4"/>
  <p:tag name="ANNOTATION_HEIGHT_2" val="63.9"/>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0.0"/>
  <p:tag name="ANNOTATION_END_3" val="90.6"/>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0.6"/>
  <p:tag name="ANNOTATION_END_4" val="90.6"/>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0.6"/>
  <p:tag name="ANNOTATION_END_5" val="123.0"/>
  <p:tag name="ANNOTATION_TOP_5" val="193.6"/>
  <p:tag name="ANNOTATION_LEFT_5" val="25.2"/>
  <p:tag name="ANNOTATION_WIDTH_5" val="185.8"/>
  <p:tag name="ANNOTATION_HEIGHT_5" val="164.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3.0"/>
  <p:tag name="ANNOTATION_END_6" val="123.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3.0"/>
  <p:tag name="ANNOTATION_END_7" val="143.7"/>
  <p:tag name="ANNOTATION_TOP_7" val="161.3"/>
  <p:tag name="ANNOTATION_LEFT_7" val="363.8"/>
  <p:tag name="ANNOTATION_WIDTH_7" val="137.9"/>
  <p:tag name="ANNOTATION_HEIGHT_7" val="83.7"/>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3.7"/>
  <p:tag name="ANNOTATION_END_8" val="143.7"/>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43.7"/>
  <p:tag name="ANNOTATION_END_9" val="177.8"/>
  <p:tag name="ANNOTATION_TOP_9" val="245.0"/>
  <p:tag name="ANNOTATION_LEFT_9" val="207.4"/>
  <p:tag name="ANNOTATION_WIDTH_9" val="320.1"/>
  <p:tag name="ANNOTATION_HEIGHT_9" val="71.1"/>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77.8"/>
  <p:tag name="ANNOTATION_END_10" val="177.8"/>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77.8"/>
  <p:tag name="ANNOTATION_END_11" val="201.2"/>
  <p:tag name="ANNOTATION_TOP_11" val="298.2"/>
  <p:tag name="ANNOTATION_LEFT_11" val="374.0"/>
  <p:tag name="ANNOTATION_WIDTH_11" val="178.0"/>
  <p:tag name="ANNOTATION_HEIGHT_11" val="87.8"/>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1.2"/>
  <p:tag name="ANNOTATION_END_12" val="201.2"/>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01.2"/>
  <p:tag name="ANNOTATION_END_13" val="218.5"/>
  <p:tag name="ANNOTATION_TOP_13" val="81.9"/>
  <p:tag name="ANNOTATION_LEFT_13" val="243.3"/>
  <p:tag name="ANNOTATION_WIDTH_13" val="233.8"/>
  <p:tag name="ANNOTATION_HEIGHT_13" val="91.4"/>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18.5"/>
  <p:tag name="ANNOTATION_END_14" val="230.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30.5"/>
  <p:tag name="ANNOTATION_END_15" val="230.5"/>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30.5"/>
  <p:tag name="ANNOTATION_END_16" val="285.4"/>
  <p:tag name="ANNOTATION_TOP_16" val="366.3"/>
  <p:tag name="ANNOTATION_LEFT_16" val="284.1"/>
  <p:tag name="ANNOTATION_WIDTH_16" val="235.0"/>
  <p:tag name="ANNOTATION_HEIGHT_16" val="66.3"/>
  <p:tag name="ANNOTATION_ANIMATION_16" val="4"/>
  <p:tag name="ANNOTATION_ROTATION_16" val="0"/>
  <p:tag name="ANNOTATION_SUB_TYPE_16" val="11"/>
  <p:tag name="ANNOTATION_LOOP_COUNT_16" val="1"/>
  <p:tag name="ANNOTATION_BOX_RADIUS_16" val="5"/>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85.4"/>
  <p:tag name="ANNOTATION_END_17" val="285.4"/>
  <p:tag name="ANNOTATION_TOP_17" val="-29.9"/>
  <p:tag name="ANNOTATION_LEFT_17" val="-30.0"/>
  <p:tag name="ANNOTATION_WIDTH_17" val="635.9"/>
  <p:tag name="ANNOTATION_HEIGHT_17" val="491.8"/>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85.4"/>
  <p:tag name="ANNOTATION_END_18" val="358.0"/>
  <p:tag name="ANNOTATION_TOP_18" val="68.1"/>
  <p:tag name="ANNOTATION_LEFT_18" val="33.0"/>
  <p:tag name="ANNOTATION_WIDTH_18" val="190.0"/>
  <p:tag name="ANNOTATION_HEIGHT_18" val="75.9"/>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358.0"/>
  <p:tag name="ANNOTATION_END_19" val="358.0"/>
  <p:tag name="ANNOTATION_TOP_19" val="-29.9"/>
  <p:tag name="ANNOTATION_LEFT_19" val="-30.0"/>
  <p:tag name="ANNOTATION_WIDTH_19" val="635.9"/>
  <p:tag name="ANNOTATION_HEIGHT_19" val="491.8"/>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358.0"/>
  <p:tag name="ANNOTATION_END_20" val="400.8"/>
  <p:tag name="ANNOTATION_TOP_20" val="379.4"/>
  <p:tag name="ANNOTATION_LEFT_20" val="304.5"/>
  <p:tag name="ANNOTATION_WIDTH_20" val="189.4"/>
  <p:tag name="ANNOTATION_HEIGHT_20" val="49.6"/>
  <p:tag name="ANNOTATION_ANIMATION_20" val="4"/>
  <p:tag name="ANNOTATION_ROTATION_20" val="0"/>
  <p:tag name="ANNOTATION_SUB_TYPE_20" val="11"/>
  <p:tag name="ANNOTATION_LOOP_COUNT_20" val="1"/>
  <p:tag name="ANNOTATION_BOX_RADIUS_20" val="5"/>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400.8"/>
  <p:tag name="ANNOTATION_END_21" val="400.8"/>
  <p:tag name="ANNOTATION_TOP_21" val="-29.9"/>
  <p:tag name="ANNOTATION_LEFT_21" val="-30.0"/>
  <p:tag name="ANNOTATION_WIDTH_21" val="635.9"/>
  <p:tag name="ANNOTATION_HEIGHT_21" val="491.8"/>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400.8"/>
  <p:tag name="ANNOTATION_END_22" val="426.6"/>
  <p:tag name="ANNOTATION_TOP_22" val="9.6"/>
  <p:tag name="ANNOTATION_LEFT_22" val="139.7"/>
  <p:tag name="ANNOTATION_WIDTH_22" val="305.1"/>
  <p:tag name="ANNOTATION_HEIGHT_22" val="38.2"/>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426.6"/>
  <p:tag name="ANNOTATION_END_23" val="426.6"/>
  <p:tag name="ANNOTATION_TOP_23" val="-29.9"/>
  <p:tag name="ANNOTATION_LEFT_23" val="-30.0"/>
  <p:tag name="ANNOTATION_WIDTH_23" val="635.9"/>
  <p:tag name="ANNOTATION_HEIGHT_23" val="491.8"/>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426.6"/>
  <p:tag name="ANNOTATION_END_24" val="460.0"/>
  <p:tag name="ANNOTATION_TOP_24" val="395.6"/>
  <p:tag name="ANNOTATION_LEFT_24" val="308.7"/>
  <p:tag name="ANNOTATION_WIDTH_24" val="171.4"/>
  <p:tag name="ANNOTATION_HEIGHT_24" val="29.9"/>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460.0"/>
  <p:tag name="ANNOTATION_TOP_25" val="-29.9"/>
  <p:tag name="ANNOTATION_LEFT_25" val="-30.0"/>
  <p:tag name="ANNOTATION_WIDTH_25" val="635.9"/>
  <p:tag name="ANNOTATION_HEIGHT_25" val="491.8"/>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GUID" val="5882dd19-77fc-4eab-9b51-e877b0f2929e"/>
  <p:tag name="ARTICULATE_SLIDE_NAV" val="35"/>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AVzvAmfh_files\slide0001_image001.png"/>
</p:tagLst>
</file>

<file path=ppt/tags/tag24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4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BULLET_16" val="8226"/>
  <p:tag name="BULLET_17" val="8226"/>
  <p:tag name="BULLET_18" val="8226"/>
  <p:tag name="MARGIN_1" val="0"/>
  <p:tag name="MARGIN_2" val="36"/>
  <p:tag name="MARGIN_3" val="72"/>
  <p:tag name="MARGIN_4" val="108"/>
  <p:tag name="MARGIN_5" val="144"/>
  <p:tag name="FONT_SIZE" val="12"/>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UDIO_ID" val="1294"/>
  <p:tag name="TIMELINE" val="23.7/50.1/57.4/74.0/80.5/97.4"/>
  <p:tag name="ELAPSEDTIME" val="131.5"/>
  <p:tag name="ANNOTATION_COUNT" val="0"/>
  <p:tag name="ARTICULATE_SLIDE_NAV" val="39"/>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AUDIO_ID" val="1303"/>
  <p:tag name="ELAPSEDTIME" val="206.3"/>
  <p:tag name="ANNOTATION_TYPE_1" val="2"/>
  <p:tag name="ANNOTATION_START_1" val="73.1"/>
  <p:tag name="ANNOTATION_END_1" val="73.1"/>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3.1"/>
  <p:tag name="ANNOTATION_END_2" val="82.6"/>
  <p:tag name="ANNOTATION_TOP_2" val="194.8"/>
  <p:tag name="ANNOTATION_LEFT_2" val="175.1"/>
  <p:tag name="ANNOTATION_WIDTH_2" val="134.9"/>
  <p:tag name="ANNOTATION_HEIGHT_2" val="3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2.6"/>
  <p:tag name="ANNOTATION_END_3" val="90.8"/>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0.8"/>
  <p:tag name="ANNOTATION_END_4" val="90.8"/>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0.8"/>
  <p:tag name="ANNOTATION_END_5" val="99.9"/>
  <p:tag name="ANNOTATION_TOP_5" val="100.4"/>
  <p:tag name="ANNOTATION_LEFT_5" val="391.9"/>
  <p:tag name="ANNOTATION_WIDTH_5" val="122.9"/>
  <p:tag name="ANNOTATION_HEIGHT_5" val="39.4"/>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9.9"/>
  <p:tag name="ANNOTATION_END_6" val="104.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04.1"/>
  <p:tag name="ANNOTATION_END_7" val="104.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4.1"/>
  <p:tag name="ANNOTATION_END_8" val="112.7"/>
  <p:tag name="ANNOTATION_TOP_8" val="126.4"/>
  <p:tag name="ANNOTATION_LEFT_8" val="251.9"/>
  <p:tag name="ANNOTATION_WIDTH_8" val="196.0"/>
  <p:tag name="ANNOTATION_HEIGHT_8" val="42.4"/>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12.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NAV" val="43"/>
  <p:tag name="ARTICULATE_SLIDE_THUMBNAIL_REFRESH" val="1"/>
</p:tagLst>
</file>

<file path=ppt/tags/tag256.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5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259.xml><?xml version="1.0" encoding="utf-8"?>
<p:tagLst xmlns:a="http://schemas.openxmlformats.org/drawingml/2006/main" xmlns:r="http://schemas.openxmlformats.org/officeDocument/2006/relationships" xmlns:p="http://schemas.openxmlformats.org/presentationml/2006/main">
  <p:tag name="AUDIO_ID" val="1315"/>
  <p:tag name="ELAPSEDTIME" val="115.2"/>
  <p:tag name="ANNOTATION_TYPE_1" val="0"/>
  <p:tag name="ANNOTATION_START_1" val="7.7"/>
  <p:tag name="ANNOTATION_END_1" val="22.7"/>
  <p:tag name="ANNOTATION_TOP_1" val="148.4"/>
  <p:tag name="ANNOTATION_LEFT_1" val="43.2"/>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7"/>
  <p:tag name="ANNOTATION_END_2" val="25.5"/>
  <p:tag name="ANNOTATION_TOP_2" val="149.8"/>
  <p:tag name="ANNOTATION_LEFT_2" val="182.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5.5"/>
  <p:tag name="ANNOTATION_END_3" val="33.7"/>
  <p:tag name="ANNOTATION_TOP_3" val="151.3"/>
  <p:tag name="ANNOTATION_LEFT_3" val="251.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3.7"/>
  <p:tag name="ANNOTATION_END_4" val="56.2"/>
  <p:tag name="ANNOTATION_TOP_4" val="192.2"/>
  <p:tag name="ANNOTATION_LEFT_4" val="41.0"/>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56.2"/>
  <p:tag name="ANNOTATION_END_5" val="59.2"/>
  <p:tag name="ANNOTATION_TOP_5" val="190.8"/>
  <p:tag name="ANNOTATION_LEFT_5" val="410.4"/>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9.2"/>
  <p:tag name="ANNOTATION_END_6" val="67.2"/>
  <p:tag name="ANNOTATION_TOP_6" val="263.9"/>
  <p:tag name="ANNOTATION_LEFT_6" val="41.0"/>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7.2"/>
  <p:tag name="ANNOTATION_END_7" val="91.3"/>
  <p:tag name="ANNOTATION_TOP_7" val="292.4"/>
  <p:tag name="ANNOTATION_LEFT_7" val="82.8"/>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91.3"/>
  <p:tag name="ANNOTATION_TOP_8" val="358.2"/>
  <p:tag name="ANNOTATION_LEFT_8" val="77.7"/>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8"/>
  <p:tag name="ARTICULATE_SLIDE_GUID" val="054c8395-f944-4642-a4b8-fcca939d0063"/>
  <p:tag name="ARTICULATE_SLIDE_NAV" val="55"/>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AUDIO_ID" val="1274"/>
  <p:tag name="TIMELINE" val="3.1/8.6/53.0/67.5"/>
  <p:tag name="ELAPSEDTIME" val="101.3"/>
  <p:tag name="ANNOTATION_TYPE_1" val="2"/>
  <p:tag name="ANNOTATION_START_1" val="18.7"/>
  <p:tag name="ANNOTATION_END_1" val="18.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8.7"/>
  <p:tag name="ANNOTATION_END_2" val="50.1"/>
  <p:tag name="ANNOTATION_TOP_2" val="210.4"/>
  <p:tag name="ANNOTATION_LEFT_2" val="41.7"/>
  <p:tag name="ANNOTATION_WIDTH_2" val="397.9"/>
  <p:tag name="ANNOTATION_HEIGHT_2" val="60.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0.1"/>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5"/>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263.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 name="ARTICULATE_SLIDE_THUMBNAIL_REFRESH" val="1"/>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UDIO_ID" val="779"/>
  <p:tag name="ELAPSEDTIME" val="48.9"/>
  <p:tag name="ANNOTATION_COUNT" val="0"/>
  <p:tag name="ARTICULATE_SLIDE_GUID" val="369531dc-7805-4cd8-a941-17fee4380c8e"/>
  <p:tag name="ARTICULATE_SLIDE_NAV" val="5"/>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ags/tag62.xml><?xml version="1.0" encoding="utf-8"?>
<p:tagLst xmlns:a="http://schemas.openxmlformats.org/drawingml/2006/main" xmlns:r="http://schemas.openxmlformats.org/officeDocument/2006/relationships" xmlns:p="http://schemas.openxmlformats.org/presentationml/2006/main">
  <p:tag name="AUDIO_ID" val="980"/>
  <p:tag name="ELAPSEDTIME" val="105.7"/>
  <p:tag name="ANNOTATION_TYPE_1" val="0"/>
  <p:tag name="ANNOTATION_START_1" val="13.1"/>
  <p:tag name="ANNOTATION_END_1" val="14.5"/>
  <p:tag name="ANNOTATION_TOP_1" val="148.0"/>
  <p:tag name="ANNOTATION_LEFT_1" val="311.5"/>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5"/>
  <p:tag name="ANNOTATION_END_2" val="41.9"/>
  <p:tag name="ANNOTATION_TOP_2" val="221.6"/>
  <p:tag name="ANNOTATION_LEFT_2" val="459.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9"/>
  <p:tag name="ANNOTATION_END_3" val="65.0"/>
  <p:tag name="ANNOTATION_TOP_3" val="190.3"/>
  <p:tag name="ANNOTATION_LEFT_3" val="73.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5.0"/>
  <p:tag name="ANNOTATION_TOP_4" val="152.4"/>
  <p:tag name="ANNOTATION_LEFT_4" val="20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791650bb-f617-4668-b6b6-09abab036f26"/>
  <p:tag name="ARTICULATE_SLIDE_NAV" val="9"/>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64.xml><?xml version="1.0" encoding="utf-8"?>
<p:tagLst xmlns:a="http://schemas.openxmlformats.org/drawingml/2006/main" xmlns:r="http://schemas.openxmlformats.org/officeDocument/2006/relationships" xmlns:p="http://schemas.openxmlformats.org/presentationml/2006/main">
  <p:tag name="ANNOTATION_TYPE_8" val="2"/>
  <p:tag name="ANNOTATION_START_8" val="35.0"/>
  <p:tag name="ANNOTATION_END_8" val="35.0"/>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5.0"/>
  <p:tag name="ANNOTATION_END_9" val="45.5"/>
  <p:tag name="ANNOTATION_TOP_9" val="180.4"/>
  <p:tag name="ANNOTATION_LEFT_9" val="87.5"/>
  <p:tag name="ANNOTATION_WIDTH_9" val="163.0"/>
  <p:tag name="ANNOTATION_HEIGHT_9" val="193.6"/>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45.5"/>
  <p:tag name="ANNOTATION_END_10" val="50.1"/>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50.1"/>
  <p:tag name="ANNOTATION_END_11" val="50.1"/>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50.1"/>
  <p:tag name="ANNOTATION_END_12" val="63.7"/>
  <p:tag name="ANNOTATION_TOP_12" val="212.7"/>
  <p:tag name="ANNOTATION_LEFT_12" val="284.1"/>
  <p:tag name="ANNOTATION_WIDTH_12" val="107.3"/>
  <p:tag name="ANNOTATION_HEIGHT_12" val="16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63.7"/>
  <p:tag name="ANNOTATION_END_13" val="63.7"/>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63.7"/>
  <p:tag name="ANNOTATION_END_14" val="102.7"/>
  <p:tag name="ANNOTATION_TOP_14" val="106.4"/>
  <p:tag name="ANNOTATION_LEFT_14" val="389.0"/>
  <p:tag name="ANNOTATION_WIDTH_14" val="175.0"/>
  <p:tag name="ANNOTATION_HEIGHT_14" val="281.4"/>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02.7"/>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UDIO_ID" val="1008"/>
  <p:tag name="ELAPSEDTIME" val="66.0"/>
  <p:tag name="ANNOTATION_TYPE_1" val="2"/>
  <p:tag name="ANNOTATION_START_1" val="19.8"/>
  <p:tag name="ANNOTATION_END_1" val="1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9.8"/>
  <p:tag name="ANNOTATION_END_2" val="44.7"/>
  <p:tag name="ANNOTATION_TOP_2" val="169.5"/>
  <p:tag name="ANNOTATION_LEFT_2" val="104.3"/>
  <p:tag name="ANNOTATION_WIDTH_2" val="140.1"/>
  <p:tag name="ANNOTATION_HEIGHT_2" val="204.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4.7"/>
  <p:tag name="ANNOTATION_END_3" val="44.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4.7"/>
  <p:tag name="ANNOTATION_END_4" val="49.1"/>
  <p:tag name="ANNOTATION_TOP_4" val="210.4"/>
  <p:tag name="ANNOTATION_LEFT_4" val="276.5"/>
  <p:tag name="ANNOTATION_WIDTH_4" val="101.3"/>
  <p:tag name="ANNOTATION_HEIGHT_4" val="160.6"/>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9.1"/>
  <p:tag name="ANNOTATION_END_5" val="49.1"/>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49.1"/>
  <p:tag name="ANNOTATION_END_6" val="53.1"/>
  <p:tag name="ANNOTATION_TOP_6" val="128.6"/>
  <p:tag name="ANNOTATION_LEFT_6" val="394.2"/>
  <p:tag name="ANNOTATION_WIDTH_6" val="161.7"/>
  <p:tag name="ANNOTATION_HEIGHT_6" val="254.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53.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45778bf7-0acb-4ffc-a5c6-b115e20af9ce"/>
  <p:tag name="ARTICULATE_SLIDE_NAV" val="10"/>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MARGIN_1" val="0"/>
  <p:tag name="MARGIN_2" val="36"/>
  <p:tag name="MARGIN_3" val="72"/>
  <p:tag name="MARGIN_4" val="108"/>
  <p:tag name="MARGIN_5" val="144"/>
  <p:tag name="FONT_SIZE" val="12"/>
</p:tagLst>
</file>

<file path=ppt/tags/tag66.xml><?xml version="1.0" encoding="utf-8"?>
<p:tagLst xmlns:a="http://schemas.openxmlformats.org/drawingml/2006/main" xmlns:r="http://schemas.openxmlformats.org/officeDocument/2006/relationships" xmlns:p="http://schemas.openxmlformats.org/presentationml/2006/main">
  <p:tag name="ANNOTATION_TYPE_9" val="2"/>
  <p:tag name="ANNOTATION_START_9" val="176.1"/>
  <p:tag name="ANNOTATION_END_9" val="189.3"/>
  <p:tag name="ANNOTATION_TOP_9" val="167.3"/>
  <p:tag name="ANNOTATION_LEFT_9" val="30.0"/>
  <p:tag name="ANNOTATION_WIDTH_9" val="400.4"/>
  <p:tag name="ANNOTATION_HEIGHT_9" val="122.5"/>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89.3"/>
  <p:tag name="ANNOTATION_END_10" val="202.7"/>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202.7"/>
  <p:tag name="ANNOTATION_END_11" val="202.7"/>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2.7"/>
  <p:tag name="ANNOTATION_END_12" val="213.0"/>
  <p:tag name="ANNOTATION_TOP_12" val="168.5"/>
  <p:tag name="ANNOTATION_LEFT_12" val="19.2"/>
  <p:tag name="ANNOTATION_WIDTH_12" val="411.2"/>
  <p:tag name="ANNOTATION_HEIGHT_12" val="12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13.0"/>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UDIO_ID" val="1070"/>
  <p:tag name="ELAPSEDTIME" val="126.4"/>
  <p:tag name="ANNOTATION_TYPE_1" val="2"/>
  <p:tag name="ANNOTATION_START_1" val="14.0"/>
  <p:tag name="ANNOTATION_END_1" val="14.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0"/>
  <p:tag name="ANNOTATION_END_2" val="56.5"/>
  <p:tag name="ANNOTATION_TOP_2" val="91.5"/>
  <p:tag name="ANNOTATION_LEFT_2" val="20.1"/>
  <p:tag name="ANNOTATION_WIDTH_2" val="400.9"/>
  <p:tag name="ANNOTATION_HEIGHT_2" val="117.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6.5"/>
  <p:tag name="ANNOTATION_END_3" val="59.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9.5"/>
  <p:tag name="ANNOTATION_END_4" val="59.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5"/>
  <p:tag name="ANNOTATION_END_5" val="79.2"/>
  <p:tag name="ANNOTATION_TOP_5" val="194.8"/>
  <p:tag name="ANNOTATION_LEFT_5" val="11.9"/>
  <p:tag name="ANNOTATION_WIDTH_5" val="401.6"/>
  <p:tag name="ANNOTATION_HEIGHT_5" val="162.8"/>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9.2"/>
  <p:tag name="ANNOTATION_END_6" val="97.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7.7"/>
  <p:tag name="ANNOTATION_END_7" val="97.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97.7"/>
  <p:tag name="ANNOTATION_TOP_8" val="303.4"/>
  <p:tag name="ANNOTATION_LEFT_8" val="244.4"/>
  <p:tag name="ANNOTATION_WIDTH_8" val="316.7"/>
  <p:tag name="ANNOTATION_HEIGHT_8" val="113.8"/>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3064219-143e-4a9a-baa7-259993d9e063"/>
  <p:tag name="ARTICULATE_SLIDE_NAV" val="12"/>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UDIO_ID" val="930"/>
  <p:tag name="ELAPSEDTIME" val="26.5"/>
  <p:tag name="ANNOTATION_COUNT" val="0"/>
  <p:tag name="ARTICULATE_SLIDE_GUID" val="a62fc6e0-5372-47ab-ad24-9adc4b994720"/>
  <p:tag name="ARTICULATE_SLIDE_NAV" val="21"/>
</p:tagLst>
</file>

<file path=ppt/tags/tag8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Uc5ibqo_files\slide0001_image001.jpg"/>
</p:tagLst>
</file>

<file path=ppt/tags/tag88.xml><?xml version="1.0" encoding="utf-8"?>
<p:tagLst xmlns:a="http://schemas.openxmlformats.org/drawingml/2006/main" xmlns:r="http://schemas.openxmlformats.org/officeDocument/2006/relationships" xmlns:p="http://schemas.openxmlformats.org/presentationml/2006/main">
  <p:tag name="AUDIO_ID" val="1060"/>
  <p:tag name="ELAPSEDTIME" val="289.3"/>
  <p:tag name="ANNOTATION_TYPE_1" val="2"/>
  <p:tag name="ANNOTATION_START_1" val="28.0"/>
  <p:tag name="ANNOTATION_END_1" val="28.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0"/>
  <p:tag name="ANNOTATION_END_2" val="84.7"/>
  <p:tag name="ANNOTATION_TOP_2" val="58.0"/>
  <p:tag name="ANNOTATION_LEFT_2" val="20.9"/>
  <p:tag name="ANNOTATION_WIDTH_2" val="254.8"/>
  <p:tag name="ANNOTATION_HEIGHT_2" val="14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4.7"/>
  <p:tag name="ANNOTATION_END_3" val="8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88.5"/>
  <p:tag name="ANNOTATION_END_4" val="88.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8.5"/>
  <p:tag name="ANNOTATION_END_5" val="217.5"/>
  <p:tag name="ANNOTATION_TOP_5" val="61.0"/>
  <p:tag name="ANNOTATION_LEFT_5" val="273.5"/>
  <p:tag name="ANNOTATION_WIDTH_5" val="282.4"/>
  <p:tag name="ANNOTATION_HEIGHT_5" val="182.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17.5"/>
  <p:tag name="ANNOTATION_END_6" val="219.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19.7"/>
  <p:tag name="ANNOTATION_END_7" val="219.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19.7"/>
  <p:tag name="ANNOTATION_END_8" val="249.7"/>
  <p:tag name="ANNOTATION_TOP_8" val="242.4"/>
  <p:tag name="ANNOTATION_LEFT_8" val="262.3"/>
  <p:tag name="ANNOTATION_WIDTH_8" val="272.7"/>
  <p:tag name="ANNOTATION_HEIGHT_8" val="157.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249.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GUID" val="4e4259d1-cd93-4951-bb9b-dc8686389c1a"/>
  <p:tag name="ARTICULATE_SLIDE_NAV" val="29"/>
</p:tagLst>
</file>

<file path=ppt/tags/tag89.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UDIO_ID" val="1043"/>
  <p:tag name="ELAPSEDTIME" val="16.9"/>
  <p:tag name="ANNOTATION_COUNT" val="0"/>
  <p:tag name="ARTICULATE_SLIDE_GUID" val="dfaea927-4797-4725-a3ab-2a8d1bd303de"/>
  <p:tag name="ARTICULATE_SLIDE_NAV" val="56"/>
</p:tagLst>
</file>

<file path=ppt/tags/tag9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f9OWnOz0_files\slide0001_image001.jpg"/>
</p:tagLst>
</file>

<file path=ppt/tags/tag92.xml><?xml version="1.0" encoding="utf-8"?>
<p:tagLst xmlns:a="http://schemas.openxmlformats.org/drawingml/2006/main" xmlns:r="http://schemas.openxmlformats.org/officeDocument/2006/relationships" xmlns:p="http://schemas.openxmlformats.org/presentationml/2006/main">
  <p:tag name="AUDIO_ID" val="1029"/>
  <p:tag name="ELAPSEDTIME" val="200.8"/>
  <p:tag name="ANNOTATION_TYPE_1" val="2"/>
  <p:tag name="ANNOTATION_START_1" val="26.4"/>
  <p:tag name="ANNOTATION_END_1" val="2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6.4"/>
  <p:tag name="ANNOTATION_END_2" val="73.3"/>
  <p:tag name="ANNOTATION_TOP_2" val="140.5"/>
  <p:tag name="ANNOTATION_LEFT_2" val="45.5"/>
  <p:tag name="ANNOTATION_WIDTH_2" val="136.4"/>
  <p:tag name="ANNOTATION_HEIGHT_2" val="241.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3.3"/>
  <p:tag name="ANNOTATION_END_3" val="73.3"/>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3.3"/>
  <p:tag name="ANNOTATION_END_4" val="119.0"/>
  <p:tag name="ANNOTATION_TOP_4" val="148.0"/>
  <p:tag name="ANNOTATION_LEFT_4" val="187.0"/>
  <p:tag name="ANNOTATION_WIDTH_4" val="175.1"/>
  <p:tag name="ANNOTATION_HEIGHT_4" val="239.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19.0"/>
  <p:tag name="ANNOTATION_END_5" val="121.7"/>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1.7"/>
  <p:tag name="ANNOTATION_END_6" val="121.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1.7"/>
  <p:tag name="ANNOTATION_END_7" val="147.2"/>
  <p:tag name="ANNOTATION_TOP_7" val="150.9"/>
  <p:tag name="ANNOTATION_LEFT_7" val="356.2"/>
  <p:tag name="ANNOTATION_WIDTH_7" val="210.9"/>
  <p:tag name="ANNOTATION_HEIGHT_7" val="258.8"/>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7.2"/>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bbb7af5-d9d9-47d5-88d5-080ea02f45ed"/>
  <p:tag name="ARTICULATE_SLIDE_NAV" val="57"/>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UDIO_ID" val="965"/>
  <p:tag name="ELAPSEDTIME" val="86.9"/>
  <p:tag name="ANNOTATION_TYPE_1" val="0"/>
  <p:tag name="ANNOTATION_START_1" val="4.8"/>
  <p:tag name="ANNOTATION_END_1" val="8.2"/>
  <p:tag name="ANNOTATION_TOP_1" val="48.3"/>
  <p:tag name="ANNOTATION_LEFT_1" val="110.3"/>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2"/>
  <p:tag name="ANNOTATION_END_2" val="19.1"/>
  <p:tag name="ANNOTATION_TOP_2" val="140.5"/>
  <p:tag name="ANNOTATION_LEFT_2" val="304.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9.1"/>
  <p:tag name="ANNOTATION_END_3" val="46.0"/>
  <p:tag name="ANNOTATION_TOP_3" val="220.1"/>
  <p:tag name="ANNOTATION_LEFT_3" val="318.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6.0"/>
  <p:tag name="ANNOTATION_END_4" val="70.5"/>
  <p:tag name="ANNOTATION_TOP_4" val="317.5"/>
  <p:tag name="ANNOTATION_LEFT_4" val="336.1"/>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0.5"/>
  <p:tag name="ANNOTATION_TOP_5" val="369.5"/>
  <p:tag name="ANNOTATION_LEFT_5" val="315.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d8130487-4997-40c1-b29a-1518eb653368"/>
  <p:tag name="ARTICULATE_SLIDE_NAV" val="58"/>
</p:tagLst>
</file>

<file path=ppt/tags/tag9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d1qdtxA_files\slide0001_image001.jpg"/>
</p:tagLst>
</file>

<file path=ppt/tags/tag95.xml><?xml version="1.0" encoding="utf-8"?>
<p:tagLst xmlns:a="http://schemas.openxmlformats.org/drawingml/2006/main" xmlns:r="http://schemas.openxmlformats.org/officeDocument/2006/relationships" xmlns:p="http://schemas.openxmlformats.org/presentationml/2006/main">
  <p:tag name="ARTICULATE_SLIDE_GUID" val="0a800209-6e3b-4403-b220-39592d0fb7cb"/>
  <p:tag name="AUDIO_ID" val="1062"/>
  <p:tag name="ELAPSEDTIME" val="170.0"/>
  <p:tag name="ANNOTATION_TYPE_1" val="0"/>
  <p:tag name="ANNOTATION_START_1" val="19.6"/>
  <p:tag name="ANNOTATION_END_1" val="48.2"/>
  <p:tag name="ANNOTATION_TOP_1" val="108.2"/>
  <p:tag name="ANNOTATION_LEFT_1" val="66.0"/>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8.2"/>
  <p:tag name="ANNOTATION_END_2" val="81.0"/>
  <p:tag name="ANNOTATION_TOP_2" val="176.9"/>
  <p:tag name="ANNOTATION_LEFT_2" val="53.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81.0"/>
  <p:tag name="ANNOTATION_END_3" val="114.3"/>
  <p:tag name="ANNOTATION_TOP_3" val="209.1"/>
  <p:tag name="ANNOTATION_LEFT_3" val="56.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14.3"/>
  <p:tag name="ANNOTATION_TOP_4" val="284.3"/>
  <p:tag name="ANNOTATION_LEFT_4" val="50.6"/>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59"/>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UDIO_ID" val="945"/>
  <p:tag name="ELAPSEDTIME" val="68.4"/>
  <p:tag name="ANNOTATION_TYPE_1" val="0"/>
  <p:tag name="ANNOTATION_START_1" val="17.5"/>
  <p:tag name="ANNOTATION_END_1" val="18.7"/>
  <p:tag name="ANNOTATION_TOP_1" val="240.2"/>
  <p:tag name="ANNOTATION_LEFT_1" val="330.1"/>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8.7"/>
  <p:tag name="ANNOTATION_END_2" val="20.2"/>
  <p:tag name="ANNOTATION_TOP_2" val="283.3"/>
  <p:tag name="ANNOTATION_LEFT_2" val="330.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0.2"/>
  <p:tag name="ANNOTATION_END_3" val="54.6"/>
  <p:tag name="ANNOTATION_TOP_3" val="323.4"/>
  <p:tag name="ANNOTATION_LEFT_3" val="319.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4.6"/>
  <p:tag name="ANNOTATION_TOP_4" val="385.9"/>
  <p:tag name="ANNOTATION_LEFT_4" val="299.5"/>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93f91334-b2ea-4a79-8f1b-bd9d1eeadb45"/>
  <p:tag name="ARTICULATE_SLIDE_NAV" val="60"/>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fFGynshw_files\slide0001_image001.jpg"/>
</p:tagLst>
</file>

<file path=ppt/tags/tag99.xml><?xml version="1.0" encoding="utf-8"?>
<p:tagLst xmlns:a="http://schemas.openxmlformats.org/drawingml/2006/main" xmlns:r="http://schemas.openxmlformats.org/officeDocument/2006/relationships" xmlns:p="http://schemas.openxmlformats.org/presentationml/2006/main">
  <p:tag name="AUDIO_ID" val="936"/>
  <p:tag name="ELAPSEDTIME" val="152.4"/>
  <p:tag name="ANNOTATION_TYPE_1" val="0"/>
  <p:tag name="ANNOTATION_START_1" val="6.1"/>
  <p:tag name="ANNOTATION_END_1" val="8.1"/>
  <p:tag name="ANNOTATION_TOP_1" val="159.9"/>
  <p:tag name="ANNOTATION_LEFT_1" val="60.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1"/>
  <p:tag name="ANNOTATION_END_2" val="19.6"/>
  <p:tag name="ANNOTATION_TOP_2" val="184.4"/>
  <p:tag name="ANNOTATION_LEFT_2" val="94.6"/>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9.6"/>
  <p:tag name="ANNOTATION_END_3" val="35.2"/>
  <p:tag name="ANNOTATION_TOP_3" val="188.1"/>
  <p:tag name="ANNOTATION_LEFT_3" val="283.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5.2"/>
  <p:tag name="ANNOTATION_END_4" val="72.1"/>
  <p:tag name="ANNOTATION_TOP_4" val="210.4"/>
  <p:tag name="ANNOTATION_LEFT_4" val="76.0"/>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2.1"/>
  <p:tag name="ANNOTATION_END_5" val="80.9"/>
  <p:tag name="ANNOTATION_TOP_5" val="248.3"/>
  <p:tag name="ANNOTATION_LEFT_5" val="74.5"/>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80.9"/>
  <p:tag name="ANNOTATION_END_6" val="99.9"/>
  <p:tag name="ANNOTATION_TOP_6" val="271.4"/>
  <p:tag name="ANNOTATION_LEFT_6" val="167.7"/>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99.9"/>
  <p:tag name="ANNOTATION_END_7" val="121.2"/>
  <p:tag name="ANNOTATION_TOP_7" val="341.3"/>
  <p:tag name="ANNOTATION_LEFT_7" val="61.8"/>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21.2"/>
  <p:tag name="ANNOTATION_TOP_8" val="403.0"/>
  <p:tag name="ANNOTATION_LEFT_8" val="59.6"/>
  <p:tag name="ANNOTATION_WIDTH_8" val="111.8"/>
  <p:tag name="ANNOTATION_HEIGHT_8" val="111.5"/>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8"/>
  <p:tag name="ARTICULATE_SLIDE_GUID" val="a96a1ed7-0d01-4dff-8827-7ad074e1e9c7"/>
  <p:tag name="ARTICULATE_SLIDE_NAV" val="37"/>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15863</TotalTime>
  <Pages>98</Pages>
  <Words>10891</Words>
  <Application>Microsoft Office PowerPoint</Application>
  <PresentationFormat>Letter Paper (8.5x11 in)</PresentationFormat>
  <Paragraphs>2121</Paragraphs>
  <Slides>241</Slides>
  <Notes>151</Notes>
  <HiddenSlides>0</HiddenSlides>
  <MMClips>4</MMClips>
  <ScaleCrop>false</ScaleCrop>
  <HeadingPairs>
    <vt:vector size="8" baseType="variant">
      <vt:variant>
        <vt:lpstr>Fonts Used</vt:lpstr>
      </vt:variant>
      <vt:variant>
        <vt:i4>20</vt:i4>
      </vt:variant>
      <vt:variant>
        <vt:lpstr>Theme</vt:lpstr>
      </vt:variant>
      <vt:variant>
        <vt:i4>2</vt:i4>
      </vt:variant>
      <vt:variant>
        <vt:lpstr>Embedded OLE Servers</vt:lpstr>
      </vt:variant>
      <vt:variant>
        <vt:i4>4</vt:i4>
      </vt:variant>
      <vt:variant>
        <vt:lpstr>Slide Titles</vt:lpstr>
      </vt:variant>
      <vt:variant>
        <vt:i4>241</vt:i4>
      </vt:variant>
    </vt:vector>
  </HeadingPairs>
  <TitlesOfParts>
    <vt:vector size="267" baseType="lpstr">
      <vt:lpstr>ＭＳ Ｐゴシック</vt:lpstr>
      <vt:lpstr>SimSun</vt:lpstr>
      <vt:lpstr>Antique Olive</vt:lpstr>
      <vt:lpstr>Arial</vt:lpstr>
      <vt:lpstr>Arial Black</vt:lpstr>
      <vt:lpstr>Arial Narrow</vt:lpstr>
      <vt:lpstr>Calibri</vt:lpstr>
      <vt:lpstr>Cambria</vt:lpstr>
      <vt:lpstr>Courier New</vt:lpstr>
      <vt:lpstr>Garamond</vt:lpstr>
      <vt:lpstr>Gill Sans MT</vt:lpstr>
      <vt:lpstr>Helvetica</vt:lpstr>
      <vt:lpstr>Monotype Sorts</vt:lpstr>
      <vt:lpstr>Symbol</vt:lpstr>
      <vt:lpstr>Tahoma</vt:lpstr>
      <vt:lpstr>Tempus Sans ITC</vt:lpstr>
      <vt:lpstr>Times</vt:lpstr>
      <vt:lpstr>Times New Roman</vt:lpstr>
      <vt:lpstr>Wingdings</vt:lpstr>
      <vt:lpstr>Wingdings 3</vt:lpstr>
      <vt:lpstr>1_Origin</vt:lpstr>
      <vt:lpstr>Origin</vt:lpstr>
      <vt:lpstr>Clip</vt:lpstr>
      <vt:lpstr>Chart</vt:lpstr>
      <vt:lpstr>Document</vt:lpstr>
      <vt:lpstr>Photo Editor Photo</vt:lpstr>
      <vt:lpstr>Welcome to  Diabetes in the 21st Century </vt:lpstr>
      <vt:lpstr>Diabetes in the 21st Century:  A Clinical and Educational Update</vt:lpstr>
      <vt:lpstr>CDC Announces</vt:lpstr>
      <vt:lpstr>Diabetes in America 2014</vt:lpstr>
      <vt:lpstr> My Boys –Robert and Jackson</vt:lpstr>
      <vt:lpstr>Type 2 in Kids </vt:lpstr>
      <vt:lpstr>Global Epidemic</vt:lpstr>
      <vt:lpstr> World Diabetes Day  November 14</vt:lpstr>
      <vt:lpstr>Age-adjusted Diabetes Prevalence  20 yrs or older, by race/ethnicity— U.S. 20014</vt:lpstr>
      <vt:lpstr>  Why Should Zip Code Determine Life Expectancy?</vt:lpstr>
      <vt:lpstr>Free Live Webinars and Live Seminars at DiabetesEd.net</vt:lpstr>
      <vt:lpstr>PowerPoint Presentation</vt:lpstr>
      <vt:lpstr>PowerPoint Presentation</vt:lpstr>
      <vt:lpstr>Role of the Pancreas Endocrine Functions</vt:lpstr>
      <vt:lpstr>PowerPoint Presentation</vt:lpstr>
      <vt:lpstr>Hormones Effect on Glucose</vt:lpstr>
      <vt:lpstr>GLP-1 Effects in Humans Understanding the Natural Role of Incretins</vt:lpstr>
      <vt:lpstr>Bariatric Surgery</vt:lpstr>
      <vt:lpstr>Natural History of Diabetes</vt:lpstr>
      <vt:lpstr>Signs of Diabetes</vt:lpstr>
      <vt:lpstr>Diabetes Classifications</vt:lpstr>
      <vt:lpstr>Case Study </vt:lpstr>
      <vt:lpstr>PowerPoint Presentation</vt:lpstr>
      <vt:lpstr>PowerPoint Presentation</vt:lpstr>
      <vt:lpstr>Type 1 Rates Increasing Globally</vt:lpstr>
      <vt:lpstr>PowerPoint Presentation</vt:lpstr>
      <vt:lpstr>Type 1 – 10% of all Diabetes Genetics and Risk Factors</vt:lpstr>
      <vt:lpstr>Incidence of Type 1 in Youth  </vt:lpstr>
      <vt:lpstr>Autoantibodies Assoc w/ Type 1</vt:lpstr>
      <vt:lpstr>Type 1 Diabetes Associated with other immune conditions</vt:lpstr>
      <vt:lpstr>What Does Type 1 Look Like?</vt:lpstr>
      <vt:lpstr>Ms. Idaho and Ms America – Pumpin’ It</vt:lpstr>
      <vt:lpstr>Medalist Study – Harvard Joslin Diabetes Center </vt:lpstr>
      <vt:lpstr>Type 1 Summary</vt:lpstr>
      <vt:lpstr>Type 1 in Hospital </vt:lpstr>
      <vt:lpstr>PowerPoint Presentation</vt:lpstr>
      <vt:lpstr>PowerPoint Presentation</vt:lpstr>
      <vt:lpstr>Visceral Fat –  “Endocrine Organ”</vt:lpstr>
      <vt:lpstr>Natural Progression of Type 2 Diabetes</vt:lpstr>
      <vt:lpstr>Cardio Metabolic Risk  -  5 Hypers -</vt:lpstr>
      <vt:lpstr>Diabetes 2 - Who is at Risk?  (ADA Clinical Practice Guidelines)</vt:lpstr>
      <vt:lpstr>Diabetes 2 - Who is at Risk?  (ADA Clinical Practice Guidelines)</vt:lpstr>
      <vt:lpstr>Acanthosis Nigricans (AN)  </vt:lpstr>
      <vt:lpstr>Acanthosis Nigricans</vt:lpstr>
      <vt:lpstr>Diabetes Detectives Needed</vt:lpstr>
      <vt:lpstr>Ominous Octet</vt:lpstr>
      <vt:lpstr>Comparison of Type 1 and Type 2</vt:lpstr>
      <vt:lpstr>Diabetes is also associated with: </vt:lpstr>
      <vt:lpstr>Gestational DM ~ 7% of all Pregnancies</vt:lpstr>
      <vt:lpstr>Diabetes in pregnant mothers associated with …</vt:lpstr>
      <vt:lpstr>Postnatal Health:  Maternal Behavior</vt:lpstr>
      <vt:lpstr>Start Metformin therapy</vt:lpstr>
      <vt:lpstr>Other Causes of Hyperglycemia</vt:lpstr>
      <vt:lpstr>Regardless of the cause, hyperglycemia needs to be treated.</vt:lpstr>
      <vt:lpstr>Flash Mob – World Diabetes Day to Beat It</vt:lpstr>
      <vt:lpstr>Diabetes Bingo - “DiaBingo” Shout out Right Answer</vt:lpstr>
      <vt:lpstr>DiaBingo</vt:lpstr>
      <vt:lpstr>Glucose Management and Hospitalized Patients  </vt:lpstr>
      <vt:lpstr>Hospitals and Hyperglycemia –  What’s the Big Deal? </vt:lpstr>
      <vt:lpstr>Hyperglycemia*: A Common Comorbidity in Medical-Surgical Patients in a Community Hospital</vt:lpstr>
      <vt:lpstr>Effect of Hyperglycemia  on Hospital Mortality</vt:lpstr>
      <vt:lpstr>BG Above Normal = Trouble</vt:lpstr>
      <vt:lpstr>WHAT SHOULD WE AIM FOR?</vt:lpstr>
      <vt:lpstr>  Management of Hyperglycemia and Diabetes </vt:lpstr>
      <vt:lpstr>Life Study – Mrs. Jones</vt:lpstr>
      <vt:lpstr>What Do You Say? Mrs. Jones asks you</vt:lpstr>
      <vt:lpstr>In Patient Strategies – Start Early, Focus on Survival Skills </vt:lpstr>
      <vt:lpstr>I don’t want to!</vt:lpstr>
      <vt:lpstr>Running into Roadblocks?</vt:lpstr>
      <vt:lpstr>No one is Unmotivated</vt:lpstr>
      <vt:lpstr>Overcoming barriers</vt:lpstr>
      <vt:lpstr>How Often Should I Check?</vt:lpstr>
      <vt:lpstr>How will it help me?</vt:lpstr>
      <vt:lpstr>New Meters – a little goes a long way</vt:lpstr>
      <vt:lpstr>Foot Care </vt:lpstr>
      <vt:lpstr>Foot Wounds</vt:lpstr>
      <vt:lpstr>PowerPoint Presentation</vt:lpstr>
      <vt:lpstr>PowerPoint Presentation</vt:lpstr>
      <vt:lpstr>No Bathroom Surgery</vt:lpstr>
      <vt:lpstr>5.07 monofilament = 10gms linear pressure  If pt can’t feel pressure =  neuropathy</vt:lpstr>
      <vt:lpstr>3 Most Important Foot Care Tips</vt:lpstr>
      <vt:lpstr>Life Study – Mrs. Jones</vt:lpstr>
      <vt:lpstr>Now What?</vt:lpstr>
      <vt:lpstr>Medication for Discharge?</vt:lpstr>
      <vt:lpstr>PowerPoint Presentation</vt:lpstr>
      <vt:lpstr>Discharge Teaching</vt:lpstr>
      <vt:lpstr>5 Survival Skills</vt:lpstr>
      <vt:lpstr>Insulin Teaching Keys</vt:lpstr>
      <vt:lpstr>Insulin Pens</vt:lpstr>
      <vt:lpstr>Sharps Disposal: Product and Info</vt:lpstr>
      <vt:lpstr>Medical Waste Management Act Effective Sept 1, 2008</vt:lpstr>
      <vt:lpstr>When to Call Provider?*</vt:lpstr>
      <vt:lpstr>Mrs Jones – Teaching Priorities</vt:lpstr>
      <vt:lpstr>Based on Mr R’s clinical picture – In hospital How Much Insulin Needed?</vt:lpstr>
      <vt:lpstr>How Much Insulin Does a Patient Need?</vt:lpstr>
      <vt:lpstr>Insulin Dosing Type 1 &amp; 2</vt:lpstr>
      <vt:lpstr>Calculate Daily  Insulin Needs</vt:lpstr>
      <vt:lpstr>Calculate Insulin Needs Basal/ insulin carb/ correct</vt:lpstr>
      <vt:lpstr>Mr. Rs  Pattern 4 unit meal bolus + 12 unit Lantus hs </vt:lpstr>
      <vt:lpstr>BG Running Low? </vt:lpstr>
      <vt:lpstr>Hypoglycemia = “Limiting Factor”</vt:lpstr>
      <vt:lpstr>Hypoglycemia Symptoms</vt:lpstr>
      <vt:lpstr>Treatment of Hypoglycemia</vt:lpstr>
      <vt:lpstr>15 - 20 Gms Carb Sources</vt:lpstr>
      <vt:lpstr>BG Too Low? Insulin Adjustment Guidelines</vt:lpstr>
      <vt:lpstr>3 days poor intake, pt started on Tube Feeding</vt:lpstr>
      <vt:lpstr>Glycemic Management During Enteral Nutrition</vt:lpstr>
      <vt:lpstr>BG Running High? </vt:lpstr>
      <vt:lpstr>Calculate Daily  Insulin Needs</vt:lpstr>
      <vt:lpstr>Intensify Insulin therapy or start insulin Drip</vt:lpstr>
      <vt:lpstr>Preparation for Surgery</vt:lpstr>
      <vt:lpstr>Special Considerations During Hospital Stay</vt:lpstr>
      <vt:lpstr>Bottom Line</vt:lpstr>
      <vt:lpstr>Diabetes Self-Management</vt:lpstr>
      <vt:lpstr>Financial Advisor</vt:lpstr>
      <vt:lpstr>Can we stop pre diabetes from progressing?</vt:lpstr>
      <vt:lpstr>Diabetes Prevention Program</vt:lpstr>
      <vt:lpstr>Weight loss and Prevention</vt:lpstr>
      <vt:lpstr>PowerPoint Presentation</vt:lpstr>
      <vt:lpstr>   Control Matters</vt:lpstr>
      <vt:lpstr>Complications - Why?</vt:lpstr>
      <vt:lpstr>Diabetes Complications</vt:lpstr>
      <vt:lpstr>Goals of Care</vt:lpstr>
      <vt:lpstr>ABCs of Diabetes –  </vt:lpstr>
      <vt:lpstr>     A1c and Estimated Avg Glucose (eAG) 2008 </vt:lpstr>
      <vt:lpstr>PowerPoint Presentation</vt:lpstr>
      <vt:lpstr>“Legacy Effect”</vt:lpstr>
      <vt:lpstr>Diabetes Care Guidelines- ADA</vt:lpstr>
      <vt:lpstr>Vaccinations- Immunizations</vt:lpstr>
      <vt:lpstr>Mr. Jones -  What are Your Recommendations?</vt:lpstr>
      <vt:lpstr>Diabetes Bingo “DiaBingo” Shout out Right Answer</vt:lpstr>
      <vt:lpstr>DiaBingo- G</vt:lpstr>
      <vt:lpstr> Insulin Therapy From Ants to Analogs:  </vt:lpstr>
      <vt:lpstr> Insulin – the Ultimate Hormone Replacement Therapy  </vt:lpstr>
      <vt:lpstr>PowerPoint Presentation</vt:lpstr>
      <vt:lpstr>PowerPoint Presentation</vt:lpstr>
      <vt:lpstr>Insulin Finally Available - 1922</vt:lpstr>
      <vt:lpstr>The Miracle of Insulin</vt:lpstr>
      <vt:lpstr>The Nobel Prize in Physiology or Medicine 1923</vt:lpstr>
      <vt:lpstr>Psychological Insulin Resistance (PIR)</vt:lpstr>
      <vt:lpstr>Needle Size often a Barrier Size Does Matter</vt:lpstr>
      <vt:lpstr>Physiologic Insulin Secretion:    24-Hour Profile </vt:lpstr>
      <vt:lpstr>Insulin Action Teams</vt:lpstr>
      <vt:lpstr>Case Study </vt:lpstr>
      <vt:lpstr>Cost Per Vial in Northern CA</vt:lpstr>
      <vt:lpstr>PowerPoint Presentation</vt:lpstr>
      <vt:lpstr>Afrezza – Inhaled Insulin –  Approved 2014</vt:lpstr>
      <vt:lpstr>Bolus Insulins   (½ of total daily dose ÷ meals)</vt:lpstr>
      <vt:lpstr>Afrezza Dosing and Considerations</vt:lpstr>
      <vt:lpstr>Afrezza Inhaler</vt:lpstr>
      <vt:lpstr>Bolus Insulin Summary</vt:lpstr>
      <vt:lpstr>Bolus Insulin Timing</vt:lpstr>
      <vt:lpstr>Bolus – Insulin Sliding Scale  Starts at 150, 2 units for every 50 mg/dl &gt;150</vt:lpstr>
      <vt:lpstr>Basal Insulins  (½ of total daily dose) </vt:lpstr>
      <vt:lpstr>Basal Insulin Summary</vt:lpstr>
      <vt:lpstr>Basal Only   Type 2, 60kg – A1c 8.7%</vt:lpstr>
      <vt:lpstr>PowerPoint Presentation</vt:lpstr>
      <vt:lpstr>Combo Sub-Q Insulin</vt:lpstr>
      <vt:lpstr>10u 70/30 BID Patterns? Changes needed?</vt:lpstr>
      <vt:lpstr>Pattern Management    </vt:lpstr>
      <vt:lpstr>Pattern Management</vt:lpstr>
      <vt:lpstr>Type 2 – New diagnosis – No meds  Patterns? Questions</vt:lpstr>
      <vt:lpstr>Type 2 – Amaryl 4mg AM, 10u Lantus pm</vt:lpstr>
      <vt:lpstr>Basal Bolus – What Adjustments?   Pt weighs 80kg</vt:lpstr>
      <vt:lpstr>Intensive Diabetes Therapy Insulin Dosing Strategy </vt:lpstr>
      <vt:lpstr>Intensive Diabetes Therapy Insulin Dosing Strategy </vt:lpstr>
      <vt:lpstr>Intensive Diabetes Therapy Insulin Dosing Strategy </vt:lpstr>
      <vt:lpstr>Basal Bolus – Using 50/50 Rule - Pt weighs 80kg</vt:lpstr>
      <vt:lpstr>Diabetes Bingo - “DiaBingo” Shout out Right Answer</vt:lpstr>
      <vt:lpstr>DiaBingo - I</vt:lpstr>
      <vt:lpstr>PowerPoint Presentation</vt:lpstr>
      <vt:lpstr>Obesity in America</vt:lpstr>
      <vt:lpstr>Bigger Meals, Bigger Kids</vt:lpstr>
      <vt:lpstr>Average American Consumes 25 teaspoons of sugar a day (400 cals)</vt:lpstr>
      <vt:lpstr>BMI – Visual Image</vt:lpstr>
      <vt:lpstr>Medical Nutrition Therapy – ADA 2014 Updates</vt:lpstr>
      <vt:lpstr>Medical Nutrition Therapy – ADA 2014</vt:lpstr>
      <vt:lpstr>Sodium, Fat and Fiber</vt:lpstr>
      <vt:lpstr>Approach Depends on Patient</vt:lpstr>
      <vt:lpstr>Losing 2-8kg Early in diagnosis Type 2 Helpful  ADA 2014</vt:lpstr>
      <vt:lpstr>Successful weight loss strategies include</vt:lpstr>
      <vt:lpstr>Diabetes Prevention Program  Focus on fat = wt loss success</vt:lpstr>
      <vt:lpstr>Public Health Issue?</vt:lpstr>
      <vt:lpstr>How nutrients affect blood sugar</vt:lpstr>
      <vt:lpstr>Teaching About Eating Healthy</vt:lpstr>
      <vt:lpstr>Move toward the Tomato</vt:lpstr>
      <vt:lpstr>ADA recommendation Eat Less Junk Food &amp; Sugary Drinks –</vt:lpstr>
      <vt:lpstr>10 Superfoods</vt:lpstr>
      <vt:lpstr>USDA Food Pyramid www.myplate.gov</vt:lpstr>
      <vt:lpstr>Another plate example</vt:lpstr>
      <vt:lpstr>Mindful Eating</vt:lpstr>
      <vt:lpstr>PowerPoint Presentation</vt:lpstr>
      <vt:lpstr>Carbs affect Post meal Blood Glucose</vt:lpstr>
      <vt:lpstr>Carbohydrate Needs for  Most Adults</vt:lpstr>
      <vt:lpstr>Choose Healthy Carbs </vt:lpstr>
      <vt:lpstr>Handy Meal Plan  </vt:lpstr>
      <vt:lpstr>Carb Counting - Starch</vt:lpstr>
      <vt:lpstr>Carb counting- fruit</vt:lpstr>
      <vt:lpstr>Carb Counting - Milk</vt:lpstr>
      <vt:lpstr>Carb  Counting - Sweets</vt:lpstr>
      <vt:lpstr>Using Alcohol Safely</vt:lpstr>
      <vt:lpstr>Ms. Gonzales’ Daily Meal plan</vt:lpstr>
      <vt:lpstr>Resources</vt:lpstr>
      <vt:lpstr>Resources</vt:lpstr>
      <vt:lpstr>Diabetes Bingo - “DiaBingo” Shout out Right Answer</vt:lpstr>
      <vt:lpstr>DiaBingo - N</vt:lpstr>
      <vt:lpstr>Diabetes Meds for Type 2:  Objectives</vt:lpstr>
      <vt:lpstr>Diabetes Agents Considerations</vt:lpstr>
      <vt:lpstr>PowerPoint Presentation</vt:lpstr>
      <vt:lpstr>Action/Classes of Type 2 Meds</vt:lpstr>
      <vt:lpstr>Biguanides – Suppressor Metformin (Glucophage®)</vt:lpstr>
      <vt:lpstr>Biguanides - Metformin</vt:lpstr>
      <vt:lpstr>Biguanides - Metformin</vt:lpstr>
      <vt:lpstr>Considerations Biguanide - Metformin (Glucophage®)</vt:lpstr>
      <vt:lpstr>Metformin – How does it rate?  </vt:lpstr>
      <vt:lpstr>What is next step?</vt:lpstr>
      <vt:lpstr> Sulfonylureas – </vt:lpstr>
      <vt:lpstr>Sulfonylureas - Squirts</vt:lpstr>
      <vt:lpstr>Sulfonylureas: 2nd Generation</vt:lpstr>
      <vt:lpstr>Sulfonylureas</vt:lpstr>
      <vt:lpstr>Squirters – How does they rate?  </vt:lpstr>
      <vt:lpstr>What Medications Cause Hypoglycemia?</vt:lpstr>
      <vt:lpstr>What questions?</vt:lpstr>
      <vt:lpstr>DPP-4 Inhibitors – “Incretin Enhancers”  Januvia (sitagliptin) – Tradjenta (linagliptin)  Onglyza (saxagliptin)  Nesina (alogliptin) </vt:lpstr>
      <vt:lpstr>PowerPoint Presentation</vt:lpstr>
      <vt:lpstr>DPP-IV Inhibitors – How do they rate?  </vt:lpstr>
      <vt:lpstr>If on Metformin and Sulfonylurea – BG still high, other options?  Pt overweight.</vt:lpstr>
      <vt:lpstr>Incretin Mimetics –  “Gut Hormone Imitators” GLP-1 Agonists</vt:lpstr>
      <vt:lpstr>GLP-1 Effects in Humans Understanding the Natural Role of Incretins</vt:lpstr>
      <vt:lpstr>Incretin Mimetics Exenatide (Byetta), Exenatide XR (Bydureon)</vt:lpstr>
      <vt:lpstr>Incretin Mimetics –  Albiglutide - Tanzeum</vt:lpstr>
      <vt:lpstr>PowerPoint Presentation</vt:lpstr>
      <vt:lpstr>For all the Previous DPP-IV and GLP-1 Agonists</vt:lpstr>
      <vt:lpstr>Incretin Mimetics – How do they rate?  </vt:lpstr>
      <vt:lpstr>Next Step?</vt:lpstr>
      <vt:lpstr> SGLT2 Inhibitors- “Glucoretics” </vt:lpstr>
      <vt:lpstr>Considerations</vt:lpstr>
      <vt:lpstr>SGLT2 Inhibitors- How do they rate?  </vt:lpstr>
      <vt:lpstr>PowerPoint Presentation</vt:lpstr>
      <vt:lpstr>TZDs – How do they rate?  </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beverly</cp:lastModifiedBy>
  <cp:revision>764</cp:revision>
  <cp:lastPrinted>2014-06-29T17:39:19Z</cp:lastPrinted>
  <dcterms:created xsi:type="dcterms:W3CDTF">1998-04-16T17:55:30Z</dcterms:created>
  <dcterms:modified xsi:type="dcterms:W3CDTF">2014-10-06T18:03:28Z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EE6B221D-B0CB-4627-BF3F-ED28F05C5E61</vt:lpwstr>
  </property>
  <property fmtid="{D5CDD505-2E9C-101B-9397-08002B2CF9AE}" pid="5" name="ArticulateProjectFull">
    <vt:lpwstr>C:\Users\bev\Dropbox\A DES Admin Folder\Diabetes in the 21st Century Secured Gigs\Hosp Secured Gigs\John Muir\21 Century John Muir 2014.ppta</vt:lpwstr>
  </property>
</Properties>
</file>