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5.xml" ContentType="application/vnd.openxmlformats-officedocument.presentationml.notesSlide+xml"/>
  <Override PartName="/ppt/tags/tag44.xml" ContentType="application/vnd.openxmlformats-officedocument.presentationml.tags+xml"/>
  <Override PartName="/ppt/notesSlides/notesSlide2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28.xml" ContentType="application/vnd.openxmlformats-officedocument.presentationml.notesSlide+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2.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3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35.xml" ContentType="application/vnd.openxmlformats-officedocument.presentationml.notesSlide+xml"/>
  <Override PartName="/ppt/tags/tag68.xml" ContentType="application/vnd.openxmlformats-officedocument.presentationml.tags+xml"/>
  <Override PartName="/ppt/notesSlides/notesSlide36.xml" ContentType="application/vnd.openxmlformats-officedocument.presentationml.notesSlide+xml"/>
  <Override PartName="/ppt/tags/tag69.xml" ContentType="application/vnd.openxmlformats-officedocument.presentationml.tags+xml"/>
  <Override PartName="/ppt/notesSlides/notesSlide37.xml" ContentType="application/vnd.openxmlformats-officedocument.presentationml.notesSlide+xml"/>
  <Override PartName="/ppt/tags/tag70.xml" ContentType="application/vnd.openxmlformats-officedocument.presentationml.tags+xml"/>
  <Override PartName="/ppt/notesSlides/notesSlide38.xml" ContentType="application/vnd.openxmlformats-officedocument.presentationml.notesSlide+xml"/>
  <Override PartName="/ppt/tags/tag71.xml" ContentType="application/vnd.openxmlformats-officedocument.presentationml.tags+xml"/>
  <Override PartName="/ppt/notesSlides/notesSlide39.xml" ContentType="application/vnd.openxmlformats-officedocument.presentationml.notesSlide+xml"/>
  <Override PartName="/ppt/tags/tag72.xml" ContentType="application/vnd.openxmlformats-officedocument.presentationml.tags+xml"/>
  <Override PartName="/ppt/notesSlides/notesSlide40.xml" ContentType="application/vnd.openxmlformats-officedocument.presentationml.notesSlide+xml"/>
  <Override PartName="/ppt/tags/tag73.xml" ContentType="application/vnd.openxmlformats-officedocument.presentationml.tags+xml"/>
  <Override PartName="/ppt/notesSlides/notesSlide41.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42.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43.xml" ContentType="application/vnd.openxmlformats-officedocument.presentationml.notesSlide+xml"/>
  <Override PartName="/ppt/tags/tag86.xml" ContentType="application/vnd.openxmlformats-officedocument.presentationml.tags+xml"/>
  <Override PartName="/ppt/notesSlides/notesSlide44.xml" ContentType="application/vnd.openxmlformats-officedocument.presentationml.notesSlide+xml"/>
  <Override PartName="/ppt/tags/tag87.xml" ContentType="application/vnd.openxmlformats-officedocument.presentationml.tags+xml"/>
  <Override PartName="/ppt/notesSlides/notesSlide45.xml" ContentType="application/vnd.openxmlformats-officedocument.presentationml.notesSlide+xml"/>
  <Override PartName="/ppt/tags/tag88.xml" ContentType="application/vnd.openxmlformats-officedocument.presentationml.tags+xml"/>
  <Override PartName="/ppt/notesSlides/notesSlide46.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47.xml" ContentType="application/vnd.openxmlformats-officedocument.presentationml.notesSlide+xml"/>
  <Override PartName="/ppt/tags/tag93.xml" ContentType="application/vnd.openxmlformats-officedocument.presentationml.tags+xml"/>
  <Override PartName="/ppt/notesSlides/notesSlide48.xml" ContentType="application/vnd.openxmlformats-officedocument.presentationml.notesSlide+xml"/>
  <Override PartName="/ppt/tags/tag94.xml" ContentType="application/vnd.openxmlformats-officedocument.presentationml.tags+xml"/>
  <Override PartName="/ppt/notesSlides/notesSlide49.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50.xml" ContentType="application/vnd.openxmlformats-officedocument.presentationml.notesSlide+xml"/>
  <Override PartName="/ppt/tags/tag97.xml" ContentType="application/vnd.openxmlformats-officedocument.presentationml.tags+xml"/>
  <Override PartName="/ppt/notesSlides/notesSlide51.xml" ContentType="application/vnd.openxmlformats-officedocument.presentationml.notesSlide+xml"/>
  <Override PartName="/ppt/tags/tag98.xml" ContentType="application/vnd.openxmlformats-officedocument.presentationml.tags+xml"/>
  <Override PartName="/ppt/notesSlides/notesSlide52.xml" ContentType="application/vnd.openxmlformats-officedocument.presentationml.notesSlide+xml"/>
  <Override PartName="/ppt/tags/tag99.xml" ContentType="application/vnd.openxmlformats-officedocument.presentationml.tags+xml"/>
  <Override PartName="/ppt/notesSlides/notesSlide53.xml" ContentType="application/vnd.openxmlformats-officedocument.presentationml.notesSlide+xml"/>
  <Override PartName="/ppt/tags/tag100.xml" ContentType="application/vnd.openxmlformats-officedocument.presentationml.tags+xml"/>
  <Override PartName="/ppt/notesSlides/notesSlide54.xml" ContentType="application/vnd.openxmlformats-officedocument.presentationml.notesSlide+xml"/>
  <Override PartName="/ppt/tags/tag101.xml" ContentType="application/vnd.openxmlformats-officedocument.presentationml.tags+xml"/>
  <Override PartName="/ppt/notesSlides/notesSlide55.xml" ContentType="application/vnd.openxmlformats-officedocument.presentationml.notesSlide+xml"/>
  <Override PartName="/ppt/tags/tag102.xml" ContentType="application/vnd.openxmlformats-officedocument.presentationml.tags+xml"/>
  <Override PartName="/ppt/notesSlides/notesSlide56.xml" ContentType="application/vnd.openxmlformats-officedocument.presentationml.notesSlide+xml"/>
  <Override PartName="/ppt/tags/tag103.xml" ContentType="application/vnd.openxmlformats-officedocument.presentationml.tags+xml"/>
  <Override PartName="/ppt/notesSlides/notesSlide57.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58.xml" ContentType="application/vnd.openxmlformats-officedocument.presentationml.notesSlide+xml"/>
  <Override PartName="/ppt/tags/tag106.xml" ContentType="application/vnd.openxmlformats-officedocument.presentationml.tags+xml"/>
  <Override PartName="/ppt/notesSlides/notesSlide59.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60.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61.xml" ContentType="application/vnd.openxmlformats-officedocument.presentationml.notesSlide+xml"/>
  <Override PartName="/ppt/tags/tag111.xml" ContentType="application/vnd.openxmlformats-officedocument.presentationml.tags+xml"/>
  <Override PartName="/ppt/notesSlides/notesSlide62.xml" ContentType="application/vnd.openxmlformats-officedocument.presentationml.notesSlide+xml"/>
  <Override PartName="/ppt/tags/tag112.xml" ContentType="application/vnd.openxmlformats-officedocument.presentationml.tags+xml"/>
  <Override PartName="/ppt/notesSlides/notesSlide63.xml" ContentType="application/vnd.openxmlformats-officedocument.presentationml.notesSlide+xml"/>
  <Override PartName="/ppt/tags/tag113.xml" ContentType="application/vnd.openxmlformats-officedocument.presentationml.tags+xml"/>
  <Override PartName="/ppt/notesSlides/notesSlide64.xml" ContentType="application/vnd.openxmlformats-officedocument.presentationml.notesSlide+xml"/>
  <Override PartName="/ppt/tags/tag114.xml" ContentType="application/vnd.openxmlformats-officedocument.presentationml.tags+xml"/>
  <Override PartName="/ppt/notesSlides/notesSlide65.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66.xml" ContentType="application/vnd.openxmlformats-officedocument.presentationml.notesSlide+xml"/>
  <Override PartName="/ppt/tags/tag117.xml" ContentType="application/vnd.openxmlformats-officedocument.presentationml.tags+xml"/>
  <Override PartName="/ppt/notesSlides/notesSlide67.xml" ContentType="application/vnd.openxmlformats-officedocument.presentationml.notesSlide+xml"/>
  <Override PartName="/ppt/tags/tag118.xml" ContentType="application/vnd.openxmlformats-officedocument.presentationml.tags+xml"/>
  <Override PartName="/ppt/notesSlides/notesSlide68.xml" ContentType="application/vnd.openxmlformats-officedocument.presentationml.notesSlide+xml"/>
  <Override PartName="/ppt/tags/tag119.xml" ContentType="application/vnd.openxmlformats-officedocument.presentationml.tags+xml"/>
  <Override PartName="/ppt/notesSlides/notesSlide69.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70.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71.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72.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73.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74.xml" ContentType="application/vnd.openxmlformats-officedocument.presentationml.notesSlide+xml"/>
  <Override PartName="/ppt/tags/tag155.xml" ContentType="application/vnd.openxmlformats-officedocument.presentationml.tags+xml"/>
  <Override PartName="/ppt/notesSlides/notesSlide75.xml" ContentType="application/vnd.openxmlformats-officedocument.presentationml.notesSlide+xml"/>
  <Override PartName="/ppt/tags/tag156.xml" ContentType="application/vnd.openxmlformats-officedocument.presentationml.tags+xml"/>
  <Override PartName="/ppt/notesSlides/notesSlide76.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77.xml" ContentType="application/vnd.openxmlformats-officedocument.presentationml.notesSlide+xml"/>
  <Override PartName="/ppt/tags/tag159.xml" ContentType="application/vnd.openxmlformats-officedocument.presentationml.tags+xml"/>
  <Override PartName="/ppt/notesSlides/notesSlide78.xml" ContentType="application/vnd.openxmlformats-officedocument.presentationml.notesSlide+xml"/>
  <Override PartName="/ppt/tags/tag160.xml" ContentType="application/vnd.openxmlformats-officedocument.presentationml.tags+xml"/>
  <Override PartName="/ppt/notesSlides/notesSlide79.xml" ContentType="application/vnd.openxmlformats-officedocument.presentationml.notesSlide+xml"/>
  <Override PartName="/ppt/tags/tag161.xml" ContentType="application/vnd.openxmlformats-officedocument.presentationml.tags+xml"/>
  <Override PartName="/ppt/notesSlides/notesSlide80.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notesSlides/notesSlide81.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notesSlides/notesSlide82.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notesSlides/notesSlide83.xml" ContentType="application/vnd.openxmlformats-officedocument.presentationml.notesSlide+xml"/>
  <Override PartName="/ppt/tags/tag168.xml" ContentType="application/vnd.openxmlformats-officedocument.presentationml.tags+xml"/>
  <Override PartName="/ppt/notesSlides/notesSlide84.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85.xml" ContentType="application/vnd.openxmlformats-officedocument.presentationml.notesSlide+xml"/>
  <Override PartName="/ppt/tags/tag171.xml" ContentType="application/vnd.openxmlformats-officedocument.presentationml.tags+xml"/>
  <Override PartName="/ppt/notesSlides/notesSlide86.xml" ContentType="application/vnd.openxmlformats-officedocument.presentationml.notesSlide+xml"/>
  <Override PartName="/ppt/tags/tag172.xml" ContentType="application/vnd.openxmlformats-officedocument.presentationml.tags+xml"/>
  <Override PartName="/ppt/notesSlides/notesSlide87.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88.xml" ContentType="application/vnd.openxmlformats-officedocument.presentationml.notesSlide+xml"/>
  <Override PartName="/ppt/tags/tag181.xml" ContentType="application/vnd.openxmlformats-officedocument.presentationml.tags+xml"/>
  <Override PartName="/ppt/notesSlides/notesSlide89.xml" ContentType="application/vnd.openxmlformats-officedocument.presentationml.notesSlide+xml"/>
  <Override PartName="/ppt/tags/tag182.xml" ContentType="application/vnd.openxmlformats-officedocument.presentationml.tags+xml"/>
  <Override PartName="/ppt/notesSlides/notesSlide90.xml" ContentType="application/vnd.openxmlformats-officedocument.presentationml.notesSlide+xml"/>
  <Override PartName="/ppt/tags/tag183.xml" ContentType="application/vnd.openxmlformats-officedocument.presentationml.tags+xml"/>
  <Override PartName="/ppt/notesSlides/notesSlide91.xml" ContentType="application/vnd.openxmlformats-officedocument.presentationml.notesSlide+xml"/>
  <Override PartName="/ppt/tags/tag184.xml" ContentType="application/vnd.openxmlformats-officedocument.presentationml.tags+xml"/>
  <Override PartName="/ppt/notesSlides/notesSlide92.xml" ContentType="application/vnd.openxmlformats-officedocument.presentationml.notesSlide+xml"/>
  <Override PartName="/ppt/tags/tag185.xml" ContentType="application/vnd.openxmlformats-officedocument.presentationml.tags+xml"/>
  <Override PartName="/ppt/notesSlides/notesSlide93.xml" ContentType="application/vnd.openxmlformats-officedocument.presentationml.notesSlide+xml"/>
  <Override PartName="/ppt/tags/tag186.xml" ContentType="application/vnd.openxmlformats-officedocument.presentationml.tags+xml"/>
  <Override PartName="/ppt/notesSlides/notesSlide94.xml" ContentType="application/vnd.openxmlformats-officedocument.presentationml.notesSlide+xml"/>
  <Override PartName="/ppt/tags/tag187.xml" ContentType="application/vnd.openxmlformats-officedocument.presentationml.tags+xml"/>
  <Override PartName="/ppt/notesSlides/notesSlide95.xml" ContentType="application/vnd.openxmlformats-officedocument.presentationml.notesSlide+xml"/>
  <Override PartName="/ppt/tags/tag188.xml" ContentType="application/vnd.openxmlformats-officedocument.presentationml.tags+xml"/>
  <Override PartName="/ppt/notesSlides/notesSlide96.xml" ContentType="application/vnd.openxmlformats-officedocument.presentationml.notesSlide+xml"/>
  <Override PartName="/ppt/tags/tag189.xml" ContentType="application/vnd.openxmlformats-officedocument.presentationml.tags+xml"/>
  <Override PartName="/ppt/notesSlides/notesSlide97.xml" ContentType="application/vnd.openxmlformats-officedocument.presentationml.notesSlide+xml"/>
  <Override PartName="/ppt/tags/tag190.xml" ContentType="application/vnd.openxmlformats-officedocument.presentationml.tags+xml"/>
  <Override PartName="/ppt/notesSlides/notesSlide98.xml" ContentType="application/vnd.openxmlformats-officedocument.presentationml.notesSlide+xml"/>
  <Override PartName="/ppt/tags/tag191.xml" ContentType="application/vnd.openxmlformats-officedocument.presentationml.tags+xml"/>
  <Override PartName="/ppt/notesSlides/notesSlide99.xml" ContentType="application/vnd.openxmlformats-officedocument.presentationml.notesSlide+xml"/>
  <Override PartName="/ppt/tags/tag192.xml" ContentType="application/vnd.openxmlformats-officedocument.presentationml.tags+xml"/>
  <Override PartName="/ppt/notesSlides/notesSlide100.xml" ContentType="application/vnd.openxmlformats-officedocument.presentationml.notesSlide+xml"/>
  <Override PartName="/ppt/tags/tag193.xml" ContentType="application/vnd.openxmlformats-officedocument.presentationml.tags+xml"/>
  <Override PartName="/ppt/notesSlides/notesSlide101.xml" ContentType="application/vnd.openxmlformats-officedocument.presentationml.notesSlide+xml"/>
  <Override PartName="/ppt/tags/tag194.xml" ContentType="application/vnd.openxmlformats-officedocument.presentationml.tags+xml"/>
  <Override PartName="/ppt/notesSlides/notesSlide102.xml" ContentType="application/vnd.openxmlformats-officedocument.presentationml.notesSlide+xml"/>
  <Override PartName="/ppt/tags/tag195.xml" ContentType="application/vnd.openxmlformats-officedocument.presentationml.tags+xml"/>
  <Override PartName="/ppt/notesSlides/notesSlide103.xml" ContentType="application/vnd.openxmlformats-officedocument.presentationml.notesSlide+xml"/>
  <Override PartName="/ppt/tags/tag196.xml" ContentType="application/vnd.openxmlformats-officedocument.presentationml.tags+xml"/>
  <Override PartName="/ppt/notesSlides/notesSlide104.xml" ContentType="application/vnd.openxmlformats-officedocument.presentationml.notesSlide+xml"/>
  <Override PartName="/ppt/tags/tag197.xml" ContentType="application/vnd.openxmlformats-officedocument.presentationml.tags+xml"/>
  <Override PartName="/ppt/notesSlides/notesSlide105.xml" ContentType="application/vnd.openxmlformats-officedocument.presentationml.notesSlide+xml"/>
  <Override PartName="/ppt/tags/tag198.xml" ContentType="application/vnd.openxmlformats-officedocument.presentationml.tags+xml"/>
  <Override PartName="/ppt/notesSlides/notesSlide106.xml" ContentType="application/vnd.openxmlformats-officedocument.presentationml.notesSlide+xml"/>
  <Override PartName="/ppt/tags/tag199.xml" ContentType="application/vnd.openxmlformats-officedocument.presentationml.tags+xml"/>
  <Override PartName="/ppt/notesSlides/notesSlide107.xml" ContentType="application/vnd.openxmlformats-officedocument.presentationml.notesSlide+xml"/>
  <Override PartName="/ppt/tags/tag200.xml" ContentType="application/vnd.openxmlformats-officedocument.presentationml.tags+xml"/>
  <Override PartName="/ppt/notesSlides/notesSlide108.xml" ContentType="application/vnd.openxmlformats-officedocument.presentationml.notesSlide+xml"/>
  <Override PartName="/ppt/tags/tag201.xml" ContentType="application/vnd.openxmlformats-officedocument.presentationml.tags+xml"/>
  <Override PartName="/ppt/notesSlides/notesSlide109.xml" ContentType="application/vnd.openxmlformats-officedocument.presentationml.notesSlide+xml"/>
  <Override PartName="/ppt/tags/tag202.xml" ContentType="application/vnd.openxmlformats-officedocument.presentationml.tags+xml"/>
  <Override PartName="/ppt/notesSlides/notesSlide110.xml" ContentType="application/vnd.openxmlformats-officedocument.presentationml.notesSlide+xml"/>
  <Override PartName="/ppt/tags/tag203.xml" ContentType="application/vnd.openxmlformats-officedocument.presentationml.tags+xml"/>
  <Override PartName="/ppt/notesSlides/notesSlide111.xml" ContentType="application/vnd.openxmlformats-officedocument.presentationml.notesSlide+xml"/>
  <Override PartName="/ppt/tags/tag204.xml" ContentType="application/vnd.openxmlformats-officedocument.presentationml.tags+xml"/>
  <Override PartName="/ppt/notesSlides/notesSlide112.xml" ContentType="application/vnd.openxmlformats-officedocument.presentationml.notesSlide+xml"/>
  <Override PartName="/ppt/tags/tag205.xml" ContentType="application/vnd.openxmlformats-officedocument.presentationml.tags+xml"/>
  <Override PartName="/ppt/notesSlides/notesSlide113.xml" ContentType="application/vnd.openxmlformats-officedocument.presentationml.notesSlide+xml"/>
  <Override PartName="/ppt/tags/tag206.xml" ContentType="application/vnd.openxmlformats-officedocument.presentationml.tags+xml"/>
  <Override PartName="/ppt/notesSlides/notesSlide114.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15.xml" ContentType="application/vnd.openxmlformats-officedocument.presentationml.notesSlide+xml"/>
  <Override PartName="/ppt/tags/tag209.xml" ContentType="application/vnd.openxmlformats-officedocument.presentationml.tags+xml"/>
  <Override PartName="/ppt/notesSlides/notesSlide116.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117.xml" ContentType="application/vnd.openxmlformats-officedocument.presentationml.notesSlide+xml"/>
  <Override PartName="/ppt/tags/tag213.xml" ContentType="application/vnd.openxmlformats-officedocument.presentationml.tags+xml"/>
  <Override PartName="/ppt/notesSlides/notesSlide118.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notesSlides/notesSlide119.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notesSlides/notesSlide120.xml" ContentType="application/vnd.openxmlformats-officedocument.presentationml.notesSlide+xml"/>
  <Override PartName="/ppt/tags/tag218.xml" ContentType="application/vnd.openxmlformats-officedocument.presentationml.tags+xml"/>
  <Override PartName="/ppt/notesSlides/notesSlide121.xml" ContentType="application/vnd.openxmlformats-officedocument.presentationml.notesSlide+xml"/>
  <Override PartName="/ppt/tags/tag219.xml" ContentType="application/vnd.openxmlformats-officedocument.presentationml.tags+xml"/>
  <Override PartName="/ppt/notesSlides/notesSlide122.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123.xml" ContentType="application/vnd.openxmlformats-officedocument.presentationml.notesSlide+xml"/>
  <Override PartName="/ppt/tags/tag224.xml" ContentType="application/vnd.openxmlformats-officedocument.presentationml.tags+xml"/>
  <Override PartName="/ppt/notesSlides/notesSlide124.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25.xml" ContentType="application/vnd.openxmlformats-officedocument.presentationml.notesSlide+xml"/>
  <Override PartName="/ppt/tags/tag227.xml" ContentType="application/vnd.openxmlformats-officedocument.presentationml.tags+xml"/>
  <Override PartName="/ppt/notesSlides/notesSlide126.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notesSlides/notesSlide127.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128.xml" ContentType="application/vnd.openxmlformats-officedocument.presentationml.notesSlide+xml"/>
  <Override PartName="/ppt/tags/tag236.xml" ContentType="application/vnd.openxmlformats-officedocument.presentationml.tags+xml"/>
  <Override PartName="/ppt/notesSlides/notesSlide129.xml" ContentType="application/vnd.openxmlformats-officedocument.presentationml.notesSlide+xml"/>
  <Override PartName="/ppt/tags/tag237.xml" ContentType="application/vnd.openxmlformats-officedocument.presentationml.tags+xml"/>
  <Override PartName="/ppt/notesSlides/notesSlide130.xml" ContentType="application/vnd.openxmlformats-officedocument.presentationml.notesSlide+xml"/>
  <Override PartName="/ppt/tags/tag238.xml" ContentType="application/vnd.openxmlformats-officedocument.presentationml.tags+xml"/>
  <Override PartName="/ppt/notesSlides/notesSlide131.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132.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133.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134.xml" ContentType="application/vnd.openxmlformats-officedocument.presentationml.notesSlide+xml"/>
  <Override PartName="/ppt/tags/tag247.xml" ContentType="application/vnd.openxmlformats-officedocument.presentationml.tags+xml"/>
  <Override PartName="/ppt/notesSlides/notesSlide135.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notesSlides/notesSlide136.xml" ContentType="application/vnd.openxmlformats-officedocument.presentationml.notesSlide+xml"/>
  <Override PartName="/ppt/tags/tag250.xml" ContentType="application/vnd.openxmlformats-officedocument.presentationml.tags+xml"/>
  <Override PartName="/ppt/notesSlides/notesSlide137.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138.xml" ContentType="application/vnd.openxmlformats-officedocument.presentationml.notesSlide+xml"/>
  <Override PartName="/ppt/tags/tag253.xml" ContentType="application/vnd.openxmlformats-officedocument.presentationml.tags+xml"/>
  <Override PartName="/ppt/notesSlides/notesSlide139.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notesSlides/notesSlide140.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notesSlides/notesSlide141.xml" ContentType="application/vnd.openxmlformats-officedocument.presentationml.notesSlide+xml"/>
  <Override PartName="/ppt/tags/tag258.xml" ContentType="application/vnd.openxmlformats-officedocument.presentationml.tags+xml"/>
  <Override PartName="/ppt/notesSlides/notesSlide142.xml" ContentType="application/vnd.openxmlformats-officedocument.presentationml.notesSlide+xml"/>
  <Override PartName="/ppt/tags/tag259.xml" ContentType="application/vnd.openxmlformats-officedocument.presentationml.tags+xml"/>
  <Override PartName="/ppt/notesSlides/notesSlide143.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notesSlides/notesSlide144.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45"/>
  </p:notesMasterIdLst>
  <p:handoutMasterIdLst>
    <p:handoutMasterId r:id="rId246"/>
  </p:handoutMasterIdLst>
  <p:sldIdLst>
    <p:sldId id="2347" r:id="rId3"/>
    <p:sldId id="2348" r:id="rId4"/>
    <p:sldId id="2576" r:id="rId5"/>
    <p:sldId id="2578" r:id="rId6"/>
    <p:sldId id="2577" r:id="rId7"/>
    <p:sldId id="2579" r:id="rId8"/>
    <p:sldId id="2352" r:id="rId9"/>
    <p:sldId id="2353" r:id="rId10"/>
    <p:sldId id="2354" r:id="rId11"/>
    <p:sldId id="2580" r:id="rId12"/>
    <p:sldId id="2583" r:id="rId13"/>
    <p:sldId id="2679" r:id="rId14"/>
    <p:sldId id="2680" r:id="rId15"/>
    <p:sldId id="2681" r:id="rId16"/>
    <p:sldId id="2361" r:id="rId17"/>
    <p:sldId id="2586" r:id="rId18"/>
    <p:sldId id="2363" r:id="rId19"/>
    <p:sldId id="2364" r:id="rId20"/>
    <p:sldId id="2365" r:id="rId21"/>
    <p:sldId id="2366" r:id="rId22"/>
    <p:sldId id="2367" r:id="rId23"/>
    <p:sldId id="2588" r:id="rId24"/>
    <p:sldId id="2368" r:id="rId25"/>
    <p:sldId id="2370" r:id="rId26"/>
    <p:sldId id="2371" r:id="rId27"/>
    <p:sldId id="2372" r:id="rId28"/>
    <p:sldId id="2373" r:id="rId29"/>
    <p:sldId id="2374" r:id="rId30"/>
    <p:sldId id="2375" r:id="rId31"/>
    <p:sldId id="2376" r:id="rId32"/>
    <p:sldId id="2377" r:id="rId33"/>
    <p:sldId id="2378" r:id="rId34"/>
    <p:sldId id="2379" r:id="rId35"/>
    <p:sldId id="2380" r:id="rId36"/>
    <p:sldId id="2381" r:id="rId37"/>
    <p:sldId id="2382" r:id="rId38"/>
    <p:sldId id="2383" r:id="rId39"/>
    <p:sldId id="2384" r:id="rId40"/>
    <p:sldId id="2587" r:id="rId41"/>
    <p:sldId id="2386" r:id="rId42"/>
    <p:sldId id="2387" r:id="rId43"/>
    <p:sldId id="2388" r:id="rId44"/>
    <p:sldId id="2389" r:id="rId45"/>
    <p:sldId id="2589" r:id="rId46"/>
    <p:sldId id="2590" r:id="rId47"/>
    <p:sldId id="2392" r:id="rId48"/>
    <p:sldId id="2393" r:id="rId49"/>
    <p:sldId id="2606" r:id="rId50"/>
    <p:sldId id="2394" r:id="rId51"/>
    <p:sldId id="2395" r:id="rId52"/>
    <p:sldId id="2396" r:id="rId53"/>
    <p:sldId id="2592" r:id="rId54"/>
    <p:sldId id="2593" r:id="rId55"/>
    <p:sldId id="2595" r:id="rId56"/>
    <p:sldId id="2400" r:id="rId57"/>
    <p:sldId id="2594" r:id="rId58"/>
    <p:sldId id="2596" r:id="rId59"/>
    <p:sldId id="2402" r:id="rId60"/>
    <p:sldId id="2403" r:id="rId61"/>
    <p:sldId id="2404" r:id="rId62"/>
    <p:sldId id="2405" r:id="rId63"/>
    <p:sldId id="2406" r:id="rId64"/>
    <p:sldId id="2407" r:id="rId65"/>
    <p:sldId id="2408" r:id="rId66"/>
    <p:sldId id="2409" r:id="rId67"/>
    <p:sldId id="2411" r:id="rId68"/>
    <p:sldId id="2410" r:id="rId69"/>
    <p:sldId id="2412" r:id="rId70"/>
    <p:sldId id="2413" r:id="rId71"/>
    <p:sldId id="2414" r:id="rId72"/>
    <p:sldId id="2415" r:id="rId73"/>
    <p:sldId id="2416" r:id="rId74"/>
    <p:sldId id="2417" r:id="rId75"/>
    <p:sldId id="2418" r:id="rId76"/>
    <p:sldId id="2419" r:id="rId77"/>
    <p:sldId id="2420" r:id="rId78"/>
    <p:sldId id="2421" r:id="rId79"/>
    <p:sldId id="2597" r:id="rId80"/>
    <p:sldId id="2598" r:id="rId81"/>
    <p:sldId id="2591" r:id="rId82"/>
    <p:sldId id="2425" r:id="rId83"/>
    <p:sldId id="2426" r:id="rId84"/>
    <p:sldId id="2427" r:id="rId85"/>
    <p:sldId id="2428" r:id="rId86"/>
    <p:sldId id="2429" r:id="rId87"/>
    <p:sldId id="2430" r:id="rId88"/>
    <p:sldId id="2431" r:id="rId89"/>
    <p:sldId id="2432" r:id="rId90"/>
    <p:sldId id="2433" r:id="rId91"/>
    <p:sldId id="2434" r:id="rId92"/>
    <p:sldId id="2435" r:id="rId93"/>
    <p:sldId id="2436" r:id="rId94"/>
    <p:sldId id="2437" r:id="rId95"/>
    <p:sldId id="2438" r:id="rId96"/>
    <p:sldId id="2439" r:id="rId97"/>
    <p:sldId id="2440" r:id="rId98"/>
    <p:sldId id="2441" r:id="rId99"/>
    <p:sldId id="2442" r:id="rId100"/>
    <p:sldId id="2443" r:id="rId101"/>
    <p:sldId id="2444" r:id="rId102"/>
    <p:sldId id="2445" r:id="rId103"/>
    <p:sldId id="2609" r:id="rId104"/>
    <p:sldId id="2610" r:id="rId105"/>
    <p:sldId id="2611" r:id="rId106"/>
    <p:sldId id="2612" r:id="rId107"/>
    <p:sldId id="2616" r:id="rId108"/>
    <p:sldId id="2613" r:id="rId109"/>
    <p:sldId id="2623" r:id="rId110"/>
    <p:sldId id="2614" r:id="rId111"/>
    <p:sldId id="2615" r:id="rId112"/>
    <p:sldId id="2618" r:id="rId113"/>
    <p:sldId id="2620" r:id="rId114"/>
    <p:sldId id="2621" r:id="rId115"/>
    <p:sldId id="2667" r:id="rId116"/>
    <p:sldId id="2628" r:id="rId117"/>
    <p:sldId id="2629" r:id="rId118"/>
    <p:sldId id="2633" r:id="rId119"/>
    <p:sldId id="2631" r:id="rId120"/>
    <p:sldId id="2630" r:id="rId121"/>
    <p:sldId id="2636" r:id="rId122"/>
    <p:sldId id="2637" r:id="rId123"/>
    <p:sldId id="2638" r:id="rId124"/>
    <p:sldId id="2639" r:id="rId125"/>
    <p:sldId id="2640" r:id="rId126"/>
    <p:sldId id="2641" r:id="rId127"/>
    <p:sldId id="2642" r:id="rId128"/>
    <p:sldId id="2643" r:id="rId129"/>
    <p:sldId id="2644" r:id="rId130"/>
    <p:sldId id="2645" r:id="rId131"/>
    <p:sldId id="2646" r:id="rId132"/>
    <p:sldId id="2647" r:id="rId133"/>
    <p:sldId id="2648" r:id="rId134"/>
    <p:sldId id="2649" r:id="rId135"/>
    <p:sldId id="2650" r:id="rId136"/>
    <p:sldId id="2651" r:id="rId137"/>
    <p:sldId id="2652" r:id="rId138"/>
    <p:sldId id="2653" r:id="rId139"/>
    <p:sldId id="2654" r:id="rId140"/>
    <p:sldId id="2655" r:id="rId141"/>
    <p:sldId id="2656" r:id="rId142"/>
    <p:sldId id="2657" r:id="rId143"/>
    <p:sldId id="2658" r:id="rId144"/>
    <p:sldId id="2659" r:id="rId145"/>
    <p:sldId id="2660" r:id="rId146"/>
    <p:sldId id="2661" r:id="rId147"/>
    <p:sldId id="2662" r:id="rId148"/>
    <p:sldId id="2663" r:id="rId149"/>
    <p:sldId id="2664" r:id="rId150"/>
    <p:sldId id="2665" r:id="rId151"/>
    <p:sldId id="2666" r:id="rId152"/>
    <p:sldId id="2684" r:id="rId153"/>
    <p:sldId id="2683" r:id="rId154"/>
    <p:sldId id="2476" r:id="rId155"/>
    <p:sldId id="2477" r:id="rId156"/>
    <p:sldId id="2478" r:id="rId157"/>
    <p:sldId id="2479" r:id="rId158"/>
    <p:sldId id="2480" r:id="rId159"/>
    <p:sldId id="2601" r:id="rId160"/>
    <p:sldId id="2602" r:id="rId161"/>
    <p:sldId id="2482" r:id="rId162"/>
    <p:sldId id="2483" r:id="rId163"/>
    <p:sldId id="2484" r:id="rId164"/>
    <p:sldId id="2485" r:id="rId165"/>
    <p:sldId id="2604" r:id="rId166"/>
    <p:sldId id="2487" r:id="rId167"/>
    <p:sldId id="2668" r:id="rId168"/>
    <p:sldId id="2486" r:id="rId169"/>
    <p:sldId id="2678" r:id="rId170"/>
    <p:sldId id="2669" r:id="rId171"/>
    <p:sldId id="2670" r:id="rId172"/>
    <p:sldId id="2675" r:id="rId173"/>
    <p:sldId id="2671" r:id="rId174"/>
    <p:sldId id="2672" r:id="rId175"/>
    <p:sldId id="2674" r:id="rId176"/>
    <p:sldId id="2677" r:id="rId177"/>
    <p:sldId id="2490" r:id="rId178"/>
    <p:sldId id="2491" r:id="rId179"/>
    <p:sldId id="2492" r:id="rId180"/>
    <p:sldId id="2493" r:id="rId181"/>
    <p:sldId id="2494" r:id="rId182"/>
    <p:sldId id="2495" r:id="rId183"/>
    <p:sldId id="2496" r:id="rId184"/>
    <p:sldId id="2497" r:id="rId185"/>
    <p:sldId id="2498" r:id="rId186"/>
    <p:sldId id="2499" r:id="rId187"/>
    <p:sldId id="2500" r:id="rId188"/>
    <p:sldId id="2501" r:id="rId189"/>
    <p:sldId id="2502" r:id="rId190"/>
    <p:sldId id="2503" r:id="rId191"/>
    <p:sldId id="2504" r:id="rId192"/>
    <p:sldId id="2505" r:id="rId193"/>
    <p:sldId id="2506" r:id="rId194"/>
    <p:sldId id="2507" r:id="rId195"/>
    <p:sldId id="2509" r:id="rId196"/>
    <p:sldId id="2605" r:id="rId197"/>
    <p:sldId id="2511" r:id="rId198"/>
    <p:sldId id="2512" r:id="rId199"/>
    <p:sldId id="2513" r:id="rId200"/>
    <p:sldId id="2514" r:id="rId201"/>
    <p:sldId id="2515" r:id="rId202"/>
    <p:sldId id="2516" r:id="rId203"/>
    <p:sldId id="2517" r:id="rId204"/>
    <p:sldId id="2518" r:id="rId205"/>
    <p:sldId id="2519" r:id="rId206"/>
    <p:sldId id="2520" r:id="rId207"/>
    <p:sldId id="2690" r:id="rId208"/>
    <p:sldId id="2522" r:id="rId209"/>
    <p:sldId id="2523" r:id="rId210"/>
    <p:sldId id="2524" r:id="rId211"/>
    <p:sldId id="2608" r:id="rId212"/>
    <p:sldId id="2525" r:id="rId213"/>
    <p:sldId id="2526" r:id="rId214"/>
    <p:sldId id="2527" r:id="rId215"/>
    <p:sldId id="2528" r:id="rId216"/>
    <p:sldId id="2530" r:id="rId217"/>
    <p:sldId id="2531" r:id="rId218"/>
    <p:sldId id="2532" r:id="rId219"/>
    <p:sldId id="2533" r:id="rId220"/>
    <p:sldId id="2534" r:id="rId221"/>
    <p:sldId id="2535" r:id="rId222"/>
    <p:sldId id="2536" r:id="rId223"/>
    <p:sldId id="2685" r:id="rId224"/>
    <p:sldId id="2686" r:id="rId225"/>
    <p:sldId id="2687" r:id="rId226"/>
    <p:sldId id="2537" r:id="rId227"/>
    <p:sldId id="2538" r:id="rId228"/>
    <p:sldId id="2539" r:id="rId229"/>
    <p:sldId id="2540" r:id="rId230"/>
    <p:sldId id="2541" r:id="rId231"/>
    <p:sldId id="2542" r:id="rId232"/>
    <p:sldId id="2688" r:id="rId233"/>
    <p:sldId id="2544" r:id="rId234"/>
    <p:sldId id="2549" r:id="rId235"/>
    <p:sldId id="2545" r:id="rId236"/>
    <p:sldId id="2550" r:id="rId237"/>
    <p:sldId id="2607" r:id="rId238"/>
    <p:sldId id="2557" r:id="rId239"/>
    <p:sldId id="2624" r:id="rId240"/>
    <p:sldId id="2552" r:id="rId241"/>
    <p:sldId id="2555" r:id="rId242"/>
    <p:sldId id="2689" r:id="rId243"/>
    <p:sldId id="2346" r:id="rId244"/>
  </p:sldIdLst>
  <p:sldSz cx="9144000" cy="6858000" type="letter"/>
  <p:notesSz cx="7010400" cy="9296400"/>
  <p:custDataLst>
    <p:tags r:id="rId247"/>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p:scale>
          <a:sx n="100" d="100"/>
          <a:sy n="100" d="100"/>
        </p:scale>
        <p:origin x="173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1756"/>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tags" Target="tags/tag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slide" Target="slides/slide236.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theme" Target="theme/theme1.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notesMaster" Target="notesMasters/notesMaster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tableStyles" Target="tableStyle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s>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5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5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6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6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6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6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86.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image" Target="../media/image29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67.wmf"/><Relationship Id="rId1" Type="http://schemas.openxmlformats.org/officeDocument/2006/relationships/image" Target="../media/image16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10.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14.xml"/></Relationships>
</file>

<file path=ppt/notesSlides/_rels/notesSlide119.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216.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228.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slide" Target="../slides/slide227.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slide" Target="../slides/slide236.xml"/><Relationship Id="rId2" Type="http://schemas.openxmlformats.org/officeDocument/2006/relationships/notesMaster" Target="../notesMasters/notesMaster1.xml"/><Relationship Id="rId1" Type="http://schemas.openxmlformats.org/officeDocument/2006/relationships/tags" Target="../tags/tag256.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3" Type="http://schemas.openxmlformats.org/officeDocument/2006/relationships/slide" Target="../slides/slide239.xml"/><Relationship Id="rId2" Type="http://schemas.openxmlformats.org/officeDocument/2006/relationships/notesMaster" Target="../notesMasters/notesMaster1.xml"/><Relationship Id="rId1" Type="http://schemas.openxmlformats.org/officeDocument/2006/relationships/tags" Target="../tags/tag260.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104.xml"/><Relationship Id="rId2" Type="http://schemas.openxmlformats.org/officeDocument/2006/relationships/notesMaster" Target="../notesMasters/notesMaster1.xml"/><Relationship Id="rId1" Type="http://schemas.openxmlformats.org/officeDocument/2006/relationships/tags" Target="../tags/tag107.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105.xml"/><Relationship Id="rId2" Type="http://schemas.openxmlformats.org/officeDocument/2006/relationships/notesMaster" Target="../notesMasters/notesMaster1.xml"/><Relationship Id="rId1" Type="http://schemas.openxmlformats.org/officeDocument/2006/relationships/tags" Target="../tags/tag109.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19</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187</a:t>
            </a:fld>
            <a:endParaRPr lang="en-US" sz="1300"/>
          </a:p>
        </p:txBody>
      </p:sp>
    </p:spTree>
    <p:extLst>
      <p:ext uri="{BB962C8B-B14F-4D97-AF65-F5344CB8AC3E}">
        <p14:creationId xmlns:p14="http://schemas.microsoft.com/office/powerpoint/2010/main" val="3924074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188</a:t>
            </a:fld>
            <a:endParaRPr lang="en-US" sz="1300"/>
          </a:p>
        </p:txBody>
      </p:sp>
    </p:spTree>
    <p:extLst>
      <p:ext uri="{BB962C8B-B14F-4D97-AF65-F5344CB8AC3E}">
        <p14:creationId xmlns:p14="http://schemas.microsoft.com/office/powerpoint/2010/main" val="42674151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189</a:t>
            </a:fld>
            <a:endParaRPr lang="en-US" sz="1300"/>
          </a:p>
        </p:txBody>
      </p:sp>
    </p:spTree>
    <p:extLst>
      <p:ext uri="{BB962C8B-B14F-4D97-AF65-F5344CB8AC3E}">
        <p14:creationId xmlns:p14="http://schemas.microsoft.com/office/powerpoint/2010/main" val="16234812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190</a:t>
            </a:fld>
            <a:endParaRPr lang="en-US" sz="1300"/>
          </a:p>
        </p:txBody>
      </p:sp>
    </p:spTree>
    <p:extLst>
      <p:ext uri="{BB962C8B-B14F-4D97-AF65-F5344CB8AC3E}">
        <p14:creationId xmlns:p14="http://schemas.microsoft.com/office/powerpoint/2010/main" val="40464839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191</a:t>
            </a:fld>
            <a:endParaRPr lang="en-US" sz="1300"/>
          </a:p>
        </p:txBody>
      </p:sp>
    </p:spTree>
    <p:extLst>
      <p:ext uri="{BB962C8B-B14F-4D97-AF65-F5344CB8AC3E}">
        <p14:creationId xmlns:p14="http://schemas.microsoft.com/office/powerpoint/2010/main" val="16660774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192</a:t>
            </a:fld>
            <a:endParaRPr lang="en-US" sz="1300"/>
          </a:p>
        </p:txBody>
      </p:sp>
    </p:spTree>
    <p:extLst>
      <p:ext uri="{BB962C8B-B14F-4D97-AF65-F5344CB8AC3E}">
        <p14:creationId xmlns:p14="http://schemas.microsoft.com/office/powerpoint/2010/main" val="5639826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193</a:t>
            </a:fld>
            <a:endParaRPr lang="en-US" sz="1300"/>
          </a:p>
        </p:txBody>
      </p:sp>
    </p:spTree>
    <p:extLst>
      <p:ext uri="{BB962C8B-B14F-4D97-AF65-F5344CB8AC3E}">
        <p14:creationId xmlns:p14="http://schemas.microsoft.com/office/powerpoint/2010/main" val="32810233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194</a:t>
            </a:fld>
            <a:endParaRPr lang="en-US" sz="1300"/>
          </a:p>
        </p:txBody>
      </p:sp>
    </p:spTree>
    <p:extLst>
      <p:ext uri="{BB962C8B-B14F-4D97-AF65-F5344CB8AC3E}">
        <p14:creationId xmlns:p14="http://schemas.microsoft.com/office/powerpoint/2010/main" val="21605147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195</a:t>
            </a:fld>
            <a:endParaRPr lang="en-US" sz="1200" smtClean="0">
              <a:solidFill>
                <a:srgbClr val="000000"/>
              </a:solidFill>
            </a:endParaRPr>
          </a:p>
        </p:txBody>
      </p:sp>
    </p:spTree>
    <p:extLst>
      <p:ext uri="{BB962C8B-B14F-4D97-AF65-F5344CB8AC3E}">
        <p14:creationId xmlns:p14="http://schemas.microsoft.com/office/powerpoint/2010/main" val="29677514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196</a:t>
            </a:fld>
            <a:endParaRPr lang="en-US" sz="1300"/>
          </a:p>
        </p:txBody>
      </p:sp>
    </p:spTree>
    <p:extLst>
      <p:ext uri="{BB962C8B-B14F-4D97-AF65-F5344CB8AC3E}">
        <p14:creationId xmlns:p14="http://schemas.microsoft.com/office/powerpoint/2010/main" val="2942857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20</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20</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20</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197</a:t>
            </a:fld>
            <a:endParaRPr lang="en-US" smtClean="0">
              <a:latin typeface="Times New Roman" pitchFamily="18" charset="0"/>
            </a:endParaRPr>
          </a:p>
        </p:txBody>
      </p:sp>
      <p:sp>
        <p:nvSpPr>
          <p:cNvPr id="9216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197</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197</a:t>
            </a:fld>
            <a:endParaRPr lang="en-US" sz="1200">
              <a:latin typeface="Times New Roman" pitchFamily="18" charset="0"/>
            </a:endParaRPr>
          </a:p>
        </p:txBody>
      </p:sp>
    </p:spTree>
    <p:extLst>
      <p:ext uri="{BB962C8B-B14F-4D97-AF65-F5344CB8AC3E}">
        <p14:creationId xmlns:p14="http://schemas.microsoft.com/office/powerpoint/2010/main" val="295603234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3191003-F80E-457B-B4A0-7943E685F8BB}" type="slidenum">
              <a:rPr lang="en-US" smtClean="0">
                <a:latin typeface="Times New Roman" pitchFamily="18" charset="0"/>
              </a:rPr>
              <a:pPr/>
              <a:t>198</a:t>
            </a:fld>
            <a:endParaRPr lang="en-US" smtClean="0">
              <a:latin typeface="Times New Roman" pitchFamily="18" charset="0"/>
            </a:endParaRPr>
          </a:p>
        </p:txBody>
      </p:sp>
      <p:sp>
        <p:nvSpPr>
          <p:cNvPr id="9318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9BC1AF8-C24D-48E9-A4B8-9ADB23AEFD6D}" type="slidenum">
              <a:rPr lang="en-US" sz="1200">
                <a:latin typeface="Times New Roman" pitchFamily="18" charset="0"/>
              </a:rPr>
              <a:pPr algn="r"/>
              <a:t>198</a:t>
            </a:fld>
            <a:endParaRPr lang="en-US" sz="1200">
              <a:latin typeface="Times New Roman" pitchFamily="18" charset="0"/>
            </a:endParaRPr>
          </a:p>
        </p:txBody>
      </p:sp>
      <p:sp>
        <p:nvSpPr>
          <p:cNvPr id="93188" name="Slide Image Placeholder 1"/>
          <p:cNvSpPr>
            <a:spLocks noGrp="1" noRot="1" noChangeAspect="1" noTextEdit="1"/>
          </p:cNvSpPr>
          <p:nvPr>
            <p:ph type="sldImg"/>
          </p:nvPr>
        </p:nvSpPr>
        <p:spPr>
          <a:ln/>
        </p:spPr>
      </p:sp>
      <p:sp>
        <p:nvSpPr>
          <p:cNvPr id="931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319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319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62B476C-E62C-4BA1-AEAB-082873E55244}" type="slidenum">
              <a:rPr lang="en-US" sz="1200">
                <a:latin typeface="Times New Roman" pitchFamily="18" charset="0"/>
              </a:rPr>
              <a:pPr algn="r"/>
              <a:t>198</a:t>
            </a:fld>
            <a:endParaRPr lang="en-US" sz="1200">
              <a:latin typeface="Times New Roman" pitchFamily="18" charset="0"/>
            </a:endParaRPr>
          </a:p>
        </p:txBody>
      </p:sp>
    </p:spTree>
    <p:extLst>
      <p:ext uri="{BB962C8B-B14F-4D97-AF65-F5344CB8AC3E}">
        <p14:creationId xmlns:p14="http://schemas.microsoft.com/office/powerpoint/2010/main" val="39452625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199</a:t>
            </a:fld>
            <a:endParaRPr lang="en-US" smtClean="0">
              <a:latin typeface="Times New Roman" pitchFamily="18" charset="0"/>
            </a:endParaRPr>
          </a:p>
        </p:txBody>
      </p:sp>
      <p:sp>
        <p:nvSpPr>
          <p:cNvPr id="952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199</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199</a:t>
            </a:fld>
            <a:endParaRPr lang="en-US" sz="1200">
              <a:latin typeface="Times New Roman" pitchFamily="18" charset="0"/>
            </a:endParaRPr>
          </a:p>
        </p:txBody>
      </p:sp>
    </p:spTree>
    <p:extLst>
      <p:ext uri="{BB962C8B-B14F-4D97-AF65-F5344CB8AC3E}">
        <p14:creationId xmlns:p14="http://schemas.microsoft.com/office/powerpoint/2010/main" val="8843439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200</a:t>
            </a:fld>
            <a:endParaRPr lang="en-US"/>
          </a:p>
        </p:txBody>
      </p:sp>
    </p:spTree>
    <p:extLst>
      <p:ext uri="{BB962C8B-B14F-4D97-AF65-F5344CB8AC3E}">
        <p14:creationId xmlns:p14="http://schemas.microsoft.com/office/powerpoint/2010/main" val="29708432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65225" y="701675"/>
            <a:ext cx="4679950" cy="3509963"/>
          </a:xfrm>
          <a:noFill/>
          <a:ln>
            <a:solidFill>
              <a:srgbClr val="000000"/>
            </a:solidFill>
            <a:miter lim="800000"/>
            <a:headEnd/>
            <a:tailEnd/>
          </a:ln>
        </p:spPr>
      </p:sp>
      <p:sp>
        <p:nvSpPr>
          <p:cNvPr id="64515"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dirty="0"/>
              <a:t>Depiction of the elements of decision-making used to determine appropriate efforts to achieve </a:t>
            </a:r>
            <a:r>
              <a:rPr lang="en-US" dirty="0" err="1"/>
              <a:t>glycaemic</a:t>
            </a:r>
            <a:r>
              <a:rPr lang="en-US" dirty="0"/>
              <a:t>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a:t>
            </a:r>
            <a:r>
              <a:rPr lang="en-US" dirty="0" err="1"/>
              <a:t>Beigi</a:t>
            </a:r>
            <a:r>
              <a:rPr lang="en-US" dirty="0"/>
              <a:t> et al [ref 20]</a:t>
            </a:r>
          </a:p>
        </p:txBody>
      </p:sp>
      <p:sp>
        <p:nvSpPr>
          <p:cNvPr id="64516" name="Slide Number Placeholder 3"/>
          <p:cNvSpPr>
            <a:spLocks noGrp="1"/>
          </p:cNvSpPr>
          <p:nvPr>
            <p:ph type="sldNum" sz="quarter" idx="5"/>
          </p:nvPr>
        </p:nvSpPr>
        <p:spPr bwMode="auto">
          <a:noFill/>
          <a:ln>
            <a:miter lim="800000"/>
            <a:headEnd/>
            <a:tailEnd/>
          </a:ln>
        </p:spPr>
        <p:txBody>
          <a:bodyPr/>
          <a:lstStyle/>
          <a:p>
            <a:fld id="{C78ED613-7100-8740-BA8A-82DF5F34D936}" type="slidenum">
              <a:rPr lang="en-US"/>
              <a:pPr/>
              <a:t>201</a:t>
            </a:fld>
            <a:endParaRPr lang="en-US"/>
          </a:p>
        </p:txBody>
      </p:sp>
    </p:spTree>
    <p:extLst>
      <p:ext uri="{BB962C8B-B14F-4D97-AF65-F5344CB8AC3E}">
        <p14:creationId xmlns:p14="http://schemas.microsoft.com/office/powerpoint/2010/main" val="388383046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98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98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9F3F8AC-81AB-44F4-B6A8-C5A9709E8174}" type="slidenum">
              <a:rPr lang="en-US" smtClean="0">
                <a:latin typeface="Times New Roman" pitchFamily="18" charset="0"/>
              </a:rPr>
              <a:pPr/>
              <a:t>202</a:t>
            </a:fld>
            <a:endParaRPr lang="en-US" smtClean="0">
              <a:latin typeface="Times New Roman" pitchFamily="18" charset="0"/>
            </a:endParaRPr>
          </a:p>
        </p:txBody>
      </p:sp>
    </p:spTree>
    <p:extLst>
      <p:ext uri="{BB962C8B-B14F-4D97-AF65-F5344CB8AC3E}">
        <p14:creationId xmlns:p14="http://schemas.microsoft.com/office/powerpoint/2010/main" val="11065908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203</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203</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203</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31472766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204</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204</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204</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80351739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205</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205</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205</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11602970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206</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976F90F4-95E9-4A5B-8526-D79B5FF06BF2}" type="slidenum">
              <a:rPr lang="en-US" sz="1200">
                <a:solidFill>
                  <a:srgbClr val="000000"/>
                </a:solidFill>
                <a:latin typeface="Times New Roman" pitchFamily="18" charset="0"/>
              </a:rPr>
              <a:pPr algn="r" eaLnBrk="1" fontAlgn="auto" hangingPunct="1">
                <a:spcBef>
                  <a:spcPts val="0"/>
                </a:spcBef>
                <a:spcAft>
                  <a:spcPts val="0"/>
                </a:spcAft>
              </a:pPr>
              <a:t>206</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6ADC6F63-8B05-4736-B85D-3104FAC280E1}" type="slidenum">
              <a:rPr lang="en-US" sz="1200">
                <a:solidFill>
                  <a:srgbClr val="000000"/>
                </a:solidFill>
                <a:latin typeface="Times New Roman" pitchFamily="18" charset="0"/>
              </a:rPr>
              <a:pPr algn="r" eaLnBrk="1" fontAlgn="auto" hangingPunct="1">
                <a:spcBef>
                  <a:spcPts val="0"/>
                </a:spcBef>
                <a:spcAft>
                  <a:spcPts val="0"/>
                </a:spcAft>
              </a:pPr>
              <a:t>206</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368521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22</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207</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207</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207</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428740078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208</a:t>
            </a:fld>
            <a:endParaRPr lang="en-US" smtClean="0">
              <a:latin typeface="Times New Roman" pitchFamily="18" charset="0"/>
            </a:endParaRPr>
          </a:p>
        </p:txBody>
      </p:sp>
    </p:spTree>
    <p:extLst>
      <p:ext uri="{BB962C8B-B14F-4D97-AF65-F5344CB8AC3E}">
        <p14:creationId xmlns:p14="http://schemas.microsoft.com/office/powerpoint/2010/main" val="183370056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AD2FD3-2207-4741-8EE7-5B4079A46C46}" type="slidenum">
              <a:rPr lang="en-US" sz="1200" smtClean="0"/>
              <a:pPr eaLnBrk="1" hangingPunct="1"/>
              <a:t>209</a:t>
            </a:fld>
            <a:endParaRPr lang="en-US" sz="1200" smtClean="0"/>
          </a:p>
        </p:txBody>
      </p:sp>
    </p:spTree>
    <p:extLst>
      <p:ext uri="{BB962C8B-B14F-4D97-AF65-F5344CB8AC3E}">
        <p14:creationId xmlns:p14="http://schemas.microsoft.com/office/powerpoint/2010/main" val="186357256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211</a:t>
            </a:fld>
            <a:endParaRPr lang="en-US" smtClean="0">
              <a:latin typeface="Times New Roman" pitchFamily="18" charset="0"/>
            </a:endParaRPr>
          </a:p>
        </p:txBody>
      </p:sp>
      <p:sp>
        <p:nvSpPr>
          <p:cNvPr id="1044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211</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211</a:t>
            </a:fld>
            <a:endParaRPr lang="en-US" sz="1200">
              <a:latin typeface="Times New Roman" pitchFamily="18" charset="0"/>
            </a:endParaRPr>
          </a:p>
        </p:txBody>
      </p:sp>
    </p:spTree>
    <p:extLst>
      <p:ext uri="{BB962C8B-B14F-4D97-AF65-F5344CB8AC3E}">
        <p14:creationId xmlns:p14="http://schemas.microsoft.com/office/powerpoint/2010/main" val="10321503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212</a:t>
            </a:fld>
            <a:endParaRPr lang="en-US" smtClean="0">
              <a:latin typeface="Times New Roman" pitchFamily="18" charset="0"/>
            </a:endParaRPr>
          </a:p>
        </p:txBody>
      </p:sp>
      <p:sp>
        <p:nvSpPr>
          <p:cNvPr id="1054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212</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212</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25538" y="671513"/>
            <a:ext cx="4470400" cy="3354387"/>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73285052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213</a:t>
            </a:fld>
            <a:endParaRPr lang="en-US" smtClean="0">
              <a:latin typeface="Times New Roman" pitchFamily="18" charset="0"/>
            </a:endParaRPr>
          </a:p>
        </p:txBody>
      </p:sp>
      <p:sp>
        <p:nvSpPr>
          <p:cNvPr id="1075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213</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213</a:t>
            </a:fld>
            <a:endParaRPr lang="en-US" sz="1200">
              <a:latin typeface="Times New Roman" pitchFamily="18" charset="0"/>
            </a:endParaRPr>
          </a:p>
        </p:txBody>
      </p:sp>
    </p:spTree>
    <p:extLst>
      <p:ext uri="{BB962C8B-B14F-4D97-AF65-F5344CB8AC3E}">
        <p14:creationId xmlns:p14="http://schemas.microsoft.com/office/powerpoint/2010/main" val="18391337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214</a:t>
            </a:fld>
            <a:endParaRPr lang="en-US" smtClean="0">
              <a:latin typeface="Times New Roman" pitchFamily="18" charset="0"/>
            </a:endParaRPr>
          </a:p>
        </p:txBody>
      </p:sp>
      <p:sp>
        <p:nvSpPr>
          <p:cNvPr id="10854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214</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214</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25538" y="671513"/>
            <a:ext cx="4470400" cy="3354387"/>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20849820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215</a:t>
            </a:fld>
            <a:endParaRPr lang="en-US" smtClean="0">
              <a:latin typeface="Times New Roman" pitchFamily="18" charset="0"/>
            </a:endParaRPr>
          </a:p>
        </p:txBody>
      </p:sp>
    </p:spTree>
    <p:extLst>
      <p:ext uri="{BB962C8B-B14F-4D97-AF65-F5344CB8AC3E}">
        <p14:creationId xmlns:p14="http://schemas.microsoft.com/office/powerpoint/2010/main" val="374344574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221</a:t>
            </a:fld>
            <a:endParaRPr lang="en-US" smtClean="0">
              <a:latin typeface="Times New Roman" pitchFamily="18" charset="0"/>
            </a:endParaRPr>
          </a:p>
        </p:txBody>
      </p:sp>
    </p:spTree>
    <p:extLst>
      <p:ext uri="{BB962C8B-B14F-4D97-AF65-F5344CB8AC3E}">
        <p14:creationId xmlns:p14="http://schemas.microsoft.com/office/powerpoint/2010/main" val="96186453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222</a:t>
            </a:fld>
            <a:endParaRPr lang="en-US" smtClean="0">
              <a:latin typeface="Times New Roman" pitchFamily="18" charset="0"/>
            </a:endParaRPr>
          </a:p>
        </p:txBody>
      </p:sp>
      <p:sp>
        <p:nvSpPr>
          <p:cNvPr id="1269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222</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222</a:t>
            </a:fld>
            <a:endParaRPr lang="en-US" sz="1200">
              <a:latin typeface="Times New Roman" pitchFamily="18" charset="0"/>
            </a:endParaRPr>
          </a:p>
        </p:txBody>
      </p:sp>
    </p:spTree>
    <p:extLst>
      <p:ext uri="{BB962C8B-B14F-4D97-AF65-F5344CB8AC3E}">
        <p14:creationId xmlns:p14="http://schemas.microsoft.com/office/powerpoint/2010/main" val="2694451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23</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223</a:t>
            </a:fld>
            <a:endParaRPr lang="en-US" smtClean="0">
              <a:latin typeface="Times New Roman" pitchFamily="18" charset="0"/>
            </a:endParaRPr>
          </a:p>
        </p:txBody>
      </p:sp>
      <p:sp>
        <p:nvSpPr>
          <p:cNvPr id="1280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223</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223</a:t>
            </a:fld>
            <a:endParaRPr lang="en-US" sz="1200">
              <a:latin typeface="Times New Roman" pitchFamily="18" charset="0"/>
            </a:endParaRPr>
          </a:p>
        </p:txBody>
      </p:sp>
    </p:spTree>
    <p:extLst>
      <p:ext uri="{BB962C8B-B14F-4D97-AF65-F5344CB8AC3E}">
        <p14:creationId xmlns:p14="http://schemas.microsoft.com/office/powerpoint/2010/main" val="304331239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9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9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A355DBF-1166-4032-AA06-CDDFC08E3DA8}" type="slidenum">
              <a:rPr lang="en-US" smtClean="0">
                <a:latin typeface="Times New Roman" pitchFamily="18" charset="0"/>
              </a:rPr>
              <a:pPr/>
              <a:t>224</a:t>
            </a:fld>
            <a:endParaRPr lang="en-US" smtClean="0">
              <a:latin typeface="Times New Roman" pitchFamily="18" charset="0"/>
            </a:endParaRPr>
          </a:p>
        </p:txBody>
      </p:sp>
    </p:spTree>
    <p:extLst>
      <p:ext uri="{BB962C8B-B14F-4D97-AF65-F5344CB8AC3E}">
        <p14:creationId xmlns:p14="http://schemas.microsoft.com/office/powerpoint/2010/main" val="87022075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916F88-B4F4-4385-9206-BEC7AA53E166}" type="slidenum">
              <a:rPr lang="en-US" sz="1200" smtClean="0"/>
              <a:pPr eaLnBrk="1" hangingPunct="1"/>
              <a:t>226</a:t>
            </a:fld>
            <a:endParaRPr lang="en-US" sz="1200" smtClean="0"/>
          </a:p>
        </p:txBody>
      </p:sp>
      <p:sp>
        <p:nvSpPr>
          <p:cNvPr id="290819"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226</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90823"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226</a:t>
            </a:fld>
            <a:endParaRPr lang="en-US" sz="1200"/>
          </a:p>
        </p:txBody>
      </p:sp>
    </p:spTree>
    <p:extLst>
      <p:ext uri="{BB962C8B-B14F-4D97-AF65-F5344CB8AC3E}">
        <p14:creationId xmlns:p14="http://schemas.microsoft.com/office/powerpoint/2010/main" val="244820492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227</a:t>
            </a:fld>
            <a:endParaRPr lang="en-US" smtClean="0">
              <a:latin typeface="Times New Roman" pitchFamily="18" charset="0"/>
            </a:endParaRPr>
          </a:p>
        </p:txBody>
      </p:sp>
      <p:sp>
        <p:nvSpPr>
          <p:cNvPr id="1208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227</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227</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39725" y="374650"/>
            <a:ext cx="3500438" cy="2625725"/>
          </a:xfrm>
          <a:ln/>
        </p:spPr>
      </p:sp>
      <p:sp>
        <p:nvSpPr>
          <p:cNvPr id="120839" name="Rectangle 3"/>
          <p:cNvSpPr>
            <a:spLocks noGrp="1" noChangeArrowheads="1"/>
          </p:cNvSpPr>
          <p:nvPr>
            <p:ph type="body" idx="1"/>
            <p:custDataLst>
              <p:tags r:id="rId1"/>
            </p:custDataLst>
          </p:nvPr>
        </p:nvSpPr>
        <p:spPr>
          <a:xfrm>
            <a:off x="372734" y="3149983"/>
            <a:ext cx="5972836" cy="55573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84087604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228</a:t>
            </a:fld>
            <a:endParaRPr lang="en-US" smtClean="0">
              <a:latin typeface="Times New Roman" pitchFamily="18" charset="0"/>
            </a:endParaRPr>
          </a:p>
        </p:txBody>
      </p:sp>
      <p:sp>
        <p:nvSpPr>
          <p:cNvPr id="12185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228</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228</a:t>
            </a:fld>
            <a:endParaRPr lang="en-US" sz="1200">
              <a:latin typeface="Times New Roman" pitchFamily="18" charset="0"/>
            </a:endParaRPr>
          </a:p>
        </p:txBody>
      </p:sp>
    </p:spTree>
    <p:extLst>
      <p:ext uri="{BB962C8B-B14F-4D97-AF65-F5344CB8AC3E}">
        <p14:creationId xmlns:p14="http://schemas.microsoft.com/office/powerpoint/2010/main" val="280643272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229</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229</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229</a:t>
            </a:fld>
            <a:endParaRPr lang="en-US" sz="1200">
              <a:latin typeface="Times New Roman" pitchFamily="18" charset="0"/>
            </a:endParaRPr>
          </a:p>
        </p:txBody>
      </p:sp>
    </p:spTree>
    <p:extLst>
      <p:ext uri="{BB962C8B-B14F-4D97-AF65-F5344CB8AC3E}">
        <p14:creationId xmlns:p14="http://schemas.microsoft.com/office/powerpoint/2010/main" val="71185753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231</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231</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231</a:t>
            </a:fld>
            <a:endParaRPr lang="en-US" sz="1200">
              <a:latin typeface="Times New Roman" pitchFamily="18" charset="0"/>
            </a:endParaRPr>
          </a:p>
        </p:txBody>
      </p:sp>
    </p:spTree>
    <p:extLst>
      <p:ext uri="{BB962C8B-B14F-4D97-AF65-F5344CB8AC3E}">
        <p14:creationId xmlns:p14="http://schemas.microsoft.com/office/powerpoint/2010/main" val="422138130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9B301DA-D1BF-4061-889B-497D433D32EC}" type="slidenum">
              <a:rPr lang="en-US" smtClean="0">
                <a:latin typeface="Times New Roman" pitchFamily="18" charset="0"/>
              </a:rPr>
              <a:pPr/>
              <a:t>232</a:t>
            </a:fld>
            <a:endParaRPr lang="en-US" smtClean="0">
              <a:latin typeface="Times New Roman" pitchFamily="18" charset="0"/>
            </a:endParaRPr>
          </a:p>
        </p:txBody>
      </p:sp>
      <p:sp>
        <p:nvSpPr>
          <p:cNvPr id="12390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76927FC-2209-4A1F-86B2-F4952A6B7F53}" type="slidenum">
              <a:rPr lang="en-US" sz="1200">
                <a:latin typeface="Times New Roman" pitchFamily="18" charset="0"/>
              </a:rPr>
              <a:pPr algn="r"/>
              <a:t>232</a:t>
            </a:fld>
            <a:endParaRPr lang="en-US" sz="1200">
              <a:latin typeface="Times New Roman" pitchFamily="18" charset="0"/>
            </a:endParaRPr>
          </a:p>
        </p:txBody>
      </p:sp>
      <p:sp>
        <p:nvSpPr>
          <p:cNvPr id="123908" name="Slide Image Placeholder 1"/>
          <p:cNvSpPr>
            <a:spLocks noGrp="1" noRot="1" noChangeAspect="1" noTextEdit="1"/>
          </p:cNvSpPr>
          <p:nvPr>
            <p:ph type="sldImg"/>
          </p:nvPr>
        </p:nvSpPr>
        <p:spPr>
          <a:ln/>
        </p:spPr>
      </p:sp>
      <p:sp>
        <p:nvSpPr>
          <p:cNvPr id="12390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1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391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4B7EF2F-6F51-483C-AEF3-E139142BEFF6}" type="slidenum">
              <a:rPr lang="en-US" sz="1200">
                <a:latin typeface="Times New Roman" pitchFamily="18" charset="0"/>
              </a:rPr>
              <a:pPr algn="r"/>
              <a:t>232</a:t>
            </a:fld>
            <a:endParaRPr lang="en-US" sz="1200">
              <a:latin typeface="Times New Roman" pitchFamily="18" charset="0"/>
            </a:endParaRPr>
          </a:p>
        </p:txBody>
      </p:sp>
    </p:spTree>
    <p:extLst>
      <p:ext uri="{BB962C8B-B14F-4D97-AF65-F5344CB8AC3E}">
        <p14:creationId xmlns:p14="http://schemas.microsoft.com/office/powerpoint/2010/main" val="393830539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234</a:t>
            </a:fld>
            <a:endParaRPr lang="en-US" smtClean="0">
              <a:latin typeface="Times New Roman" pitchFamily="18" charset="0"/>
            </a:endParaRPr>
          </a:p>
        </p:txBody>
      </p:sp>
    </p:spTree>
    <p:extLst>
      <p:ext uri="{BB962C8B-B14F-4D97-AF65-F5344CB8AC3E}">
        <p14:creationId xmlns:p14="http://schemas.microsoft.com/office/powerpoint/2010/main" val="206001853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D93AD6-6416-4CBA-8D19-CC590EC91A9A}" type="slidenum">
              <a:rPr lang="en-US" sz="1200" smtClean="0"/>
              <a:pPr eaLnBrk="1" hangingPunct="1"/>
              <a:t>235</a:t>
            </a:fld>
            <a:endParaRPr lang="en-US" sz="1200" smtClean="0"/>
          </a:p>
        </p:txBody>
      </p:sp>
    </p:spTree>
    <p:extLst>
      <p:ext uri="{BB962C8B-B14F-4D97-AF65-F5344CB8AC3E}">
        <p14:creationId xmlns:p14="http://schemas.microsoft.com/office/powerpoint/2010/main" val="24446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24</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236</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236</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236</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182688" y="700088"/>
            <a:ext cx="4648200" cy="34861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3741082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237</a:t>
            </a:fld>
            <a:endParaRPr lang="en-US">
              <a:latin typeface="Times New Roman" panose="02020603050405020304" pitchFamily="18" charset="0"/>
            </a:endParaRPr>
          </a:p>
        </p:txBody>
      </p:sp>
    </p:spTree>
    <p:extLst>
      <p:ext uri="{BB962C8B-B14F-4D97-AF65-F5344CB8AC3E}">
        <p14:creationId xmlns:p14="http://schemas.microsoft.com/office/powerpoint/2010/main" val="323758299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latin typeface="Times New Roman" pitchFamily="18" charset="0"/>
              </a:rPr>
              <a:t>© Copyright 1999-2013, Diabetes Educational Services, All Rights Reserved© Copyright 1999-2013, Diabetes Educational </a:t>
            </a:r>
            <a:r>
              <a:rPr lang="en-US" dirty="0" err="1" smtClean="0">
                <a:solidFill>
                  <a:srgbClr val="000000"/>
                </a:solidFill>
                <a:latin typeface="Times New Roman" pitchFamily="18" charset="0"/>
              </a:rPr>
              <a:t>ServicesDiabetes</a:t>
            </a:r>
            <a:r>
              <a:rPr lang="en-US" dirty="0" smtClean="0">
                <a:solidFill>
                  <a:srgbClr val="000000"/>
                </a:solidFill>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solidFill>
                  <a:srgbClr val="000000"/>
                </a:solidFill>
                <a:latin typeface="Times New Roman" pitchFamily="18" charset="0"/>
              </a:rPr>
              <a:pPr/>
              <a:t>238</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01171561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239</a:t>
            </a:fld>
            <a:endParaRPr lang="en-US" smtClean="0">
              <a:latin typeface="Times New Roman" pitchFamily="18" charset="0"/>
            </a:endParaRPr>
          </a:p>
        </p:txBody>
      </p:sp>
      <p:sp>
        <p:nvSpPr>
          <p:cNvPr id="1310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239</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239</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25538" y="673100"/>
            <a:ext cx="4470400" cy="3352800"/>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18471658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240</a:t>
            </a:fld>
            <a:endParaRPr lang="en-US" smtClean="0">
              <a:latin typeface="Times New Roman" pitchFamily="18" charset="0"/>
            </a:endParaRPr>
          </a:p>
        </p:txBody>
      </p:sp>
    </p:spTree>
    <p:extLst>
      <p:ext uri="{BB962C8B-B14F-4D97-AF65-F5344CB8AC3E}">
        <p14:creationId xmlns:p14="http://schemas.microsoft.com/office/powerpoint/2010/main" val="271061978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242</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5421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25</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26</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27</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30</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31</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33</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35</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37</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39</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40</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42</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43</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47</a:t>
            </a:fld>
            <a:endParaRPr lang="en-US" smtClean="0"/>
          </a:p>
        </p:txBody>
      </p:sp>
    </p:spTree>
    <p:extLst>
      <p:ext uri="{BB962C8B-B14F-4D97-AF65-F5344CB8AC3E}">
        <p14:creationId xmlns:p14="http://schemas.microsoft.com/office/powerpoint/2010/main" val="844408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48</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49</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49</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49</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7</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51</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14D281A3-0F60-4513-BD39-E92EA1A6639C}" type="slidenum">
              <a:rPr lang="en-US" sz="1200">
                <a:solidFill>
                  <a:prstClr val="black"/>
                </a:solidFill>
              </a:rPr>
              <a:pPr/>
              <a:t>54</a:t>
            </a:fld>
            <a:endParaRPr lang="en-US" sz="1200">
              <a:solidFill>
                <a:prstClr val="black"/>
              </a:solidFill>
            </a:endParaRPr>
          </a:p>
        </p:txBody>
      </p:sp>
    </p:spTree>
    <p:extLst>
      <p:ext uri="{BB962C8B-B14F-4D97-AF65-F5344CB8AC3E}">
        <p14:creationId xmlns:p14="http://schemas.microsoft.com/office/powerpoint/2010/main" val="3002052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56</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60</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62</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78A3FC-A43D-44EB-A4ED-621FAED01260}" type="slidenum">
              <a:rPr lang="en-US" sz="1200" smtClean="0"/>
              <a:pPr eaLnBrk="1" hangingPunct="1"/>
              <a:t>66</a:t>
            </a:fld>
            <a:endParaRPr lang="en-US" sz="1200" smtClean="0"/>
          </a:p>
        </p:txBody>
      </p:sp>
    </p:spTree>
    <p:extLst>
      <p:ext uri="{BB962C8B-B14F-4D97-AF65-F5344CB8AC3E}">
        <p14:creationId xmlns:p14="http://schemas.microsoft.com/office/powerpoint/2010/main" val="3299611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67</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68</a:t>
            </a:fld>
            <a:endParaRPr lang="en-US" sz="1200" smtClean="0"/>
          </a:p>
        </p:txBody>
      </p:sp>
    </p:spTree>
    <p:extLst>
      <p:ext uri="{BB962C8B-B14F-4D97-AF65-F5344CB8AC3E}">
        <p14:creationId xmlns:p14="http://schemas.microsoft.com/office/powerpoint/2010/main" val="3176319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69</a:t>
            </a:fld>
            <a:endParaRPr lang="en-US" sz="1200" smtClean="0"/>
          </a:p>
        </p:txBody>
      </p:sp>
    </p:spTree>
    <p:extLst>
      <p:ext uri="{BB962C8B-B14F-4D97-AF65-F5344CB8AC3E}">
        <p14:creationId xmlns:p14="http://schemas.microsoft.com/office/powerpoint/2010/main" val="1309538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70</a:t>
            </a:fld>
            <a:endParaRPr lang="en-US" sz="1200" smtClean="0">
              <a:solidFill>
                <a:srgbClr val="000000"/>
              </a:solidFill>
            </a:endParaRPr>
          </a:p>
        </p:txBody>
      </p:sp>
    </p:spTree>
    <p:extLst>
      <p:ext uri="{BB962C8B-B14F-4D97-AF65-F5344CB8AC3E}">
        <p14:creationId xmlns:p14="http://schemas.microsoft.com/office/powerpoint/2010/main" val="3425374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9</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71</a:t>
            </a:fld>
            <a:endParaRPr lang="en-US" sz="1200" smtClean="0"/>
          </a:p>
        </p:txBody>
      </p:sp>
    </p:spTree>
    <p:extLst>
      <p:ext uri="{BB962C8B-B14F-4D97-AF65-F5344CB8AC3E}">
        <p14:creationId xmlns:p14="http://schemas.microsoft.com/office/powerpoint/2010/main" val="261368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72</a:t>
            </a:fld>
            <a:endParaRPr lang="en-US" sz="1200" smtClean="0"/>
          </a:p>
        </p:txBody>
      </p:sp>
    </p:spTree>
    <p:extLst>
      <p:ext uri="{BB962C8B-B14F-4D97-AF65-F5344CB8AC3E}">
        <p14:creationId xmlns:p14="http://schemas.microsoft.com/office/powerpoint/2010/main" val="1089361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76</a:t>
            </a:fld>
            <a:endParaRPr lang="en-US" smtClean="0">
              <a:latin typeface="Times New Roman" pitchFamily="18" charset="0"/>
            </a:endParaRPr>
          </a:p>
        </p:txBody>
      </p:sp>
    </p:spTree>
    <p:extLst>
      <p:ext uri="{BB962C8B-B14F-4D97-AF65-F5344CB8AC3E}">
        <p14:creationId xmlns:p14="http://schemas.microsoft.com/office/powerpoint/2010/main" val="3575638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84</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85</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86</a:t>
            </a:fld>
            <a:endParaRPr lang="en-US" smtClean="0"/>
          </a:p>
        </p:txBody>
      </p:sp>
    </p:spTree>
    <p:extLst>
      <p:ext uri="{BB962C8B-B14F-4D97-AF65-F5344CB8AC3E}">
        <p14:creationId xmlns:p14="http://schemas.microsoft.com/office/powerpoint/2010/main" val="1467692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87</a:t>
            </a:fld>
            <a:endParaRPr lang="en-US" sz="1200" smtClean="0"/>
          </a:p>
        </p:txBody>
      </p:sp>
    </p:spTree>
    <p:extLst>
      <p:ext uri="{BB962C8B-B14F-4D97-AF65-F5344CB8AC3E}">
        <p14:creationId xmlns:p14="http://schemas.microsoft.com/office/powerpoint/2010/main" val="2760187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91</a:t>
            </a:fld>
            <a:endParaRPr lang="en-US" sz="1200" smtClean="0"/>
          </a:p>
        </p:txBody>
      </p:sp>
    </p:spTree>
    <p:extLst>
      <p:ext uri="{BB962C8B-B14F-4D97-AF65-F5344CB8AC3E}">
        <p14:creationId xmlns:p14="http://schemas.microsoft.com/office/powerpoint/2010/main" val="3269919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92</a:t>
            </a:fld>
            <a:endParaRPr lang="en-US" sz="1200" smtClean="0"/>
          </a:p>
        </p:txBody>
      </p:sp>
    </p:spTree>
    <p:extLst>
      <p:ext uri="{BB962C8B-B14F-4D97-AF65-F5344CB8AC3E}">
        <p14:creationId xmlns:p14="http://schemas.microsoft.com/office/powerpoint/2010/main" val="34847571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93</a:t>
            </a:fld>
            <a:endParaRPr lang="en-US" sz="1200" smtClean="0"/>
          </a:p>
        </p:txBody>
      </p:sp>
    </p:spTree>
    <p:extLst>
      <p:ext uri="{BB962C8B-B14F-4D97-AF65-F5344CB8AC3E}">
        <p14:creationId xmlns:p14="http://schemas.microsoft.com/office/powerpoint/2010/main" val="3881178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20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18F8F80-A854-40D0-A308-8C93D88FFCC7}" type="slidenum">
              <a:rPr lang="en-US" sz="1200" smtClean="0"/>
              <a:pPr eaLnBrk="1" hangingPunct="1"/>
              <a:t>12</a:t>
            </a:fld>
            <a:endParaRPr lang="en-US" sz="1200" smtClean="0"/>
          </a:p>
        </p:txBody>
      </p:sp>
    </p:spTree>
    <p:extLst>
      <p:ext uri="{BB962C8B-B14F-4D97-AF65-F5344CB8AC3E}">
        <p14:creationId xmlns:p14="http://schemas.microsoft.com/office/powerpoint/2010/main" val="4306804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95</a:t>
            </a:fld>
            <a:endParaRPr lang="en-US" sz="1200" smtClean="0"/>
          </a:p>
        </p:txBody>
      </p:sp>
    </p:spTree>
    <p:extLst>
      <p:ext uri="{BB962C8B-B14F-4D97-AF65-F5344CB8AC3E}">
        <p14:creationId xmlns:p14="http://schemas.microsoft.com/office/powerpoint/2010/main" val="1361629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96</a:t>
            </a:fld>
            <a:endParaRPr lang="en-US" sz="1200" smtClean="0"/>
          </a:p>
        </p:txBody>
      </p:sp>
    </p:spTree>
    <p:extLst>
      <p:ext uri="{BB962C8B-B14F-4D97-AF65-F5344CB8AC3E}">
        <p14:creationId xmlns:p14="http://schemas.microsoft.com/office/powerpoint/2010/main" val="21703879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97</a:t>
            </a:fld>
            <a:endParaRPr lang="en-US" sz="1200" smtClean="0"/>
          </a:p>
        </p:txBody>
      </p:sp>
    </p:spTree>
    <p:extLst>
      <p:ext uri="{BB962C8B-B14F-4D97-AF65-F5344CB8AC3E}">
        <p14:creationId xmlns:p14="http://schemas.microsoft.com/office/powerpoint/2010/main" val="1442889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98</a:t>
            </a:fld>
            <a:endParaRPr lang="en-US" sz="1200" smtClean="0"/>
          </a:p>
        </p:txBody>
      </p:sp>
    </p:spTree>
    <p:extLst>
      <p:ext uri="{BB962C8B-B14F-4D97-AF65-F5344CB8AC3E}">
        <p14:creationId xmlns:p14="http://schemas.microsoft.com/office/powerpoint/2010/main" val="42214341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99</a:t>
            </a:fld>
            <a:endParaRPr lang="en-US" sz="1200" smtClean="0"/>
          </a:p>
        </p:txBody>
      </p:sp>
    </p:spTree>
    <p:extLst>
      <p:ext uri="{BB962C8B-B14F-4D97-AF65-F5344CB8AC3E}">
        <p14:creationId xmlns:p14="http://schemas.microsoft.com/office/powerpoint/2010/main" val="14160121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100</a:t>
            </a:fld>
            <a:endParaRPr lang="en-US" sz="1200" smtClean="0"/>
          </a:p>
        </p:txBody>
      </p:sp>
    </p:spTree>
    <p:extLst>
      <p:ext uri="{BB962C8B-B14F-4D97-AF65-F5344CB8AC3E}">
        <p14:creationId xmlns:p14="http://schemas.microsoft.com/office/powerpoint/2010/main" val="1222058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101</a:t>
            </a:fld>
            <a:endParaRPr lang="en-US" sz="1200" smtClean="0"/>
          </a:p>
        </p:txBody>
      </p:sp>
    </p:spTree>
    <p:extLst>
      <p:ext uri="{BB962C8B-B14F-4D97-AF65-F5344CB8AC3E}">
        <p14:creationId xmlns:p14="http://schemas.microsoft.com/office/powerpoint/2010/main" val="40327333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102</a:t>
            </a:fld>
            <a:endParaRPr lang="en-US"/>
          </a:p>
        </p:txBody>
      </p:sp>
    </p:spTree>
    <p:extLst>
      <p:ext uri="{BB962C8B-B14F-4D97-AF65-F5344CB8AC3E}">
        <p14:creationId xmlns:p14="http://schemas.microsoft.com/office/powerpoint/2010/main" val="4250096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103</a:t>
            </a:fld>
            <a:endParaRPr lang="en-US"/>
          </a:p>
        </p:txBody>
      </p:sp>
    </p:spTree>
    <p:extLst>
      <p:ext uri="{BB962C8B-B14F-4D97-AF65-F5344CB8AC3E}">
        <p14:creationId xmlns:p14="http://schemas.microsoft.com/office/powerpoint/2010/main" val="33356594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104</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257448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788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100">
                <a:solidFill>
                  <a:schemeClr val="tx1"/>
                </a:solidFill>
                <a:latin typeface="Arial" charset="0"/>
              </a:defRPr>
            </a:lvl1pPr>
            <a:lvl2pPr marL="822364" indent="-316294">
              <a:defRPr sz="3100">
                <a:solidFill>
                  <a:schemeClr val="tx1"/>
                </a:solidFill>
                <a:latin typeface="Arial" charset="0"/>
              </a:defRPr>
            </a:lvl2pPr>
            <a:lvl3pPr marL="1265174" indent="-253035">
              <a:defRPr sz="3100">
                <a:solidFill>
                  <a:schemeClr val="tx1"/>
                </a:solidFill>
                <a:latin typeface="Arial" charset="0"/>
              </a:defRPr>
            </a:lvl3pPr>
            <a:lvl4pPr marL="1771244" indent="-253035">
              <a:defRPr sz="3100">
                <a:solidFill>
                  <a:schemeClr val="tx1"/>
                </a:solidFill>
                <a:latin typeface="Arial" charset="0"/>
              </a:defRPr>
            </a:lvl4pPr>
            <a:lvl5pPr marL="2277315" indent="-253035">
              <a:defRPr sz="3100">
                <a:solidFill>
                  <a:schemeClr val="tx1"/>
                </a:solidFill>
                <a:latin typeface="Arial" charset="0"/>
              </a:defRPr>
            </a:lvl5pPr>
            <a:lvl6pPr marL="2783384" indent="-253035" eaLnBrk="0" fontAlgn="base" hangingPunct="0">
              <a:spcBef>
                <a:spcPct val="0"/>
              </a:spcBef>
              <a:spcAft>
                <a:spcPct val="0"/>
              </a:spcAft>
              <a:defRPr sz="3100">
                <a:solidFill>
                  <a:schemeClr val="tx1"/>
                </a:solidFill>
                <a:latin typeface="Arial" charset="0"/>
              </a:defRPr>
            </a:lvl6pPr>
            <a:lvl7pPr marL="3289454" indent="-253035" eaLnBrk="0" fontAlgn="base" hangingPunct="0">
              <a:spcBef>
                <a:spcPct val="0"/>
              </a:spcBef>
              <a:spcAft>
                <a:spcPct val="0"/>
              </a:spcAft>
              <a:defRPr sz="3100">
                <a:solidFill>
                  <a:schemeClr val="tx1"/>
                </a:solidFill>
                <a:latin typeface="Arial" charset="0"/>
              </a:defRPr>
            </a:lvl7pPr>
            <a:lvl8pPr marL="3795524" indent="-253035" eaLnBrk="0" fontAlgn="base" hangingPunct="0">
              <a:spcBef>
                <a:spcPct val="0"/>
              </a:spcBef>
              <a:spcAft>
                <a:spcPct val="0"/>
              </a:spcAft>
              <a:defRPr sz="3100">
                <a:solidFill>
                  <a:schemeClr val="tx1"/>
                </a:solidFill>
                <a:latin typeface="Arial" charset="0"/>
              </a:defRPr>
            </a:lvl8pPr>
            <a:lvl9pPr marL="4301594" indent="-253035" eaLnBrk="0" fontAlgn="base" hangingPunct="0">
              <a:spcBef>
                <a:spcPct val="0"/>
              </a:spcBef>
              <a:spcAft>
                <a:spcPct val="0"/>
              </a:spcAft>
              <a:defRPr sz="3100">
                <a:solidFill>
                  <a:schemeClr val="tx1"/>
                </a:solidFill>
                <a:latin typeface="Arial" charset="0"/>
              </a:defRPr>
            </a:lvl9pPr>
          </a:lstStyle>
          <a:p>
            <a:r>
              <a:rPr lang="en-US" sz="1400">
                <a:solidFill>
                  <a:srgbClr val="000000"/>
                </a:solidFill>
                <a:latin typeface="Times New Roman" pitchFamily="18" charset="0"/>
              </a:rPr>
              <a:t>Diabetes Educational Services© (530) 893 - 8635 </a:t>
            </a:r>
          </a:p>
        </p:txBody>
      </p:sp>
      <p:sp>
        <p:nvSpPr>
          <p:cNvPr id="788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100">
                <a:solidFill>
                  <a:schemeClr val="tx1"/>
                </a:solidFill>
                <a:latin typeface="Arial" charset="0"/>
              </a:defRPr>
            </a:lvl1pPr>
            <a:lvl2pPr marL="822364" indent="-316294">
              <a:defRPr sz="3100">
                <a:solidFill>
                  <a:schemeClr val="tx1"/>
                </a:solidFill>
                <a:latin typeface="Arial" charset="0"/>
              </a:defRPr>
            </a:lvl2pPr>
            <a:lvl3pPr marL="1265174" indent="-253035">
              <a:defRPr sz="3100">
                <a:solidFill>
                  <a:schemeClr val="tx1"/>
                </a:solidFill>
                <a:latin typeface="Arial" charset="0"/>
              </a:defRPr>
            </a:lvl3pPr>
            <a:lvl4pPr marL="1771244" indent="-253035">
              <a:defRPr sz="3100">
                <a:solidFill>
                  <a:schemeClr val="tx1"/>
                </a:solidFill>
                <a:latin typeface="Arial" charset="0"/>
              </a:defRPr>
            </a:lvl4pPr>
            <a:lvl5pPr marL="2277315" indent="-253035">
              <a:defRPr sz="3100">
                <a:solidFill>
                  <a:schemeClr val="tx1"/>
                </a:solidFill>
                <a:latin typeface="Arial" charset="0"/>
              </a:defRPr>
            </a:lvl5pPr>
            <a:lvl6pPr marL="2783384" indent="-253035" eaLnBrk="0" fontAlgn="base" hangingPunct="0">
              <a:spcBef>
                <a:spcPct val="0"/>
              </a:spcBef>
              <a:spcAft>
                <a:spcPct val="0"/>
              </a:spcAft>
              <a:defRPr sz="3100">
                <a:solidFill>
                  <a:schemeClr val="tx1"/>
                </a:solidFill>
                <a:latin typeface="Arial" charset="0"/>
              </a:defRPr>
            </a:lvl6pPr>
            <a:lvl7pPr marL="3289454" indent="-253035" eaLnBrk="0" fontAlgn="base" hangingPunct="0">
              <a:spcBef>
                <a:spcPct val="0"/>
              </a:spcBef>
              <a:spcAft>
                <a:spcPct val="0"/>
              </a:spcAft>
              <a:defRPr sz="3100">
                <a:solidFill>
                  <a:schemeClr val="tx1"/>
                </a:solidFill>
                <a:latin typeface="Arial" charset="0"/>
              </a:defRPr>
            </a:lvl7pPr>
            <a:lvl8pPr marL="3795524" indent="-253035" eaLnBrk="0" fontAlgn="base" hangingPunct="0">
              <a:spcBef>
                <a:spcPct val="0"/>
              </a:spcBef>
              <a:spcAft>
                <a:spcPct val="0"/>
              </a:spcAft>
              <a:defRPr sz="3100">
                <a:solidFill>
                  <a:schemeClr val="tx1"/>
                </a:solidFill>
                <a:latin typeface="Arial" charset="0"/>
              </a:defRPr>
            </a:lvl8pPr>
            <a:lvl9pPr marL="4301594" indent="-253035" eaLnBrk="0" fontAlgn="base" hangingPunct="0">
              <a:spcBef>
                <a:spcPct val="0"/>
              </a:spcBef>
              <a:spcAft>
                <a:spcPct val="0"/>
              </a:spcAft>
              <a:defRPr sz="3100">
                <a:solidFill>
                  <a:schemeClr val="tx1"/>
                </a:solidFill>
                <a:latin typeface="Arial" charset="0"/>
              </a:defRPr>
            </a:lvl9pPr>
          </a:lstStyle>
          <a:p>
            <a:fld id="{CB67A8D9-921C-4120-A615-D7B7F25E9E2A}" type="slidenum">
              <a:rPr lang="en-US" sz="1400">
                <a:solidFill>
                  <a:srgbClr val="000000"/>
                </a:solidFill>
                <a:latin typeface="Times New Roman" pitchFamily="18" charset="0"/>
              </a:rPr>
              <a:pPr/>
              <a:t>13</a:t>
            </a:fld>
            <a:endParaRPr lang="en-US" sz="1400">
              <a:solidFill>
                <a:srgbClr val="000000"/>
              </a:solidFill>
              <a:latin typeface="Times New Roman" pitchFamily="18" charset="0"/>
            </a:endParaRPr>
          </a:p>
        </p:txBody>
      </p:sp>
    </p:spTree>
    <p:extLst>
      <p:ext uri="{BB962C8B-B14F-4D97-AF65-F5344CB8AC3E}">
        <p14:creationId xmlns:p14="http://schemas.microsoft.com/office/powerpoint/2010/main" val="2433101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105</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11722906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106</a:t>
            </a:fld>
            <a:endParaRPr lang="en-US"/>
          </a:p>
        </p:txBody>
      </p:sp>
    </p:spTree>
    <p:extLst>
      <p:ext uri="{BB962C8B-B14F-4D97-AF65-F5344CB8AC3E}">
        <p14:creationId xmlns:p14="http://schemas.microsoft.com/office/powerpoint/2010/main" val="41390996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107</a:t>
            </a:fld>
            <a:endParaRPr lang="en-US" smtClean="0">
              <a:latin typeface="Times New Roman" pitchFamily="18" charset="0"/>
            </a:endParaRPr>
          </a:p>
        </p:txBody>
      </p:sp>
    </p:spTree>
    <p:extLst>
      <p:ext uri="{BB962C8B-B14F-4D97-AF65-F5344CB8AC3E}">
        <p14:creationId xmlns:p14="http://schemas.microsoft.com/office/powerpoint/2010/main" val="1127284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108</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25881288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109</a:t>
            </a:fld>
            <a:endParaRPr lang="en-US" sz="1200" smtClean="0"/>
          </a:p>
        </p:txBody>
      </p:sp>
    </p:spTree>
    <p:extLst>
      <p:ext uri="{BB962C8B-B14F-4D97-AF65-F5344CB8AC3E}">
        <p14:creationId xmlns:p14="http://schemas.microsoft.com/office/powerpoint/2010/main" val="6590954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110</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7339719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111</a:t>
            </a:fld>
            <a:endParaRPr lang="en-US">
              <a:solidFill>
                <a:srgbClr val="000000"/>
              </a:solidFill>
            </a:endParaRPr>
          </a:p>
        </p:txBody>
      </p:sp>
    </p:spTree>
    <p:extLst>
      <p:ext uri="{BB962C8B-B14F-4D97-AF65-F5344CB8AC3E}">
        <p14:creationId xmlns:p14="http://schemas.microsoft.com/office/powerpoint/2010/main" val="30103103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112</a:t>
            </a:fld>
            <a:endParaRPr lang="en-US">
              <a:solidFill>
                <a:srgbClr val="000000"/>
              </a:solidFill>
            </a:endParaRPr>
          </a:p>
        </p:txBody>
      </p:sp>
    </p:spTree>
    <p:extLst>
      <p:ext uri="{BB962C8B-B14F-4D97-AF65-F5344CB8AC3E}">
        <p14:creationId xmlns:p14="http://schemas.microsoft.com/office/powerpoint/2010/main" val="845467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113</a:t>
            </a:fld>
            <a:endParaRPr lang="en-US" smtClean="0">
              <a:latin typeface="Times New Roman" pitchFamily="18" charset="0"/>
            </a:endParaRPr>
          </a:p>
        </p:txBody>
      </p:sp>
    </p:spTree>
    <p:extLst>
      <p:ext uri="{BB962C8B-B14F-4D97-AF65-F5344CB8AC3E}">
        <p14:creationId xmlns:p14="http://schemas.microsoft.com/office/powerpoint/2010/main" val="9452799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ADA409-6FF0-430E-8BAE-51E3B7C8C9E6}" type="slidenum">
              <a:rPr lang="en-US" sz="1200" smtClean="0"/>
              <a:pPr eaLnBrk="1" hangingPunct="1"/>
              <a:t>114</a:t>
            </a:fld>
            <a:endParaRPr lang="en-US" sz="1200" smtClean="0"/>
          </a:p>
        </p:txBody>
      </p:sp>
    </p:spTree>
    <p:extLst>
      <p:ext uri="{BB962C8B-B14F-4D97-AF65-F5344CB8AC3E}">
        <p14:creationId xmlns:p14="http://schemas.microsoft.com/office/powerpoint/2010/main" val="4206067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15</a:t>
            </a:fld>
            <a:endParaRPr lang="en-US" sz="1300"/>
          </a:p>
        </p:txBody>
      </p:sp>
    </p:spTree>
    <p:extLst>
      <p:ext uri="{BB962C8B-B14F-4D97-AF65-F5344CB8AC3E}">
        <p14:creationId xmlns:p14="http://schemas.microsoft.com/office/powerpoint/2010/main" val="21455839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117</a:t>
            </a:fld>
            <a:endParaRPr lang="en-US" sz="1200" smtClean="0"/>
          </a:p>
        </p:txBody>
      </p:sp>
    </p:spTree>
    <p:extLst>
      <p:ext uri="{BB962C8B-B14F-4D97-AF65-F5344CB8AC3E}">
        <p14:creationId xmlns:p14="http://schemas.microsoft.com/office/powerpoint/2010/main" val="39275900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121</a:t>
            </a:fld>
            <a:endParaRPr lang="en-US" sz="1200" smtClean="0"/>
          </a:p>
        </p:txBody>
      </p:sp>
    </p:spTree>
    <p:extLst>
      <p:ext uri="{BB962C8B-B14F-4D97-AF65-F5344CB8AC3E}">
        <p14:creationId xmlns:p14="http://schemas.microsoft.com/office/powerpoint/2010/main" val="21093725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129</a:t>
            </a:fld>
            <a:endParaRPr lang="en-US" sz="1300" smtClean="0"/>
          </a:p>
        </p:txBody>
      </p:sp>
    </p:spTree>
    <p:extLst>
      <p:ext uri="{BB962C8B-B14F-4D97-AF65-F5344CB8AC3E}">
        <p14:creationId xmlns:p14="http://schemas.microsoft.com/office/powerpoint/2010/main" val="37121894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147</a:t>
            </a:fld>
            <a:endParaRPr lang="en-US" sz="1300" smtClean="0"/>
          </a:p>
        </p:txBody>
      </p:sp>
    </p:spTree>
    <p:extLst>
      <p:ext uri="{BB962C8B-B14F-4D97-AF65-F5344CB8AC3E}">
        <p14:creationId xmlns:p14="http://schemas.microsoft.com/office/powerpoint/2010/main" val="28748894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BF916C-725D-4F92-BDDC-50526BEA2029}" type="slidenum">
              <a:rPr lang="en-US" sz="1300" smtClean="0"/>
              <a:pPr>
                <a:spcBef>
                  <a:spcPct val="0"/>
                </a:spcBef>
              </a:pPr>
              <a:t>149</a:t>
            </a:fld>
            <a:endParaRPr lang="en-US" sz="1300" smtClean="0"/>
          </a:p>
        </p:txBody>
      </p:sp>
    </p:spTree>
    <p:extLst>
      <p:ext uri="{BB962C8B-B14F-4D97-AF65-F5344CB8AC3E}">
        <p14:creationId xmlns:p14="http://schemas.microsoft.com/office/powerpoint/2010/main" val="7229913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E856A-C632-491A-BEBF-9BD41BEFB142}" type="slidenum">
              <a:rPr lang="en-US" sz="1300" smtClean="0"/>
              <a:pPr>
                <a:spcBef>
                  <a:spcPct val="0"/>
                </a:spcBef>
              </a:pPr>
              <a:t>150</a:t>
            </a:fld>
            <a:endParaRPr lang="en-US" sz="1300" smtClean="0"/>
          </a:p>
        </p:txBody>
      </p:sp>
    </p:spTree>
    <p:extLst>
      <p:ext uri="{BB962C8B-B14F-4D97-AF65-F5344CB8AC3E}">
        <p14:creationId xmlns:p14="http://schemas.microsoft.com/office/powerpoint/2010/main" val="33211529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151</a:t>
            </a:fld>
            <a:endParaRPr lang="en-US" sz="1200" smtClean="0">
              <a:solidFill>
                <a:srgbClr val="000000"/>
              </a:solidFill>
            </a:endParaRPr>
          </a:p>
        </p:txBody>
      </p:sp>
    </p:spTree>
    <p:extLst>
      <p:ext uri="{BB962C8B-B14F-4D97-AF65-F5344CB8AC3E}">
        <p14:creationId xmlns:p14="http://schemas.microsoft.com/office/powerpoint/2010/main" val="9294855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153</a:t>
            </a:fld>
            <a:endParaRPr lang="en-US" sz="1300"/>
          </a:p>
        </p:txBody>
      </p:sp>
    </p:spTree>
    <p:extLst>
      <p:ext uri="{BB962C8B-B14F-4D97-AF65-F5344CB8AC3E}">
        <p14:creationId xmlns:p14="http://schemas.microsoft.com/office/powerpoint/2010/main" val="39613727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154</a:t>
            </a:fld>
            <a:endParaRPr lang="en-US" sz="1300"/>
          </a:p>
        </p:txBody>
      </p:sp>
    </p:spTree>
    <p:extLst>
      <p:ext uri="{BB962C8B-B14F-4D97-AF65-F5344CB8AC3E}">
        <p14:creationId xmlns:p14="http://schemas.microsoft.com/office/powerpoint/2010/main" val="33711034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155</a:t>
            </a:fld>
            <a:endParaRPr lang="en-US" sz="1300"/>
          </a:p>
        </p:txBody>
      </p:sp>
    </p:spTree>
    <p:extLst>
      <p:ext uri="{BB962C8B-B14F-4D97-AF65-F5344CB8AC3E}">
        <p14:creationId xmlns:p14="http://schemas.microsoft.com/office/powerpoint/2010/main" val="3405366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17</a:t>
            </a:fld>
            <a:endParaRPr lang="en-US" smtClean="0">
              <a:latin typeface="Times New Roman" pitchFamily="18" charset="0"/>
            </a:endParaRPr>
          </a:p>
        </p:txBody>
      </p:sp>
    </p:spTree>
    <p:extLst>
      <p:ext uri="{BB962C8B-B14F-4D97-AF65-F5344CB8AC3E}">
        <p14:creationId xmlns:p14="http://schemas.microsoft.com/office/powerpoint/2010/main" val="31504468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156</a:t>
            </a:fld>
            <a:endParaRPr lang="en-US" sz="1300"/>
          </a:p>
        </p:txBody>
      </p:sp>
    </p:spTree>
    <p:extLst>
      <p:ext uri="{BB962C8B-B14F-4D97-AF65-F5344CB8AC3E}">
        <p14:creationId xmlns:p14="http://schemas.microsoft.com/office/powerpoint/2010/main" val="25793061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158</a:t>
            </a:fld>
            <a:endParaRPr lang="en-US" sz="1300" dirty="0">
              <a:solidFill>
                <a:srgbClr val="000000"/>
              </a:solidFill>
            </a:endParaRPr>
          </a:p>
        </p:txBody>
      </p:sp>
    </p:spTree>
    <p:extLst>
      <p:ext uri="{BB962C8B-B14F-4D97-AF65-F5344CB8AC3E}">
        <p14:creationId xmlns:p14="http://schemas.microsoft.com/office/powerpoint/2010/main" val="42948619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160</a:t>
            </a:fld>
            <a:endParaRPr lang="en-US" sz="1300"/>
          </a:p>
        </p:txBody>
      </p:sp>
    </p:spTree>
    <p:extLst>
      <p:ext uri="{BB962C8B-B14F-4D97-AF65-F5344CB8AC3E}">
        <p14:creationId xmlns:p14="http://schemas.microsoft.com/office/powerpoint/2010/main" val="2131049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162</a:t>
            </a:fld>
            <a:endParaRPr lang="en-US" sz="1300"/>
          </a:p>
        </p:txBody>
      </p:sp>
    </p:spTree>
    <p:extLst>
      <p:ext uri="{BB962C8B-B14F-4D97-AF65-F5344CB8AC3E}">
        <p14:creationId xmlns:p14="http://schemas.microsoft.com/office/powerpoint/2010/main" val="21652917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163</a:t>
            </a:fld>
            <a:endParaRPr lang="en-US" sz="1300"/>
          </a:p>
        </p:txBody>
      </p:sp>
    </p:spTree>
    <p:extLst>
      <p:ext uri="{BB962C8B-B14F-4D97-AF65-F5344CB8AC3E}">
        <p14:creationId xmlns:p14="http://schemas.microsoft.com/office/powerpoint/2010/main" val="41250998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165</a:t>
            </a:fld>
            <a:endParaRPr lang="en-US" sz="1300"/>
          </a:p>
        </p:txBody>
      </p:sp>
    </p:spTree>
    <p:extLst>
      <p:ext uri="{BB962C8B-B14F-4D97-AF65-F5344CB8AC3E}">
        <p14:creationId xmlns:p14="http://schemas.microsoft.com/office/powerpoint/2010/main" val="7432721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166</a:t>
            </a:fld>
            <a:endParaRPr lang="en-US" sz="1300"/>
          </a:p>
        </p:txBody>
      </p:sp>
    </p:spTree>
    <p:extLst>
      <p:ext uri="{BB962C8B-B14F-4D97-AF65-F5344CB8AC3E}">
        <p14:creationId xmlns:p14="http://schemas.microsoft.com/office/powerpoint/2010/main" val="7389511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167</a:t>
            </a:fld>
            <a:endParaRPr lang="en-US" sz="1300"/>
          </a:p>
        </p:txBody>
      </p:sp>
    </p:spTree>
    <p:extLst>
      <p:ext uri="{BB962C8B-B14F-4D97-AF65-F5344CB8AC3E}">
        <p14:creationId xmlns:p14="http://schemas.microsoft.com/office/powerpoint/2010/main" val="38182309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175</a:t>
            </a:fld>
            <a:endParaRPr lang="en-US" sz="1300"/>
          </a:p>
        </p:txBody>
      </p:sp>
    </p:spTree>
    <p:extLst>
      <p:ext uri="{BB962C8B-B14F-4D97-AF65-F5344CB8AC3E}">
        <p14:creationId xmlns:p14="http://schemas.microsoft.com/office/powerpoint/2010/main" val="36751764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176</a:t>
            </a:fld>
            <a:endParaRPr lang="en-US" sz="1300"/>
          </a:p>
        </p:txBody>
      </p:sp>
    </p:spTree>
    <p:extLst>
      <p:ext uri="{BB962C8B-B14F-4D97-AF65-F5344CB8AC3E}">
        <p14:creationId xmlns:p14="http://schemas.microsoft.com/office/powerpoint/2010/main" val="3100862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18</a:t>
            </a:fld>
            <a:endParaRPr lang="en-US" smtClean="0">
              <a:latin typeface="Times New Roman" pitchFamily="18" charset="0"/>
            </a:endParaRPr>
          </a:p>
        </p:txBody>
      </p:sp>
    </p:spTree>
    <p:extLst>
      <p:ext uri="{BB962C8B-B14F-4D97-AF65-F5344CB8AC3E}">
        <p14:creationId xmlns:p14="http://schemas.microsoft.com/office/powerpoint/2010/main" val="32930270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177</a:t>
            </a:fld>
            <a:endParaRPr lang="en-US" sz="1300"/>
          </a:p>
        </p:txBody>
      </p:sp>
    </p:spTree>
    <p:extLst>
      <p:ext uri="{BB962C8B-B14F-4D97-AF65-F5344CB8AC3E}">
        <p14:creationId xmlns:p14="http://schemas.microsoft.com/office/powerpoint/2010/main" val="41397853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178</a:t>
            </a:fld>
            <a:endParaRPr lang="en-US" sz="1300"/>
          </a:p>
        </p:txBody>
      </p:sp>
    </p:spTree>
    <p:extLst>
      <p:ext uri="{BB962C8B-B14F-4D97-AF65-F5344CB8AC3E}">
        <p14:creationId xmlns:p14="http://schemas.microsoft.com/office/powerpoint/2010/main" val="15015412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179</a:t>
            </a:fld>
            <a:endParaRPr lang="en-US" sz="1300"/>
          </a:p>
        </p:txBody>
      </p:sp>
    </p:spTree>
    <p:extLst>
      <p:ext uri="{BB962C8B-B14F-4D97-AF65-F5344CB8AC3E}">
        <p14:creationId xmlns:p14="http://schemas.microsoft.com/office/powerpoint/2010/main" val="14275687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180</a:t>
            </a:fld>
            <a:endParaRPr lang="en-US" sz="1300"/>
          </a:p>
        </p:txBody>
      </p:sp>
    </p:spTree>
    <p:extLst>
      <p:ext uri="{BB962C8B-B14F-4D97-AF65-F5344CB8AC3E}">
        <p14:creationId xmlns:p14="http://schemas.microsoft.com/office/powerpoint/2010/main" val="13328773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181</a:t>
            </a:fld>
            <a:endParaRPr lang="en-US" sz="1300"/>
          </a:p>
        </p:txBody>
      </p:sp>
    </p:spTree>
    <p:extLst>
      <p:ext uri="{BB962C8B-B14F-4D97-AF65-F5344CB8AC3E}">
        <p14:creationId xmlns:p14="http://schemas.microsoft.com/office/powerpoint/2010/main" val="30122414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182</a:t>
            </a:fld>
            <a:endParaRPr lang="en-US" sz="1300"/>
          </a:p>
        </p:txBody>
      </p:sp>
    </p:spTree>
    <p:extLst>
      <p:ext uri="{BB962C8B-B14F-4D97-AF65-F5344CB8AC3E}">
        <p14:creationId xmlns:p14="http://schemas.microsoft.com/office/powerpoint/2010/main" val="17959199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183</a:t>
            </a:fld>
            <a:endParaRPr lang="en-US" sz="1300"/>
          </a:p>
        </p:txBody>
      </p:sp>
    </p:spTree>
    <p:extLst>
      <p:ext uri="{BB962C8B-B14F-4D97-AF65-F5344CB8AC3E}">
        <p14:creationId xmlns:p14="http://schemas.microsoft.com/office/powerpoint/2010/main" val="12745704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184</a:t>
            </a:fld>
            <a:endParaRPr lang="en-US" sz="1300"/>
          </a:p>
        </p:txBody>
      </p:sp>
    </p:spTree>
    <p:extLst>
      <p:ext uri="{BB962C8B-B14F-4D97-AF65-F5344CB8AC3E}">
        <p14:creationId xmlns:p14="http://schemas.microsoft.com/office/powerpoint/2010/main" val="17605043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185</a:t>
            </a:fld>
            <a:endParaRPr lang="en-US" sz="1300"/>
          </a:p>
        </p:txBody>
      </p:sp>
    </p:spTree>
    <p:extLst>
      <p:ext uri="{BB962C8B-B14F-4D97-AF65-F5344CB8AC3E}">
        <p14:creationId xmlns:p14="http://schemas.microsoft.com/office/powerpoint/2010/main" val="19015740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186</a:t>
            </a:fld>
            <a:endParaRPr lang="en-US" sz="1300"/>
          </a:p>
        </p:txBody>
      </p:sp>
    </p:spTree>
    <p:extLst>
      <p:ext uri="{BB962C8B-B14F-4D97-AF65-F5344CB8AC3E}">
        <p14:creationId xmlns:p14="http://schemas.microsoft.com/office/powerpoint/2010/main" val="23510684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microsoft.com/office/2007/relationships/hdphoto" Target="../media/hdphoto1.wdp"/><Relationship Id="rId2" Type="http://schemas.openxmlformats.org/officeDocument/2006/relationships/slideLayout" Target="../slideLayouts/slideLayout23.xml"/><Relationship Id="rId16"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6.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6"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8"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101.xml"/><Relationship Id="rId4" Type="http://schemas.openxmlformats.org/officeDocument/2006/relationships/image" Target="../media/image136.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3.xml"/><Relationship Id="rId1" Type="http://schemas.openxmlformats.org/officeDocument/2006/relationships/tags" Target="../tags/tag10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3.xml"/><Relationship Id="rId5" Type="http://schemas.openxmlformats.org/officeDocument/2006/relationships/image" Target="../media/image137.png"/><Relationship Id="rId4" Type="http://schemas.openxmlformats.org/officeDocument/2006/relationships/notesSlide" Target="../notesSlides/notesSlide57.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138.jpeg"/><Relationship Id="rId4" Type="http://schemas.openxmlformats.org/officeDocument/2006/relationships/notesSlide" Target="../notesSlides/notesSlide58.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6.xml"/><Relationship Id="rId1" Type="http://schemas.openxmlformats.org/officeDocument/2006/relationships/vmlDrawing" Target="../drawings/vmlDrawing4.vml"/><Relationship Id="rId6" Type="http://schemas.openxmlformats.org/officeDocument/2006/relationships/image" Target="../media/image139.emf"/><Relationship Id="rId5" Type="http://schemas.openxmlformats.org/officeDocument/2006/relationships/oleObject" Target="../embeddings/oleObject5.bin"/><Relationship Id="rId4" Type="http://schemas.openxmlformats.org/officeDocument/2006/relationships/notesSlide" Target="../notesSlides/notesSlide59.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8.xml"/><Relationship Id="rId1" Type="http://schemas.openxmlformats.org/officeDocument/2006/relationships/vmlDrawing" Target="../drawings/vmlDrawing5.vml"/><Relationship Id="rId6" Type="http://schemas.openxmlformats.org/officeDocument/2006/relationships/image" Target="../media/image140.emf"/><Relationship Id="rId5" Type="http://schemas.openxmlformats.org/officeDocument/2006/relationships/oleObject" Target="../embeddings/oleObject6.bin"/><Relationship Id="rId4" Type="http://schemas.openxmlformats.org/officeDocument/2006/relationships/notesSlide" Target="../notesSlides/notesSlide60.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10.xml"/><Relationship Id="rId4" Type="http://schemas.openxmlformats.org/officeDocument/2006/relationships/image" Target="../media/image141.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11.xml"/><Relationship Id="rId4" Type="http://schemas.openxmlformats.org/officeDocument/2006/relationships/image" Target="../media/image142.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112.xml"/><Relationship Id="rId4" Type="http://schemas.openxmlformats.org/officeDocument/2006/relationships/image" Target="../media/image143.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xml"/><Relationship Id="rId1" Type="http://schemas.openxmlformats.org/officeDocument/2006/relationships/tags" Target="../tags/tag113.xml"/><Relationship Id="rId4" Type="http://schemas.openxmlformats.org/officeDocument/2006/relationships/image" Target="../media/image144.w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8.xml"/><Relationship Id="rId1" Type="http://schemas.openxmlformats.org/officeDocument/2006/relationships/tags" Target="../tags/tag114.xml"/><Relationship Id="rId4" Type="http://schemas.openxmlformats.org/officeDocument/2006/relationships/hyperlink" Target="http://www.diabetesed.net/page/_files/umpierrezInpatientnonicuGuidelines1.ppt" TargetMode="Externa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145.wmf"/><Relationship Id="rId4" Type="http://schemas.openxmlformats.org/officeDocument/2006/relationships/notesSlide" Target="../notesSlides/notesSlide66.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3.xml"/><Relationship Id="rId1" Type="http://schemas.openxmlformats.org/officeDocument/2006/relationships/tags" Target="../tags/tag117.xml"/><Relationship Id="rId4" Type="http://schemas.openxmlformats.org/officeDocument/2006/relationships/image" Target="../media/image146.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18.xml"/><Relationship Id="rId4" Type="http://schemas.openxmlformats.org/officeDocument/2006/relationships/image" Target="../media/image147.jpe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9.xml"/><Relationship Id="rId1" Type="http://schemas.openxmlformats.org/officeDocument/2006/relationships/vmlDrawing" Target="../drawings/vmlDrawing6.vml"/><Relationship Id="rId6" Type="http://schemas.openxmlformats.org/officeDocument/2006/relationships/image" Target="../media/image148.wmf"/><Relationship Id="rId5" Type="http://schemas.openxmlformats.org/officeDocument/2006/relationships/oleObject" Target="../embeddings/oleObject7.bin"/><Relationship Id="rId4" Type="http://schemas.openxmlformats.org/officeDocument/2006/relationships/notesSlide" Target="../notesSlides/notesSlide69.xml"/></Relationships>
</file>

<file path=ppt/slides/_rels/slide11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23.xml"/><Relationship Id="rId1" Type="http://schemas.openxmlformats.org/officeDocument/2006/relationships/tags" Target="../tags/tag120.xml"/></Relationships>
</file>

<file path=ppt/slides/_rels/slide11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23.xml"/><Relationship Id="rId1" Type="http://schemas.openxmlformats.org/officeDocument/2006/relationships/tags" Target="../tags/tag121.xml"/><Relationship Id="rId4" Type="http://schemas.openxmlformats.org/officeDocument/2006/relationships/image" Target="../media/image151.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3.xml"/><Relationship Id="rId1" Type="http://schemas.openxmlformats.org/officeDocument/2006/relationships/tags" Target="../tags/tag122.xml"/><Relationship Id="rId4" Type="http://schemas.openxmlformats.org/officeDocument/2006/relationships/image" Target="../media/image152.jpeg"/></Relationships>
</file>

<file path=ppt/slides/_rels/slide11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23.xml"/><Relationship Id="rId1" Type="http://schemas.openxmlformats.org/officeDocument/2006/relationships/tags" Target="../tags/tag123.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23.xml"/><Relationship Id="rId1" Type="http://schemas.openxmlformats.org/officeDocument/2006/relationships/tags" Target="../tags/tag12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wmf"/></Relationships>
</file>

<file path=ppt/slides/_rels/slide12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slideLayout" Target="../slideLayouts/slideLayout23.xml"/><Relationship Id="rId1" Type="http://schemas.openxmlformats.org/officeDocument/2006/relationships/tags" Target="../tags/tag12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3.xml"/><Relationship Id="rId1" Type="http://schemas.openxmlformats.org/officeDocument/2006/relationships/tags" Target="../tags/tag126.xml"/><Relationship Id="rId4" Type="http://schemas.openxmlformats.org/officeDocument/2006/relationships/image" Target="../media/image156.wmf"/></Relationships>
</file>

<file path=ppt/slides/_rels/slide12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slideLayout" Target="../slideLayouts/slideLayout23.xml"/><Relationship Id="rId1" Type="http://schemas.openxmlformats.org/officeDocument/2006/relationships/tags" Target="../tags/tag127.xml"/></Relationships>
</file>

<file path=ppt/slides/_rels/slide12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23.xml"/><Relationship Id="rId1" Type="http://schemas.openxmlformats.org/officeDocument/2006/relationships/tags" Target="../tags/tag128.xml"/></Relationships>
</file>

<file path=ppt/slides/_rels/slide124.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slideLayout" Target="../slideLayouts/slideLayout23.xml"/><Relationship Id="rId1" Type="http://schemas.openxmlformats.org/officeDocument/2006/relationships/tags" Target="../tags/tag129.xml"/></Relationships>
</file>

<file path=ppt/slides/_rels/slide12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slideLayout" Target="../slideLayouts/slideLayout23.xml"/><Relationship Id="rId1" Type="http://schemas.openxmlformats.org/officeDocument/2006/relationships/tags" Target="../tags/tag130.xml"/></Relationships>
</file>

<file path=ppt/slides/_rels/slide12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23.xml"/><Relationship Id="rId1" Type="http://schemas.openxmlformats.org/officeDocument/2006/relationships/tags" Target="../tags/tag131.xml"/></Relationships>
</file>

<file path=ppt/slides/_rels/slide127.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slideLayout" Target="../slideLayouts/slideLayout23.xml"/><Relationship Id="rId1" Type="http://schemas.openxmlformats.org/officeDocument/2006/relationships/tags" Target="../tags/tag132.xml"/></Relationships>
</file>

<file path=ppt/slides/_rels/slide128.x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slideLayout" Target="../slideLayouts/slideLayout23.xml"/><Relationship Id="rId1" Type="http://schemas.openxmlformats.org/officeDocument/2006/relationships/tags" Target="../tags/tag133.xml"/><Relationship Id="rId5" Type="http://schemas.openxmlformats.org/officeDocument/2006/relationships/image" Target="../media/image165.wmf"/><Relationship Id="rId4" Type="http://schemas.openxmlformats.org/officeDocument/2006/relationships/image" Target="../media/image164.wmf"/></Relationships>
</file>

<file path=ppt/slides/_rels/slide129.xml.rels><?xml version="1.0" encoding="UTF-8" standalone="yes"?>
<Relationships xmlns="http://schemas.openxmlformats.org/package/2006/relationships"><Relationship Id="rId8" Type="http://schemas.openxmlformats.org/officeDocument/2006/relationships/image" Target="../media/image167.wmf"/><Relationship Id="rId3" Type="http://schemas.openxmlformats.org/officeDocument/2006/relationships/slideLayout" Target="../slideLayouts/slideLayout23.xml"/><Relationship Id="rId7" Type="http://schemas.openxmlformats.org/officeDocument/2006/relationships/oleObject" Target="../embeddings/oleObject9.bin"/><Relationship Id="rId2" Type="http://schemas.openxmlformats.org/officeDocument/2006/relationships/tags" Target="../tags/tag134.xml"/><Relationship Id="rId1" Type="http://schemas.openxmlformats.org/officeDocument/2006/relationships/vmlDrawing" Target="../drawings/vmlDrawing7.vml"/><Relationship Id="rId6" Type="http://schemas.openxmlformats.org/officeDocument/2006/relationships/image" Target="../media/image166.wmf"/><Relationship Id="rId5" Type="http://schemas.openxmlformats.org/officeDocument/2006/relationships/oleObject" Target="../embeddings/oleObject8.bin"/><Relationship Id="rId4" Type="http://schemas.openxmlformats.org/officeDocument/2006/relationships/notesSlide" Target="../notesSlides/notesSlide72.xml"/><Relationship Id="rId9" Type="http://schemas.openxmlformats.org/officeDocument/2006/relationships/image" Target="../media/image16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4.xml"/><Relationship Id="rId5" Type="http://schemas.openxmlformats.org/officeDocument/2006/relationships/image" Target="../media/image25.jpeg"/><Relationship Id="rId4" Type="http://schemas.openxmlformats.org/officeDocument/2006/relationships/hyperlink" Target="http://www.medpagetoday.com/MeetingCoverage/ENDO/46473" TargetMode="External"/></Relationships>
</file>

<file path=ppt/slides/_rels/slide130.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69.png"/><Relationship Id="rId7" Type="http://schemas.openxmlformats.org/officeDocument/2006/relationships/image" Target="../media/image173.jpeg"/><Relationship Id="rId2" Type="http://schemas.openxmlformats.org/officeDocument/2006/relationships/slideLayout" Target="../slideLayouts/slideLayout23.xml"/><Relationship Id="rId1" Type="http://schemas.openxmlformats.org/officeDocument/2006/relationships/tags" Target="../tags/tag135.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1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23.xml"/><Relationship Id="rId1" Type="http://schemas.openxmlformats.org/officeDocument/2006/relationships/tags" Target="../tags/tag136.xml"/><Relationship Id="rId4" Type="http://schemas.openxmlformats.org/officeDocument/2006/relationships/image" Target="../media/image176.jpeg"/></Relationships>
</file>

<file path=ppt/slides/_rels/slide132.x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slideLayout" Target="../slideLayouts/slideLayout23.xml"/><Relationship Id="rId1" Type="http://schemas.openxmlformats.org/officeDocument/2006/relationships/tags" Target="../tags/tag13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slideLayout" Target="../slideLayouts/slideLayout23.xml"/><Relationship Id="rId1" Type="http://schemas.openxmlformats.org/officeDocument/2006/relationships/tags" Target="../tags/tag138.xml"/></Relationships>
</file>

<file path=ppt/slides/_rels/slide13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23.xml"/><Relationship Id="rId1" Type="http://schemas.openxmlformats.org/officeDocument/2006/relationships/tags" Target="../tags/tag139.xml"/></Relationships>
</file>

<file path=ppt/slides/_rels/slide13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slideLayout" Target="../slideLayouts/slideLayout23.xml"/><Relationship Id="rId1" Type="http://schemas.openxmlformats.org/officeDocument/2006/relationships/tags" Target="../tags/tag140.xml"/></Relationships>
</file>

<file path=ppt/slides/_rels/slide13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23.xml"/><Relationship Id="rId1" Type="http://schemas.openxmlformats.org/officeDocument/2006/relationships/tags" Target="../tags/tag141.xml"/></Relationships>
</file>

<file path=ppt/slides/_rels/slide13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slideLayout" Target="../slideLayouts/slideLayout23.xml"/><Relationship Id="rId1" Type="http://schemas.openxmlformats.org/officeDocument/2006/relationships/tags" Target="../tags/tag142.xml"/></Relationships>
</file>

<file path=ppt/slides/_rels/slide13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slideLayout" Target="../slideLayouts/slideLayout23.xml"/><Relationship Id="rId1" Type="http://schemas.openxmlformats.org/officeDocument/2006/relationships/tags" Target="../tags/tag143.xml"/></Relationships>
</file>

<file path=ppt/slides/_rels/slide13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slideLayout" Target="../slideLayouts/slideLayout23.xml"/><Relationship Id="rId1" Type="http://schemas.openxmlformats.org/officeDocument/2006/relationships/tags" Target="../tags/tag144.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3.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5.xml"/><Relationship Id="rId1" Type="http://schemas.openxmlformats.org/officeDocument/2006/relationships/vmlDrawing" Target="../drawings/vmlDrawing8.vml"/><Relationship Id="rId5" Type="http://schemas.openxmlformats.org/officeDocument/2006/relationships/image" Target="../media/image184.wmf"/><Relationship Id="rId4" Type="http://schemas.openxmlformats.org/officeDocument/2006/relationships/oleObject" Target="../embeddings/oleObject10.bin"/></Relationships>
</file>

<file path=ppt/slides/_rels/slide141.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5.png"/><Relationship Id="rId7" Type="http://schemas.openxmlformats.org/officeDocument/2006/relationships/image" Target="../media/image189.png"/><Relationship Id="rId12" Type="http://schemas.openxmlformats.org/officeDocument/2006/relationships/image" Target="../media/image194.jpeg"/><Relationship Id="rId2" Type="http://schemas.openxmlformats.org/officeDocument/2006/relationships/slideLayout" Target="../slideLayouts/slideLayout23.xml"/><Relationship Id="rId1" Type="http://schemas.openxmlformats.org/officeDocument/2006/relationships/tags" Target="../tags/tag146.xm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image" Target="../media/image187.png"/><Relationship Id="rId10" Type="http://schemas.openxmlformats.org/officeDocument/2006/relationships/image" Target="../media/image192.jpeg"/><Relationship Id="rId4" Type="http://schemas.openxmlformats.org/officeDocument/2006/relationships/image" Target="../media/image186.png"/><Relationship Id="rId9" Type="http://schemas.openxmlformats.org/officeDocument/2006/relationships/image" Target="../media/image191.jpeg"/></Relationships>
</file>

<file path=ppt/slides/_rels/slide142.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image" Target="../media/image186.png"/><Relationship Id="rId7" Type="http://schemas.openxmlformats.org/officeDocument/2006/relationships/image" Target="../media/image198.jpeg"/><Relationship Id="rId12" Type="http://schemas.openxmlformats.org/officeDocument/2006/relationships/image" Target="../media/image203.png"/><Relationship Id="rId2" Type="http://schemas.openxmlformats.org/officeDocument/2006/relationships/slideLayout" Target="../slideLayouts/slideLayout23.xml"/><Relationship Id="rId1" Type="http://schemas.openxmlformats.org/officeDocument/2006/relationships/tags" Target="../tags/tag147.xml"/><Relationship Id="rId6" Type="http://schemas.openxmlformats.org/officeDocument/2006/relationships/image" Target="../media/image197.jpeg"/><Relationship Id="rId11" Type="http://schemas.openxmlformats.org/officeDocument/2006/relationships/image" Target="../media/image202.png"/><Relationship Id="rId5" Type="http://schemas.openxmlformats.org/officeDocument/2006/relationships/image" Target="../media/image196.jpeg"/><Relationship Id="rId10" Type="http://schemas.openxmlformats.org/officeDocument/2006/relationships/image" Target="../media/image201.png"/><Relationship Id="rId4" Type="http://schemas.openxmlformats.org/officeDocument/2006/relationships/image" Target="../media/image195.jpeg"/><Relationship Id="rId9" Type="http://schemas.openxmlformats.org/officeDocument/2006/relationships/image" Target="../media/image200.jpeg"/></Relationships>
</file>

<file path=ppt/slides/_rels/slide143.xml.rels><?xml version="1.0" encoding="UTF-8" standalone="yes"?>
<Relationships xmlns="http://schemas.openxmlformats.org/package/2006/relationships"><Relationship Id="rId8" Type="http://schemas.openxmlformats.org/officeDocument/2006/relationships/image" Target="../media/image209.jpeg"/><Relationship Id="rId3" Type="http://schemas.openxmlformats.org/officeDocument/2006/relationships/image" Target="../media/image204.jpeg"/><Relationship Id="rId7" Type="http://schemas.openxmlformats.org/officeDocument/2006/relationships/image" Target="../media/image208.jpeg"/><Relationship Id="rId2" Type="http://schemas.openxmlformats.org/officeDocument/2006/relationships/slideLayout" Target="../slideLayouts/slideLayout23.xml"/><Relationship Id="rId1" Type="http://schemas.openxmlformats.org/officeDocument/2006/relationships/tags" Target="../tags/tag148.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 Id="rId9" Type="http://schemas.openxmlformats.org/officeDocument/2006/relationships/image" Target="../media/image210.jpeg"/></Relationships>
</file>

<file path=ppt/slides/_rels/slide144.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image" Target="../media/image186.png"/><Relationship Id="rId7" Type="http://schemas.openxmlformats.org/officeDocument/2006/relationships/image" Target="../media/image214.jpeg"/><Relationship Id="rId12" Type="http://schemas.openxmlformats.org/officeDocument/2006/relationships/image" Target="../media/image219.png"/><Relationship Id="rId2" Type="http://schemas.openxmlformats.org/officeDocument/2006/relationships/slideLayout" Target="../slideLayouts/slideLayout23.xml"/><Relationship Id="rId1" Type="http://schemas.openxmlformats.org/officeDocument/2006/relationships/tags" Target="../tags/tag149.xml"/><Relationship Id="rId6" Type="http://schemas.openxmlformats.org/officeDocument/2006/relationships/image" Target="../media/image213.jpeg"/><Relationship Id="rId11" Type="http://schemas.openxmlformats.org/officeDocument/2006/relationships/image" Target="../media/image218.jpeg"/><Relationship Id="rId5" Type="http://schemas.openxmlformats.org/officeDocument/2006/relationships/image" Target="../media/image212.png"/><Relationship Id="rId10" Type="http://schemas.openxmlformats.org/officeDocument/2006/relationships/image" Target="../media/image217.jpeg"/><Relationship Id="rId4" Type="http://schemas.openxmlformats.org/officeDocument/2006/relationships/image" Target="../media/image211.jpeg"/><Relationship Id="rId9" Type="http://schemas.openxmlformats.org/officeDocument/2006/relationships/image" Target="../media/image216.jpeg"/></Relationships>
</file>

<file path=ppt/slides/_rels/slide14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slideLayout" Target="../slideLayouts/slideLayout23.xml"/><Relationship Id="rId1" Type="http://schemas.openxmlformats.org/officeDocument/2006/relationships/tags" Target="../tags/tag150.xml"/><Relationship Id="rId4" Type="http://schemas.openxmlformats.org/officeDocument/2006/relationships/image" Target="../media/image221.jpeg"/></Relationships>
</file>

<file path=ppt/slides/_rels/slide146.xml.rels><?xml version="1.0" encoding="UTF-8" standalone="yes"?>
<Relationships xmlns="http://schemas.openxmlformats.org/package/2006/relationships"><Relationship Id="rId3" Type="http://schemas.openxmlformats.org/officeDocument/2006/relationships/image" Target="../media/image222.wmf"/><Relationship Id="rId2" Type="http://schemas.openxmlformats.org/officeDocument/2006/relationships/slideLayout" Target="../slideLayouts/slideLayout23.xml"/><Relationship Id="rId1" Type="http://schemas.openxmlformats.org/officeDocument/2006/relationships/tags" Target="../tags/tag151.xml"/><Relationship Id="rId4" Type="http://schemas.openxmlformats.org/officeDocument/2006/relationships/image" Target="../media/image223.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52.xml"/><Relationship Id="rId4" Type="http://schemas.openxmlformats.org/officeDocument/2006/relationships/image" Target="../media/image224.emf"/></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3.xml"/><Relationship Id="rId1" Type="http://schemas.openxmlformats.org/officeDocument/2006/relationships/vmlDrawing" Target="../drawings/vmlDrawing9.vml"/><Relationship Id="rId5" Type="http://schemas.openxmlformats.org/officeDocument/2006/relationships/image" Target="../media/image225.emf"/><Relationship Id="rId4" Type="http://schemas.openxmlformats.org/officeDocument/2006/relationships/oleObject" Target="../embeddings/Microsoft_Word_97_-_2003_Document1.doc"/></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hyperlink" Target="http://www.dce.org/publications/education-handouts/" TargetMode="External"/><Relationship Id="rId2" Type="http://schemas.openxmlformats.org/officeDocument/2006/relationships/slideLayout" Target="../slideLayouts/slideLayout23.xml"/><Relationship Id="rId1" Type="http://schemas.openxmlformats.org/officeDocument/2006/relationships/tags" Target="../tags/tag154.xml"/><Relationship Id="rId6" Type="http://schemas.openxmlformats.org/officeDocument/2006/relationships/hyperlink" Target="http://www.americanheart.org/" TargetMode="External"/><Relationship Id="rId5" Type="http://schemas.openxmlformats.org/officeDocument/2006/relationships/hyperlink" Target="http://www.diabetes.org/" TargetMode="External"/><Relationship Id="rId4" Type="http://schemas.openxmlformats.org/officeDocument/2006/relationships/hyperlink" Target="http://www.eatright.org/"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image" Target="../media/image27.jpe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55.xml"/><Relationship Id="rId5" Type="http://schemas.openxmlformats.org/officeDocument/2006/relationships/hyperlink" Target="http://www.niddk.nih.gov/" TargetMode="External"/><Relationship Id="rId4" Type="http://schemas.openxmlformats.org/officeDocument/2006/relationships/hyperlink" Target="http://www.nhlbi.nih.gov/" TargetMode="Externa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56.xml"/><Relationship Id="rId4" Type="http://schemas.openxmlformats.org/officeDocument/2006/relationships/image" Target="../media/image104.wmf"/></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57.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58.xml"/><Relationship Id="rId4" Type="http://schemas.openxmlformats.org/officeDocument/2006/relationships/image" Target="../media/image226.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59.xml"/><Relationship Id="rId5" Type="http://schemas.openxmlformats.org/officeDocument/2006/relationships/image" Target="../media/image227.png"/><Relationship Id="rId4" Type="http://schemas.openxmlformats.org/officeDocument/2006/relationships/image" Target="../media/image56.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60.xml"/><Relationship Id="rId4" Type="http://schemas.openxmlformats.org/officeDocument/2006/relationships/image" Target="../media/image228.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61.xml"/><Relationship Id="rId4" Type="http://schemas.openxmlformats.org/officeDocument/2006/relationships/image" Target="../media/image41.jpeg"/></Relationships>
</file>

<file path=ppt/slides/_rels/slide15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slideLayout" Target="../slideLayouts/slideLayout23.xml"/><Relationship Id="rId1" Type="http://schemas.openxmlformats.org/officeDocument/2006/relationships/tags" Target="../tags/tag162.xml"/><Relationship Id="rId4" Type="http://schemas.openxmlformats.org/officeDocument/2006/relationships/image" Target="../media/image230.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63.xml"/><Relationship Id="rId5" Type="http://schemas.openxmlformats.org/officeDocument/2006/relationships/image" Target="../media/image232.jpeg"/><Relationship Id="rId4" Type="http://schemas.openxmlformats.org/officeDocument/2006/relationships/image" Target="../media/image231.jpeg"/></Relationships>
</file>

<file path=ppt/slides/_rels/slide15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slideLayout" Target="../slideLayouts/slideLayout23.xml"/><Relationship Id="rId1" Type="http://schemas.openxmlformats.org/officeDocument/2006/relationships/tags" Target="../tags/tag16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8.xml"/><Relationship Id="rId1" Type="http://schemas.openxmlformats.org/officeDocument/2006/relationships/tags" Target="../tags/tag17.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65.xml"/><Relationship Id="rId5" Type="http://schemas.openxmlformats.org/officeDocument/2006/relationships/image" Target="../media/image234.png"/><Relationship Id="rId4" Type="http://schemas.openxmlformats.org/officeDocument/2006/relationships/notesSlide" Target="../notesSlides/notesSlide82.xml"/></Relationships>
</file>

<file path=ppt/slides/_rels/slide16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slideLayout" Target="../slideLayouts/slideLayout23.xml"/><Relationship Id="rId1" Type="http://schemas.openxmlformats.org/officeDocument/2006/relationships/tags" Target="../tags/tag166.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xml"/><Relationship Id="rId1" Type="http://schemas.openxmlformats.org/officeDocument/2006/relationships/tags" Target="../tags/tag167.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68.xml"/><Relationship Id="rId5" Type="http://schemas.openxmlformats.org/officeDocument/2006/relationships/image" Target="../media/image237.wmf"/><Relationship Id="rId4" Type="http://schemas.openxmlformats.org/officeDocument/2006/relationships/image" Target="../media/image236.wmf"/></Relationships>
</file>

<file path=ppt/slides/_rels/slide164.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slideLayout" Target="../slideLayouts/slideLayout23.xml"/><Relationship Id="rId1" Type="http://schemas.openxmlformats.org/officeDocument/2006/relationships/tags" Target="../tags/tag169.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70.xml"/><Relationship Id="rId4" Type="http://schemas.openxmlformats.org/officeDocument/2006/relationships/image" Target="../media/image239.jpe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xml"/><Relationship Id="rId1" Type="http://schemas.openxmlformats.org/officeDocument/2006/relationships/tags" Target="../tags/tag171.xml"/><Relationship Id="rId6" Type="http://schemas.openxmlformats.org/officeDocument/2006/relationships/image" Target="../media/image242.png"/><Relationship Id="rId5" Type="http://schemas.openxmlformats.org/officeDocument/2006/relationships/image" Target="../media/image241.jpeg"/><Relationship Id="rId4" Type="http://schemas.openxmlformats.org/officeDocument/2006/relationships/image" Target="../media/image240.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72.xml"/></Relationships>
</file>

<file path=ppt/slides/_rels/slide16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73.xml"/></Relationships>
</file>

<file path=ppt/slides/_rels/slide169.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slideLayout" Target="../slideLayouts/slideLayout23.xml"/><Relationship Id="rId1" Type="http://schemas.openxmlformats.org/officeDocument/2006/relationships/tags" Target="../tags/tag174.xml"/><Relationship Id="rId5" Type="http://schemas.openxmlformats.org/officeDocument/2006/relationships/image" Target="../media/image245.png"/><Relationship Id="rId4" Type="http://schemas.openxmlformats.org/officeDocument/2006/relationships/image" Target="../media/image2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170.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slideLayout" Target="../slideLayouts/slideLayout23.xml"/><Relationship Id="rId1" Type="http://schemas.openxmlformats.org/officeDocument/2006/relationships/tags" Target="../tags/tag175.xml"/></Relationships>
</file>

<file path=ppt/slides/_rels/slide171.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slideLayout" Target="../slideLayouts/slideLayout23.xml"/><Relationship Id="rId1" Type="http://schemas.openxmlformats.org/officeDocument/2006/relationships/tags" Target="../tags/tag176.xml"/></Relationships>
</file>

<file path=ppt/slides/_rels/slide172.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slideLayout" Target="../slideLayouts/slideLayout23.xml"/><Relationship Id="rId1" Type="http://schemas.openxmlformats.org/officeDocument/2006/relationships/tags" Target="../tags/tag177.xml"/><Relationship Id="rId4" Type="http://schemas.openxmlformats.org/officeDocument/2006/relationships/image" Target="../media/image249.png"/></Relationships>
</file>

<file path=ppt/slides/_rels/slide17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slideLayout" Target="../slideLayouts/slideLayout23.xml"/><Relationship Id="rId1" Type="http://schemas.openxmlformats.org/officeDocument/2006/relationships/tags" Target="../tags/tag178.xml"/><Relationship Id="rId4" Type="http://schemas.openxmlformats.org/officeDocument/2006/relationships/image" Target="../media/image251.png"/></Relationships>
</file>

<file path=ppt/slides/_rels/slide17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slideLayout" Target="../slideLayouts/slideLayout23.xml"/><Relationship Id="rId1" Type="http://schemas.openxmlformats.org/officeDocument/2006/relationships/tags" Target="../tags/tag179.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80.xml"/><Relationship Id="rId4" Type="http://schemas.openxmlformats.org/officeDocument/2006/relationships/image" Target="../media/image237.wmf"/></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81.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2.xml"/><Relationship Id="rId1" Type="http://schemas.openxmlformats.org/officeDocument/2006/relationships/vmlDrawing" Target="../drawings/vmlDrawing10.vml"/><Relationship Id="rId6" Type="http://schemas.openxmlformats.org/officeDocument/2006/relationships/image" Target="../media/image253.emf"/><Relationship Id="rId5" Type="http://schemas.openxmlformats.org/officeDocument/2006/relationships/oleObject" Target="../embeddings/Microsoft_Word_97_-_2003_Document2.doc"/><Relationship Id="rId4" Type="http://schemas.openxmlformats.org/officeDocument/2006/relationships/notesSlide" Target="../notesSlides/notesSlide90.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xml"/><Relationship Id="rId1" Type="http://schemas.openxmlformats.org/officeDocument/2006/relationships/tags" Target="../tags/tag183.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84.xml"/><Relationship Id="rId4" Type="http://schemas.openxmlformats.org/officeDocument/2006/relationships/image" Target="../media/image236.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9.xml"/><Relationship Id="rId5" Type="http://schemas.openxmlformats.org/officeDocument/2006/relationships/image" Target="../media/image30.png"/><Relationship Id="rId4" Type="http://schemas.openxmlformats.org/officeDocument/2006/relationships/image" Target="../media/image29.jpeg"/></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5.xml"/><Relationship Id="rId1" Type="http://schemas.openxmlformats.org/officeDocument/2006/relationships/vmlDrawing" Target="../drawings/vmlDrawing11.vml"/><Relationship Id="rId6" Type="http://schemas.openxmlformats.org/officeDocument/2006/relationships/image" Target="../media/image254.emf"/><Relationship Id="rId5" Type="http://schemas.openxmlformats.org/officeDocument/2006/relationships/oleObject" Target="../embeddings/Microsoft_Word_97_-_2003_Document3.doc"/><Relationship Id="rId4" Type="http://schemas.openxmlformats.org/officeDocument/2006/relationships/notesSlide" Target="../notesSlides/notesSlide93.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xml"/><Relationship Id="rId1" Type="http://schemas.openxmlformats.org/officeDocument/2006/relationships/tags" Target="../tags/tag186.xml"/><Relationship Id="rId4" Type="http://schemas.openxmlformats.org/officeDocument/2006/relationships/image" Target="../media/image255.png"/></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7.xml"/><Relationship Id="rId1" Type="http://schemas.openxmlformats.org/officeDocument/2006/relationships/vmlDrawing" Target="../drawings/vmlDrawing12.vml"/><Relationship Id="rId6" Type="http://schemas.openxmlformats.org/officeDocument/2006/relationships/image" Target="../media/image256.emf"/><Relationship Id="rId5" Type="http://schemas.openxmlformats.org/officeDocument/2006/relationships/oleObject" Target="../embeddings/Microsoft_Word_97_-_2003_Document4.doc"/><Relationship Id="rId4" Type="http://schemas.openxmlformats.org/officeDocument/2006/relationships/notesSlide" Target="../notesSlides/notesSlide95.xml"/></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8.xml"/><Relationship Id="rId1" Type="http://schemas.openxmlformats.org/officeDocument/2006/relationships/vmlDrawing" Target="../drawings/vmlDrawing13.vml"/><Relationship Id="rId6" Type="http://schemas.openxmlformats.org/officeDocument/2006/relationships/image" Target="../media/image257.emf"/><Relationship Id="rId5" Type="http://schemas.openxmlformats.org/officeDocument/2006/relationships/oleObject" Target="../embeddings/Microsoft_Word_97_-_2003_Document5.doc"/><Relationship Id="rId4" Type="http://schemas.openxmlformats.org/officeDocument/2006/relationships/notesSlide" Target="../notesSlides/notesSlide96.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3.xml"/><Relationship Id="rId1" Type="http://schemas.openxmlformats.org/officeDocument/2006/relationships/tags" Target="../tags/tag189.xml"/><Relationship Id="rId4" Type="http://schemas.openxmlformats.org/officeDocument/2006/relationships/image" Target="../media/image258.wmf"/></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3.xml"/><Relationship Id="rId1" Type="http://schemas.openxmlformats.org/officeDocument/2006/relationships/tags" Target="../tags/tag190.xml"/><Relationship Id="rId4" Type="http://schemas.openxmlformats.org/officeDocument/2006/relationships/image" Target="../media/image259.wmf"/></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1.xml"/><Relationship Id="rId1" Type="http://schemas.openxmlformats.org/officeDocument/2006/relationships/vmlDrawing" Target="../drawings/vmlDrawing14.vml"/><Relationship Id="rId6" Type="http://schemas.openxmlformats.org/officeDocument/2006/relationships/image" Target="../media/image260.emf"/><Relationship Id="rId5" Type="http://schemas.openxmlformats.org/officeDocument/2006/relationships/oleObject" Target="../embeddings/Microsoft_Word_97_-_2003_Document6.doc"/><Relationship Id="rId4" Type="http://schemas.openxmlformats.org/officeDocument/2006/relationships/notesSlide" Target="../notesSlides/notesSlide99.xml"/></Relationships>
</file>

<file path=ppt/slides/_rels/slide18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2.xml"/><Relationship Id="rId1" Type="http://schemas.openxmlformats.org/officeDocument/2006/relationships/vmlDrawing" Target="../drawings/vmlDrawing15.vml"/><Relationship Id="rId6" Type="http://schemas.openxmlformats.org/officeDocument/2006/relationships/image" Target="../media/image261.emf"/><Relationship Id="rId5" Type="http://schemas.openxmlformats.org/officeDocument/2006/relationships/oleObject" Target="../embeddings/Microsoft_Word_97_-_2003_Document7.doc"/><Relationship Id="rId4" Type="http://schemas.openxmlformats.org/officeDocument/2006/relationships/notesSlide" Target="../notesSlides/notesSlide100.xml"/></Relationships>
</file>

<file path=ppt/slides/_rels/slide18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3.xml"/><Relationship Id="rId1" Type="http://schemas.openxmlformats.org/officeDocument/2006/relationships/vmlDrawing" Target="../drawings/vmlDrawing16.vml"/><Relationship Id="rId6" Type="http://schemas.openxmlformats.org/officeDocument/2006/relationships/image" Target="../media/image262.emf"/><Relationship Id="rId5" Type="http://schemas.openxmlformats.org/officeDocument/2006/relationships/oleObject" Target="../embeddings/Microsoft_Word_97_-_2003_Document8.doc"/><Relationship Id="rId4" Type="http://schemas.openxmlformats.org/officeDocument/2006/relationships/notesSlide" Target="../notesSlides/notesSlide101.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3.xml"/><Relationship Id="rId1" Type="http://schemas.openxmlformats.org/officeDocument/2006/relationships/tags" Target="../tags/tag194.xml"/><Relationship Id="rId5" Type="http://schemas.openxmlformats.org/officeDocument/2006/relationships/image" Target="../media/image264.png"/><Relationship Id="rId4" Type="http://schemas.openxmlformats.org/officeDocument/2006/relationships/image" Target="../media/image26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95.xml"/><Relationship Id="rId5" Type="http://schemas.openxmlformats.org/officeDocument/2006/relationships/image" Target="../media/image264.png"/><Relationship Id="rId4" Type="http://schemas.openxmlformats.org/officeDocument/2006/relationships/image" Target="../media/image263.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96.xml"/><Relationship Id="rId5" Type="http://schemas.openxmlformats.org/officeDocument/2006/relationships/image" Target="../media/image264.png"/><Relationship Id="rId4" Type="http://schemas.openxmlformats.org/officeDocument/2006/relationships/image" Target="../media/image263.png"/></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7.xml"/><Relationship Id="rId1" Type="http://schemas.openxmlformats.org/officeDocument/2006/relationships/vmlDrawing" Target="../drawings/vmlDrawing17.vml"/><Relationship Id="rId6" Type="http://schemas.openxmlformats.org/officeDocument/2006/relationships/image" Target="../media/image265.emf"/><Relationship Id="rId5" Type="http://schemas.openxmlformats.org/officeDocument/2006/relationships/oleObject" Target="../embeddings/Microsoft_Word_97_-_2003_Document9.doc"/><Relationship Id="rId4" Type="http://schemas.openxmlformats.org/officeDocument/2006/relationships/notesSlide" Target="../notesSlides/notesSlide105.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3.xml"/><Relationship Id="rId1" Type="http://schemas.openxmlformats.org/officeDocument/2006/relationships/tags" Target="../tags/tag198.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99.xml"/><Relationship Id="rId6" Type="http://schemas.openxmlformats.org/officeDocument/2006/relationships/image" Target="../media/image267.jpeg"/><Relationship Id="rId5" Type="http://schemas.openxmlformats.org/officeDocument/2006/relationships/hyperlink" Target="http://www.ciwmb.ca.gov/HHW/HealthCare/Collection/" TargetMode="External"/><Relationship Id="rId4" Type="http://schemas.openxmlformats.org/officeDocument/2006/relationships/image" Target="../media/image266.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200.xml"/><Relationship Id="rId4" Type="http://schemas.openxmlformats.org/officeDocument/2006/relationships/image" Target="../media/image104.wmf"/></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201.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202.xml"/><Relationship Id="rId4" Type="http://schemas.openxmlformats.org/officeDocument/2006/relationships/image" Target="../media/image268.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203.xml"/><Relationship Id="rId5" Type="http://schemas.openxmlformats.org/officeDocument/2006/relationships/image" Target="../media/image269.jpeg"/><Relationship Id="rId4" Type="http://schemas.openxmlformats.org/officeDocument/2006/relationships/hyperlink" Target="http://www.pparx.org/" TargetMode="Externa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20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21.xml"/><Relationship Id="rId4" Type="http://schemas.openxmlformats.org/officeDocument/2006/relationships/image" Target="../media/image31.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205.xml"/><Relationship Id="rId4" Type="http://schemas.openxmlformats.org/officeDocument/2006/relationships/image" Target="../media/image270.wmf"/></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206.xml"/><Relationship Id="rId4" Type="http://schemas.openxmlformats.org/officeDocument/2006/relationships/image" Target="../media/image271.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208.xml"/><Relationship Id="rId4" Type="http://schemas.openxmlformats.org/officeDocument/2006/relationships/image" Target="../media/image272.WMF"/></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3.xml"/><Relationship Id="rId1" Type="http://schemas.openxmlformats.org/officeDocument/2006/relationships/tags" Target="../tags/tag209.xml"/></Relationships>
</file>

<file path=ppt/slides/_rels/slide20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56.png"/><Relationship Id="rId5" Type="http://schemas.openxmlformats.org/officeDocument/2006/relationships/image" Target="../media/image273.wmf"/><Relationship Id="rId4" Type="http://schemas.openxmlformats.org/officeDocument/2006/relationships/notesSlide" Target="../notesSlides/notesSlide117.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3.xml"/><Relationship Id="rId1" Type="http://schemas.openxmlformats.org/officeDocument/2006/relationships/tags" Target="../tags/tag213.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15.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217.xml"/><Relationship Id="rId4" Type="http://schemas.openxmlformats.org/officeDocument/2006/relationships/image" Target="../media/image274.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3.xml"/><Relationship Id="rId1" Type="http://schemas.openxmlformats.org/officeDocument/2006/relationships/tags" Target="../tags/tag218.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3.xml"/><Relationship Id="rId1" Type="http://schemas.openxmlformats.org/officeDocument/2006/relationships/tags" Target="../tags/tag219.xml"/><Relationship Id="rId4" Type="http://schemas.openxmlformats.org/officeDocument/2006/relationships/image" Target="../media/image275.jpeg"/></Relationships>
</file>

<file path=ppt/slides/_rels/slide2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slideLayout" Target="../slideLayouts/slideLayout23.xml"/><Relationship Id="rId1" Type="http://schemas.openxmlformats.org/officeDocument/2006/relationships/tags" Target="../tags/tag22.xml"/></Relationships>
</file>

<file path=ppt/slides/_rels/slide210.xml.rels><?xml version="1.0" encoding="UTF-8" standalone="yes"?>
<Relationships xmlns="http://schemas.openxmlformats.org/package/2006/relationships"><Relationship Id="rId3" Type="http://schemas.openxmlformats.org/officeDocument/2006/relationships/image" Target="../media/image276.jpg"/><Relationship Id="rId2" Type="http://schemas.openxmlformats.org/officeDocument/2006/relationships/slideLayout" Target="../slideLayouts/slideLayout23.xml"/><Relationship Id="rId1" Type="http://schemas.openxmlformats.org/officeDocument/2006/relationships/tags" Target="../tags/tag220.xml"/></Relationships>
</file>

<file path=ppt/slides/_rels/slide211.xml.rels><?xml version="1.0" encoding="UTF-8" standalone="yes"?>
<Relationships xmlns="http://schemas.openxmlformats.org/package/2006/relationships"><Relationship Id="rId3" Type="http://schemas.openxmlformats.org/officeDocument/2006/relationships/tags" Target="../tags/tag223.xml"/><Relationship Id="rId7" Type="http://schemas.openxmlformats.org/officeDocument/2006/relationships/image" Target="../media/image278.wmf"/><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image" Target="../media/image277.jpeg"/><Relationship Id="rId5" Type="http://schemas.openxmlformats.org/officeDocument/2006/relationships/notesSlide" Target="../notesSlides/notesSlide123.xml"/><Relationship Id="rId4" Type="http://schemas.openxmlformats.org/officeDocument/2006/relationships/slideLayout" Target="../slideLayouts/slideLayout23.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3.xml"/><Relationship Id="rId1" Type="http://schemas.openxmlformats.org/officeDocument/2006/relationships/tags" Target="../tags/tag224.xml"/><Relationship Id="rId4" Type="http://schemas.openxmlformats.org/officeDocument/2006/relationships/image" Target="../media/image279.WMF"/></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3.xml"/><Relationship Id="rId1" Type="http://schemas.openxmlformats.org/officeDocument/2006/relationships/tags" Target="../tags/tag226.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3.xml"/><Relationship Id="rId1" Type="http://schemas.openxmlformats.org/officeDocument/2006/relationships/tags" Target="../tags/tag227.xml"/><Relationship Id="rId4" Type="http://schemas.openxmlformats.org/officeDocument/2006/relationships/image" Target="../media/image280.jpe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3.xml"/><Relationship Id="rId1" Type="http://schemas.openxmlformats.org/officeDocument/2006/relationships/tags" Target="../tags/tag229.xml"/></Relationships>
</file>

<file path=ppt/slides/_rels/slide216.xml.rels><?xml version="1.0" encoding="UTF-8" standalone="yes"?>
<Relationships xmlns="http://schemas.openxmlformats.org/package/2006/relationships"><Relationship Id="rId3" Type="http://schemas.openxmlformats.org/officeDocument/2006/relationships/image" Target="../media/image281.WMF"/><Relationship Id="rId2" Type="http://schemas.openxmlformats.org/officeDocument/2006/relationships/slideLayout" Target="../slideLayouts/slideLayout23.xml"/><Relationship Id="rId1" Type="http://schemas.openxmlformats.org/officeDocument/2006/relationships/tags" Target="../tags/tag230.xml"/></Relationships>
</file>

<file path=ppt/slides/_rels/slide217.xml.rels><?xml version="1.0" encoding="UTF-8" standalone="yes"?>
<Relationships xmlns="http://schemas.openxmlformats.org/package/2006/relationships"><Relationship Id="rId3" Type="http://schemas.openxmlformats.org/officeDocument/2006/relationships/image" Target="../media/image282.WMF"/><Relationship Id="rId2" Type="http://schemas.openxmlformats.org/officeDocument/2006/relationships/slideLayout" Target="../slideLayouts/slideLayout23.xml"/><Relationship Id="rId1" Type="http://schemas.openxmlformats.org/officeDocument/2006/relationships/tags" Target="../tags/tag231.xml"/></Relationships>
</file>

<file path=ppt/slides/_rels/slide2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232.xml"/><Relationship Id="rId5" Type="http://schemas.openxmlformats.org/officeDocument/2006/relationships/image" Target="../media/image283.jpeg"/><Relationship Id="rId4" Type="http://schemas.openxmlformats.org/officeDocument/2006/relationships/image" Target="../media/image57.png"/></Relationships>
</file>

<file path=ppt/slides/_rels/slide2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233.xml"/><Relationship Id="rId5" Type="http://schemas.openxmlformats.org/officeDocument/2006/relationships/image" Target="../media/image285.WMF"/><Relationship Id="rId4" Type="http://schemas.openxmlformats.org/officeDocument/2006/relationships/image" Target="../media/image284.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2.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3.png"/><Relationship Id="rId9" Type="http://schemas.microsoft.com/office/2007/relationships/diagramDrawing" Target="../diagrams/drawing1.xml"/></Relationships>
</file>

<file path=ppt/slides/_rels/slide2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34.xml"/><Relationship Id="rId1" Type="http://schemas.openxmlformats.org/officeDocument/2006/relationships/vmlDrawing" Target="../drawings/vmlDrawing18.vml"/><Relationship Id="rId6" Type="http://schemas.openxmlformats.org/officeDocument/2006/relationships/image" Target="../media/image286.wmf"/><Relationship Id="rId5" Type="http://schemas.openxmlformats.org/officeDocument/2006/relationships/oleObject" Target="../embeddings/oleObject11.bin"/><Relationship Id="rId4" Type="http://schemas.openxmlformats.org/officeDocument/2006/relationships/image" Target="../media/image284.pn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3.xml"/><Relationship Id="rId1" Type="http://schemas.openxmlformats.org/officeDocument/2006/relationships/tags" Target="../tags/tag235.xml"/><Relationship Id="rId4" Type="http://schemas.openxmlformats.org/officeDocument/2006/relationships/image" Target="../media/image287.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3.xml"/><Relationship Id="rId1" Type="http://schemas.openxmlformats.org/officeDocument/2006/relationships/tags" Target="../tags/tag236.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3.xml"/><Relationship Id="rId1" Type="http://schemas.openxmlformats.org/officeDocument/2006/relationships/tags" Target="../tags/tag237.xml"/><Relationship Id="rId4" Type="http://schemas.openxmlformats.org/officeDocument/2006/relationships/image" Target="../media/image288.png"/></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3.xml"/><Relationship Id="rId1" Type="http://schemas.openxmlformats.org/officeDocument/2006/relationships/tags" Target="../tags/tag238.xml"/></Relationships>
</file>

<file path=ppt/slides/_rels/slide225.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slideLayout" Target="../slideLayouts/slideLayout23.xml"/><Relationship Id="rId1" Type="http://schemas.openxmlformats.org/officeDocument/2006/relationships/tags" Target="../tags/tag239.xml"/></Relationships>
</file>

<file path=ppt/slides/_rels/slide2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41.xml"/><Relationship Id="rId1" Type="http://schemas.openxmlformats.org/officeDocument/2006/relationships/tags" Target="../tags/tag240.xml"/><Relationship Id="rId5" Type="http://schemas.openxmlformats.org/officeDocument/2006/relationships/image" Target="../media/image290.jpeg"/><Relationship Id="rId4" Type="http://schemas.openxmlformats.org/officeDocument/2006/relationships/notesSlide" Target="../notesSlides/notesSlide132.xml"/></Relationships>
</file>

<file path=ppt/slides/_rels/slide227.xml.rels><?xml version="1.0" encoding="UTF-8" standalone="yes"?>
<Relationships xmlns="http://schemas.openxmlformats.org/package/2006/relationships"><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image" Target="../media/image31.png"/><Relationship Id="rId5" Type="http://schemas.openxmlformats.org/officeDocument/2006/relationships/notesSlide" Target="../notesSlides/notesSlide133.xml"/><Relationship Id="rId4" Type="http://schemas.openxmlformats.org/officeDocument/2006/relationships/slideLayout" Target="../slideLayouts/slideLayout23.xml"/></Relationships>
</file>

<file path=ppt/slides/_rels/slide228.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slideLayout" Target="../slideLayouts/slideLayout23.xml"/><Relationship Id="rId7" Type="http://schemas.openxmlformats.org/officeDocument/2006/relationships/oleObject" Target="../embeddings/oleObject13.bin"/><Relationship Id="rId2" Type="http://schemas.openxmlformats.org/officeDocument/2006/relationships/tags" Target="../tags/tag246.xml"/><Relationship Id="rId1" Type="http://schemas.openxmlformats.org/officeDocument/2006/relationships/vmlDrawing" Target="../drawings/vmlDrawing19.vml"/><Relationship Id="rId6" Type="http://schemas.openxmlformats.org/officeDocument/2006/relationships/image" Target="../media/image291.png"/><Relationship Id="rId5" Type="http://schemas.openxmlformats.org/officeDocument/2006/relationships/oleObject" Target="../embeddings/oleObject12.bin"/><Relationship Id="rId4" Type="http://schemas.openxmlformats.org/officeDocument/2006/relationships/notesSlide" Target="../notesSlides/notesSlide134.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3.xml"/><Relationship Id="rId1" Type="http://schemas.openxmlformats.org/officeDocument/2006/relationships/tags" Target="../tags/tag24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4.xml"/><Relationship Id="rId6" Type="http://schemas.openxmlformats.org/officeDocument/2006/relationships/image" Target="../media/image15.jpeg"/><Relationship Id="rId5" Type="http://schemas.openxmlformats.org/officeDocument/2006/relationships/hyperlink" Target="http://www.worlddiabetesday.org/node/4494" TargetMode="External"/><Relationship Id="rId4" Type="http://schemas.openxmlformats.org/officeDocument/2006/relationships/image" Target="../media/image37.png"/></Relationships>
</file>

<file path=ppt/slides/_rels/slide230.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slideLayout" Target="../slideLayouts/slideLayout23.xml"/><Relationship Id="rId1" Type="http://schemas.openxmlformats.org/officeDocument/2006/relationships/tags" Target="../tags/tag248.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3.xml"/><Relationship Id="rId1" Type="http://schemas.openxmlformats.org/officeDocument/2006/relationships/tags" Target="../tags/tag249.xml"/><Relationship Id="rId5" Type="http://schemas.openxmlformats.org/officeDocument/2006/relationships/image" Target="../media/image295.png"/><Relationship Id="rId4" Type="http://schemas.openxmlformats.org/officeDocument/2006/relationships/image" Target="../media/image294.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3.xml"/><Relationship Id="rId1" Type="http://schemas.openxmlformats.org/officeDocument/2006/relationships/tags" Target="../tags/tag250.xml"/></Relationships>
</file>

<file path=ppt/slides/_rels/slide233.xml.rels><?xml version="1.0" encoding="UTF-8" standalone="yes"?>
<Relationships xmlns="http://schemas.openxmlformats.org/package/2006/relationships"><Relationship Id="rId3" Type="http://schemas.openxmlformats.org/officeDocument/2006/relationships/image" Target="../media/image296.JPG"/><Relationship Id="rId2" Type="http://schemas.openxmlformats.org/officeDocument/2006/relationships/slideLayout" Target="../slideLayouts/slideLayout23.xml"/><Relationship Id="rId1" Type="http://schemas.openxmlformats.org/officeDocument/2006/relationships/tags" Target="../tags/tag251.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3.xml"/><Relationship Id="rId1" Type="http://schemas.openxmlformats.org/officeDocument/2006/relationships/tags" Target="../tags/tag252.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3.xml"/><Relationship Id="rId1" Type="http://schemas.openxmlformats.org/officeDocument/2006/relationships/tags" Target="../tags/tag253.xml"/><Relationship Id="rId4" Type="http://schemas.openxmlformats.org/officeDocument/2006/relationships/image" Target="../media/image297.gif"/></Relationships>
</file>

<file path=ppt/slides/_rels/slide2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55.xml"/><Relationship Id="rId1" Type="http://schemas.openxmlformats.org/officeDocument/2006/relationships/tags" Target="../tags/tag254.xml"/><Relationship Id="rId5" Type="http://schemas.openxmlformats.org/officeDocument/2006/relationships/image" Target="../media/image298.png"/><Relationship Id="rId4" Type="http://schemas.openxmlformats.org/officeDocument/2006/relationships/notesSlide" Target="../notesSlides/notesSlide140.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3.xml"/><Relationship Id="rId1" Type="http://schemas.openxmlformats.org/officeDocument/2006/relationships/tags" Target="../tags/tag257.xml"/><Relationship Id="rId4" Type="http://schemas.openxmlformats.org/officeDocument/2006/relationships/image" Target="../media/image299.WMF"/></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3.xml"/><Relationship Id="rId1" Type="http://schemas.openxmlformats.org/officeDocument/2006/relationships/tags" Target="../tags/tag258.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3.xml"/><Relationship Id="rId1" Type="http://schemas.openxmlformats.org/officeDocument/2006/relationships/tags" Target="../tags/tag25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5.xml"/><Relationship Id="rId4" Type="http://schemas.openxmlformats.org/officeDocument/2006/relationships/image" Target="../media/image38.jp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3.xml"/><Relationship Id="rId1" Type="http://schemas.openxmlformats.org/officeDocument/2006/relationships/tags" Target="../tags/tag261.xml"/></Relationships>
</file>

<file path=ppt/slides/_rels/slide2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3.xml"/><Relationship Id="rId1" Type="http://schemas.openxmlformats.org/officeDocument/2006/relationships/tags" Target="../tags/tag262.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5.xml"/><Relationship Id="rId1" Type="http://schemas.openxmlformats.org/officeDocument/2006/relationships/tags" Target="../tags/tag263.xml"/><Relationship Id="rId5" Type="http://schemas.openxmlformats.org/officeDocument/2006/relationships/image" Target="../media/image301.tif"/><Relationship Id="rId4" Type="http://schemas.openxmlformats.org/officeDocument/2006/relationships/image" Target="../media/image30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6.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7.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28.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3.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8.png"/><Relationship Id="rId2" Type="http://schemas.openxmlformats.org/officeDocument/2006/relationships/slideLayout" Target="../slideLayouts/slideLayout23.xml"/><Relationship Id="rId1" Type="http://schemas.openxmlformats.org/officeDocument/2006/relationships/tags" Target="../tags/tag3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2.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oleObject" Target="../embeddings/oleObject1.bin"/><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3.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35.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3.xml"/><Relationship Id="rId1" Type="http://schemas.openxmlformats.org/officeDocument/2006/relationships/tags" Target="../tags/tag3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38.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ags" Target="../tags/tag40.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41.xml"/><Relationship Id="rId1" Type="http://schemas.openxmlformats.org/officeDocument/2006/relationships/vmlDrawing" Target="../drawings/vmlDrawing2.vml"/><Relationship Id="rId6" Type="http://schemas.openxmlformats.org/officeDocument/2006/relationships/image" Target="../media/image70.png"/><Relationship Id="rId5" Type="http://schemas.openxmlformats.org/officeDocument/2006/relationships/oleObject" Target="../embeddings/oleObject2.bin"/><Relationship Id="rId4" Type="http://schemas.openxmlformats.org/officeDocument/2006/relationships/notesSlide" Target="../notesSlides/notesSlide24.xml"/><Relationship Id="rId9"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4.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3.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3.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8.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49.xml"/><Relationship Id="rId4" Type="http://schemas.openxmlformats.org/officeDocument/2006/relationships/image" Target="../media/image78.wmf"/></Relationships>
</file>

<file path=ppt/slides/_rels/slide49.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slideLayout" Target="../slideLayouts/slideLayout23.xml"/><Relationship Id="rId7" Type="http://schemas.openxmlformats.org/officeDocument/2006/relationships/image" Target="../media/image81.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50.xml"/><Relationship Id="rId6" Type="http://schemas.openxmlformats.org/officeDocument/2006/relationships/image" Target="../media/image80.wmf"/><Relationship Id="rId11" Type="http://schemas.openxmlformats.org/officeDocument/2006/relationships/image" Target="../media/image85.wmf"/><Relationship Id="rId5" Type="http://schemas.openxmlformats.org/officeDocument/2006/relationships/image" Target="../media/image79.wmf"/><Relationship Id="rId10" Type="http://schemas.openxmlformats.org/officeDocument/2006/relationships/image" Target="../media/image84.wmf"/><Relationship Id="rId4" Type="http://schemas.openxmlformats.org/officeDocument/2006/relationships/notesSlide" Target="../notesSlides/notesSlide29.xml"/><Relationship Id="rId9" Type="http://schemas.openxmlformats.org/officeDocument/2006/relationships/image" Target="../media/image83.wm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2.xml"/><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7.xml"/><Relationship Id="rId4" Type="http://schemas.openxmlformats.org/officeDocument/2006/relationships/image" Target="../media/image91.WMF"/></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3.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slideLayout" Target="../slideLayouts/slideLayout23.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61.xml"/><Relationship Id="rId4" Type="http://schemas.openxmlformats.org/officeDocument/2006/relationships/image" Target="../media/image94.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63.xml"/><Relationship Id="rId4" Type="http://schemas.openxmlformats.org/officeDocument/2006/relationships/image" Target="../media/image95.wmf"/></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3.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7.xml"/><Relationship Id="rId6" Type="http://schemas.openxmlformats.org/officeDocument/2006/relationships/image" Target="../media/image98.PNG"/><Relationship Id="rId5" Type="http://schemas.openxmlformats.org/officeDocument/2006/relationships/image" Target="../media/image57.pn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8.xml"/><Relationship Id="rId4" Type="http://schemas.openxmlformats.org/officeDocument/2006/relationships/image" Target="../media/image99.W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03.png"/><Relationship Id="rId2" Type="http://schemas.openxmlformats.org/officeDocument/2006/relationships/slideLayout" Target="../slideLayouts/slideLayout23.xml"/><Relationship Id="rId1" Type="http://schemas.openxmlformats.org/officeDocument/2006/relationships/tags" Target="../tags/tag6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70.xml"/><Relationship Id="rId4" Type="http://schemas.openxmlformats.org/officeDocument/2006/relationships/image" Target="../media/image104.w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hyperlink" Target="http://www.worlddiabetesday.org/node/4494" TargetMode="Externa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2.xml"/><Relationship Id="rId1" Type="http://schemas.openxmlformats.org/officeDocument/2006/relationships/vmlDrawing" Target="../drawings/vmlDrawing3.vml"/><Relationship Id="rId6" Type="http://schemas.openxmlformats.org/officeDocument/2006/relationships/image" Target="../media/image105.wmf"/><Relationship Id="rId5" Type="http://schemas.openxmlformats.org/officeDocument/2006/relationships/oleObject" Target="../embeddings/oleObject4.bin"/><Relationship Id="rId4" Type="http://schemas.openxmlformats.org/officeDocument/2006/relationships/notesSlide" Target="../notesSlides/notesSlide40.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xml"/><Relationship Id="rId1" Type="http://schemas.openxmlformats.org/officeDocument/2006/relationships/tags" Target="../tags/tag73.xml"/><Relationship Id="rId4" Type="http://schemas.openxmlformats.org/officeDocument/2006/relationships/image" Target="../media/image106.png"/></Relationships>
</file>

<file path=ppt/slides/_rels/slide73.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23.xml"/><Relationship Id="rId1" Type="http://schemas.openxmlformats.org/officeDocument/2006/relationships/tags" Target="../tags/tag76.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77.xml"/><Relationship Id="rId4" Type="http://schemas.openxmlformats.org/officeDocument/2006/relationships/image" Target="../media/image113.jpeg"/></Relationships>
</file>

<file path=ppt/slides/_rels/slide7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slideLayout" Target="../slideLayouts/slideLayout23.xml"/><Relationship Id="rId1" Type="http://schemas.openxmlformats.org/officeDocument/2006/relationships/tags" Target="../tags/tag78.xml"/><Relationship Id="rId5" Type="http://schemas.openxmlformats.org/officeDocument/2006/relationships/image" Target="../media/image116.jpg"/><Relationship Id="rId4" Type="http://schemas.openxmlformats.org/officeDocument/2006/relationships/image" Target="../media/image115.png"/></Relationships>
</file>

<file path=ppt/slides/_rels/slide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23.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23.xml"/><Relationship Id="rId1" Type="http://schemas.openxmlformats.org/officeDocument/2006/relationships/tags" Target="../tags/tag81.xml"/><Relationship Id="rId4" Type="http://schemas.openxmlformats.org/officeDocument/2006/relationships/image" Target="../media/image117.png"/></Relationships>
</file>

<file path=ppt/slides/_rels/slide8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23.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85.xml"/><Relationship Id="rId4" Type="http://schemas.openxmlformats.org/officeDocument/2006/relationships/image" Target="../media/image122.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86.xml"/><Relationship Id="rId4" Type="http://schemas.openxmlformats.org/officeDocument/2006/relationships/image" Target="../media/image123.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24.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23.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3.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0.xml"/><Relationship Id="rId5" Type="http://schemas.openxmlformats.org/officeDocument/2006/relationships/image" Target="../media/image19.jpe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slideLayout" Target="../slideLayouts/slideLayout23.xml"/><Relationship Id="rId1" Type="http://schemas.openxmlformats.org/officeDocument/2006/relationships/tags" Target="../tags/tag9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92.xml"/><Relationship Id="rId4" Type="http://schemas.openxmlformats.org/officeDocument/2006/relationships/image" Target="../media/image104.wmf"/></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9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3.xml"/><Relationship Id="rId1" Type="http://schemas.openxmlformats.org/officeDocument/2006/relationships/tags" Target="../tags/tag94.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9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9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97.xml"/><Relationship Id="rId4" Type="http://schemas.openxmlformats.org/officeDocument/2006/relationships/image" Target="../media/image128.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98.xml"/><Relationship Id="rId4" Type="http://schemas.openxmlformats.org/officeDocument/2006/relationships/image" Target="../media/image129.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99.xml"/><Relationship Id="rId4" Type="http://schemas.openxmlformats.org/officeDocument/2006/relationships/image" Target="../media/image130.jpeg"/></Relationships>
</file>

<file path=ppt/slides/_rels/slide9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00.xml"/><Relationship Id="rId6" Type="http://schemas.openxmlformats.org/officeDocument/2006/relationships/image" Target="../media/image131.jpeg"/><Relationship Id="rId11" Type="http://schemas.openxmlformats.org/officeDocument/2006/relationships/image" Target="../media/image135.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34.png"/><Relationship Id="rId4" Type="http://schemas.openxmlformats.org/officeDocument/2006/relationships/notesSlide" Target="../notesSlides/notesSlide54.xml"/><Relationship Id="rId9" Type="http://schemas.openxmlformats.org/officeDocument/2006/relationships/image" Target="../media/image13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1999-2014,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23955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3432055069"/>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spTree>
    <p:custDataLst>
      <p:tags r:id="rId1"/>
    </p:custDataLst>
    <p:extLst>
      <p:ext uri="{BB962C8B-B14F-4D97-AF65-F5344CB8AC3E}">
        <p14:creationId xmlns:p14="http://schemas.microsoft.com/office/powerpoint/2010/main" val="91393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87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73768"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357090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74792"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3238907380"/>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p:txBody>
          <a:bodyPr>
            <a:normAutofit/>
          </a:bodyPr>
          <a:lstStyle/>
          <a:p>
            <a:pPr eaLnBrk="1" hangingPunct="1">
              <a:defRPr/>
            </a:pPr>
            <a:r>
              <a:rPr lang="en-US" sz="4000" dirty="0" smtClean="0"/>
              <a:t>BG Above Normal = Trouble</a:t>
            </a:r>
          </a:p>
        </p:txBody>
      </p:sp>
      <p:sp>
        <p:nvSpPr>
          <p:cNvPr id="934915" name="Rectangle 3"/>
          <p:cNvSpPr>
            <a:spLocks noGrp="1" noChangeArrowheads="1"/>
          </p:cNvSpPr>
          <p:nvPr>
            <p:ph sz="quarter" idx="1"/>
          </p:nvPr>
        </p:nvSpPr>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marL="274320" lvl="1" indent="0" algn="r" eaLnBrk="1" hangingPunct="1">
              <a:buNone/>
              <a:defRPr/>
            </a:pPr>
            <a:r>
              <a:rPr lang="en-US" dirty="0" err="1" smtClean="0"/>
              <a:t>Umpierrez</a:t>
            </a:r>
            <a:r>
              <a:rPr lang="en-US" dirty="0" smtClean="0"/>
              <a:t> et al</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905000"/>
            <a:ext cx="3200400" cy="2133600"/>
          </a:xfrm>
          <a:prstGeom prst="rect">
            <a:avLst/>
          </a:prstGeom>
        </p:spPr>
      </p:pic>
    </p:spTree>
    <p:custDataLst>
      <p:tags r:id="rId1"/>
    </p:custDataLst>
    <p:extLst>
      <p:ext uri="{BB962C8B-B14F-4D97-AF65-F5344CB8AC3E}">
        <p14:creationId xmlns:p14="http://schemas.microsoft.com/office/powerpoint/2010/main" val="2979590897"/>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31085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20079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smtClean="0"/>
              <a:t>In Patient Strategies – Start Early, Focus on Survival Skills </a:t>
            </a:r>
          </a:p>
        </p:txBody>
      </p:sp>
      <p:pic>
        <p:nvPicPr>
          <p:cNvPr id="191491" name="Picture 5" descr="C:\Documents and Settings\Owner\Local Settings\Temporary Internet Files\Content.IE5\CQPLFC05\MC9003356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133600"/>
            <a:ext cx="350043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52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1263650"/>
          </a:xfrm>
        </p:spPr>
        <p:txBody>
          <a:bodyPr>
            <a:normAutofit fontScale="90000"/>
          </a:bodyPr>
          <a:lstStyle/>
          <a:p>
            <a:r>
              <a:rPr lang="en-US" dirty="0" smtClean="0"/>
              <a:t>Engaging and supporting Kids to help slow the epidemic</a:t>
            </a:r>
            <a:endParaRPr lang="en-US" dirty="0"/>
          </a:p>
        </p:txBody>
      </p:sp>
      <p:sp>
        <p:nvSpPr>
          <p:cNvPr id="8" name="Text Placeholder 7"/>
          <p:cNvSpPr>
            <a:spLocks noGrp="1"/>
          </p:cNvSpPr>
          <p:nvPr>
            <p:ph type="body" sz="half" idx="1"/>
          </p:nvPr>
        </p:nvSpPr>
        <p:spPr/>
        <p:txBody>
          <a:bodyPr/>
          <a:lstStyle/>
          <a:p>
            <a:r>
              <a:rPr lang="en-US" dirty="0" smtClean="0"/>
              <a:t>Phases of Life</a:t>
            </a:r>
          </a:p>
          <a:p>
            <a:pPr lvl="1"/>
            <a:r>
              <a:rPr lang="en-US" dirty="0" smtClean="0">
                <a:solidFill>
                  <a:srgbClr val="C00000"/>
                </a:solidFill>
              </a:rPr>
              <a:t>During </a:t>
            </a:r>
            <a:r>
              <a:rPr lang="en-US" dirty="0">
                <a:solidFill>
                  <a:srgbClr val="C00000"/>
                </a:solidFill>
              </a:rPr>
              <a:t>Childhood</a:t>
            </a:r>
          </a:p>
          <a:p>
            <a:pPr lvl="1"/>
            <a:endParaRPr lang="en-US" dirty="0"/>
          </a:p>
          <a:p>
            <a:endParaRPr lang="en-US" dirty="0"/>
          </a:p>
        </p:txBody>
      </p:sp>
      <p:sp>
        <p:nvSpPr>
          <p:cNvPr id="5" name="Content Placeholder 4"/>
          <p:cNvSpPr>
            <a:spLocks noGrp="1"/>
          </p:cNvSpPr>
          <p:nvPr>
            <p:ph sz="quarter" idx="2"/>
          </p:nvPr>
        </p:nvSpPr>
        <p:spPr/>
        <p:txBody>
          <a:bodyPr>
            <a:normAutofit fontScale="77500" lnSpcReduction="20000"/>
          </a:bodyPr>
          <a:lstStyle/>
          <a:p>
            <a:r>
              <a:rPr lang="en-US" dirty="0" smtClean="0"/>
              <a:t>Environment</a:t>
            </a:r>
          </a:p>
          <a:p>
            <a:pPr lvl="1"/>
            <a:r>
              <a:rPr lang="en-US" dirty="0" smtClean="0">
                <a:solidFill>
                  <a:schemeClr val="tx2">
                    <a:lumMod val="75000"/>
                  </a:schemeClr>
                </a:solidFill>
              </a:rPr>
              <a:t>Access to safe places to exercise</a:t>
            </a:r>
          </a:p>
          <a:p>
            <a:pPr lvl="1"/>
            <a:r>
              <a:rPr lang="en-US" dirty="0" smtClean="0">
                <a:solidFill>
                  <a:schemeClr val="tx2">
                    <a:lumMod val="75000"/>
                  </a:schemeClr>
                </a:solidFill>
              </a:rPr>
              <a:t>Access to healthy foods</a:t>
            </a:r>
          </a:p>
          <a:p>
            <a:pPr lvl="1"/>
            <a:r>
              <a:rPr lang="en-US" dirty="0" smtClean="0">
                <a:solidFill>
                  <a:schemeClr val="tx2">
                    <a:lumMod val="75000"/>
                  </a:schemeClr>
                </a:solidFill>
              </a:rPr>
              <a:t>Access to learning rich environments</a:t>
            </a:r>
          </a:p>
          <a:p>
            <a:pPr lvl="1"/>
            <a:r>
              <a:rPr lang="en-US" dirty="0" smtClean="0">
                <a:solidFill>
                  <a:schemeClr val="tx2">
                    <a:lumMod val="75000"/>
                  </a:schemeClr>
                </a:solidFill>
              </a:rPr>
              <a:t>Access to health care	</a:t>
            </a:r>
          </a:p>
        </p:txBody>
      </p:sp>
      <p:sp>
        <p:nvSpPr>
          <p:cNvPr id="7" name="Content Placeholder 6"/>
          <p:cNvSpPr>
            <a:spLocks noGrp="1"/>
          </p:cNvSpPr>
          <p:nvPr>
            <p:ph sz="quarter" idx="3"/>
          </p:nvPr>
        </p:nvSpPr>
        <p:spPr/>
        <p:txBody>
          <a:bodyPr>
            <a:normAutofit fontScale="70000" lnSpcReduction="20000"/>
          </a:bodyPr>
          <a:lstStyle/>
          <a:p>
            <a:r>
              <a:rPr lang="en-US" dirty="0" err="1" smtClean="0"/>
              <a:t>LifeStyle</a:t>
            </a:r>
            <a:endParaRPr lang="en-US" dirty="0"/>
          </a:p>
          <a:p>
            <a:pPr lvl="1"/>
            <a:r>
              <a:rPr lang="en-US" dirty="0" smtClean="0">
                <a:solidFill>
                  <a:schemeClr val="tx2">
                    <a:lumMod val="75000"/>
                  </a:schemeClr>
                </a:solidFill>
              </a:rPr>
              <a:t>Limit screen time to 2 hours a day</a:t>
            </a:r>
          </a:p>
          <a:p>
            <a:pPr lvl="1"/>
            <a:r>
              <a:rPr lang="en-US" dirty="0" smtClean="0">
                <a:solidFill>
                  <a:schemeClr val="tx2">
                    <a:lumMod val="75000"/>
                  </a:schemeClr>
                </a:solidFill>
              </a:rPr>
              <a:t>1 hour a day of activity</a:t>
            </a:r>
          </a:p>
          <a:p>
            <a:pPr lvl="1"/>
            <a:r>
              <a:rPr lang="en-US" dirty="0" smtClean="0">
                <a:solidFill>
                  <a:schemeClr val="tx2">
                    <a:lumMod val="75000"/>
                  </a:schemeClr>
                </a:solidFill>
              </a:rPr>
              <a:t>Healthy Snacks</a:t>
            </a:r>
          </a:p>
          <a:p>
            <a:pPr lvl="1"/>
            <a:r>
              <a:rPr lang="en-US" dirty="0" smtClean="0">
                <a:solidFill>
                  <a:schemeClr val="tx2">
                    <a:lumMod val="75000"/>
                  </a:schemeClr>
                </a:solidFill>
              </a:rPr>
              <a:t>Limit junk food, sugary beverages</a:t>
            </a:r>
          </a:p>
          <a:p>
            <a:pPr lvl="1"/>
            <a:r>
              <a:rPr lang="en-US" dirty="0" smtClean="0">
                <a:solidFill>
                  <a:schemeClr val="tx2">
                    <a:lumMod val="75000"/>
                  </a:schemeClr>
                </a:solidFill>
              </a:rPr>
              <a:t>Fruits and Veggies</a:t>
            </a:r>
            <a:endParaRPr lang="en-US" dirty="0">
              <a:solidFill>
                <a:schemeClr val="tx2">
                  <a:lumMod val="75000"/>
                </a:schemeClr>
              </a:solidFill>
            </a:endParaRPr>
          </a:p>
        </p:txBody>
      </p:sp>
      <p:pic>
        <p:nvPicPr>
          <p:cNvPr id="3" name="Picture 2"/>
          <p:cNvPicPr>
            <a:picLocks noChangeAspect="1"/>
          </p:cNvPicPr>
          <p:nvPr/>
        </p:nvPicPr>
        <p:blipFill>
          <a:blip r:embed="rId3"/>
          <a:stretch>
            <a:fillRect/>
          </a:stretch>
        </p:blipFill>
        <p:spPr>
          <a:xfrm>
            <a:off x="324778" y="2971800"/>
            <a:ext cx="4117049" cy="2699949"/>
          </a:xfrm>
          <a:prstGeom prst="rect">
            <a:avLst/>
          </a:prstGeom>
        </p:spPr>
      </p:pic>
    </p:spTree>
    <p:custDataLst>
      <p:tags r:id="rId1"/>
    </p:custDataLst>
    <p:extLst>
      <p:ext uri="{BB962C8B-B14F-4D97-AF65-F5344CB8AC3E}">
        <p14:creationId xmlns:p14="http://schemas.microsoft.com/office/powerpoint/2010/main" val="39695991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4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254000" y="57912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hlinkClick r:id="rId4"/>
              </a:rPr>
              <a:t>Clinical Guidelines for the </a:t>
            </a:r>
            <a:r>
              <a:rPr lang="en-US" sz="1600" b="1" dirty="0" err="1">
                <a:hlinkClick r:id="rId4"/>
              </a:rPr>
              <a:t>Managment</a:t>
            </a:r>
            <a:r>
              <a:rPr lang="en-US" sz="1600" b="1" dirty="0">
                <a:hlinkClick r:id="rId4"/>
              </a:rPr>
              <a:t> 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81323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088886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27000"/>
            <a:ext cx="6267450" cy="9906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295400"/>
            <a:ext cx="6431952" cy="4953000"/>
          </a:xfrm>
        </p:spPr>
        <p:txBody>
          <a:bodyPr>
            <a:normAutofit fontScale="92500" lnSpcReduction="2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 including hypo prevent/treat</a:t>
            </a:r>
          </a:p>
          <a:p>
            <a:pPr>
              <a:defRPr/>
            </a:pPr>
            <a:r>
              <a:rPr lang="en-US" dirty="0" smtClean="0"/>
              <a:t> Follow-Up plan - Does </a:t>
            </a:r>
            <a:r>
              <a:rPr lang="en-US" dirty="0" err="1" smtClean="0"/>
              <a:t>pt</a:t>
            </a:r>
            <a:r>
              <a:rPr lang="en-US" dirty="0" smtClean="0"/>
              <a:t> know who to contact when need help?</a:t>
            </a:r>
          </a:p>
          <a:p>
            <a:pPr>
              <a:defRPr/>
            </a:pPr>
            <a:r>
              <a:rPr lang="en-US" dirty="0" smtClean="0">
                <a:solidFill>
                  <a:schemeClr val="tx2">
                    <a:lumMod val="50000"/>
                  </a:schemeClr>
                </a:solidFill>
              </a:rPr>
              <a:t>Diabetes Ed, PCP, Home Health</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152401"/>
            <a:ext cx="26479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290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01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sz="quarter" idx="1"/>
          </p:nvPr>
        </p:nvSpPr>
        <p:spPr/>
        <p:txBody>
          <a:bodyPr lIns="90477" tIns="44445" rIns="90477" bIns="44445"/>
          <a:lstStyle/>
          <a:p>
            <a:pPr eaLnBrk="1" hangingPunct="1">
              <a:defRPr/>
            </a:pPr>
            <a:r>
              <a:rPr lang="en-US" smtClean="0"/>
              <a:t>Self Monitor Blood Glucose</a:t>
            </a:r>
          </a:p>
          <a:p>
            <a:pPr eaLnBrk="1" hangingPunct="1">
              <a:defRPr/>
            </a:pPr>
            <a:r>
              <a:rPr lang="en-US" smtClean="0"/>
              <a:t>Meal Plan</a:t>
            </a:r>
          </a:p>
          <a:p>
            <a:pPr eaLnBrk="1" hangingPunct="1">
              <a:defRPr/>
            </a:pPr>
            <a:r>
              <a:rPr lang="en-US" smtClean="0"/>
              <a:t>Exercise / Activity</a:t>
            </a:r>
          </a:p>
          <a:p>
            <a:pPr eaLnBrk="1" hangingPunct="1">
              <a:defRPr/>
            </a:pPr>
            <a:r>
              <a:rPr lang="en-US" smtClean="0"/>
              <a:t>Medications</a:t>
            </a:r>
          </a:p>
        </p:txBody>
      </p:sp>
      <p:graphicFrame>
        <p:nvGraphicFramePr>
          <p:cNvPr id="126980" name="Object 1024"/>
          <p:cNvGraphicFramePr>
            <a:graphicFrameLocks noChangeAspect="1"/>
          </p:cNvGraphicFramePr>
          <p:nvPr>
            <p:extLst/>
          </p:nvPr>
        </p:nvGraphicFramePr>
        <p:xfrm>
          <a:off x="5181600" y="1371600"/>
          <a:ext cx="3179762" cy="4151313"/>
        </p:xfrm>
        <a:graphic>
          <a:graphicData uri="http://schemas.openxmlformats.org/presentationml/2006/ole">
            <mc:AlternateContent xmlns:mc="http://schemas.openxmlformats.org/markup-compatibility/2006">
              <mc:Choice xmlns:v="urn:schemas-microsoft-com:vml" Requires="v">
                <p:oleObj spid="_x0000_s75804" name="Clip" r:id="rId5" imgW="2646630" imgH="3453897" progId="MS_ClipArt_Gallery.5">
                  <p:embed/>
                </p:oleObj>
              </mc:Choice>
              <mc:Fallback>
                <p:oleObj name="Clip" r:id="rId5" imgW="2646630" imgH="345389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371600"/>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Diabetes Self-Management</a:t>
            </a:r>
            <a:endParaRPr lang="en-US" dirty="0"/>
          </a:p>
        </p:txBody>
      </p:sp>
    </p:spTree>
    <p:custDataLst>
      <p:tags r:id="rId2"/>
    </p:custDataLst>
    <p:extLst>
      <p:ext uri="{BB962C8B-B14F-4D97-AF65-F5344CB8AC3E}">
        <p14:creationId xmlns:p14="http://schemas.microsoft.com/office/powerpoint/2010/main" val="12428693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0615510"/>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03357" y="1143001"/>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Tree>
    <p:custDataLst>
      <p:tags r:id="rId1"/>
    </p:custDataLst>
    <p:extLst>
      <p:ext uri="{BB962C8B-B14F-4D97-AF65-F5344CB8AC3E}">
        <p14:creationId xmlns:p14="http://schemas.microsoft.com/office/powerpoint/2010/main" val="22184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85800"/>
            <a:ext cx="7010400" cy="56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90500"/>
            <a:ext cx="8229600" cy="990600"/>
          </a:xfrm>
        </p:spPr>
        <p:txBody>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1114828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 Visual Image</a:t>
            </a:r>
            <a:endParaRPr lang="en-US" dirty="0"/>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26134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a:t>Thoughts on Diabetes, </a:t>
            </a:r>
            <a:r>
              <a:rPr lang="en-US" sz="3200" dirty="0" smtClean="0"/>
              <a:t/>
            </a:r>
            <a:br>
              <a:rPr lang="en-US" sz="3200" dirty="0" smtClean="0"/>
            </a:br>
            <a:r>
              <a:rPr lang="en-US" sz="3200" dirty="0" smtClean="0"/>
              <a:t>Weight</a:t>
            </a:r>
            <a:r>
              <a:rPr lang="en-US" sz="3200" dirty="0"/>
              <a:t>, Social Change</a:t>
            </a:r>
          </a:p>
        </p:txBody>
      </p:sp>
      <p:sp>
        <p:nvSpPr>
          <p:cNvPr id="3" name="Content Placeholder 2"/>
          <p:cNvSpPr>
            <a:spLocks noGrp="1"/>
          </p:cNvSpPr>
          <p:nvPr>
            <p:ph sz="quarter" idx="1"/>
          </p:nvPr>
        </p:nvSpPr>
        <p:spPr>
          <a:xfrm>
            <a:off x="457200" y="1371600"/>
            <a:ext cx="8229600" cy="4785360"/>
          </a:xfrm>
        </p:spPr>
        <p:txBody>
          <a:bodyPr/>
          <a:lstStyle/>
          <a:p>
            <a:pPr eaLnBrk="1" hangingPunct="1">
              <a:defRPr/>
            </a:pPr>
            <a:r>
              <a:rPr lang="en-US" sz="3200" dirty="0" smtClean="0"/>
              <a:t>“The only way on a societal basis to reduce the prevalence of obesity is through community action” – Dr. </a:t>
            </a:r>
            <a:r>
              <a:rPr lang="en-US" sz="3200" dirty="0" err="1" smtClean="0"/>
              <a:t>Frieden</a:t>
            </a:r>
            <a:r>
              <a:rPr lang="en-US" sz="3200" dirty="0" smtClean="0"/>
              <a:t>, CDC</a:t>
            </a:r>
          </a:p>
          <a:p>
            <a:pPr eaLnBrk="1" hangingPunct="1">
              <a:defRPr/>
            </a:pPr>
            <a:endParaRPr lang="en-US" sz="2400" dirty="0"/>
          </a:p>
          <a:p>
            <a:pPr marL="0" indent="0" eaLnBrk="1" hangingPunct="1">
              <a:buNone/>
              <a:defRPr/>
            </a:pPr>
            <a:endParaRPr lang="en-US" dirty="0" smtClean="0"/>
          </a:p>
          <a:p>
            <a:pPr eaLnBrk="1" hangingPunct="1">
              <a:defRPr/>
            </a:pPr>
            <a:r>
              <a:rPr lang="en-US" dirty="0" smtClean="0"/>
              <a:t>Obesity (BMI 30+) prevalence 22% to 40%</a:t>
            </a:r>
          </a:p>
          <a:p>
            <a:pPr eaLnBrk="1" hangingPunct="1">
              <a:defRPr/>
            </a:pPr>
            <a:r>
              <a:rPr lang="en-US" dirty="0" smtClean="0"/>
              <a:t>Poverty, Obesity, Diabetes inter-related</a:t>
            </a:r>
          </a:p>
          <a:p>
            <a:pPr eaLnBrk="1" hangingPunct="1">
              <a:defRPr/>
            </a:pPr>
            <a:endParaRPr lang="en-US" dirty="0" smtClean="0"/>
          </a:p>
        </p:txBody>
      </p:sp>
      <p:pic>
        <p:nvPicPr>
          <p:cNvPr id="14340" name="Picture 5" descr="C:\Users\Beverly\AppData\Local\Microsoft\Windows\Temporary Internet Files\Content.IE5\52TDUJIH\MCj0397416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8637" y="12573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C:\Users\Beverly\AppData\Local\Microsoft\Windows\Temporary Internet Files\Content.IE5\ZO05O1IK\MCj0434769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52736">
            <a:off x="7311435" y="4505122"/>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C:\Users\Beverly\AppData\Local\Microsoft\Windows\Temporary Internet Files\Content.IE5\6TT3OWG7\MPj0438794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417" y="5002847"/>
            <a:ext cx="6969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1163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sp>
        <p:nvSpPr>
          <p:cNvPr id="3" name="Content Placeholder 2"/>
          <p:cNvSpPr>
            <a:spLocks noGrp="1"/>
          </p:cNvSpPr>
          <p:nvPr>
            <p:ph sz="quarter" idx="1"/>
          </p:nvPr>
        </p:nvSpPr>
        <p:spPr/>
        <p:txBody>
          <a:bodyPr/>
          <a:lstStyle/>
          <a:p>
            <a:endParaRPr lang="en-US" dirty="0"/>
          </a:p>
        </p:txBody>
      </p:sp>
      <p:pic>
        <p:nvPicPr>
          <p:cNvPr id="166916" name="Picture 8" descr="C:\Users\Beverly\AppData\Local\Microsoft\Windows\Temporary Internet Files\Content.IE5\Z2J1B3R6\MP9004075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38081"/>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4833772"/>
            <a:ext cx="722471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286216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Medical Nutrition Therapy – ADA 2014</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Fat and Fiber</a:t>
            </a:r>
            <a:endParaRPr lang="en-US" dirty="0"/>
          </a:p>
        </p:txBody>
      </p:sp>
      <p:sp>
        <p:nvSpPr>
          <p:cNvPr id="3" name="Content Placeholder 2"/>
          <p:cNvSpPr>
            <a:spLocks noGrp="1"/>
          </p:cNvSpPr>
          <p:nvPr>
            <p:ph sz="quarter" idx="1"/>
          </p:nvPr>
        </p:nvSpPr>
        <p:spPr>
          <a:xfrm>
            <a:off x="457200" y="1219200"/>
            <a:ext cx="5486400" cy="4937760"/>
          </a:xfrm>
        </p:spPr>
        <p:txBody>
          <a:bodyPr>
            <a:normAutofit fontScale="92500" lnSpcReduction="10000"/>
          </a:bodyPr>
          <a:lstStyle/>
          <a:p>
            <a:pPr>
              <a:defRPr/>
            </a:pPr>
            <a:r>
              <a:rPr lang="en-US" sz="2800" dirty="0">
                <a:solidFill>
                  <a:schemeClr val="tx2">
                    <a:lumMod val="50000"/>
                  </a:schemeClr>
                </a:solidFill>
              </a:rPr>
              <a:t>Sodium </a:t>
            </a:r>
            <a:r>
              <a:rPr lang="en-US" sz="2800" dirty="0" smtClean="0">
                <a:solidFill>
                  <a:schemeClr val="tx2">
                    <a:lumMod val="50000"/>
                  </a:schemeClr>
                </a:solidFill>
              </a:rPr>
              <a:t>  </a:t>
            </a:r>
            <a:r>
              <a:rPr lang="en-US" sz="2800" dirty="0">
                <a:solidFill>
                  <a:schemeClr val="tx2">
                    <a:lumMod val="50000"/>
                  </a:schemeClr>
                </a:solidFill>
              </a:rPr>
              <a:t>– Try and keep less than 2,300 mg a </a:t>
            </a:r>
            <a:r>
              <a:rPr lang="en-US" sz="2800" dirty="0" smtClean="0">
                <a:solidFill>
                  <a:schemeClr val="tx2">
                    <a:lumMod val="50000"/>
                  </a:schemeClr>
                </a:solidFill>
              </a:rPr>
              <a:t>day</a:t>
            </a:r>
          </a:p>
          <a:p>
            <a:pPr>
              <a:defRPr/>
            </a:pPr>
            <a:r>
              <a:rPr lang="en-US" sz="2800" dirty="0" smtClean="0">
                <a:solidFill>
                  <a:schemeClr val="tx2">
                    <a:lumMod val="50000"/>
                  </a:schemeClr>
                </a:solidFill>
              </a:rPr>
              <a:t>Vitamin </a:t>
            </a:r>
            <a:r>
              <a:rPr lang="en-US" sz="2800" dirty="0">
                <a:solidFill>
                  <a:schemeClr val="tx2">
                    <a:lumMod val="50000"/>
                  </a:schemeClr>
                </a:solidFill>
              </a:rPr>
              <a:t>and mineral supplements not recommended -lack of </a:t>
            </a:r>
            <a:r>
              <a:rPr lang="en-US" sz="2800" dirty="0" smtClean="0">
                <a:solidFill>
                  <a:schemeClr val="tx2">
                    <a:lumMod val="50000"/>
                  </a:schemeClr>
                </a:solidFill>
              </a:rPr>
              <a:t>evidence.</a:t>
            </a:r>
          </a:p>
          <a:p>
            <a:pPr>
              <a:defRPr/>
            </a:pPr>
            <a:r>
              <a:rPr lang="en-US" sz="2800" dirty="0" smtClean="0">
                <a:solidFill>
                  <a:schemeClr val="tx2">
                    <a:lumMod val="50000"/>
                  </a:schemeClr>
                </a:solidFill>
              </a:rPr>
              <a:t>Fat - same as recommended </a:t>
            </a:r>
            <a:r>
              <a:rPr lang="en-US" sz="2800" dirty="0">
                <a:solidFill>
                  <a:schemeClr val="tx2">
                    <a:lumMod val="50000"/>
                  </a:schemeClr>
                </a:solidFill>
              </a:rPr>
              <a:t>for </a:t>
            </a:r>
            <a:r>
              <a:rPr lang="en-US" sz="2800" dirty="0" smtClean="0">
                <a:solidFill>
                  <a:schemeClr val="tx2">
                    <a:lumMod val="50000"/>
                  </a:schemeClr>
                </a:solidFill>
              </a:rPr>
              <a:t>general </a:t>
            </a:r>
            <a:r>
              <a:rPr lang="en-US" sz="2800" dirty="0">
                <a:solidFill>
                  <a:schemeClr val="tx2">
                    <a:lumMod val="50000"/>
                  </a:schemeClr>
                </a:solidFill>
              </a:rPr>
              <a:t>population </a:t>
            </a:r>
            <a:endParaRPr lang="en-US" sz="2800" dirty="0" smtClean="0">
              <a:solidFill>
                <a:schemeClr val="tx2">
                  <a:lumMod val="50000"/>
                </a:schemeClr>
              </a:solidFill>
            </a:endParaRPr>
          </a:p>
          <a:p>
            <a:pPr lvl="1">
              <a:defRPr/>
            </a:pPr>
            <a:r>
              <a:rPr lang="en-US" sz="2400" dirty="0" smtClean="0">
                <a:solidFill>
                  <a:schemeClr val="tx2">
                    <a:lumMod val="50000"/>
                  </a:schemeClr>
                </a:solidFill>
              </a:rPr>
              <a:t>Less than 10% saturated fat, </a:t>
            </a:r>
          </a:p>
          <a:p>
            <a:pPr lvl="1">
              <a:defRPr/>
            </a:pPr>
            <a:r>
              <a:rPr lang="en-US" sz="2400" dirty="0" smtClean="0">
                <a:solidFill>
                  <a:schemeClr val="tx2">
                    <a:lumMod val="50000"/>
                  </a:schemeClr>
                </a:solidFill>
              </a:rPr>
              <a:t>Limit trans fats</a:t>
            </a:r>
          </a:p>
          <a:p>
            <a:pPr lvl="1">
              <a:defRPr/>
            </a:pPr>
            <a:r>
              <a:rPr lang="en-US" sz="2400" dirty="0" smtClean="0">
                <a:solidFill>
                  <a:schemeClr val="tx2">
                    <a:lumMod val="50000"/>
                  </a:schemeClr>
                </a:solidFill>
              </a:rPr>
              <a:t>Less than 300 mg cholesterol daily</a:t>
            </a:r>
          </a:p>
          <a:p>
            <a:pPr lvl="1">
              <a:defRPr/>
            </a:pPr>
            <a:r>
              <a:rPr lang="en-US" sz="2400" dirty="0" smtClean="0">
                <a:solidFill>
                  <a:schemeClr val="tx2">
                    <a:lumMod val="50000"/>
                  </a:schemeClr>
                </a:solidFill>
              </a:rPr>
              <a:t>Mediterranean Diet looks like good option</a:t>
            </a:r>
          </a:p>
          <a:p>
            <a:pPr>
              <a:defRPr/>
            </a:pPr>
            <a:r>
              <a:rPr lang="en-US" sz="2800" dirty="0" smtClean="0">
                <a:solidFill>
                  <a:schemeClr val="tx2">
                    <a:lumMod val="50000"/>
                  </a:schemeClr>
                </a:solidFill>
              </a:rPr>
              <a:t>Fiber 25 </a:t>
            </a:r>
            <a:r>
              <a:rPr lang="en-US" sz="2800" dirty="0">
                <a:solidFill>
                  <a:schemeClr val="tx2">
                    <a:lumMod val="50000"/>
                  </a:schemeClr>
                </a:solidFill>
              </a:rPr>
              <a:t>-38 </a:t>
            </a:r>
            <a:r>
              <a:rPr lang="en-US" sz="2800" dirty="0" err="1">
                <a:solidFill>
                  <a:schemeClr val="tx2">
                    <a:lumMod val="50000"/>
                  </a:schemeClr>
                </a:solidFill>
              </a:rPr>
              <a:t>gms</a:t>
            </a:r>
            <a:r>
              <a:rPr lang="en-US" sz="2800" dirty="0">
                <a:solidFill>
                  <a:schemeClr val="tx2">
                    <a:lumMod val="50000"/>
                  </a:schemeClr>
                </a:solidFill>
              </a:rPr>
              <a:t> a day </a:t>
            </a:r>
            <a:endParaRPr lang="en-US" sz="2800" dirty="0" smtClean="0">
              <a:solidFill>
                <a:schemeClr val="tx2">
                  <a:lumMod val="50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spTree>
    <p:custDataLst>
      <p:tags r:id="rId1"/>
    </p:custDataLst>
    <p:extLst>
      <p:ext uri="{BB962C8B-B14F-4D97-AF65-F5344CB8AC3E}">
        <p14:creationId xmlns:p14="http://schemas.microsoft.com/office/powerpoint/2010/main" val="39316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Issue?</a:t>
            </a:r>
            <a:endParaRPr lang="en-US" dirty="0"/>
          </a:p>
        </p:txBody>
      </p:sp>
      <p:sp>
        <p:nvSpPr>
          <p:cNvPr id="3" name="Content Placeholder 2"/>
          <p:cNvSpPr>
            <a:spLocks noGrp="1"/>
          </p:cNvSpPr>
          <p:nvPr>
            <p:ph sz="quarter" idx="1"/>
          </p:nvPr>
        </p:nvSpPr>
        <p:spPr/>
        <p:txBody>
          <a:bodyPr/>
          <a:lstStyle/>
          <a:p>
            <a:r>
              <a:rPr lang="en-US" dirty="0" smtClean="0"/>
              <a:t>66% of our people are obese/overweight</a:t>
            </a:r>
          </a:p>
          <a:p>
            <a:r>
              <a:rPr lang="en-US" dirty="0" smtClean="0"/>
              <a:t>Rates of gestational diabetes on rise</a:t>
            </a:r>
          </a:p>
          <a:p>
            <a:r>
              <a:rPr lang="en-US" dirty="0" smtClean="0"/>
              <a:t>30% of kids are obese/overweight</a:t>
            </a:r>
          </a:p>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008046"/>
            <a:ext cx="6629400" cy="3225114"/>
          </a:xfrm>
          <a:prstGeom prst="rect">
            <a:avLst/>
          </a:prstGeom>
        </p:spPr>
      </p:pic>
    </p:spTree>
    <p:custDataLst>
      <p:tags r:id="rId1"/>
    </p:custDataLst>
    <p:extLst>
      <p:ext uri="{BB962C8B-B14F-4D97-AF65-F5344CB8AC3E}">
        <p14:creationId xmlns:p14="http://schemas.microsoft.com/office/powerpoint/2010/main" val="48219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854"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855"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381000"/>
            <a:ext cx="8229600" cy="1222375"/>
          </a:xfrm>
        </p:spPr>
        <p:txBody>
          <a:bodyPr>
            <a:normAutofit fontScale="90000"/>
          </a:bodyPr>
          <a:lstStyle/>
          <a:p>
            <a:pPr>
              <a:defRPr/>
            </a:pPr>
            <a:r>
              <a:rPr lang="en-US" dirty="0" smtClean="0"/>
              <a:t>Weight and Gut Bacteria </a:t>
            </a:r>
            <a:br>
              <a:rPr lang="en-US" dirty="0" smtClean="0"/>
            </a:br>
            <a:r>
              <a:rPr lang="en-US" dirty="0" smtClean="0"/>
              <a:t>New and Early Research</a:t>
            </a:r>
          </a:p>
        </p:txBody>
      </p:sp>
      <p:sp>
        <p:nvSpPr>
          <p:cNvPr id="3" name="Content Placeholder 2"/>
          <p:cNvSpPr>
            <a:spLocks noGrp="1"/>
          </p:cNvSpPr>
          <p:nvPr>
            <p:ph idx="1"/>
          </p:nvPr>
        </p:nvSpPr>
        <p:spPr>
          <a:xfrm>
            <a:off x="478779" y="1752600"/>
            <a:ext cx="8229600" cy="4754734"/>
          </a:xfrm>
        </p:spPr>
        <p:txBody>
          <a:bodyPr>
            <a:normAutofit fontScale="70000" lnSpcReduction="20000"/>
          </a:bodyPr>
          <a:lstStyle/>
          <a:p>
            <a:r>
              <a:rPr lang="en-US" dirty="0" smtClean="0"/>
              <a:t>Lower levels among </a:t>
            </a:r>
            <a:r>
              <a:rPr lang="en-US" dirty="0"/>
              <a:t>obese and </a:t>
            </a:r>
            <a:r>
              <a:rPr lang="en-US" dirty="0" smtClean="0"/>
              <a:t>DM patients </a:t>
            </a:r>
            <a:r>
              <a:rPr lang="en-US" dirty="0"/>
              <a:t>compared with healthy </a:t>
            </a:r>
            <a:r>
              <a:rPr lang="en-US" dirty="0" smtClean="0"/>
              <a:t>controls of:</a:t>
            </a:r>
            <a:endParaRPr lang="en-US" dirty="0"/>
          </a:p>
          <a:p>
            <a:pPr lvl="1"/>
            <a:r>
              <a:rPr lang="en-US" sz="3200" i="1" dirty="0" err="1"/>
              <a:t>Firmicutes</a:t>
            </a:r>
            <a:r>
              <a:rPr lang="en-US" sz="3200" dirty="0"/>
              <a:t>: 4% lower in obese patients, 13% lower in </a:t>
            </a:r>
            <a:r>
              <a:rPr lang="en-US" sz="3200" dirty="0" smtClean="0"/>
              <a:t>DM</a:t>
            </a:r>
            <a:endParaRPr lang="en-US" sz="3200" dirty="0"/>
          </a:p>
          <a:p>
            <a:pPr lvl="1"/>
            <a:r>
              <a:rPr lang="en-US" sz="3200" i="1" dirty="0" err="1"/>
              <a:t>Bifidobacteria</a:t>
            </a:r>
            <a:r>
              <a:rPr lang="en-US" sz="3200" dirty="0"/>
              <a:t>: 14% lower in obese patients, 28% lower </a:t>
            </a:r>
            <a:r>
              <a:rPr lang="en-US" sz="3200" dirty="0" smtClean="0"/>
              <a:t>DM</a:t>
            </a:r>
            <a:endParaRPr lang="en-US" sz="3200" dirty="0"/>
          </a:p>
          <a:p>
            <a:pPr lvl="1"/>
            <a:r>
              <a:rPr lang="en-US" sz="3200" i="1" dirty="0"/>
              <a:t>Clostridium </a:t>
            </a:r>
            <a:r>
              <a:rPr lang="en-US" sz="3200" i="1" dirty="0" err="1"/>
              <a:t>Leptum</a:t>
            </a:r>
            <a:r>
              <a:rPr lang="en-US" sz="3200" dirty="0"/>
              <a:t>: 14% lower in obese patients, 11% lower </a:t>
            </a:r>
            <a:r>
              <a:rPr lang="en-US" sz="3200" dirty="0" smtClean="0"/>
              <a:t>DM</a:t>
            </a:r>
          </a:p>
          <a:p>
            <a:pPr lvl="1"/>
            <a:endParaRPr lang="en-US" sz="2800" dirty="0"/>
          </a:p>
          <a:p>
            <a:r>
              <a:rPr lang="en-US" sz="3400" dirty="0" smtClean="0"/>
              <a:t>Based on prospective study involving:</a:t>
            </a:r>
          </a:p>
          <a:p>
            <a:pPr lvl="1"/>
            <a:r>
              <a:rPr lang="en-US" sz="2800" dirty="0" smtClean="0"/>
              <a:t>27 morbidly obese </a:t>
            </a:r>
            <a:r>
              <a:rPr lang="en-US" sz="2800" dirty="0" err="1" smtClean="0"/>
              <a:t>pts</a:t>
            </a:r>
            <a:r>
              <a:rPr lang="en-US" sz="2800" dirty="0" smtClean="0"/>
              <a:t> with mean BMI of 40</a:t>
            </a:r>
          </a:p>
          <a:p>
            <a:pPr lvl="1"/>
            <a:r>
              <a:rPr lang="en-US" sz="2800" dirty="0" smtClean="0"/>
              <a:t>26 </a:t>
            </a:r>
            <a:r>
              <a:rPr lang="en-US" sz="2800" dirty="0" err="1" smtClean="0"/>
              <a:t>pts</a:t>
            </a:r>
            <a:r>
              <a:rPr lang="en-US" sz="2800" dirty="0" smtClean="0"/>
              <a:t> with new type 2   – BMI 29</a:t>
            </a:r>
          </a:p>
          <a:p>
            <a:pPr lvl="1"/>
            <a:r>
              <a:rPr lang="en-US" sz="2800" dirty="0" smtClean="0"/>
              <a:t>28 healthy controls (mean BMI 23 kg/m2). </a:t>
            </a:r>
          </a:p>
          <a:p>
            <a:pPr lvl="1"/>
            <a:endParaRPr lang="en-US" sz="2800" dirty="0" smtClean="0"/>
          </a:p>
          <a:p>
            <a:r>
              <a:rPr lang="en-US" dirty="0" smtClean="0"/>
              <a:t>“The human gut </a:t>
            </a:r>
            <a:r>
              <a:rPr lang="en-US" dirty="0" err="1" smtClean="0"/>
              <a:t>microbiome</a:t>
            </a:r>
            <a:r>
              <a:rPr lang="en-US" dirty="0" smtClean="0"/>
              <a:t> consists of some 100 trillion bacteria, or some 100 trillion friends you didn't know you had.”</a:t>
            </a:r>
          </a:p>
          <a:p>
            <a:pPr algn="r">
              <a:defRPr/>
            </a:pPr>
            <a:r>
              <a:rPr lang="en-US" sz="2900" dirty="0" err="1" smtClean="0"/>
              <a:t>Yalcin</a:t>
            </a:r>
            <a:r>
              <a:rPr lang="en-US" sz="2900" dirty="0" smtClean="0"/>
              <a:t> </a:t>
            </a:r>
            <a:r>
              <a:rPr lang="en-US" sz="2900" dirty="0" err="1"/>
              <a:t>Basaran</a:t>
            </a:r>
            <a:r>
              <a:rPr lang="en-US" sz="2900" dirty="0"/>
              <a:t>, MD, </a:t>
            </a:r>
            <a:r>
              <a:rPr lang="en-US" sz="2900" dirty="0" smtClean="0"/>
              <a:t>presented at </a:t>
            </a:r>
            <a:r>
              <a:rPr lang="en-US" sz="2900" dirty="0" smtClean="0">
                <a:hlinkClick r:id="rId4"/>
              </a:rPr>
              <a:t>International Endocrine Meeting</a:t>
            </a:r>
            <a:endParaRPr lang="en-US" sz="2900" dirty="0" smtClean="0"/>
          </a:p>
          <a:p>
            <a:pPr marL="0" indent="0" algn="r">
              <a:buFont typeface="Wingdings" pitchFamily="2" charset="2"/>
              <a:buNone/>
              <a:defRPr/>
            </a:pPr>
            <a:r>
              <a:rPr lang="en-US" sz="2000" dirty="0" smtClean="0"/>
              <a:t> </a:t>
            </a:r>
            <a:endParaRPr lang="en-US" sz="20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505200"/>
            <a:ext cx="1554360" cy="1536356"/>
          </a:xfrm>
          <a:prstGeom prst="rect">
            <a:avLst/>
          </a:prstGeom>
        </p:spPr>
      </p:pic>
    </p:spTree>
    <p:custDataLst>
      <p:tags r:id="rId1"/>
    </p:custDataLst>
    <p:extLst>
      <p:ext uri="{BB962C8B-B14F-4D97-AF65-F5344CB8AC3E}">
        <p14:creationId xmlns:p14="http://schemas.microsoft.com/office/powerpoint/2010/main" val="116531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45816"/>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Food Pyramid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5138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77852"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775453125"/>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sz="quarter" idx="1"/>
          </p:nvPr>
        </p:nvSpPr>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8956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993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lIns="91440" tIns="45720" rIns="91440" bIns="45720" anchor="b">
            <a:normAutofit/>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quarter" idx="1"/>
          </p:nvPr>
        </p:nvSpPr>
        <p:spPr>
          <a:xfrm>
            <a:off x="457200" y="1219200"/>
            <a:ext cx="4419600" cy="493776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000" dirty="0" smtClean="0">
                <a:solidFill>
                  <a:schemeClr val="tx1"/>
                </a:solidFill>
              </a:rPr>
              <a:t>Solid</a:t>
            </a:r>
          </a:p>
          <a:p>
            <a:pPr lvl="1">
              <a:lnSpc>
                <a:spcPct val="70000"/>
              </a:lnSpc>
              <a:buFont typeface="Courier New" pitchFamily="49" charset="0"/>
              <a:buChar char="o"/>
              <a:defRPr/>
            </a:pPr>
            <a:r>
              <a:rPr lang="en-US" sz="2000" dirty="0" smtClean="0">
                <a:solidFill>
                  <a:schemeClr val="tx1"/>
                </a:solidFill>
              </a:rPr>
              <a:t>Animal  </a:t>
            </a:r>
          </a:p>
          <a:p>
            <a:pPr lvl="1">
              <a:lnSpc>
                <a:spcPct val="70000"/>
              </a:lnSpc>
              <a:buFont typeface="Courier New" pitchFamily="49" charset="0"/>
              <a:buChar char="o"/>
              <a:defRPr/>
            </a:pPr>
            <a:r>
              <a:rPr lang="en-US" sz="2000" dirty="0" smtClean="0">
                <a:solidFill>
                  <a:schemeClr val="tx1"/>
                </a:solidFill>
              </a:rPr>
              <a:t>Tropical (palm, coconut)</a:t>
            </a:r>
          </a:p>
          <a:p>
            <a:pPr lvl="1">
              <a:lnSpc>
                <a:spcPct val="70000"/>
              </a:lnSpc>
              <a:buFont typeface="Courier New" pitchFamily="49" charset="0"/>
              <a:buChar char="o"/>
              <a:defRPr/>
            </a:pPr>
            <a:r>
              <a:rPr lang="en-US" sz="2000" dirty="0" smtClean="0">
                <a:solidFill>
                  <a:schemeClr val="tx1"/>
                </a:solidFill>
              </a:rPr>
              <a:t>Trans fats (deep fried)</a:t>
            </a:r>
          </a:p>
          <a:p>
            <a:pPr lvl="1">
              <a:lnSpc>
                <a:spcPct val="70000"/>
              </a:lnSpc>
              <a:buFont typeface="Courier New" pitchFamily="49" charset="0"/>
              <a:buChar char="o"/>
              <a:defRPr/>
            </a:pPr>
            <a:endParaRPr lang="en-US" sz="2000" dirty="0" smtClean="0">
              <a:solidFill>
                <a:schemeClr val="folHlink"/>
              </a:solidFill>
            </a:endParaRPr>
          </a:p>
          <a:p>
            <a:pPr>
              <a:lnSpc>
                <a:spcPct val="70000"/>
              </a:lnSpc>
              <a:buFont typeface="Courier New" pitchFamily="49" charset="0"/>
              <a:buChar char="o"/>
              <a:defRPr/>
            </a:pPr>
            <a:r>
              <a:rPr lang="en-US" sz="28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800" dirty="0" smtClean="0">
                <a:solidFill>
                  <a:schemeClr val="folHlink"/>
                </a:solidFill>
              </a:rPr>
              <a:t>Polyunsaturated</a:t>
            </a:r>
          </a:p>
          <a:p>
            <a:pPr lvl="1">
              <a:lnSpc>
                <a:spcPct val="70000"/>
              </a:lnSpc>
              <a:buFont typeface="Courier New" pitchFamily="49" charset="0"/>
              <a:buChar char="o"/>
              <a:defRPr/>
            </a:pPr>
            <a:r>
              <a:rPr lang="en-US" sz="2000" dirty="0" smtClean="0"/>
              <a:t>veg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016679" y="1425515"/>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7862" y="3429000"/>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079" y="4572000"/>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7331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876"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r>
              <a:rPr lang="en-US" smtClean="0"/>
              <a:t>Resources</a:t>
            </a:r>
          </a:p>
        </p:txBody>
      </p:sp>
      <p:sp>
        <p:nvSpPr>
          <p:cNvPr id="380931" name="Rectangle 3"/>
          <p:cNvSpPr>
            <a:spLocks noGrp="1" noChangeArrowheads="1"/>
          </p:cNvSpPr>
          <p:nvPr>
            <p:ph sz="quarter" idx="1"/>
          </p:nvPr>
        </p:nvSpPr>
        <p:spPr/>
        <p:txBody>
          <a:bodyPr>
            <a:normAutofit/>
          </a:bodyPr>
          <a:lstStyle/>
          <a:p>
            <a:pPr eaLnBrk="1" hangingPunct="1">
              <a:lnSpc>
                <a:spcPct val="90000"/>
              </a:lnSpc>
            </a:pPr>
            <a:r>
              <a:rPr lang="en-US" sz="2800" smtClean="0">
                <a:hlinkClick r:id="rId4"/>
              </a:rPr>
              <a:t>www.eatright.org</a:t>
            </a:r>
            <a:r>
              <a:rPr lang="en-US" sz="2800" smtClean="0"/>
              <a:t> American Dietetic Association website for nutrition information, resources, and access to Registered Dietitians</a:t>
            </a:r>
          </a:p>
          <a:p>
            <a:pPr eaLnBrk="1" hangingPunct="1">
              <a:lnSpc>
                <a:spcPct val="90000"/>
              </a:lnSpc>
            </a:pPr>
            <a:r>
              <a:rPr lang="en-US" sz="2800" smtClean="0">
                <a:hlinkClick r:id="rId5"/>
              </a:rPr>
              <a:t>www.diabetes.org</a:t>
            </a:r>
            <a:r>
              <a:rPr lang="en-US" sz="2800" smtClean="0"/>
              <a:t> American Diabetes Association website, advocates to prevent, cure and improve the lives of all people affected diabetes</a:t>
            </a:r>
          </a:p>
          <a:p>
            <a:pPr eaLnBrk="1" hangingPunct="1">
              <a:lnSpc>
                <a:spcPct val="90000"/>
              </a:lnSpc>
            </a:pPr>
            <a:r>
              <a:rPr lang="en-US" sz="2800" smtClean="0">
                <a:hlinkClick r:id="rId6"/>
              </a:rPr>
              <a:t>www.americanheart.org</a:t>
            </a:r>
            <a:r>
              <a:rPr lang="en-US" sz="2800" smtClean="0"/>
              <a:t> American Heart Association website; resources, recipes and tips; learn about  efforts to reduce death caused by cardiovascular disease</a:t>
            </a:r>
          </a:p>
          <a:p>
            <a:pPr eaLnBrk="1" hangingPunct="1">
              <a:lnSpc>
                <a:spcPct val="90000"/>
              </a:lnSpc>
            </a:pPr>
            <a:r>
              <a:rPr lang="en-US" sz="2800" smtClean="0">
                <a:hlinkClick r:id="rId7"/>
              </a:rPr>
              <a:t>www.dce.org/publications/education-handouts/</a:t>
            </a:r>
            <a:endParaRPr lang="en-US" sz="2800" smtClean="0"/>
          </a:p>
          <a:p>
            <a:pPr eaLnBrk="1" hangingPunct="1">
              <a:lnSpc>
                <a:spcPct val="90000"/>
              </a:lnSpc>
            </a:pPr>
            <a:endParaRPr lang="en-US" sz="2800" smtClean="0"/>
          </a:p>
          <a:p>
            <a:pPr eaLnBrk="1" hangingPunct="1">
              <a:lnSpc>
                <a:spcPct val="90000"/>
              </a:lnSpc>
            </a:pPr>
            <a:endParaRPr lang="en-US" sz="2800" smtClean="0"/>
          </a:p>
        </p:txBody>
      </p:sp>
    </p:spTree>
    <p:custDataLst>
      <p:tags r:id="rId1"/>
    </p:custDataLst>
    <p:extLst>
      <p:ext uri="{BB962C8B-B14F-4D97-AF65-F5344CB8AC3E}">
        <p14:creationId xmlns:p14="http://schemas.microsoft.com/office/powerpoint/2010/main" val="29079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6883888"/>
      </p:ext>
    </p:extLst>
  </p:cSld>
  <p:clrMapOvr>
    <a:masterClrMapping/>
  </p:clrMapOvr>
  <p:transition>
    <p:random/>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r>
              <a:rPr lang="en-US" smtClean="0"/>
              <a:t>Resources</a:t>
            </a:r>
          </a:p>
        </p:txBody>
      </p:sp>
      <p:sp>
        <p:nvSpPr>
          <p:cNvPr id="382979" name="Rectangle 3"/>
          <p:cNvSpPr>
            <a:spLocks noGrp="1" noChangeArrowheads="1"/>
          </p:cNvSpPr>
          <p:nvPr>
            <p:ph sz="quarter" idx="1"/>
          </p:nvPr>
        </p:nvSpPr>
        <p:spPr/>
        <p:txBody>
          <a:bodyPr/>
          <a:lstStyle/>
          <a:p>
            <a:pPr eaLnBrk="1" hangingPunct="1"/>
            <a:r>
              <a:rPr lang="en-US" smtClean="0">
                <a:hlinkClick r:id="rId4"/>
              </a:rPr>
              <a:t>www.nhlbi.nih.gov</a:t>
            </a:r>
            <a:r>
              <a:rPr lang="en-US" smtClean="0"/>
              <a:t>  contains information for professionals and the general public about heart and vascular diseases, lung diseases, blood diseases.</a:t>
            </a:r>
          </a:p>
          <a:p>
            <a:pPr eaLnBrk="1" hangingPunct="1"/>
            <a:r>
              <a:rPr lang="en-US" smtClean="0">
                <a:hlinkClick r:id="rId5"/>
              </a:rPr>
              <a:t>www.niddk.nih.gov</a:t>
            </a:r>
            <a:r>
              <a:rPr lang="en-US" smtClean="0"/>
              <a:t>  National Institute of Diabetes and Digestive and Kidney</a:t>
            </a:r>
            <a:r>
              <a:rPr lang="en-US" b="1" smtClean="0"/>
              <a:t> </a:t>
            </a:r>
            <a:r>
              <a:rPr lang="en-US" smtClean="0"/>
              <a:t>Diseases (NIDDK) information and resources clearinghouse.</a:t>
            </a:r>
          </a:p>
          <a:p>
            <a:pPr eaLnBrk="1" hangingPunct="1"/>
            <a:endParaRPr lang="en-US" smtClean="0"/>
          </a:p>
        </p:txBody>
      </p:sp>
    </p:spTree>
    <p:custDataLst>
      <p:tags r:id="rId1"/>
    </p:custDataLst>
    <p:extLst>
      <p:ext uri="{BB962C8B-B14F-4D97-AF65-F5344CB8AC3E}">
        <p14:creationId xmlns:p14="http://schemas.microsoft.com/office/powerpoint/2010/main" val="20896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600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lstStyle/>
          <a:p>
            <a:pPr marL="609600" indent="-609600" eaLnBrk="1" hangingPunct="1">
              <a:lnSpc>
                <a:spcPct val="80000"/>
              </a:lnSpc>
              <a:buFont typeface="Wingdings" pitchFamily="2" charset="2"/>
              <a:buNone/>
              <a:defRPr/>
            </a:pPr>
            <a:r>
              <a:rPr lang="en-US" sz="1600" b="1" dirty="0" smtClean="0"/>
              <a:t>N</a:t>
            </a:r>
            <a:r>
              <a:rPr lang="en-US" sz="1600" dirty="0" smtClean="0"/>
              <a:t> </a:t>
            </a:r>
            <a:r>
              <a:rPr lang="en-US" sz="2000" dirty="0" smtClean="0"/>
              <a:t>Injected hormone called an </a:t>
            </a:r>
            <a:r>
              <a:rPr lang="en-US" sz="2000" dirty="0" err="1" smtClean="0"/>
              <a:t>incretin</a:t>
            </a:r>
            <a:r>
              <a:rPr lang="en-US" sz="2000" dirty="0" smtClean="0"/>
              <a:t> mimetic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1% A1c = _______ of Blood Glucose</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74340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003119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196262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71077820"/>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2128707"/>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50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3271246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765300"/>
          </a:xfrm>
        </p:spPr>
        <p:txBody>
          <a:bodyPr>
            <a:normAutofit/>
          </a:bodyPr>
          <a:lstStyle/>
          <a:p>
            <a:r>
              <a:rPr lang="en-US" b="1" dirty="0"/>
              <a:t>The Nobel Prize in Physiology or Medicine </a:t>
            </a:r>
            <a:r>
              <a:rPr lang="en-US" b="1" dirty="0" smtClean="0"/>
              <a:t>1923</a:t>
            </a:r>
            <a:endParaRPr lang="en-US" dirty="0"/>
          </a:p>
        </p:txBody>
      </p:sp>
      <p:sp>
        <p:nvSpPr>
          <p:cNvPr id="3" name="Content Placeholder 2"/>
          <p:cNvSpPr>
            <a:spLocks noGrp="1"/>
          </p:cNvSpPr>
          <p:nvPr>
            <p:ph idx="1"/>
          </p:nvPr>
        </p:nvSpPr>
        <p:spPr>
          <a:xfrm>
            <a:off x="3505200" y="2411926"/>
            <a:ext cx="4774474" cy="3226873"/>
          </a:xfrm>
        </p:spPr>
        <p:txBody>
          <a:bodyPr>
            <a:normAutofit fontScale="92500" lnSpcReduction="10000"/>
          </a:bodyPr>
          <a:lstStyle/>
          <a:p>
            <a:pPr marL="0" lvl="0" indent="0">
              <a:spcBef>
                <a:spcPct val="0"/>
              </a:spcBef>
              <a:buClrTx/>
              <a:buSzTx/>
              <a:buNone/>
            </a:pPr>
            <a:r>
              <a:rPr lang="en-US" sz="2400" b="1" dirty="0" smtClean="0">
                <a:effectLst/>
                <a:latin typeface="Arial" panose="020B0604020202020204" pitchFamily="34" charset="0"/>
              </a:rPr>
              <a:t>Born</a:t>
            </a:r>
            <a:r>
              <a:rPr lang="en-US" sz="2400" b="1" dirty="0">
                <a:effectLst/>
                <a:latin typeface="Arial" panose="020B0604020202020204" pitchFamily="34" charset="0"/>
              </a:rPr>
              <a:t>:</a:t>
            </a:r>
            <a:r>
              <a:rPr lang="en-US" sz="2400" dirty="0">
                <a:effectLst/>
                <a:latin typeface="Arial" panose="020B0604020202020204" pitchFamily="34" charset="0"/>
              </a:rPr>
              <a:t> 14 November 1891, </a:t>
            </a:r>
            <a:r>
              <a:rPr lang="en-US" sz="2400" dirty="0" err="1">
                <a:effectLst/>
                <a:latin typeface="Arial" panose="020B0604020202020204" pitchFamily="34" charset="0"/>
              </a:rPr>
              <a:t>Alliston</a:t>
            </a:r>
            <a:r>
              <a:rPr lang="en-US" sz="2400" dirty="0">
                <a:effectLst/>
                <a:latin typeface="Arial" panose="020B0604020202020204" pitchFamily="34" charset="0"/>
              </a:rPr>
              <a:t>, Canada</a:t>
            </a:r>
          </a:p>
          <a:p>
            <a:pPr marL="0" lvl="0" indent="0">
              <a:spcBef>
                <a:spcPct val="0"/>
              </a:spcBef>
              <a:buClrTx/>
              <a:buSzTx/>
              <a:buNone/>
            </a:pPr>
            <a:r>
              <a:rPr lang="en-US" sz="2400" b="1" dirty="0">
                <a:effectLst/>
                <a:latin typeface="Arial" panose="020B0604020202020204" pitchFamily="34" charset="0"/>
              </a:rPr>
              <a:t>Died:</a:t>
            </a:r>
            <a:r>
              <a:rPr lang="en-US" sz="2400" dirty="0">
                <a:effectLst/>
                <a:latin typeface="Arial" panose="020B0604020202020204" pitchFamily="34" charset="0"/>
              </a:rPr>
              <a:t> 21 February 1941, Newfoundland, Canada</a:t>
            </a:r>
          </a:p>
          <a:p>
            <a:pPr marL="0" lvl="0" indent="0">
              <a:spcBef>
                <a:spcPct val="0"/>
              </a:spcBef>
              <a:buClrTx/>
              <a:buSzTx/>
              <a:buNone/>
            </a:pPr>
            <a:r>
              <a:rPr lang="en-US" sz="2400" b="1" dirty="0">
                <a:effectLst/>
                <a:latin typeface="Arial" panose="020B0604020202020204" pitchFamily="34" charset="0"/>
              </a:rPr>
              <a:t>Affiliation at the time of the award:</a:t>
            </a:r>
            <a:r>
              <a:rPr lang="en-US" sz="2400" dirty="0">
                <a:effectLst/>
                <a:latin typeface="Arial" panose="020B0604020202020204" pitchFamily="34" charset="0"/>
              </a:rPr>
              <a:t> University of Toronto, Toronto, Canada</a:t>
            </a:r>
          </a:p>
          <a:p>
            <a:pPr marL="0" lvl="0" indent="0">
              <a:spcBef>
                <a:spcPct val="0"/>
              </a:spcBef>
              <a:buClrTx/>
              <a:buSzTx/>
              <a:buNone/>
            </a:pPr>
            <a:r>
              <a:rPr lang="en-US" sz="2400" b="1" dirty="0">
                <a:effectLst/>
                <a:latin typeface="Arial" panose="020B0604020202020204" pitchFamily="34" charset="0"/>
              </a:rPr>
              <a:t>Prize motivation:</a:t>
            </a:r>
            <a:r>
              <a:rPr lang="en-US" sz="2400" dirty="0">
                <a:effectLst/>
                <a:latin typeface="Arial" panose="020B0604020202020204" pitchFamily="34" charset="0"/>
              </a:rPr>
              <a:t> "for the discovery of insulin"</a:t>
            </a:r>
          </a:p>
          <a:p>
            <a:pPr marL="0" lvl="0" indent="0">
              <a:spcBef>
                <a:spcPct val="0"/>
              </a:spcBef>
              <a:buClrTx/>
              <a:buSzTx/>
              <a:buNone/>
            </a:pPr>
            <a:r>
              <a:rPr lang="en-US" sz="2400" b="1" dirty="0">
                <a:effectLst/>
                <a:latin typeface="Arial" panose="020B0604020202020204" pitchFamily="34" charset="0"/>
              </a:rPr>
              <a:t>Field:</a:t>
            </a:r>
            <a:r>
              <a:rPr lang="en-US" sz="2400" dirty="0">
                <a:effectLst/>
                <a:latin typeface="Arial" panose="020B0604020202020204" pitchFamily="34" charset="0"/>
              </a:rPr>
              <a:t> endocrinology, metabolism</a:t>
            </a:r>
          </a:p>
        </p:txBody>
      </p:sp>
      <p:sp>
        <p:nvSpPr>
          <p:cNvPr id="6" name="Rectangle 7"/>
          <p:cNvSpPr>
            <a:spLocks noChangeArrowheads="1"/>
          </p:cNvSpPr>
          <p:nvPr/>
        </p:nvSpPr>
        <p:spPr bwMode="auto">
          <a:xfrm>
            <a:off x="1053153" y="5619071"/>
            <a:ext cx="2152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400" b="1" dirty="0" smtClean="0">
                <a:solidFill>
                  <a:prstClr val="black"/>
                </a:solidFill>
              </a:rPr>
              <a:t>Frederick G. </a:t>
            </a:r>
            <a:r>
              <a:rPr lang="en-US" sz="1400" b="1" dirty="0" err="1" smtClean="0">
                <a:solidFill>
                  <a:prstClr val="black"/>
                </a:solidFill>
              </a:rPr>
              <a:t>Banting</a:t>
            </a:r>
            <a:endParaRPr lang="en-US" dirty="0" smtClean="0">
              <a:solidFill>
                <a:prstClr val="black"/>
              </a:solidFill>
            </a:endParaRPr>
          </a:p>
        </p:txBody>
      </p:sp>
      <p:pic>
        <p:nvPicPr>
          <p:cNvPr id="65544" name="Picture 8" descr="Frederick Grant Ba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810" y="2411926"/>
            <a:ext cx="2191993" cy="3100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8618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203242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21631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3131969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957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uiExpand="1"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325085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1343594"/>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over 18</a:t>
            </a: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45678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171048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76200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(incentive </a:t>
            </a:r>
            <a:r>
              <a:rPr lang="en-US" sz="2400" dirty="0" err="1" smtClean="0"/>
              <a:t>spiro</a:t>
            </a:r>
            <a:r>
              <a:rPr lang="en-US" sz="2400" dirty="0" smtClean="0"/>
              <a:t>)</a:t>
            </a:r>
          </a:p>
          <a:p>
            <a:pPr lvl="1"/>
            <a:r>
              <a:rPr lang="en-US" dirty="0" smtClean="0"/>
              <a:t>Not for pts w/ chronic lung issues</a:t>
            </a:r>
          </a:p>
          <a:p>
            <a:pPr lvl="2"/>
            <a:r>
              <a:rPr lang="en-US" dirty="0" smtClean="0"/>
              <a:t>Asthma, COPD, history of lung cancer, smokers</a:t>
            </a:r>
          </a:p>
          <a:p>
            <a:pPr lvl="2"/>
            <a:r>
              <a:rPr lang="en-US" dirty="0" smtClean="0"/>
              <a:t>Can cause acute bronchospasm</a:t>
            </a:r>
          </a:p>
          <a:p>
            <a:r>
              <a:rPr lang="en-US" dirty="0" smtClean="0"/>
              <a:t>Side effects: </a:t>
            </a:r>
          </a:p>
          <a:p>
            <a:pPr lvl="1"/>
            <a:r>
              <a:rPr lang="en-US" dirty="0" smtClean="0"/>
              <a:t>Hypoglycemia, sore throat, cough</a:t>
            </a:r>
            <a:endParaRPr lang="en-US" dirty="0"/>
          </a:p>
        </p:txBody>
      </p:sp>
    </p:spTree>
    <p:custDataLst>
      <p:tags r:id="rId1"/>
    </p:custDataLst>
    <p:extLst>
      <p:ext uri="{BB962C8B-B14F-4D97-AF65-F5344CB8AC3E}">
        <p14:creationId xmlns:p14="http://schemas.microsoft.com/office/powerpoint/2010/main" val="231228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333907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577482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Foil Packages Contain</a:t>
            </a:r>
            <a:br>
              <a:rPr lang="en-US" dirty="0" smtClean="0"/>
            </a:br>
            <a:r>
              <a:rPr lang="en-US" dirty="0" smtClean="0"/>
              <a:t>30 cartridges – Use w/in 10 days</a:t>
            </a:r>
            <a:endParaRPr lang="en-US" dirty="0"/>
          </a:p>
        </p:txBody>
      </p:sp>
      <p:pic>
        <p:nvPicPr>
          <p:cNvPr id="3" name="Picture 2"/>
          <p:cNvPicPr>
            <a:picLocks noChangeAspect="1"/>
          </p:cNvPicPr>
          <p:nvPr/>
        </p:nvPicPr>
        <p:blipFill>
          <a:blip r:embed="rId3"/>
          <a:stretch>
            <a:fillRect/>
          </a:stretch>
        </p:blipFill>
        <p:spPr>
          <a:xfrm>
            <a:off x="928687" y="1595437"/>
            <a:ext cx="7286625" cy="3667125"/>
          </a:xfrm>
          <a:prstGeom prst="rect">
            <a:avLst/>
          </a:prstGeom>
        </p:spPr>
      </p:pic>
      <p:sp>
        <p:nvSpPr>
          <p:cNvPr id="4" name="TextBox 3"/>
          <p:cNvSpPr txBox="1"/>
          <p:nvPr/>
        </p:nvSpPr>
        <p:spPr>
          <a:xfrm>
            <a:off x="928687" y="5288320"/>
            <a:ext cx="7148513" cy="830997"/>
          </a:xfrm>
          <a:prstGeom prst="rect">
            <a:avLst/>
          </a:prstGeom>
          <a:noFill/>
        </p:spPr>
        <p:txBody>
          <a:bodyPr wrap="square" rtlCol="0">
            <a:spAutoFit/>
          </a:bodyPr>
          <a:lstStyle/>
          <a:p>
            <a:r>
              <a:rPr lang="en-US" sz="2400" dirty="0" smtClean="0"/>
              <a:t>Let cartridges and inhaler sit at room temp for 10 minutes before using</a:t>
            </a:r>
            <a:endParaRPr lang="en-US" sz="2400" dirty="0"/>
          </a:p>
        </p:txBody>
      </p:sp>
    </p:spTree>
    <p:custDataLst>
      <p:tags r:id="rId1"/>
    </p:custDataLst>
    <p:extLst>
      <p:ext uri="{BB962C8B-B14F-4D97-AF65-F5344CB8AC3E}">
        <p14:creationId xmlns:p14="http://schemas.microsoft.com/office/powerpoint/2010/main" val="314270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914400"/>
          </a:xfrm>
        </p:spPr>
        <p:txBody>
          <a:bodyPr>
            <a:normAutofit/>
          </a:bodyPr>
          <a:lstStyle/>
          <a:p>
            <a:r>
              <a:rPr lang="en-US" dirty="0" err="1" smtClean="0"/>
              <a:t>Afrezza</a:t>
            </a:r>
            <a:r>
              <a:rPr lang="en-US" dirty="0" smtClean="0"/>
              <a:t>– Storage</a:t>
            </a:r>
            <a:endParaRPr lang="en-US" dirty="0"/>
          </a:p>
        </p:txBody>
      </p:sp>
      <p:sp>
        <p:nvSpPr>
          <p:cNvPr id="3" name="Rectangle 2"/>
          <p:cNvSpPr/>
          <p:nvPr/>
        </p:nvSpPr>
        <p:spPr>
          <a:xfrm>
            <a:off x="304800" y="1219200"/>
            <a:ext cx="8534400" cy="2441694"/>
          </a:xfrm>
          <a:prstGeom prst="rect">
            <a:avLst/>
          </a:prstGeom>
        </p:spPr>
        <p:txBody>
          <a:bodyPr wrap="square">
            <a:spAutoFit/>
          </a:bodyPr>
          <a:lstStyle/>
          <a:p>
            <a:pPr marL="274320" lvl="0" indent="-274320" eaLnBrk="1" fontAlgn="auto" hangingPunct="1">
              <a:spcBef>
                <a:spcPts val="600"/>
              </a:spcBef>
              <a:spcAft>
                <a:spcPts val="0"/>
              </a:spcAft>
              <a:buClr>
                <a:srgbClr val="5E3886"/>
              </a:buClr>
              <a:buSzPct val="76000"/>
              <a:buFont typeface="Wingdings 3"/>
              <a:buChar char=""/>
            </a:pPr>
            <a:r>
              <a:rPr lang="en-US" sz="3200" dirty="0">
                <a:solidFill>
                  <a:prstClr val="black"/>
                </a:solidFill>
                <a:latin typeface="Calibri" panose="020F0502020204030204" pitchFamily="34" charset="0"/>
              </a:rPr>
              <a:t>Storage:</a:t>
            </a:r>
          </a:p>
          <a:p>
            <a:pPr marL="548640" lvl="1" indent="-274320" eaLnBrk="1" fontAlgn="auto" hangingPunct="1">
              <a:spcBef>
                <a:spcPts val="500"/>
              </a:spcBef>
              <a:spcAft>
                <a:spcPts val="0"/>
              </a:spcAft>
              <a:buClr>
                <a:srgbClr val="5E3886"/>
              </a:buClr>
              <a:buSzPct val="76000"/>
              <a:buFont typeface="Wingdings 3"/>
              <a:buChar char=""/>
            </a:pPr>
            <a:r>
              <a:rPr lang="en-US" sz="2600" dirty="0" smtClean="0">
                <a:solidFill>
                  <a:prstClr val="black"/>
                </a:solidFill>
                <a:latin typeface="Calibri" panose="020F0502020204030204" pitchFamily="34" charset="0"/>
              </a:rPr>
              <a:t>Refrigerated - Not in use and sealed –till expires</a:t>
            </a:r>
          </a:p>
          <a:p>
            <a:pPr marL="548640" lvl="1" indent="-274320" eaLnBrk="1" fontAlgn="auto" hangingPunct="1">
              <a:spcBef>
                <a:spcPts val="500"/>
              </a:spcBef>
              <a:spcAft>
                <a:spcPts val="0"/>
              </a:spcAft>
              <a:buClr>
                <a:srgbClr val="5E3886"/>
              </a:buClr>
              <a:buSzPct val="76000"/>
              <a:buFont typeface="Wingdings 3"/>
              <a:buChar char=""/>
            </a:pPr>
            <a:r>
              <a:rPr lang="en-US" sz="2600" dirty="0" smtClean="0">
                <a:solidFill>
                  <a:prstClr val="black"/>
                </a:solidFill>
                <a:latin typeface="Calibri" panose="020F0502020204030204" pitchFamily="34" charset="0"/>
              </a:rPr>
              <a:t>Foil package at room temp – use within 10 days</a:t>
            </a:r>
          </a:p>
          <a:p>
            <a:pPr marL="548640" lvl="1" indent="-274320" eaLnBrk="1" fontAlgn="auto" hangingPunct="1">
              <a:spcBef>
                <a:spcPts val="500"/>
              </a:spcBef>
              <a:spcAft>
                <a:spcPts val="0"/>
              </a:spcAft>
              <a:buClr>
                <a:srgbClr val="5E3886"/>
              </a:buClr>
              <a:buSzPct val="76000"/>
              <a:buFont typeface="Wingdings 3"/>
              <a:buChar char=""/>
            </a:pPr>
            <a:r>
              <a:rPr lang="en-US" sz="2600" dirty="0" smtClean="0">
                <a:solidFill>
                  <a:prstClr val="black"/>
                </a:solidFill>
                <a:latin typeface="Calibri" panose="020F0502020204030204" pitchFamily="34" charset="0"/>
              </a:rPr>
              <a:t>Once strips opened, </a:t>
            </a:r>
            <a:r>
              <a:rPr lang="en-US" sz="2600" dirty="0">
                <a:solidFill>
                  <a:prstClr val="black"/>
                </a:solidFill>
                <a:latin typeface="Calibri" panose="020F0502020204030204" pitchFamily="34" charset="0"/>
              </a:rPr>
              <a:t>good for 3 days</a:t>
            </a:r>
          </a:p>
          <a:p>
            <a:pPr marL="274320" lvl="1" eaLnBrk="1" fontAlgn="auto" hangingPunct="1">
              <a:spcBef>
                <a:spcPts val="500"/>
              </a:spcBef>
              <a:spcAft>
                <a:spcPts val="0"/>
              </a:spcAft>
              <a:buClr>
                <a:srgbClr val="5E3886"/>
              </a:buClr>
              <a:buSzPct val="76000"/>
            </a:pPr>
            <a:endParaRPr lang="en-US" sz="2600" dirty="0">
              <a:solidFill>
                <a:prstClr val="black"/>
              </a:solidFill>
              <a:latin typeface="Calibri" panose="020F0502020204030204" pitchFamily="34" charset="0"/>
            </a:endParaRPr>
          </a:p>
        </p:txBody>
      </p:sp>
      <p:pic>
        <p:nvPicPr>
          <p:cNvPr id="6" name="Picture 5"/>
          <p:cNvPicPr>
            <a:picLocks noChangeAspect="1"/>
          </p:cNvPicPr>
          <p:nvPr/>
        </p:nvPicPr>
        <p:blipFill>
          <a:blip r:embed="rId3"/>
          <a:stretch>
            <a:fillRect/>
          </a:stretch>
        </p:blipFill>
        <p:spPr>
          <a:xfrm>
            <a:off x="439888" y="3200400"/>
            <a:ext cx="7959424" cy="2927469"/>
          </a:xfrm>
          <a:prstGeom prst="rect">
            <a:avLst/>
          </a:prstGeom>
        </p:spPr>
      </p:pic>
    </p:spTree>
    <p:custDataLst>
      <p:tags r:id="rId1"/>
    </p:custDataLst>
    <p:extLst>
      <p:ext uri="{BB962C8B-B14F-4D97-AF65-F5344CB8AC3E}">
        <p14:creationId xmlns:p14="http://schemas.microsoft.com/office/powerpoint/2010/main" val="34211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4800" y="231539"/>
            <a:ext cx="4932872" cy="5975822"/>
          </a:xfrm>
          <a:prstGeom prst="rect">
            <a:avLst/>
          </a:prstGeom>
        </p:spPr>
      </p:pic>
      <p:pic>
        <p:nvPicPr>
          <p:cNvPr id="6" name="Picture 5"/>
          <p:cNvPicPr>
            <a:picLocks noChangeAspect="1"/>
          </p:cNvPicPr>
          <p:nvPr/>
        </p:nvPicPr>
        <p:blipFill>
          <a:blip r:embed="rId4"/>
          <a:stretch>
            <a:fillRect/>
          </a:stretch>
        </p:blipFill>
        <p:spPr>
          <a:xfrm>
            <a:off x="5081587" y="2200275"/>
            <a:ext cx="3933825" cy="1019175"/>
          </a:xfrm>
          <a:prstGeom prst="rect">
            <a:avLst/>
          </a:prstGeom>
        </p:spPr>
      </p:pic>
      <p:sp>
        <p:nvSpPr>
          <p:cNvPr id="2" name="Title 1"/>
          <p:cNvSpPr>
            <a:spLocks noGrp="1"/>
          </p:cNvSpPr>
          <p:nvPr>
            <p:ph type="title"/>
          </p:nvPr>
        </p:nvSpPr>
        <p:spPr>
          <a:xfrm>
            <a:off x="4953000" y="762000"/>
            <a:ext cx="4191000" cy="1143000"/>
          </a:xfrm>
        </p:spPr>
        <p:txBody>
          <a:bodyPr>
            <a:normAutofit fontScale="90000"/>
          </a:bodyPr>
          <a:lstStyle/>
          <a:p>
            <a:r>
              <a:rPr lang="en-US" dirty="0" err="1" smtClean="0"/>
              <a:t>Afrezza</a:t>
            </a:r>
            <a:r>
              <a:rPr lang="en-US" dirty="0" smtClean="0"/>
              <a:t> – Combos to get right dose</a:t>
            </a:r>
            <a:endParaRPr lang="en-US" dirty="0"/>
          </a:p>
        </p:txBody>
      </p:sp>
    </p:spTree>
    <p:custDataLst>
      <p:tags r:id="rId1"/>
    </p:custDataLst>
    <p:extLst>
      <p:ext uri="{BB962C8B-B14F-4D97-AF65-F5344CB8AC3E}">
        <p14:creationId xmlns:p14="http://schemas.microsoft.com/office/powerpoint/2010/main" val="66225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Afrezza</a:t>
            </a:r>
            <a:r>
              <a:rPr lang="en-US" dirty="0" smtClean="0"/>
              <a:t> – Loading Cartridge into device</a:t>
            </a:r>
            <a:endParaRPr lang="en-US" dirty="0"/>
          </a:p>
        </p:txBody>
      </p:sp>
      <p:sp>
        <p:nvSpPr>
          <p:cNvPr id="4" name="Content Placeholder 3"/>
          <p:cNvSpPr>
            <a:spLocks noGrp="1"/>
          </p:cNvSpPr>
          <p:nvPr>
            <p:ph sz="quarter" idx="1"/>
          </p:nvPr>
        </p:nvSpPr>
        <p:spPr>
          <a:xfrm>
            <a:off x="2743200" y="1219200"/>
            <a:ext cx="5943600" cy="4937760"/>
          </a:xfrm>
        </p:spPr>
        <p:txBody>
          <a:bodyPr>
            <a:normAutofit/>
          </a:bodyPr>
          <a:lstStyle/>
          <a:p>
            <a:r>
              <a:rPr lang="en-US" dirty="0" smtClean="0"/>
              <a:t>Hold inhaler level</a:t>
            </a:r>
          </a:p>
          <a:p>
            <a:r>
              <a:rPr lang="en-US" dirty="0" smtClean="0"/>
              <a:t>Open inhaler by lifting white mouthpiece</a:t>
            </a:r>
          </a:p>
          <a:p>
            <a:r>
              <a:rPr lang="en-US" dirty="0" smtClean="0"/>
              <a:t>Hold insulin cartridge with cup facing down. </a:t>
            </a:r>
          </a:p>
          <a:p>
            <a:r>
              <a:rPr lang="en-US" dirty="0" smtClean="0"/>
              <a:t>Place cartridge inside and close lid. Keep level.</a:t>
            </a:r>
          </a:p>
          <a:p>
            <a:r>
              <a:rPr lang="en-US" dirty="0" smtClean="0"/>
              <a:t>Make sure cartridge has been at room temp for 10 minutes</a:t>
            </a:r>
          </a:p>
        </p:txBody>
      </p:sp>
      <p:pic>
        <p:nvPicPr>
          <p:cNvPr id="5" name="Picture 4"/>
          <p:cNvPicPr>
            <a:picLocks noChangeAspect="1"/>
          </p:cNvPicPr>
          <p:nvPr/>
        </p:nvPicPr>
        <p:blipFill>
          <a:blip r:embed="rId3"/>
          <a:stretch>
            <a:fillRect/>
          </a:stretch>
        </p:blipFill>
        <p:spPr>
          <a:xfrm>
            <a:off x="616483" y="1143000"/>
            <a:ext cx="1838325" cy="4362450"/>
          </a:xfrm>
          <a:prstGeom prst="rect">
            <a:avLst/>
          </a:prstGeom>
        </p:spPr>
      </p:pic>
      <p:pic>
        <p:nvPicPr>
          <p:cNvPr id="6" name="Picture 5"/>
          <p:cNvPicPr>
            <a:picLocks noChangeAspect="1"/>
          </p:cNvPicPr>
          <p:nvPr/>
        </p:nvPicPr>
        <p:blipFill>
          <a:blip r:embed="rId4"/>
          <a:stretch>
            <a:fillRect/>
          </a:stretch>
        </p:blipFill>
        <p:spPr>
          <a:xfrm>
            <a:off x="1535645" y="5486661"/>
            <a:ext cx="1458589" cy="1194435"/>
          </a:xfrm>
          <a:prstGeom prst="rect">
            <a:avLst/>
          </a:prstGeom>
        </p:spPr>
      </p:pic>
    </p:spTree>
    <p:custDataLst>
      <p:tags r:id="rId1"/>
    </p:custDataLst>
    <p:extLst>
      <p:ext uri="{BB962C8B-B14F-4D97-AF65-F5344CB8AC3E}">
        <p14:creationId xmlns:p14="http://schemas.microsoft.com/office/powerpoint/2010/main" val="9245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 Proper Inhale Technique</a:t>
            </a:r>
            <a:endParaRPr lang="en-US" dirty="0"/>
          </a:p>
        </p:txBody>
      </p:sp>
      <p:sp>
        <p:nvSpPr>
          <p:cNvPr id="4" name="Content Placeholder 3"/>
          <p:cNvSpPr>
            <a:spLocks noGrp="1"/>
          </p:cNvSpPr>
          <p:nvPr>
            <p:ph sz="quarter" idx="1"/>
          </p:nvPr>
        </p:nvSpPr>
        <p:spPr>
          <a:xfrm>
            <a:off x="3124200" y="1219200"/>
            <a:ext cx="5562600" cy="4937760"/>
          </a:xfrm>
        </p:spPr>
        <p:txBody>
          <a:bodyPr/>
          <a:lstStyle/>
          <a:p>
            <a:r>
              <a:rPr lang="en-US" dirty="0" smtClean="0"/>
              <a:t>Exhale</a:t>
            </a:r>
          </a:p>
          <a:p>
            <a:r>
              <a:rPr lang="en-US" dirty="0" smtClean="0"/>
              <a:t>Position inhaler in mouth (take off cover)</a:t>
            </a:r>
          </a:p>
          <a:p>
            <a:r>
              <a:rPr lang="en-US" dirty="0"/>
              <a:t>T</a:t>
            </a:r>
            <a:r>
              <a:rPr lang="en-US" dirty="0" smtClean="0"/>
              <a:t>ilt inhaler down toward chin, keep head </a:t>
            </a:r>
            <a:r>
              <a:rPr lang="en-US" dirty="0" err="1" smtClean="0"/>
              <a:t>leveo</a:t>
            </a:r>
            <a:endParaRPr lang="en-US" dirty="0" smtClean="0"/>
          </a:p>
          <a:p>
            <a:r>
              <a:rPr lang="en-US" dirty="0" smtClean="0"/>
              <a:t>Inhale deeply and hold breath for as long as comfortable</a:t>
            </a:r>
          </a:p>
          <a:p>
            <a:r>
              <a:rPr lang="en-US" dirty="0" smtClean="0"/>
              <a:t>Remove cartridge</a:t>
            </a:r>
          </a:p>
          <a:p>
            <a:r>
              <a:rPr lang="en-US" dirty="0" smtClean="0"/>
              <a:t>Replace cover</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838200" y="1137859"/>
            <a:ext cx="1990725" cy="5200650"/>
          </a:xfrm>
          <a:prstGeom prst="rect">
            <a:avLst/>
          </a:prstGeom>
        </p:spPr>
      </p:pic>
    </p:spTree>
    <p:custDataLst>
      <p:tags r:id="rId1"/>
    </p:custDataLst>
    <p:extLst>
      <p:ext uri="{BB962C8B-B14F-4D97-AF65-F5344CB8AC3E}">
        <p14:creationId xmlns:p14="http://schemas.microsoft.com/office/powerpoint/2010/main" val="213711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486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custDataLst>
      <p:tags r:id="rId1"/>
    </p:custDataLst>
    <p:extLst>
      <p:ext uri="{BB962C8B-B14F-4D97-AF65-F5344CB8AC3E}">
        <p14:creationId xmlns:p14="http://schemas.microsoft.com/office/powerpoint/2010/main" val="24794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ext uri="{D42A27DB-BD31-4B8C-83A1-F6EECF244321}">
                <p14:modId xmlns:p14="http://schemas.microsoft.com/office/powerpoint/2010/main" val="2971254683"/>
              </p:ext>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61506"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94250339"/>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99585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38292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3919213836"/>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Only  </a:t>
            </a:r>
            <a:br>
              <a:rPr lang="en-US" sz="3600" dirty="0" smtClean="0"/>
            </a:br>
            <a:r>
              <a:rPr lang="en-US" sz="3600" dirty="0" smtClean="0"/>
              <a:t>Type 2, 60kg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879870181"/>
              </p:ext>
            </p:extLst>
          </p:nvPr>
        </p:nvGraphicFramePr>
        <p:xfrm>
          <a:off x="717550" y="1609725"/>
          <a:ext cx="7666038" cy="5276850"/>
        </p:xfrm>
        <a:graphic>
          <a:graphicData uri="http://schemas.openxmlformats.org/presentationml/2006/ole">
            <mc:AlternateContent xmlns:mc="http://schemas.openxmlformats.org/markup-compatibility/2006">
              <mc:Choice xmlns:v="urn:schemas-microsoft-com:vml" Requires="v">
                <p:oleObj spid="_x0000_s62530" name="Document" r:id="rId5" imgW="7887878" imgH="5429624" progId="Word.Document.8">
                  <p:embed/>
                </p:oleObj>
              </mc:Choice>
              <mc:Fallback>
                <p:oleObj name="Document" r:id="rId5" imgW="7887878" imgH="5429624" progId="Word.Document.8">
                  <p:embed/>
                  <p:pic>
                    <p:nvPicPr>
                      <p:cNvPr id="0" name=""/>
                      <p:cNvPicPr>
                        <a:picLocks noChangeAspect="1" noChangeArrowheads="1"/>
                      </p:cNvPicPr>
                      <p:nvPr/>
                    </p:nvPicPr>
                    <p:blipFill>
                      <a:blip r:embed="rId6"/>
                      <a:srcRect/>
                      <a:stretch>
                        <a:fillRect/>
                      </a:stretch>
                    </p:blipFill>
                    <p:spPr bwMode="auto">
                      <a:xfrm>
                        <a:off x="717550" y="1609725"/>
                        <a:ext cx="7666038" cy="52768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49571968"/>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custDataLst>
      <p:tags r:id="rId1"/>
    </p:custDataLst>
    <p:extLst>
      <p:ext uri="{BB962C8B-B14F-4D97-AF65-F5344CB8AC3E}">
        <p14:creationId xmlns:p14="http://schemas.microsoft.com/office/powerpoint/2010/main" val="189800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ext uri="{D42A27DB-BD31-4B8C-83A1-F6EECF244321}">
                <p14:modId xmlns:p14="http://schemas.microsoft.com/office/powerpoint/2010/main" val="1090149308"/>
              </p:ext>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63554"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3578561887"/>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sz="quarter" idx="1"/>
            <p:extLst>
              <p:ext uri="{D42A27DB-BD31-4B8C-83A1-F6EECF244321}">
                <p14:modId xmlns:p14="http://schemas.microsoft.com/office/powerpoint/2010/main" val="1699238411"/>
              </p:ext>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64578"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25394525"/>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37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788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sz="quarter" idx="1"/>
            <p:extLst>
              <p:ext uri="{D42A27DB-BD31-4B8C-83A1-F6EECF244321}">
                <p14:modId xmlns:p14="http://schemas.microsoft.com/office/powerpoint/2010/main" val="639541322"/>
              </p:ext>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65602"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029452731"/>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ext uri="{D42A27DB-BD31-4B8C-83A1-F6EECF244321}">
                <p14:modId xmlns:p14="http://schemas.microsoft.com/office/powerpoint/2010/main" val="1120175888"/>
              </p:ext>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66626"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69442944"/>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4091536648"/>
              </p:ext>
            </p:extLst>
          </p:nvPr>
        </p:nvGraphicFramePr>
        <p:xfrm>
          <a:off x="457200" y="1560741"/>
          <a:ext cx="7705725" cy="5297260"/>
        </p:xfrm>
        <a:graphic>
          <a:graphicData uri="http://schemas.openxmlformats.org/presentationml/2006/ole">
            <mc:AlternateContent xmlns:mc="http://schemas.openxmlformats.org/markup-compatibility/2006">
              <mc:Choice xmlns:v="urn:schemas-microsoft-com:vml" Requires="v">
                <p:oleObj spid="_x0000_s67650" name="Document" r:id="rId5" imgW="7935497" imgH="5454818" progId="Word.Document.8">
                  <p:embed/>
                </p:oleObj>
              </mc:Choice>
              <mc:Fallback>
                <p:oleObj name="Document" r:id="rId5" imgW="7935497" imgH="5454818" progId="Word.Document.8">
                  <p:embed/>
                  <p:pic>
                    <p:nvPicPr>
                      <p:cNvPr id="0" name=""/>
                      <p:cNvPicPr>
                        <a:picLocks noChangeAspect="1" noChangeArrowheads="1"/>
                      </p:cNvPicPr>
                      <p:nvPr/>
                    </p:nvPicPr>
                    <p:blipFill>
                      <a:blip r:embed="rId6"/>
                      <a:srcRect/>
                      <a:stretch>
                        <a:fillRect/>
                      </a:stretch>
                    </p:blipFill>
                    <p:spPr bwMode="auto">
                      <a:xfrm>
                        <a:off x="457200" y="1560741"/>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87156500"/>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4026923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421376792"/>
      </p:ext>
    </p:extLst>
  </p:cSld>
  <p:clrMapOvr>
    <a:masterClrMapping/>
  </p:clrMapOvr>
  <p:transition>
    <p:random/>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85481352"/>
      </p:ext>
    </p:extLst>
  </p:cSld>
  <p:clrMapOvr>
    <a:masterClrMapping/>
  </p:clrMapOvr>
  <p:transition>
    <p:random/>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ext uri="{D42A27DB-BD31-4B8C-83A1-F6EECF244321}">
                <p14:modId xmlns:p14="http://schemas.microsoft.com/office/powerpoint/2010/main" val="952846224"/>
              </p:ext>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68675"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6695578"/>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34411458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93862170"/>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3221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Injected hormone that is an analog of amylin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338121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title"/>
          </p:nvPr>
        </p:nvSpPr>
        <p:spPr>
          <a:xfrm>
            <a:off x="457200" y="152400"/>
            <a:ext cx="8229600" cy="1356360"/>
          </a:xfrm>
        </p:spPr>
        <p:txBody>
          <a:bodyPr>
            <a:normAutofit fontScale="90000"/>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555106" y="19050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t>1. Describe the main action of the 5 different categories of type 2 diabetes medications. </a:t>
            </a:r>
          </a:p>
          <a:p>
            <a:r>
              <a:rPr lang="en-US" sz="2400" dirty="0"/>
              <a:t>2. Discuss strategies to determine the right medication for the right patient. </a:t>
            </a:r>
          </a:p>
          <a:p>
            <a:r>
              <a:rPr lang="en-US" sz="2400" dirty="0"/>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314231"/>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p:txBody>
          <a:bodyPr>
            <a:normAutofit/>
          </a:bodyPr>
          <a:lstStyle/>
          <a:p>
            <a:pPr eaLnBrk="1" hangingPunct="1">
              <a:defRPr/>
            </a:pPr>
            <a:r>
              <a:rPr lang="en-US" dirty="0" smtClean="0"/>
              <a:t>Resources for Medications</a:t>
            </a:r>
          </a:p>
        </p:txBody>
      </p:sp>
      <p:sp>
        <p:nvSpPr>
          <p:cNvPr id="1584131" name="Rectangle 3"/>
          <p:cNvSpPr>
            <a:spLocks noGrp="1" noChangeArrowheads="1"/>
          </p:cNvSpPr>
          <p:nvPr>
            <p:ph sz="quarter" idx="1"/>
          </p:nvPr>
        </p:nvSpPr>
        <p:spPr/>
        <p:txBody>
          <a:bodyPr/>
          <a:lstStyle/>
          <a:p>
            <a:pPr eaLnBrk="1" hangingPunct="1">
              <a:defRPr/>
            </a:pPr>
            <a:r>
              <a:rPr lang="en-US" smtClean="0"/>
              <a:t>Partnership for Prescription Assistance</a:t>
            </a:r>
          </a:p>
          <a:p>
            <a:pPr lvl="1" eaLnBrk="1" hangingPunct="1">
              <a:defRPr/>
            </a:pPr>
            <a:r>
              <a:rPr lang="en-US" smtClean="0">
                <a:hlinkClick r:id="rId4"/>
              </a:rPr>
              <a:t>www.pparx.org</a:t>
            </a:r>
            <a:endParaRPr lang="en-US" smtClean="0"/>
          </a:p>
          <a:p>
            <a:pPr eaLnBrk="1" hangingPunct="1">
              <a:defRPr/>
            </a:pPr>
            <a:r>
              <a:rPr lang="en-US" smtClean="0"/>
              <a:t>NeedyMeds.org</a:t>
            </a:r>
          </a:p>
          <a:p>
            <a:pPr eaLnBrk="1" hangingPunct="1">
              <a:defRPr/>
            </a:pPr>
            <a:r>
              <a:rPr lang="en-US" smtClean="0"/>
              <a:t>www.rxassist.org</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590800"/>
            <a:ext cx="3605320" cy="2709409"/>
          </a:xfrm>
          <a:prstGeom prst="rect">
            <a:avLst/>
          </a:prstGeom>
        </p:spPr>
      </p:pic>
    </p:spTree>
    <p:custDataLst>
      <p:tags r:id="rId1"/>
    </p:custDataLst>
    <p:extLst>
      <p:ext uri="{BB962C8B-B14F-4D97-AF65-F5344CB8AC3E}">
        <p14:creationId xmlns:p14="http://schemas.microsoft.com/office/powerpoint/2010/main" val="204309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a:bodyPr>
          <a:lstStyle/>
          <a:p>
            <a:pPr eaLnBrk="1" hangingPunct="1">
              <a:defRPr/>
            </a:pPr>
            <a:r>
              <a:rPr lang="en-US" dirty="0" smtClean="0"/>
              <a:t>Diabetes Agents Considerations</a:t>
            </a:r>
          </a:p>
        </p:txBody>
      </p:sp>
      <p:sp>
        <p:nvSpPr>
          <p:cNvPr id="1492995" name="Rectangle 3"/>
          <p:cNvSpPr>
            <a:spLocks noGrp="1" noChangeArrowheads="1"/>
          </p:cNvSpPr>
          <p:nvPr>
            <p:ph sz="quarter"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290882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3" y="1310874"/>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591238" y="5755634"/>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962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8" descr="Draft 7.7_All Figuresnolegend_29 Feb 2012_Part1.pdf"/>
          <p:cNvPicPr>
            <a:picLocks noChangeAspect="1"/>
          </p:cNvPicPr>
          <p:nvPr/>
        </p:nvPicPr>
        <p:blipFill>
          <a:blip r:embed="rId4"/>
          <a:srcRect/>
          <a:stretch>
            <a:fillRect/>
          </a:stretch>
        </p:blipFill>
        <p:spPr bwMode="auto">
          <a:xfrm>
            <a:off x="-562708" y="-914400"/>
            <a:ext cx="10480431" cy="8774113"/>
          </a:xfrm>
          <a:prstGeom prst="rect">
            <a:avLst/>
          </a:prstGeom>
          <a:noFill/>
          <a:ln w="9525">
            <a:noFill/>
            <a:miter lim="800000"/>
            <a:headEnd/>
            <a:tailEnd/>
          </a:ln>
        </p:spPr>
      </p:pic>
      <p:sp>
        <p:nvSpPr>
          <p:cNvPr id="6" name="TextBox 35"/>
          <p:cNvSpPr txBox="1">
            <a:spLocks noChangeArrowheads="1"/>
          </p:cNvSpPr>
          <p:nvPr/>
        </p:nvSpPr>
        <p:spPr bwMode="auto">
          <a:xfrm>
            <a:off x="35169" y="6400800"/>
            <a:ext cx="1029751" cy="400101"/>
          </a:xfrm>
          <a:prstGeom prst="rect">
            <a:avLst/>
          </a:prstGeom>
          <a:solidFill>
            <a:schemeClr val="bg1"/>
          </a:solidFill>
          <a:ln w="9525">
            <a:noFill/>
            <a:miter lim="800000"/>
            <a:headEnd/>
            <a:tailEnd/>
          </a:ln>
        </p:spPr>
        <p:txBody>
          <a:bodyPr wrap="none" lIns="91431" tIns="45716" rIns="91431" bIns="45716">
            <a:prstTxWarp prst="textNoShape">
              <a:avLst/>
            </a:prstTxWarp>
            <a:spAutoFit/>
          </a:bodyPr>
          <a:lstStyle/>
          <a:p>
            <a:r>
              <a:rPr lang="en-US" sz="2000" b="1" dirty="0">
                <a:latin typeface="Calibri" charset="0"/>
                <a:ea typeface="Times" charset="0"/>
                <a:cs typeface="Calibri" charset="0"/>
              </a:rPr>
              <a:t>Figure 1</a:t>
            </a:r>
          </a:p>
        </p:txBody>
      </p:sp>
      <p:sp>
        <p:nvSpPr>
          <p:cNvPr id="26628" name="TextBox 21"/>
          <p:cNvSpPr txBox="1">
            <a:spLocks noChangeArrowheads="1"/>
          </p:cNvSpPr>
          <p:nvPr/>
        </p:nvSpPr>
        <p:spPr bwMode="auto">
          <a:xfrm>
            <a:off x="3666213" y="6248400"/>
            <a:ext cx="5511492" cy="1015655"/>
          </a:xfrm>
          <a:prstGeom prst="rect">
            <a:avLst/>
          </a:prstGeom>
          <a:noFill/>
          <a:ln w="9525">
            <a:noFill/>
            <a:miter lim="800000"/>
            <a:headEnd/>
            <a:tailEnd/>
          </a:ln>
        </p:spPr>
        <p:txBody>
          <a:bodyPr wrap="non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a:p>
            <a:pPr algn="r"/>
            <a:r>
              <a:rPr lang="en-US" sz="1200" b="1" dirty="0">
                <a:latin typeface="Times" charset="0"/>
              </a:rPr>
              <a:t>(Adapted with permission from: Ismail-</a:t>
            </a:r>
            <a:r>
              <a:rPr lang="en-US" sz="1200" b="1" dirty="0" err="1">
                <a:latin typeface="Times" charset="0"/>
              </a:rPr>
              <a:t>Beigi</a:t>
            </a:r>
            <a:r>
              <a:rPr lang="en-US" sz="1200" b="1" dirty="0">
                <a:latin typeface="Times" charset="0"/>
              </a:rPr>
              <a:t> et al. </a:t>
            </a:r>
            <a:r>
              <a:rPr lang="en-US" sz="1200" b="1" i="1" dirty="0">
                <a:latin typeface="Times" charset="0"/>
              </a:rPr>
              <a:t>Ann Intern Med</a:t>
            </a:r>
            <a:r>
              <a:rPr lang="en-US" sz="1200" b="1" dirty="0">
                <a:latin typeface="Times" charset="0"/>
              </a:rPr>
              <a:t> 2011;154:554)</a:t>
            </a:r>
          </a:p>
          <a:p>
            <a:pPr algn="r"/>
            <a:endParaRPr lang="en-US" sz="1200" b="1" dirty="0">
              <a:latin typeface="Times" charset="0"/>
            </a:endParaRPr>
          </a:p>
          <a:p>
            <a:pPr algn="r"/>
            <a:endParaRPr lang="en-US" sz="1200" b="1" dirty="0">
              <a:latin typeface="Times" charset="0"/>
            </a:endParaRPr>
          </a:p>
        </p:txBody>
      </p:sp>
    </p:spTree>
    <p:custDataLst>
      <p:tags r:id="rId1"/>
    </p:custDataLst>
    <p:extLst>
      <p:ext uri="{BB962C8B-B14F-4D97-AF65-F5344CB8AC3E}">
        <p14:creationId xmlns:p14="http://schemas.microsoft.com/office/powerpoint/2010/main" val="75313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lumMod val="50000"/>
                  </a:schemeClr>
                </a:solidFill>
              </a:rPr>
              <a:t>Ideal Diabetes Med -</a:t>
            </a:r>
            <a:r>
              <a:rPr lang="en-US" dirty="0" smtClean="0">
                <a:solidFill>
                  <a:srgbClr val="47F75C"/>
                </a:solidFill>
              </a:rPr>
              <a:t>  </a:t>
            </a:r>
            <a:endParaRPr lang="en-US" dirty="0">
              <a:solidFill>
                <a:srgbClr val="47F75C"/>
              </a:solidFill>
            </a:endParaRPr>
          </a:p>
        </p:txBody>
      </p:sp>
      <p:sp>
        <p:nvSpPr>
          <p:cNvPr id="3" name="Content Placeholder 2"/>
          <p:cNvSpPr>
            <a:spLocks noGrp="1"/>
          </p:cNvSpPr>
          <p:nvPr>
            <p:ph sz="quarter" idx="1"/>
          </p:nvPr>
        </p:nvSpPr>
        <p:spPr>
          <a:xfrm>
            <a:off x="457200" y="1600200"/>
            <a:ext cx="8229600" cy="4556760"/>
          </a:xfrm>
        </p:spPr>
        <p:txBody>
          <a:bodyPr>
            <a:normAutofit/>
          </a:bodyPr>
          <a:lstStyle/>
          <a:p>
            <a:pPr>
              <a:defRPr/>
            </a:pPr>
            <a:r>
              <a:rPr lang="en-US" sz="3200" dirty="0" smtClean="0">
                <a:solidFill>
                  <a:schemeClr val="accent1">
                    <a:lumMod val="50000"/>
                  </a:schemeClr>
                </a:solidFill>
              </a:rPr>
              <a:t>No hypoglycemia</a:t>
            </a:r>
          </a:p>
          <a:p>
            <a:pPr>
              <a:defRPr/>
            </a:pPr>
            <a:r>
              <a:rPr lang="en-US" sz="3200" dirty="0" smtClean="0">
                <a:solidFill>
                  <a:schemeClr val="accent1">
                    <a:lumMod val="50000"/>
                  </a:schemeClr>
                </a:solidFill>
              </a:rPr>
              <a:t>No weight gain</a:t>
            </a:r>
          </a:p>
          <a:p>
            <a:pPr>
              <a:defRPr/>
            </a:pPr>
            <a:r>
              <a:rPr lang="en-US" sz="3200" dirty="0" smtClean="0">
                <a:solidFill>
                  <a:schemeClr val="accent1">
                    <a:lumMod val="50000"/>
                  </a:schemeClr>
                </a:solidFill>
              </a:rPr>
              <a:t>Affordable</a:t>
            </a:r>
          </a:p>
          <a:p>
            <a:pPr>
              <a:defRPr/>
            </a:pPr>
            <a:r>
              <a:rPr lang="en-US" sz="3200" dirty="0" smtClean="0">
                <a:solidFill>
                  <a:schemeClr val="accent1">
                    <a:lumMod val="50000"/>
                  </a:schemeClr>
                </a:solidFill>
              </a:rPr>
              <a:t>Lowers CV risk</a:t>
            </a:r>
          </a:p>
          <a:p>
            <a:pPr>
              <a:defRPr/>
            </a:pPr>
            <a:r>
              <a:rPr lang="en-US" sz="3200" dirty="0" smtClean="0">
                <a:solidFill>
                  <a:schemeClr val="accent1">
                    <a:lumMod val="50000"/>
                  </a:schemeClr>
                </a:solidFill>
              </a:rPr>
              <a:t>Most people can tolerate /use?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600200"/>
            <a:ext cx="2209800" cy="3010475"/>
          </a:xfrm>
          <a:prstGeom prst="rect">
            <a:avLst/>
          </a:prstGeom>
        </p:spPr>
      </p:pic>
    </p:spTree>
    <p:custDataLst>
      <p:tags r:id="rId1"/>
    </p:custDataLst>
    <p:extLst>
      <p:ext uri="{BB962C8B-B14F-4D97-AF65-F5344CB8AC3E}">
        <p14:creationId xmlns:p14="http://schemas.microsoft.com/office/powerpoint/2010/main" val="46845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sz="quarter" idx="1"/>
          </p:nvPr>
        </p:nvSpPr>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4294967295"/>
          </p:nvPr>
        </p:nvSpPr>
        <p:spPr>
          <a:xfrm>
            <a:off x="5456238"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37203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err="1" smtClean="0"/>
              <a:t>Biguanides</a:t>
            </a:r>
            <a:r>
              <a:rPr lang="en-US" sz="4000" dirty="0" smtClean="0"/>
              <a:t> – Suppressor</a:t>
            </a:r>
            <a:br>
              <a:rPr lang="en-US" sz="4000" dirty="0" smtClean="0"/>
            </a:br>
            <a:r>
              <a:rPr lang="en-US" sz="4000" dirty="0" smtClean="0"/>
              <a:t>Metformin (Glucophage</a:t>
            </a:r>
            <a:r>
              <a:rPr lang="en-US" sz="2400" baseline="30000" dirty="0" smtClean="0"/>
              <a:t>®</a:t>
            </a:r>
            <a:r>
              <a:rPr lang="en-US" sz="4000" dirty="0" smtClean="0"/>
              <a:t>)</a:t>
            </a:r>
          </a:p>
        </p:txBody>
      </p:sp>
      <p:pic>
        <p:nvPicPr>
          <p:cNvPr id="1513477" name="Picture 5" descr="MCj03792350000[1]"/>
          <p:cNvPicPr>
            <a:picLocks noGrp="1" noChangeAspect="1" noChangeArrowheads="1"/>
          </p:cNvPicPr>
          <p:nvPr>
            <p:ph sz="quarter" idx="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638800" y="1716088"/>
            <a:ext cx="2847114" cy="1903171"/>
          </a:xfrm>
          <a:noFill/>
          <a:extLst>
            <a:ext uri="{909E8E84-426E-40DD-AFC4-6F175D3DCCD1}">
              <a14:hiddenFill xmlns:a14="http://schemas.microsoft.com/office/drawing/2010/main">
                <a:solidFill>
                  <a:srgbClr val="FFFFFF"/>
                </a:solidFill>
              </a14:hiddenFill>
            </a:ext>
          </a:extLst>
        </p:spPr>
      </p:pic>
      <p:sp>
        <p:nvSpPr>
          <p:cNvPr id="1513475" name="Rectangle 3"/>
          <p:cNvSpPr>
            <a:spLocks noGrp="1" noChangeArrowheads="1"/>
          </p:cNvSpPr>
          <p:nvPr>
            <p:ph type="body" sz="half" idx="4294967295"/>
          </p:nvPr>
        </p:nvSpPr>
        <p:spPr>
          <a:xfrm>
            <a:off x="685800" y="1905000"/>
            <a:ext cx="4343400" cy="3642023"/>
          </a:xfrm>
        </p:spPr>
        <p:txBody>
          <a:bodyPr wrap="square">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3808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7666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457200" y="228600"/>
            <a:ext cx="8042275" cy="914400"/>
          </a:xfrm>
        </p:spPr>
        <p:txBody>
          <a:bodyPr>
            <a:normAutofit/>
          </a:bodyPr>
          <a:lstStyle/>
          <a:p>
            <a:pPr eaLnBrk="1" hangingPunct="1">
              <a:defRPr/>
            </a:pPr>
            <a:r>
              <a:rPr lang="en-US" sz="4800" dirty="0" err="1" smtClean="0"/>
              <a:t>Biguanides</a:t>
            </a:r>
            <a:r>
              <a:rPr lang="en-US" dirty="0" smtClean="0"/>
              <a:t> - Metformin</a:t>
            </a:r>
          </a:p>
        </p:txBody>
      </p:sp>
      <p:sp>
        <p:nvSpPr>
          <p:cNvPr id="1516547" name="Rectangle 3"/>
          <p:cNvSpPr>
            <a:spLocks noGrp="1" noChangeArrowheads="1"/>
          </p:cNvSpPr>
          <p:nvPr>
            <p:ph type="body" idx="1"/>
          </p:nvPr>
        </p:nvSpPr>
        <p:spPr>
          <a:xfrm>
            <a:off x="457200" y="1295400"/>
            <a:ext cx="8229600" cy="5334000"/>
          </a:xfrm>
        </p:spPr>
        <p:txBody>
          <a:bodyPr>
            <a:normAutofit/>
          </a:bodyPr>
          <a:lstStyle/>
          <a:p>
            <a:pPr eaLnBrk="1" hangingPunct="1">
              <a:lnSpc>
                <a:spcPct val="90000"/>
              </a:lnSpc>
              <a:defRPr/>
            </a:pPr>
            <a:r>
              <a:rPr lang="en-US" sz="3600" dirty="0" smtClean="0"/>
              <a:t>Benefits</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possible modest weight loss</a:t>
            </a:r>
          </a:p>
          <a:p>
            <a:pPr lvl="1" eaLnBrk="1" hangingPunct="1">
              <a:lnSpc>
                <a:spcPct val="90000"/>
              </a:lnSpc>
              <a:defRPr/>
            </a:pPr>
            <a:r>
              <a:rPr lang="en-US" sz="3000" dirty="0" smtClean="0"/>
              <a:t>Cancer protective?</a:t>
            </a:r>
          </a:p>
          <a:p>
            <a:pPr>
              <a:lnSpc>
                <a:spcPct val="90000"/>
              </a:lnSpc>
              <a:defRPr/>
            </a:pPr>
            <a:r>
              <a:rPr lang="en-US" sz="3600" dirty="0" smtClean="0"/>
              <a:t>Concerns</a:t>
            </a:r>
          </a:p>
          <a:p>
            <a:pPr lvl="1" eaLnBrk="1" hangingPunct="1">
              <a:lnSpc>
                <a:spcPct val="90000"/>
              </a:lnSpc>
              <a:defRPr/>
            </a:pPr>
            <a:r>
              <a:rPr lang="en-US" sz="3000" dirty="0" smtClean="0"/>
              <a:t>Diarrhea and abdominal discomfort – Use XR</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Watch for B12 deficiency</a:t>
            </a:r>
          </a:p>
          <a:p>
            <a:pPr lvl="1">
              <a:lnSpc>
                <a:spcPct val="90000"/>
              </a:lnSpc>
              <a:defRPr/>
            </a:pPr>
            <a:r>
              <a:rPr lang="en-US" sz="2400" dirty="0" smtClean="0"/>
              <a:t>Hold prior to IV contrast dye studies and use caution during acute illness. Resume when kidney function adequate</a:t>
            </a:r>
          </a:p>
          <a:p>
            <a:pPr lvl="1" eaLnBrk="1" hangingPunct="1">
              <a:lnSpc>
                <a:spcPct val="90000"/>
              </a:lnSpc>
              <a:defRPr/>
            </a:pPr>
            <a:endParaRPr lang="en-US" sz="3200" dirty="0" smtClean="0">
              <a:solidFill>
                <a:srgbClr val="FFFFFF"/>
              </a:solidFill>
            </a:endParaRPr>
          </a:p>
        </p:txBody>
      </p:sp>
    </p:spTree>
    <p:custDataLst>
      <p:tags r:id="rId1"/>
    </p:custDataLst>
    <p:extLst>
      <p:ext uri="{BB962C8B-B14F-4D97-AF65-F5344CB8AC3E}">
        <p14:creationId xmlns:p14="http://schemas.microsoft.com/office/powerpoint/2010/main" val="181521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16547">
                                            <p:txEl>
                                              <p:pRg st="4" end="4"/>
                                            </p:txEl>
                                          </p:spTgt>
                                        </p:tgtEl>
                                        <p:attrNameLst>
                                          <p:attrName>style.visibility</p:attrName>
                                        </p:attrNameLst>
                                      </p:cBhvr>
                                      <p:to>
                                        <p:strVal val="visible"/>
                                      </p:to>
                                    </p:set>
                                    <p:animEffect transition="in" filter="wipe(up)">
                                      <p:cBhvr>
                                        <p:cTn id="21" dur="500"/>
                                        <p:tgtEl>
                                          <p:spTgt spid="1516547">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6547">
                                            <p:txEl>
                                              <p:pRg st="5" end="5"/>
                                            </p:txEl>
                                          </p:spTgt>
                                        </p:tgtEl>
                                        <p:attrNameLst>
                                          <p:attrName>style.visibility</p:attrName>
                                        </p:attrNameLst>
                                      </p:cBhvr>
                                      <p:to>
                                        <p:strVal val="visible"/>
                                      </p:to>
                                    </p:set>
                                    <p:animEffect transition="in" filter="wipe(up)">
                                      <p:cBhvr>
                                        <p:cTn id="24" dur="500"/>
                                        <p:tgtEl>
                                          <p:spTgt spid="1516547">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6547">
                                            <p:txEl>
                                              <p:pRg st="7" end="7"/>
                                            </p:txEl>
                                          </p:spTgt>
                                        </p:tgtEl>
                                        <p:attrNameLst>
                                          <p:attrName>style.visibility</p:attrName>
                                        </p:attrNameLst>
                                      </p:cBhvr>
                                      <p:to>
                                        <p:strVal val="visible"/>
                                      </p:to>
                                    </p:set>
                                    <p:animEffect transition="in" filter="wipe(up)">
                                      <p:cBhvr>
                                        <p:cTn id="30" dur="500"/>
                                        <p:tgtEl>
                                          <p:spTgt spid="1516547">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6547">
                                            <p:txEl>
                                              <p:pRg st="8" end="8"/>
                                            </p:txEl>
                                          </p:spTgt>
                                        </p:tgtEl>
                                        <p:attrNameLst>
                                          <p:attrName>style.visibility</p:attrName>
                                        </p:attrNameLst>
                                      </p:cBhvr>
                                      <p:to>
                                        <p:strVal val="visible"/>
                                      </p:to>
                                    </p:set>
                                    <p:animEffect transition="in" filter="wipe(up)">
                                      <p:cBhvr>
                                        <p:cTn id="33" dur="500"/>
                                        <p:tgtEl>
                                          <p:spTgt spid="1516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457200" y="152399"/>
            <a:ext cx="8229600" cy="1230947"/>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
        <p:nvSpPr>
          <p:cNvPr id="31748"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971800"/>
            <a:ext cx="2590800" cy="2590800"/>
          </a:xfrm>
          <a:prstGeom prst="rect">
            <a:avLst/>
          </a:prstGeom>
        </p:spPr>
      </p:pic>
    </p:spTree>
    <p:custDataLst>
      <p:tags r:id="rId1"/>
    </p:custDataLst>
    <p:extLst>
      <p:ext uri="{BB962C8B-B14F-4D97-AF65-F5344CB8AC3E}">
        <p14:creationId xmlns:p14="http://schemas.microsoft.com/office/powerpoint/2010/main" val="33503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mtClean="0"/>
              <a:t>Metformin – How does it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011069"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0521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228600"/>
            <a:ext cx="8229600" cy="1143000"/>
          </a:xfrm>
        </p:spPr>
        <p:txBody>
          <a:bodyPr>
            <a:normAutofit/>
          </a:bodyPr>
          <a:lstStyle/>
          <a:p>
            <a:r>
              <a:rPr lang="en-US" dirty="0" smtClean="0"/>
              <a:t>What is next step?</a:t>
            </a:r>
          </a:p>
        </p:txBody>
      </p:sp>
      <p:sp>
        <p:nvSpPr>
          <p:cNvPr id="86019" name="Rectangle 2"/>
          <p:cNvSpPr>
            <a:spLocks noChangeArrowheads="1"/>
          </p:cNvSpPr>
          <p:nvPr/>
        </p:nvSpPr>
        <p:spPr bwMode="auto">
          <a:xfrm>
            <a:off x="685800" y="1676400"/>
            <a:ext cx="76962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buClr>
                <a:schemeClr val="tx1"/>
              </a:buClr>
            </a:pPr>
            <a:r>
              <a:rPr lang="en-US" sz="3600" dirty="0" smtClean="0"/>
              <a:t>69 </a:t>
            </a:r>
            <a:r>
              <a:rPr lang="en-US" sz="3600" dirty="0"/>
              <a:t>year old male, BMI 25, on Metformin 1000mg BID. </a:t>
            </a:r>
            <a:endParaRPr lang="en-US" sz="3600" dirty="0" smtClean="0"/>
          </a:p>
          <a:p>
            <a:pPr>
              <a:lnSpc>
                <a:spcPct val="90000"/>
              </a:lnSpc>
              <a:buClr>
                <a:schemeClr val="tx1"/>
              </a:buClr>
            </a:pPr>
            <a:r>
              <a:rPr lang="en-US" sz="3600" dirty="0" smtClean="0"/>
              <a:t>AM </a:t>
            </a:r>
            <a:r>
              <a:rPr lang="en-US" sz="3600" dirty="0"/>
              <a:t>glucose 120s, A1c 8.1%.  </a:t>
            </a:r>
            <a:endParaRPr lang="en-US" sz="3600" dirty="0" smtClean="0"/>
          </a:p>
          <a:p>
            <a:pPr>
              <a:lnSpc>
                <a:spcPct val="90000"/>
              </a:lnSpc>
              <a:buClr>
                <a:schemeClr val="tx1"/>
              </a:buClr>
            </a:pPr>
            <a:r>
              <a:rPr lang="en-US" sz="3600" dirty="0" err="1" smtClean="0"/>
              <a:t>Creat</a:t>
            </a:r>
            <a:r>
              <a:rPr lang="en-US" sz="3600" dirty="0" smtClean="0"/>
              <a:t> 1.3</a:t>
            </a:r>
            <a:endParaRPr lang="en-US" sz="3600" dirty="0"/>
          </a:p>
        </p:txBody>
      </p:sp>
      <p:pic>
        <p:nvPicPr>
          <p:cNvPr id="86020" name="Picture 2" descr="C:\Users\bev\AppData\Local\Microsoft\Windows\Temporary Internet Files\Content.IE5\495GBYVE\MP9004225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656" y="4419600"/>
            <a:ext cx="2704344"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221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ycemic_Control_algorithm_breakdown_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56"/>
            <a:ext cx="9144000" cy="6858000"/>
          </a:xfrm>
          <a:prstGeom prst="rect">
            <a:avLst/>
          </a:prstGeom>
        </p:spPr>
      </p:pic>
    </p:spTree>
    <p:custDataLst>
      <p:tags r:id="rId1"/>
    </p:custDataLst>
    <p:extLst>
      <p:ext uri="{BB962C8B-B14F-4D97-AF65-F5344CB8AC3E}">
        <p14:creationId xmlns:p14="http://schemas.microsoft.com/office/powerpoint/2010/main" val="218932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75445" y="200025"/>
            <a:ext cx="8229600" cy="9906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t>Sulfonylureas – </a:t>
            </a:r>
            <a:endParaRPr lang="en-US" sz="4800" dirty="0" smtClean="0"/>
          </a:p>
        </p:txBody>
      </p:sp>
      <p:pic>
        <p:nvPicPr>
          <p:cNvPr id="33796" name="Picture 5" descr="bcap_squirt_earrings"/>
          <p:cNvPicPr>
            <a:picLocks noGrp="1" noChangeAspect="1" noChangeArrowheads="1"/>
          </p:cNvPicPr>
          <p:nvPr>
            <p:ph sz="quarter"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4401623" y="1896269"/>
            <a:ext cx="4286250" cy="4286250"/>
          </a:xfrm>
          <a:noFill/>
          <a:extLst>
            <a:ext uri="{909E8E84-426E-40DD-AFC4-6F175D3DCCD1}">
              <a14:hiddenFill xmlns:a14="http://schemas.microsoft.com/office/drawing/2010/main">
                <a:solidFill>
                  <a:srgbClr val="FFFFFF"/>
                </a:solidFill>
              </a14:hiddenFill>
            </a:ext>
          </a:extLst>
        </p:spPr>
      </p:pic>
      <p:sp>
        <p:nvSpPr>
          <p:cNvPr id="1494019" name="Rectangle 3"/>
          <p:cNvSpPr>
            <a:spLocks noGrp="1" noChangeArrowheads="1"/>
          </p:cNvSpPr>
          <p:nvPr>
            <p:ph type="body" sz="half" idx="4294967295"/>
          </p:nvPr>
        </p:nvSpPr>
        <p:spPr>
          <a:xfrm>
            <a:off x="609600" y="1524000"/>
            <a:ext cx="39624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141219" y="1201558"/>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1528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2832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sz="quarter" idx="1"/>
          </p:nvPr>
        </p:nvSpPr>
        <p:spPr>
          <a:xfrm>
            <a:off x="457200" y="1676400"/>
            <a:ext cx="8229600" cy="448056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39236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p:txBody>
          <a:bodyPr>
            <a:normAutofit/>
          </a:bodyPr>
          <a:lstStyle/>
          <a:p>
            <a:pPr eaLnBrk="1" hangingPunct="1">
              <a:defRPr/>
            </a:pPr>
            <a:r>
              <a:rPr lang="en-US" dirty="0" smtClean="0"/>
              <a:t>Sulfonylureas</a:t>
            </a:r>
          </a:p>
        </p:txBody>
      </p:sp>
      <p:sp>
        <p:nvSpPr>
          <p:cNvPr id="1499139" name="Rectangle 3"/>
          <p:cNvSpPr>
            <a:spLocks noGrp="1" noChangeArrowheads="1"/>
          </p:cNvSpPr>
          <p:nvPr>
            <p:ph sz="quarter" idx="1"/>
          </p:nvPr>
        </p:nvSpPr>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197" y="6477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007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err="1" smtClean="0"/>
              <a:t>Squirters</a:t>
            </a:r>
            <a:r>
              <a:rPr lang="en-US" dirty="0" smtClean="0"/>
              <a:t> – How does they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21068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956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1605870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1829699961"/>
      </p:ext>
    </p:extLst>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185934623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ext uri="{D42A27DB-BD31-4B8C-83A1-F6EECF244321}">
                <p14:modId xmlns:p14="http://schemas.microsoft.com/office/powerpoint/2010/main" val="243123793"/>
              </p:ext>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69698"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071823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468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981200"/>
            <a:ext cx="8229600" cy="417576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41624659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sz="quarter" idx="1"/>
          </p:nvPr>
        </p:nvSpPr>
        <p:spPr>
          <a:xfrm>
            <a:off x="457200" y="2286000"/>
            <a:ext cx="8229600" cy="387096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pic>
        <p:nvPicPr>
          <p:cNvPr id="3" name="Picture 2"/>
          <p:cNvPicPr>
            <a:picLocks noChangeAspect="1"/>
          </p:cNvPicPr>
          <p:nvPr/>
        </p:nvPicPr>
        <p:blipFill>
          <a:blip r:embed="rId4"/>
          <a:stretch>
            <a:fillRect/>
          </a:stretch>
        </p:blipFill>
        <p:spPr>
          <a:xfrm>
            <a:off x="152400" y="381000"/>
            <a:ext cx="8443692" cy="1725318"/>
          </a:xfrm>
          <a:prstGeom prst="rect">
            <a:avLst/>
          </a:prstGeom>
        </p:spPr>
      </p:pic>
    </p:spTree>
    <p:custDataLst>
      <p:tags r:id="rId1"/>
    </p:custDataLst>
    <p:extLst>
      <p:ext uri="{BB962C8B-B14F-4D97-AF65-F5344CB8AC3E}">
        <p14:creationId xmlns:p14="http://schemas.microsoft.com/office/powerpoint/2010/main" val="1147147285"/>
      </p:ext>
    </p:extLst>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DPP-IV Inhibitors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588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152400"/>
            <a:ext cx="8229600" cy="1905000"/>
          </a:xfrm>
        </p:spPr>
        <p:txBody>
          <a:bodyPr>
            <a:normAutofit fontScale="90000"/>
          </a:bodyPr>
          <a:lstStyle/>
          <a:p>
            <a:r>
              <a:rPr lang="en-US" dirty="0" smtClean="0"/>
              <a:t>If on Metformin and Sulfonylurea – BG still high, other options? </a:t>
            </a:r>
            <a:br>
              <a:rPr lang="en-US" dirty="0" smtClean="0"/>
            </a:br>
            <a:r>
              <a:rPr lang="en-US" dirty="0" smtClean="0"/>
              <a:t>Pt overweight.</a:t>
            </a:r>
          </a:p>
        </p:txBody>
      </p:sp>
      <p:pic>
        <p:nvPicPr>
          <p:cNvPr id="99331" name="Picture 2" descr="C:\Users\Beverly\AppData\Local\Microsoft\Windows\Temporary Internet Files\Content.IE5\MLMNKHK6\MP90042277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587336" y="2286000"/>
            <a:ext cx="3969327" cy="3969327"/>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914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457200" y="152400"/>
            <a:ext cx="8229600" cy="192151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dirty="0" smtClean="0"/>
              <a:t> – </a:t>
            </a:r>
            <a:br>
              <a:rPr lang="en-US" dirty="0" smtClean="0"/>
            </a:br>
            <a:r>
              <a:rPr lang="en-US" dirty="0" smtClean="0"/>
              <a:t>“Gut Hormone Imitators”</a:t>
            </a:r>
            <a:br>
              <a:rPr lang="en-US" dirty="0" smtClean="0"/>
            </a:br>
            <a:r>
              <a:rPr lang="en-US" dirty="0" smtClean="0"/>
              <a:t>GLP-1 Agonists</a:t>
            </a:r>
            <a:endParaRPr lang="en-US" dirty="0" smtClean="0">
              <a:solidFill>
                <a:schemeClr val="accent1">
                  <a:lumMod val="20000"/>
                  <a:lumOff val="80000"/>
                </a:schemeClr>
              </a:solidFill>
            </a:endParaRPr>
          </a:p>
        </p:txBody>
      </p:sp>
      <p:sp>
        <p:nvSpPr>
          <p:cNvPr id="1572867" name="Rectangle 3"/>
          <p:cNvSpPr>
            <a:spLocks noGrp="1" noChangeArrowheads="1"/>
          </p:cNvSpPr>
          <p:nvPr>
            <p:ph sz="quarter" idx="1"/>
          </p:nvPr>
        </p:nvSpPr>
        <p:spPr>
          <a:xfrm>
            <a:off x="457200" y="2133600"/>
            <a:ext cx="8229600" cy="402336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895600"/>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3679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p:txBody>
          <a:bodyPr>
            <a:noAutofit/>
          </a:bodyPr>
          <a:lstStyle/>
          <a:p>
            <a:pPr eaLnBrk="1" hangingPunct="1">
              <a:defRPr/>
            </a:pPr>
            <a:r>
              <a:rPr lang="en-US" sz="2400" dirty="0" smtClean="0"/>
              <a:t>GLP-1 Effects in Humans</a:t>
            </a:r>
            <a:br>
              <a:rPr lang="en-US" sz="2400" dirty="0" smtClean="0"/>
            </a:br>
            <a:r>
              <a:rPr lang="en-US" sz="2400" dirty="0" smtClean="0"/>
              <a:t>Understanding the Natural Role of </a:t>
            </a:r>
            <a:r>
              <a:rPr lang="en-US" sz="2400" dirty="0" err="1" smtClean="0"/>
              <a:t>Incretins</a:t>
            </a:r>
            <a:endParaRPr lang="en-US" sz="2400" dirty="0" smtClean="0"/>
          </a:p>
        </p:txBody>
      </p:sp>
      <p:sp>
        <p:nvSpPr>
          <p:cNvPr id="50180" name="Rectangle 4"/>
          <p:cNvSpPr>
            <a:spLocks noChangeArrowheads="1"/>
          </p:cNvSpPr>
          <p:nvPr/>
        </p:nvSpPr>
        <p:spPr bwMode="auto">
          <a:xfrm>
            <a:off x="275567" y="5785803"/>
            <a:ext cx="4428634"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eaLnBrk="1" hangingPunct="1">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861774"/>
          </a:xfrm>
          <a:prstGeom prst="rect">
            <a:avLst/>
          </a:prstGeom>
          <a:noFill/>
          <a:ln w="9525">
            <a:noFill/>
            <a:miter lim="800000"/>
            <a:headEnd/>
            <a:tailEnd/>
          </a:ln>
        </p:spPr>
        <p:txBody>
          <a:bodyPr>
            <a:spAutoFit/>
          </a:bodyPr>
          <a:lstStyle/>
          <a:p>
            <a:pPr algn="ctr" eaLnBrk="1" hangingPunct="1">
              <a:defRPr/>
            </a:pPr>
            <a:r>
              <a:rPr lang="en-US" b="1" dirty="0">
                <a:solidFill>
                  <a:schemeClr val="tx2"/>
                </a:solidFill>
                <a:latin typeface="Arial" charset="0"/>
              </a:rPr>
              <a:t>Stomach:</a:t>
            </a:r>
            <a:r>
              <a:rPr lang="en-US" sz="1600" b="1" dirty="0">
                <a:latin typeface="Arial" charset="0"/>
              </a:rPr>
              <a:t> </a:t>
            </a:r>
            <a:br>
              <a:rPr lang="en-US" sz="1600" b="1" dirty="0">
                <a:latin typeface="Arial" charset="0"/>
              </a:rPr>
            </a:br>
            <a:r>
              <a:rPr lang="en-US" sz="16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600" b="1" dirty="0">
                <a:latin typeface="Arial" charset="0"/>
              </a:rPr>
              <a:t>Promotes satiety and </a:t>
            </a:r>
            <a:br>
              <a:rPr lang="en-US" sz="1600" b="1" dirty="0">
                <a:latin typeface="Arial" charset="0"/>
              </a:rPr>
            </a:br>
            <a:r>
              <a:rPr lang="en-US" sz="16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b="1" dirty="0">
                <a:solidFill>
                  <a:schemeClr val="tx2"/>
                </a:solidFill>
                <a:latin typeface="Arial" charset="0"/>
              </a:rPr>
              <a:t>Liver:</a:t>
            </a:r>
            <a:br>
              <a:rPr lang="en-US" b="1" dirty="0">
                <a:solidFill>
                  <a:schemeClr val="tx2"/>
                </a:solidFill>
                <a:latin typeface="Arial" charset="0"/>
              </a:rPr>
            </a:br>
            <a:r>
              <a:rPr lang="en-US" b="1" dirty="0">
                <a:solidFill>
                  <a:schemeClr val="tx2"/>
                </a:solidFill>
                <a:latin typeface="Arial" charset="0"/>
              </a:rPr>
              <a:t> </a:t>
            </a:r>
            <a:r>
              <a:rPr lang="en-US" sz="1600" b="1" dirty="0">
                <a:latin typeface="Arial" charset="0"/>
                <a:ea typeface="SimSun" pitchFamily="2" charset="-122"/>
                <a:sym typeface="Symbol" pitchFamily="18" charset="2"/>
              </a:rPr>
              <a:t></a:t>
            </a:r>
            <a:r>
              <a:rPr lang="en-US" sz="1600" b="1" dirty="0">
                <a:solidFill>
                  <a:schemeClr val="tx2"/>
                </a:solidFill>
                <a:latin typeface="Arial" charset="0"/>
              </a:rPr>
              <a:t> Glucagon </a:t>
            </a:r>
            <a:r>
              <a:rPr lang="en-US" sz="1600" b="1" dirty="0">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Alpha cells:</a:t>
            </a:r>
          </a:p>
          <a:p>
            <a:pPr algn="ctr" eaLnBrk="1" hangingPunct="1">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dirty="0">
                <a:solidFill>
                  <a:schemeClr val="tx2"/>
                </a:solidFill>
              </a:rPr>
              <a:t>GLP-1 secreted upon the ingestion of food</a:t>
            </a:r>
            <a:endParaRPr lang="en-US" altLang="en-US" sz="1600" b="1" dirty="0"/>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t>GLP-1 degraded by </a:t>
            </a:r>
          </a:p>
          <a:p>
            <a:pPr eaLnBrk="1" hangingPunct="1"/>
            <a:r>
              <a:rPr lang="en-US" altLang="en-US" b="1" dirty="0"/>
              <a:t>DPP-4 w/in minutes</a:t>
            </a:r>
          </a:p>
        </p:txBody>
      </p:sp>
    </p:spTree>
    <p:custDataLst>
      <p:tags r:id="rId1"/>
    </p:custDataLst>
    <p:extLst>
      <p:ext uri="{BB962C8B-B14F-4D97-AF65-F5344CB8AC3E}">
        <p14:creationId xmlns:p14="http://schemas.microsoft.com/office/powerpoint/2010/main" val="37870688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 (</a:t>
            </a:r>
            <a:r>
              <a:rPr lang="en-US" sz="3200" dirty="0" err="1" smtClean="0">
                <a:solidFill>
                  <a:schemeClr val="tx1"/>
                </a:solidFill>
              </a:rPr>
              <a:t>Bydureon</a:t>
            </a:r>
            <a:r>
              <a:rPr lang="en-US" sz="3200" dirty="0" smtClean="0">
                <a:solidFill>
                  <a:schemeClr val="tx1"/>
                </a:solidFill>
              </a:rPr>
              <a:t>)</a:t>
            </a:r>
            <a:endParaRPr lang="en-US" sz="3800" dirty="0" smtClean="0">
              <a:solidFill>
                <a:schemeClr val="tx1"/>
              </a:solidFill>
            </a:endParaRPr>
          </a:p>
        </p:txBody>
      </p:sp>
      <p:sp>
        <p:nvSpPr>
          <p:cNvPr id="1509379" name="Rectangle 3"/>
          <p:cNvSpPr>
            <a:spLocks noGrp="1" noChangeArrowheads="1"/>
          </p:cNvSpPr>
          <p:nvPr>
            <p:ph sz="quarter" idx="1"/>
          </p:nvPr>
        </p:nvSpPr>
        <p:spPr/>
        <p:txBody>
          <a:bodyPr>
            <a:normAutofit fontScale="92500" lnSpcReduction="10000"/>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a:t>
            </a:r>
          </a:p>
          <a:p>
            <a:pPr lvl="1" eaLnBrk="1" hangingPunct="1">
              <a:defRPr/>
            </a:pPr>
            <a:r>
              <a:rPr lang="en-US" dirty="0" smtClean="0">
                <a:solidFill>
                  <a:srgbClr val="C00000"/>
                </a:solidFill>
              </a:rPr>
              <a:t>Preserves Beta Cells</a:t>
            </a:r>
          </a:p>
          <a:p>
            <a:pPr eaLnBrk="1" hangingPunct="1">
              <a:defRPr/>
            </a:pPr>
            <a:r>
              <a:rPr lang="en-US" sz="2800" b="1" dirty="0" smtClean="0"/>
              <a:t>Exenatide Dosing</a:t>
            </a:r>
            <a:r>
              <a:rPr lang="en-US" dirty="0" smtClean="0"/>
              <a:t>: </a:t>
            </a:r>
            <a:endParaRPr lang="en-US" dirty="0"/>
          </a:p>
          <a:p>
            <a:pPr lvl="2">
              <a:defRPr/>
            </a:pPr>
            <a:r>
              <a:rPr lang="en-US" sz="2400" dirty="0" smtClean="0"/>
              <a:t>5-10 mcg before</a:t>
            </a:r>
            <a:r>
              <a:rPr lang="en-US" sz="2400" dirty="0" smtClean="0">
                <a:solidFill>
                  <a:srgbClr val="FFC000"/>
                </a:solidFill>
              </a:rPr>
              <a:t> </a:t>
            </a:r>
            <a:r>
              <a:rPr lang="en-US" sz="2400" dirty="0" smtClean="0"/>
              <a:t>break, dinner </a:t>
            </a:r>
          </a:p>
          <a:p>
            <a:pPr lvl="2">
              <a:defRPr/>
            </a:pPr>
            <a:r>
              <a:rPr lang="en-US" sz="2400" dirty="0" smtClean="0"/>
              <a:t>Long acting version  - 1x week (available in pens in 2015)</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 </a:t>
            </a:r>
            <a:endParaRPr lang="en-US" sz="2800" dirty="0" smtClean="0"/>
          </a:p>
        </p:txBody>
      </p:sp>
      <p:graphicFrame>
        <p:nvGraphicFramePr>
          <p:cNvPr id="51205" name="Object 4"/>
          <p:cNvGraphicFramePr>
            <a:graphicFrameLocks noChangeAspect="1"/>
          </p:cNvGraphicFramePr>
          <p:nvPr>
            <p:extLst>
              <p:ext uri="{D42A27DB-BD31-4B8C-83A1-F6EECF244321}">
                <p14:modId xmlns:p14="http://schemas.microsoft.com/office/powerpoint/2010/main" val="4198114406"/>
              </p:ext>
            </p:extLst>
          </p:nvPr>
        </p:nvGraphicFramePr>
        <p:xfrm>
          <a:off x="762000" y="5485233"/>
          <a:ext cx="3613786" cy="533400"/>
        </p:xfrm>
        <a:graphic>
          <a:graphicData uri="http://schemas.openxmlformats.org/presentationml/2006/ole">
            <mc:AlternateContent xmlns:mc="http://schemas.openxmlformats.org/markup-compatibility/2006">
              <mc:Choice xmlns:v="urn:schemas-microsoft-com:vml" Requires="v">
                <p:oleObj spid="_x0000_s70788"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485233"/>
                        <a:ext cx="3613786" cy="533400"/>
                      </a:xfrm>
                      <a:prstGeom prst="rect">
                        <a:avLst/>
                      </a:prstGeom>
                      <a:noFill/>
                      <a:ln>
                        <a:noFill/>
                      </a:ln>
                      <a:effectLst/>
                      <a:extLst/>
                    </p:spPr>
                  </p:pic>
                </p:oleObj>
              </mc:Fallback>
            </mc:AlternateContent>
          </a:graphicData>
        </a:graphic>
      </p:graphicFrame>
      <p:graphicFrame>
        <p:nvGraphicFramePr>
          <p:cNvPr id="51206" name="Object 5"/>
          <p:cNvGraphicFramePr>
            <a:graphicFrameLocks noChangeAspect="1"/>
          </p:cNvGraphicFramePr>
          <p:nvPr>
            <p:extLst>
              <p:ext uri="{D42A27DB-BD31-4B8C-83A1-F6EECF244321}">
                <p14:modId xmlns:p14="http://schemas.microsoft.com/office/powerpoint/2010/main" val="1277413822"/>
              </p:ext>
            </p:extLst>
          </p:nvPr>
        </p:nvGraphicFramePr>
        <p:xfrm>
          <a:off x="4572000" y="5485233"/>
          <a:ext cx="3632121" cy="534567"/>
        </p:xfrm>
        <a:graphic>
          <a:graphicData uri="http://schemas.openxmlformats.org/presentationml/2006/ole">
            <mc:AlternateContent xmlns:mc="http://schemas.openxmlformats.org/markup-compatibility/2006">
              <mc:Choice xmlns:v="urn:schemas-microsoft-com:vml" Requires="v">
                <p:oleObj spid="_x0000_s70789"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485233"/>
                        <a:ext cx="3632121" cy="534567"/>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32239070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8" end="8"/>
                                            </p:txEl>
                                          </p:spTgt>
                                        </p:tgtEl>
                                        <p:attrNameLst>
                                          <p:attrName>style.visibility</p:attrName>
                                        </p:attrNameLst>
                                      </p:cBhvr>
                                      <p:to>
                                        <p:strVal val="visible"/>
                                      </p:to>
                                    </p:set>
                                    <p:anim calcmode="lin" valueType="num">
                                      <p:cBhvr additive="base">
                                        <p:cTn id="32"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6" end="6"/>
                                            </p:txEl>
                                          </p:spTgt>
                                        </p:tgtEl>
                                        <p:attrNameLst>
                                          <p:attrName>style.visibility</p:attrName>
                                        </p:attrNameLst>
                                      </p:cBhvr>
                                      <p:to>
                                        <p:strVal val="visible"/>
                                      </p:to>
                                    </p:set>
                                    <p:anim calcmode="lin" valueType="num">
                                      <p:cBhvr additive="base">
                                        <p:cTn id="42"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7" end="7"/>
                                            </p:txEl>
                                          </p:spTgt>
                                        </p:tgtEl>
                                        <p:attrNameLst>
                                          <p:attrName>style.visibility</p:attrName>
                                        </p:attrNameLst>
                                      </p:cBhvr>
                                      <p:to>
                                        <p:strVal val="visible"/>
                                      </p:to>
                                    </p:set>
                                    <p:anim calcmode="lin" valueType="num">
                                      <p:cBhvr additive="base">
                                        <p:cTn id="47"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30000"/>
                            </p:stCondLst>
                            <p:childTnLst>
                              <p:par>
                                <p:cTn id="55" presetID="2" presetClass="entr" presetSubtype="4" fill="hold" nodeType="afterEffect">
                                  <p:stCondLst>
                                    <p:cond delay="0"/>
                                  </p:stCondLst>
                                  <p:childTnLst>
                                    <p:set>
                                      <p:cBhvr>
                                        <p:cTn id="56" dur="1" fill="hold">
                                          <p:stCondLst>
                                            <p:cond delay="0"/>
                                          </p:stCondLst>
                                        </p:cTn>
                                        <p:tgtEl>
                                          <p:spTgt spid="1509379">
                                            <p:txEl>
                                              <p:pRg st="10" end="10"/>
                                            </p:txEl>
                                          </p:spTgt>
                                        </p:tgtEl>
                                        <p:attrNameLst>
                                          <p:attrName>style.visibility</p:attrName>
                                        </p:attrNameLst>
                                      </p:cBhvr>
                                      <p:to>
                                        <p:strVal val="visible"/>
                                      </p:to>
                                    </p:set>
                                    <p:anim calcmode="lin" valueType="num">
                                      <p:cBhvr additive="base">
                                        <p:cTn id="57" dur="3000" fill="hold"/>
                                        <p:tgtEl>
                                          <p:spTgt spid="1509379">
                                            <p:txEl>
                                              <p:pRg st="10" end="10"/>
                                            </p:txEl>
                                          </p:spTgt>
                                        </p:tgtEl>
                                        <p:attrNameLst>
                                          <p:attrName>ppt_x</p:attrName>
                                        </p:attrNameLst>
                                      </p:cBhvr>
                                      <p:tavLst>
                                        <p:tav tm="0">
                                          <p:val>
                                            <p:strVal val="#ppt_x"/>
                                          </p:val>
                                        </p:tav>
                                        <p:tav tm="100000">
                                          <p:val>
                                            <p:strVal val="#ppt_x"/>
                                          </p:val>
                                        </p:tav>
                                      </p:tavLst>
                                    </p:anim>
                                    <p:anim calcmode="lin" valueType="num">
                                      <p:cBhvr additive="base">
                                        <p:cTn id="58" dur="3000" fill="hold"/>
                                        <p:tgtEl>
                                          <p:spTgt spid="150937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sz="5500" dirty="0" smtClean="0"/>
              <a:t> –</a:t>
            </a:r>
            <a:r>
              <a:rPr lang="en-US" sz="3200" dirty="0" smtClean="0"/>
              <a:t> </a:t>
            </a:r>
            <a:br>
              <a:rPr lang="en-US" sz="3200" dirty="0" smtClean="0"/>
            </a:br>
            <a:r>
              <a:rPr lang="en-US" dirty="0" err="1" smtClean="0"/>
              <a:t>Exenatide</a:t>
            </a:r>
            <a:r>
              <a:rPr lang="en-US" dirty="0" smtClean="0"/>
              <a:t> XR - </a:t>
            </a:r>
            <a:r>
              <a:rPr lang="en-US" dirty="0" err="1" smtClean="0"/>
              <a:t>Bydureon</a:t>
            </a:r>
            <a:endParaRPr lang="en-US" dirty="0" smtClean="0"/>
          </a:p>
        </p:txBody>
      </p:sp>
      <p:sp>
        <p:nvSpPr>
          <p:cNvPr id="1509379" name="Rectangle 3"/>
          <p:cNvSpPr>
            <a:spLocks noGrp="1" noChangeArrowheads="1"/>
          </p:cNvSpPr>
          <p:nvPr>
            <p:ph sz="quarter" idx="1"/>
          </p:nvPr>
        </p:nvSpPr>
        <p:spPr>
          <a:xfrm>
            <a:off x="457200" y="1219200"/>
            <a:ext cx="7391400" cy="4937760"/>
          </a:xfrm>
        </p:spPr>
        <p:txBody>
          <a:bodyPr/>
          <a:lstStyle/>
          <a:p>
            <a:pPr marL="0" indent="0" eaLnBrk="1" hangingPunct="1">
              <a:buFont typeface="Wingdings" pitchFamily="2" charset="2"/>
              <a:buNone/>
              <a:defRPr/>
            </a:pPr>
            <a:endParaRPr lang="en-US" sz="1100" dirty="0" smtClean="0"/>
          </a:p>
          <a:p>
            <a:pPr eaLnBrk="1" hangingPunct="1">
              <a:defRPr/>
            </a:pPr>
            <a:r>
              <a:rPr lang="en-US" b="1" dirty="0" smtClean="0"/>
              <a:t>Once a Week Dosing</a:t>
            </a:r>
            <a:r>
              <a:rPr lang="en-US" sz="3600" dirty="0" smtClean="0"/>
              <a:t>: </a:t>
            </a:r>
            <a:r>
              <a:rPr lang="en-US" sz="2800" dirty="0" smtClean="0"/>
              <a:t>2mg </a:t>
            </a:r>
          </a:p>
          <a:p>
            <a:pPr eaLnBrk="1" hangingPunct="1">
              <a:defRPr/>
            </a:pPr>
            <a:r>
              <a:rPr lang="en-US" b="1" dirty="0" smtClean="0"/>
              <a:t>Efficacy:</a:t>
            </a:r>
            <a:r>
              <a:rPr lang="en-US" dirty="0" smtClean="0"/>
              <a:t> </a:t>
            </a:r>
            <a:r>
              <a:rPr lang="en-US" sz="2800" dirty="0" smtClean="0"/>
              <a:t>Decreases A1c by 1.6%, wt by ~6lbs </a:t>
            </a:r>
          </a:p>
          <a:p>
            <a:pPr eaLnBrk="1" hangingPunct="1">
              <a:defRPr/>
            </a:pPr>
            <a:r>
              <a:rPr lang="en-US" b="1" dirty="0" smtClean="0"/>
              <a:t>Indication</a:t>
            </a:r>
            <a:r>
              <a:rPr lang="en-US" dirty="0" smtClean="0"/>
              <a:t>:</a:t>
            </a:r>
            <a:r>
              <a:rPr lang="en-US" sz="2800" dirty="0" smtClean="0"/>
              <a:t> For type 2s only   </a:t>
            </a:r>
          </a:p>
          <a:p>
            <a:pPr eaLnBrk="1" hangingPunct="1">
              <a:defRPr/>
            </a:pPr>
            <a:r>
              <a:rPr lang="en-US" b="1" dirty="0" smtClean="0"/>
              <a:t>Other</a:t>
            </a:r>
            <a:r>
              <a:rPr lang="en-US" dirty="0" smtClean="0"/>
              <a:t>: </a:t>
            </a:r>
            <a:r>
              <a:rPr lang="en-US" sz="2800" dirty="0" smtClean="0"/>
              <a:t>Pt will need to mix powdered form and inject – Pen in future</a:t>
            </a:r>
          </a:p>
          <a:p>
            <a:pPr eaLnBrk="1" hangingPunct="1">
              <a:defRPr/>
            </a:pPr>
            <a:r>
              <a:rPr lang="en-US" b="1" dirty="0" smtClean="0"/>
              <a:t>Caution</a:t>
            </a:r>
            <a:r>
              <a:rPr lang="en-US" sz="2800" dirty="0" smtClean="0">
                <a:solidFill>
                  <a:schemeClr val="accent4">
                    <a:lumMod val="75000"/>
                  </a:schemeClr>
                </a:solidFill>
              </a:rPr>
              <a:t>: </a:t>
            </a:r>
            <a:r>
              <a:rPr lang="en-US" sz="2800" dirty="0" smtClean="0"/>
              <a:t>not indicated for those with history of medullary thyroid tumor -  pancreatitis warning</a:t>
            </a:r>
          </a:p>
        </p:txBody>
      </p:sp>
    </p:spTree>
    <p:custDataLst>
      <p:tags r:id="rId1"/>
    </p:custDataLst>
    <p:extLst>
      <p:ext uri="{BB962C8B-B14F-4D97-AF65-F5344CB8AC3E}">
        <p14:creationId xmlns:p14="http://schemas.microsoft.com/office/powerpoint/2010/main" val="240851680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a:xfrm>
            <a:off x="457200" y="152400"/>
            <a:ext cx="8229600" cy="1219200"/>
          </a:xfrm>
        </p:spPr>
        <p:txBody>
          <a:bodyPr>
            <a:normAutofit fontScale="90000"/>
          </a:bodyPr>
          <a:lstStyle/>
          <a:p>
            <a:pPr>
              <a:defRPr/>
            </a:pPr>
            <a:r>
              <a:rPr lang="en-US" dirty="0" smtClean="0"/>
              <a:t>$323.44 for four doses, or about $4,200 a year.</a:t>
            </a:r>
          </a:p>
        </p:txBody>
      </p:sp>
      <p:pic>
        <p:nvPicPr>
          <p:cNvPr id="144386" name="Picture 2"/>
          <p:cNvPicPr>
            <a:picLocks noChangeAspect="1" noChangeArrowheads="1"/>
          </p:cNvPicPr>
          <p:nvPr/>
        </p:nvPicPr>
        <p:blipFill>
          <a:blip r:embed="rId3"/>
          <a:srcRect/>
          <a:stretch>
            <a:fillRect/>
          </a:stretch>
        </p:blipFill>
        <p:spPr bwMode="auto">
          <a:xfrm>
            <a:off x="609600" y="1461317"/>
            <a:ext cx="7627481" cy="471452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Tree>
    <p:custDataLst>
      <p:tags r:id="rId1"/>
    </p:custDataLst>
    <p:extLst>
      <p:ext uri="{BB962C8B-B14F-4D97-AF65-F5344CB8AC3E}">
        <p14:creationId xmlns:p14="http://schemas.microsoft.com/office/powerpoint/2010/main" val="1629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sz="5500" dirty="0" smtClean="0"/>
              <a:t> –</a:t>
            </a:r>
            <a:r>
              <a:rPr lang="en-US" sz="3200" dirty="0" smtClean="0"/>
              <a:t> </a:t>
            </a:r>
            <a:br>
              <a:rPr lang="en-US" sz="3200" dirty="0" smtClean="0"/>
            </a:br>
            <a:r>
              <a:rPr lang="en-US" dirty="0" err="1" smtClean="0"/>
              <a:t>Albiglutide</a:t>
            </a:r>
            <a:r>
              <a:rPr lang="en-US" dirty="0" smtClean="0"/>
              <a:t> - </a:t>
            </a:r>
            <a:r>
              <a:rPr lang="en-US" dirty="0" err="1" smtClean="0"/>
              <a:t>Tanzeum</a:t>
            </a:r>
            <a:endParaRPr lang="en-US" dirty="0" smtClean="0"/>
          </a:p>
        </p:txBody>
      </p:sp>
      <p:sp>
        <p:nvSpPr>
          <p:cNvPr id="1509379" name="Rectangle 3"/>
          <p:cNvSpPr>
            <a:spLocks noGrp="1" noChangeArrowheads="1"/>
          </p:cNvSpPr>
          <p:nvPr>
            <p:ph sz="quarter" idx="1"/>
          </p:nvPr>
        </p:nvSpPr>
        <p:spPr>
          <a:xfrm>
            <a:off x="457200" y="1371600"/>
            <a:ext cx="4876800" cy="3733800"/>
          </a:xfrm>
        </p:spPr>
        <p:txBody>
          <a:bodyPr>
            <a:normAutofit/>
          </a:bodyPr>
          <a:lstStyle/>
          <a:p>
            <a:pPr marL="0" indent="0" eaLnBrk="1" hangingPunct="1">
              <a:buFont typeface="Wingdings" pitchFamily="2" charset="2"/>
              <a:buNone/>
              <a:defRPr/>
            </a:pPr>
            <a:endParaRPr lang="en-US" sz="1100" dirty="0" smtClean="0"/>
          </a:p>
          <a:p>
            <a:pPr eaLnBrk="1" hangingPunct="1">
              <a:defRPr/>
            </a:pPr>
            <a:r>
              <a:rPr lang="en-US" sz="2400" b="1" dirty="0" smtClean="0"/>
              <a:t>Once a Week Dosing</a:t>
            </a:r>
            <a:r>
              <a:rPr lang="en-US" sz="2400" dirty="0" smtClean="0"/>
              <a:t>: 30 – 50mg</a:t>
            </a:r>
          </a:p>
          <a:p>
            <a:pPr eaLnBrk="1" hangingPunct="1">
              <a:defRPr/>
            </a:pPr>
            <a:r>
              <a:rPr lang="en-US" sz="2400" b="1" dirty="0" smtClean="0"/>
              <a:t>Efficacy:</a:t>
            </a:r>
            <a:r>
              <a:rPr lang="en-US" sz="2400" dirty="0" smtClean="0"/>
              <a:t> </a:t>
            </a:r>
            <a:br>
              <a:rPr lang="en-US" sz="2400" dirty="0" smtClean="0"/>
            </a:br>
            <a:r>
              <a:rPr lang="en-US" sz="2400" dirty="0" smtClean="0"/>
              <a:t>Decreases A1c by ~ 1%, wt by ~2lbs </a:t>
            </a:r>
          </a:p>
          <a:p>
            <a:pPr eaLnBrk="1" hangingPunct="1">
              <a:defRPr/>
            </a:pPr>
            <a:r>
              <a:rPr lang="en-US" sz="2400" b="1" dirty="0" smtClean="0"/>
              <a:t>Indication</a:t>
            </a:r>
            <a:r>
              <a:rPr lang="en-US" sz="2400" dirty="0" smtClean="0"/>
              <a:t>: For type 2s only   </a:t>
            </a:r>
          </a:p>
          <a:p>
            <a:pPr eaLnBrk="1" hangingPunct="1">
              <a:defRPr/>
            </a:pPr>
            <a:r>
              <a:rPr lang="en-US" sz="2400" b="1" dirty="0" smtClean="0"/>
              <a:t>Other</a:t>
            </a:r>
            <a:r>
              <a:rPr lang="en-US" sz="2400" dirty="0" smtClean="0"/>
              <a:t>: Pen injector</a:t>
            </a:r>
          </a:p>
          <a:p>
            <a:pPr eaLnBrk="1" hangingPunct="1">
              <a:defRPr/>
            </a:pPr>
            <a:r>
              <a:rPr lang="en-US" sz="2400" b="1" dirty="0" smtClean="0"/>
              <a:t>Caution</a:t>
            </a:r>
            <a:r>
              <a:rPr lang="en-US" sz="2400" dirty="0" smtClean="0">
                <a:solidFill>
                  <a:schemeClr val="accent4">
                    <a:lumMod val="75000"/>
                  </a:schemeClr>
                </a:solidFill>
              </a:rPr>
              <a:t>: </a:t>
            </a:r>
            <a:r>
              <a:rPr lang="en-US" sz="2400" dirty="0" smtClean="0"/>
              <a:t>not indicated for those with history of medullary thyroid tumor -  pancreatitis warning  </a:t>
            </a:r>
          </a:p>
        </p:txBody>
      </p:sp>
      <p:pic>
        <p:nvPicPr>
          <p:cNvPr id="2" name="Picture 1"/>
          <p:cNvPicPr>
            <a:picLocks noChangeAspect="1"/>
          </p:cNvPicPr>
          <p:nvPr/>
        </p:nvPicPr>
        <p:blipFill>
          <a:blip r:embed="rId4"/>
          <a:stretch>
            <a:fillRect/>
          </a:stretch>
        </p:blipFill>
        <p:spPr>
          <a:xfrm>
            <a:off x="5408471" y="1371600"/>
            <a:ext cx="3303729" cy="3733800"/>
          </a:xfrm>
          <a:prstGeom prst="rect">
            <a:avLst/>
          </a:prstGeom>
        </p:spPr>
      </p:pic>
      <p:pic>
        <p:nvPicPr>
          <p:cNvPr id="3" name="Picture 2"/>
          <p:cNvPicPr>
            <a:picLocks noChangeAspect="1"/>
          </p:cNvPicPr>
          <p:nvPr/>
        </p:nvPicPr>
        <p:blipFill>
          <a:blip r:embed="rId5"/>
          <a:stretch>
            <a:fillRect/>
          </a:stretch>
        </p:blipFill>
        <p:spPr>
          <a:xfrm>
            <a:off x="457200" y="5197475"/>
            <a:ext cx="7515225" cy="1076325"/>
          </a:xfrm>
          <a:prstGeom prst="rect">
            <a:avLst/>
          </a:prstGeom>
        </p:spPr>
      </p:pic>
    </p:spTree>
    <p:custDataLst>
      <p:tags r:id="rId1"/>
    </p:custDataLst>
    <p:extLst>
      <p:ext uri="{BB962C8B-B14F-4D97-AF65-F5344CB8AC3E}">
        <p14:creationId xmlns:p14="http://schemas.microsoft.com/office/powerpoint/2010/main" val="3544838821"/>
      </p:ext>
    </p:extLst>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457200" y="152400"/>
            <a:ext cx="8229600" cy="1143000"/>
          </a:xfrm>
        </p:spPr>
        <p:txBody>
          <a:bodyPr>
            <a:normAutofit fontScale="90000"/>
          </a:bodyPr>
          <a:lstStyle/>
          <a:p>
            <a:pPr algn="l" eaLnBrk="1" hangingPunct="1">
              <a:defRPr/>
            </a:pPr>
            <a:r>
              <a:rPr lang="en-US" sz="4000" dirty="0" err="1" smtClean="0"/>
              <a:t>Incretin</a:t>
            </a:r>
            <a:r>
              <a:rPr lang="en-US" sz="4000" dirty="0" smtClean="0"/>
              <a:t> </a:t>
            </a:r>
            <a:r>
              <a:rPr lang="en-US" sz="4000" dirty="0" err="1" smtClean="0"/>
              <a:t>Mimetics</a:t>
            </a:r>
            <a:r>
              <a:rPr lang="en-US" sz="4000" dirty="0"/>
              <a:t> </a:t>
            </a:r>
            <a:r>
              <a:rPr lang="en-US" sz="4000" dirty="0" smtClean="0"/>
              <a:t>- GLP-1 Analog</a:t>
            </a:r>
            <a:r>
              <a:rPr lang="en-US" sz="5500" dirty="0" smtClean="0"/>
              <a:t/>
            </a:r>
            <a:br>
              <a:rPr lang="en-US" sz="5500" dirty="0" smtClean="0"/>
            </a:br>
            <a:r>
              <a:rPr lang="en-US" sz="3200" dirty="0" err="1" smtClean="0"/>
              <a:t>Liraglutide</a:t>
            </a:r>
            <a:r>
              <a:rPr lang="en-US" sz="3200" dirty="0" smtClean="0"/>
              <a:t> (</a:t>
            </a:r>
            <a:r>
              <a:rPr lang="en-US" sz="3200" dirty="0" err="1" smtClean="0"/>
              <a:t>Victoza</a:t>
            </a:r>
            <a:r>
              <a:rPr lang="en-US" sz="3200" dirty="0" smtClean="0"/>
              <a:t>)</a:t>
            </a:r>
            <a:endParaRPr lang="en-US" sz="3800" dirty="0" smtClean="0"/>
          </a:p>
        </p:txBody>
      </p:sp>
      <p:sp>
        <p:nvSpPr>
          <p:cNvPr id="1509379" name="Rectangle 3"/>
          <p:cNvSpPr>
            <a:spLocks noGrp="1" noChangeArrowheads="1"/>
          </p:cNvSpPr>
          <p:nvPr>
            <p:ph sz="quarter" idx="1"/>
          </p:nvPr>
        </p:nvSpPr>
        <p:spPr>
          <a:xfrm>
            <a:off x="457200" y="1371600"/>
            <a:ext cx="8229600" cy="4785360"/>
          </a:xfrm>
        </p:spPr>
        <p:txBody>
          <a:bodyPr>
            <a:normAutofit lnSpcReduction="10000"/>
          </a:bodyPr>
          <a:lstStyle/>
          <a:p>
            <a:pPr eaLnBrk="1" hangingPunct="1">
              <a:buFont typeface="Wingdings" pitchFamily="2" charset="2"/>
              <a:buNone/>
              <a:defRPr/>
            </a:pPr>
            <a:r>
              <a:rPr lang="en-US" b="1" dirty="0" err="1" smtClean="0"/>
              <a:t>Liraglutide</a:t>
            </a:r>
            <a:r>
              <a:rPr lang="en-US" b="1" dirty="0" smtClean="0"/>
              <a:t> Dosing</a:t>
            </a:r>
            <a:r>
              <a:rPr lang="en-US" dirty="0" smtClean="0"/>
              <a:t>: 1x daily, time not critical</a:t>
            </a:r>
          </a:p>
          <a:p>
            <a:pPr eaLnBrk="1" hangingPunct="1">
              <a:buFont typeface="Arial" pitchFamily="34" charset="0"/>
              <a:buChar char="•"/>
              <a:defRPr/>
            </a:pPr>
            <a:r>
              <a:rPr lang="en-US" dirty="0" smtClean="0"/>
              <a:t>0.6 x 1 week – if tolerated (nausea), go to &gt; </a:t>
            </a:r>
          </a:p>
          <a:p>
            <a:pPr eaLnBrk="1" hangingPunct="1">
              <a:buFont typeface="Arial" pitchFamily="34" charset="0"/>
              <a:buChar char="•"/>
              <a:defRPr/>
            </a:pPr>
            <a:r>
              <a:rPr lang="en-US" dirty="0" smtClean="0"/>
              <a:t>1.2 x 1 week – if tolerated go to &gt;</a:t>
            </a:r>
          </a:p>
          <a:p>
            <a:pPr eaLnBrk="1" hangingPunct="1">
              <a:buFont typeface="Arial" pitchFamily="34" charset="0"/>
              <a:buChar char="•"/>
              <a:defRPr/>
            </a:pPr>
            <a:r>
              <a:rPr lang="en-US" dirty="0" smtClean="0"/>
              <a:t>1.8 mg daily</a:t>
            </a:r>
          </a:p>
          <a:p>
            <a:pPr eaLnBrk="1" hangingPunct="1">
              <a:defRPr/>
            </a:pPr>
            <a:r>
              <a:rPr lang="en-US" b="1" dirty="0" smtClean="0"/>
              <a:t>Efficacy:</a:t>
            </a:r>
            <a:r>
              <a:rPr lang="en-US" dirty="0" smtClean="0"/>
              <a:t> </a:t>
            </a:r>
            <a:r>
              <a:rPr lang="en-US" sz="2800" dirty="0" smtClean="0"/>
              <a:t>lowers; A1c by 1%, body wt by ~ 2.5kg </a:t>
            </a:r>
          </a:p>
          <a:p>
            <a:pPr eaLnBrk="1" hangingPunct="1">
              <a:defRPr/>
            </a:pPr>
            <a:r>
              <a:rPr lang="en-US" sz="2800" b="1" dirty="0" smtClean="0"/>
              <a:t>Indication</a:t>
            </a:r>
            <a:r>
              <a:rPr lang="en-US" sz="2800" dirty="0" smtClean="0"/>
              <a:t>: Monotherapy or in combo . Type 2 only</a:t>
            </a:r>
          </a:p>
          <a:p>
            <a:pPr eaLnBrk="1" hangingPunct="1">
              <a:defRPr/>
            </a:pPr>
            <a:r>
              <a:rPr lang="en-US" b="1" dirty="0" smtClean="0"/>
              <a:t>Other</a:t>
            </a:r>
            <a:r>
              <a:rPr lang="en-US" dirty="0" smtClean="0"/>
              <a:t>: </a:t>
            </a:r>
            <a:r>
              <a:rPr lang="en-US" sz="2800" dirty="0" smtClean="0"/>
              <a:t>In pen, with preset dosing</a:t>
            </a:r>
          </a:p>
          <a:p>
            <a:pPr eaLnBrk="1" hangingPunct="1">
              <a:defRPr/>
            </a:pPr>
            <a:r>
              <a:rPr lang="en-US" sz="2800" b="1" dirty="0" smtClean="0">
                <a:solidFill>
                  <a:schemeClr val="accent1">
                    <a:lumMod val="50000"/>
                  </a:schemeClr>
                </a:solidFill>
              </a:rPr>
              <a:t>Black</a:t>
            </a:r>
            <a:r>
              <a:rPr lang="en-US" sz="2800" dirty="0" smtClean="0">
                <a:solidFill>
                  <a:schemeClr val="accent1">
                    <a:lumMod val="50000"/>
                  </a:schemeClr>
                </a:solidFill>
              </a:rPr>
              <a:t> </a:t>
            </a:r>
            <a:r>
              <a:rPr lang="en-US" sz="2800" b="1" dirty="0" smtClean="0">
                <a:solidFill>
                  <a:schemeClr val="accent1">
                    <a:lumMod val="50000"/>
                  </a:schemeClr>
                </a:solidFill>
              </a:rPr>
              <a:t>box</a:t>
            </a:r>
            <a:r>
              <a:rPr lang="en-US" sz="2800" dirty="0" smtClean="0">
                <a:solidFill>
                  <a:schemeClr val="accent1">
                    <a:lumMod val="50000"/>
                  </a:schemeClr>
                </a:solidFill>
              </a:rPr>
              <a:t>–thyroid  tumor  warning </a:t>
            </a:r>
            <a:r>
              <a:rPr lang="en-US" sz="2800" dirty="0" smtClean="0"/>
              <a:t>(avoid if family </a:t>
            </a:r>
            <a:r>
              <a:rPr lang="en-US" sz="2800" dirty="0" err="1" smtClean="0"/>
              <a:t>hx</a:t>
            </a:r>
            <a:r>
              <a:rPr lang="en-US" sz="2800" dirty="0" smtClean="0"/>
              <a:t>, notify MD of hoarseness, lump).</a:t>
            </a:r>
          </a:p>
        </p:txBody>
      </p:sp>
    </p:spTree>
    <p:custDataLst>
      <p:tags r:id="rId1"/>
    </p:custDataLst>
    <p:extLst>
      <p:ext uri="{BB962C8B-B14F-4D97-AF65-F5344CB8AC3E}">
        <p14:creationId xmlns:p14="http://schemas.microsoft.com/office/powerpoint/2010/main" val="1219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For all the Previous GLP-1 Agonists</a:t>
            </a:r>
            <a:endParaRPr lang="en-US" dirty="0"/>
          </a:p>
        </p:txBody>
      </p:sp>
      <p:sp>
        <p:nvSpPr>
          <p:cNvPr id="4" name="Content Placeholder 3"/>
          <p:cNvSpPr>
            <a:spLocks noGrp="1"/>
          </p:cNvSpPr>
          <p:nvPr>
            <p:ph sz="quarter" idx="1"/>
          </p:nvPr>
        </p:nvSpPr>
        <p:spPr>
          <a:xfrm>
            <a:off x="457200" y="1219200"/>
            <a:ext cx="4648200" cy="4937760"/>
          </a:xfrm>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295400"/>
            <a:ext cx="3117477" cy="4690010"/>
          </a:xfrm>
          <a:prstGeom prst="rect">
            <a:avLst/>
          </a:prstGeom>
        </p:spPr>
      </p:pic>
    </p:spTree>
    <p:custDataLst>
      <p:tags r:id="rId1"/>
    </p:custDataLst>
    <p:extLst>
      <p:ext uri="{BB962C8B-B14F-4D97-AF65-F5344CB8AC3E}">
        <p14:creationId xmlns:p14="http://schemas.microsoft.com/office/powerpoint/2010/main" val="66253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t>Incretin</a:t>
            </a:r>
            <a:r>
              <a:rPr lang="en-US" dirty="0" smtClean="0"/>
              <a:t> </a:t>
            </a:r>
            <a:r>
              <a:rPr lang="en-US" dirty="0" err="1" smtClean="0"/>
              <a:t>Mimetics</a:t>
            </a:r>
            <a:r>
              <a:rPr lang="en-US" dirty="0" smtClean="0"/>
              <a:t>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(GI)</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5791200"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47900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smtClean="0"/>
              <a:t>Next Step?</a:t>
            </a:r>
          </a:p>
        </p:txBody>
      </p:sp>
      <p:sp>
        <p:nvSpPr>
          <p:cNvPr id="3" name="Content Placeholder 2"/>
          <p:cNvSpPr>
            <a:spLocks noGrp="1"/>
          </p:cNvSpPr>
          <p:nvPr>
            <p:ph sz="quarter" idx="1"/>
          </p:nvPr>
        </p:nvSpPr>
        <p:spPr>
          <a:xfrm>
            <a:off x="685800" y="1371600"/>
            <a:ext cx="7696200" cy="4468813"/>
          </a:xfrm>
        </p:spPr>
        <p:txBody>
          <a:bodyPr/>
          <a:lstStyle/>
          <a:p>
            <a:pPr>
              <a:defRPr/>
            </a:pPr>
            <a:r>
              <a:rPr lang="en-US" dirty="0" smtClean="0"/>
              <a:t>69 year old male, BMI 25, on Metformin 1000mg BID and </a:t>
            </a:r>
            <a:r>
              <a:rPr lang="en-US" dirty="0" err="1" smtClean="0"/>
              <a:t>Exenatide</a:t>
            </a:r>
            <a:r>
              <a:rPr lang="en-US" dirty="0" smtClean="0"/>
              <a:t> 10mcg before breakfast and dinner. </a:t>
            </a:r>
          </a:p>
          <a:p>
            <a:pPr>
              <a:defRPr/>
            </a:pPr>
            <a:r>
              <a:rPr lang="en-US" dirty="0" smtClean="0"/>
              <a:t>Pt overweight - A1c 8.1%.  </a:t>
            </a:r>
            <a:r>
              <a:rPr lang="en-US" dirty="0" err="1" smtClean="0"/>
              <a:t>Creat</a:t>
            </a:r>
            <a:r>
              <a:rPr lang="en-US" dirty="0" smtClean="0"/>
              <a:t> 1.2</a:t>
            </a: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852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576262" y="304800"/>
            <a:ext cx="7772400"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576262" y="1219200"/>
            <a:ext cx="7577138" cy="5638800"/>
          </a:xfrm>
        </p:spPr>
        <p:txBody>
          <a:bodyPr>
            <a:normAutofit fontScale="92500" lnSpcReduction="10000"/>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err="1" smtClean="0"/>
              <a:t>Canagliflozin</a:t>
            </a:r>
            <a:r>
              <a:rPr lang="en-US" sz="2400" dirty="0" smtClean="0"/>
              <a:t> (</a:t>
            </a:r>
            <a:r>
              <a:rPr lang="en-US" sz="2400" dirty="0" err="1" smtClean="0"/>
              <a:t>Invokana</a:t>
            </a:r>
            <a:r>
              <a:rPr lang="en-US" sz="2400" dirty="0" smtClean="0"/>
              <a:t>) </a:t>
            </a:r>
            <a:endParaRPr lang="en-US" sz="2400" dirty="0"/>
          </a:p>
          <a:p>
            <a:pPr lvl="1" eaLnBrk="1" hangingPunct="1">
              <a:lnSpc>
                <a:spcPct val="80000"/>
              </a:lnSpc>
              <a:defRPr/>
            </a:pPr>
            <a:r>
              <a:rPr lang="en-US" sz="2000" dirty="0" smtClean="0"/>
              <a:t>Dosing: 100 – 300 mg once daily ac first meal</a:t>
            </a:r>
          </a:p>
          <a:p>
            <a:pPr lvl="2" eaLnBrk="1" hangingPunct="1">
              <a:lnSpc>
                <a:spcPct val="80000"/>
              </a:lnSpc>
              <a:defRPr/>
            </a:pPr>
            <a:r>
              <a:rPr lang="en-US" dirty="0" smtClean="0"/>
              <a:t>If </a:t>
            </a:r>
            <a:r>
              <a:rPr lang="en-US" dirty="0" err="1" smtClean="0"/>
              <a:t>eGFR</a:t>
            </a:r>
            <a:r>
              <a:rPr lang="en-US" dirty="0" smtClean="0"/>
              <a:t> 45-60: do not exceed 100mg a day</a:t>
            </a:r>
          </a:p>
          <a:p>
            <a:pPr lvl="2" eaLnBrk="1" hangingPunct="1">
              <a:lnSpc>
                <a:spcPct val="80000"/>
              </a:lnSpc>
              <a:defRPr/>
            </a:pPr>
            <a:r>
              <a:rPr lang="en-US" dirty="0" smtClean="0"/>
              <a:t>If </a:t>
            </a:r>
            <a:r>
              <a:rPr lang="en-US" dirty="0" err="1" smtClean="0"/>
              <a:t>eGFR</a:t>
            </a:r>
            <a:r>
              <a:rPr lang="en-US" dirty="0" smtClean="0"/>
              <a:t> &lt;45, do not use</a:t>
            </a:r>
          </a:p>
          <a:p>
            <a:pPr lvl="2" eaLnBrk="1" hangingPunct="1">
              <a:lnSpc>
                <a:spcPct val="80000"/>
              </a:lnSpc>
              <a:defRPr/>
            </a:pPr>
            <a:endParaRPr lang="en-US" dirty="0" smtClean="0"/>
          </a:p>
          <a:p>
            <a:pPr lvl="1">
              <a:lnSpc>
                <a:spcPct val="80000"/>
              </a:lnSpc>
              <a:defRPr/>
            </a:pPr>
            <a:r>
              <a:rPr lang="en-US" sz="2400" dirty="0" err="1" smtClean="0"/>
              <a:t>Dapagliflozin</a:t>
            </a:r>
            <a:r>
              <a:rPr lang="en-US" sz="2400" dirty="0" smtClean="0"/>
              <a:t> (</a:t>
            </a:r>
            <a:r>
              <a:rPr lang="en-US" sz="2400" dirty="0" err="1" smtClean="0"/>
              <a:t>Farxiga</a:t>
            </a:r>
            <a:r>
              <a:rPr lang="en-US" sz="2400" dirty="0" smtClean="0"/>
              <a:t>) </a:t>
            </a:r>
            <a:endParaRPr lang="en-US" sz="2400" dirty="0"/>
          </a:p>
          <a:p>
            <a:pPr lvl="1">
              <a:lnSpc>
                <a:spcPct val="80000"/>
              </a:lnSpc>
              <a:defRPr/>
            </a:pPr>
            <a:r>
              <a:rPr lang="en-US" sz="2000" dirty="0"/>
              <a:t>Dosing: 5</a:t>
            </a:r>
            <a:r>
              <a:rPr lang="en-US" sz="2000" dirty="0" smtClean="0"/>
              <a:t> </a:t>
            </a:r>
            <a:r>
              <a:rPr lang="en-US" sz="2000" dirty="0"/>
              <a:t>– 1</a:t>
            </a:r>
            <a:r>
              <a:rPr lang="en-US" sz="2000" dirty="0" smtClean="0"/>
              <a:t>0 </a:t>
            </a:r>
            <a:r>
              <a:rPr lang="en-US" sz="2000" dirty="0"/>
              <a:t>mg once daily ac first meal</a:t>
            </a:r>
          </a:p>
          <a:p>
            <a:pPr lvl="2">
              <a:lnSpc>
                <a:spcPct val="80000"/>
              </a:lnSpc>
              <a:defRPr/>
            </a:pPr>
            <a:r>
              <a:rPr lang="en-US" dirty="0" smtClean="0"/>
              <a:t>If </a:t>
            </a:r>
            <a:r>
              <a:rPr lang="en-US" dirty="0" err="1"/>
              <a:t>eGFR</a:t>
            </a:r>
            <a:r>
              <a:rPr lang="en-US" dirty="0"/>
              <a:t> </a:t>
            </a:r>
            <a:r>
              <a:rPr lang="en-US" dirty="0" smtClean="0"/>
              <a:t>&lt;60, </a:t>
            </a:r>
            <a:r>
              <a:rPr lang="en-US" dirty="0"/>
              <a:t>do not </a:t>
            </a:r>
            <a:r>
              <a:rPr lang="en-US" dirty="0" smtClean="0"/>
              <a:t>use</a:t>
            </a:r>
          </a:p>
          <a:p>
            <a:pPr lvl="2">
              <a:lnSpc>
                <a:spcPct val="80000"/>
              </a:lnSpc>
              <a:defRPr/>
            </a:pPr>
            <a:r>
              <a:rPr lang="en-US" dirty="0" smtClean="0"/>
              <a:t>Don’t use if </a:t>
            </a:r>
            <a:r>
              <a:rPr lang="en-US" dirty="0" err="1" smtClean="0"/>
              <a:t>pt</a:t>
            </a:r>
            <a:r>
              <a:rPr lang="en-US" dirty="0" smtClean="0"/>
              <a:t> has bladder cancer and report blood in urine</a:t>
            </a:r>
          </a:p>
          <a:p>
            <a:pPr marL="457200" lvl="1" indent="0" eaLnBrk="1" hangingPunct="1">
              <a:lnSpc>
                <a:spcPct val="80000"/>
              </a:lnSpc>
              <a:buFont typeface="Wingdings" panose="05000000000000000000" pitchFamily="2" charset="2"/>
              <a:buNone/>
              <a:defRPr/>
            </a:pPr>
            <a:endParaRPr lang="en-US" sz="1100" dirty="0" smtClean="0"/>
          </a:p>
          <a:p>
            <a:pPr eaLnBrk="1" hangingPunct="1">
              <a:lnSpc>
                <a:spcPct val="80000"/>
              </a:lnSpc>
              <a:defRPr/>
            </a:pPr>
            <a:r>
              <a:rPr lang="en-US" sz="2800" b="1" dirty="0" smtClean="0"/>
              <a:t>Efficacy:</a:t>
            </a:r>
          </a:p>
          <a:p>
            <a:pPr lvl="1" eaLnBrk="1" hangingPunct="1">
              <a:lnSpc>
                <a:spcPct val="80000"/>
              </a:lnSpc>
              <a:defRPr/>
            </a:pPr>
            <a:r>
              <a:rPr lang="en-US" sz="2400" dirty="0" smtClean="0"/>
              <a:t>Weight loss of 1-3 </a:t>
            </a:r>
            <a:r>
              <a:rPr lang="en-US" sz="2400" dirty="0" err="1" smtClean="0"/>
              <a:t>lbs</a:t>
            </a:r>
            <a:r>
              <a:rPr lang="en-US" sz="2400" dirty="0" smtClean="0"/>
              <a:t>  </a:t>
            </a:r>
          </a:p>
          <a:p>
            <a:pPr lvl="1" eaLnBrk="1" hangingPunct="1">
              <a:lnSpc>
                <a:spcPct val="80000"/>
              </a:lnSpc>
              <a:defRPr/>
            </a:pPr>
            <a:r>
              <a:rPr lang="en-US" sz="2400" dirty="0" smtClean="0"/>
              <a:t>Reduce A1C ~0.7-1.5</a:t>
            </a:r>
            <a:r>
              <a:rPr lang="en-US" sz="2400" dirty="0" smtClean="0">
                <a:solidFill>
                  <a:srgbClr val="FFFFFF"/>
                </a:solidFill>
              </a:rPr>
              <a:t>%</a:t>
            </a:r>
          </a:p>
        </p:txBody>
      </p:sp>
      <p:grpSp>
        <p:nvGrpSpPr>
          <p:cNvPr id="6" name="Group 134"/>
          <p:cNvGrpSpPr>
            <a:grpSpLocks/>
          </p:cNvGrpSpPr>
          <p:nvPr>
            <p:custDataLst>
              <p:tags r:id="rId2"/>
            </p:custDataLst>
          </p:nvPr>
        </p:nvGrpSpPr>
        <p:grpSpPr bwMode="auto">
          <a:xfrm>
            <a:off x="5943600" y="2133600"/>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spTree>
    <p:custDataLst>
      <p:tags r:id="rId1"/>
    </p:custDataLst>
    <p:extLst>
      <p:ext uri="{BB962C8B-B14F-4D97-AF65-F5344CB8AC3E}">
        <p14:creationId xmlns:p14="http://schemas.microsoft.com/office/powerpoint/2010/main" val="105982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2" end="2"/>
                                            </p:txEl>
                                          </p:spTgt>
                                        </p:tgtEl>
                                        <p:attrNameLst>
                                          <p:attrName>style.visibility</p:attrName>
                                        </p:attrNameLst>
                                      </p:cBhvr>
                                      <p:to>
                                        <p:strVal val="visible"/>
                                      </p:to>
                                    </p:set>
                                    <p:animEffect transition="in" filter="wipe(up)">
                                      <p:cBhvr>
                                        <p:cTn id="12" dur="500"/>
                                        <p:tgtEl>
                                          <p:spTgt spid="1520643">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3" end="3"/>
                                            </p:txEl>
                                          </p:spTgt>
                                        </p:tgtEl>
                                        <p:attrNameLst>
                                          <p:attrName>style.visibility</p:attrName>
                                        </p:attrNameLst>
                                      </p:cBhvr>
                                      <p:to>
                                        <p:strVal val="visible"/>
                                      </p:to>
                                    </p:set>
                                    <p:animEffect transition="in" filter="wipe(up)">
                                      <p:cBhvr>
                                        <p:cTn id="15" dur="500"/>
                                        <p:tgtEl>
                                          <p:spTgt spid="1520643">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4" end="4"/>
                                            </p:txEl>
                                          </p:spTgt>
                                        </p:tgtEl>
                                        <p:attrNameLst>
                                          <p:attrName>style.visibility</p:attrName>
                                        </p:attrNameLst>
                                      </p:cBhvr>
                                      <p:to>
                                        <p:strVal val="visible"/>
                                      </p:to>
                                    </p:set>
                                    <p:animEffect transition="in" filter="wipe(up)">
                                      <p:cBhvr>
                                        <p:cTn id="18" dur="500"/>
                                        <p:tgtEl>
                                          <p:spTgt spid="1520643">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5" end="5"/>
                                            </p:txEl>
                                          </p:spTgt>
                                        </p:tgtEl>
                                        <p:attrNameLst>
                                          <p:attrName>style.visibility</p:attrName>
                                        </p:attrNameLst>
                                      </p:cBhvr>
                                      <p:to>
                                        <p:strVal val="visible"/>
                                      </p:to>
                                    </p:set>
                                    <p:animEffect transition="in" filter="wipe(up)">
                                      <p:cBhvr>
                                        <p:cTn id="21" dur="500"/>
                                        <p:tgtEl>
                                          <p:spTgt spid="1520643">
                                            <p:txEl>
                                              <p:pRg st="5" end="5"/>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6" end="6"/>
                                            </p:txEl>
                                          </p:spTgt>
                                        </p:tgtEl>
                                        <p:attrNameLst>
                                          <p:attrName>style.visibility</p:attrName>
                                        </p:attrNameLst>
                                      </p:cBhvr>
                                      <p:to>
                                        <p:strVal val="visible"/>
                                      </p:to>
                                    </p:set>
                                    <p:animEffect transition="in" filter="wipe(up)">
                                      <p:cBhvr>
                                        <p:cTn id="24" dur="500"/>
                                        <p:tgtEl>
                                          <p:spTgt spid="1520643">
                                            <p:txEl>
                                              <p:pRg st="6" end="6"/>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20643">
                                            <p:txEl>
                                              <p:pRg st="8" end="8"/>
                                            </p:txEl>
                                          </p:spTgt>
                                        </p:tgtEl>
                                        <p:attrNameLst>
                                          <p:attrName>style.visibility</p:attrName>
                                        </p:attrNameLst>
                                      </p:cBhvr>
                                      <p:to>
                                        <p:strVal val="visible"/>
                                      </p:to>
                                    </p:set>
                                    <p:animEffect transition="in" filter="wipe(up)">
                                      <p:cBhvr>
                                        <p:cTn id="27" dur="500"/>
                                        <p:tgtEl>
                                          <p:spTgt spid="1520643">
                                            <p:txEl>
                                              <p:pRg st="8" end="8"/>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20643">
                                            <p:txEl>
                                              <p:pRg st="9" end="9"/>
                                            </p:txEl>
                                          </p:spTgt>
                                        </p:tgtEl>
                                        <p:attrNameLst>
                                          <p:attrName>style.visibility</p:attrName>
                                        </p:attrNameLst>
                                      </p:cBhvr>
                                      <p:to>
                                        <p:strVal val="visible"/>
                                      </p:to>
                                    </p:set>
                                    <p:animEffect transition="in" filter="wipe(up)">
                                      <p:cBhvr>
                                        <p:cTn id="30" dur="500"/>
                                        <p:tgtEl>
                                          <p:spTgt spid="1520643">
                                            <p:txEl>
                                              <p:pRg st="9" end="9"/>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20643">
                                            <p:txEl>
                                              <p:pRg st="10" end="10"/>
                                            </p:txEl>
                                          </p:spTgt>
                                        </p:tgtEl>
                                        <p:attrNameLst>
                                          <p:attrName>style.visibility</p:attrName>
                                        </p:attrNameLst>
                                      </p:cBhvr>
                                      <p:to>
                                        <p:strVal val="visible"/>
                                      </p:to>
                                    </p:set>
                                    <p:animEffect transition="in" filter="wipe(up)">
                                      <p:cBhvr>
                                        <p:cTn id="33" dur="500"/>
                                        <p:tgtEl>
                                          <p:spTgt spid="1520643">
                                            <p:txEl>
                                              <p:pRg st="10" end="10"/>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20643">
                                            <p:txEl>
                                              <p:pRg st="11" end="11"/>
                                            </p:txEl>
                                          </p:spTgt>
                                        </p:tgtEl>
                                        <p:attrNameLst>
                                          <p:attrName>style.visibility</p:attrName>
                                        </p:attrNameLst>
                                      </p:cBhvr>
                                      <p:to>
                                        <p:strVal val="visible"/>
                                      </p:to>
                                    </p:set>
                                    <p:animEffect transition="in" filter="wipe(up)">
                                      <p:cBhvr>
                                        <p:cTn id="36" dur="500"/>
                                        <p:tgtEl>
                                          <p:spTgt spid="1520643">
                                            <p:txEl>
                                              <p:pRg st="11" end="1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520643">
                                            <p:txEl>
                                              <p:pRg st="13" end="13"/>
                                            </p:txEl>
                                          </p:spTgt>
                                        </p:tgtEl>
                                        <p:attrNameLst>
                                          <p:attrName>style.visibility</p:attrName>
                                        </p:attrNameLst>
                                      </p:cBhvr>
                                      <p:to>
                                        <p:strVal val="visible"/>
                                      </p:to>
                                    </p:set>
                                    <p:animEffect transition="in" filter="wipe(up)">
                                      <p:cBhvr>
                                        <p:cTn id="41" dur="500"/>
                                        <p:tgtEl>
                                          <p:spTgt spid="1520643">
                                            <p:txEl>
                                              <p:pRg st="13" end="13"/>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20643">
                                            <p:txEl>
                                              <p:pRg st="14" end="14"/>
                                            </p:txEl>
                                          </p:spTgt>
                                        </p:tgtEl>
                                        <p:attrNameLst>
                                          <p:attrName>style.visibility</p:attrName>
                                        </p:attrNameLst>
                                      </p:cBhvr>
                                      <p:to>
                                        <p:strVal val="visible"/>
                                      </p:to>
                                    </p:set>
                                    <p:animEffect transition="in" filter="wipe(up)">
                                      <p:cBhvr>
                                        <p:cTn id="44" dur="500"/>
                                        <p:tgtEl>
                                          <p:spTgt spid="1520643">
                                            <p:txEl>
                                              <p:pRg st="14" end="14"/>
                                            </p:tx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520643">
                                            <p:txEl>
                                              <p:pRg st="15" end="15"/>
                                            </p:txEl>
                                          </p:spTgt>
                                        </p:tgtEl>
                                        <p:attrNameLst>
                                          <p:attrName>style.visibility</p:attrName>
                                        </p:attrNameLst>
                                      </p:cBhvr>
                                      <p:to>
                                        <p:strVal val="visible"/>
                                      </p:to>
                                    </p:set>
                                    <p:animEffect transition="in" filter="wipe(up)">
                                      <p:cBhvr>
                                        <p:cTn id="47" dur="500"/>
                                        <p:tgtEl>
                                          <p:spTgt spid="1520643">
                                            <p:txEl>
                                              <p:pRg st="15" end="15"/>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5" presetClass="emph" presetSubtype="0" repeatCount="2000" fill="hold" nodeType="clickEffect">
                                  <p:stCondLst>
                                    <p:cond delay="0"/>
                                  </p:stCondLst>
                                  <p:childTnLst>
                                    <p:anim calcmode="discrete" valueType="str">
                                      <p:cBhvr>
                                        <p:cTn id="51"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665163" y="145118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marL="0" indent="0">
              <a:buNone/>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707886"/>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a:t>
            </a:r>
            <a:r>
              <a:rPr lang="en-US" sz="4000" dirty="0" smtClean="0">
                <a:solidFill>
                  <a:schemeClr val="accent1">
                    <a:lumMod val="75000"/>
                  </a:schemeClr>
                </a:solidFill>
                <a:latin typeface="Tahoma" pitchFamily="34" charset="0"/>
                <a:ea typeface="Tahoma" pitchFamily="34" charset="0"/>
                <a:cs typeface="Tahoma" pitchFamily="34" charset="0"/>
              </a:rPr>
              <a:t> </a:t>
            </a:r>
            <a:endParaRPr lang="en-US" sz="4000" dirty="0">
              <a:solidFill>
                <a:schemeClr val="accent1">
                  <a:lumMod val="75000"/>
                </a:schemeClr>
              </a:solidFill>
              <a:latin typeface="Tahoma" pitchFamily="34" charset="0"/>
              <a:ea typeface="Tahoma" pitchFamily="34" charset="0"/>
              <a:cs typeface="Tahoma" pitchFamily="34" charset="0"/>
            </a:endParaRPr>
          </a:p>
        </p:txBody>
      </p:sp>
      <p:sp>
        <p:nvSpPr>
          <p:cNvPr id="3" name="Title 2"/>
          <p:cNvSpPr>
            <a:spLocks noGrp="1"/>
          </p:cNvSpPr>
          <p:nvPr>
            <p:ph type="title"/>
          </p:nvPr>
        </p:nvSpPr>
        <p:spPr/>
        <p:txBody>
          <a:bodyPr/>
          <a:lstStyle/>
          <a:p>
            <a:r>
              <a:rPr lang="en-US" dirty="0" smtClean="0"/>
              <a:t>Considerations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968" y="25194"/>
            <a:ext cx="1556832" cy="2235611"/>
          </a:xfrm>
          <a:prstGeom prst="rect">
            <a:avLst/>
          </a:prstGeom>
        </p:spPr>
      </p:pic>
    </p:spTree>
    <p:custDataLst>
      <p:tags r:id="rId1"/>
    </p:custDataLst>
    <p:extLst>
      <p:ext uri="{BB962C8B-B14F-4D97-AF65-F5344CB8AC3E}">
        <p14:creationId xmlns:p14="http://schemas.microsoft.com/office/powerpoint/2010/main" val="35134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SGLT2 Inhibitors-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41964" y="234569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a:solidFill>
                  <a:prstClr val="black"/>
                </a:solidFill>
                <a:latin typeface="Helvetica" pitchFamily="34" charset="0"/>
              </a:rPr>
              <a:t>No</a:t>
            </a:r>
            <a:r>
              <a:rPr lang="en-US" sz="2800" b="1" dirty="0">
                <a:solidFill>
                  <a:prstClr val="black"/>
                </a:solidFill>
                <a:latin typeface="Helvetica" pitchFamily="34" charset="0"/>
              </a:rPr>
              <a:t> </a:t>
            </a:r>
            <a:endParaRPr lang="en-US" sz="1600" b="1" dirty="0">
              <a:solidFill>
                <a:prstClr val="black"/>
              </a:solidFill>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endParaRPr lang="en-US" sz="1600" b="1" dirty="0">
              <a:solidFill>
                <a:prstClr val="black"/>
              </a:solidFill>
              <a:latin typeface="Helvetica" pitchFamily="34" charset="0"/>
            </a:endParaRPr>
          </a:p>
        </p:txBody>
      </p:sp>
      <p:sp>
        <p:nvSpPr>
          <p:cNvPr id="7" name="Rectangle 284"/>
          <p:cNvSpPr>
            <a:spLocks noChangeArrowheads="1"/>
          </p:cNvSpPr>
          <p:nvPr/>
        </p:nvSpPr>
        <p:spPr bwMode="auto">
          <a:xfrm>
            <a:off x="6305550" y="2864806"/>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Yes?</a:t>
            </a:r>
            <a:endParaRPr lang="en-US" sz="16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112738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1447800"/>
            <a:ext cx="8229600" cy="4709160"/>
          </a:xfrm>
        </p:spPr>
        <p:txBody>
          <a:bodyPr>
            <a:normAutofit fontScale="92500"/>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12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 bladder cancer warning</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$100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Tree>
    <p:custDataLst>
      <p:tags r:id="rId1"/>
    </p:custDataLst>
    <p:extLst>
      <p:ext uri="{BB962C8B-B14F-4D97-AF65-F5344CB8AC3E}">
        <p14:creationId xmlns:p14="http://schemas.microsoft.com/office/powerpoint/2010/main" val="56515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TZDs –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18250" y="2396045"/>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46472" y="3452744"/>
            <a:ext cx="1783128"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Yes/No</a:t>
            </a:r>
            <a:endParaRPr lang="en-US" sz="1600" b="1" dirty="0">
              <a:latin typeface="Helvetica" pitchFamily="34" charset="0"/>
            </a:endParaRPr>
          </a:p>
        </p:txBody>
      </p:sp>
      <p:sp>
        <p:nvSpPr>
          <p:cNvPr id="7" name="Rectangle 284"/>
          <p:cNvSpPr>
            <a:spLocks noChangeArrowheads="1"/>
          </p:cNvSpPr>
          <p:nvPr/>
        </p:nvSpPr>
        <p:spPr bwMode="auto">
          <a:xfrm>
            <a:off x="6318250" y="2873307"/>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Yes</a:t>
            </a:r>
            <a:r>
              <a:rPr lang="en-US" sz="2800" b="1" dirty="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4" y="3960813"/>
            <a:ext cx="12541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a:t>
            </a:r>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6477000" y="4541838"/>
            <a:ext cx="15240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Yes/No</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8324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Keeping Healthy in Long Run</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290800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230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latin typeface="Calibri" panose="020F0502020204030204" pitchFamily="34" charset="0"/>
              </a:rPr>
              <a:t>Type 1 Diabetes Facts </a:t>
            </a:r>
            <a:endParaRPr lang="en-US" sz="32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400916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294"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t>
            </a:r>
            <a:r>
              <a:rPr lang="en-US" smtClean="0"/>
              <a:t>adults have </a:t>
            </a:r>
            <a:r>
              <a:rPr lang="en-US" dirty="0" smtClean="0"/>
              <a:t>pre </a:t>
            </a:r>
            <a:r>
              <a:rPr lang="en-US" dirty="0"/>
              <a:t>diabetes</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386"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387"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smtClean="0"/>
              <a:t>Visceral Fat – </a:t>
            </a:r>
            <a:br>
              <a:rPr lang="en-US" dirty="0" smtClean="0"/>
            </a:br>
            <a:r>
              <a:rPr lang="en-US" dirty="0" smtClean="0"/>
              <a:t>“Endocrine Organ”</a:t>
            </a:r>
            <a:endParaRPr lang="en-US" dirty="0"/>
          </a:p>
        </p:txBody>
      </p:sp>
      <p:pic>
        <p:nvPicPr>
          <p:cNvPr id="64514" name="Picture 2" descr="http://www.juneportfolio.com/wp-content/uploads/2013/06/ViscerlFat.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bwMode="auto">
          <a:xfrm>
            <a:off x="457200" y="2002296"/>
            <a:ext cx="8229600" cy="33709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2408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567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18674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425021076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2836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sp>
        <p:nvSpPr>
          <p:cNvPr id="7" name="Content Placeholder 6"/>
          <p:cNvSpPr>
            <a:spLocks noGrp="1"/>
          </p:cNvSpPr>
          <p:nvPr>
            <p:ph sz="quarter" idx="2"/>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79" y="1219200"/>
            <a:ext cx="3276600" cy="4914900"/>
          </a:xfrm>
          <a:prstGeom prst="rect">
            <a:avLst/>
          </a:prstGeo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3987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57200" y="304800"/>
            <a:ext cx="8229600" cy="1265015"/>
          </a:xfrm>
        </p:spPr>
        <p:txBody>
          <a:bodyPr>
            <a:normAutofit fontScale="90000"/>
          </a:bodyPr>
          <a:lstStyle/>
          <a:p>
            <a:pPr eaLnBrk="1" hangingPunct="1"/>
            <a:r>
              <a:rPr lang="en-US" dirty="0" smtClean="0"/>
              <a:t>Screen Pregnant Women </a:t>
            </a:r>
            <a:br>
              <a:rPr lang="en-US" dirty="0" smtClean="0"/>
            </a:br>
            <a:r>
              <a:rPr lang="en-US" dirty="0" smtClean="0"/>
              <a:t>Before 13 weeks </a:t>
            </a:r>
          </a:p>
        </p:txBody>
      </p:sp>
      <p:sp>
        <p:nvSpPr>
          <p:cNvPr id="49155" name="Content Placeholder 1"/>
          <p:cNvSpPr>
            <a:spLocks noGrp="1"/>
          </p:cNvSpPr>
          <p:nvPr>
            <p:ph idx="1"/>
          </p:nvPr>
        </p:nvSpPr>
        <p:spPr>
          <a:xfrm>
            <a:off x="508000" y="1803400"/>
            <a:ext cx="4216400" cy="4199467"/>
          </a:xfrm>
        </p:spPr>
        <p:txBody>
          <a:bodyPr>
            <a:normAutofit fontScale="92500" lnSpcReduction="20000"/>
          </a:bodyPr>
          <a:lstStyle/>
          <a:p>
            <a:pPr>
              <a:defRPr/>
            </a:pPr>
            <a:r>
              <a:rPr lang="en-US" dirty="0" smtClean="0"/>
              <a:t>Screen for undiagnosed Type 2 at the first prenatal visit using standard risk factors.</a:t>
            </a:r>
          </a:p>
          <a:p>
            <a:pPr>
              <a:defRPr/>
            </a:pPr>
            <a:r>
              <a:rPr lang="en-US" dirty="0"/>
              <a:t>Women found to have diabetes at their initial prenatal </a:t>
            </a:r>
            <a:r>
              <a:rPr lang="en-US" dirty="0" smtClean="0"/>
              <a:t>visit treated </a:t>
            </a:r>
            <a:r>
              <a:rPr lang="en-US" dirty="0"/>
              <a:t>as “Diabetes in Pregnancy</a:t>
            </a:r>
            <a:r>
              <a:rPr lang="en-US" dirty="0" smtClean="0"/>
              <a:t>”</a:t>
            </a:r>
          </a:p>
          <a:p>
            <a:pPr>
              <a:defRPr/>
            </a:pPr>
            <a:r>
              <a:rPr lang="en-US" dirty="0" smtClean="0"/>
              <a:t>If normal, recheck at 24-28 weeks</a:t>
            </a:r>
          </a:p>
        </p:txBody>
      </p:sp>
      <p:pic>
        <p:nvPicPr>
          <p:cNvPr id="3" name="Picture 2"/>
          <p:cNvPicPr>
            <a:picLocks noChangeAspect="1"/>
          </p:cNvPicPr>
          <p:nvPr/>
        </p:nvPicPr>
        <p:blipFill>
          <a:blip r:embed="rId4"/>
          <a:stretch>
            <a:fillRect/>
          </a:stretch>
        </p:blipFill>
        <p:spPr>
          <a:xfrm>
            <a:off x="4876800" y="2006600"/>
            <a:ext cx="3650452" cy="2421467"/>
          </a:xfrm>
          <a:prstGeom prst="rect">
            <a:avLst/>
          </a:prstGeom>
        </p:spPr>
      </p:pic>
    </p:spTree>
    <p:custDataLst>
      <p:tags r:id="rId1"/>
    </p:custDataLst>
    <p:extLst>
      <p:ext uri="{BB962C8B-B14F-4D97-AF65-F5344CB8AC3E}">
        <p14:creationId xmlns:p14="http://schemas.microsoft.com/office/powerpoint/2010/main" val="208996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304800"/>
            <a:ext cx="8229600" cy="1323023"/>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Increasing Prevalence –</a:t>
            </a:r>
            <a:br>
              <a:rPr lang="en-US" dirty="0" smtClean="0"/>
            </a:br>
            <a:r>
              <a:rPr lang="en-US" dirty="0" smtClean="0"/>
              <a:t>A public health perspective </a:t>
            </a:r>
          </a:p>
        </p:txBody>
      </p:sp>
      <p:sp>
        <p:nvSpPr>
          <p:cNvPr id="45059" name="Content Placeholder 2"/>
          <p:cNvSpPr>
            <a:spLocks noGrp="1"/>
          </p:cNvSpPr>
          <p:nvPr>
            <p:ph sz="quarter" idx="1"/>
          </p:nvPr>
        </p:nvSpPr>
        <p:spPr>
          <a:xfrm>
            <a:off x="291313" y="1676400"/>
            <a:ext cx="8229600" cy="4175760"/>
          </a:xfrm>
        </p:spPr>
        <p:txBody>
          <a:bodyPr>
            <a:normAutofit/>
          </a:bodyPr>
          <a:lstStyle/>
          <a:p>
            <a:pPr>
              <a:defRPr/>
            </a:pPr>
            <a:r>
              <a:rPr lang="en-US" dirty="0" smtClean="0"/>
              <a:t>Body weight before and during pregnancy influences risk of GDM and future diabetes</a:t>
            </a:r>
          </a:p>
          <a:p>
            <a:pPr>
              <a:defRPr/>
            </a:pPr>
            <a:r>
              <a:rPr lang="en-US" dirty="0" smtClean="0"/>
              <a:t>Children born to women with GDM at greater risk of diabetes</a:t>
            </a:r>
          </a:p>
          <a:p>
            <a:pPr>
              <a:defRPr/>
            </a:pPr>
            <a:r>
              <a:rPr lang="en-US" dirty="0" smtClean="0"/>
              <a:t>Focus on prevention  </a:t>
            </a:r>
          </a:p>
          <a:p>
            <a:pPr algn="r">
              <a:buFont typeface="Wingdings" pitchFamily="2" charset="2"/>
              <a:buNone/>
              <a:defRPr/>
            </a:pPr>
            <a:endParaRPr lang="en-US" sz="2000" i="1" dirty="0" smtClean="0"/>
          </a:p>
          <a:p>
            <a:pPr marL="0" indent="0">
              <a:buNone/>
              <a:defRPr/>
            </a:pPr>
            <a:endParaRPr lang="en-US"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926" y="3389888"/>
            <a:ext cx="3977268" cy="2547937"/>
          </a:xfrm>
          <a:prstGeom prst="rect">
            <a:avLst/>
          </a:prstGeom>
        </p:spPr>
      </p:pic>
    </p:spTree>
    <p:custDataLst>
      <p:tags r:id="rId1"/>
    </p:custDataLst>
    <p:extLst>
      <p:ext uri="{BB962C8B-B14F-4D97-AF65-F5344CB8AC3E}">
        <p14:creationId xmlns:p14="http://schemas.microsoft.com/office/powerpoint/2010/main" val="40110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fontScale="90000"/>
          </a:bodyPr>
          <a:lstStyle/>
          <a:p>
            <a:pPr>
              <a:defRPr/>
            </a:pPr>
            <a:r>
              <a:rPr lang="en-US" dirty="0" smtClean="0"/>
              <a:t>Flash Mob – World Diabetes Day to Beat It</a:t>
            </a:r>
            <a:endParaRPr lang="en-US" dirty="0"/>
          </a:p>
        </p:txBody>
      </p:sp>
      <p:sp>
        <p:nvSpPr>
          <p:cNvPr id="4" name="Content Placeholder 3"/>
          <p:cNvSpPr>
            <a:spLocks noGrp="1"/>
          </p:cNvSpPr>
          <p:nvPr>
            <p:ph sz="quarter" idx="1"/>
          </p:nvPr>
        </p:nvSpPr>
        <p:spPr>
          <a:xfrm>
            <a:off x="457200" y="1524000"/>
            <a:ext cx="8229600" cy="4632960"/>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sp>
        <p:nvSpPr>
          <p:cNvPr id="3" name="Text Placeholder 2"/>
          <p:cNvSpPr>
            <a:spLocks noGrp="1"/>
          </p:cNvSpPr>
          <p:nvPr>
            <p:ph type="body" sz="half" idx="4294967295"/>
          </p:nvPr>
        </p:nvSpPr>
        <p:spPr>
          <a:xfrm>
            <a:off x="5106988" y="1598613"/>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260482"/>
            <a:ext cx="1696173" cy="2926958"/>
          </a:xfrm>
          <a:prstGeom prst="rect">
            <a:avLst/>
          </a:prstGeom>
        </p:spPr>
      </p:pic>
    </p:spTree>
    <p:custDataLst>
      <p:tags r:id="rId1"/>
    </p:custDataLst>
    <p:extLst>
      <p:ext uri="{BB962C8B-B14F-4D97-AF65-F5344CB8AC3E}">
        <p14:creationId xmlns:p14="http://schemas.microsoft.com/office/powerpoint/2010/main" val="199480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into Roadblocks?</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52598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a:bodyPr>
          <a:lstStyle/>
          <a:p>
            <a:pPr eaLnBrk="1" hangingPunct="1"/>
            <a:r>
              <a:rPr lang="en-US" sz="3600" smtClean="0"/>
              <a:t>How Often Should I Check?</a:t>
            </a:r>
          </a:p>
        </p:txBody>
      </p:sp>
      <p:sp>
        <p:nvSpPr>
          <p:cNvPr id="1438724" name="Rectangle 4"/>
          <p:cNvSpPr>
            <a:spLocks noChangeArrowheads="1"/>
          </p:cNvSpPr>
          <p:nvPr/>
        </p:nvSpPr>
        <p:spPr bwMode="auto">
          <a:xfrm>
            <a:off x="465966" y="1219200"/>
            <a:ext cx="6773034"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Be realistic!!</a:t>
            </a: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1 – </a:t>
            </a:r>
            <a:r>
              <a:rPr lang="en-US" sz="3200" dirty="0" smtClean="0">
                <a:latin typeface="Tahoma" pitchFamily="34" charset="0"/>
              </a:rPr>
              <a:t>as often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2 </a:t>
            </a:r>
            <a:r>
              <a:rPr lang="en-US" sz="3200" dirty="0" smtClean="0">
                <a:latin typeface="Tahoma" pitchFamily="34" charset="0"/>
              </a:rPr>
              <a:t>–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Consider:</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Types and timing of meds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Goals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Ability (physical and emotional)</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Finances</a:t>
            </a:r>
          </a:p>
          <a:p>
            <a:pPr marL="342900" indent="-342900">
              <a:spcBef>
                <a:spcPct val="20000"/>
              </a:spcBef>
              <a:buClr>
                <a:schemeClr val="tx2"/>
              </a:buClr>
              <a:buSzPct val="60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1204365"/>
            <a:ext cx="1828571" cy="1828571"/>
          </a:xfrm>
          <a:prstGeom prst="rect">
            <a:avLst/>
          </a:prstGeom>
        </p:spPr>
      </p:pic>
    </p:spTree>
    <p:custDataLst>
      <p:tags r:id="rId1"/>
    </p:custDataLst>
    <p:extLst>
      <p:ext uri="{BB962C8B-B14F-4D97-AF65-F5344CB8AC3E}">
        <p14:creationId xmlns:p14="http://schemas.microsoft.com/office/powerpoint/2010/main" val="423429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7622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334890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ext uri="{D42A27DB-BD31-4B8C-83A1-F6EECF244321}">
                <p14:modId xmlns:p14="http://schemas.microsoft.com/office/powerpoint/2010/main" val="3886885050"/>
              </p:ext>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56386"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6089416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157550857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7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34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371600" y="1615122"/>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1890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p:txBody>
          <a:bodyPr>
            <a:normAutofit/>
          </a:bodyPr>
          <a:lstStyle/>
          <a:p>
            <a:pPr eaLnBrk="1" hangingPunct="1">
              <a:defRPr/>
            </a:pPr>
            <a:r>
              <a:rPr lang="en-US" sz="3200" dirty="0" smtClean="0"/>
              <a:t>Can Type 2 be Prevented in Older Adults?</a:t>
            </a:r>
          </a:p>
        </p:txBody>
      </p:sp>
      <p:sp>
        <p:nvSpPr>
          <p:cNvPr id="69635" name="Rectangle 1027"/>
          <p:cNvSpPr>
            <a:spLocks noGrp="1" noChangeArrowheads="1"/>
          </p:cNvSpPr>
          <p:nvPr>
            <p:ph sz="quarter" idx="1"/>
          </p:nvPr>
        </p:nvSpPr>
        <p:spPr>
          <a:xfrm>
            <a:off x="4876800" y="1447800"/>
            <a:ext cx="3809999" cy="4709160"/>
          </a:xfrm>
          <a:ln/>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pPr>
            <a:r>
              <a:rPr lang="en-US" sz="2800" dirty="0" smtClean="0"/>
              <a:t>Overall, 9 of 10 new cases of diabetes attributable</a:t>
            </a:r>
            <a:r>
              <a:rPr lang="en-US" sz="2800" baseline="30000" dirty="0" smtClean="0"/>
              <a:t> </a:t>
            </a:r>
            <a:r>
              <a:rPr lang="en-US" sz="2800" dirty="0" smtClean="0"/>
              <a:t>to these 5 lifestyle factors.</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89% risk reduction when all at goal.</a:t>
            </a:r>
          </a:p>
          <a:p>
            <a:pPr eaLnBrk="1" hangingPunct="1">
              <a:buFont typeface="Wingdings" pitchFamily="2" charset="2"/>
              <a:buNone/>
            </a:pPr>
            <a:r>
              <a:rPr lang="en-US" sz="2800" dirty="0" smtClean="0"/>
              <a:t>35% </a:t>
            </a:r>
            <a:r>
              <a:rPr lang="en-US" sz="2800" dirty="0" err="1" smtClean="0"/>
              <a:t>rel</a:t>
            </a:r>
            <a:r>
              <a:rPr lang="en-US" sz="2800"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45052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447085" y="3178821"/>
            <a:ext cx="42511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ustDataLst>
      <p:tags r:id="rId1"/>
    </p:custDataLst>
    <p:extLst>
      <p:ext uri="{BB962C8B-B14F-4D97-AF65-F5344CB8AC3E}">
        <p14:creationId xmlns:p14="http://schemas.microsoft.com/office/powerpoint/2010/main" val="8782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3320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9198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29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620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4715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sym typeface="Monotype Sorts" pitchFamily="2" charset="2"/>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sz="quarter" idx="1"/>
          </p:nvPr>
        </p:nvSpPr>
        <p:spPr/>
        <p:txBody>
          <a:bodyPr lIns="90477" tIns="44445" rIns="90477" bIns="44445"/>
          <a:lstStyle/>
          <a:p>
            <a:pPr lvl="1" eaLnBrk="1" hangingPunct="1">
              <a:buSzPct val="75000"/>
              <a:buFont typeface="Wingdings" pitchFamily="2" charset="2"/>
              <a:buNone/>
            </a:pPr>
            <a:r>
              <a:rPr lang="en-US" sz="6000" dirty="0" smtClean="0">
                <a:solidFill>
                  <a:srgbClr val="7030A0"/>
                </a:solidFill>
              </a:rPr>
              <a:t>A</a:t>
            </a:r>
            <a:r>
              <a:rPr lang="en-US" sz="6000" dirty="0" smtClean="0"/>
              <a:t>1C</a:t>
            </a:r>
          </a:p>
          <a:p>
            <a:pPr lvl="1" eaLnBrk="1" hangingPunct="1">
              <a:buSzPct val="75000"/>
              <a:buFont typeface="Wingdings" pitchFamily="2" charset="2"/>
              <a:buNone/>
            </a:pPr>
            <a:r>
              <a:rPr lang="en-US" sz="6000" dirty="0" smtClean="0">
                <a:solidFill>
                  <a:srgbClr val="7030A0"/>
                </a:solidFill>
              </a:rPr>
              <a:t>B</a:t>
            </a:r>
            <a:r>
              <a:rPr lang="en-US" sz="6000" dirty="0" smtClean="0"/>
              <a:t>lood Pressure</a:t>
            </a:r>
          </a:p>
          <a:p>
            <a:pPr lvl="1" eaLnBrk="1" hangingPunct="1">
              <a:buSzPct val="75000"/>
              <a:buFont typeface="Wingdings" pitchFamily="2" charset="2"/>
              <a:buNone/>
            </a:pPr>
            <a:r>
              <a:rPr lang="en-US" sz="6000" dirty="0" smtClean="0">
                <a:solidFill>
                  <a:srgbClr val="7030A0"/>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Standards of Medical Care – American Diabetes Association</a:t>
            </a:r>
          </a:p>
        </p:txBody>
      </p:sp>
    </p:spTree>
    <p:custDataLst>
      <p:tags r:id="rId1"/>
    </p:custDataLst>
    <p:extLst>
      <p:ext uri="{BB962C8B-B14F-4D97-AF65-F5344CB8AC3E}">
        <p14:creationId xmlns:p14="http://schemas.microsoft.com/office/powerpoint/2010/main" val="342613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0410856"/>
      </p:ext>
    </p:extLst>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smtClean="0"/>
              <a:t>How are we doing? </a:t>
            </a:r>
            <a:br>
              <a:rPr lang="en-US" dirty="0" smtClean="0"/>
            </a:br>
            <a:r>
              <a:rPr lang="en-US" dirty="0" smtClean="0"/>
              <a:t>Reaching goal</a:t>
            </a:r>
            <a:endParaRPr lang="en-US" dirty="0"/>
          </a:p>
        </p:txBody>
      </p:sp>
      <p:pic>
        <p:nvPicPr>
          <p:cNvPr id="5" name="Content Placeholder 4"/>
          <p:cNvPicPr>
            <a:picLocks noGrp="1" noChangeAspect="1"/>
          </p:cNvPicPr>
          <p:nvPr>
            <p:ph sz="quarter" idx="1"/>
          </p:nvPr>
        </p:nvPicPr>
        <p:blipFill>
          <a:blip r:embed="rId3"/>
          <a:stretch>
            <a:fillRect/>
          </a:stretch>
        </p:blipFill>
        <p:spPr>
          <a:xfrm>
            <a:off x="1314450" y="1835150"/>
            <a:ext cx="6515100" cy="3705225"/>
          </a:xfrm>
          <a:prstGeom prst="rect">
            <a:avLst/>
          </a:prstGeom>
        </p:spPr>
      </p:pic>
      <p:sp>
        <p:nvSpPr>
          <p:cNvPr id="6" name="TextBox 5"/>
          <p:cNvSpPr txBox="1"/>
          <p:nvPr/>
        </p:nvSpPr>
        <p:spPr>
          <a:xfrm>
            <a:off x="6267450" y="5880521"/>
            <a:ext cx="3124200" cy="369332"/>
          </a:xfrm>
          <a:prstGeom prst="rect">
            <a:avLst/>
          </a:prstGeom>
          <a:noFill/>
        </p:spPr>
        <p:txBody>
          <a:bodyPr wrap="square" rtlCol="0">
            <a:spAutoFit/>
          </a:bodyPr>
          <a:lstStyle/>
          <a:p>
            <a:r>
              <a:rPr lang="en-US" dirty="0" smtClean="0"/>
              <a:t>Diabetes Care, 2/13</a:t>
            </a:r>
            <a:endParaRPr lang="en-US" dirty="0"/>
          </a:p>
        </p:txBody>
      </p:sp>
    </p:spTree>
    <p:custDataLst>
      <p:tags r:id="rId1"/>
    </p:custDataLst>
    <p:extLst>
      <p:ext uri="{BB962C8B-B14F-4D97-AF65-F5344CB8AC3E}">
        <p14:creationId xmlns:p14="http://schemas.microsoft.com/office/powerpoint/2010/main" val="248650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7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2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3299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lnSpcReduction="100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lbs overweight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459943500"/>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530134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56242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2161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5782230"/>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23362526"/>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38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4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06.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8.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211.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15.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17.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22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24.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29.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UDIO_ID" val="1295"/>
  <p:tag name="TIMELINE" val="20.2/37.4/45.3/61.3/69.7/90.2"/>
  <p:tag name="ELAPSEDTIME" val="132.0"/>
  <p:tag name="ANNOTATION_COUNT" val="0"/>
  <p:tag name="ARTICULATE_SLIDE_NAV" val="42"/>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242.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24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246.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UDIO_ID" val="1242"/>
  <p:tag name="ELAPSEDTIME" val="118.4"/>
  <p:tag name="ANNOTATION_TYPE_1" val="2"/>
  <p:tag name="ANNOTATION_START_1" val="75.9"/>
  <p:tag name="ANNOTATION_END_1" val="75.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5.9"/>
  <p:tag name="ANNOTATION_END_2" val="111.3"/>
  <p:tag name="ANNOTATION_TOP_2" val="348.9"/>
  <p:tag name="ANNOTATION_LEFT_2" val="23.4"/>
  <p:tag name="ANNOTATION_WIDTH_2" val="530.4"/>
  <p:tag name="ANNOTATION_HEIGHT_2" val="6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11.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6c16ccf4-ff33-4f20-821c-3ddab4a6edf8"/>
  <p:tag name="ARTICULATE_SLIDE_NAV" val="37"/>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57.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61.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15576</TotalTime>
  <Pages>98</Pages>
  <Words>11109</Words>
  <Application>Microsoft Office PowerPoint</Application>
  <PresentationFormat>Letter Paper (8.5x11 in)</PresentationFormat>
  <Paragraphs>2138</Paragraphs>
  <Slides>242</Slides>
  <Notes>145</Notes>
  <HiddenSlides>0</HiddenSlides>
  <MMClips>4</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4</vt:i4>
      </vt:variant>
      <vt:variant>
        <vt:lpstr>Slide Titles</vt:lpstr>
      </vt:variant>
      <vt:variant>
        <vt:i4>242</vt:i4>
      </vt:variant>
    </vt:vector>
  </HeadingPairs>
  <TitlesOfParts>
    <vt:vector size="267" baseType="lpstr">
      <vt:lpstr>ＭＳ Ｐゴシック</vt:lpstr>
      <vt:lpstr>SimSun</vt:lpstr>
      <vt:lpstr>Antique Olive</vt:lpstr>
      <vt:lpstr>Arial</vt:lpstr>
      <vt:lpstr>Arial Black</vt:lpstr>
      <vt:lpstr>Arial Narrow</vt:lpstr>
      <vt:lpstr>Calibri</vt:lpstr>
      <vt:lpstr>Courier New</vt:lpstr>
      <vt:lpstr>Garamond</vt:lpstr>
      <vt:lpstr>Gill Sans MT</vt:lpstr>
      <vt:lpstr>Helvetica</vt:lpstr>
      <vt:lpstr>Monotype Sorts</vt:lpstr>
      <vt:lpstr>Symbol</vt:lpstr>
      <vt:lpstr>Tahoma</vt:lpstr>
      <vt:lpstr>Tempus Sans ITC</vt:lpstr>
      <vt:lpstr>Times</vt:lpstr>
      <vt:lpstr>Times New Roman</vt:lpstr>
      <vt:lpstr>Wingdings</vt:lpstr>
      <vt:lpstr>Wingdings 3</vt:lpstr>
      <vt:lpstr>1_Origin</vt:lpstr>
      <vt:lpstr>Origin</vt:lpstr>
      <vt:lpstr>Clip</vt:lpstr>
      <vt:lpstr>Chart</vt:lpstr>
      <vt:lpstr>Document</vt:lpstr>
      <vt:lpstr>Photo Editor Photo</vt:lpstr>
      <vt:lpstr>Welcome to  Diabetes in the 21st Century </vt:lpstr>
      <vt:lpstr>Diabetes in the 21st Century:  A Clinical and Educational Update</vt:lpstr>
      <vt:lpstr>CDC Announces</vt:lpstr>
      <vt:lpstr>Diabetes in America 2014</vt:lpstr>
      <vt:lpstr> My Boys –Robert and Jackson</vt:lpstr>
      <vt:lpstr>Type 2 in Kids </vt:lpstr>
      <vt:lpstr>Global Epidemic</vt:lpstr>
      <vt:lpstr> World Diabetes Day  November 14</vt:lpstr>
      <vt:lpstr>Age-adjusted Diabetes Prevalence  20 yrs or older, by race/ethnicity— U.S. 20014</vt:lpstr>
      <vt:lpstr>  Why Should Zip Code Determine Life Expectancy?</vt:lpstr>
      <vt:lpstr>Engaging and supporting Kids to help slow the epidemic</vt:lpstr>
      <vt:lpstr>Thoughts on Diabetes,  Weight, Social Change</vt:lpstr>
      <vt:lpstr>Weight and Gut Bacteria  New and Early Research</vt:lpstr>
      <vt:lpstr>Free Live Webinars and Live Seminars at DiabetesEd.net</vt:lpstr>
      <vt:lpstr>PowerPoint Presentation</vt:lpstr>
      <vt:lpstr>PowerPoint Presentation</vt:lpstr>
      <vt:lpstr>Role of the Pancreas Endocrine Functions</vt:lpstr>
      <vt:lpstr>PowerPoint Presentation</vt:lpstr>
      <vt:lpstr>Hormones Effect on Glucose</vt:lpstr>
      <vt:lpstr>GLP-1 Effects in Humans Understanding the Natural Role of Incretins</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PowerPoint Presentation</vt:lpstr>
      <vt:lpstr>Type 1 – 10% of all Diabetes Genetics and Risk Factors</vt:lpstr>
      <vt:lpstr>Incidence of Type 1 in Youth  </vt:lpstr>
      <vt:lpstr>Autoantibodies Assoc w/ Type 1</vt:lpstr>
      <vt:lpstr>Type 1 Diabetes Associated with other immune conditions</vt:lpstr>
      <vt:lpstr>What Does Type 1 Look Like?</vt:lpstr>
      <vt:lpstr>Ms. Idaho and Ms America – Pumpin’ It</vt:lpstr>
      <vt:lpstr>Medalist Study – Harvard Joslin Diabetes Center </vt:lpstr>
      <vt:lpstr>Type 1 Summary</vt:lpstr>
      <vt:lpstr>Type 1 in Hospital </vt:lpstr>
      <vt:lpstr>PowerPoint Presentation</vt:lpstr>
      <vt:lpstr>PowerPoint Presentation</vt:lpstr>
      <vt:lpstr>Visceral Fat –  “Endocrine Organ”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Acanthosis Nigricans</vt:lpstr>
      <vt:lpstr>Diabetes Detectives Needed</vt:lpstr>
      <vt:lpstr>Ominous Octet</vt:lpstr>
      <vt:lpstr>Comparison of Type 1 and Type 2</vt:lpstr>
      <vt:lpstr>Diabetes is also associated with: </vt:lpstr>
      <vt:lpstr>Gestational DM ~ 7% of all Pregnancies</vt:lpstr>
      <vt:lpstr>Diabetes in pregnant mothers associated with …</vt:lpstr>
      <vt:lpstr>Screen Pregnant Women  Before 13 weeks </vt:lpstr>
      <vt:lpstr>            Increasing Prevalence – A public health perspective </vt:lpstr>
      <vt:lpstr>Postnatal Health:  Maternal Behavior</vt:lpstr>
      <vt:lpstr>Start Metformin therapy</vt:lpstr>
      <vt:lpstr>Other Causes of Hyperglycemia</vt:lpstr>
      <vt:lpstr>Flash Mob – World Diabetes Day to Beat It</vt:lpstr>
      <vt:lpstr>Life Study – Mrs. Jones</vt:lpstr>
      <vt:lpstr>What Do You Say? Mrs. Jones asks you</vt:lpstr>
      <vt:lpstr>I don’t want to!</vt:lpstr>
      <vt:lpstr>Running into Roadblocks?</vt:lpstr>
      <vt:lpstr>No one is Unmotivated</vt:lpstr>
      <vt:lpstr>Overcoming barriers</vt:lpstr>
      <vt:lpstr>How Often Should I Check?</vt:lpstr>
      <vt:lpstr>How will it help me?</vt:lpstr>
      <vt:lpstr>New Meters – a little goes a long way</vt:lpstr>
      <vt:lpstr>Diabetes Bingo - “DiaBingo” Shout out Right Answer</vt:lpstr>
      <vt:lpstr>DiaBingo</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Goals of Care</vt:lpstr>
      <vt:lpstr>ABCs of Diabetes</vt:lpstr>
      <vt:lpstr>PowerPoint Presentation</vt:lpstr>
      <vt:lpstr>     A1c and Estimated Avg Glucose (eAG) 2008 </vt:lpstr>
      <vt:lpstr>PowerPoint Presentation</vt:lpstr>
      <vt:lpstr>ABCs of Diabetes –  </vt:lpstr>
      <vt:lpstr>“Legacy Effect”</vt:lpstr>
      <vt:lpstr>How are we doing?  Reaching goal</vt:lpstr>
      <vt:lpstr>Vaccinations- Immunizations</vt:lpstr>
      <vt:lpstr>Diabetes Bingo “DiaBingo” Shout out Right Answer</vt:lpstr>
      <vt:lpstr>DiaBingo- G</vt:lpstr>
      <vt:lpstr>Mr. Jones -  What are Your Recommendations?</vt:lpstr>
      <vt:lpstr>Diabetes Care Guidelines- ADA</vt:lpstr>
      <vt:lpstr>Foot Care </vt:lpstr>
      <vt:lpstr>Foot Wounds</vt:lpstr>
      <vt:lpstr>PowerPoint Presentation</vt:lpstr>
      <vt:lpstr>PowerPoint Presentation</vt:lpstr>
      <vt:lpstr>No Bathroom Surgery</vt:lpstr>
      <vt:lpstr>5.07 monofilament = 10gms linear pressure  If pt can’t feel pressure =  neuropathy</vt:lpstr>
      <vt:lpstr>3 Most Important Foot Care Tips</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BG Above Normal = Trouble</vt:lpstr>
      <vt:lpstr>WHAT SHOULD WE AIM FOR?</vt:lpstr>
      <vt:lpstr>  Management of Hyperglycemia and Diabetes </vt:lpstr>
      <vt:lpstr>In Patient Strategies – Start Early, Focus on Survival Skills </vt:lpstr>
      <vt:lpstr>PowerPoint Presentation</vt:lpstr>
      <vt:lpstr>Now What?</vt:lpstr>
      <vt:lpstr>5 Survival Skills</vt:lpstr>
      <vt:lpstr>Bottom Line</vt:lpstr>
      <vt:lpstr>Diabetes Self-Management</vt:lpstr>
      <vt:lpstr>PowerPoint Presentation</vt:lpstr>
      <vt:lpstr>Obesity in America</vt:lpstr>
      <vt:lpstr>Bigger Meals, Bigger Kids</vt:lpstr>
      <vt:lpstr>Average American Consumes 25 teaspoons of sugar a day (400 cals)</vt:lpstr>
      <vt:lpstr>BMI – Visual Image</vt:lpstr>
      <vt:lpstr>Medical Nutrition Therapy – ADA 2014 Updates</vt:lpstr>
      <vt:lpstr>Medical Nutrition Therapy – ADA 2014</vt:lpstr>
      <vt:lpstr>Sodium, Fat and Fiber</vt:lpstr>
      <vt:lpstr>Approach Depends on Patient</vt:lpstr>
      <vt:lpstr>Losing 2-8kg Early in diagnosis Type 2 Helpful  ADA 2014</vt:lpstr>
      <vt:lpstr>Successful weight loss strategies include</vt:lpstr>
      <vt:lpstr>Diabetes Prevention Program  Focus on fat = wt loss success</vt:lpstr>
      <vt:lpstr>Public Health Issue?</vt:lpstr>
      <vt:lpstr>How nutrients affect blood sugar</vt:lpstr>
      <vt:lpstr>Teaching About Eating Healthy</vt:lpstr>
      <vt:lpstr>Move toward the Tomato</vt:lpstr>
      <vt:lpstr>ADA recommendation Eat Less Junk Food &amp; Sugary Drinks –</vt:lpstr>
      <vt:lpstr>10 Superfoods</vt:lpstr>
      <vt:lpstr>USDA Food Pyramid www.myplate.gov</vt:lpstr>
      <vt:lpstr>Another plate example</vt:lpstr>
      <vt:lpstr>Mindful Eating</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Go Lean with Protein</vt:lpstr>
      <vt:lpstr>Fats- Aim for heart health</vt:lpstr>
      <vt:lpstr>Using Alcohol Safely</vt:lpstr>
      <vt:lpstr>Ms. Gonzales’ Daily Meal plan</vt:lpstr>
      <vt:lpstr>Resources</vt:lpstr>
      <vt:lpstr>Resources</vt:lpstr>
      <vt:lpstr>Diabetes Bingo - “DiaBingo” Shout out Right Answer</vt:lpstr>
      <vt:lpstr>DiaBingo - N</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The Nobel Prize in Physiology or Medicine 1923</vt:lpstr>
      <vt:lpstr>Psychological Insulin Resistance (PIR)</vt:lpstr>
      <vt:lpstr>Needle Size often a Barrier Size Does Matter</vt:lpstr>
      <vt:lpstr>Physiologic Insulin Secretion:    24-Hour Profile </vt:lpstr>
      <vt:lpstr>Insulin Action Teams</vt:lpstr>
      <vt:lpstr>Cost Per Vial in Northern CA</vt:lpstr>
      <vt:lpstr>PowerPoint Presentation</vt:lpstr>
      <vt:lpstr>Afrezza – Inhaled Insulin –  Approved 2014</vt:lpstr>
      <vt:lpstr>Bolus Insulins   (½ of total daily dose ÷ meals)</vt:lpstr>
      <vt:lpstr>Afrezza Dosing and Considerations</vt:lpstr>
      <vt:lpstr>Afrezza Inhaler</vt:lpstr>
      <vt:lpstr>Afrezza – Foil Packages Contain 30 cartridges – Use w/in 10 days</vt:lpstr>
      <vt:lpstr>Afrezza– Storage</vt:lpstr>
      <vt:lpstr>Afrezza – Combos to get right dose</vt:lpstr>
      <vt:lpstr>Afrezza – Loading Cartridge into device</vt:lpstr>
      <vt:lpstr>Afrezza – Proper Inhale Technique</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 – A1c 8.7%</vt:lpstr>
      <vt:lpstr>PowerPoint Presentation</vt:lpstr>
      <vt:lpstr>Combo Sub-Q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Bingo - “DiaBingo” Shout out Right Answer</vt:lpstr>
      <vt:lpstr>DiaBingo - I</vt:lpstr>
      <vt:lpstr>Diabetes Meds for Type 2:  Objectives</vt:lpstr>
      <vt:lpstr>Resources for Medications</vt:lpstr>
      <vt:lpstr>Diabetes Agents Considerations</vt:lpstr>
      <vt:lpstr>PowerPoint Presentation</vt:lpstr>
      <vt:lpstr>PowerPoint Presentation</vt:lpstr>
      <vt:lpstr>Ideal Diabetes Med -  </vt:lpstr>
      <vt:lpstr>Action/Classes of Type 2 Meds</vt:lpstr>
      <vt:lpstr>Biguanides – Suppressor Metformin (Glucophage®)</vt:lpstr>
      <vt:lpstr>Biguanides - Metformin</vt:lpstr>
      <vt:lpstr>Biguanides - Metformin</vt:lpstr>
      <vt:lpstr>Considerations Biguanide - Metformin (Glucophage®)</vt:lpstr>
      <vt:lpstr>Metformin – How does it rate?  </vt:lpstr>
      <vt:lpstr>What is next step?</vt:lpstr>
      <vt:lpstr>PowerPoint Presentation</vt:lpstr>
      <vt:lpstr> Sulfonylureas – </vt:lpstr>
      <vt:lpstr>Sulfonylureas - Squirts</vt:lpstr>
      <vt:lpstr>Sulfonylureas: 2nd Generation</vt:lpstr>
      <vt:lpstr>Sulfonylureas</vt:lpstr>
      <vt:lpstr>Squirters – How does they rate?  </vt:lpstr>
      <vt:lpstr>What Medications Cause Hypoglycemia?</vt:lpstr>
      <vt:lpstr>Hypoglycemia = “Limiting Factor”</vt:lpstr>
      <vt:lpstr>Hypoglycemic Symptoms</vt:lpstr>
      <vt:lpstr>Treatment of Hypoglycemia</vt:lpstr>
      <vt:lpstr>15 - 20 Gms Carb Sources</vt:lpstr>
      <vt:lpstr>What questions?</vt:lpstr>
      <vt:lpstr>DPP-4 Inhibitors – “Incretin Enhancers”  Januvia (sitagliptin) – Tradjenta (linagliptin)  Onglyza (saxagliptin)  Nesina (alogliptin) </vt:lpstr>
      <vt:lpstr>PowerPoint Presentation</vt:lpstr>
      <vt:lpstr>DPP-IV Inhibitors – How do they rate?  </vt:lpstr>
      <vt:lpstr>If on Metformin and Sulfonylurea – BG still high, other options?  Pt overweight.</vt:lpstr>
      <vt:lpstr>Incretin Mimetics –  “Gut Hormone Imitators” GLP-1 Agonists</vt:lpstr>
      <vt:lpstr>GLP-1 Effects in Humans Understanding the Natural Role of Incretins</vt:lpstr>
      <vt:lpstr>Incretin Mimetics Exenatide (Byetta), Exenatide XR (Bydureon)</vt:lpstr>
      <vt:lpstr>Incretin Mimetics –  Exenatide XR - Bydureon</vt:lpstr>
      <vt:lpstr>$323.44 for four doses, or about $4,200 a year.</vt:lpstr>
      <vt:lpstr>Incretin Mimetics –  Albiglutide - Tanzeum</vt:lpstr>
      <vt:lpstr>Incretin Mimetics - GLP-1 Analog Liraglutide (Victoza)</vt:lpstr>
      <vt:lpstr>For all the Previous GLP-1 Agonists</vt:lpstr>
      <vt:lpstr>Incretin Mimetics – How do they rate?  </vt:lpstr>
      <vt:lpstr>Next Step?</vt:lpstr>
      <vt:lpstr> SGLT2 Inhibitors- “Glucoretics” </vt:lpstr>
      <vt:lpstr>Considerations</vt:lpstr>
      <vt:lpstr>SGLT2 Inhibitors- How do they rate?  </vt:lpstr>
      <vt:lpstr>PowerPoint Presentation</vt:lpstr>
      <vt:lpstr>TZDs – How do they rate?  </vt:lpstr>
      <vt:lpstr> Keeping Healthy in Long Run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 Thomassian</cp:lastModifiedBy>
  <cp:revision>746</cp:revision>
  <cp:lastPrinted>2014-06-29T17:39:19Z</cp:lastPrinted>
  <dcterms:created xsi:type="dcterms:W3CDTF">1998-04-16T17:55:30Z</dcterms:created>
  <dcterms:modified xsi:type="dcterms:W3CDTF">2014-08-22T18:11:12Z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3D8771D3-0C3F-48DD-99BE-4A7A27693010</vt:lpwstr>
  </property>
  <property fmtid="{D5CDD505-2E9C-101B-9397-08002B2CF9AE}" pid="5" name="ArticulateProjectFull">
    <vt:lpwstr>C:\Users\bev\Dropbox\A DES Admin Folder\2014 DM 21st Century Proposals\2014 Latest Slide Handouts\2014 21st Century slides\21 Century New Aug 2014.ppta</vt:lpwstr>
  </property>
</Properties>
</file>